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778" r:id="rId2"/>
    <p:sldId id="810" r:id="rId3"/>
    <p:sldId id="826" r:id="rId4"/>
    <p:sldId id="846" r:id="rId5"/>
    <p:sldId id="827" r:id="rId6"/>
    <p:sldId id="829" r:id="rId7"/>
    <p:sldId id="848" r:id="rId8"/>
    <p:sldId id="850" r:id="rId9"/>
    <p:sldId id="831" r:id="rId10"/>
    <p:sldId id="851" r:id="rId11"/>
    <p:sldId id="852" r:id="rId12"/>
    <p:sldId id="853" r:id="rId13"/>
    <p:sldId id="854" r:id="rId14"/>
    <p:sldId id="855" r:id="rId15"/>
    <p:sldId id="842" r:id="rId16"/>
    <p:sldId id="844" r:id="rId17"/>
    <p:sldId id="825" r:id="rId18"/>
    <p:sldId id="857" r:id="rId19"/>
    <p:sldId id="870" r:id="rId20"/>
    <p:sldId id="871" r:id="rId21"/>
    <p:sldId id="869" r:id="rId22"/>
    <p:sldId id="872" r:id="rId23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DDDDDD"/>
    <a:srgbClr val="FFCCFF"/>
    <a:srgbClr val="000099"/>
    <a:srgbClr val="FF0000"/>
    <a:srgbClr val="008000"/>
    <a:srgbClr val="66CC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3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2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25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2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91292653-6D28-1A4E-9097-8CD0CA4FA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416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ACCD5E27-021E-054B-84DE-C100B224ED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4115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536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178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28345" indent="-37471185" defTabSz="957178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1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31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47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63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fld id="{CE294AAA-E8DC-2445-B69E-0E43F432FDC4}" type="slidenum">
              <a:rPr lang="en-US" sz="1300" b="0">
                <a:solidFill>
                  <a:prstClr val="black"/>
                </a:solidFill>
                <a:latin typeface="Arial" charset="0"/>
              </a:rPr>
              <a:pPr eaLnBrk="1" hangingPunct="1"/>
              <a:t>22</a:t>
            </a:fld>
            <a:endParaRPr lang="en-US" sz="1300" b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743F53F6-B523-C44E-B4C1-FCBC5EB649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26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38D61CF4-3907-BD48-A0AD-B97C00B711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915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4E5268B6-BFED-754B-A245-6D16E75F07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564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EC0F1923-A596-1A47-A249-877B26CCB9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391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D498B073-F070-8F40-A264-45FE158B67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118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A5E2E980-7D79-7040-B5D8-18DB884801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521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F735F25A-B97A-024B-B408-E1A4C1DF4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987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DD8B96B1-2EDF-B64A-A4F1-BB54A74ACD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769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0DCF9BDD-CFA9-4940-A134-4E3EBF4AC9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871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7EFC9773-7379-5049-A6C9-0C8EEEC5C5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134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A514D338-4107-944C-9C9F-B78F8039FA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806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EFD97474-BCA4-8B48-AA21-40B47D81E8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726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100000"/>
        <a:buFont typeface="Wingdings" charset="2"/>
        <a:buChar char="§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Arial"/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Comic Sans MS" pitchFamily="66" charset="0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4"/>
          <p:cNvSpPr>
            <a:spLocks noChangeArrowheads="1"/>
          </p:cNvSpPr>
          <p:nvPr/>
        </p:nvSpPr>
        <p:spPr bwMode="auto">
          <a:xfrm>
            <a:off x="5608638" y="3489325"/>
            <a:ext cx="326072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lnSpc>
                <a:spcPts val="3063"/>
              </a:lnSpc>
            </a:pPr>
            <a:r>
              <a:rPr lang="en-US" sz="2800" i="1" dirty="0">
                <a:solidFill>
                  <a:srgbClr val="008000"/>
                </a:solidFill>
                <a:cs typeface="Arial" charset="0"/>
              </a:rPr>
              <a:t>Computer Networking: A Top </a:t>
            </a:r>
            <a:r>
              <a:rPr lang="en-US" sz="2800" i="1">
                <a:solidFill>
                  <a:srgbClr val="008000"/>
                </a:solidFill>
                <a:cs typeface="Arial" charset="0"/>
              </a:rPr>
              <a:t>Down Approach </a:t>
            </a:r>
            <a:br>
              <a:rPr lang="en-US" sz="2800" dirty="0">
                <a:solidFill>
                  <a:srgbClr val="008000"/>
                </a:solidFill>
                <a:cs typeface="Arial" charset="0"/>
              </a:rPr>
            </a:br>
            <a:endParaRPr lang="en-US" sz="2000" dirty="0">
              <a:solidFill>
                <a:srgbClr val="008000"/>
              </a:solidFill>
              <a:cs typeface="Arial" charset="0"/>
            </a:endParaRPr>
          </a:p>
        </p:txBody>
      </p:sp>
      <p:sp>
        <p:nvSpPr>
          <p:cNvPr id="40962" name="Text Box 6"/>
          <p:cNvSpPr txBox="1">
            <a:spLocks noChangeArrowheads="1"/>
          </p:cNvSpPr>
          <p:nvPr/>
        </p:nvSpPr>
        <p:spPr bwMode="auto">
          <a:xfrm>
            <a:off x="369888" y="3241675"/>
            <a:ext cx="5378450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/>
              <a:t>A note on the use of these Powerpoint slides:</a:t>
            </a:r>
          </a:p>
          <a:p>
            <a:r>
              <a:rPr lang="en-US" sz="1200" dirty="0"/>
              <a:t>We</a:t>
            </a:r>
            <a:r>
              <a:rPr lang="ja-JP" altLang="en-US" sz="1200" dirty="0"/>
              <a:t>’</a:t>
            </a:r>
            <a:r>
              <a:rPr lang="en-US" altLang="ja-JP" sz="1200" dirty="0"/>
              <a:t>re making these slides freely available to all (faculty, students, readers). They’re in PowerPoint form so you see the animations; and can add, modify, and delete slides  (including this one) and slide content to suit your needs. They obviously represent a </a:t>
            </a:r>
            <a:r>
              <a:rPr lang="en-US" altLang="ja-JP" sz="1200" i="1" dirty="0"/>
              <a:t>lot</a:t>
            </a:r>
            <a:r>
              <a:rPr lang="en-US" altLang="ja-JP" sz="1200" dirty="0"/>
              <a:t> of work on our part. In return for use, we only ask the following:</a:t>
            </a:r>
          </a:p>
          <a:p>
            <a:pPr>
              <a:lnSpc>
                <a:spcPct val="85000"/>
              </a:lnSpc>
            </a:pPr>
            <a:endParaRPr lang="en-US" sz="1400" dirty="0"/>
          </a:p>
        </p:txBody>
      </p:sp>
      <p:sp>
        <p:nvSpPr>
          <p:cNvPr id="29702" name="Text Box 7"/>
          <p:cNvSpPr txBox="1">
            <a:spLocks noChangeArrowheads="1"/>
          </p:cNvSpPr>
          <p:nvPr/>
        </p:nvSpPr>
        <p:spPr bwMode="auto">
          <a:xfrm>
            <a:off x="390525" y="4370388"/>
            <a:ext cx="5378450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3038" indent="-1730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1400" dirty="0">
              <a:latin typeface="Gill Sans MT" charset="0"/>
            </a:endParaRPr>
          </a:p>
          <a:p>
            <a:pPr marL="231775" indent="-177800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1200" dirty="0"/>
              <a:t>If you use these slides (e.g., in a class) that you mention their source (after all, we</a:t>
            </a:r>
            <a:r>
              <a:rPr lang="ja-JP" altLang="en-US" sz="1200" dirty="0"/>
              <a:t>’</a:t>
            </a:r>
            <a:r>
              <a:rPr lang="en-US" altLang="ja-JP" sz="1200" dirty="0"/>
              <a:t>d like people to use our book!)</a:t>
            </a:r>
          </a:p>
          <a:p>
            <a:pPr marL="231775" indent="-177800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1200" dirty="0"/>
              <a:t>If you post any slides on a www site, that you note that they are adapted from (or perhaps identical to) our slides, and note our copyright of this material.</a:t>
            </a:r>
          </a:p>
          <a:p>
            <a:pPr>
              <a:buClr>
                <a:schemeClr val="accent2"/>
              </a:buClr>
              <a:buFont typeface="Wingdings" charset="0"/>
              <a:buChar char="q"/>
              <a:defRPr/>
            </a:pPr>
            <a:endParaRPr lang="en-US" sz="1200" dirty="0"/>
          </a:p>
          <a:p>
            <a:pPr>
              <a:lnSpc>
                <a:spcPct val="85000"/>
              </a:lnSpc>
              <a:buClr>
                <a:schemeClr val="accent2"/>
              </a:buClr>
              <a:buFont typeface="Wingdings" charset="0"/>
              <a:buNone/>
              <a:defRPr/>
            </a:pPr>
            <a:r>
              <a:rPr lang="en-US" sz="1200" dirty="0"/>
              <a:t>Thanks and enjoy!  JFK/KWR</a:t>
            </a:r>
          </a:p>
          <a:p>
            <a:pPr>
              <a:lnSpc>
                <a:spcPct val="85000"/>
              </a:lnSpc>
              <a:defRPr/>
            </a:pPr>
            <a:endParaRPr lang="en-US" sz="1200" dirty="0"/>
          </a:p>
          <a:p>
            <a:pPr>
              <a:defRPr/>
            </a:pPr>
            <a:r>
              <a:rPr lang="en-US" sz="1200" dirty="0"/>
              <a:t>     All material copyright 1996-2016</a:t>
            </a:r>
          </a:p>
          <a:p>
            <a:pPr>
              <a:defRPr/>
            </a:pPr>
            <a:r>
              <a:rPr lang="en-US" sz="1200" dirty="0"/>
              <a:t>     J.F Kurose and K.W. Ross, All Rights Reserved</a:t>
            </a:r>
          </a:p>
        </p:txBody>
      </p:sp>
      <p:pic>
        <p:nvPicPr>
          <p:cNvPr id="4096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6146800"/>
            <a:ext cx="187325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1" descr="kurose7e_cover_sma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238" y="325438"/>
            <a:ext cx="3087687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Rectangle 4"/>
          <p:cNvSpPr>
            <a:spLocks noChangeArrowheads="1"/>
          </p:cNvSpPr>
          <p:nvPr/>
        </p:nvSpPr>
        <p:spPr bwMode="auto">
          <a:xfrm>
            <a:off x="5634038" y="4510088"/>
            <a:ext cx="326072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>
                <a:solidFill>
                  <a:srgbClr val="008000"/>
                </a:solidFill>
                <a:cs typeface="Arial" charset="0"/>
              </a:rPr>
              <a:t>7</a:t>
            </a:r>
            <a:r>
              <a:rPr lang="en-US" baseline="30000">
                <a:solidFill>
                  <a:srgbClr val="008000"/>
                </a:solidFill>
                <a:cs typeface="Arial" charset="0"/>
              </a:rPr>
              <a:t>th</a:t>
            </a:r>
            <a:r>
              <a:rPr lang="en-US">
                <a:solidFill>
                  <a:srgbClr val="008000"/>
                </a:solidFill>
                <a:cs typeface="Arial" charset="0"/>
              </a:rPr>
              <a:t> edition </a:t>
            </a:r>
            <a:br>
              <a:rPr lang="en-US">
                <a:solidFill>
                  <a:srgbClr val="008000"/>
                </a:solidFill>
                <a:cs typeface="Arial" charset="0"/>
              </a:rPr>
            </a:br>
            <a:r>
              <a:rPr lang="en-US">
                <a:solidFill>
                  <a:srgbClr val="008000"/>
                </a:solidFill>
                <a:cs typeface="Arial" charset="0"/>
              </a:rPr>
              <a:t>Jim Kurose, Keith Ross</a:t>
            </a:r>
            <a:br>
              <a:rPr lang="en-US">
                <a:solidFill>
                  <a:srgbClr val="008000"/>
                </a:solidFill>
                <a:cs typeface="Arial" charset="0"/>
              </a:rPr>
            </a:br>
            <a:r>
              <a:rPr lang="en-US" sz="1400">
                <a:solidFill>
                  <a:srgbClr val="008000"/>
                </a:solidFill>
                <a:cs typeface="Arial" charset="0"/>
              </a:rPr>
              <a:t>Pearson/Addison Wesley</a:t>
            </a:r>
            <a:br>
              <a:rPr lang="en-US" sz="1400">
                <a:solidFill>
                  <a:srgbClr val="008000"/>
                </a:solidFill>
                <a:cs typeface="Arial" charset="0"/>
              </a:rPr>
            </a:br>
            <a:r>
              <a:rPr lang="en-US" sz="1400">
                <a:solidFill>
                  <a:srgbClr val="008000"/>
                </a:solidFill>
                <a:cs typeface="Arial" charset="0"/>
              </a:rPr>
              <a:t>April 2016</a:t>
            </a:r>
          </a:p>
        </p:txBody>
      </p:sp>
      <p:sp>
        <p:nvSpPr>
          <p:cNvPr id="40967" name="Rectangle 3"/>
          <p:cNvSpPr>
            <a:spLocks noChangeArrowheads="1"/>
          </p:cNvSpPr>
          <p:nvPr/>
        </p:nvSpPr>
        <p:spPr bwMode="auto">
          <a:xfrm>
            <a:off x="371475" y="715963"/>
            <a:ext cx="4487863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lnSpc>
                <a:spcPct val="85000"/>
              </a:lnSpc>
            </a:pPr>
            <a:r>
              <a:rPr lang="en-US" sz="4400" dirty="0">
                <a:solidFill>
                  <a:srgbClr val="000099"/>
                </a:solidFill>
                <a:latin typeface="Gill Sans MT" charset="0"/>
                <a:cs typeface="Arial" charset="0"/>
              </a:rPr>
              <a:t>Chapter 5</a:t>
            </a:r>
            <a:br>
              <a:rPr lang="en-US" sz="4800" dirty="0">
                <a:solidFill>
                  <a:srgbClr val="000099"/>
                </a:solidFill>
                <a:latin typeface="Gill Sans MT" charset="0"/>
                <a:cs typeface="Arial" charset="0"/>
              </a:rPr>
            </a:br>
            <a:r>
              <a:rPr lang="en-US" sz="4400" dirty="0">
                <a:solidFill>
                  <a:srgbClr val="000099"/>
                </a:solidFill>
                <a:latin typeface="Gill Sans MT" charset="0"/>
                <a:cs typeface="Arial" charset="0"/>
              </a:rPr>
              <a:t>Network Layer:</a:t>
            </a:r>
          </a:p>
          <a:p>
            <a:pPr eaLnBrk="1" hangingPunct="1">
              <a:lnSpc>
                <a:spcPct val="85000"/>
              </a:lnSpc>
            </a:pPr>
            <a:r>
              <a:rPr lang="en-US" sz="4400" dirty="0">
                <a:solidFill>
                  <a:srgbClr val="000099"/>
                </a:solidFill>
                <a:latin typeface="Gill Sans MT" charset="0"/>
                <a:cs typeface="Arial" charset="0"/>
              </a:rPr>
              <a:t>The Control Plane</a:t>
            </a:r>
          </a:p>
        </p:txBody>
      </p:sp>
      <p:pic>
        <p:nvPicPr>
          <p:cNvPr id="40968" name="Picture 9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2389188"/>
            <a:ext cx="3890962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</a:t>
            </a:fld>
            <a:endParaRPr lang="en-US" sz="1200" dirty="0">
              <a:latin typeface="Tahoma" charset="0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1254019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00292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cs typeface="+mj-cs"/>
              </a:rPr>
              <a:t>BGP, OSPF, forwarding table entries</a:t>
            </a:r>
          </a:p>
        </p:txBody>
      </p:sp>
      <p:sp>
        <p:nvSpPr>
          <p:cNvPr id="753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455674" y="4619374"/>
            <a:ext cx="5183508" cy="551956"/>
          </a:xfrm>
        </p:spPr>
        <p:txBody>
          <a:bodyPr/>
          <a:lstStyle/>
          <a:p>
            <a:pPr marL="292100" indent="-292100">
              <a:lnSpc>
                <a:spcPct val="90000"/>
              </a:lnSpc>
            </a:pPr>
            <a:r>
              <a:rPr lang="en-US" sz="2000" dirty="0">
                <a:latin typeface="Gill Sans MT" charset="0"/>
              </a:rPr>
              <a:t>recall: </a:t>
            </a:r>
            <a:r>
              <a:rPr lang="en-US" sz="2000" dirty="0">
                <a:latin typeface="Arial"/>
                <a:cs typeface="Arial"/>
              </a:rPr>
              <a:t>1</a:t>
            </a:r>
            <a:r>
              <a:rPr lang="en-US" sz="2000" dirty="0">
                <a:latin typeface="Gill Sans MT" charset="0"/>
              </a:rPr>
              <a:t>a, </a:t>
            </a:r>
            <a:r>
              <a:rPr lang="en-US" sz="2000" dirty="0">
                <a:latin typeface="Arial"/>
                <a:cs typeface="Arial"/>
              </a:rPr>
              <a:t>1</a:t>
            </a:r>
            <a:r>
              <a:rPr lang="en-US" sz="2000" dirty="0">
                <a:latin typeface="Gill Sans MT" charset="0"/>
              </a:rPr>
              <a:t>b, </a:t>
            </a:r>
            <a:r>
              <a:rPr lang="en-US" sz="2000" dirty="0">
                <a:latin typeface="Arial"/>
                <a:cs typeface="Arial"/>
              </a:rPr>
              <a:t>1</a:t>
            </a:r>
            <a:r>
              <a:rPr lang="en-US" sz="2000" dirty="0">
                <a:latin typeface="Gill Sans MT" charset="0"/>
              </a:rPr>
              <a:t>c learn about </a:t>
            </a:r>
            <a:r>
              <a:rPr lang="en-US" sz="2000" dirty="0" err="1">
                <a:latin typeface="Gill Sans MT" charset="0"/>
              </a:rPr>
              <a:t>dest</a:t>
            </a:r>
            <a:r>
              <a:rPr lang="en-US" sz="2000" dirty="0">
                <a:latin typeface="Gill Sans MT" charset="0"/>
              </a:rPr>
              <a:t> X via iBGP from </a:t>
            </a:r>
            <a:r>
              <a:rPr lang="en-US" sz="2000" dirty="0">
                <a:latin typeface="Arial"/>
                <a:cs typeface="Arial"/>
              </a:rPr>
              <a:t>1</a:t>
            </a:r>
            <a:r>
              <a:rPr lang="en-US" sz="2000" dirty="0">
                <a:latin typeface="Gill Sans MT" charset="0"/>
              </a:rPr>
              <a:t>c: “path to X goes through </a:t>
            </a:r>
            <a:r>
              <a:rPr lang="en-US" sz="2000" dirty="0">
                <a:latin typeface="Arial"/>
                <a:cs typeface="Arial"/>
              </a:rPr>
              <a:t>1</a:t>
            </a:r>
            <a:r>
              <a:rPr lang="en-US" sz="2000" dirty="0">
                <a:latin typeface="Gill Sans MT" charset="0"/>
              </a:rPr>
              <a:t>c”</a:t>
            </a:r>
          </a:p>
        </p:txBody>
      </p:sp>
      <p:pic>
        <p:nvPicPr>
          <p:cNvPr id="162849" name="Picture 121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" y="800100"/>
            <a:ext cx="7966198" cy="23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5" name="Group 124"/>
          <p:cNvGrpSpPr/>
          <p:nvPr/>
        </p:nvGrpSpPr>
        <p:grpSpPr>
          <a:xfrm>
            <a:off x="624887" y="1814322"/>
            <a:ext cx="2557336" cy="1719017"/>
            <a:chOff x="-2170772" y="2784954"/>
            <a:chExt cx="2712783" cy="1853712"/>
          </a:xfrm>
        </p:grpSpPr>
        <p:sp>
          <p:nvSpPr>
            <p:cNvPr id="261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2" name="Group 261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263" name="Group 262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31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16" name="Oval 31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7" name="Rectangle 31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18" name="Oval 31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9" name="Freeform 31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0" name="Freeform 31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1" name="Freeform 32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2" name="Freeform 32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23" name="Straight Connector 322"/>
                  <p:cNvCxnSpPr>
                    <a:endCxn id="31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3" name="Group 312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14" name="Oval 31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5" name="TextBox 314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1b</a:t>
                    </a:r>
                  </a:p>
                </p:txBody>
              </p:sp>
            </p:grpSp>
          </p:grpSp>
          <p:grpSp>
            <p:nvGrpSpPr>
              <p:cNvPr id="264" name="Group 263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9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03" name="Oval 30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4" name="Rectangle 30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5" name="Oval 30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6" name="Freeform 30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7" name="Freeform 30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8" name="Freeform 30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9" name="Freeform 30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10" name="Straight Connector 309"/>
                  <p:cNvCxnSpPr>
                    <a:endCxn id="30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0" name="Group 29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01" name="Oval 30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2" name="TextBox 30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1d</a:t>
                    </a:r>
                  </a:p>
                </p:txBody>
              </p:sp>
            </p:grpSp>
          </p:grpSp>
          <p:grpSp>
            <p:nvGrpSpPr>
              <p:cNvPr id="265" name="Group 264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86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90" name="Oval 28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1" name="Rectangle 290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2" name="Oval 291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3" name="Freeform 292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4" name="Freeform 293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5" name="Freeform 294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6" name="Freeform 295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97" name="Straight Connector 296"/>
                  <p:cNvCxnSpPr>
                    <a:endCxn id="292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7" name="Group 286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88" name="Oval 287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9" name="TextBox 288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1c</a:t>
                    </a:r>
                  </a:p>
                </p:txBody>
              </p:sp>
            </p:grpSp>
          </p:grpSp>
          <p:grpSp>
            <p:nvGrpSpPr>
              <p:cNvPr id="266" name="Group 265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7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77" name="Oval 27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78" name="Rectangle 27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79" name="Oval 27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0" name="Freeform 27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1" name="Freeform 28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2" name="Freeform 28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3" name="Freeform 28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84" name="Straight Connector 283"/>
                  <p:cNvCxnSpPr>
                    <a:endCxn id="27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4" name="Group 273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75" name="Oval 27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6" name="TextBox 275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1a</a:t>
                    </a:r>
                  </a:p>
                </p:txBody>
              </p:sp>
            </p:grpSp>
          </p:grpSp>
          <p:cxnSp>
            <p:nvCxnSpPr>
              <p:cNvPr id="269" name="Straight Connector 268"/>
              <p:cNvCxnSpPr>
                <a:stCxn id="316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0" name="Straight Connector 269"/>
              <p:cNvCxnSpPr/>
              <p:nvPr/>
            </p:nvCxnSpPr>
            <p:spPr bwMode="auto">
              <a:xfrm>
                <a:off x="1315140" y="3783345"/>
                <a:ext cx="489235" cy="35258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1" name="Straight Connector 270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37" name="Straight Connector 336"/>
              <p:cNvCxnSpPr>
                <a:endCxn id="316" idx="2"/>
              </p:cNvCxnSpPr>
              <p:nvPr/>
            </p:nvCxnSpPr>
            <p:spPr bwMode="auto">
              <a:xfrm flipV="1">
                <a:off x="1319809" y="3078707"/>
                <a:ext cx="417868" cy="457019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97" name="Freeform 2"/>
          <p:cNvSpPr>
            <a:spLocks/>
          </p:cNvSpPr>
          <p:nvPr/>
        </p:nvSpPr>
        <p:spPr bwMode="auto">
          <a:xfrm>
            <a:off x="3285692" y="2741493"/>
            <a:ext cx="2545688" cy="1720535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8" name="Group 197"/>
          <p:cNvGrpSpPr/>
          <p:nvPr/>
        </p:nvGrpSpPr>
        <p:grpSpPr>
          <a:xfrm>
            <a:off x="3506594" y="2881517"/>
            <a:ext cx="2189884" cy="1476371"/>
            <a:chOff x="833331" y="2873352"/>
            <a:chExt cx="2333625" cy="1590649"/>
          </a:xfrm>
        </p:grpSpPr>
        <p:grpSp>
          <p:nvGrpSpPr>
            <p:cNvPr id="199" name="Group 198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24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52" name="Oval 25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53" name="Rectangle 25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4" name="Oval 25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55" name="Freeform 25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6" name="Freeform 25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7" name="Freeform 25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8" name="Freeform 25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59" name="Straight Connector 258"/>
                <p:cNvCxnSpPr>
                  <a:endCxn id="25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0" name="Straight Connector 25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9" name="Group 248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250" name="Oval 24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51" name="TextBox 250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2b</a:t>
                  </a:r>
                </a:p>
              </p:txBody>
            </p:sp>
          </p:grpSp>
        </p:grpSp>
        <p:grpSp>
          <p:nvGrpSpPr>
            <p:cNvPr id="200" name="Group 199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23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39" name="Oval 23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0" name="Rectangle 23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1" name="Oval 24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2" name="Freeform 24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3" name="Freeform 24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4" name="Freeform 24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5" name="Freeform 24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46" name="Straight Connector 245"/>
                <p:cNvCxnSpPr>
                  <a:endCxn id="24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Straight Connector 24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6" name="Group 23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237" name="Oval 23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8" name="TextBox 237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2d</a:t>
                  </a:r>
                </a:p>
              </p:txBody>
            </p:sp>
          </p:grpSp>
        </p:grpSp>
        <p:grpSp>
          <p:nvGrpSpPr>
            <p:cNvPr id="201" name="Group 200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222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26" name="Oval 225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27" name="Rectangle 226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28" name="Oval 227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29" name="Freeform 228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0" name="Freeform 229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1" name="Freeform 230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2" name="Freeform 231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33" name="Straight Connector 232"/>
                <p:cNvCxnSpPr>
                  <a:endCxn id="228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Straight Connector 233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3" name="Group 222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224" name="Oval 223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5" name="TextBox 224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2c</a:t>
                  </a:r>
                </a:p>
              </p:txBody>
            </p:sp>
          </p:grpSp>
        </p:grpSp>
        <p:grpSp>
          <p:nvGrpSpPr>
            <p:cNvPr id="202" name="Group 201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209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13" name="Oval 212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14" name="Rectangle 213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5" name="Oval 214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16" name="Freeform 215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7" name="Freeform 216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8" name="Freeform 217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9" name="Freeform 218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20" name="Straight Connector 219"/>
                <p:cNvCxnSpPr>
                  <a:endCxn id="215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Straight Connector 220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0" name="Group 209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211" name="Oval 210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2" name="TextBox 211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2a</a:t>
                  </a:r>
                </a:p>
              </p:txBody>
            </p:sp>
          </p:grpSp>
        </p:grpSp>
        <p:cxnSp>
          <p:nvCxnSpPr>
            <p:cNvPr id="203" name="Straight Connector 202"/>
            <p:cNvCxnSpPr>
              <a:endCxn id="238" idx="0"/>
            </p:cNvCxnSpPr>
            <p:nvPr/>
          </p:nvCxnSpPr>
          <p:spPr bwMode="auto">
            <a:xfrm>
              <a:off x="1991073" y="3173114"/>
              <a:ext cx="4230" cy="92155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5" name="Straight Connector 204"/>
            <p:cNvCxnSpPr/>
            <p:nvPr/>
          </p:nvCxnSpPr>
          <p:spPr bwMode="auto">
            <a:xfrm>
              <a:off x="2280478" y="3145660"/>
              <a:ext cx="435814" cy="35947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6" name="Straight Connector 205"/>
            <p:cNvCxnSpPr/>
            <p:nvPr/>
          </p:nvCxnSpPr>
          <p:spPr bwMode="auto">
            <a:xfrm>
              <a:off x="1300073" y="3768911"/>
              <a:ext cx="527386" cy="3682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7" name="Straight Connector 206"/>
            <p:cNvCxnSpPr/>
            <p:nvPr/>
          </p:nvCxnSpPr>
          <p:spPr bwMode="auto">
            <a:xfrm flipH="1">
              <a:off x="2194462" y="3713972"/>
              <a:ext cx="509583" cy="42894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33" name="Freeform 2"/>
          <p:cNvSpPr>
            <a:spLocks/>
          </p:cNvSpPr>
          <p:nvPr/>
        </p:nvSpPr>
        <p:spPr bwMode="auto">
          <a:xfrm>
            <a:off x="5507686" y="1673235"/>
            <a:ext cx="2575521" cy="1672516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4" name="Group 133"/>
          <p:cNvGrpSpPr/>
          <p:nvPr/>
        </p:nvGrpSpPr>
        <p:grpSpPr>
          <a:xfrm>
            <a:off x="5731177" y="1809351"/>
            <a:ext cx="2215548" cy="2123152"/>
            <a:chOff x="833331" y="2873352"/>
            <a:chExt cx="2333625" cy="2353163"/>
          </a:xfrm>
        </p:grpSpPr>
        <p:grpSp>
          <p:nvGrpSpPr>
            <p:cNvPr id="135" name="Group 134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184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88" name="Oval 18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89" name="Rectangle 18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0" name="Oval 18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1" name="Freeform 19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2" name="Freeform 19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3" name="Freeform 19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4" name="Freeform 193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95" name="Straight Connector 194"/>
                <p:cNvCxnSpPr>
                  <a:endCxn id="19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5" name="Group 184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86" name="Oval 185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TextBox 186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3b</a:t>
                  </a:r>
                </a:p>
              </p:txBody>
            </p:sp>
          </p:grpSp>
        </p:grpSp>
        <p:grpSp>
          <p:nvGrpSpPr>
            <p:cNvPr id="136" name="Group 135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171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75" name="Oval 174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6" name="Rectangle 175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7" name="Oval 176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8" name="Freeform 177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9" name="Freeform 178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0" name="Freeform 179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1" name="Freeform 180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82" name="Straight Connector 181"/>
                <p:cNvCxnSpPr>
                  <a:endCxn id="177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2" name="Group 171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73" name="Oval 172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4" name="TextBox 173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3d</a:t>
                  </a:r>
                </a:p>
              </p:txBody>
            </p:sp>
          </p:grpSp>
        </p:grpSp>
        <p:grpSp>
          <p:nvGrpSpPr>
            <p:cNvPr id="137" name="Group 136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15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62" name="Oval 16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3" name="Rectangle 16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4" name="Oval 16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5" name="Freeform 16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6" name="Freeform 16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7" name="Freeform 16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8" name="Freeform 16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69" name="Straight Connector 168"/>
                <p:cNvCxnSpPr>
                  <a:endCxn id="16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Group 158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160" name="Oval 15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1" name="TextBox 160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3c</a:t>
                  </a:r>
                </a:p>
              </p:txBody>
            </p:sp>
          </p:grpSp>
        </p:grpSp>
        <p:grpSp>
          <p:nvGrpSpPr>
            <p:cNvPr id="138" name="Group 137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14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49" name="Oval 14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0" name="Rectangle 14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1" name="Oval 15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2" name="Freeform 15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3" name="Freeform 15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4" name="Freeform 15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5" name="Freeform 15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endCxn id="15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6" name="Group 14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47" name="Oval 14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3a</a:t>
                  </a:r>
                </a:p>
              </p:txBody>
            </p:sp>
          </p:grpSp>
        </p:grpSp>
        <p:cxnSp>
          <p:nvCxnSpPr>
            <p:cNvPr id="140" name="Straight Connector 139"/>
            <p:cNvCxnSpPr/>
            <p:nvPr/>
          </p:nvCxnSpPr>
          <p:spPr bwMode="auto">
            <a:xfrm>
              <a:off x="1407477" y="3648621"/>
              <a:ext cx="1204913" cy="635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Straight Connector 140"/>
            <p:cNvCxnSpPr>
              <a:stCxn id="188" idx="7"/>
            </p:cNvCxnSpPr>
            <p:nvPr/>
          </p:nvCxnSpPr>
          <p:spPr bwMode="auto">
            <a:xfrm>
              <a:off x="2218708" y="3154477"/>
              <a:ext cx="480042" cy="36977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2" name="Straight Connector 141"/>
            <p:cNvCxnSpPr/>
            <p:nvPr/>
          </p:nvCxnSpPr>
          <p:spPr bwMode="auto">
            <a:xfrm>
              <a:off x="1300073" y="3786304"/>
              <a:ext cx="477927" cy="35707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Straight Connector 143"/>
            <p:cNvCxnSpPr/>
            <p:nvPr/>
          </p:nvCxnSpPr>
          <p:spPr bwMode="auto">
            <a:xfrm flipH="1">
              <a:off x="1287553" y="3166946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6" name="Straight Connector 325"/>
            <p:cNvCxnSpPr/>
            <p:nvPr/>
          </p:nvCxnSpPr>
          <p:spPr bwMode="auto">
            <a:xfrm flipH="1">
              <a:off x="1596702" y="5224152"/>
              <a:ext cx="673647" cy="236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8" name="Straight Connector 127"/>
          <p:cNvCxnSpPr/>
          <p:nvPr/>
        </p:nvCxnSpPr>
        <p:spPr bwMode="auto">
          <a:xfrm flipH="1" flipV="1">
            <a:off x="3046707" y="2702855"/>
            <a:ext cx="542552" cy="78120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Connector 128"/>
          <p:cNvCxnSpPr/>
          <p:nvPr/>
        </p:nvCxnSpPr>
        <p:spPr bwMode="auto">
          <a:xfrm flipV="1">
            <a:off x="5523188" y="2643973"/>
            <a:ext cx="337735" cy="823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0" name="TextBox 129"/>
          <p:cNvSpPr txBox="1"/>
          <p:nvPr/>
        </p:nvSpPr>
        <p:spPr>
          <a:xfrm>
            <a:off x="3493291" y="2801177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5543950" y="1714475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AS3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707172" y="1925151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AS1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070827" y="2776082"/>
            <a:ext cx="1701734" cy="616172"/>
            <a:chOff x="7073692" y="5469792"/>
            <a:chExt cx="1701734" cy="616172"/>
          </a:xfrm>
        </p:grpSpPr>
        <p:grpSp>
          <p:nvGrpSpPr>
            <p:cNvPr id="10" name="Group 9"/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399" name="Freeform 2"/>
              <p:cNvSpPr>
                <a:spLocks/>
              </p:cNvSpPr>
              <p:nvPr/>
            </p:nvSpPr>
            <p:spPr bwMode="auto">
              <a:xfrm>
                <a:off x="6946249" y="5096269"/>
                <a:ext cx="1701734" cy="61617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 w 9959"/>
                  <a:gd name="connsiteY0" fmla="*/ 5593 h 11352"/>
                  <a:gd name="connsiteX1" fmla="*/ 1089 w 9959"/>
                  <a:gd name="connsiteY1" fmla="*/ 469 h 11352"/>
                  <a:gd name="connsiteX2" fmla="*/ 4845 w 9959"/>
                  <a:gd name="connsiteY2" fmla="*/ 561 h 11352"/>
                  <a:gd name="connsiteX3" fmla="*/ 8027 w 9959"/>
                  <a:gd name="connsiteY3" fmla="*/ 3370 h 11352"/>
                  <a:gd name="connsiteX4" fmla="*/ 9955 w 9959"/>
                  <a:gd name="connsiteY4" fmla="*/ 5970 h 11352"/>
                  <a:gd name="connsiteX5" fmla="*/ 8435 w 9959"/>
                  <a:gd name="connsiteY5" fmla="*/ 7863 h 11352"/>
                  <a:gd name="connsiteX6" fmla="*/ 5161 w 9959"/>
                  <a:gd name="connsiteY6" fmla="*/ 11352 h 11352"/>
                  <a:gd name="connsiteX7" fmla="*/ 2712 w 9959"/>
                  <a:gd name="connsiteY7" fmla="*/ 8240 h 11352"/>
                  <a:gd name="connsiteX8" fmla="*/ 1334 w 9959"/>
                  <a:gd name="connsiteY8" fmla="*/ 7922 h 11352"/>
                  <a:gd name="connsiteX9" fmla="*/ 4 w 9959"/>
                  <a:gd name="connsiteY9" fmla="*/ 5593 h 11352"/>
                  <a:gd name="connsiteX0" fmla="*/ 0 w 11223"/>
                  <a:gd name="connsiteY0" fmla="*/ 3835 h 9929"/>
                  <a:gd name="connsiteX1" fmla="*/ 2316 w 11223"/>
                  <a:gd name="connsiteY1" fmla="*/ 342 h 9929"/>
                  <a:gd name="connsiteX2" fmla="*/ 6088 w 11223"/>
                  <a:gd name="connsiteY2" fmla="*/ 423 h 9929"/>
                  <a:gd name="connsiteX3" fmla="*/ 9283 w 11223"/>
                  <a:gd name="connsiteY3" fmla="*/ 2898 h 9929"/>
                  <a:gd name="connsiteX4" fmla="*/ 11219 w 11223"/>
                  <a:gd name="connsiteY4" fmla="*/ 5188 h 9929"/>
                  <a:gd name="connsiteX5" fmla="*/ 9693 w 11223"/>
                  <a:gd name="connsiteY5" fmla="*/ 6856 h 9929"/>
                  <a:gd name="connsiteX6" fmla="*/ 6405 w 11223"/>
                  <a:gd name="connsiteY6" fmla="*/ 9929 h 9929"/>
                  <a:gd name="connsiteX7" fmla="*/ 3946 w 11223"/>
                  <a:gd name="connsiteY7" fmla="*/ 7188 h 9929"/>
                  <a:gd name="connsiteX8" fmla="*/ 2562 w 11223"/>
                  <a:gd name="connsiteY8" fmla="*/ 6908 h 9929"/>
                  <a:gd name="connsiteX9" fmla="*/ 0 w 11223"/>
                  <a:gd name="connsiteY9" fmla="*/ 3835 h 9929"/>
                  <a:gd name="connsiteX0" fmla="*/ 0 w 9999"/>
                  <a:gd name="connsiteY0" fmla="*/ 3862 h 10000"/>
                  <a:gd name="connsiteX1" fmla="*/ 2064 w 9999"/>
                  <a:gd name="connsiteY1" fmla="*/ 344 h 10000"/>
                  <a:gd name="connsiteX2" fmla="*/ 5425 w 9999"/>
                  <a:gd name="connsiteY2" fmla="*/ 426 h 10000"/>
                  <a:gd name="connsiteX3" fmla="*/ 8271 w 9999"/>
                  <a:gd name="connsiteY3" fmla="*/ 2919 h 10000"/>
                  <a:gd name="connsiteX4" fmla="*/ 9996 w 9999"/>
                  <a:gd name="connsiteY4" fmla="*/ 5225 h 10000"/>
                  <a:gd name="connsiteX5" fmla="*/ 8637 w 9999"/>
                  <a:gd name="connsiteY5" fmla="*/ 6905 h 10000"/>
                  <a:gd name="connsiteX6" fmla="*/ 5707 w 9999"/>
                  <a:gd name="connsiteY6" fmla="*/ 10000 h 10000"/>
                  <a:gd name="connsiteX7" fmla="*/ 2283 w 9999"/>
                  <a:gd name="connsiteY7" fmla="*/ 6957 h 10000"/>
                  <a:gd name="connsiteX8" fmla="*/ 0 w 9999"/>
                  <a:gd name="connsiteY8" fmla="*/ 3862 h 10000"/>
                  <a:gd name="connsiteX0" fmla="*/ 124 w 10124"/>
                  <a:gd name="connsiteY0" fmla="*/ 3862 h 10000"/>
                  <a:gd name="connsiteX1" fmla="*/ 2188 w 10124"/>
                  <a:gd name="connsiteY1" fmla="*/ 344 h 10000"/>
                  <a:gd name="connsiteX2" fmla="*/ 5550 w 10124"/>
                  <a:gd name="connsiteY2" fmla="*/ 426 h 10000"/>
                  <a:gd name="connsiteX3" fmla="*/ 8396 w 10124"/>
                  <a:gd name="connsiteY3" fmla="*/ 2919 h 10000"/>
                  <a:gd name="connsiteX4" fmla="*/ 10121 w 10124"/>
                  <a:gd name="connsiteY4" fmla="*/ 5225 h 10000"/>
                  <a:gd name="connsiteX5" fmla="*/ 8762 w 10124"/>
                  <a:gd name="connsiteY5" fmla="*/ 6905 h 10000"/>
                  <a:gd name="connsiteX6" fmla="*/ 5832 w 10124"/>
                  <a:gd name="connsiteY6" fmla="*/ 10000 h 10000"/>
                  <a:gd name="connsiteX7" fmla="*/ 124 w 10124"/>
                  <a:gd name="connsiteY7" fmla="*/ 3862 h 10000"/>
                  <a:gd name="connsiteX0" fmla="*/ 43 w 10045"/>
                  <a:gd name="connsiteY0" fmla="*/ 3862 h 6912"/>
                  <a:gd name="connsiteX1" fmla="*/ 2107 w 10045"/>
                  <a:gd name="connsiteY1" fmla="*/ 344 h 6912"/>
                  <a:gd name="connsiteX2" fmla="*/ 5469 w 10045"/>
                  <a:gd name="connsiteY2" fmla="*/ 426 h 6912"/>
                  <a:gd name="connsiteX3" fmla="*/ 8315 w 10045"/>
                  <a:gd name="connsiteY3" fmla="*/ 2919 h 6912"/>
                  <a:gd name="connsiteX4" fmla="*/ 10040 w 10045"/>
                  <a:gd name="connsiteY4" fmla="*/ 5225 h 6912"/>
                  <a:gd name="connsiteX5" fmla="*/ 8681 w 10045"/>
                  <a:gd name="connsiteY5" fmla="*/ 6905 h 6912"/>
                  <a:gd name="connsiteX6" fmla="*/ 3967 w 10045"/>
                  <a:gd name="connsiteY6" fmla="*/ 5885 h 6912"/>
                  <a:gd name="connsiteX7" fmla="*/ 43 w 10045"/>
                  <a:gd name="connsiteY7" fmla="*/ 3862 h 6912"/>
                  <a:gd name="connsiteX0" fmla="*/ 47 w 10004"/>
                  <a:gd name="connsiteY0" fmla="*/ 5106 h 9519"/>
                  <a:gd name="connsiteX1" fmla="*/ 2102 w 10004"/>
                  <a:gd name="connsiteY1" fmla="*/ 17 h 9519"/>
                  <a:gd name="connsiteX2" fmla="*/ 6651 w 10004"/>
                  <a:gd name="connsiteY2" fmla="*/ 3484 h 9519"/>
                  <a:gd name="connsiteX3" fmla="*/ 8282 w 10004"/>
                  <a:gd name="connsiteY3" fmla="*/ 3742 h 9519"/>
                  <a:gd name="connsiteX4" fmla="*/ 9999 w 10004"/>
                  <a:gd name="connsiteY4" fmla="*/ 7078 h 9519"/>
                  <a:gd name="connsiteX5" fmla="*/ 8646 w 10004"/>
                  <a:gd name="connsiteY5" fmla="*/ 9509 h 9519"/>
                  <a:gd name="connsiteX6" fmla="*/ 3953 w 10004"/>
                  <a:gd name="connsiteY6" fmla="*/ 8033 h 9519"/>
                  <a:gd name="connsiteX7" fmla="*/ 47 w 10004"/>
                  <a:gd name="connsiteY7" fmla="*/ 5106 h 9519"/>
                  <a:gd name="connsiteX0" fmla="*/ 43 w 9996"/>
                  <a:gd name="connsiteY0" fmla="*/ 6232 h 10868"/>
                  <a:gd name="connsiteX1" fmla="*/ 2097 w 9996"/>
                  <a:gd name="connsiteY1" fmla="*/ 886 h 10868"/>
                  <a:gd name="connsiteX2" fmla="*/ 5642 w 9996"/>
                  <a:gd name="connsiteY2" fmla="*/ 385 h 10868"/>
                  <a:gd name="connsiteX3" fmla="*/ 8275 w 9996"/>
                  <a:gd name="connsiteY3" fmla="*/ 4799 h 10868"/>
                  <a:gd name="connsiteX4" fmla="*/ 9991 w 9996"/>
                  <a:gd name="connsiteY4" fmla="*/ 8304 h 10868"/>
                  <a:gd name="connsiteX5" fmla="*/ 8639 w 9996"/>
                  <a:gd name="connsiteY5" fmla="*/ 10857 h 10868"/>
                  <a:gd name="connsiteX6" fmla="*/ 3947 w 9996"/>
                  <a:gd name="connsiteY6" fmla="*/ 9307 h 10868"/>
                  <a:gd name="connsiteX7" fmla="*/ 43 w 9996"/>
                  <a:gd name="connsiteY7" fmla="*/ 6232 h 10868"/>
                  <a:gd name="connsiteX0" fmla="*/ 43 w 10004"/>
                  <a:gd name="connsiteY0" fmla="*/ 5543 h 9809"/>
                  <a:gd name="connsiteX1" fmla="*/ 2098 w 10004"/>
                  <a:gd name="connsiteY1" fmla="*/ 624 h 9809"/>
                  <a:gd name="connsiteX2" fmla="*/ 5644 w 10004"/>
                  <a:gd name="connsiteY2" fmla="*/ 163 h 9809"/>
                  <a:gd name="connsiteX3" fmla="*/ 8163 w 10004"/>
                  <a:gd name="connsiteY3" fmla="*/ 1492 h 9809"/>
                  <a:gd name="connsiteX4" fmla="*/ 9995 w 10004"/>
                  <a:gd name="connsiteY4" fmla="*/ 7450 h 9809"/>
                  <a:gd name="connsiteX5" fmla="*/ 8642 w 10004"/>
                  <a:gd name="connsiteY5" fmla="*/ 9799 h 9809"/>
                  <a:gd name="connsiteX6" fmla="*/ 3949 w 10004"/>
                  <a:gd name="connsiteY6" fmla="*/ 8373 h 9809"/>
                  <a:gd name="connsiteX7" fmla="*/ 43 w 10004"/>
                  <a:gd name="connsiteY7" fmla="*/ 5543 h 9809"/>
                  <a:gd name="connsiteX0" fmla="*/ 43 w 8950"/>
                  <a:gd name="connsiteY0" fmla="*/ 5651 h 10081"/>
                  <a:gd name="connsiteX1" fmla="*/ 2097 w 8950"/>
                  <a:gd name="connsiteY1" fmla="*/ 636 h 10081"/>
                  <a:gd name="connsiteX2" fmla="*/ 5642 w 8950"/>
                  <a:gd name="connsiteY2" fmla="*/ 166 h 10081"/>
                  <a:gd name="connsiteX3" fmla="*/ 8160 w 8950"/>
                  <a:gd name="connsiteY3" fmla="*/ 1521 h 10081"/>
                  <a:gd name="connsiteX4" fmla="*/ 8473 w 8950"/>
                  <a:gd name="connsiteY4" fmla="*/ 5322 h 10081"/>
                  <a:gd name="connsiteX5" fmla="*/ 8639 w 8950"/>
                  <a:gd name="connsiteY5" fmla="*/ 9990 h 10081"/>
                  <a:gd name="connsiteX6" fmla="*/ 3947 w 8950"/>
                  <a:gd name="connsiteY6" fmla="*/ 8536 h 10081"/>
                  <a:gd name="connsiteX7" fmla="*/ 43 w 8950"/>
                  <a:gd name="connsiteY7" fmla="*/ 5651 h 10081"/>
                  <a:gd name="connsiteX0" fmla="*/ 48 w 9651"/>
                  <a:gd name="connsiteY0" fmla="*/ 5606 h 8648"/>
                  <a:gd name="connsiteX1" fmla="*/ 2343 w 9651"/>
                  <a:gd name="connsiteY1" fmla="*/ 631 h 8648"/>
                  <a:gd name="connsiteX2" fmla="*/ 6304 w 9651"/>
                  <a:gd name="connsiteY2" fmla="*/ 165 h 8648"/>
                  <a:gd name="connsiteX3" fmla="*/ 9117 w 9651"/>
                  <a:gd name="connsiteY3" fmla="*/ 1509 h 8648"/>
                  <a:gd name="connsiteX4" fmla="*/ 9467 w 9651"/>
                  <a:gd name="connsiteY4" fmla="*/ 5279 h 8648"/>
                  <a:gd name="connsiteX5" fmla="*/ 6997 w 9651"/>
                  <a:gd name="connsiteY5" fmla="*/ 8019 h 8648"/>
                  <a:gd name="connsiteX6" fmla="*/ 4410 w 9651"/>
                  <a:gd name="connsiteY6" fmla="*/ 8467 h 8648"/>
                  <a:gd name="connsiteX7" fmla="*/ 48 w 9651"/>
                  <a:gd name="connsiteY7" fmla="*/ 5606 h 8648"/>
                  <a:gd name="connsiteX0" fmla="*/ 41 w 9991"/>
                  <a:gd name="connsiteY0" fmla="*/ 6482 h 9316"/>
                  <a:gd name="connsiteX1" fmla="*/ 2419 w 9991"/>
                  <a:gd name="connsiteY1" fmla="*/ 730 h 9316"/>
                  <a:gd name="connsiteX2" fmla="*/ 6523 w 9991"/>
                  <a:gd name="connsiteY2" fmla="*/ 191 h 9316"/>
                  <a:gd name="connsiteX3" fmla="*/ 9438 w 9991"/>
                  <a:gd name="connsiteY3" fmla="*/ 1745 h 9316"/>
                  <a:gd name="connsiteX4" fmla="*/ 9800 w 9991"/>
                  <a:gd name="connsiteY4" fmla="*/ 6104 h 9316"/>
                  <a:gd name="connsiteX5" fmla="*/ 7241 w 9991"/>
                  <a:gd name="connsiteY5" fmla="*/ 9273 h 9316"/>
                  <a:gd name="connsiteX6" fmla="*/ 1411 w 9991"/>
                  <a:gd name="connsiteY6" fmla="*/ 7856 h 9316"/>
                  <a:gd name="connsiteX7" fmla="*/ 41 w 9991"/>
                  <a:gd name="connsiteY7" fmla="*/ 6482 h 9316"/>
                  <a:gd name="connsiteX0" fmla="*/ 19 w 10708"/>
                  <a:gd name="connsiteY0" fmla="*/ 7721 h 10038"/>
                  <a:gd name="connsiteX1" fmla="*/ 3129 w 10708"/>
                  <a:gd name="connsiteY1" fmla="*/ 825 h 10038"/>
                  <a:gd name="connsiteX2" fmla="*/ 7237 w 10708"/>
                  <a:gd name="connsiteY2" fmla="*/ 246 h 10038"/>
                  <a:gd name="connsiteX3" fmla="*/ 10155 w 10708"/>
                  <a:gd name="connsiteY3" fmla="*/ 1914 h 10038"/>
                  <a:gd name="connsiteX4" fmla="*/ 10517 w 10708"/>
                  <a:gd name="connsiteY4" fmla="*/ 6593 h 10038"/>
                  <a:gd name="connsiteX5" fmla="*/ 7956 w 10708"/>
                  <a:gd name="connsiteY5" fmla="*/ 9995 h 10038"/>
                  <a:gd name="connsiteX6" fmla="*/ 2120 w 10708"/>
                  <a:gd name="connsiteY6" fmla="*/ 8474 h 10038"/>
                  <a:gd name="connsiteX7" fmla="*/ 19 w 10708"/>
                  <a:gd name="connsiteY7" fmla="*/ 7721 h 10038"/>
                  <a:gd name="connsiteX0" fmla="*/ 359 w 11048"/>
                  <a:gd name="connsiteY0" fmla="*/ 7721 h 10038"/>
                  <a:gd name="connsiteX1" fmla="*/ 3469 w 11048"/>
                  <a:gd name="connsiteY1" fmla="*/ 825 h 10038"/>
                  <a:gd name="connsiteX2" fmla="*/ 7577 w 11048"/>
                  <a:gd name="connsiteY2" fmla="*/ 246 h 10038"/>
                  <a:gd name="connsiteX3" fmla="*/ 10495 w 11048"/>
                  <a:gd name="connsiteY3" fmla="*/ 1914 h 10038"/>
                  <a:gd name="connsiteX4" fmla="*/ 10857 w 11048"/>
                  <a:gd name="connsiteY4" fmla="*/ 6593 h 10038"/>
                  <a:gd name="connsiteX5" fmla="*/ 8296 w 11048"/>
                  <a:gd name="connsiteY5" fmla="*/ 9995 h 10038"/>
                  <a:gd name="connsiteX6" fmla="*/ 2460 w 11048"/>
                  <a:gd name="connsiteY6" fmla="*/ 8474 h 10038"/>
                  <a:gd name="connsiteX7" fmla="*/ 359 w 11048"/>
                  <a:gd name="connsiteY7" fmla="*/ 7721 h 10038"/>
                  <a:gd name="connsiteX0" fmla="*/ 359 w 11048"/>
                  <a:gd name="connsiteY0" fmla="*/ 8392 h 10075"/>
                  <a:gd name="connsiteX1" fmla="*/ 3469 w 11048"/>
                  <a:gd name="connsiteY1" fmla="*/ 864 h 10075"/>
                  <a:gd name="connsiteX2" fmla="*/ 7577 w 11048"/>
                  <a:gd name="connsiteY2" fmla="*/ 285 h 10075"/>
                  <a:gd name="connsiteX3" fmla="*/ 10495 w 11048"/>
                  <a:gd name="connsiteY3" fmla="*/ 1953 h 10075"/>
                  <a:gd name="connsiteX4" fmla="*/ 10857 w 11048"/>
                  <a:gd name="connsiteY4" fmla="*/ 6632 h 10075"/>
                  <a:gd name="connsiteX5" fmla="*/ 8296 w 11048"/>
                  <a:gd name="connsiteY5" fmla="*/ 10034 h 10075"/>
                  <a:gd name="connsiteX6" fmla="*/ 2460 w 11048"/>
                  <a:gd name="connsiteY6" fmla="*/ 8513 h 10075"/>
                  <a:gd name="connsiteX7" fmla="*/ 359 w 11048"/>
                  <a:gd name="connsiteY7" fmla="*/ 8392 h 10075"/>
                  <a:gd name="connsiteX0" fmla="*/ 371 w 11060"/>
                  <a:gd name="connsiteY0" fmla="*/ 8392 h 10075"/>
                  <a:gd name="connsiteX1" fmla="*/ 3481 w 11060"/>
                  <a:gd name="connsiteY1" fmla="*/ 864 h 10075"/>
                  <a:gd name="connsiteX2" fmla="*/ 7589 w 11060"/>
                  <a:gd name="connsiteY2" fmla="*/ 285 h 10075"/>
                  <a:gd name="connsiteX3" fmla="*/ 10507 w 11060"/>
                  <a:gd name="connsiteY3" fmla="*/ 1953 h 10075"/>
                  <a:gd name="connsiteX4" fmla="*/ 10869 w 11060"/>
                  <a:gd name="connsiteY4" fmla="*/ 6632 h 10075"/>
                  <a:gd name="connsiteX5" fmla="*/ 8308 w 11060"/>
                  <a:gd name="connsiteY5" fmla="*/ 10034 h 10075"/>
                  <a:gd name="connsiteX6" fmla="*/ 2472 w 11060"/>
                  <a:gd name="connsiteY6" fmla="*/ 8513 h 10075"/>
                  <a:gd name="connsiteX7" fmla="*/ 371 w 11060"/>
                  <a:gd name="connsiteY7" fmla="*/ 8392 h 10075"/>
                  <a:gd name="connsiteX0" fmla="*/ 54 w 10743"/>
                  <a:gd name="connsiteY0" fmla="*/ 9468 h 11151"/>
                  <a:gd name="connsiteX1" fmla="*/ 4027 w 10743"/>
                  <a:gd name="connsiteY1" fmla="*/ 495 h 11151"/>
                  <a:gd name="connsiteX2" fmla="*/ 7272 w 10743"/>
                  <a:gd name="connsiteY2" fmla="*/ 1361 h 11151"/>
                  <a:gd name="connsiteX3" fmla="*/ 10190 w 10743"/>
                  <a:gd name="connsiteY3" fmla="*/ 3029 h 11151"/>
                  <a:gd name="connsiteX4" fmla="*/ 10552 w 10743"/>
                  <a:gd name="connsiteY4" fmla="*/ 7708 h 11151"/>
                  <a:gd name="connsiteX5" fmla="*/ 7991 w 10743"/>
                  <a:gd name="connsiteY5" fmla="*/ 11110 h 11151"/>
                  <a:gd name="connsiteX6" fmla="*/ 2155 w 10743"/>
                  <a:gd name="connsiteY6" fmla="*/ 9589 h 11151"/>
                  <a:gd name="connsiteX7" fmla="*/ 54 w 10743"/>
                  <a:gd name="connsiteY7" fmla="*/ 9468 h 11151"/>
                  <a:gd name="connsiteX0" fmla="*/ 54 w 10743"/>
                  <a:gd name="connsiteY0" fmla="*/ 9506 h 11189"/>
                  <a:gd name="connsiteX1" fmla="*/ 4027 w 10743"/>
                  <a:gd name="connsiteY1" fmla="*/ 533 h 11189"/>
                  <a:gd name="connsiteX2" fmla="*/ 7272 w 10743"/>
                  <a:gd name="connsiteY2" fmla="*/ 1399 h 11189"/>
                  <a:gd name="connsiteX3" fmla="*/ 10190 w 10743"/>
                  <a:gd name="connsiteY3" fmla="*/ 3067 h 11189"/>
                  <a:gd name="connsiteX4" fmla="*/ 10552 w 10743"/>
                  <a:gd name="connsiteY4" fmla="*/ 7746 h 11189"/>
                  <a:gd name="connsiteX5" fmla="*/ 7991 w 10743"/>
                  <a:gd name="connsiteY5" fmla="*/ 11148 h 11189"/>
                  <a:gd name="connsiteX6" fmla="*/ 2155 w 10743"/>
                  <a:gd name="connsiteY6" fmla="*/ 9627 h 11189"/>
                  <a:gd name="connsiteX7" fmla="*/ 54 w 10743"/>
                  <a:gd name="connsiteY7" fmla="*/ 9506 h 11189"/>
                  <a:gd name="connsiteX0" fmla="*/ 40 w 11293"/>
                  <a:gd name="connsiteY0" fmla="*/ 9082 h 11127"/>
                  <a:gd name="connsiteX1" fmla="*/ 4577 w 11293"/>
                  <a:gd name="connsiteY1" fmla="*/ 470 h 11127"/>
                  <a:gd name="connsiteX2" fmla="*/ 7822 w 11293"/>
                  <a:gd name="connsiteY2" fmla="*/ 1336 h 11127"/>
                  <a:gd name="connsiteX3" fmla="*/ 10740 w 11293"/>
                  <a:gd name="connsiteY3" fmla="*/ 3004 h 11127"/>
                  <a:gd name="connsiteX4" fmla="*/ 11102 w 11293"/>
                  <a:gd name="connsiteY4" fmla="*/ 7683 h 11127"/>
                  <a:gd name="connsiteX5" fmla="*/ 8541 w 11293"/>
                  <a:gd name="connsiteY5" fmla="*/ 11085 h 11127"/>
                  <a:gd name="connsiteX6" fmla="*/ 2705 w 11293"/>
                  <a:gd name="connsiteY6" fmla="*/ 9564 h 11127"/>
                  <a:gd name="connsiteX7" fmla="*/ 40 w 11293"/>
                  <a:gd name="connsiteY7" fmla="*/ 9082 h 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3" h="11127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70" name="Group 327"/>
              <p:cNvGrpSpPr>
                <a:grpSpLocks/>
              </p:cNvGrpSpPr>
              <p:nvPr/>
            </p:nvGrpSpPr>
            <p:grpSpPr bwMode="auto"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374" name="Oval 373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5" name="Rectangle 374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6" name="Oval 375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7" name="Freeform 376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8" name="Freeform 377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9" name="Freeform 378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0" name="Freeform 379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81" name="Straight Connector 380"/>
                <p:cNvCxnSpPr>
                  <a:endCxn id="376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2" name="Straight Connector 381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1" name="Group 370"/>
              <p:cNvGrpSpPr/>
              <p:nvPr/>
            </p:nvGrpSpPr>
            <p:grpSpPr>
              <a:xfrm>
                <a:off x="7876581" y="5223365"/>
                <a:ext cx="466894" cy="369332"/>
                <a:chOff x="599495" y="1708643"/>
                <a:chExt cx="491778" cy="409344"/>
              </a:xfrm>
            </p:grpSpPr>
            <p:sp>
              <p:nvSpPr>
                <p:cNvPr id="372" name="Oval 371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3" name="TextBox 372"/>
                <p:cNvSpPr txBox="1"/>
                <p:nvPr/>
              </p:nvSpPr>
              <p:spPr>
                <a:xfrm>
                  <a:off x="599495" y="1708643"/>
                  <a:ext cx="491778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  X</a:t>
                  </a:r>
                </a:p>
              </p:txBody>
            </p:sp>
          </p:grpSp>
        </p:grpSp>
        <p:cxnSp>
          <p:nvCxnSpPr>
            <p:cNvPr id="402" name="Straight Connector 401"/>
            <p:cNvCxnSpPr/>
            <p:nvPr/>
          </p:nvCxnSpPr>
          <p:spPr bwMode="auto">
            <a:xfrm flipH="1">
              <a:off x="7133690" y="5764030"/>
              <a:ext cx="870024" cy="99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" name="Group 6"/>
          <p:cNvGrpSpPr/>
          <p:nvPr/>
        </p:nvGrpSpPr>
        <p:grpSpPr>
          <a:xfrm>
            <a:off x="5713444" y="2742076"/>
            <a:ext cx="1009362" cy="768350"/>
            <a:chOff x="5713444" y="2379268"/>
            <a:chExt cx="1009362" cy="768350"/>
          </a:xfrm>
        </p:grpSpPr>
        <p:sp>
          <p:nvSpPr>
            <p:cNvPr id="162850" name="AutoShape 118"/>
            <p:cNvSpPr>
              <a:spLocks noChangeArrowheads="1"/>
            </p:cNvSpPr>
            <p:nvPr/>
          </p:nvSpPr>
          <p:spPr bwMode="auto">
            <a:xfrm rot="17597965">
              <a:off x="5467382" y="2625330"/>
              <a:ext cx="768350" cy="276226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51" name="Text Box 119"/>
            <p:cNvSpPr txBox="1">
              <a:spLocks noChangeArrowheads="1"/>
            </p:cNvSpPr>
            <p:nvPr/>
          </p:nvSpPr>
          <p:spPr bwMode="auto">
            <a:xfrm>
              <a:off x="5906829" y="2784958"/>
              <a:ext cx="815977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>
                  <a:solidFill>
                    <a:srgbClr val="CC0000"/>
                  </a:solidFill>
                </a:rPr>
                <a:t>AS3,X 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028828" y="2801412"/>
            <a:ext cx="1260153" cy="888605"/>
            <a:chOff x="2028828" y="2438604"/>
            <a:chExt cx="1260153" cy="888605"/>
          </a:xfrm>
        </p:grpSpPr>
        <p:sp>
          <p:nvSpPr>
            <p:cNvPr id="332" name="Text Box 119"/>
            <p:cNvSpPr txBox="1">
              <a:spLocks noChangeArrowheads="1"/>
            </p:cNvSpPr>
            <p:nvPr/>
          </p:nvSpPr>
          <p:spPr bwMode="auto">
            <a:xfrm>
              <a:off x="2028828" y="3019432"/>
              <a:ext cx="126015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>
                  <a:solidFill>
                    <a:srgbClr val="CC0000"/>
                  </a:solidFill>
                </a:rPr>
                <a:t>AS2,AS3,X </a:t>
              </a:r>
            </a:p>
          </p:txBody>
        </p:sp>
        <p:sp>
          <p:nvSpPr>
            <p:cNvPr id="327" name="AutoShape 118"/>
            <p:cNvSpPr>
              <a:spLocks noChangeArrowheads="1"/>
            </p:cNvSpPr>
            <p:nvPr/>
          </p:nvSpPr>
          <p:spPr bwMode="auto">
            <a:xfrm rot="3445218">
              <a:off x="2734864" y="2684666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400150" y="2281383"/>
            <a:ext cx="1113456" cy="802903"/>
            <a:chOff x="4057381" y="2820739"/>
            <a:chExt cx="1113456" cy="802903"/>
          </a:xfrm>
        </p:grpSpPr>
        <p:cxnSp>
          <p:nvCxnSpPr>
            <p:cNvPr id="3" name="Straight Arrow Connector 2"/>
            <p:cNvCxnSpPr/>
            <p:nvPr/>
          </p:nvCxnSpPr>
          <p:spPr bwMode="auto">
            <a:xfrm flipH="1" flipV="1">
              <a:off x="4769093" y="2820739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0" name="Straight Arrow Connector 329"/>
            <p:cNvCxnSpPr/>
            <p:nvPr/>
          </p:nvCxnSpPr>
          <p:spPr bwMode="auto">
            <a:xfrm flipH="1" flipV="1">
              <a:off x="4057381" y="3181458"/>
              <a:ext cx="1059565" cy="1417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1" name="Straight Arrow Connector 330"/>
            <p:cNvCxnSpPr/>
            <p:nvPr/>
          </p:nvCxnSpPr>
          <p:spPr bwMode="auto">
            <a:xfrm flipH="1">
              <a:off x="4741068" y="3344630"/>
              <a:ext cx="409376" cy="27901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25" name="Straight Connector 324"/>
          <p:cNvCxnSpPr>
            <a:stCxn id="148" idx="1"/>
          </p:cNvCxnSpPr>
          <p:nvPr/>
        </p:nvCxnSpPr>
        <p:spPr bwMode="auto">
          <a:xfrm flipH="1">
            <a:off x="3046901" y="2522161"/>
            <a:ext cx="2716814" cy="14391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" name="Group 3"/>
          <p:cNvGrpSpPr/>
          <p:nvPr/>
        </p:nvGrpSpPr>
        <p:grpSpPr>
          <a:xfrm>
            <a:off x="4617960" y="1984134"/>
            <a:ext cx="968155" cy="547957"/>
            <a:chOff x="4617960" y="1621326"/>
            <a:chExt cx="968155" cy="547957"/>
          </a:xfrm>
        </p:grpSpPr>
        <p:sp>
          <p:nvSpPr>
            <p:cNvPr id="329" name="AutoShape 118"/>
            <p:cNvSpPr>
              <a:spLocks noChangeArrowheads="1"/>
            </p:cNvSpPr>
            <p:nvPr/>
          </p:nvSpPr>
          <p:spPr bwMode="auto">
            <a:xfrm rot="21413181">
              <a:off x="4617960" y="1893058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 rot="21418560">
              <a:off x="4770795" y="1621326"/>
              <a:ext cx="81532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>
                  <a:solidFill>
                    <a:srgbClr val="CC0000"/>
                  </a:solidFill>
                </a:rPr>
                <a:t>AS3,X</a:t>
              </a:r>
            </a:p>
          </p:txBody>
        </p:sp>
      </p:grpSp>
      <p:sp>
        <p:nvSpPr>
          <p:cNvPr id="334" name="Rectangle 4"/>
          <p:cNvSpPr txBox="1">
            <a:spLocks noChangeArrowheads="1"/>
          </p:cNvSpPr>
          <p:nvPr/>
        </p:nvSpPr>
        <p:spPr bwMode="auto">
          <a:xfrm>
            <a:off x="3478500" y="5238590"/>
            <a:ext cx="5389671" cy="102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ct val="90000"/>
              </a:lnSpc>
            </a:pPr>
            <a:r>
              <a:rPr lang="en-US" sz="2000" dirty="0">
                <a:latin typeface="Arial"/>
                <a:cs typeface="Arial"/>
              </a:rPr>
              <a:t>1</a:t>
            </a:r>
            <a:r>
              <a:rPr lang="en-US" sz="2000" dirty="0">
                <a:latin typeface="Gill Sans MT" charset="0"/>
              </a:rPr>
              <a:t>d: OSPF intra-domain routing: to get to </a:t>
            </a:r>
            <a:r>
              <a:rPr lang="en-US" sz="2000" dirty="0">
                <a:latin typeface="Arial"/>
                <a:cs typeface="Arial"/>
              </a:rPr>
              <a:t>1</a:t>
            </a:r>
            <a:r>
              <a:rPr lang="en-US" sz="2000" dirty="0">
                <a:latin typeface="Gill Sans MT" charset="0"/>
              </a:rPr>
              <a:t>c, forward over outgoing local interface </a:t>
            </a:r>
            <a:r>
              <a:rPr lang="en-US" sz="2000" dirty="0">
                <a:latin typeface="Arial"/>
                <a:cs typeface="Arial"/>
              </a:rPr>
              <a:t>1</a:t>
            </a:r>
          </a:p>
        </p:txBody>
      </p:sp>
      <p:sp>
        <p:nvSpPr>
          <p:cNvPr id="328" name="TextBox 327"/>
          <p:cNvSpPr txBox="1"/>
          <p:nvPr/>
        </p:nvSpPr>
        <p:spPr>
          <a:xfrm rot="21418560">
            <a:off x="2282548" y="2116378"/>
            <a:ext cx="8153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CC0000"/>
                </a:solidFill>
              </a:rPr>
              <a:t>AS3,X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4729" y="1189190"/>
            <a:ext cx="72700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Q: how does router set forwarding table entry to distant prefix?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149470" y="2245331"/>
            <a:ext cx="1300492" cy="1068501"/>
            <a:chOff x="1149470" y="2245331"/>
            <a:chExt cx="1300492" cy="1068501"/>
          </a:xfrm>
        </p:grpSpPr>
        <p:sp>
          <p:nvSpPr>
            <p:cNvPr id="9" name="TextBox 8"/>
            <p:cNvSpPr txBox="1"/>
            <p:nvPr/>
          </p:nvSpPr>
          <p:spPr>
            <a:xfrm>
              <a:off x="2165447" y="2998844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1</a:t>
              </a:r>
            </a:p>
          </p:txBody>
        </p:sp>
        <p:sp>
          <p:nvSpPr>
            <p:cNvPr id="336" name="TextBox 335"/>
            <p:cNvSpPr txBox="1"/>
            <p:nvPr/>
          </p:nvSpPr>
          <p:spPr>
            <a:xfrm>
              <a:off x="1458923" y="3006055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2</a:t>
              </a:r>
            </a:p>
          </p:txBody>
        </p:sp>
        <p:sp>
          <p:nvSpPr>
            <p:cNvPr id="338" name="TextBox 337"/>
            <p:cNvSpPr txBox="1"/>
            <p:nvPr/>
          </p:nvSpPr>
          <p:spPr>
            <a:xfrm>
              <a:off x="1149470" y="2245331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1</a:t>
              </a:r>
            </a:p>
          </p:txBody>
        </p:sp>
        <p:sp>
          <p:nvSpPr>
            <p:cNvPr id="339" name="TextBox 338"/>
            <p:cNvSpPr txBox="1"/>
            <p:nvPr/>
          </p:nvSpPr>
          <p:spPr>
            <a:xfrm>
              <a:off x="1339883" y="2623598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2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37654" y="3379309"/>
            <a:ext cx="1694528" cy="2911109"/>
            <a:chOff x="537654" y="3379309"/>
            <a:chExt cx="1694528" cy="2911109"/>
          </a:xfrm>
        </p:grpSpPr>
        <p:sp>
          <p:nvSpPr>
            <p:cNvPr id="469" name="Freeform 468"/>
            <p:cNvSpPr/>
            <p:nvPr/>
          </p:nvSpPr>
          <p:spPr>
            <a:xfrm rot="10326036" flipH="1">
              <a:off x="771808" y="3379309"/>
              <a:ext cx="1333280" cy="959366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06934 w 1167285"/>
                <a:gd name="connsiteY0" fmla="*/ 967578 h 967578"/>
                <a:gd name="connsiteX1" fmla="*/ 0 w 1167285"/>
                <a:gd name="connsiteY1" fmla="*/ 0 h 967578"/>
                <a:gd name="connsiteX2" fmla="*/ 1005993 w 1167285"/>
                <a:gd name="connsiteY2" fmla="*/ 46284 h 967578"/>
                <a:gd name="connsiteX3" fmla="*/ 1167285 w 1167285"/>
                <a:gd name="connsiteY3" fmla="*/ 895852 h 967578"/>
                <a:gd name="connsiteX4" fmla="*/ 1006934 w 1167285"/>
                <a:gd name="connsiteY4" fmla="*/ 967578 h 967578"/>
                <a:gd name="connsiteX0" fmla="*/ 1006934 w 1167285"/>
                <a:gd name="connsiteY0" fmla="*/ 1132232 h 1132232"/>
                <a:gd name="connsiteX1" fmla="*/ 0 w 1167285"/>
                <a:gd name="connsiteY1" fmla="*/ 164654 h 1132232"/>
                <a:gd name="connsiteX2" fmla="*/ 991394 w 1167285"/>
                <a:gd name="connsiteY2" fmla="*/ 130 h 1132232"/>
                <a:gd name="connsiteX3" fmla="*/ 1167285 w 1167285"/>
                <a:gd name="connsiteY3" fmla="*/ 1060506 h 1132232"/>
                <a:gd name="connsiteX4" fmla="*/ 1006934 w 1167285"/>
                <a:gd name="connsiteY4" fmla="*/ 1132232 h 1132232"/>
                <a:gd name="connsiteX0" fmla="*/ 986900 w 1167285"/>
                <a:gd name="connsiteY0" fmla="*/ 1088164 h 1088164"/>
                <a:gd name="connsiteX1" fmla="*/ 0 w 1167285"/>
                <a:gd name="connsiteY1" fmla="*/ 164654 h 1088164"/>
                <a:gd name="connsiteX2" fmla="*/ 991394 w 1167285"/>
                <a:gd name="connsiteY2" fmla="*/ 130 h 1088164"/>
                <a:gd name="connsiteX3" fmla="*/ 1167285 w 1167285"/>
                <a:gd name="connsiteY3" fmla="*/ 1060506 h 1088164"/>
                <a:gd name="connsiteX4" fmla="*/ 986900 w 1167285"/>
                <a:gd name="connsiteY4" fmla="*/ 1088164 h 1088164"/>
                <a:gd name="connsiteX0" fmla="*/ 986900 w 1167285"/>
                <a:gd name="connsiteY0" fmla="*/ 1088164 h 1088164"/>
                <a:gd name="connsiteX1" fmla="*/ 0 w 1167285"/>
                <a:gd name="connsiteY1" fmla="*/ 164654 h 1088164"/>
                <a:gd name="connsiteX2" fmla="*/ 991394 w 1167285"/>
                <a:gd name="connsiteY2" fmla="*/ 130 h 1088164"/>
                <a:gd name="connsiteX3" fmla="*/ 1167285 w 1167285"/>
                <a:gd name="connsiteY3" fmla="*/ 1060506 h 1088164"/>
                <a:gd name="connsiteX4" fmla="*/ 986900 w 1167285"/>
                <a:gd name="connsiteY4" fmla="*/ 1088164 h 1088164"/>
                <a:gd name="connsiteX0" fmla="*/ 986900 w 1332977"/>
                <a:gd name="connsiteY0" fmla="*/ 1088164 h 1088164"/>
                <a:gd name="connsiteX1" fmla="*/ 0 w 1332977"/>
                <a:gd name="connsiteY1" fmla="*/ 164654 h 1088164"/>
                <a:gd name="connsiteX2" fmla="*/ 991394 w 1332977"/>
                <a:gd name="connsiteY2" fmla="*/ 130 h 1088164"/>
                <a:gd name="connsiteX3" fmla="*/ 1332977 w 1332977"/>
                <a:gd name="connsiteY3" fmla="*/ 1045574 h 1088164"/>
                <a:gd name="connsiteX4" fmla="*/ 986900 w 1332977"/>
                <a:gd name="connsiteY4" fmla="*/ 1088164 h 108816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2977" h="1143414">
                  <a:moveTo>
                    <a:pt x="1029955" y="1143414"/>
                  </a:moveTo>
                  <a:cubicBezTo>
                    <a:pt x="771645" y="868623"/>
                    <a:pt x="908943" y="903822"/>
                    <a:pt x="0" y="164654"/>
                  </a:cubicBezTo>
                  <a:cubicBezTo>
                    <a:pt x="346878" y="170249"/>
                    <a:pt x="644516" y="-5465"/>
                    <a:pt x="991394" y="130"/>
                  </a:cubicBezTo>
                  <a:cubicBezTo>
                    <a:pt x="1125143" y="751678"/>
                    <a:pt x="1116033" y="592331"/>
                    <a:pt x="1332977" y="1045574"/>
                  </a:cubicBezTo>
                  <a:cubicBezTo>
                    <a:pt x="1183663" y="1029001"/>
                    <a:pt x="1194267" y="1059672"/>
                    <a:pt x="1029955" y="1143414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537654" y="4169528"/>
              <a:ext cx="1694528" cy="2120890"/>
              <a:chOff x="537654" y="4169528"/>
              <a:chExt cx="1694528" cy="2120890"/>
            </a:xfrm>
          </p:grpSpPr>
          <p:sp>
            <p:nvSpPr>
              <p:cNvPr id="481" name="Rectangle 480"/>
              <p:cNvSpPr/>
              <p:nvPr/>
            </p:nvSpPr>
            <p:spPr bwMode="auto">
              <a:xfrm rot="10800000">
                <a:off x="809301" y="4261100"/>
                <a:ext cx="1027112" cy="99448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482" name="Group 104"/>
              <p:cNvGrpSpPr>
                <a:grpSpLocks/>
              </p:cNvGrpSpPr>
              <p:nvPr/>
            </p:nvGrpSpPr>
            <p:grpSpPr bwMode="auto">
              <a:xfrm>
                <a:off x="812771" y="5933069"/>
                <a:ext cx="1034710" cy="357349"/>
                <a:chOff x="4128636" y="3606589"/>
                <a:chExt cx="568145" cy="338667"/>
              </a:xfrm>
            </p:grpSpPr>
            <p:sp>
              <p:nvSpPr>
                <p:cNvPr id="496" name="Oval 495"/>
                <p:cNvSpPr/>
                <p:nvPr/>
              </p:nvSpPr>
              <p:spPr>
                <a:xfrm>
                  <a:off x="4128649" y="3720080"/>
                  <a:ext cx="568332" cy="22517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7" name="Rectangle 496"/>
                <p:cNvSpPr/>
                <p:nvPr/>
              </p:nvSpPr>
              <p:spPr>
                <a:xfrm>
                  <a:off x="4128649" y="3720080"/>
                  <a:ext cx="568332" cy="111898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8" name="Oval 497"/>
                <p:cNvSpPr/>
                <p:nvPr/>
              </p:nvSpPr>
              <p:spPr>
                <a:xfrm>
                  <a:off x="4128649" y="3606801"/>
                  <a:ext cx="568332" cy="225176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99" name="Straight Connector 498"/>
                <p:cNvCxnSpPr/>
                <p:nvPr/>
              </p:nvCxnSpPr>
              <p:spPr>
                <a:xfrm>
                  <a:off x="4696981" y="3720080"/>
                  <a:ext cx="0" cy="11189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0" name="Straight Connector 499"/>
                <p:cNvCxnSpPr/>
                <p:nvPr/>
              </p:nvCxnSpPr>
              <p:spPr>
                <a:xfrm>
                  <a:off x="4128649" y="3720080"/>
                  <a:ext cx="0" cy="11189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83" name="Rectangle 482"/>
              <p:cNvSpPr/>
              <p:nvPr/>
            </p:nvSpPr>
            <p:spPr bwMode="auto">
              <a:xfrm>
                <a:off x="817079" y="5203658"/>
                <a:ext cx="1027112" cy="86051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  <a:alpha val="62000"/>
                    </a:schemeClr>
                  </a:gs>
                  <a:gs pos="54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84" name="Straight Connector 483"/>
              <p:cNvCxnSpPr>
                <a:endCxn id="497" idx="1"/>
              </p:cNvCxnSpPr>
              <p:nvPr/>
            </p:nvCxnSpPr>
            <p:spPr bwMode="auto">
              <a:xfrm>
                <a:off x="801363" y="4466995"/>
                <a:ext cx="11432" cy="164486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5" name="Straight Connector 484"/>
              <p:cNvCxnSpPr>
                <a:endCxn id="497" idx="3"/>
              </p:cNvCxnSpPr>
              <p:nvPr/>
            </p:nvCxnSpPr>
            <p:spPr bwMode="auto">
              <a:xfrm>
                <a:off x="1842763" y="4466995"/>
                <a:ext cx="5083" cy="164486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6" name="Group 9"/>
              <p:cNvGrpSpPr>
                <a:grpSpLocks/>
              </p:cNvGrpSpPr>
              <p:nvPr/>
            </p:nvGrpSpPr>
            <p:grpSpPr bwMode="auto">
              <a:xfrm>
                <a:off x="777993" y="4169528"/>
                <a:ext cx="1079500" cy="395024"/>
                <a:chOff x="2183302" y="1574638"/>
                <a:chExt cx="1200154" cy="430181"/>
              </a:xfrm>
            </p:grpSpPr>
            <p:sp>
              <p:nvSpPr>
                <p:cNvPr id="487" name="Oval 486"/>
                <p:cNvSpPr/>
                <p:nvPr/>
              </p:nvSpPr>
              <p:spPr bwMode="auto">
                <a:xfrm flipV="1">
                  <a:off x="2186832" y="1690517"/>
                  <a:ext cx="1194859" cy="3143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88" name="Rectangle 487"/>
                <p:cNvSpPr/>
                <p:nvPr/>
              </p:nvSpPr>
              <p:spPr bwMode="auto">
                <a:xfrm>
                  <a:off x="2183302" y="1734964"/>
                  <a:ext cx="1198389" cy="112704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9" name="Oval 488"/>
                <p:cNvSpPr/>
                <p:nvPr/>
              </p:nvSpPr>
              <p:spPr bwMode="auto">
                <a:xfrm flipV="1">
                  <a:off x="2183302" y="1574638"/>
                  <a:ext cx="1196624" cy="31430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90" name="Freeform 489"/>
                <p:cNvSpPr/>
                <p:nvPr/>
              </p:nvSpPr>
              <p:spPr bwMode="auto">
                <a:xfrm>
                  <a:off x="2490400" y="1671469"/>
                  <a:ext cx="582428" cy="15715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1" name="Freeform 490"/>
                <p:cNvSpPr/>
                <p:nvPr/>
              </p:nvSpPr>
              <p:spPr bwMode="auto">
                <a:xfrm>
                  <a:off x="2430393" y="1630197"/>
                  <a:ext cx="702443" cy="109529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2" name="Freeform 491"/>
                <p:cNvSpPr/>
                <p:nvPr/>
              </p:nvSpPr>
              <p:spPr bwMode="auto">
                <a:xfrm>
                  <a:off x="2892805" y="1723852"/>
                  <a:ext cx="257680" cy="95243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3" name="Freeform 492"/>
                <p:cNvSpPr/>
                <p:nvPr/>
              </p:nvSpPr>
              <p:spPr bwMode="auto">
                <a:xfrm>
                  <a:off x="2418037" y="1725440"/>
                  <a:ext cx="254150" cy="95243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94" name="Straight Connector 493"/>
                <p:cNvCxnSpPr>
                  <a:endCxn id="489" idx="2"/>
                </p:cNvCxnSpPr>
                <p:nvPr/>
              </p:nvCxnSpPr>
              <p:spPr bwMode="auto">
                <a:xfrm flipH="1" flipV="1">
                  <a:off x="2183302" y="1731787"/>
                  <a:ext cx="3530" cy="1222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5" name="Straight Connector 494"/>
                <p:cNvCxnSpPr/>
                <p:nvPr/>
              </p:nvCxnSpPr>
              <p:spPr bwMode="auto">
                <a:xfrm flipH="1" flipV="1">
                  <a:off x="3379926" y="1728615"/>
                  <a:ext cx="3530" cy="1222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2" name="Rectangle 471"/>
              <p:cNvSpPr/>
              <p:nvPr/>
            </p:nvSpPr>
            <p:spPr bwMode="auto">
              <a:xfrm>
                <a:off x="546153" y="4588083"/>
                <a:ext cx="1670709" cy="130380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3" name="TextBox 472"/>
              <p:cNvSpPr txBox="1"/>
              <p:nvPr/>
            </p:nvSpPr>
            <p:spPr>
              <a:xfrm>
                <a:off x="540390" y="4583226"/>
                <a:ext cx="620971" cy="3111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/>
                  <a:t>dest</a:t>
                </a:r>
                <a:endParaRPr lang="en-US" dirty="0"/>
              </a:p>
            </p:txBody>
          </p:sp>
          <p:sp>
            <p:nvSpPr>
              <p:cNvPr id="474" name="TextBox 473"/>
              <p:cNvSpPr txBox="1"/>
              <p:nvPr/>
            </p:nvSpPr>
            <p:spPr>
              <a:xfrm>
                <a:off x="1162170" y="4587898"/>
                <a:ext cx="1070012" cy="3111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interface</a:t>
                </a:r>
              </a:p>
            </p:txBody>
          </p:sp>
          <p:cxnSp>
            <p:nvCxnSpPr>
              <p:cNvPr id="475" name="Straight Connector 474"/>
              <p:cNvCxnSpPr/>
              <p:nvPr/>
            </p:nvCxnSpPr>
            <p:spPr bwMode="auto">
              <a:xfrm>
                <a:off x="1154183" y="4593421"/>
                <a:ext cx="1345" cy="129354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76" name="Straight Connector 475"/>
              <p:cNvCxnSpPr/>
              <p:nvPr/>
            </p:nvCxnSpPr>
            <p:spPr bwMode="auto">
              <a:xfrm flipH="1">
                <a:off x="537654" y="4911108"/>
                <a:ext cx="167920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77" name="TextBox 476"/>
              <p:cNvSpPr txBox="1"/>
              <p:nvPr/>
            </p:nvSpPr>
            <p:spPr>
              <a:xfrm>
                <a:off x="597755" y="4905652"/>
                <a:ext cx="415498" cy="777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  <a:p>
                <a:endParaRPr lang="en-US" dirty="0"/>
              </a:p>
              <a:p>
                <a:r>
                  <a:rPr lang="en-US" dirty="0"/>
                  <a:t>…</a:t>
                </a:r>
              </a:p>
            </p:txBody>
          </p:sp>
          <p:sp>
            <p:nvSpPr>
              <p:cNvPr id="478" name="TextBox 477"/>
              <p:cNvSpPr txBox="1"/>
              <p:nvPr/>
            </p:nvSpPr>
            <p:spPr>
              <a:xfrm>
                <a:off x="649592" y="5234010"/>
                <a:ext cx="3386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CC0000"/>
                    </a:solidFill>
                  </a:rPr>
                  <a:t>X</a:t>
                </a:r>
              </a:p>
            </p:txBody>
          </p:sp>
          <p:sp>
            <p:nvSpPr>
              <p:cNvPr id="479" name="TextBox 478"/>
              <p:cNvSpPr txBox="1"/>
              <p:nvPr/>
            </p:nvSpPr>
            <p:spPr>
              <a:xfrm>
                <a:off x="1230781" y="4917583"/>
                <a:ext cx="415498" cy="777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  <a:p>
                <a:endParaRPr lang="en-US" dirty="0"/>
              </a:p>
              <a:p>
                <a:r>
                  <a:rPr lang="en-US" dirty="0"/>
                  <a:t>…</a:t>
                </a:r>
              </a:p>
            </p:txBody>
          </p:sp>
          <p:sp>
            <p:nvSpPr>
              <p:cNvPr id="480" name="TextBox 479"/>
              <p:cNvSpPr txBox="1"/>
              <p:nvPr/>
            </p:nvSpPr>
            <p:spPr>
              <a:xfrm>
                <a:off x="1308433" y="5241003"/>
                <a:ext cx="3130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CC0000"/>
                    </a:solidFill>
                  </a:rPr>
                  <a:t>1</a:t>
                </a:r>
              </a:p>
            </p:txBody>
          </p:sp>
        </p:grpSp>
      </p:grpSp>
      <p:cxnSp>
        <p:nvCxnSpPr>
          <p:cNvPr id="272" name="Straight Arrow Connector 271"/>
          <p:cNvCxnSpPr/>
          <p:nvPr/>
        </p:nvCxnSpPr>
        <p:spPr bwMode="auto">
          <a:xfrm flipV="1">
            <a:off x="2219982" y="3159942"/>
            <a:ext cx="300087" cy="18345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Box 17"/>
          <p:cNvSpPr txBox="1"/>
          <p:nvPr/>
        </p:nvSpPr>
        <p:spPr>
          <a:xfrm>
            <a:off x="7035014" y="3728816"/>
            <a:ext cx="13003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physical link</a:t>
            </a:r>
          </a:p>
        </p:txBody>
      </p:sp>
      <p:sp>
        <p:nvSpPr>
          <p:cNvPr id="333" name="TextBox 332"/>
          <p:cNvSpPr txBox="1"/>
          <p:nvPr/>
        </p:nvSpPr>
        <p:spPr>
          <a:xfrm>
            <a:off x="396605" y="2859586"/>
            <a:ext cx="1122212" cy="761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/>
              <a:t>local link interfaces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at 1a, 1d</a:t>
            </a:r>
          </a:p>
        </p:txBody>
      </p:sp>
      <p:sp>
        <p:nvSpPr>
          <p:cNvPr id="34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10</a:t>
            </a:fld>
            <a:endParaRPr lang="en-US" sz="1200" dirty="0">
              <a:latin typeface="Tahoma" charset="0"/>
            </a:endParaRPr>
          </a:p>
        </p:txBody>
      </p:sp>
      <p:sp>
        <p:nvSpPr>
          <p:cNvPr id="34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331251" y="2431189"/>
            <a:ext cx="961014" cy="810304"/>
            <a:chOff x="1331251" y="2431189"/>
            <a:chExt cx="961014" cy="810304"/>
          </a:xfrm>
        </p:grpSpPr>
        <p:cxnSp>
          <p:nvCxnSpPr>
            <p:cNvPr id="16" name="Straight Connector 15"/>
            <p:cNvCxnSpPr/>
            <p:nvPr/>
          </p:nvCxnSpPr>
          <p:spPr bwMode="auto">
            <a:xfrm flipH="1" flipV="1">
              <a:off x="1331251" y="2431189"/>
              <a:ext cx="48189" cy="81030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5" name="Straight Connector 334"/>
            <p:cNvCxnSpPr/>
            <p:nvPr/>
          </p:nvCxnSpPr>
          <p:spPr bwMode="auto">
            <a:xfrm flipV="1">
              <a:off x="1381115" y="2850809"/>
              <a:ext cx="104212" cy="37268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2" name="Straight Connector 341"/>
            <p:cNvCxnSpPr/>
            <p:nvPr/>
          </p:nvCxnSpPr>
          <p:spPr bwMode="auto">
            <a:xfrm flipV="1">
              <a:off x="1386317" y="3162800"/>
              <a:ext cx="168546" cy="5884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3" name="Straight Connector 342"/>
            <p:cNvCxnSpPr/>
            <p:nvPr/>
          </p:nvCxnSpPr>
          <p:spPr bwMode="auto">
            <a:xfrm flipV="1">
              <a:off x="1364971" y="3164519"/>
              <a:ext cx="927294" cy="6788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56536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" grpId="0"/>
      <p:bldP spid="328" grpId="0"/>
      <p:bldP spid="328" grpId="1"/>
      <p:bldP spid="333" grpId="0"/>
      <p:bldP spid="33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00292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cs typeface="+mj-cs"/>
              </a:rPr>
              <a:t>BGP, OSPF, forwarding table entries</a:t>
            </a:r>
          </a:p>
        </p:txBody>
      </p:sp>
      <p:sp>
        <p:nvSpPr>
          <p:cNvPr id="753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455674" y="4619374"/>
            <a:ext cx="5183508" cy="551956"/>
          </a:xfrm>
        </p:spPr>
        <p:txBody>
          <a:bodyPr/>
          <a:lstStyle/>
          <a:p>
            <a:pPr marL="292100" indent="-292100">
              <a:lnSpc>
                <a:spcPct val="90000"/>
              </a:lnSpc>
            </a:pPr>
            <a:r>
              <a:rPr lang="en-US" sz="2000" dirty="0">
                <a:latin typeface="Gill Sans MT" charset="0"/>
              </a:rPr>
              <a:t>recall: 1a, 1b, 1c learn about </a:t>
            </a:r>
            <a:r>
              <a:rPr lang="en-US" sz="2000" dirty="0" err="1">
                <a:latin typeface="Gill Sans MT" charset="0"/>
              </a:rPr>
              <a:t>dest</a:t>
            </a:r>
            <a:r>
              <a:rPr lang="en-US" sz="2000" dirty="0">
                <a:latin typeface="Gill Sans MT" charset="0"/>
              </a:rPr>
              <a:t> X via iBGP from 1c: “path to X goes through 1c”</a:t>
            </a:r>
          </a:p>
        </p:txBody>
      </p:sp>
      <p:pic>
        <p:nvPicPr>
          <p:cNvPr id="162849" name="Picture 121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" y="800100"/>
            <a:ext cx="7966198" cy="23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5" name="Group 124"/>
          <p:cNvGrpSpPr/>
          <p:nvPr/>
        </p:nvGrpSpPr>
        <p:grpSpPr>
          <a:xfrm>
            <a:off x="624887" y="1814322"/>
            <a:ext cx="2557336" cy="1719017"/>
            <a:chOff x="-2170772" y="2784954"/>
            <a:chExt cx="2712783" cy="1853712"/>
          </a:xfrm>
        </p:grpSpPr>
        <p:sp>
          <p:nvSpPr>
            <p:cNvPr id="261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2" name="Group 261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263" name="Group 262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31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16" name="Oval 31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7" name="Rectangle 31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18" name="Oval 31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9" name="Freeform 31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0" name="Freeform 31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1" name="Freeform 32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2" name="Freeform 32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23" name="Straight Connector 322"/>
                  <p:cNvCxnSpPr>
                    <a:endCxn id="31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3" name="Group 312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14" name="Oval 31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5" name="TextBox 314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1b</a:t>
                    </a:r>
                  </a:p>
                </p:txBody>
              </p:sp>
            </p:grpSp>
          </p:grpSp>
          <p:grpSp>
            <p:nvGrpSpPr>
              <p:cNvPr id="264" name="Group 263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9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03" name="Oval 30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4" name="Rectangle 30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5" name="Oval 30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6" name="Freeform 30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7" name="Freeform 30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8" name="Freeform 30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9" name="Freeform 30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10" name="Straight Connector 309"/>
                  <p:cNvCxnSpPr>
                    <a:endCxn id="30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0" name="Group 29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01" name="Oval 30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2" name="TextBox 30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1d</a:t>
                    </a:r>
                  </a:p>
                </p:txBody>
              </p:sp>
            </p:grpSp>
          </p:grpSp>
          <p:grpSp>
            <p:nvGrpSpPr>
              <p:cNvPr id="265" name="Group 264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86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90" name="Oval 28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1" name="Rectangle 290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2" name="Oval 291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3" name="Freeform 292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4" name="Freeform 293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5" name="Freeform 294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6" name="Freeform 295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97" name="Straight Connector 296"/>
                  <p:cNvCxnSpPr>
                    <a:endCxn id="292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7" name="Group 286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88" name="Oval 287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9" name="TextBox 288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1c</a:t>
                    </a:r>
                  </a:p>
                </p:txBody>
              </p:sp>
            </p:grpSp>
          </p:grpSp>
          <p:grpSp>
            <p:nvGrpSpPr>
              <p:cNvPr id="266" name="Group 265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7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77" name="Oval 27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78" name="Rectangle 27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79" name="Oval 27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0" name="Freeform 27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1" name="Freeform 28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2" name="Freeform 28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3" name="Freeform 28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84" name="Straight Connector 283"/>
                  <p:cNvCxnSpPr>
                    <a:endCxn id="27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4" name="Group 273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75" name="Oval 27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6" name="TextBox 275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1a</a:t>
                    </a:r>
                  </a:p>
                </p:txBody>
              </p:sp>
            </p:grpSp>
          </p:grpSp>
          <p:cxnSp>
            <p:nvCxnSpPr>
              <p:cNvPr id="269" name="Straight Connector 268"/>
              <p:cNvCxnSpPr>
                <a:stCxn id="316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0" name="Straight Connector 269"/>
              <p:cNvCxnSpPr/>
              <p:nvPr/>
            </p:nvCxnSpPr>
            <p:spPr bwMode="auto">
              <a:xfrm>
                <a:off x="1315140" y="3783345"/>
                <a:ext cx="489235" cy="35258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1" name="Straight Connector 270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37" name="Straight Connector 336"/>
              <p:cNvCxnSpPr>
                <a:endCxn id="316" idx="2"/>
              </p:cNvCxnSpPr>
              <p:nvPr/>
            </p:nvCxnSpPr>
            <p:spPr bwMode="auto">
              <a:xfrm flipV="1">
                <a:off x="1319809" y="3078707"/>
                <a:ext cx="417868" cy="457019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97" name="Freeform 2"/>
          <p:cNvSpPr>
            <a:spLocks/>
          </p:cNvSpPr>
          <p:nvPr/>
        </p:nvSpPr>
        <p:spPr bwMode="auto">
          <a:xfrm>
            <a:off x="3285692" y="2741493"/>
            <a:ext cx="2545688" cy="1720535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8" name="Group 197"/>
          <p:cNvGrpSpPr/>
          <p:nvPr/>
        </p:nvGrpSpPr>
        <p:grpSpPr>
          <a:xfrm>
            <a:off x="3506594" y="2881517"/>
            <a:ext cx="2189884" cy="1476371"/>
            <a:chOff x="833331" y="2873352"/>
            <a:chExt cx="2333625" cy="1590649"/>
          </a:xfrm>
        </p:grpSpPr>
        <p:grpSp>
          <p:nvGrpSpPr>
            <p:cNvPr id="199" name="Group 198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24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52" name="Oval 25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53" name="Rectangle 25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4" name="Oval 25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55" name="Freeform 25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6" name="Freeform 25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7" name="Freeform 25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8" name="Freeform 25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59" name="Straight Connector 258"/>
                <p:cNvCxnSpPr>
                  <a:endCxn id="25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0" name="Straight Connector 25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9" name="Group 248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250" name="Oval 24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51" name="TextBox 250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2b</a:t>
                  </a:r>
                </a:p>
              </p:txBody>
            </p:sp>
          </p:grpSp>
        </p:grpSp>
        <p:grpSp>
          <p:nvGrpSpPr>
            <p:cNvPr id="200" name="Group 199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23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39" name="Oval 23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0" name="Rectangle 23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1" name="Oval 24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2" name="Freeform 24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3" name="Freeform 24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4" name="Freeform 24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5" name="Freeform 24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46" name="Straight Connector 245"/>
                <p:cNvCxnSpPr>
                  <a:endCxn id="24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Straight Connector 24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6" name="Group 23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237" name="Oval 23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8" name="TextBox 237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2d</a:t>
                  </a:r>
                </a:p>
              </p:txBody>
            </p:sp>
          </p:grpSp>
        </p:grpSp>
        <p:grpSp>
          <p:nvGrpSpPr>
            <p:cNvPr id="201" name="Group 200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222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26" name="Oval 225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27" name="Rectangle 226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28" name="Oval 227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29" name="Freeform 228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0" name="Freeform 229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1" name="Freeform 230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2" name="Freeform 231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33" name="Straight Connector 232"/>
                <p:cNvCxnSpPr>
                  <a:endCxn id="228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Straight Connector 233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3" name="Group 222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224" name="Oval 223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5" name="TextBox 224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2c</a:t>
                  </a:r>
                </a:p>
              </p:txBody>
            </p:sp>
          </p:grpSp>
        </p:grpSp>
        <p:grpSp>
          <p:nvGrpSpPr>
            <p:cNvPr id="202" name="Group 201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209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13" name="Oval 212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14" name="Rectangle 213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5" name="Oval 214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16" name="Freeform 215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7" name="Freeform 216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8" name="Freeform 217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9" name="Freeform 218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20" name="Straight Connector 219"/>
                <p:cNvCxnSpPr>
                  <a:endCxn id="215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Straight Connector 220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0" name="Group 209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211" name="Oval 210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2" name="TextBox 211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2a</a:t>
                  </a:r>
                </a:p>
              </p:txBody>
            </p:sp>
          </p:grpSp>
        </p:grpSp>
        <p:cxnSp>
          <p:nvCxnSpPr>
            <p:cNvPr id="203" name="Straight Connector 202"/>
            <p:cNvCxnSpPr>
              <a:endCxn id="238" idx="0"/>
            </p:cNvCxnSpPr>
            <p:nvPr/>
          </p:nvCxnSpPr>
          <p:spPr bwMode="auto">
            <a:xfrm>
              <a:off x="1991073" y="3173114"/>
              <a:ext cx="4230" cy="92155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5" name="Straight Connector 204"/>
            <p:cNvCxnSpPr/>
            <p:nvPr/>
          </p:nvCxnSpPr>
          <p:spPr bwMode="auto">
            <a:xfrm>
              <a:off x="2280478" y="3145660"/>
              <a:ext cx="435814" cy="35947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6" name="Straight Connector 205"/>
            <p:cNvCxnSpPr/>
            <p:nvPr/>
          </p:nvCxnSpPr>
          <p:spPr bwMode="auto">
            <a:xfrm>
              <a:off x="1300073" y="3768911"/>
              <a:ext cx="527386" cy="3682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7" name="Straight Connector 206"/>
            <p:cNvCxnSpPr/>
            <p:nvPr/>
          </p:nvCxnSpPr>
          <p:spPr bwMode="auto">
            <a:xfrm flipH="1">
              <a:off x="2194462" y="3713972"/>
              <a:ext cx="509583" cy="42894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33" name="Freeform 2"/>
          <p:cNvSpPr>
            <a:spLocks/>
          </p:cNvSpPr>
          <p:nvPr/>
        </p:nvSpPr>
        <p:spPr bwMode="auto">
          <a:xfrm>
            <a:off x="5507686" y="1673235"/>
            <a:ext cx="2575521" cy="1672516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4" name="Group 133"/>
          <p:cNvGrpSpPr/>
          <p:nvPr/>
        </p:nvGrpSpPr>
        <p:grpSpPr>
          <a:xfrm>
            <a:off x="5731177" y="1809351"/>
            <a:ext cx="2215548" cy="1435167"/>
            <a:chOff x="833331" y="2873352"/>
            <a:chExt cx="2333625" cy="1590649"/>
          </a:xfrm>
        </p:grpSpPr>
        <p:grpSp>
          <p:nvGrpSpPr>
            <p:cNvPr id="135" name="Group 134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184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88" name="Oval 18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89" name="Rectangle 18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0" name="Oval 18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1" name="Freeform 19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2" name="Freeform 19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3" name="Freeform 19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4" name="Freeform 193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95" name="Straight Connector 194"/>
                <p:cNvCxnSpPr>
                  <a:endCxn id="19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5" name="Group 184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86" name="Oval 185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TextBox 186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3b</a:t>
                  </a:r>
                </a:p>
              </p:txBody>
            </p:sp>
          </p:grpSp>
        </p:grpSp>
        <p:grpSp>
          <p:nvGrpSpPr>
            <p:cNvPr id="136" name="Group 135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171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75" name="Oval 174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6" name="Rectangle 175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7" name="Oval 176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8" name="Freeform 177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9" name="Freeform 178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0" name="Freeform 179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1" name="Freeform 180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82" name="Straight Connector 181"/>
                <p:cNvCxnSpPr>
                  <a:endCxn id="177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2" name="Group 171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73" name="Oval 172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4" name="TextBox 173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3d</a:t>
                  </a:r>
                </a:p>
              </p:txBody>
            </p:sp>
          </p:grpSp>
        </p:grpSp>
        <p:grpSp>
          <p:nvGrpSpPr>
            <p:cNvPr id="137" name="Group 136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15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62" name="Oval 16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3" name="Rectangle 16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4" name="Oval 16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5" name="Freeform 16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6" name="Freeform 16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7" name="Freeform 16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8" name="Freeform 16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69" name="Straight Connector 168"/>
                <p:cNvCxnSpPr>
                  <a:endCxn id="16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Group 158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160" name="Oval 15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1" name="TextBox 160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3c</a:t>
                  </a:r>
                </a:p>
              </p:txBody>
            </p:sp>
          </p:grpSp>
        </p:grpSp>
        <p:grpSp>
          <p:nvGrpSpPr>
            <p:cNvPr id="138" name="Group 137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14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49" name="Oval 14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0" name="Rectangle 14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1" name="Oval 15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2" name="Freeform 15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3" name="Freeform 15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4" name="Freeform 15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5" name="Freeform 15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endCxn id="15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6" name="Group 14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47" name="Oval 14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3a</a:t>
                  </a:r>
                </a:p>
              </p:txBody>
            </p:sp>
          </p:grpSp>
        </p:grpSp>
        <p:cxnSp>
          <p:nvCxnSpPr>
            <p:cNvPr id="140" name="Straight Connector 139"/>
            <p:cNvCxnSpPr/>
            <p:nvPr/>
          </p:nvCxnSpPr>
          <p:spPr bwMode="auto">
            <a:xfrm>
              <a:off x="1407477" y="3648621"/>
              <a:ext cx="1204913" cy="635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Straight Connector 140"/>
            <p:cNvCxnSpPr>
              <a:stCxn id="188" idx="7"/>
            </p:cNvCxnSpPr>
            <p:nvPr/>
          </p:nvCxnSpPr>
          <p:spPr bwMode="auto">
            <a:xfrm>
              <a:off x="2218708" y="3154477"/>
              <a:ext cx="480042" cy="36977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2" name="Straight Connector 141"/>
            <p:cNvCxnSpPr/>
            <p:nvPr/>
          </p:nvCxnSpPr>
          <p:spPr bwMode="auto">
            <a:xfrm>
              <a:off x="1300073" y="3786304"/>
              <a:ext cx="477927" cy="35707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Straight Connector 143"/>
            <p:cNvCxnSpPr/>
            <p:nvPr/>
          </p:nvCxnSpPr>
          <p:spPr bwMode="auto">
            <a:xfrm flipH="1">
              <a:off x="1287553" y="3166946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8" name="Straight Connector 127"/>
          <p:cNvCxnSpPr/>
          <p:nvPr/>
        </p:nvCxnSpPr>
        <p:spPr bwMode="auto">
          <a:xfrm flipH="1" flipV="1">
            <a:off x="3046707" y="2702855"/>
            <a:ext cx="542552" cy="78120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Connector 128"/>
          <p:cNvCxnSpPr/>
          <p:nvPr/>
        </p:nvCxnSpPr>
        <p:spPr bwMode="auto">
          <a:xfrm flipV="1">
            <a:off x="5523188" y="2643973"/>
            <a:ext cx="337735" cy="823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0" name="TextBox 129"/>
          <p:cNvSpPr txBox="1"/>
          <p:nvPr/>
        </p:nvSpPr>
        <p:spPr>
          <a:xfrm>
            <a:off x="3493291" y="2801177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5543950" y="1714475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AS3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707172" y="1925151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AS1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070827" y="2776082"/>
            <a:ext cx="1701734" cy="616172"/>
            <a:chOff x="7073692" y="5469792"/>
            <a:chExt cx="1701734" cy="616172"/>
          </a:xfrm>
        </p:grpSpPr>
        <p:grpSp>
          <p:nvGrpSpPr>
            <p:cNvPr id="10" name="Group 9"/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399" name="Freeform 2"/>
              <p:cNvSpPr>
                <a:spLocks/>
              </p:cNvSpPr>
              <p:nvPr/>
            </p:nvSpPr>
            <p:spPr bwMode="auto">
              <a:xfrm>
                <a:off x="6946249" y="5096269"/>
                <a:ext cx="1701734" cy="61617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 w 9959"/>
                  <a:gd name="connsiteY0" fmla="*/ 5593 h 11352"/>
                  <a:gd name="connsiteX1" fmla="*/ 1089 w 9959"/>
                  <a:gd name="connsiteY1" fmla="*/ 469 h 11352"/>
                  <a:gd name="connsiteX2" fmla="*/ 4845 w 9959"/>
                  <a:gd name="connsiteY2" fmla="*/ 561 h 11352"/>
                  <a:gd name="connsiteX3" fmla="*/ 8027 w 9959"/>
                  <a:gd name="connsiteY3" fmla="*/ 3370 h 11352"/>
                  <a:gd name="connsiteX4" fmla="*/ 9955 w 9959"/>
                  <a:gd name="connsiteY4" fmla="*/ 5970 h 11352"/>
                  <a:gd name="connsiteX5" fmla="*/ 8435 w 9959"/>
                  <a:gd name="connsiteY5" fmla="*/ 7863 h 11352"/>
                  <a:gd name="connsiteX6" fmla="*/ 5161 w 9959"/>
                  <a:gd name="connsiteY6" fmla="*/ 11352 h 11352"/>
                  <a:gd name="connsiteX7" fmla="*/ 2712 w 9959"/>
                  <a:gd name="connsiteY7" fmla="*/ 8240 h 11352"/>
                  <a:gd name="connsiteX8" fmla="*/ 1334 w 9959"/>
                  <a:gd name="connsiteY8" fmla="*/ 7922 h 11352"/>
                  <a:gd name="connsiteX9" fmla="*/ 4 w 9959"/>
                  <a:gd name="connsiteY9" fmla="*/ 5593 h 11352"/>
                  <a:gd name="connsiteX0" fmla="*/ 0 w 11223"/>
                  <a:gd name="connsiteY0" fmla="*/ 3835 h 9929"/>
                  <a:gd name="connsiteX1" fmla="*/ 2316 w 11223"/>
                  <a:gd name="connsiteY1" fmla="*/ 342 h 9929"/>
                  <a:gd name="connsiteX2" fmla="*/ 6088 w 11223"/>
                  <a:gd name="connsiteY2" fmla="*/ 423 h 9929"/>
                  <a:gd name="connsiteX3" fmla="*/ 9283 w 11223"/>
                  <a:gd name="connsiteY3" fmla="*/ 2898 h 9929"/>
                  <a:gd name="connsiteX4" fmla="*/ 11219 w 11223"/>
                  <a:gd name="connsiteY4" fmla="*/ 5188 h 9929"/>
                  <a:gd name="connsiteX5" fmla="*/ 9693 w 11223"/>
                  <a:gd name="connsiteY5" fmla="*/ 6856 h 9929"/>
                  <a:gd name="connsiteX6" fmla="*/ 6405 w 11223"/>
                  <a:gd name="connsiteY6" fmla="*/ 9929 h 9929"/>
                  <a:gd name="connsiteX7" fmla="*/ 3946 w 11223"/>
                  <a:gd name="connsiteY7" fmla="*/ 7188 h 9929"/>
                  <a:gd name="connsiteX8" fmla="*/ 2562 w 11223"/>
                  <a:gd name="connsiteY8" fmla="*/ 6908 h 9929"/>
                  <a:gd name="connsiteX9" fmla="*/ 0 w 11223"/>
                  <a:gd name="connsiteY9" fmla="*/ 3835 h 9929"/>
                  <a:gd name="connsiteX0" fmla="*/ 0 w 9999"/>
                  <a:gd name="connsiteY0" fmla="*/ 3862 h 10000"/>
                  <a:gd name="connsiteX1" fmla="*/ 2064 w 9999"/>
                  <a:gd name="connsiteY1" fmla="*/ 344 h 10000"/>
                  <a:gd name="connsiteX2" fmla="*/ 5425 w 9999"/>
                  <a:gd name="connsiteY2" fmla="*/ 426 h 10000"/>
                  <a:gd name="connsiteX3" fmla="*/ 8271 w 9999"/>
                  <a:gd name="connsiteY3" fmla="*/ 2919 h 10000"/>
                  <a:gd name="connsiteX4" fmla="*/ 9996 w 9999"/>
                  <a:gd name="connsiteY4" fmla="*/ 5225 h 10000"/>
                  <a:gd name="connsiteX5" fmla="*/ 8637 w 9999"/>
                  <a:gd name="connsiteY5" fmla="*/ 6905 h 10000"/>
                  <a:gd name="connsiteX6" fmla="*/ 5707 w 9999"/>
                  <a:gd name="connsiteY6" fmla="*/ 10000 h 10000"/>
                  <a:gd name="connsiteX7" fmla="*/ 2283 w 9999"/>
                  <a:gd name="connsiteY7" fmla="*/ 6957 h 10000"/>
                  <a:gd name="connsiteX8" fmla="*/ 0 w 9999"/>
                  <a:gd name="connsiteY8" fmla="*/ 3862 h 10000"/>
                  <a:gd name="connsiteX0" fmla="*/ 124 w 10124"/>
                  <a:gd name="connsiteY0" fmla="*/ 3862 h 10000"/>
                  <a:gd name="connsiteX1" fmla="*/ 2188 w 10124"/>
                  <a:gd name="connsiteY1" fmla="*/ 344 h 10000"/>
                  <a:gd name="connsiteX2" fmla="*/ 5550 w 10124"/>
                  <a:gd name="connsiteY2" fmla="*/ 426 h 10000"/>
                  <a:gd name="connsiteX3" fmla="*/ 8396 w 10124"/>
                  <a:gd name="connsiteY3" fmla="*/ 2919 h 10000"/>
                  <a:gd name="connsiteX4" fmla="*/ 10121 w 10124"/>
                  <a:gd name="connsiteY4" fmla="*/ 5225 h 10000"/>
                  <a:gd name="connsiteX5" fmla="*/ 8762 w 10124"/>
                  <a:gd name="connsiteY5" fmla="*/ 6905 h 10000"/>
                  <a:gd name="connsiteX6" fmla="*/ 5832 w 10124"/>
                  <a:gd name="connsiteY6" fmla="*/ 10000 h 10000"/>
                  <a:gd name="connsiteX7" fmla="*/ 124 w 10124"/>
                  <a:gd name="connsiteY7" fmla="*/ 3862 h 10000"/>
                  <a:gd name="connsiteX0" fmla="*/ 43 w 10045"/>
                  <a:gd name="connsiteY0" fmla="*/ 3862 h 6912"/>
                  <a:gd name="connsiteX1" fmla="*/ 2107 w 10045"/>
                  <a:gd name="connsiteY1" fmla="*/ 344 h 6912"/>
                  <a:gd name="connsiteX2" fmla="*/ 5469 w 10045"/>
                  <a:gd name="connsiteY2" fmla="*/ 426 h 6912"/>
                  <a:gd name="connsiteX3" fmla="*/ 8315 w 10045"/>
                  <a:gd name="connsiteY3" fmla="*/ 2919 h 6912"/>
                  <a:gd name="connsiteX4" fmla="*/ 10040 w 10045"/>
                  <a:gd name="connsiteY4" fmla="*/ 5225 h 6912"/>
                  <a:gd name="connsiteX5" fmla="*/ 8681 w 10045"/>
                  <a:gd name="connsiteY5" fmla="*/ 6905 h 6912"/>
                  <a:gd name="connsiteX6" fmla="*/ 3967 w 10045"/>
                  <a:gd name="connsiteY6" fmla="*/ 5885 h 6912"/>
                  <a:gd name="connsiteX7" fmla="*/ 43 w 10045"/>
                  <a:gd name="connsiteY7" fmla="*/ 3862 h 6912"/>
                  <a:gd name="connsiteX0" fmla="*/ 47 w 10004"/>
                  <a:gd name="connsiteY0" fmla="*/ 5106 h 9519"/>
                  <a:gd name="connsiteX1" fmla="*/ 2102 w 10004"/>
                  <a:gd name="connsiteY1" fmla="*/ 17 h 9519"/>
                  <a:gd name="connsiteX2" fmla="*/ 6651 w 10004"/>
                  <a:gd name="connsiteY2" fmla="*/ 3484 h 9519"/>
                  <a:gd name="connsiteX3" fmla="*/ 8282 w 10004"/>
                  <a:gd name="connsiteY3" fmla="*/ 3742 h 9519"/>
                  <a:gd name="connsiteX4" fmla="*/ 9999 w 10004"/>
                  <a:gd name="connsiteY4" fmla="*/ 7078 h 9519"/>
                  <a:gd name="connsiteX5" fmla="*/ 8646 w 10004"/>
                  <a:gd name="connsiteY5" fmla="*/ 9509 h 9519"/>
                  <a:gd name="connsiteX6" fmla="*/ 3953 w 10004"/>
                  <a:gd name="connsiteY6" fmla="*/ 8033 h 9519"/>
                  <a:gd name="connsiteX7" fmla="*/ 47 w 10004"/>
                  <a:gd name="connsiteY7" fmla="*/ 5106 h 9519"/>
                  <a:gd name="connsiteX0" fmla="*/ 43 w 9996"/>
                  <a:gd name="connsiteY0" fmla="*/ 6232 h 10868"/>
                  <a:gd name="connsiteX1" fmla="*/ 2097 w 9996"/>
                  <a:gd name="connsiteY1" fmla="*/ 886 h 10868"/>
                  <a:gd name="connsiteX2" fmla="*/ 5642 w 9996"/>
                  <a:gd name="connsiteY2" fmla="*/ 385 h 10868"/>
                  <a:gd name="connsiteX3" fmla="*/ 8275 w 9996"/>
                  <a:gd name="connsiteY3" fmla="*/ 4799 h 10868"/>
                  <a:gd name="connsiteX4" fmla="*/ 9991 w 9996"/>
                  <a:gd name="connsiteY4" fmla="*/ 8304 h 10868"/>
                  <a:gd name="connsiteX5" fmla="*/ 8639 w 9996"/>
                  <a:gd name="connsiteY5" fmla="*/ 10857 h 10868"/>
                  <a:gd name="connsiteX6" fmla="*/ 3947 w 9996"/>
                  <a:gd name="connsiteY6" fmla="*/ 9307 h 10868"/>
                  <a:gd name="connsiteX7" fmla="*/ 43 w 9996"/>
                  <a:gd name="connsiteY7" fmla="*/ 6232 h 10868"/>
                  <a:gd name="connsiteX0" fmla="*/ 43 w 10004"/>
                  <a:gd name="connsiteY0" fmla="*/ 5543 h 9809"/>
                  <a:gd name="connsiteX1" fmla="*/ 2098 w 10004"/>
                  <a:gd name="connsiteY1" fmla="*/ 624 h 9809"/>
                  <a:gd name="connsiteX2" fmla="*/ 5644 w 10004"/>
                  <a:gd name="connsiteY2" fmla="*/ 163 h 9809"/>
                  <a:gd name="connsiteX3" fmla="*/ 8163 w 10004"/>
                  <a:gd name="connsiteY3" fmla="*/ 1492 h 9809"/>
                  <a:gd name="connsiteX4" fmla="*/ 9995 w 10004"/>
                  <a:gd name="connsiteY4" fmla="*/ 7450 h 9809"/>
                  <a:gd name="connsiteX5" fmla="*/ 8642 w 10004"/>
                  <a:gd name="connsiteY5" fmla="*/ 9799 h 9809"/>
                  <a:gd name="connsiteX6" fmla="*/ 3949 w 10004"/>
                  <a:gd name="connsiteY6" fmla="*/ 8373 h 9809"/>
                  <a:gd name="connsiteX7" fmla="*/ 43 w 10004"/>
                  <a:gd name="connsiteY7" fmla="*/ 5543 h 9809"/>
                  <a:gd name="connsiteX0" fmla="*/ 43 w 8950"/>
                  <a:gd name="connsiteY0" fmla="*/ 5651 h 10081"/>
                  <a:gd name="connsiteX1" fmla="*/ 2097 w 8950"/>
                  <a:gd name="connsiteY1" fmla="*/ 636 h 10081"/>
                  <a:gd name="connsiteX2" fmla="*/ 5642 w 8950"/>
                  <a:gd name="connsiteY2" fmla="*/ 166 h 10081"/>
                  <a:gd name="connsiteX3" fmla="*/ 8160 w 8950"/>
                  <a:gd name="connsiteY3" fmla="*/ 1521 h 10081"/>
                  <a:gd name="connsiteX4" fmla="*/ 8473 w 8950"/>
                  <a:gd name="connsiteY4" fmla="*/ 5322 h 10081"/>
                  <a:gd name="connsiteX5" fmla="*/ 8639 w 8950"/>
                  <a:gd name="connsiteY5" fmla="*/ 9990 h 10081"/>
                  <a:gd name="connsiteX6" fmla="*/ 3947 w 8950"/>
                  <a:gd name="connsiteY6" fmla="*/ 8536 h 10081"/>
                  <a:gd name="connsiteX7" fmla="*/ 43 w 8950"/>
                  <a:gd name="connsiteY7" fmla="*/ 5651 h 10081"/>
                  <a:gd name="connsiteX0" fmla="*/ 48 w 9651"/>
                  <a:gd name="connsiteY0" fmla="*/ 5606 h 8648"/>
                  <a:gd name="connsiteX1" fmla="*/ 2343 w 9651"/>
                  <a:gd name="connsiteY1" fmla="*/ 631 h 8648"/>
                  <a:gd name="connsiteX2" fmla="*/ 6304 w 9651"/>
                  <a:gd name="connsiteY2" fmla="*/ 165 h 8648"/>
                  <a:gd name="connsiteX3" fmla="*/ 9117 w 9651"/>
                  <a:gd name="connsiteY3" fmla="*/ 1509 h 8648"/>
                  <a:gd name="connsiteX4" fmla="*/ 9467 w 9651"/>
                  <a:gd name="connsiteY4" fmla="*/ 5279 h 8648"/>
                  <a:gd name="connsiteX5" fmla="*/ 6997 w 9651"/>
                  <a:gd name="connsiteY5" fmla="*/ 8019 h 8648"/>
                  <a:gd name="connsiteX6" fmla="*/ 4410 w 9651"/>
                  <a:gd name="connsiteY6" fmla="*/ 8467 h 8648"/>
                  <a:gd name="connsiteX7" fmla="*/ 48 w 9651"/>
                  <a:gd name="connsiteY7" fmla="*/ 5606 h 8648"/>
                  <a:gd name="connsiteX0" fmla="*/ 41 w 9991"/>
                  <a:gd name="connsiteY0" fmla="*/ 6482 h 9316"/>
                  <a:gd name="connsiteX1" fmla="*/ 2419 w 9991"/>
                  <a:gd name="connsiteY1" fmla="*/ 730 h 9316"/>
                  <a:gd name="connsiteX2" fmla="*/ 6523 w 9991"/>
                  <a:gd name="connsiteY2" fmla="*/ 191 h 9316"/>
                  <a:gd name="connsiteX3" fmla="*/ 9438 w 9991"/>
                  <a:gd name="connsiteY3" fmla="*/ 1745 h 9316"/>
                  <a:gd name="connsiteX4" fmla="*/ 9800 w 9991"/>
                  <a:gd name="connsiteY4" fmla="*/ 6104 h 9316"/>
                  <a:gd name="connsiteX5" fmla="*/ 7241 w 9991"/>
                  <a:gd name="connsiteY5" fmla="*/ 9273 h 9316"/>
                  <a:gd name="connsiteX6" fmla="*/ 1411 w 9991"/>
                  <a:gd name="connsiteY6" fmla="*/ 7856 h 9316"/>
                  <a:gd name="connsiteX7" fmla="*/ 41 w 9991"/>
                  <a:gd name="connsiteY7" fmla="*/ 6482 h 9316"/>
                  <a:gd name="connsiteX0" fmla="*/ 19 w 10708"/>
                  <a:gd name="connsiteY0" fmla="*/ 7721 h 10038"/>
                  <a:gd name="connsiteX1" fmla="*/ 3129 w 10708"/>
                  <a:gd name="connsiteY1" fmla="*/ 825 h 10038"/>
                  <a:gd name="connsiteX2" fmla="*/ 7237 w 10708"/>
                  <a:gd name="connsiteY2" fmla="*/ 246 h 10038"/>
                  <a:gd name="connsiteX3" fmla="*/ 10155 w 10708"/>
                  <a:gd name="connsiteY3" fmla="*/ 1914 h 10038"/>
                  <a:gd name="connsiteX4" fmla="*/ 10517 w 10708"/>
                  <a:gd name="connsiteY4" fmla="*/ 6593 h 10038"/>
                  <a:gd name="connsiteX5" fmla="*/ 7956 w 10708"/>
                  <a:gd name="connsiteY5" fmla="*/ 9995 h 10038"/>
                  <a:gd name="connsiteX6" fmla="*/ 2120 w 10708"/>
                  <a:gd name="connsiteY6" fmla="*/ 8474 h 10038"/>
                  <a:gd name="connsiteX7" fmla="*/ 19 w 10708"/>
                  <a:gd name="connsiteY7" fmla="*/ 7721 h 10038"/>
                  <a:gd name="connsiteX0" fmla="*/ 359 w 11048"/>
                  <a:gd name="connsiteY0" fmla="*/ 7721 h 10038"/>
                  <a:gd name="connsiteX1" fmla="*/ 3469 w 11048"/>
                  <a:gd name="connsiteY1" fmla="*/ 825 h 10038"/>
                  <a:gd name="connsiteX2" fmla="*/ 7577 w 11048"/>
                  <a:gd name="connsiteY2" fmla="*/ 246 h 10038"/>
                  <a:gd name="connsiteX3" fmla="*/ 10495 w 11048"/>
                  <a:gd name="connsiteY3" fmla="*/ 1914 h 10038"/>
                  <a:gd name="connsiteX4" fmla="*/ 10857 w 11048"/>
                  <a:gd name="connsiteY4" fmla="*/ 6593 h 10038"/>
                  <a:gd name="connsiteX5" fmla="*/ 8296 w 11048"/>
                  <a:gd name="connsiteY5" fmla="*/ 9995 h 10038"/>
                  <a:gd name="connsiteX6" fmla="*/ 2460 w 11048"/>
                  <a:gd name="connsiteY6" fmla="*/ 8474 h 10038"/>
                  <a:gd name="connsiteX7" fmla="*/ 359 w 11048"/>
                  <a:gd name="connsiteY7" fmla="*/ 7721 h 10038"/>
                  <a:gd name="connsiteX0" fmla="*/ 359 w 11048"/>
                  <a:gd name="connsiteY0" fmla="*/ 8392 h 10075"/>
                  <a:gd name="connsiteX1" fmla="*/ 3469 w 11048"/>
                  <a:gd name="connsiteY1" fmla="*/ 864 h 10075"/>
                  <a:gd name="connsiteX2" fmla="*/ 7577 w 11048"/>
                  <a:gd name="connsiteY2" fmla="*/ 285 h 10075"/>
                  <a:gd name="connsiteX3" fmla="*/ 10495 w 11048"/>
                  <a:gd name="connsiteY3" fmla="*/ 1953 h 10075"/>
                  <a:gd name="connsiteX4" fmla="*/ 10857 w 11048"/>
                  <a:gd name="connsiteY4" fmla="*/ 6632 h 10075"/>
                  <a:gd name="connsiteX5" fmla="*/ 8296 w 11048"/>
                  <a:gd name="connsiteY5" fmla="*/ 10034 h 10075"/>
                  <a:gd name="connsiteX6" fmla="*/ 2460 w 11048"/>
                  <a:gd name="connsiteY6" fmla="*/ 8513 h 10075"/>
                  <a:gd name="connsiteX7" fmla="*/ 359 w 11048"/>
                  <a:gd name="connsiteY7" fmla="*/ 8392 h 10075"/>
                  <a:gd name="connsiteX0" fmla="*/ 371 w 11060"/>
                  <a:gd name="connsiteY0" fmla="*/ 8392 h 10075"/>
                  <a:gd name="connsiteX1" fmla="*/ 3481 w 11060"/>
                  <a:gd name="connsiteY1" fmla="*/ 864 h 10075"/>
                  <a:gd name="connsiteX2" fmla="*/ 7589 w 11060"/>
                  <a:gd name="connsiteY2" fmla="*/ 285 h 10075"/>
                  <a:gd name="connsiteX3" fmla="*/ 10507 w 11060"/>
                  <a:gd name="connsiteY3" fmla="*/ 1953 h 10075"/>
                  <a:gd name="connsiteX4" fmla="*/ 10869 w 11060"/>
                  <a:gd name="connsiteY4" fmla="*/ 6632 h 10075"/>
                  <a:gd name="connsiteX5" fmla="*/ 8308 w 11060"/>
                  <a:gd name="connsiteY5" fmla="*/ 10034 h 10075"/>
                  <a:gd name="connsiteX6" fmla="*/ 2472 w 11060"/>
                  <a:gd name="connsiteY6" fmla="*/ 8513 h 10075"/>
                  <a:gd name="connsiteX7" fmla="*/ 371 w 11060"/>
                  <a:gd name="connsiteY7" fmla="*/ 8392 h 10075"/>
                  <a:gd name="connsiteX0" fmla="*/ 54 w 10743"/>
                  <a:gd name="connsiteY0" fmla="*/ 9468 h 11151"/>
                  <a:gd name="connsiteX1" fmla="*/ 4027 w 10743"/>
                  <a:gd name="connsiteY1" fmla="*/ 495 h 11151"/>
                  <a:gd name="connsiteX2" fmla="*/ 7272 w 10743"/>
                  <a:gd name="connsiteY2" fmla="*/ 1361 h 11151"/>
                  <a:gd name="connsiteX3" fmla="*/ 10190 w 10743"/>
                  <a:gd name="connsiteY3" fmla="*/ 3029 h 11151"/>
                  <a:gd name="connsiteX4" fmla="*/ 10552 w 10743"/>
                  <a:gd name="connsiteY4" fmla="*/ 7708 h 11151"/>
                  <a:gd name="connsiteX5" fmla="*/ 7991 w 10743"/>
                  <a:gd name="connsiteY5" fmla="*/ 11110 h 11151"/>
                  <a:gd name="connsiteX6" fmla="*/ 2155 w 10743"/>
                  <a:gd name="connsiteY6" fmla="*/ 9589 h 11151"/>
                  <a:gd name="connsiteX7" fmla="*/ 54 w 10743"/>
                  <a:gd name="connsiteY7" fmla="*/ 9468 h 11151"/>
                  <a:gd name="connsiteX0" fmla="*/ 54 w 10743"/>
                  <a:gd name="connsiteY0" fmla="*/ 9506 h 11189"/>
                  <a:gd name="connsiteX1" fmla="*/ 4027 w 10743"/>
                  <a:gd name="connsiteY1" fmla="*/ 533 h 11189"/>
                  <a:gd name="connsiteX2" fmla="*/ 7272 w 10743"/>
                  <a:gd name="connsiteY2" fmla="*/ 1399 h 11189"/>
                  <a:gd name="connsiteX3" fmla="*/ 10190 w 10743"/>
                  <a:gd name="connsiteY3" fmla="*/ 3067 h 11189"/>
                  <a:gd name="connsiteX4" fmla="*/ 10552 w 10743"/>
                  <a:gd name="connsiteY4" fmla="*/ 7746 h 11189"/>
                  <a:gd name="connsiteX5" fmla="*/ 7991 w 10743"/>
                  <a:gd name="connsiteY5" fmla="*/ 11148 h 11189"/>
                  <a:gd name="connsiteX6" fmla="*/ 2155 w 10743"/>
                  <a:gd name="connsiteY6" fmla="*/ 9627 h 11189"/>
                  <a:gd name="connsiteX7" fmla="*/ 54 w 10743"/>
                  <a:gd name="connsiteY7" fmla="*/ 9506 h 11189"/>
                  <a:gd name="connsiteX0" fmla="*/ 40 w 11293"/>
                  <a:gd name="connsiteY0" fmla="*/ 9082 h 11127"/>
                  <a:gd name="connsiteX1" fmla="*/ 4577 w 11293"/>
                  <a:gd name="connsiteY1" fmla="*/ 470 h 11127"/>
                  <a:gd name="connsiteX2" fmla="*/ 7822 w 11293"/>
                  <a:gd name="connsiteY2" fmla="*/ 1336 h 11127"/>
                  <a:gd name="connsiteX3" fmla="*/ 10740 w 11293"/>
                  <a:gd name="connsiteY3" fmla="*/ 3004 h 11127"/>
                  <a:gd name="connsiteX4" fmla="*/ 11102 w 11293"/>
                  <a:gd name="connsiteY4" fmla="*/ 7683 h 11127"/>
                  <a:gd name="connsiteX5" fmla="*/ 8541 w 11293"/>
                  <a:gd name="connsiteY5" fmla="*/ 11085 h 11127"/>
                  <a:gd name="connsiteX6" fmla="*/ 2705 w 11293"/>
                  <a:gd name="connsiteY6" fmla="*/ 9564 h 11127"/>
                  <a:gd name="connsiteX7" fmla="*/ 40 w 11293"/>
                  <a:gd name="connsiteY7" fmla="*/ 9082 h 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3" h="11127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70" name="Group 327"/>
              <p:cNvGrpSpPr>
                <a:grpSpLocks/>
              </p:cNvGrpSpPr>
              <p:nvPr/>
            </p:nvGrpSpPr>
            <p:grpSpPr bwMode="auto"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374" name="Oval 373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5" name="Rectangle 374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6" name="Oval 375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7" name="Freeform 376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8" name="Freeform 377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9" name="Freeform 378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0" name="Freeform 379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81" name="Straight Connector 380"/>
                <p:cNvCxnSpPr>
                  <a:endCxn id="376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2" name="Straight Connector 381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1" name="Group 370"/>
              <p:cNvGrpSpPr/>
              <p:nvPr/>
            </p:nvGrpSpPr>
            <p:grpSpPr>
              <a:xfrm>
                <a:off x="7876581" y="5223365"/>
                <a:ext cx="466894" cy="369332"/>
                <a:chOff x="599495" y="1708643"/>
                <a:chExt cx="491778" cy="409344"/>
              </a:xfrm>
            </p:grpSpPr>
            <p:sp>
              <p:nvSpPr>
                <p:cNvPr id="372" name="Oval 371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3" name="TextBox 372"/>
                <p:cNvSpPr txBox="1"/>
                <p:nvPr/>
              </p:nvSpPr>
              <p:spPr>
                <a:xfrm>
                  <a:off x="599495" y="1708643"/>
                  <a:ext cx="491778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  X</a:t>
                  </a:r>
                </a:p>
              </p:txBody>
            </p:sp>
          </p:grpSp>
        </p:grpSp>
        <p:cxnSp>
          <p:nvCxnSpPr>
            <p:cNvPr id="402" name="Straight Connector 401"/>
            <p:cNvCxnSpPr/>
            <p:nvPr/>
          </p:nvCxnSpPr>
          <p:spPr bwMode="auto">
            <a:xfrm flipH="1">
              <a:off x="7133690" y="5764030"/>
              <a:ext cx="870024" cy="99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34" name="Rectangle 4"/>
          <p:cNvSpPr txBox="1">
            <a:spLocks noChangeArrowheads="1"/>
          </p:cNvSpPr>
          <p:nvPr/>
        </p:nvSpPr>
        <p:spPr bwMode="auto">
          <a:xfrm>
            <a:off x="3478500" y="5238590"/>
            <a:ext cx="5389671" cy="102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ct val="90000"/>
              </a:lnSpc>
            </a:pPr>
            <a:r>
              <a:rPr lang="en-US" sz="2000" dirty="0">
                <a:latin typeface="Arial"/>
                <a:cs typeface="Arial"/>
              </a:rPr>
              <a:t>1</a:t>
            </a:r>
            <a:r>
              <a:rPr lang="en-US" sz="2000" dirty="0">
                <a:latin typeface="Gill Sans MT" charset="0"/>
              </a:rPr>
              <a:t>d: OSPF intra-domain routing: to get to </a:t>
            </a:r>
            <a:r>
              <a:rPr lang="en-US" sz="2000" dirty="0">
                <a:latin typeface="Arial"/>
                <a:cs typeface="Arial"/>
              </a:rPr>
              <a:t>1</a:t>
            </a:r>
            <a:r>
              <a:rPr lang="en-US" sz="2000" dirty="0">
                <a:latin typeface="Gill Sans MT" charset="0"/>
              </a:rPr>
              <a:t>c, forward over outgoing local interface </a:t>
            </a:r>
            <a:r>
              <a:rPr lang="en-US" sz="2000" dirty="0">
                <a:latin typeface="Arial"/>
                <a:cs typeface="Arial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4729" y="1189190"/>
            <a:ext cx="72700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Q: how does router set forwarding table entry to distant prefix?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37654" y="2724170"/>
            <a:ext cx="1694528" cy="3566248"/>
            <a:chOff x="537654" y="2724170"/>
            <a:chExt cx="1694528" cy="3566248"/>
          </a:xfrm>
        </p:grpSpPr>
        <p:sp>
          <p:nvSpPr>
            <p:cNvPr id="469" name="Freeform 468"/>
            <p:cNvSpPr/>
            <p:nvPr/>
          </p:nvSpPr>
          <p:spPr>
            <a:xfrm rot="10326036" flipH="1">
              <a:off x="726574" y="2724170"/>
              <a:ext cx="991619" cy="164121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06934 w 1167285"/>
                <a:gd name="connsiteY0" fmla="*/ 967578 h 967578"/>
                <a:gd name="connsiteX1" fmla="*/ 0 w 1167285"/>
                <a:gd name="connsiteY1" fmla="*/ 0 h 967578"/>
                <a:gd name="connsiteX2" fmla="*/ 1005993 w 1167285"/>
                <a:gd name="connsiteY2" fmla="*/ 46284 h 967578"/>
                <a:gd name="connsiteX3" fmla="*/ 1167285 w 1167285"/>
                <a:gd name="connsiteY3" fmla="*/ 895852 h 967578"/>
                <a:gd name="connsiteX4" fmla="*/ 1006934 w 1167285"/>
                <a:gd name="connsiteY4" fmla="*/ 967578 h 967578"/>
                <a:gd name="connsiteX0" fmla="*/ 1006934 w 1167285"/>
                <a:gd name="connsiteY0" fmla="*/ 1132232 h 1132232"/>
                <a:gd name="connsiteX1" fmla="*/ 0 w 1167285"/>
                <a:gd name="connsiteY1" fmla="*/ 164654 h 1132232"/>
                <a:gd name="connsiteX2" fmla="*/ 991394 w 1167285"/>
                <a:gd name="connsiteY2" fmla="*/ 130 h 1132232"/>
                <a:gd name="connsiteX3" fmla="*/ 1167285 w 1167285"/>
                <a:gd name="connsiteY3" fmla="*/ 1060506 h 1132232"/>
                <a:gd name="connsiteX4" fmla="*/ 1006934 w 1167285"/>
                <a:gd name="connsiteY4" fmla="*/ 1132232 h 1132232"/>
                <a:gd name="connsiteX0" fmla="*/ 986900 w 1167285"/>
                <a:gd name="connsiteY0" fmla="*/ 1088164 h 1088164"/>
                <a:gd name="connsiteX1" fmla="*/ 0 w 1167285"/>
                <a:gd name="connsiteY1" fmla="*/ 164654 h 1088164"/>
                <a:gd name="connsiteX2" fmla="*/ 991394 w 1167285"/>
                <a:gd name="connsiteY2" fmla="*/ 130 h 1088164"/>
                <a:gd name="connsiteX3" fmla="*/ 1167285 w 1167285"/>
                <a:gd name="connsiteY3" fmla="*/ 1060506 h 1088164"/>
                <a:gd name="connsiteX4" fmla="*/ 986900 w 1167285"/>
                <a:gd name="connsiteY4" fmla="*/ 1088164 h 1088164"/>
                <a:gd name="connsiteX0" fmla="*/ 986900 w 1167285"/>
                <a:gd name="connsiteY0" fmla="*/ 1088164 h 1088164"/>
                <a:gd name="connsiteX1" fmla="*/ 0 w 1167285"/>
                <a:gd name="connsiteY1" fmla="*/ 164654 h 1088164"/>
                <a:gd name="connsiteX2" fmla="*/ 991394 w 1167285"/>
                <a:gd name="connsiteY2" fmla="*/ 130 h 1088164"/>
                <a:gd name="connsiteX3" fmla="*/ 1167285 w 1167285"/>
                <a:gd name="connsiteY3" fmla="*/ 1060506 h 1088164"/>
                <a:gd name="connsiteX4" fmla="*/ 986900 w 1167285"/>
                <a:gd name="connsiteY4" fmla="*/ 1088164 h 1088164"/>
                <a:gd name="connsiteX0" fmla="*/ 986900 w 1332977"/>
                <a:gd name="connsiteY0" fmla="*/ 1088164 h 1088164"/>
                <a:gd name="connsiteX1" fmla="*/ 0 w 1332977"/>
                <a:gd name="connsiteY1" fmla="*/ 164654 h 1088164"/>
                <a:gd name="connsiteX2" fmla="*/ 991394 w 1332977"/>
                <a:gd name="connsiteY2" fmla="*/ 130 h 1088164"/>
                <a:gd name="connsiteX3" fmla="*/ 1332977 w 1332977"/>
                <a:gd name="connsiteY3" fmla="*/ 1045574 h 1088164"/>
                <a:gd name="connsiteX4" fmla="*/ 986900 w 1332977"/>
                <a:gd name="connsiteY4" fmla="*/ 1088164 h 108816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302061 w 1332977"/>
                <a:gd name="connsiteY0" fmla="*/ 1951097 h 1951096"/>
                <a:gd name="connsiteX1" fmla="*/ 0 w 1332977"/>
                <a:gd name="connsiteY1" fmla="*/ 164654 h 1951096"/>
                <a:gd name="connsiteX2" fmla="*/ 991394 w 1332977"/>
                <a:gd name="connsiteY2" fmla="*/ 130 h 1951096"/>
                <a:gd name="connsiteX3" fmla="*/ 1332977 w 1332977"/>
                <a:gd name="connsiteY3" fmla="*/ 1045574 h 1951096"/>
                <a:gd name="connsiteX4" fmla="*/ 302061 w 1332977"/>
                <a:gd name="connsiteY4" fmla="*/ 1951097 h 1951096"/>
                <a:gd name="connsiteX0" fmla="*/ 302061 w 1008228"/>
                <a:gd name="connsiteY0" fmla="*/ 1951097 h 1951097"/>
                <a:gd name="connsiteX1" fmla="*/ 0 w 1008228"/>
                <a:gd name="connsiteY1" fmla="*/ 164654 h 1951097"/>
                <a:gd name="connsiteX2" fmla="*/ 991394 w 1008228"/>
                <a:gd name="connsiteY2" fmla="*/ 130 h 1951097"/>
                <a:gd name="connsiteX3" fmla="*/ 628320 w 1008228"/>
                <a:gd name="connsiteY3" fmla="*/ 1842100 h 1951097"/>
                <a:gd name="connsiteX4" fmla="*/ 302061 w 1008228"/>
                <a:gd name="connsiteY4" fmla="*/ 1951097 h 1951097"/>
                <a:gd name="connsiteX0" fmla="*/ 302061 w 1020405"/>
                <a:gd name="connsiteY0" fmla="*/ 1951097 h 1951097"/>
                <a:gd name="connsiteX1" fmla="*/ 0 w 1020405"/>
                <a:gd name="connsiteY1" fmla="*/ 164654 h 1951097"/>
                <a:gd name="connsiteX2" fmla="*/ 991394 w 1020405"/>
                <a:gd name="connsiteY2" fmla="*/ 130 h 1951097"/>
                <a:gd name="connsiteX3" fmla="*/ 628320 w 1020405"/>
                <a:gd name="connsiteY3" fmla="*/ 1842100 h 1951097"/>
                <a:gd name="connsiteX4" fmla="*/ 302061 w 1020405"/>
                <a:gd name="connsiteY4" fmla="*/ 1951097 h 1951097"/>
                <a:gd name="connsiteX0" fmla="*/ 302061 w 991394"/>
                <a:gd name="connsiteY0" fmla="*/ 1951097 h 1951097"/>
                <a:gd name="connsiteX1" fmla="*/ 0 w 991394"/>
                <a:gd name="connsiteY1" fmla="*/ 164654 h 1951097"/>
                <a:gd name="connsiteX2" fmla="*/ 991394 w 991394"/>
                <a:gd name="connsiteY2" fmla="*/ 130 h 1951097"/>
                <a:gd name="connsiteX3" fmla="*/ 628320 w 991394"/>
                <a:gd name="connsiteY3" fmla="*/ 1842100 h 1951097"/>
                <a:gd name="connsiteX4" fmla="*/ 302061 w 991394"/>
                <a:gd name="connsiteY4" fmla="*/ 1951097 h 1951097"/>
                <a:gd name="connsiteX0" fmla="*/ 271973 w 991394"/>
                <a:gd name="connsiteY0" fmla="*/ 1956074 h 1956074"/>
                <a:gd name="connsiteX1" fmla="*/ 0 w 991394"/>
                <a:gd name="connsiteY1" fmla="*/ 164654 h 1956074"/>
                <a:gd name="connsiteX2" fmla="*/ 991394 w 991394"/>
                <a:gd name="connsiteY2" fmla="*/ 130 h 1956074"/>
                <a:gd name="connsiteX3" fmla="*/ 628320 w 991394"/>
                <a:gd name="connsiteY3" fmla="*/ 1842100 h 1956074"/>
                <a:gd name="connsiteX4" fmla="*/ 271973 w 991394"/>
                <a:gd name="connsiteY4" fmla="*/ 1956074 h 1956074"/>
                <a:gd name="connsiteX0" fmla="*/ 271973 w 991394"/>
                <a:gd name="connsiteY0" fmla="*/ 1956074 h 1956074"/>
                <a:gd name="connsiteX1" fmla="*/ 0 w 991394"/>
                <a:gd name="connsiteY1" fmla="*/ 164654 h 1956074"/>
                <a:gd name="connsiteX2" fmla="*/ 991394 w 991394"/>
                <a:gd name="connsiteY2" fmla="*/ 130 h 1956074"/>
                <a:gd name="connsiteX3" fmla="*/ 628320 w 991394"/>
                <a:gd name="connsiteY3" fmla="*/ 1842100 h 1956074"/>
                <a:gd name="connsiteX4" fmla="*/ 271973 w 991394"/>
                <a:gd name="connsiteY4" fmla="*/ 1956074 h 1956074"/>
                <a:gd name="connsiteX0" fmla="*/ 271973 w 991394"/>
                <a:gd name="connsiteY0" fmla="*/ 1956074 h 1956074"/>
                <a:gd name="connsiteX1" fmla="*/ 0 w 991394"/>
                <a:gd name="connsiteY1" fmla="*/ 164654 h 1956074"/>
                <a:gd name="connsiteX2" fmla="*/ 991394 w 991394"/>
                <a:gd name="connsiteY2" fmla="*/ 130 h 1956074"/>
                <a:gd name="connsiteX3" fmla="*/ 628320 w 991394"/>
                <a:gd name="connsiteY3" fmla="*/ 1842100 h 1956074"/>
                <a:gd name="connsiteX4" fmla="*/ 271973 w 991394"/>
                <a:gd name="connsiteY4" fmla="*/ 1956074 h 1956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1394" h="1956074">
                  <a:moveTo>
                    <a:pt x="271973" y="1956074"/>
                  </a:moveTo>
                  <a:cubicBezTo>
                    <a:pt x="357744" y="1054071"/>
                    <a:pt x="286439" y="1036036"/>
                    <a:pt x="0" y="164654"/>
                  </a:cubicBezTo>
                  <a:cubicBezTo>
                    <a:pt x="346878" y="170249"/>
                    <a:pt x="644516" y="-5465"/>
                    <a:pt x="991394" y="130"/>
                  </a:cubicBezTo>
                  <a:cubicBezTo>
                    <a:pt x="818067" y="853650"/>
                    <a:pt x="760467" y="804686"/>
                    <a:pt x="628320" y="1842100"/>
                  </a:cubicBezTo>
                  <a:cubicBezTo>
                    <a:pt x="479006" y="1825527"/>
                    <a:pt x="436285" y="1872332"/>
                    <a:pt x="271973" y="1956074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537654" y="4169528"/>
              <a:ext cx="1694528" cy="2120890"/>
              <a:chOff x="537654" y="4169528"/>
              <a:chExt cx="1694528" cy="2120890"/>
            </a:xfrm>
          </p:grpSpPr>
          <p:sp>
            <p:nvSpPr>
              <p:cNvPr id="481" name="Rectangle 480"/>
              <p:cNvSpPr/>
              <p:nvPr/>
            </p:nvSpPr>
            <p:spPr bwMode="auto">
              <a:xfrm rot="10800000">
                <a:off x="809301" y="4261100"/>
                <a:ext cx="1027112" cy="99448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482" name="Group 104"/>
              <p:cNvGrpSpPr>
                <a:grpSpLocks/>
              </p:cNvGrpSpPr>
              <p:nvPr/>
            </p:nvGrpSpPr>
            <p:grpSpPr bwMode="auto">
              <a:xfrm>
                <a:off x="812771" y="5933069"/>
                <a:ext cx="1034710" cy="357349"/>
                <a:chOff x="4128636" y="3606589"/>
                <a:chExt cx="568145" cy="338667"/>
              </a:xfrm>
            </p:grpSpPr>
            <p:sp>
              <p:nvSpPr>
                <p:cNvPr id="496" name="Oval 495"/>
                <p:cNvSpPr/>
                <p:nvPr/>
              </p:nvSpPr>
              <p:spPr>
                <a:xfrm>
                  <a:off x="4128649" y="3720080"/>
                  <a:ext cx="568332" cy="22517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7" name="Rectangle 496"/>
                <p:cNvSpPr/>
                <p:nvPr/>
              </p:nvSpPr>
              <p:spPr>
                <a:xfrm>
                  <a:off x="4128649" y="3720080"/>
                  <a:ext cx="568332" cy="111898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8" name="Oval 497"/>
                <p:cNvSpPr/>
                <p:nvPr/>
              </p:nvSpPr>
              <p:spPr>
                <a:xfrm>
                  <a:off x="4128649" y="3606801"/>
                  <a:ext cx="568332" cy="225176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99" name="Straight Connector 498"/>
                <p:cNvCxnSpPr/>
                <p:nvPr/>
              </p:nvCxnSpPr>
              <p:spPr>
                <a:xfrm>
                  <a:off x="4696981" y="3720080"/>
                  <a:ext cx="0" cy="11189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0" name="Straight Connector 499"/>
                <p:cNvCxnSpPr/>
                <p:nvPr/>
              </p:nvCxnSpPr>
              <p:spPr>
                <a:xfrm>
                  <a:off x="4128649" y="3720080"/>
                  <a:ext cx="0" cy="11189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83" name="Rectangle 482"/>
              <p:cNvSpPr/>
              <p:nvPr/>
            </p:nvSpPr>
            <p:spPr bwMode="auto">
              <a:xfrm>
                <a:off x="817079" y="5203658"/>
                <a:ext cx="1027112" cy="86051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  <a:alpha val="62000"/>
                    </a:schemeClr>
                  </a:gs>
                  <a:gs pos="54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84" name="Straight Connector 483"/>
              <p:cNvCxnSpPr>
                <a:endCxn id="497" idx="1"/>
              </p:cNvCxnSpPr>
              <p:nvPr/>
            </p:nvCxnSpPr>
            <p:spPr bwMode="auto">
              <a:xfrm>
                <a:off x="801363" y="4466995"/>
                <a:ext cx="11432" cy="164486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5" name="Straight Connector 484"/>
              <p:cNvCxnSpPr>
                <a:endCxn id="497" idx="3"/>
              </p:cNvCxnSpPr>
              <p:nvPr/>
            </p:nvCxnSpPr>
            <p:spPr bwMode="auto">
              <a:xfrm>
                <a:off x="1842763" y="4466995"/>
                <a:ext cx="5083" cy="164486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6" name="Group 9"/>
              <p:cNvGrpSpPr>
                <a:grpSpLocks/>
              </p:cNvGrpSpPr>
              <p:nvPr/>
            </p:nvGrpSpPr>
            <p:grpSpPr bwMode="auto">
              <a:xfrm>
                <a:off x="777993" y="4169528"/>
                <a:ext cx="1079500" cy="395024"/>
                <a:chOff x="2183302" y="1574638"/>
                <a:chExt cx="1200154" cy="430181"/>
              </a:xfrm>
            </p:grpSpPr>
            <p:sp>
              <p:nvSpPr>
                <p:cNvPr id="487" name="Oval 486"/>
                <p:cNvSpPr/>
                <p:nvPr/>
              </p:nvSpPr>
              <p:spPr bwMode="auto">
                <a:xfrm flipV="1">
                  <a:off x="2186832" y="1690517"/>
                  <a:ext cx="1194859" cy="3143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88" name="Rectangle 487"/>
                <p:cNvSpPr/>
                <p:nvPr/>
              </p:nvSpPr>
              <p:spPr bwMode="auto">
                <a:xfrm>
                  <a:off x="2183302" y="1734964"/>
                  <a:ext cx="1198389" cy="112704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9" name="Oval 488"/>
                <p:cNvSpPr/>
                <p:nvPr/>
              </p:nvSpPr>
              <p:spPr bwMode="auto">
                <a:xfrm flipV="1">
                  <a:off x="2183302" y="1574638"/>
                  <a:ext cx="1196624" cy="31430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90" name="Freeform 489"/>
                <p:cNvSpPr/>
                <p:nvPr/>
              </p:nvSpPr>
              <p:spPr bwMode="auto">
                <a:xfrm>
                  <a:off x="2490400" y="1671469"/>
                  <a:ext cx="582428" cy="15715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1" name="Freeform 490"/>
                <p:cNvSpPr/>
                <p:nvPr/>
              </p:nvSpPr>
              <p:spPr bwMode="auto">
                <a:xfrm>
                  <a:off x="2430393" y="1630197"/>
                  <a:ext cx="702443" cy="109529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2" name="Freeform 491"/>
                <p:cNvSpPr/>
                <p:nvPr/>
              </p:nvSpPr>
              <p:spPr bwMode="auto">
                <a:xfrm>
                  <a:off x="2892805" y="1723852"/>
                  <a:ext cx="257680" cy="95243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3" name="Freeform 492"/>
                <p:cNvSpPr/>
                <p:nvPr/>
              </p:nvSpPr>
              <p:spPr bwMode="auto">
                <a:xfrm>
                  <a:off x="2418037" y="1725440"/>
                  <a:ext cx="254150" cy="95243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94" name="Straight Connector 493"/>
                <p:cNvCxnSpPr>
                  <a:endCxn id="489" idx="2"/>
                </p:cNvCxnSpPr>
                <p:nvPr/>
              </p:nvCxnSpPr>
              <p:spPr bwMode="auto">
                <a:xfrm flipH="1" flipV="1">
                  <a:off x="2183302" y="1731787"/>
                  <a:ext cx="3530" cy="1222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5" name="Straight Connector 494"/>
                <p:cNvCxnSpPr/>
                <p:nvPr/>
              </p:nvCxnSpPr>
              <p:spPr bwMode="auto">
                <a:xfrm flipH="1" flipV="1">
                  <a:off x="3379926" y="1728615"/>
                  <a:ext cx="3530" cy="1222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2" name="Rectangle 471"/>
              <p:cNvSpPr/>
              <p:nvPr/>
            </p:nvSpPr>
            <p:spPr bwMode="auto">
              <a:xfrm>
                <a:off x="546153" y="4588083"/>
                <a:ext cx="1670709" cy="130380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3" name="TextBox 472"/>
              <p:cNvSpPr txBox="1"/>
              <p:nvPr/>
            </p:nvSpPr>
            <p:spPr>
              <a:xfrm>
                <a:off x="540390" y="4583226"/>
                <a:ext cx="620971" cy="3111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/>
                  <a:t>dest</a:t>
                </a:r>
                <a:endParaRPr lang="en-US" dirty="0"/>
              </a:p>
            </p:txBody>
          </p:sp>
          <p:sp>
            <p:nvSpPr>
              <p:cNvPr id="474" name="TextBox 473"/>
              <p:cNvSpPr txBox="1"/>
              <p:nvPr/>
            </p:nvSpPr>
            <p:spPr>
              <a:xfrm>
                <a:off x="1162170" y="4587898"/>
                <a:ext cx="1070012" cy="3111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interface</a:t>
                </a:r>
              </a:p>
            </p:txBody>
          </p:sp>
          <p:cxnSp>
            <p:nvCxnSpPr>
              <p:cNvPr id="475" name="Straight Connector 474"/>
              <p:cNvCxnSpPr/>
              <p:nvPr/>
            </p:nvCxnSpPr>
            <p:spPr bwMode="auto">
              <a:xfrm>
                <a:off x="1154183" y="4593421"/>
                <a:ext cx="1345" cy="129354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76" name="Straight Connector 475"/>
              <p:cNvCxnSpPr/>
              <p:nvPr/>
            </p:nvCxnSpPr>
            <p:spPr bwMode="auto">
              <a:xfrm flipH="1">
                <a:off x="537654" y="4911108"/>
                <a:ext cx="167920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77" name="TextBox 476"/>
              <p:cNvSpPr txBox="1"/>
              <p:nvPr/>
            </p:nvSpPr>
            <p:spPr>
              <a:xfrm>
                <a:off x="597755" y="4905652"/>
                <a:ext cx="415498" cy="777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  <a:p>
                <a:endParaRPr lang="en-US" dirty="0"/>
              </a:p>
              <a:p>
                <a:r>
                  <a:rPr lang="en-US" dirty="0"/>
                  <a:t>…</a:t>
                </a:r>
              </a:p>
            </p:txBody>
          </p:sp>
          <p:sp>
            <p:nvSpPr>
              <p:cNvPr id="478" name="TextBox 477"/>
              <p:cNvSpPr txBox="1"/>
              <p:nvPr/>
            </p:nvSpPr>
            <p:spPr>
              <a:xfrm>
                <a:off x="649592" y="5234010"/>
                <a:ext cx="3386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CC0000"/>
                    </a:solidFill>
                  </a:rPr>
                  <a:t>X</a:t>
                </a:r>
              </a:p>
            </p:txBody>
          </p:sp>
          <p:sp>
            <p:nvSpPr>
              <p:cNvPr id="479" name="TextBox 478"/>
              <p:cNvSpPr txBox="1"/>
              <p:nvPr/>
            </p:nvSpPr>
            <p:spPr>
              <a:xfrm>
                <a:off x="1230781" y="4917583"/>
                <a:ext cx="415498" cy="777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  <a:p>
                <a:endParaRPr lang="en-US" dirty="0"/>
              </a:p>
              <a:p>
                <a:r>
                  <a:rPr lang="en-US" dirty="0"/>
                  <a:t>…</a:t>
                </a:r>
              </a:p>
            </p:txBody>
          </p:sp>
          <p:sp>
            <p:nvSpPr>
              <p:cNvPr id="480" name="TextBox 479"/>
              <p:cNvSpPr txBox="1"/>
              <p:nvPr/>
            </p:nvSpPr>
            <p:spPr>
              <a:xfrm>
                <a:off x="1308433" y="5241003"/>
                <a:ext cx="3130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CC0000"/>
                    </a:solidFill>
                  </a:rPr>
                  <a:t>2</a:t>
                </a:r>
              </a:p>
            </p:txBody>
          </p:sp>
        </p:grpSp>
      </p:grpSp>
      <p:sp>
        <p:nvSpPr>
          <p:cNvPr id="267" name="Rectangle 4"/>
          <p:cNvSpPr txBox="1">
            <a:spLocks noChangeArrowheads="1"/>
          </p:cNvSpPr>
          <p:nvPr/>
        </p:nvSpPr>
        <p:spPr bwMode="auto">
          <a:xfrm>
            <a:off x="3487781" y="5828603"/>
            <a:ext cx="4993774" cy="102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ct val="90000"/>
              </a:lnSpc>
            </a:pPr>
            <a:r>
              <a:rPr lang="en-US" sz="2000" dirty="0">
                <a:latin typeface="Arial"/>
                <a:cs typeface="Arial"/>
              </a:rPr>
              <a:t>1</a:t>
            </a:r>
            <a:r>
              <a:rPr lang="en-US" sz="2000" dirty="0">
                <a:latin typeface="+mj-lt"/>
                <a:cs typeface="Arial"/>
              </a:rPr>
              <a:t>a: OSPF intra-domain routing: to get to </a:t>
            </a:r>
            <a:r>
              <a:rPr lang="en-US" sz="2000" dirty="0">
                <a:latin typeface="Arial"/>
                <a:cs typeface="Arial"/>
              </a:rPr>
              <a:t>1</a:t>
            </a:r>
            <a:r>
              <a:rPr lang="en-US" sz="2000" dirty="0">
                <a:latin typeface="+mj-lt"/>
                <a:cs typeface="Arial"/>
              </a:rPr>
              <a:t>c, forward over outgoing local interface 2</a:t>
            </a:r>
            <a:endParaRPr lang="en-US" sz="2000" dirty="0">
              <a:latin typeface="+mj-lt"/>
            </a:endParaRPr>
          </a:p>
        </p:txBody>
      </p:sp>
      <p:grpSp>
        <p:nvGrpSpPr>
          <p:cNvPr id="268" name="Group 267"/>
          <p:cNvGrpSpPr/>
          <p:nvPr/>
        </p:nvGrpSpPr>
        <p:grpSpPr>
          <a:xfrm>
            <a:off x="1149470" y="2245331"/>
            <a:ext cx="474928" cy="686044"/>
            <a:chOff x="1149470" y="2245331"/>
            <a:chExt cx="474928" cy="686044"/>
          </a:xfrm>
        </p:grpSpPr>
        <p:sp>
          <p:nvSpPr>
            <p:cNvPr id="333" name="TextBox 332"/>
            <p:cNvSpPr txBox="1"/>
            <p:nvPr/>
          </p:nvSpPr>
          <p:spPr>
            <a:xfrm>
              <a:off x="1149470" y="2245331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1</a:t>
              </a:r>
            </a:p>
          </p:txBody>
        </p:sp>
        <p:sp>
          <p:nvSpPr>
            <p:cNvPr id="335" name="TextBox 334"/>
            <p:cNvSpPr txBox="1"/>
            <p:nvPr/>
          </p:nvSpPr>
          <p:spPr>
            <a:xfrm>
              <a:off x="1339883" y="2623598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2</a:t>
              </a:r>
            </a:p>
          </p:txBody>
        </p:sp>
      </p:grpSp>
      <p:cxnSp>
        <p:nvCxnSpPr>
          <p:cNvPr id="15" name="Straight Arrow Connector 14"/>
          <p:cNvCxnSpPr/>
          <p:nvPr/>
        </p:nvCxnSpPr>
        <p:spPr bwMode="auto">
          <a:xfrm>
            <a:off x="1144952" y="2748406"/>
            <a:ext cx="315088" cy="24154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0" name="Straight Connector 339"/>
          <p:cNvCxnSpPr/>
          <p:nvPr/>
        </p:nvCxnSpPr>
        <p:spPr bwMode="auto">
          <a:xfrm flipH="1">
            <a:off x="3046901" y="2522161"/>
            <a:ext cx="2716814" cy="14391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11</a:t>
            </a:fld>
            <a:endParaRPr lang="en-US" sz="1200" dirty="0">
              <a:latin typeface="Tahoma" charset="0"/>
            </a:endParaRPr>
          </a:p>
        </p:txBody>
      </p:sp>
      <p:sp>
        <p:nvSpPr>
          <p:cNvPr id="34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2996491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BGP route selection</a:t>
            </a:r>
          </a:p>
        </p:txBody>
      </p:sp>
      <p:sp>
        <p:nvSpPr>
          <p:cNvPr id="1208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288" y="1433513"/>
            <a:ext cx="7772400" cy="4648200"/>
          </a:xfrm>
        </p:spPr>
        <p:txBody>
          <a:bodyPr/>
          <a:lstStyle/>
          <a:p>
            <a:pPr marL="346075" indent="-346075">
              <a:defRPr/>
            </a:pPr>
            <a:r>
              <a:rPr lang="en-US" dirty="0">
                <a:cs typeface="+mn-cs"/>
              </a:rPr>
              <a:t>router may learn about more than one route to destination AS, selects route based on:</a:t>
            </a:r>
          </a:p>
          <a:p>
            <a:pPr marL="1084263" lvl="1" indent="-457200">
              <a:buFont typeface="ZapfDingbats" charset="0"/>
              <a:buAutoNum type="arabicPeriod"/>
              <a:defRPr/>
            </a:pPr>
            <a:r>
              <a:rPr lang="en-US" dirty="0"/>
              <a:t>local preference value attribute: policy decision</a:t>
            </a:r>
          </a:p>
          <a:p>
            <a:pPr marL="1084263" lvl="1" indent="-457200">
              <a:buFont typeface="ZapfDingbats" charset="0"/>
              <a:buAutoNum type="arabicPeriod"/>
              <a:defRPr/>
            </a:pPr>
            <a:r>
              <a:rPr lang="en-US" dirty="0"/>
              <a:t>shortest AS-PATH </a:t>
            </a:r>
          </a:p>
          <a:p>
            <a:pPr marL="1084263" lvl="1" indent="-457200">
              <a:buFont typeface="ZapfDingbats" charset="0"/>
              <a:buAutoNum type="arabicPeriod"/>
              <a:defRPr/>
            </a:pPr>
            <a:r>
              <a:rPr lang="en-US" dirty="0"/>
              <a:t>closest NEXT-HOP router: hot potato routing</a:t>
            </a:r>
          </a:p>
          <a:p>
            <a:pPr marL="1084263" lvl="1" indent="-457200">
              <a:buFont typeface="ZapfDingbats" charset="0"/>
              <a:buAutoNum type="arabicPeriod"/>
              <a:defRPr/>
            </a:pPr>
            <a:r>
              <a:rPr lang="en-US" dirty="0"/>
              <a:t>additional criteria </a:t>
            </a:r>
          </a:p>
        </p:txBody>
      </p:sp>
      <p:pic>
        <p:nvPicPr>
          <p:cNvPr id="165893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1050925"/>
            <a:ext cx="5027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12</a:t>
            </a:fld>
            <a:endParaRPr lang="en-US" sz="1200" dirty="0">
              <a:latin typeface="Tahoma" charset="0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2733423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Title 1"/>
          <p:cNvSpPr>
            <a:spLocks noGrp="1"/>
          </p:cNvSpPr>
          <p:nvPr>
            <p:ph type="title"/>
          </p:nvPr>
        </p:nvSpPr>
        <p:spPr>
          <a:xfrm>
            <a:off x="533400" y="87508"/>
            <a:ext cx="7772400" cy="1143000"/>
          </a:xfrm>
        </p:spPr>
        <p:txBody>
          <a:bodyPr/>
          <a:lstStyle/>
          <a:p>
            <a:r>
              <a:rPr lang="en-US">
                <a:latin typeface="Gill Sans MT" charset="0"/>
              </a:rPr>
              <a:t>Hot Potato Routing</a:t>
            </a:r>
          </a:p>
        </p:txBody>
      </p:sp>
      <p:sp>
        <p:nvSpPr>
          <p:cNvPr id="40" name="Content Placeholder 39"/>
          <p:cNvSpPr>
            <a:spLocks noGrp="1"/>
          </p:cNvSpPr>
          <p:nvPr>
            <p:ph idx="1"/>
          </p:nvPr>
        </p:nvSpPr>
        <p:spPr>
          <a:xfrm>
            <a:off x="914400" y="4747113"/>
            <a:ext cx="8229600" cy="826498"/>
          </a:xfrm>
        </p:spPr>
        <p:txBody>
          <a:bodyPr/>
          <a:lstStyle/>
          <a:p>
            <a:pPr>
              <a:defRPr/>
            </a:pPr>
            <a:r>
              <a:rPr lang="en-US" sz="2400" dirty="0"/>
              <a:t>2d learns (via iBGP) it can route to X via 2a or 2c</a:t>
            </a:r>
          </a:p>
          <a:p>
            <a:pPr>
              <a:defRPr/>
            </a:pPr>
            <a:r>
              <a:rPr lang="en-US" sz="2400" i="1" dirty="0">
                <a:solidFill>
                  <a:srgbClr val="000090"/>
                </a:solidFill>
              </a:rPr>
              <a:t>hot potato routing: </a:t>
            </a:r>
            <a:r>
              <a:rPr lang="en-US" sz="2400" dirty="0"/>
              <a:t>choose local gateway that has least intra-domain cost (e.g., 2d chooses 2a, even though more AS hops to </a:t>
            </a:r>
            <a:r>
              <a:rPr lang="en-US" sz="2400" i="1" dirty="0"/>
              <a:t>X</a:t>
            </a:r>
            <a:r>
              <a:rPr lang="en-US" sz="2400" dirty="0"/>
              <a:t>): don’t worry about inter-domain cost!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83302" name="Picture 3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25708"/>
            <a:ext cx="4572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1" name="Group 120"/>
          <p:cNvGrpSpPr/>
          <p:nvPr/>
        </p:nvGrpSpPr>
        <p:grpSpPr>
          <a:xfrm>
            <a:off x="624887" y="1673230"/>
            <a:ext cx="2557336" cy="1719017"/>
            <a:chOff x="-2170772" y="2784954"/>
            <a:chExt cx="2712783" cy="1853712"/>
          </a:xfrm>
        </p:grpSpPr>
        <p:sp>
          <p:nvSpPr>
            <p:cNvPr id="122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3" name="Group 122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124" name="Group 123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17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77" name="Oval 17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78" name="Rectangle 17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79" name="Oval 17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80" name="Freeform 17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81" name="Freeform 18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82" name="Freeform 18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83" name="Freeform 18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84" name="Straight Connector 183"/>
                  <p:cNvCxnSpPr>
                    <a:endCxn id="17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5" name="Straight Connector 18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4" name="Group 173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175" name="Oval 17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" name="TextBox 175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1b</a:t>
                    </a:r>
                  </a:p>
                </p:txBody>
              </p:sp>
            </p:grpSp>
          </p:grpSp>
          <p:grpSp>
            <p:nvGrpSpPr>
              <p:cNvPr id="125" name="Group 124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160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64" name="Oval 163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65" name="Rectangle 164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66" name="Oval 165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67" name="Freeform 166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68" name="Freeform 167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69" name="Freeform 168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70" name="Freeform 169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71" name="Straight Connector 170"/>
                  <p:cNvCxnSpPr>
                    <a:endCxn id="166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2" name="Straight Connector 171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1" name="Group 160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162" name="Oval 161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" name="TextBox 162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1d</a:t>
                    </a:r>
                  </a:p>
                </p:txBody>
              </p:sp>
            </p:grpSp>
          </p:grpSp>
          <p:grpSp>
            <p:nvGrpSpPr>
              <p:cNvPr id="126" name="Group 125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145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49" name="Oval 148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50" name="Rectangle 149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51" name="Oval 150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52" name="Freeform 151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53" name="Freeform 152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54" name="Freeform 153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57" name="Freeform 156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58" name="Straight Connector 157"/>
                  <p:cNvCxnSpPr>
                    <a:endCxn id="151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9" name="Straight Connector 158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6" name="Group 145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147" name="Oval 146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" name="TextBox 147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1c</a:t>
                    </a:r>
                  </a:p>
                </p:txBody>
              </p:sp>
            </p:grpSp>
          </p:grpSp>
          <p:grpSp>
            <p:nvGrpSpPr>
              <p:cNvPr id="127" name="Group 126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13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36" name="Oval 13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37" name="Rectangle 13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38" name="Oval 13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39" name="Freeform 13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40" name="Freeform 13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41" name="Freeform 14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42" name="Freeform 14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43" name="Straight Connector 142"/>
                  <p:cNvCxnSpPr>
                    <a:endCxn id="13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" name="Straight Connector 14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3" name="Group 132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134" name="Oval 13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" name="TextBox 134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1a</a:t>
                    </a:r>
                  </a:p>
                </p:txBody>
              </p:sp>
            </p:grpSp>
          </p:grpSp>
          <p:cxnSp>
            <p:nvCxnSpPr>
              <p:cNvPr id="128" name="Straight Connector 127"/>
              <p:cNvCxnSpPr>
                <a:stCxn id="177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9" name="Straight Connector 128"/>
              <p:cNvCxnSpPr/>
              <p:nvPr/>
            </p:nvCxnSpPr>
            <p:spPr bwMode="auto">
              <a:xfrm>
                <a:off x="1315140" y="3783345"/>
                <a:ext cx="489235" cy="35258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0" name="Straight Connector 129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1" name="Straight Connector 130"/>
              <p:cNvCxnSpPr>
                <a:endCxn id="177" idx="2"/>
              </p:cNvCxnSpPr>
              <p:nvPr/>
            </p:nvCxnSpPr>
            <p:spPr bwMode="auto">
              <a:xfrm flipV="1">
                <a:off x="1319809" y="3078707"/>
                <a:ext cx="417868" cy="457019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86" name="Freeform 2"/>
          <p:cNvSpPr>
            <a:spLocks/>
          </p:cNvSpPr>
          <p:nvPr/>
        </p:nvSpPr>
        <p:spPr bwMode="auto">
          <a:xfrm>
            <a:off x="3285692" y="2600401"/>
            <a:ext cx="2545688" cy="1720535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7" name="Group 186"/>
          <p:cNvGrpSpPr/>
          <p:nvPr/>
        </p:nvGrpSpPr>
        <p:grpSpPr>
          <a:xfrm>
            <a:off x="3506594" y="2740425"/>
            <a:ext cx="2189884" cy="1476371"/>
            <a:chOff x="833331" y="2873352"/>
            <a:chExt cx="2333625" cy="1590649"/>
          </a:xfrm>
        </p:grpSpPr>
        <p:grpSp>
          <p:nvGrpSpPr>
            <p:cNvPr id="188" name="Group 187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23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39" name="Oval 23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0" name="Rectangle 23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1" name="Oval 24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2" name="Freeform 24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3" name="Freeform 24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4" name="Freeform 24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5" name="Freeform 24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46" name="Straight Connector 245"/>
                <p:cNvCxnSpPr>
                  <a:endCxn id="24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Straight Connector 24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6" name="Group 23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237" name="Oval 23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8" name="TextBox 237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2b</a:t>
                  </a:r>
                </a:p>
              </p:txBody>
            </p:sp>
          </p:grpSp>
        </p:grpSp>
        <p:grpSp>
          <p:nvGrpSpPr>
            <p:cNvPr id="189" name="Group 188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222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26" name="Oval 225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27" name="Rectangle 226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28" name="Oval 227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29" name="Freeform 228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0" name="Freeform 229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1" name="Freeform 230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2" name="Freeform 231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33" name="Straight Connector 232"/>
                <p:cNvCxnSpPr>
                  <a:endCxn id="228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Straight Connector 233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3" name="Group 222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224" name="Oval 223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5" name="TextBox 224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2d</a:t>
                  </a:r>
                </a:p>
              </p:txBody>
            </p:sp>
          </p:grpSp>
        </p:grpSp>
        <p:grpSp>
          <p:nvGrpSpPr>
            <p:cNvPr id="190" name="Group 189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209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13" name="Oval 212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14" name="Rectangle 213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5" name="Oval 214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16" name="Freeform 215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7" name="Freeform 216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8" name="Freeform 217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9" name="Freeform 218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20" name="Straight Connector 219"/>
                <p:cNvCxnSpPr>
                  <a:endCxn id="215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Straight Connector 220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0" name="Group 209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211" name="Oval 210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2" name="TextBox 211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2c</a:t>
                  </a:r>
                </a:p>
              </p:txBody>
            </p:sp>
          </p:grpSp>
        </p:grpSp>
        <p:grpSp>
          <p:nvGrpSpPr>
            <p:cNvPr id="191" name="Group 190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196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00" name="Oval 199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01" name="Rectangle 200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2" name="Oval 201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03" name="Freeform 202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4" name="Freeform 203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5" name="Freeform 204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6" name="Freeform 205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07" name="Straight Connector 206"/>
                <p:cNvCxnSpPr>
                  <a:endCxn id="202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7" name="Group 196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98" name="Oval 197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9" name="TextBox 198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2a</a:t>
                  </a:r>
                </a:p>
              </p:txBody>
            </p:sp>
          </p:grpSp>
        </p:grpSp>
        <p:cxnSp>
          <p:nvCxnSpPr>
            <p:cNvPr id="192" name="Straight Connector 191"/>
            <p:cNvCxnSpPr>
              <a:endCxn id="225" idx="0"/>
            </p:cNvCxnSpPr>
            <p:nvPr/>
          </p:nvCxnSpPr>
          <p:spPr bwMode="auto">
            <a:xfrm>
              <a:off x="1991073" y="3173114"/>
              <a:ext cx="4230" cy="92155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3" name="Straight Connector 192"/>
            <p:cNvCxnSpPr/>
            <p:nvPr/>
          </p:nvCxnSpPr>
          <p:spPr bwMode="auto">
            <a:xfrm>
              <a:off x="2280478" y="3145660"/>
              <a:ext cx="435814" cy="35947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4" name="Straight Connector 193"/>
            <p:cNvCxnSpPr/>
            <p:nvPr/>
          </p:nvCxnSpPr>
          <p:spPr bwMode="auto">
            <a:xfrm>
              <a:off x="1300073" y="3768911"/>
              <a:ext cx="527386" cy="3682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5" name="Straight Connector 194"/>
            <p:cNvCxnSpPr/>
            <p:nvPr/>
          </p:nvCxnSpPr>
          <p:spPr bwMode="auto">
            <a:xfrm flipH="1">
              <a:off x="2194462" y="3713972"/>
              <a:ext cx="509583" cy="42894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48" name="Freeform 2"/>
          <p:cNvSpPr>
            <a:spLocks/>
          </p:cNvSpPr>
          <p:nvPr/>
        </p:nvSpPr>
        <p:spPr bwMode="auto">
          <a:xfrm>
            <a:off x="5507686" y="1532143"/>
            <a:ext cx="2575521" cy="1672516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0" name="Group 249"/>
          <p:cNvGrpSpPr/>
          <p:nvPr/>
        </p:nvGrpSpPr>
        <p:grpSpPr>
          <a:xfrm>
            <a:off x="6588258" y="1668259"/>
            <a:ext cx="536554" cy="333232"/>
            <a:chOff x="1736090" y="2873352"/>
            <a:chExt cx="565150" cy="369332"/>
          </a:xfrm>
        </p:grpSpPr>
        <p:grpSp>
          <p:nvGrpSpPr>
            <p:cNvPr id="298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302" name="Oval 301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03" name="Rectangle 302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04" name="Oval 303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05" name="Freeform 304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06" name="Freeform 305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07" name="Freeform 306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08" name="Freeform 307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09" name="Straight Connector 308"/>
              <p:cNvCxnSpPr>
                <a:endCxn id="304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Straight Connector 309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9" name="Group 298"/>
            <p:cNvGrpSpPr/>
            <p:nvPr/>
          </p:nvGrpSpPr>
          <p:grpSpPr>
            <a:xfrm>
              <a:off x="1770362" y="2873352"/>
              <a:ext cx="441422" cy="369332"/>
              <a:chOff x="667045" y="1708643"/>
              <a:chExt cx="441422" cy="369332"/>
            </a:xfrm>
          </p:grpSpPr>
          <p:sp>
            <p:nvSpPr>
              <p:cNvPr id="300" name="Oval 299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1" name="TextBox 300"/>
              <p:cNvSpPr txBox="1"/>
              <p:nvPr/>
            </p:nvSpPr>
            <p:spPr>
              <a:xfrm>
                <a:off x="667045" y="1708643"/>
                <a:ext cx="441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3b</a:t>
                </a:r>
              </a:p>
            </p:txBody>
          </p:sp>
        </p:grpSp>
      </p:grpSp>
      <p:grpSp>
        <p:nvGrpSpPr>
          <p:cNvPr id="251" name="Group 250"/>
          <p:cNvGrpSpPr/>
          <p:nvPr/>
        </p:nvGrpSpPr>
        <p:grpSpPr>
          <a:xfrm>
            <a:off x="6592274" y="2770198"/>
            <a:ext cx="536554" cy="333232"/>
            <a:chOff x="1736090" y="2873352"/>
            <a:chExt cx="565150" cy="369332"/>
          </a:xfrm>
        </p:grpSpPr>
        <p:grpSp>
          <p:nvGrpSpPr>
            <p:cNvPr id="285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289" name="Oval 288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90" name="Rectangle 289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1" name="Oval 290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92" name="Freeform 291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3" name="Freeform 292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4" name="Freeform 293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5" name="Freeform 294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96" name="Straight Connector 295"/>
              <p:cNvCxnSpPr>
                <a:endCxn id="291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Straight Connector 296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6" name="Group 285"/>
            <p:cNvGrpSpPr/>
            <p:nvPr/>
          </p:nvGrpSpPr>
          <p:grpSpPr>
            <a:xfrm>
              <a:off x="1770362" y="2873352"/>
              <a:ext cx="441422" cy="369332"/>
              <a:chOff x="667045" y="1708643"/>
              <a:chExt cx="441422" cy="369332"/>
            </a:xfrm>
          </p:grpSpPr>
          <p:sp>
            <p:nvSpPr>
              <p:cNvPr id="287" name="Oval 286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8" name="TextBox 287"/>
              <p:cNvSpPr txBox="1"/>
              <p:nvPr/>
            </p:nvSpPr>
            <p:spPr>
              <a:xfrm>
                <a:off x="667045" y="1708643"/>
                <a:ext cx="441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3d</a:t>
                </a:r>
              </a:p>
            </p:txBody>
          </p:sp>
        </p:grpSp>
      </p:grpSp>
      <p:grpSp>
        <p:nvGrpSpPr>
          <p:cNvPr id="252" name="Group 251"/>
          <p:cNvGrpSpPr/>
          <p:nvPr/>
        </p:nvGrpSpPr>
        <p:grpSpPr>
          <a:xfrm>
            <a:off x="7410171" y="2220186"/>
            <a:ext cx="536554" cy="333232"/>
            <a:chOff x="1736090" y="2873352"/>
            <a:chExt cx="565150" cy="369332"/>
          </a:xfrm>
        </p:grpSpPr>
        <p:grpSp>
          <p:nvGrpSpPr>
            <p:cNvPr id="272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276" name="Oval 275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77" name="Rectangle 276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78" name="Oval 277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79" name="Freeform 278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0" name="Freeform 279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1" name="Freeform 280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2" name="Freeform 281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83" name="Straight Connector 282"/>
              <p:cNvCxnSpPr>
                <a:endCxn id="278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Straight Connector 283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3" name="Group 272"/>
            <p:cNvGrpSpPr/>
            <p:nvPr/>
          </p:nvGrpSpPr>
          <p:grpSpPr>
            <a:xfrm>
              <a:off x="1770362" y="2873352"/>
              <a:ext cx="428460" cy="369332"/>
              <a:chOff x="667045" y="1708643"/>
              <a:chExt cx="428460" cy="369332"/>
            </a:xfrm>
          </p:grpSpPr>
          <p:sp>
            <p:nvSpPr>
              <p:cNvPr id="274" name="Oval 273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5" name="TextBox 274"/>
              <p:cNvSpPr txBox="1"/>
              <p:nvPr/>
            </p:nvSpPr>
            <p:spPr>
              <a:xfrm>
                <a:off x="667045" y="1708643"/>
                <a:ext cx="4284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3c</a:t>
                </a:r>
              </a:p>
            </p:txBody>
          </p:sp>
        </p:grpSp>
      </p:grpSp>
      <p:grpSp>
        <p:nvGrpSpPr>
          <p:cNvPr id="253" name="Group 252"/>
          <p:cNvGrpSpPr/>
          <p:nvPr/>
        </p:nvGrpSpPr>
        <p:grpSpPr>
          <a:xfrm>
            <a:off x="5731177" y="2214454"/>
            <a:ext cx="536554" cy="333232"/>
            <a:chOff x="1736090" y="2873352"/>
            <a:chExt cx="565150" cy="369332"/>
          </a:xfrm>
        </p:grpSpPr>
        <p:grpSp>
          <p:nvGrpSpPr>
            <p:cNvPr id="259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263" name="Oval 262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64" name="Rectangle 263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5" name="Oval 264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66" name="Freeform 265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7" name="Freeform 266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8" name="Freeform 267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9" name="Freeform 268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70" name="Straight Connector 269"/>
              <p:cNvCxnSpPr>
                <a:endCxn id="265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0" name="Group 259"/>
            <p:cNvGrpSpPr/>
            <p:nvPr/>
          </p:nvGrpSpPr>
          <p:grpSpPr>
            <a:xfrm>
              <a:off x="1770362" y="2873352"/>
              <a:ext cx="441422" cy="369332"/>
              <a:chOff x="667045" y="1708643"/>
              <a:chExt cx="441422" cy="369332"/>
            </a:xfrm>
          </p:grpSpPr>
          <p:sp>
            <p:nvSpPr>
              <p:cNvPr id="261" name="Oval 260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2" name="TextBox 261"/>
              <p:cNvSpPr txBox="1"/>
              <p:nvPr/>
            </p:nvSpPr>
            <p:spPr>
              <a:xfrm>
                <a:off x="667045" y="1708643"/>
                <a:ext cx="441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3a</a:t>
                </a:r>
              </a:p>
            </p:txBody>
          </p:sp>
        </p:grpSp>
      </p:grpSp>
      <p:cxnSp>
        <p:nvCxnSpPr>
          <p:cNvPr id="254" name="Straight Connector 253"/>
          <p:cNvCxnSpPr/>
          <p:nvPr/>
        </p:nvCxnSpPr>
        <p:spPr bwMode="auto">
          <a:xfrm>
            <a:off x="6276273" y="2367749"/>
            <a:ext cx="1143946" cy="573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5" name="Straight Connector 254"/>
          <p:cNvCxnSpPr>
            <a:stCxn id="302" idx="7"/>
          </p:cNvCxnSpPr>
          <p:nvPr/>
        </p:nvCxnSpPr>
        <p:spPr bwMode="auto">
          <a:xfrm>
            <a:off x="7046457" y="1921905"/>
            <a:ext cx="455753" cy="33362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6" name="Straight Connector 255"/>
          <p:cNvCxnSpPr/>
          <p:nvPr/>
        </p:nvCxnSpPr>
        <p:spPr bwMode="auto">
          <a:xfrm>
            <a:off x="6174303" y="2491974"/>
            <a:ext cx="453745" cy="32216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7" name="Straight Connector 256"/>
          <p:cNvCxnSpPr/>
          <p:nvPr/>
        </p:nvCxnSpPr>
        <p:spPr bwMode="auto">
          <a:xfrm flipH="1">
            <a:off x="6162417" y="1933156"/>
            <a:ext cx="482298" cy="31511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8" name="Straight Connector 257"/>
          <p:cNvCxnSpPr/>
          <p:nvPr/>
        </p:nvCxnSpPr>
        <p:spPr bwMode="auto">
          <a:xfrm flipH="1" flipV="1">
            <a:off x="5412148" y="3178324"/>
            <a:ext cx="1295763" cy="64375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1" name="Straight Connector 310"/>
          <p:cNvCxnSpPr/>
          <p:nvPr/>
        </p:nvCxnSpPr>
        <p:spPr bwMode="auto">
          <a:xfrm flipH="1" flipV="1">
            <a:off x="3046707" y="2561763"/>
            <a:ext cx="542552" cy="78120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2" name="Straight Connector 311"/>
          <p:cNvCxnSpPr/>
          <p:nvPr/>
        </p:nvCxnSpPr>
        <p:spPr bwMode="auto">
          <a:xfrm flipV="1">
            <a:off x="5523188" y="2502881"/>
            <a:ext cx="337735" cy="823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3" name="TextBox 312"/>
          <p:cNvSpPr txBox="1"/>
          <p:nvPr/>
        </p:nvSpPr>
        <p:spPr>
          <a:xfrm>
            <a:off x="3493291" y="2660085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AS2</a:t>
            </a:r>
          </a:p>
        </p:txBody>
      </p:sp>
      <p:sp>
        <p:nvSpPr>
          <p:cNvPr id="314" name="TextBox 313"/>
          <p:cNvSpPr txBox="1"/>
          <p:nvPr/>
        </p:nvSpPr>
        <p:spPr>
          <a:xfrm>
            <a:off x="5543950" y="1573383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AS3</a:t>
            </a:r>
          </a:p>
        </p:txBody>
      </p:sp>
      <p:sp>
        <p:nvSpPr>
          <p:cNvPr id="315" name="TextBox 314"/>
          <p:cNvSpPr txBox="1"/>
          <p:nvPr/>
        </p:nvSpPr>
        <p:spPr>
          <a:xfrm>
            <a:off x="707172" y="1784059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AS1</a:t>
            </a:r>
          </a:p>
        </p:txBody>
      </p:sp>
      <p:grpSp>
        <p:nvGrpSpPr>
          <p:cNvPr id="316" name="Group 315"/>
          <p:cNvGrpSpPr/>
          <p:nvPr/>
        </p:nvGrpSpPr>
        <p:grpSpPr>
          <a:xfrm>
            <a:off x="7070827" y="2634990"/>
            <a:ext cx="1701734" cy="616172"/>
            <a:chOff x="7073692" y="5469792"/>
            <a:chExt cx="1701734" cy="616172"/>
          </a:xfrm>
        </p:grpSpPr>
        <p:grpSp>
          <p:nvGrpSpPr>
            <p:cNvPr id="317" name="Group 316"/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319" name="Freeform 2"/>
              <p:cNvSpPr>
                <a:spLocks/>
              </p:cNvSpPr>
              <p:nvPr/>
            </p:nvSpPr>
            <p:spPr bwMode="auto">
              <a:xfrm>
                <a:off x="6946249" y="5096269"/>
                <a:ext cx="1701734" cy="61617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 w 9959"/>
                  <a:gd name="connsiteY0" fmla="*/ 5593 h 11352"/>
                  <a:gd name="connsiteX1" fmla="*/ 1089 w 9959"/>
                  <a:gd name="connsiteY1" fmla="*/ 469 h 11352"/>
                  <a:gd name="connsiteX2" fmla="*/ 4845 w 9959"/>
                  <a:gd name="connsiteY2" fmla="*/ 561 h 11352"/>
                  <a:gd name="connsiteX3" fmla="*/ 8027 w 9959"/>
                  <a:gd name="connsiteY3" fmla="*/ 3370 h 11352"/>
                  <a:gd name="connsiteX4" fmla="*/ 9955 w 9959"/>
                  <a:gd name="connsiteY4" fmla="*/ 5970 h 11352"/>
                  <a:gd name="connsiteX5" fmla="*/ 8435 w 9959"/>
                  <a:gd name="connsiteY5" fmla="*/ 7863 h 11352"/>
                  <a:gd name="connsiteX6" fmla="*/ 5161 w 9959"/>
                  <a:gd name="connsiteY6" fmla="*/ 11352 h 11352"/>
                  <a:gd name="connsiteX7" fmla="*/ 2712 w 9959"/>
                  <a:gd name="connsiteY7" fmla="*/ 8240 h 11352"/>
                  <a:gd name="connsiteX8" fmla="*/ 1334 w 9959"/>
                  <a:gd name="connsiteY8" fmla="*/ 7922 h 11352"/>
                  <a:gd name="connsiteX9" fmla="*/ 4 w 9959"/>
                  <a:gd name="connsiteY9" fmla="*/ 5593 h 11352"/>
                  <a:gd name="connsiteX0" fmla="*/ 0 w 11223"/>
                  <a:gd name="connsiteY0" fmla="*/ 3835 h 9929"/>
                  <a:gd name="connsiteX1" fmla="*/ 2316 w 11223"/>
                  <a:gd name="connsiteY1" fmla="*/ 342 h 9929"/>
                  <a:gd name="connsiteX2" fmla="*/ 6088 w 11223"/>
                  <a:gd name="connsiteY2" fmla="*/ 423 h 9929"/>
                  <a:gd name="connsiteX3" fmla="*/ 9283 w 11223"/>
                  <a:gd name="connsiteY3" fmla="*/ 2898 h 9929"/>
                  <a:gd name="connsiteX4" fmla="*/ 11219 w 11223"/>
                  <a:gd name="connsiteY4" fmla="*/ 5188 h 9929"/>
                  <a:gd name="connsiteX5" fmla="*/ 9693 w 11223"/>
                  <a:gd name="connsiteY5" fmla="*/ 6856 h 9929"/>
                  <a:gd name="connsiteX6" fmla="*/ 6405 w 11223"/>
                  <a:gd name="connsiteY6" fmla="*/ 9929 h 9929"/>
                  <a:gd name="connsiteX7" fmla="*/ 3946 w 11223"/>
                  <a:gd name="connsiteY7" fmla="*/ 7188 h 9929"/>
                  <a:gd name="connsiteX8" fmla="*/ 2562 w 11223"/>
                  <a:gd name="connsiteY8" fmla="*/ 6908 h 9929"/>
                  <a:gd name="connsiteX9" fmla="*/ 0 w 11223"/>
                  <a:gd name="connsiteY9" fmla="*/ 3835 h 9929"/>
                  <a:gd name="connsiteX0" fmla="*/ 0 w 9999"/>
                  <a:gd name="connsiteY0" fmla="*/ 3862 h 10000"/>
                  <a:gd name="connsiteX1" fmla="*/ 2064 w 9999"/>
                  <a:gd name="connsiteY1" fmla="*/ 344 h 10000"/>
                  <a:gd name="connsiteX2" fmla="*/ 5425 w 9999"/>
                  <a:gd name="connsiteY2" fmla="*/ 426 h 10000"/>
                  <a:gd name="connsiteX3" fmla="*/ 8271 w 9999"/>
                  <a:gd name="connsiteY3" fmla="*/ 2919 h 10000"/>
                  <a:gd name="connsiteX4" fmla="*/ 9996 w 9999"/>
                  <a:gd name="connsiteY4" fmla="*/ 5225 h 10000"/>
                  <a:gd name="connsiteX5" fmla="*/ 8637 w 9999"/>
                  <a:gd name="connsiteY5" fmla="*/ 6905 h 10000"/>
                  <a:gd name="connsiteX6" fmla="*/ 5707 w 9999"/>
                  <a:gd name="connsiteY6" fmla="*/ 10000 h 10000"/>
                  <a:gd name="connsiteX7" fmla="*/ 2283 w 9999"/>
                  <a:gd name="connsiteY7" fmla="*/ 6957 h 10000"/>
                  <a:gd name="connsiteX8" fmla="*/ 0 w 9999"/>
                  <a:gd name="connsiteY8" fmla="*/ 3862 h 10000"/>
                  <a:gd name="connsiteX0" fmla="*/ 124 w 10124"/>
                  <a:gd name="connsiteY0" fmla="*/ 3862 h 10000"/>
                  <a:gd name="connsiteX1" fmla="*/ 2188 w 10124"/>
                  <a:gd name="connsiteY1" fmla="*/ 344 h 10000"/>
                  <a:gd name="connsiteX2" fmla="*/ 5550 w 10124"/>
                  <a:gd name="connsiteY2" fmla="*/ 426 h 10000"/>
                  <a:gd name="connsiteX3" fmla="*/ 8396 w 10124"/>
                  <a:gd name="connsiteY3" fmla="*/ 2919 h 10000"/>
                  <a:gd name="connsiteX4" fmla="*/ 10121 w 10124"/>
                  <a:gd name="connsiteY4" fmla="*/ 5225 h 10000"/>
                  <a:gd name="connsiteX5" fmla="*/ 8762 w 10124"/>
                  <a:gd name="connsiteY5" fmla="*/ 6905 h 10000"/>
                  <a:gd name="connsiteX6" fmla="*/ 5832 w 10124"/>
                  <a:gd name="connsiteY6" fmla="*/ 10000 h 10000"/>
                  <a:gd name="connsiteX7" fmla="*/ 124 w 10124"/>
                  <a:gd name="connsiteY7" fmla="*/ 3862 h 10000"/>
                  <a:gd name="connsiteX0" fmla="*/ 43 w 10045"/>
                  <a:gd name="connsiteY0" fmla="*/ 3862 h 6912"/>
                  <a:gd name="connsiteX1" fmla="*/ 2107 w 10045"/>
                  <a:gd name="connsiteY1" fmla="*/ 344 h 6912"/>
                  <a:gd name="connsiteX2" fmla="*/ 5469 w 10045"/>
                  <a:gd name="connsiteY2" fmla="*/ 426 h 6912"/>
                  <a:gd name="connsiteX3" fmla="*/ 8315 w 10045"/>
                  <a:gd name="connsiteY3" fmla="*/ 2919 h 6912"/>
                  <a:gd name="connsiteX4" fmla="*/ 10040 w 10045"/>
                  <a:gd name="connsiteY4" fmla="*/ 5225 h 6912"/>
                  <a:gd name="connsiteX5" fmla="*/ 8681 w 10045"/>
                  <a:gd name="connsiteY5" fmla="*/ 6905 h 6912"/>
                  <a:gd name="connsiteX6" fmla="*/ 3967 w 10045"/>
                  <a:gd name="connsiteY6" fmla="*/ 5885 h 6912"/>
                  <a:gd name="connsiteX7" fmla="*/ 43 w 10045"/>
                  <a:gd name="connsiteY7" fmla="*/ 3862 h 6912"/>
                  <a:gd name="connsiteX0" fmla="*/ 47 w 10004"/>
                  <a:gd name="connsiteY0" fmla="*/ 5106 h 9519"/>
                  <a:gd name="connsiteX1" fmla="*/ 2102 w 10004"/>
                  <a:gd name="connsiteY1" fmla="*/ 17 h 9519"/>
                  <a:gd name="connsiteX2" fmla="*/ 6651 w 10004"/>
                  <a:gd name="connsiteY2" fmla="*/ 3484 h 9519"/>
                  <a:gd name="connsiteX3" fmla="*/ 8282 w 10004"/>
                  <a:gd name="connsiteY3" fmla="*/ 3742 h 9519"/>
                  <a:gd name="connsiteX4" fmla="*/ 9999 w 10004"/>
                  <a:gd name="connsiteY4" fmla="*/ 7078 h 9519"/>
                  <a:gd name="connsiteX5" fmla="*/ 8646 w 10004"/>
                  <a:gd name="connsiteY5" fmla="*/ 9509 h 9519"/>
                  <a:gd name="connsiteX6" fmla="*/ 3953 w 10004"/>
                  <a:gd name="connsiteY6" fmla="*/ 8033 h 9519"/>
                  <a:gd name="connsiteX7" fmla="*/ 47 w 10004"/>
                  <a:gd name="connsiteY7" fmla="*/ 5106 h 9519"/>
                  <a:gd name="connsiteX0" fmla="*/ 43 w 9996"/>
                  <a:gd name="connsiteY0" fmla="*/ 6232 h 10868"/>
                  <a:gd name="connsiteX1" fmla="*/ 2097 w 9996"/>
                  <a:gd name="connsiteY1" fmla="*/ 886 h 10868"/>
                  <a:gd name="connsiteX2" fmla="*/ 5642 w 9996"/>
                  <a:gd name="connsiteY2" fmla="*/ 385 h 10868"/>
                  <a:gd name="connsiteX3" fmla="*/ 8275 w 9996"/>
                  <a:gd name="connsiteY3" fmla="*/ 4799 h 10868"/>
                  <a:gd name="connsiteX4" fmla="*/ 9991 w 9996"/>
                  <a:gd name="connsiteY4" fmla="*/ 8304 h 10868"/>
                  <a:gd name="connsiteX5" fmla="*/ 8639 w 9996"/>
                  <a:gd name="connsiteY5" fmla="*/ 10857 h 10868"/>
                  <a:gd name="connsiteX6" fmla="*/ 3947 w 9996"/>
                  <a:gd name="connsiteY6" fmla="*/ 9307 h 10868"/>
                  <a:gd name="connsiteX7" fmla="*/ 43 w 9996"/>
                  <a:gd name="connsiteY7" fmla="*/ 6232 h 10868"/>
                  <a:gd name="connsiteX0" fmla="*/ 43 w 10004"/>
                  <a:gd name="connsiteY0" fmla="*/ 5543 h 9809"/>
                  <a:gd name="connsiteX1" fmla="*/ 2098 w 10004"/>
                  <a:gd name="connsiteY1" fmla="*/ 624 h 9809"/>
                  <a:gd name="connsiteX2" fmla="*/ 5644 w 10004"/>
                  <a:gd name="connsiteY2" fmla="*/ 163 h 9809"/>
                  <a:gd name="connsiteX3" fmla="*/ 8163 w 10004"/>
                  <a:gd name="connsiteY3" fmla="*/ 1492 h 9809"/>
                  <a:gd name="connsiteX4" fmla="*/ 9995 w 10004"/>
                  <a:gd name="connsiteY4" fmla="*/ 7450 h 9809"/>
                  <a:gd name="connsiteX5" fmla="*/ 8642 w 10004"/>
                  <a:gd name="connsiteY5" fmla="*/ 9799 h 9809"/>
                  <a:gd name="connsiteX6" fmla="*/ 3949 w 10004"/>
                  <a:gd name="connsiteY6" fmla="*/ 8373 h 9809"/>
                  <a:gd name="connsiteX7" fmla="*/ 43 w 10004"/>
                  <a:gd name="connsiteY7" fmla="*/ 5543 h 9809"/>
                  <a:gd name="connsiteX0" fmla="*/ 43 w 8950"/>
                  <a:gd name="connsiteY0" fmla="*/ 5651 h 10081"/>
                  <a:gd name="connsiteX1" fmla="*/ 2097 w 8950"/>
                  <a:gd name="connsiteY1" fmla="*/ 636 h 10081"/>
                  <a:gd name="connsiteX2" fmla="*/ 5642 w 8950"/>
                  <a:gd name="connsiteY2" fmla="*/ 166 h 10081"/>
                  <a:gd name="connsiteX3" fmla="*/ 8160 w 8950"/>
                  <a:gd name="connsiteY3" fmla="*/ 1521 h 10081"/>
                  <a:gd name="connsiteX4" fmla="*/ 8473 w 8950"/>
                  <a:gd name="connsiteY4" fmla="*/ 5322 h 10081"/>
                  <a:gd name="connsiteX5" fmla="*/ 8639 w 8950"/>
                  <a:gd name="connsiteY5" fmla="*/ 9990 h 10081"/>
                  <a:gd name="connsiteX6" fmla="*/ 3947 w 8950"/>
                  <a:gd name="connsiteY6" fmla="*/ 8536 h 10081"/>
                  <a:gd name="connsiteX7" fmla="*/ 43 w 8950"/>
                  <a:gd name="connsiteY7" fmla="*/ 5651 h 10081"/>
                  <a:gd name="connsiteX0" fmla="*/ 48 w 9651"/>
                  <a:gd name="connsiteY0" fmla="*/ 5606 h 8648"/>
                  <a:gd name="connsiteX1" fmla="*/ 2343 w 9651"/>
                  <a:gd name="connsiteY1" fmla="*/ 631 h 8648"/>
                  <a:gd name="connsiteX2" fmla="*/ 6304 w 9651"/>
                  <a:gd name="connsiteY2" fmla="*/ 165 h 8648"/>
                  <a:gd name="connsiteX3" fmla="*/ 9117 w 9651"/>
                  <a:gd name="connsiteY3" fmla="*/ 1509 h 8648"/>
                  <a:gd name="connsiteX4" fmla="*/ 9467 w 9651"/>
                  <a:gd name="connsiteY4" fmla="*/ 5279 h 8648"/>
                  <a:gd name="connsiteX5" fmla="*/ 6997 w 9651"/>
                  <a:gd name="connsiteY5" fmla="*/ 8019 h 8648"/>
                  <a:gd name="connsiteX6" fmla="*/ 4410 w 9651"/>
                  <a:gd name="connsiteY6" fmla="*/ 8467 h 8648"/>
                  <a:gd name="connsiteX7" fmla="*/ 48 w 9651"/>
                  <a:gd name="connsiteY7" fmla="*/ 5606 h 8648"/>
                  <a:gd name="connsiteX0" fmla="*/ 41 w 9991"/>
                  <a:gd name="connsiteY0" fmla="*/ 6482 h 9316"/>
                  <a:gd name="connsiteX1" fmla="*/ 2419 w 9991"/>
                  <a:gd name="connsiteY1" fmla="*/ 730 h 9316"/>
                  <a:gd name="connsiteX2" fmla="*/ 6523 w 9991"/>
                  <a:gd name="connsiteY2" fmla="*/ 191 h 9316"/>
                  <a:gd name="connsiteX3" fmla="*/ 9438 w 9991"/>
                  <a:gd name="connsiteY3" fmla="*/ 1745 h 9316"/>
                  <a:gd name="connsiteX4" fmla="*/ 9800 w 9991"/>
                  <a:gd name="connsiteY4" fmla="*/ 6104 h 9316"/>
                  <a:gd name="connsiteX5" fmla="*/ 7241 w 9991"/>
                  <a:gd name="connsiteY5" fmla="*/ 9273 h 9316"/>
                  <a:gd name="connsiteX6" fmla="*/ 1411 w 9991"/>
                  <a:gd name="connsiteY6" fmla="*/ 7856 h 9316"/>
                  <a:gd name="connsiteX7" fmla="*/ 41 w 9991"/>
                  <a:gd name="connsiteY7" fmla="*/ 6482 h 9316"/>
                  <a:gd name="connsiteX0" fmla="*/ 19 w 10708"/>
                  <a:gd name="connsiteY0" fmla="*/ 7721 h 10038"/>
                  <a:gd name="connsiteX1" fmla="*/ 3129 w 10708"/>
                  <a:gd name="connsiteY1" fmla="*/ 825 h 10038"/>
                  <a:gd name="connsiteX2" fmla="*/ 7237 w 10708"/>
                  <a:gd name="connsiteY2" fmla="*/ 246 h 10038"/>
                  <a:gd name="connsiteX3" fmla="*/ 10155 w 10708"/>
                  <a:gd name="connsiteY3" fmla="*/ 1914 h 10038"/>
                  <a:gd name="connsiteX4" fmla="*/ 10517 w 10708"/>
                  <a:gd name="connsiteY4" fmla="*/ 6593 h 10038"/>
                  <a:gd name="connsiteX5" fmla="*/ 7956 w 10708"/>
                  <a:gd name="connsiteY5" fmla="*/ 9995 h 10038"/>
                  <a:gd name="connsiteX6" fmla="*/ 2120 w 10708"/>
                  <a:gd name="connsiteY6" fmla="*/ 8474 h 10038"/>
                  <a:gd name="connsiteX7" fmla="*/ 19 w 10708"/>
                  <a:gd name="connsiteY7" fmla="*/ 7721 h 10038"/>
                  <a:gd name="connsiteX0" fmla="*/ 359 w 11048"/>
                  <a:gd name="connsiteY0" fmla="*/ 7721 h 10038"/>
                  <a:gd name="connsiteX1" fmla="*/ 3469 w 11048"/>
                  <a:gd name="connsiteY1" fmla="*/ 825 h 10038"/>
                  <a:gd name="connsiteX2" fmla="*/ 7577 w 11048"/>
                  <a:gd name="connsiteY2" fmla="*/ 246 h 10038"/>
                  <a:gd name="connsiteX3" fmla="*/ 10495 w 11048"/>
                  <a:gd name="connsiteY3" fmla="*/ 1914 h 10038"/>
                  <a:gd name="connsiteX4" fmla="*/ 10857 w 11048"/>
                  <a:gd name="connsiteY4" fmla="*/ 6593 h 10038"/>
                  <a:gd name="connsiteX5" fmla="*/ 8296 w 11048"/>
                  <a:gd name="connsiteY5" fmla="*/ 9995 h 10038"/>
                  <a:gd name="connsiteX6" fmla="*/ 2460 w 11048"/>
                  <a:gd name="connsiteY6" fmla="*/ 8474 h 10038"/>
                  <a:gd name="connsiteX7" fmla="*/ 359 w 11048"/>
                  <a:gd name="connsiteY7" fmla="*/ 7721 h 10038"/>
                  <a:gd name="connsiteX0" fmla="*/ 359 w 11048"/>
                  <a:gd name="connsiteY0" fmla="*/ 8392 h 10075"/>
                  <a:gd name="connsiteX1" fmla="*/ 3469 w 11048"/>
                  <a:gd name="connsiteY1" fmla="*/ 864 h 10075"/>
                  <a:gd name="connsiteX2" fmla="*/ 7577 w 11048"/>
                  <a:gd name="connsiteY2" fmla="*/ 285 h 10075"/>
                  <a:gd name="connsiteX3" fmla="*/ 10495 w 11048"/>
                  <a:gd name="connsiteY3" fmla="*/ 1953 h 10075"/>
                  <a:gd name="connsiteX4" fmla="*/ 10857 w 11048"/>
                  <a:gd name="connsiteY4" fmla="*/ 6632 h 10075"/>
                  <a:gd name="connsiteX5" fmla="*/ 8296 w 11048"/>
                  <a:gd name="connsiteY5" fmla="*/ 10034 h 10075"/>
                  <a:gd name="connsiteX6" fmla="*/ 2460 w 11048"/>
                  <a:gd name="connsiteY6" fmla="*/ 8513 h 10075"/>
                  <a:gd name="connsiteX7" fmla="*/ 359 w 11048"/>
                  <a:gd name="connsiteY7" fmla="*/ 8392 h 10075"/>
                  <a:gd name="connsiteX0" fmla="*/ 371 w 11060"/>
                  <a:gd name="connsiteY0" fmla="*/ 8392 h 10075"/>
                  <a:gd name="connsiteX1" fmla="*/ 3481 w 11060"/>
                  <a:gd name="connsiteY1" fmla="*/ 864 h 10075"/>
                  <a:gd name="connsiteX2" fmla="*/ 7589 w 11060"/>
                  <a:gd name="connsiteY2" fmla="*/ 285 h 10075"/>
                  <a:gd name="connsiteX3" fmla="*/ 10507 w 11060"/>
                  <a:gd name="connsiteY3" fmla="*/ 1953 h 10075"/>
                  <a:gd name="connsiteX4" fmla="*/ 10869 w 11060"/>
                  <a:gd name="connsiteY4" fmla="*/ 6632 h 10075"/>
                  <a:gd name="connsiteX5" fmla="*/ 8308 w 11060"/>
                  <a:gd name="connsiteY5" fmla="*/ 10034 h 10075"/>
                  <a:gd name="connsiteX6" fmla="*/ 2472 w 11060"/>
                  <a:gd name="connsiteY6" fmla="*/ 8513 h 10075"/>
                  <a:gd name="connsiteX7" fmla="*/ 371 w 11060"/>
                  <a:gd name="connsiteY7" fmla="*/ 8392 h 10075"/>
                  <a:gd name="connsiteX0" fmla="*/ 54 w 10743"/>
                  <a:gd name="connsiteY0" fmla="*/ 9468 h 11151"/>
                  <a:gd name="connsiteX1" fmla="*/ 4027 w 10743"/>
                  <a:gd name="connsiteY1" fmla="*/ 495 h 11151"/>
                  <a:gd name="connsiteX2" fmla="*/ 7272 w 10743"/>
                  <a:gd name="connsiteY2" fmla="*/ 1361 h 11151"/>
                  <a:gd name="connsiteX3" fmla="*/ 10190 w 10743"/>
                  <a:gd name="connsiteY3" fmla="*/ 3029 h 11151"/>
                  <a:gd name="connsiteX4" fmla="*/ 10552 w 10743"/>
                  <a:gd name="connsiteY4" fmla="*/ 7708 h 11151"/>
                  <a:gd name="connsiteX5" fmla="*/ 7991 w 10743"/>
                  <a:gd name="connsiteY5" fmla="*/ 11110 h 11151"/>
                  <a:gd name="connsiteX6" fmla="*/ 2155 w 10743"/>
                  <a:gd name="connsiteY6" fmla="*/ 9589 h 11151"/>
                  <a:gd name="connsiteX7" fmla="*/ 54 w 10743"/>
                  <a:gd name="connsiteY7" fmla="*/ 9468 h 11151"/>
                  <a:gd name="connsiteX0" fmla="*/ 54 w 10743"/>
                  <a:gd name="connsiteY0" fmla="*/ 9506 h 11189"/>
                  <a:gd name="connsiteX1" fmla="*/ 4027 w 10743"/>
                  <a:gd name="connsiteY1" fmla="*/ 533 h 11189"/>
                  <a:gd name="connsiteX2" fmla="*/ 7272 w 10743"/>
                  <a:gd name="connsiteY2" fmla="*/ 1399 h 11189"/>
                  <a:gd name="connsiteX3" fmla="*/ 10190 w 10743"/>
                  <a:gd name="connsiteY3" fmla="*/ 3067 h 11189"/>
                  <a:gd name="connsiteX4" fmla="*/ 10552 w 10743"/>
                  <a:gd name="connsiteY4" fmla="*/ 7746 h 11189"/>
                  <a:gd name="connsiteX5" fmla="*/ 7991 w 10743"/>
                  <a:gd name="connsiteY5" fmla="*/ 11148 h 11189"/>
                  <a:gd name="connsiteX6" fmla="*/ 2155 w 10743"/>
                  <a:gd name="connsiteY6" fmla="*/ 9627 h 11189"/>
                  <a:gd name="connsiteX7" fmla="*/ 54 w 10743"/>
                  <a:gd name="connsiteY7" fmla="*/ 9506 h 11189"/>
                  <a:gd name="connsiteX0" fmla="*/ 40 w 11293"/>
                  <a:gd name="connsiteY0" fmla="*/ 9082 h 11127"/>
                  <a:gd name="connsiteX1" fmla="*/ 4577 w 11293"/>
                  <a:gd name="connsiteY1" fmla="*/ 470 h 11127"/>
                  <a:gd name="connsiteX2" fmla="*/ 7822 w 11293"/>
                  <a:gd name="connsiteY2" fmla="*/ 1336 h 11127"/>
                  <a:gd name="connsiteX3" fmla="*/ 10740 w 11293"/>
                  <a:gd name="connsiteY3" fmla="*/ 3004 h 11127"/>
                  <a:gd name="connsiteX4" fmla="*/ 11102 w 11293"/>
                  <a:gd name="connsiteY4" fmla="*/ 7683 h 11127"/>
                  <a:gd name="connsiteX5" fmla="*/ 8541 w 11293"/>
                  <a:gd name="connsiteY5" fmla="*/ 11085 h 11127"/>
                  <a:gd name="connsiteX6" fmla="*/ 2705 w 11293"/>
                  <a:gd name="connsiteY6" fmla="*/ 9564 h 11127"/>
                  <a:gd name="connsiteX7" fmla="*/ 40 w 11293"/>
                  <a:gd name="connsiteY7" fmla="*/ 9082 h 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3" h="11127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20" name="Group 327"/>
              <p:cNvGrpSpPr>
                <a:grpSpLocks/>
              </p:cNvGrpSpPr>
              <p:nvPr/>
            </p:nvGrpSpPr>
            <p:grpSpPr bwMode="auto"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324" name="Oval 323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25" name="Rectangle 324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26" name="Oval 325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27" name="Freeform 326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28" name="Freeform 327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29" name="Freeform 328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30" name="Freeform 329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31" name="Straight Connector 330"/>
                <p:cNvCxnSpPr>
                  <a:endCxn id="326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2" name="Straight Connector 331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1" name="Group 320"/>
              <p:cNvGrpSpPr/>
              <p:nvPr/>
            </p:nvGrpSpPr>
            <p:grpSpPr>
              <a:xfrm>
                <a:off x="7876581" y="5223365"/>
                <a:ext cx="466894" cy="369332"/>
                <a:chOff x="599495" y="1708643"/>
                <a:chExt cx="491778" cy="409344"/>
              </a:xfrm>
            </p:grpSpPr>
            <p:sp>
              <p:nvSpPr>
                <p:cNvPr id="322" name="Oval 321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23" name="TextBox 322"/>
                <p:cNvSpPr txBox="1"/>
                <p:nvPr/>
              </p:nvSpPr>
              <p:spPr>
                <a:xfrm>
                  <a:off x="599495" y="1708643"/>
                  <a:ext cx="491778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  X</a:t>
                  </a:r>
                </a:p>
              </p:txBody>
            </p:sp>
          </p:grpSp>
        </p:grpSp>
        <p:cxnSp>
          <p:nvCxnSpPr>
            <p:cNvPr id="318" name="Straight Connector 317"/>
            <p:cNvCxnSpPr/>
            <p:nvPr/>
          </p:nvCxnSpPr>
          <p:spPr bwMode="auto">
            <a:xfrm flipH="1">
              <a:off x="7133690" y="5764030"/>
              <a:ext cx="870024" cy="99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33" name="Group 332"/>
          <p:cNvGrpSpPr/>
          <p:nvPr/>
        </p:nvGrpSpPr>
        <p:grpSpPr>
          <a:xfrm>
            <a:off x="5713444" y="2600984"/>
            <a:ext cx="872159" cy="788717"/>
            <a:chOff x="5713444" y="2379268"/>
            <a:chExt cx="872159" cy="788717"/>
          </a:xfrm>
        </p:grpSpPr>
        <p:sp>
          <p:nvSpPr>
            <p:cNvPr id="334" name="AutoShape 118"/>
            <p:cNvSpPr>
              <a:spLocks noChangeArrowheads="1"/>
            </p:cNvSpPr>
            <p:nvPr/>
          </p:nvSpPr>
          <p:spPr bwMode="auto">
            <a:xfrm rot="17597965">
              <a:off x="5467382" y="2625330"/>
              <a:ext cx="768350" cy="276226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" name="Text Box 119"/>
            <p:cNvSpPr txBox="1">
              <a:spLocks noChangeArrowheads="1"/>
            </p:cNvSpPr>
            <p:nvPr/>
          </p:nvSpPr>
          <p:spPr bwMode="auto">
            <a:xfrm>
              <a:off x="5848435" y="2887139"/>
              <a:ext cx="737168" cy="280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400" i="1" dirty="0">
                  <a:solidFill>
                    <a:srgbClr val="CC0000"/>
                  </a:solidFill>
                </a:rPr>
                <a:t>AS3,X </a:t>
              </a:r>
            </a:p>
          </p:txBody>
        </p:sp>
      </p:grpSp>
      <p:grpSp>
        <p:nvGrpSpPr>
          <p:cNvPr id="336" name="Group 335"/>
          <p:cNvGrpSpPr/>
          <p:nvPr/>
        </p:nvGrpSpPr>
        <p:grpSpPr>
          <a:xfrm>
            <a:off x="2240503" y="2660320"/>
            <a:ext cx="1126397" cy="993049"/>
            <a:chOff x="2240503" y="2438604"/>
            <a:chExt cx="1126397" cy="993049"/>
          </a:xfrm>
        </p:grpSpPr>
        <p:sp>
          <p:nvSpPr>
            <p:cNvPr id="337" name="Text Box 119"/>
            <p:cNvSpPr txBox="1">
              <a:spLocks noChangeArrowheads="1"/>
            </p:cNvSpPr>
            <p:nvPr/>
          </p:nvSpPr>
          <p:spPr bwMode="auto">
            <a:xfrm>
              <a:off x="2240503" y="3150807"/>
              <a:ext cx="1126397" cy="280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400" i="1" dirty="0">
                  <a:solidFill>
                    <a:srgbClr val="CC0000"/>
                  </a:solidFill>
                </a:rPr>
                <a:t>AS1,AS3,X </a:t>
              </a:r>
            </a:p>
          </p:txBody>
        </p:sp>
        <p:sp>
          <p:nvSpPr>
            <p:cNvPr id="338" name="AutoShape 118"/>
            <p:cNvSpPr>
              <a:spLocks noChangeArrowheads="1"/>
            </p:cNvSpPr>
            <p:nvPr/>
          </p:nvSpPr>
          <p:spPr bwMode="auto">
            <a:xfrm rot="14228333">
              <a:off x="2734864" y="2684666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340" name="Straight Arrow Connector 339"/>
          <p:cNvCxnSpPr/>
          <p:nvPr/>
        </p:nvCxnSpPr>
        <p:spPr bwMode="auto">
          <a:xfrm flipH="1">
            <a:off x="4912930" y="3654209"/>
            <a:ext cx="357050" cy="28859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2" name="Straight Arrow Connector 341"/>
          <p:cNvCxnSpPr/>
          <p:nvPr/>
        </p:nvCxnSpPr>
        <p:spPr bwMode="auto">
          <a:xfrm>
            <a:off x="3885547" y="3671141"/>
            <a:ext cx="413648" cy="29691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3" name="Straight Connector 342"/>
          <p:cNvCxnSpPr>
            <a:stCxn id="262" idx="1"/>
          </p:cNvCxnSpPr>
          <p:nvPr/>
        </p:nvCxnSpPr>
        <p:spPr bwMode="auto">
          <a:xfrm flipH="1">
            <a:off x="3046901" y="2381069"/>
            <a:ext cx="2716814" cy="14391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4" name="TextBox 353"/>
          <p:cNvSpPr txBox="1"/>
          <p:nvPr/>
        </p:nvSpPr>
        <p:spPr>
          <a:xfrm>
            <a:off x="6713852" y="3668010"/>
            <a:ext cx="18609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OSPF link weights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72921" y="3471742"/>
            <a:ext cx="5277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606060"/>
                </a:solidFill>
              </a:rPr>
              <a:t>201</a:t>
            </a:r>
            <a:endParaRPr lang="en-US" i="1" dirty="0">
              <a:solidFill>
                <a:srgbClr val="606060"/>
              </a:solidFill>
            </a:endParaRPr>
          </a:p>
        </p:txBody>
      </p:sp>
      <p:sp>
        <p:nvSpPr>
          <p:cNvPr id="357" name="TextBox 356"/>
          <p:cNvSpPr txBox="1"/>
          <p:nvPr/>
        </p:nvSpPr>
        <p:spPr>
          <a:xfrm>
            <a:off x="4531886" y="3127836"/>
            <a:ext cx="5277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606060"/>
                </a:solidFill>
              </a:rPr>
              <a:t>152</a:t>
            </a:r>
            <a:endParaRPr lang="en-US" i="1" dirty="0">
              <a:solidFill>
                <a:srgbClr val="606060"/>
              </a:solidFill>
            </a:endParaRPr>
          </a:p>
        </p:txBody>
      </p:sp>
      <p:sp>
        <p:nvSpPr>
          <p:cNvPr id="358" name="TextBox 357"/>
          <p:cNvSpPr txBox="1"/>
          <p:nvPr/>
        </p:nvSpPr>
        <p:spPr>
          <a:xfrm>
            <a:off x="5012749" y="2966393"/>
            <a:ext cx="5144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606060"/>
                </a:solidFill>
              </a:rPr>
              <a:t>112</a:t>
            </a:r>
            <a:endParaRPr lang="en-US" i="1" dirty="0">
              <a:solidFill>
                <a:srgbClr val="606060"/>
              </a:solidFill>
            </a:endParaRPr>
          </a:p>
        </p:txBody>
      </p:sp>
      <p:sp>
        <p:nvSpPr>
          <p:cNvPr id="359" name="TextBox 358"/>
          <p:cNvSpPr txBox="1"/>
          <p:nvPr/>
        </p:nvSpPr>
        <p:spPr>
          <a:xfrm>
            <a:off x="4662388" y="3433508"/>
            <a:ext cx="5277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606060"/>
                </a:solidFill>
              </a:rPr>
              <a:t>263</a:t>
            </a:r>
            <a:endParaRPr lang="en-US" i="1" dirty="0">
              <a:solidFill>
                <a:srgbClr val="606060"/>
              </a:solidFill>
            </a:endParaRPr>
          </a:p>
        </p:txBody>
      </p:sp>
      <p:sp>
        <p:nvSpPr>
          <p:cNvPr id="36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13</a:t>
            </a:fld>
            <a:endParaRPr lang="en-US" sz="1200" dirty="0">
              <a:latin typeface="Tahoma" charset="0"/>
            </a:endParaRPr>
          </a:p>
        </p:txBody>
      </p:sp>
      <p:sp>
        <p:nvSpPr>
          <p:cNvPr id="36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144967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9" name="Rectangle 3"/>
          <p:cNvSpPr>
            <a:spLocks noChangeArrowheads="1"/>
          </p:cNvSpPr>
          <p:nvPr/>
        </p:nvSpPr>
        <p:spPr bwMode="auto">
          <a:xfrm>
            <a:off x="1181100" y="3581400"/>
            <a:ext cx="4876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50" name="Rectangle 4"/>
          <p:cNvSpPr>
            <a:spLocks noChangeArrowheads="1"/>
          </p:cNvSpPr>
          <p:nvPr/>
        </p:nvSpPr>
        <p:spPr bwMode="auto">
          <a:xfrm>
            <a:off x="631940" y="4371320"/>
            <a:ext cx="8229600" cy="205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+mn-lt"/>
              </a:rPr>
              <a:t>A advertises path Aw to B and to C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+mn-lt"/>
              </a:rPr>
              <a:t>B </a:t>
            </a:r>
            <a:r>
              <a:rPr lang="en-US" sz="2400" i="1" dirty="0">
                <a:solidFill>
                  <a:srgbClr val="CC0000"/>
                </a:solidFill>
                <a:latin typeface="+mn-lt"/>
              </a:rPr>
              <a:t>chooses not to advertise </a:t>
            </a:r>
            <a:r>
              <a:rPr lang="en-US" sz="2400" dirty="0" err="1">
                <a:latin typeface="+mn-lt"/>
              </a:rPr>
              <a:t>BAw</a:t>
            </a:r>
            <a:r>
              <a:rPr lang="en-US" sz="2400" dirty="0">
                <a:latin typeface="+mn-lt"/>
              </a:rPr>
              <a:t> to C:  </a:t>
            </a:r>
          </a:p>
          <a:p>
            <a:pPr marL="800100" lvl="1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000" dirty="0">
                <a:latin typeface="+mn-lt"/>
              </a:rPr>
              <a:t>B gets no </a:t>
            </a:r>
            <a:r>
              <a:rPr lang="ja-JP" altLang="en-US" sz="2000" dirty="0">
                <a:latin typeface="+mn-lt"/>
              </a:rPr>
              <a:t>“</a:t>
            </a:r>
            <a:r>
              <a:rPr lang="en-US" altLang="ja-JP" sz="2000" dirty="0">
                <a:latin typeface="+mn-lt"/>
              </a:rPr>
              <a:t>revenue</a:t>
            </a:r>
            <a:r>
              <a:rPr lang="ja-JP" altLang="en-US" sz="2000" dirty="0">
                <a:latin typeface="+mn-lt"/>
              </a:rPr>
              <a:t>”</a:t>
            </a:r>
            <a:r>
              <a:rPr lang="en-US" altLang="ja-JP" sz="2000" dirty="0">
                <a:latin typeface="+mn-lt"/>
              </a:rPr>
              <a:t> for routing </a:t>
            </a:r>
            <a:r>
              <a:rPr lang="en-US" altLang="ja-JP" sz="2000" dirty="0" err="1">
                <a:latin typeface="+mn-lt"/>
              </a:rPr>
              <a:t>CBAw</a:t>
            </a:r>
            <a:r>
              <a:rPr lang="en-US" altLang="ja-JP" sz="2000" dirty="0">
                <a:latin typeface="+mn-lt"/>
              </a:rPr>
              <a:t>, since none of  C, A, w are B</a:t>
            </a:r>
            <a:r>
              <a:rPr lang="ja-JP" altLang="en-US" sz="2000" dirty="0">
                <a:latin typeface="+mn-lt"/>
              </a:rPr>
              <a:t>’</a:t>
            </a:r>
            <a:r>
              <a:rPr lang="en-US" altLang="ja-JP" sz="2000" dirty="0">
                <a:latin typeface="+mn-lt"/>
              </a:rPr>
              <a:t>s customers</a:t>
            </a:r>
          </a:p>
          <a:p>
            <a:pPr marL="800100" lvl="1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altLang="ja-JP" sz="2000" dirty="0">
                <a:latin typeface="+mn-lt"/>
              </a:rPr>
              <a:t>C does not learn about </a:t>
            </a:r>
            <a:r>
              <a:rPr lang="en-US" altLang="ja-JP" sz="2000" dirty="0" err="1">
                <a:latin typeface="+mn-lt"/>
              </a:rPr>
              <a:t>CBAw</a:t>
            </a:r>
            <a:r>
              <a:rPr lang="en-US" altLang="ja-JP" sz="2000" dirty="0">
                <a:latin typeface="+mn-lt"/>
              </a:rPr>
              <a:t> path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+mn-lt"/>
              </a:rPr>
              <a:t>C will route </a:t>
            </a:r>
            <a:r>
              <a:rPr lang="en-US" sz="2400" dirty="0" err="1">
                <a:latin typeface="+mn-lt"/>
              </a:rPr>
              <a:t>CAw</a:t>
            </a:r>
            <a:r>
              <a:rPr lang="en-US" sz="2400" dirty="0">
                <a:latin typeface="+mn-lt"/>
              </a:rPr>
              <a:t> (not using B) to get to w</a:t>
            </a:r>
          </a:p>
        </p:txBody>
      </p:sp>
      <p:grpSp>
        <p:nvGrpSpPr>
          <p:cNvPr id="185351" name="Group 5"/>
          <p:cNvGrpSpPr>
            <a:grpSpLocks/>
          </p:cNvGrpSpPr>
          <p:nvPr/>
        </p:nvGrpSpPr>
        <p:grpSpPr bwMode="auto">
          <a:xfrm>
            <a:off x="476250" y="1123950"/>
            <a:ext cx="7539038" cy="3048000"/>
            <a:chOff x="300" y="708"/>
            <a:chExt cx="4749" cy="1920"/>
          </a:xfrm>
        </p:grpSpPr>
        <p:sp>
          <p:nvSpPr>
            <p:cNvPr id="185352" name="AutoShape 6"/>
            <p:cNvSpPr>
              <a:spLocks noChangeAspect="1" noChangeArrowheads="1" noTextEdit="1"/>
            </p:cNvSpPr>
            <p:nvPr/>
          </p:nvSpPr>
          <p:spPr bwMode="auto">
            <a:xfrm>
              <a:off x="300" y="708"/>
              <a:ext cx="4749" cy="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3" name="Freeform 7"/>
            <p:cNvSpPr>
              <a:spLocks/>
            </p:cNvSpPr>
            <p:nvPr/>
          </p:nvSpPr>
          <p:spPr bwMode="auto">
            <a:xfrm>
              <a:off x="1602" y="955"/>
              <a:ext cx="563" cy="364"/>
            </a:xfrm>
            <a:custGeom>
              <a:avLst/>
              <a:gdLst>
                <a:gd name="T0" fmla="*/ 148 w 563"/>
                <a:gd name="T1" fmla="*/ 5 h 364"/>
                <a:gd name="T2" fmla="*/ 119 w 563"/>
                <a:gd name="T3" fmla="*/ 10 h 364"/>
                <a:gd name="T4" fmla="*/ 94 w 563"/>
                <a:gd name="T5" fmla="*/ 21 h 364"/>
                <a:gd name="T6" fmla="*/ 70 w 563"/>
                <a:gd name="T7" fmla="*/ 37 h 364"/>
                <a:gd name="T8" fmla="*/ 46 w 563"/>
                <a:gd name="T9" fmla="*/ 61 h 364"/>
                <a:gd name="T10" fmla="*/ 24 w 563"/>
                <a:gd name="T11" fmla="*/ 91 h 364"/>
                <a:gd name="T12" fmla="*/ 8 w 563"/>
                <a:gd name="T13" fmla="*/ 120 h 364"/>
                <a:gd name="T14" fmla="*/ 3 w 563"/>
                <a:gd name="T15" fmla="*/ 136 h 364"/>
                <a:gd name="T16" fmla="*/ 0 w 563"/>
                <a:gd name="T17" fmla="*/ 150 h 364"/>
                <a:gd name="T18" fmla="*/ 0 w 563"/>
                <a:gd name="T19" fmla="*/ 166 h 364"/>
                <a:gd name="T20" fmla="*/ 8 w 563"/>
                <a:gd name="T21" fmla="*/ 195 h 364"/>
                <a:gd name="T22" fmla="*/ 27 w 563"/>
                <a:gd name="T23" fmla="*/ 228 h 364"/>
                <a:gd name="T24" fmla="*/ 49 w 563"/>
                <a:gd name="T25" fmla="*/ 257 h 364"/>
                <a:gd name="T26" fmla="*/ 70 w 563"/>
                <a:gd name="T27" fmla="*/ 284 h 364"/>
                <a:gd name="T28" fmla="*/ 92 w 563"/>
                <a:gd name="T29" fmla="*/ 305 h 364"/>
                <a:gd name="T30" fmla="*/ 111 w 563"/>
                <a:gd name="T31" fmla="*/ 321 h 364"/>
                <a:gd name="T32" fmla="*/ 127 w 563"/>
                <a:gd name="T33" fmla="*/ 332 h 364"/>
                <a:gd name="T34" fmla="*/ 146 w 563"/>
                <a:gd name="T35" fmla="*/ 340 h 364"/>
                <a:gd name="T36" fmla="*/ 170 w 563"/>
                <a:gd name="T37" fmla="*/ 346 h 364"/>
                <a:gd name="T38" fmla="*/ 191 w 563"/>
                <a:gd name="T39" fmla="*/ 348 h 364"/>
                <a:gd name="T40" fmla="*/ 218 w 563"/>
                <a:gd name="T41" fmla="*/ 354 h 364"/>
                <a:gd name="T42" fmla="*/ 261 w 563"/>
                <a:gd name="T43" fmla="*/ 356 h 364"/>
                <a:gd name="T44" fmla="*/ 310 w 563"/>
                <a:gd name="T45" fmla="*/ 362 h 364"/>
                <a:gd name="T46" fmla="*/ 361 w 563"/>
                <a:gd name="T47" fmla="*/ 364 h 364"/>
                <a:gd name="T48" fmla="*/ 409 w 563"/>
                <a:gd name="T49" fmla="*/ 362 h 364"/>
                <a:gd name="T50" fmla="*/ 458 w 563"/>
                <a:gd name="T51" fmla="*/ 359 h 364"/>
                <a:gd name="T52" fmla="*/ 495 w 563"/>
                <a:gd name="T53" fmla="*/ 348 h 364"/>
                <a:gd name="T54" fmla="*/ 511 w 563"/>
                <a:gd name="T55" fmla="*/ 340 h 364"/>
                <a:gd name="T56" fmla="*/ 525 w 563"/>
                <a:gd name="T57" fmla="*/ 332 h 364"/>
                <a:gd name="T58" fmla="*/ 536 w 563"/>
                <a:gd name="T59" fmla="*/ 321 h 364"/>
                <a:gd name="T60" fmla="*/ 549 w 563"/>
                <a:gd name="T61" fmla="*/ 295 h 364"/>
                <a:gd name="T62" fmla="*/ 557 w 563"/>
                <a:gd name="T63" fmla="*/ 257 h 364"/>
                <a:gd name="T64" fmla="*/ 563 w 563"/>
                <a:gd name="T65" fmla="*/ 217 h 364"/>
                <a:gd name="T66" fmla="*/ 563 w 563"/>
                <a:gd name="T67" fmla="*/ 174 h 364"/>
                <a:gd name="T68" fmla="*/ 557 w 563"/>
                <a:gd name="T69" fmla="*/ 134 h 364"/>
                <a:gd name="T70" fmla="*/ 555 w 563"/>
                <a:gd name="T71" fmla="*/ 96 h 364"/>
                <a:gd name="T72" fmla="*/ 549 w 563"/>
                <a:gd name="T73" fmla="*/ 67 h 364"/>
                <a:gd name="T74" fmla="*/ 546 w 563"/>
                <a:gd name="T75" fmla="*/ 56 h 364"/>
                <a:gd name="T76" fmla="*/ 541 w 563"/>
                <a:gd name="T77" fmla="*/ 40 h 364"/>
                <a:gd name="T78" fmla="*/ 536 w 563"/>
                <a:gd name="T79" fmla="*/ 29 h 364"/>
                <a:gd name="T80" fmla="*/ 528 w 563"/>
                <a:gd name="T81" fmla="*/ 21 h 364"/>
                <a:gd name="T82" fmla="*/ 520 w 563"/>
                <a:gd name="T83" fmla="*/ 18 h 364"/>
                <a:gd name="T84" fmla="*/ 495 w 563"/>
                <a:gd name="T85" fmla="*/ 16 h 364"/>
                <a:gd name="T86" fmla="*/ 466 w 563"/>
                <a:gd name="T87" fmla="*/ 16 h 364"/>
                <a:gd name="T88" fmla="*/ 450 w 563"/>
                <a:gd name="T89" fmla="*/ 13 h 364"/>
                <a:gd name="T90" fmla="*/ 409 w 563"/>
                <a:gd name="T91" fmla="*/ 13 h 364"/>
                <a:gd name="T92" fmla="*/ 364 w 563"/>
                <a:gd name="T93" fmla="*/ 16 h 364"/>
                <a:gd name="T94" fmla="*/ 320 w 563"/>
                <a:gd name="T95" fmla="*/ 16 h 364"/>
                <a:gd name="T96" fmla="*/ 283 w 563"/>
                <a:gd name="T97" fmla="*/ 13 h 364"/>
                <a:gd name="T98" fmla="*/ 248 w 563"/>
                <a:gd name="T99" fmla="*/ 8 h 364"/>
                <a:gd name="T100" fmla="*/ 213 w 563"/>
                <a:gd name="T101" fmla="*/ 2 h 364"/>
                <a:gd name="T102" fmla="*/ 186 w 563"/>
                <a:gd name="T103" fmla="*/ 0 h 364"/>
                <a:gd name="T104" fmla="*/ 175 w 563"/>
                <a:gd name="T105" fmla="*/ 0 h 36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3"/>
                <a:gd name="T160" fmla="*/ 0 h 364"/>
                <a:gd name="T161" fmla="*/ 563 w 563"/>
                <a:gd name="T162" fmla="*/ 364 h 36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3" h="364">
                  <a:moveTo>
                    <a:pt x="175" y="0"/>
                  </a:moveTo>
                  <a:lnTo>
                    <a:pt x="148" y="5"/>
                  </a:lnTo>
                  <a:lnTo>
                    <a:pt x="132" y="8"/>
                  </a:lnTo>
                  <a:lnTo>
                    <a:pt x="119" y="10"/>
                  </a:lnTo>
                  <a:lnTo>
                    <a:pt x="108" y="16"/>
                  </a:lnTo>
                  <a:lnTo>
                    <a:pt x="94" y="21"/>
                  </a:lnTo>
                  <a:lnTo>
                    <a:pt x="81" y="29"/>
                  </a:lnTo>
                  <a:lnTo>
                    <a:pt x="70" y="37"/>
                  </a:lnTo>
                  <a:lnTo>
                    <a:pt x="59" y="48"/>
                  </a:lnTo>
                  <a:lnTo>
                    <a:pt x="46" y="61"/>
                  </a:lnTo>
                  <a:lnTo>
                    <a:pt x="35" y="75"/>
                  </a:lnTo>
                  <a:lnTo>
                    <a:pt x="24" y="91"/>
                  </a:lnTo>
                  <a:lnTo>
                    <a:pt x="14" y="104"/>
                  </a:lnTo>
                  <a:lnTo>
                    <a:pt x="8" y="120"/>
                  </a:lnTo>
                  <a:lnTo>
                    <a:pt x="3" y="128"/>
                  </a:lnTo>
                  <a:lnTo>
                    <a:pt x="3" y="136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0" y="166"/>
                  </a:lnTo>
                  <a:lnTo>
                    <a:pt x="3" y="182"/>
                  </a:lnTo>
                  <a:lnTo>
                    <a:pt x="8" y="195"/>
                  </a:lnTo>
                  <a:lnTo>
                    <a:pt x="16" y="212"/>
                  </a:lnTo>
                  <a:lnTo>
                    <a:pt x="27" y="228"/>
                  </a:lnTo>
                  <a:lnTo>
                    <a:pt x="35" y="244"/>
                  </a:lnTo>
                  <a:lnTo>
                    <a:pt x="49" y="257"/>
                  </a:lnTo>
                  <a:lnTo>
                    <a:pt x="59" y="271"/>
                  </a:lnTo>
                  <a:lnTo>
                    <a:pt x="70" y="284"/>
                  </a:lnTo>
                  <a:lnTo>
                    <a:pt x="81" y="295"/>
                  </a:lnTo>
                  <a:lnTo>
                    <a:pt x="92" y="305"/>
                  </a:lnTo>
                  <a:lnTo>
                    <a:pt x="103" y="319"/>
                  </a:lnTo>
                  <a:lnTo>
                    <a:pt x="111" y="321"/>
                  </a:lnTo>
                  <a:lnTo>
                    <a:pt x="119" y="327"/>
                  </a:lnTo>
                  <a:lnTo>
                    <a:pt x="127" y="332"/>
                  </a:lnTo>
                  <a:lnTo>
                    <a:pt x="135" y="335"/>
                  </a:lnTo>
                  <a:lnTo>
                    <a:pt x="146" y="340"/>
                  </a:lnTo>
                  <a:lnTo>
                    <a:pt x="156" y="343"/>
                  </a:lnTo>
                  <a:lnTo>
                    <a:pt x="170" y="346"/>
                  </a:lnTo>
                  <a:lnTo>
                    <a:pt x="183" y="348"/>
                  </a:lnTo>
                  <a:lnTo>
                    <a:pt x="191" y="348"/>
                  </a:lnTo>
                  <a:lnTo>
                    <a:pt x="199" y="351"/>
                  </a:lnTo>
                  <a:lnTo>
                    <a:pt x="218" y="354"/>
                  </a:lnTo>
                  <a:lnTo>
                    <a:pt x="240" y="356"/>
                  </a:lnTo>
                  <a:lnTo>
                    <a:pt x="261" y="356"/>
                  </a:lnTo>
                  <a:lnTo>
                    <a:pt x="285" y="359"/>
                  </a:lnTo>
                  <a:lnTo>
                    <a:pt x="310" y="362"/>
                  </a:lnTo>
                  <a:lnTo>
                    <a:pt x="334" y="362"/>
                  </a:lnTo>
                  <a:lnTo>
                    <a:pt x="361" y="364"/>
                  </a:lnTo>
                  <a:lnTo>
                    <a:pt x="385" y="364"/>
                  </a:lnTo>
                  <a:lnTo>
                    <a:pt x="409" y="362"/>
                  </a:lnTo>
                  <a:lnTo>
                    <a:pt x="433" y="362"/>
                  </a:lnTo>
                  <a:lnTo>
                    <a:pt x="458" y="359"/>
                  </a:lnTo>
                  <a:lnTo>
                    <a:pt x="477" y="354"/>
                  </a:lnTo>
                  <a:lnTo>
                    <a:pt x="495" y="348"/>
                  </a:lnTo>
                  <a:lnTo>
                    <a:pt x="503" y="346"/>
                  </a:lnTo>
                  <a:lnTo>
                    <a:pt x="511" y="340"/>
                  </a:lnTo>
                  <a:lnTo>
                    <a:pt x="520" y="338"/>
                  </a:lnTo>
                  <a:lnTo>
                    <a:pt x="525" y="332"/>
                  </a:lnTo>
                  <a:lnTo>
                    <a:pt x="530" y="327"/>
                  </a:lnTo>
                  <a:lnTo>
                    <a:pt x="536" y="321"/>
                  </a:lnTo>
                  <a:lnTo>
                    <a:pt x="544" y="308"/>
                  </a:lnTo>
                  <a:lnTo>
                    <a:pt x="549" y="295"/>
                  </a:lnTo>
                  <a:lnTo>
                    <a:pt x="555" y="276"/>
                  </a:lnTo>
                  <a:lnTo>
                    <a:pt x="557" y="257"/>
                  </a:lnTo>
                  <a:lnTo>
                    <a:pt x="560" y="238"/>
                  </a:lnTo>
                  <a:lnTo>
                    <a:pt x="563" y="217"/>
                  </a:lnTo>
                  <a:lnTo>
                    <a:pt x="563" y="195"/>
                  </a:lnTo>
                  <a:lnTo>
                    <a:pt x="563" y="174"/>
                  </a:lnTo>
                  <a:lnTo>
                    <a:pt x="560" y="155"/>
                  </a:lnTo>
                  <a:lnTo>
                    <a:pt x="557" y="134"/>
                  </a:lnTo>
                  <a:lnTo>
                    <a:pt x="557" y="115"/>
                  </a:lnTo>
                  <a:lnTo>
                    <a:pt x="555" y="96"/>
                  </a:lnTo>
                  <a:lnTo>
                    <a:pt x="552" y="80"/>
                  </a:lnTo>
                  <a:lnTo>
                    <a:pt x="549" y="67"/>
                  </a:lnTo>
                  <a:lnTo>
                    <a:pt x="546" y="61"/>
                  </a:lnTo>
                  <a:lnTo>
                    <a:pt x="546" y="56"/>
                  </a:lnTo>
                  <a:lnTo>
                    <a:pt x="544" y="48"/>
                  </a:lnTo>
                  <a:lnTo>
                    <a:pt x="541" y="40"/>
                  </a:lnTo>
                  <a:lnTo>
                    <a:pt x="538" y="32"/>
                  </a:lnTo>
                  <a:lnTo>
                    <a:pt x="536" y="29"/>
                  </a:lnTo>
                  <a:lnTo>
                    <a:pt x="533" y="24"/>
                  </a:lnTo>
                  <a:lnTo>
                    <a:pt x="528" y="21"/>
                  </a:lnTo>
                  <a:lnTo>
                    <a:pt x="522" y="18"/>
                  </a:lnTo>
                  <a:lnTo>
                    <a:pt x="520" y="18"/>
                  </a:lnTo>
                  <a:lnTo>
                    <a:pt x="506" y="16"/>
                  </a:lnTo>
                  <a:lnTo>
                    <a:pt x="495" y="16"/>
                  </a:lnTo>
                  <a:lnTo>
                    <a:pt x="479" y="16"/>
                  </a:lnTo>
                  <a:lnTo>
                    <a:pt x="466" y="16"/>
                  </a:lnTo>
                  <a:lnTo>
                    <a:pt x="458" y="16"/>
                  </a:lnTo>
                  <a:lnTo>
                    <a:pt x="450" y="13"/>
                  </a:lnTo>
                  <a:lnTo>
                    <a:pt x="431" y="13"/>
                  </a:lnTo>
                  <a:lnTo>
                    <a:pt x="409" y="13"/>
                  </a:lnTo>
                  <a:lnTo>
                    <a:pt x="388" y="13"/>
                  </a:lnTo>
                  <a:lnTo>
                    <a:pt x="364" y="16"/>
                  </a:lnTo>
                  <a:lnTo>
                    <a:pt x="342" y="16"/>
                  </a:lnTo>
                  <a:lnTo>
                    <a:pt x="320" y="16"/>
                  </a:lnTo>
                  <a:lnTo>
                    <a:pt x="302" y="16"/>
                  </a:lnTo>
                  <a:lnTo>
                    <a:pt x="283" y="13"/>
                  </a:lnTo>
                  <a:lnTo>
                    <a:pt x="264" y="13"/>
                  </a:lnTo>
                  <a:lnTo>
                    <a:pt x="248" y="8"/>
                  </a:lnTo>
                  <a:lnTo>
                    <a:pt x="229" y="5"/>
                  </a:lnTo>
                  <a:lnTo>
                    <a:pt x="213" y="2"/>
                  </a:lnTo>
                  <a:lnTo>
                    <a:pt x="199" y="0"/>
                  </a:lnTo>
                  <a:lnTo>
                    <a:pt x="186" y="0"/>
                  </a:lnTo>
                  <a:lnTo>
                    <a:pt x="181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4" name="Freeform 8"/>
            <p:cNvSpPr>
              <a:spLocks/>
            </p:cNvSpPr>
            <p:nvPr/>
          </p:nvSpPr>
          <p:spPr bwMode="auto">
            <a:xfrm>
              <a:off x="951" y="1290"/>
              <a:ext cx="562" cy="365"/>
            </a:xfrm>
            <a:custGeom>
              <a:avLst/>
              <a:gdLst>
                <a:gd name="T0" fmla="*/ 148 w 562"/>
                <a:gd name="T1" fmla="*/ 5 h 365"/>
                <a:gd name="T2" fmla="*/ 121 w 562"/>
                <a:gd name="T3" fmla="*/ 11 h 365"/>
                <a:gd name="T4" fmla="*/ 94 w 562"/>
                <a:gd name="T5" fmla="*/ 21 h 365"/>
                <a:gd name="T6" fmla="*/ 70 w 562"/>
                <a:gd name="T7" fmla="*/ 37 h 365"/>
                <a:gd name="T8" fmla="*/ 46 w 562"/>
                <a:gd name="T9" fmla="*/ 62 h 365"/>
                <a:gd name="T10" fmla="*/ 24 w 562"/>
                <a:gd name="T11" fmla="*/ 91 h 365"/>
                <a:gd name="T12" fmla="*/ 8 w 562"/>
                <a:gd name="T13" fmla="*/ 121 h 365"/>
                <a:gd name="T14" fmla="*/ 3 w 562"/>
                <a:gd name="T15" fmla="*/ 137 h 365"/>
                <a:gd name="T16" fmla="*/ 0 w 562"/>
                <a:gd name="T17" fmla="*/ 150 h 365"/>
                <a:gd name="T18" fmla="*/ 0 w 562"/>
                <a:gd name="T19" fmla="*/ 166 h 365"/>
                <a:gd name="T20" fmla="*/ 3 w 562"/>
                <a:gd name="T21" fmla="*/ 182 h 365"/>
                <a:gd name="T22" fmla="*/ 19 w 562"/>
                <a:gd name="T23" fmla="*/ 212 h 365"/>
                <a:gd name="T24" fmla="*/ 38 w 562"/>
                <a:gd name="T25" fmla="*/ 244 h 365"/>
                <a:gd name="T26" fmla="*/ 59 w 562"/>
                <a:gd name="T27" fmla="*/ 271 h 365"/>
                <a:gd name="T28" fmla="*/ 81 w 562"/>
                <a:gd name="T29" fmla="*/ 295 h 365"/>
                <a:gd name="T30" fmla="*/ 105 w 562"/>
                <a:gd name="T31" fmla="*/ 319 h 365"/>
                <a:gd name="T32" fmla="*/ 119 w 562"/>
                <a:gd name="T33" fmla="*/ 327 h 365"/>
                <a:gd name="T34" fmla="*/ 137 w 562"/>
                <a:gd name="T35" fmla="*/ 335 h 365"/>
                <a:gd name="T36" fmla="*/ 156 w 562"/>
                <a:gd name="T37" fmla="*/ 343 h 365"/>
                <a:gd name="T38" fmla="*/ 183 w 562"/>
                <a:gd name="T39" fmla="*/ 349 h 365"/>
                <a:gd name="T40" fmla="*/ 199 w 562"/>
                <a:gd name="T41" fmla="*/ 351 h 365"/>
                <a:gd name="T42" fmla="*/ 240 w 562"/>
                <a:gd name="T43" fmla="*/ 357 h 365"/>
                <a:gd name="T44" fmla="*/ 285 w 562"/>
                <a:gd name="T45" fmla="*/ 359 h 365"/>
                <a:gd name="T46" fmla="*/ 334 w 562"/>
                <a:gd name="T47" fmla="*/ 362 h 365"/>
                <a:gd name="T48" fmla="*/ 385 w 562"/>
                <a:gd name="T49" fmla="*/ 365 h 365"/>
                <a:gd name="T50" fmla="*/ 433 w 562"/>
                <a:gd name="T51" fmla="*/ 362 h 365"/>
                <a:gd name="T52" fmla="*/ 476 w 562"/>
                <a:gd name="T53" fmla="*/ 354 h 365"/>
                <a:gd name="T54" fmla="*/ 503 w 562"/>
                <a:gd name="T55" fmla="*/ 346 h 365"/>
                <a:gd name="T56" fmla="*/ 519 w 562"/>
                <a:gd name="T57" fmla="*/ 338 h 365"/>
                <a:gd name="T58" fmla="*/ 530 w 562"/>
                <a:gd name="T59" fmla="*/ 327 h 365"/>
                <a:gd name="T60" fmla="*/ 544 w 562"/>
                <a:gd name="T61" fmla="*/ 308 h 365"/>
                <a:gd name="T62" fmla="*/ 554 w 562"/>
                <a:gd name="T63" fmla="*/ 276 h 365"/>
                <a:gd name="T64" fmla="*/ 560 w 562"/>
                <a:gd name="T65" fmla="*/ 239 h 365"/>
                <a:gd name="T66" fmla="*/ 562 w 562"/>
                <a:gd name="T67" fmla="*/ 196 h 365"/>
                <a:gd name="T68" fmla="*/ 560 w 562"/>
                <a:gd name="T69" fmla="*/ 155 h 365"/>
                <a:gd name="T70" fmla="*/ 557 w 562"/>
                <a:gd name="T71" fmla="*/ 115 h 365"/>
                <a:gd name="T72" fmla="*/ 552 w 562"/>
                <a:gd name="T73" fmla="*/ 80 h 365"/>
                <a:gd name="T74" fmla="*/ 549 w 562"/>
                <a:gd name="T75" fmla="*/ 62 h 365"/>
                <a:gd name="T76" fmla="*/ 546 w 562"/>
                <a:gd name="T77" fmla="*/ 48 h 365"/>
                <a:gd name="T78" fmla="*/ 541 w 562"/>
                <a:gd name="T79" fmla="*/ 32 h 365"/>
                <a:gd name="T80" fmla="*/ 533 w 562"/>
                <a:gd name="T81" fmla="*/ 24 h 365"/>
                <a:gd name="T82" fmla="*/ 525 w 562"/>
                <a:gd name="T83" fmla="*/ 19 h 365"/>
                <a:gd name="T84" fmla="*/ 509 w 562"/>
                <a:gd name="T85" fmla="*/ 16 h 365"/>
                <a:gd name="T86" fmla="*/ 482 w 562"/>
                <a:gd name="T87" fmla="*/ 16 h 365"/>
                <a:gd name="T88" fmla="*/ 458 w 562"/>
                <a:gd name="T89" fmla="*/ 16 h 365"/>
                <a:gd name="T90" fmla="*/ 431 w 562"/>
                <a:gd name="T91" fmla="*/ 13 h 365"/>
                <a:gd name="T92" fmla="*/ 388 w 562"/>
                <a:gd name="T93" fmla="*/ 13 h 365"/>
                <a:gd name="T94" fmla="*/ 342 w 562"/>
                <a:gd name="T95" fmla="*/ 16 h 365"/>
                <a:gd name="T96" fmla="*/ 301 w 562"/>
                <a:gd name="T97" fmla="*/ 16 h 365"/>
                <a:gd name="T98" fmla="*/ 264 w 562"/>
                <a:gd name="T99" fmla="*/ 13 h 365"/>
                <a:gd name="T100" fmla="*/ 229 w 562"/>
                <a:gd name="T101" fmla="*/ 5 h 365"/>
                <a:gd name="T102" fmla="*/ 199 w 562"/>
                <a:gd name="T103" fmla="*/ 0 h 365"/>
                <a:gd name="T104" fmla="*/ 183 w 562"/>
                <a:gd name="T105" fmla="*/ 0 h 36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2"/>
                <a:gd name="T160" fmla="*/ 0 h 365"/>
                <a:gd name="T161" fmla="*/ 562 w 562"/>
                <a:gd name="T162" fmla="*/ 365 h 36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2" h="365">
                  <a:moveTo>
                    <a:pt x="178" y="0"/>
                  </a:moveTo>
                  <a:lnTo>
                    <a:pt x="148" y="5"/>
                  </a:lnTo>
                  <a:lnTo>
                    <a:pt x="135" y="8"/>
                  </a:lnTo>
                  <a:lnTo>
                    <a:pt x="121" y="11"/>
                  </a:lnTo>
                  <a:lnTo>
                    <a:pt x="108" y="16"/>
                  </a:lnTo>
                  <a:lnTo>
                    <a:pt x="94" y="21"/>
                  </a:lnTo>
                  <a:lnTo>
                    <a:pt x="81" y="29"/>
                  </a:lnTo>
                  <a:lnTo>
                    <a:pt x="70" y="37"/>
                  </a:lnTo>
                  <a:lnTo>
                    <a:pt x="59" y="48"/>
                  </a:lnTo>
                  <a:lnTo>
                    <a:pt x="46" y="62"/>
                  </a:lnTo>
                  <a:lnTo>
                    <a:pt x="35" y="75"/>
                  </a:lnTo>
                  <a:lnTo>
                    <a:pt x="24" y="91"/>
                  </a:lnTo>
                  <a:lnTo>
                    <a:pt x="16" y="104"/>
                  </a:lnTo>
                  <a:lnTo>
                    <a:pt x="8" y="121"/>
                  </a:lnTo>
                  <a:lnTo>
                    <a:pt x="6" y="129"/>
                  </a:lnTo>
                  <a:lnTo>
                    <a:pt x="3" y="137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0" y="166"/>
                  </a:lnTo>
                  <a:lnTo>
                    <a:pt x="3" y="174"/>
                  </a:lnTo>
                  <a:lnTo>
                    <a:pt x="3" y="182"/>
                  </a:lnTo>
                  <a:lnTo>
                    <a:pt x="11" y="196"/>
                  </a:lnTo>
                  <a:lnTo>
                    <a:pt x="19" y="212"/>
                  </a:lnTo>
                  <a:lnTo>
                    <a:pt x="27" y="228"/>
                  </a:lnTo>
                  <a:lnTo>
                    <a:pt x="38" y="244"/>
                  </a:lnTo>
                  <a:lnTo>
                    <a:pt x="49" y="257"/>
                  </a:lnTo>
                  <a:lnTo>
                    <a:pt x="59" y="271"/>
                  </a:lnTo>
                  <a:lnTo>
                    <a:pt x="70" y="284"/>
                  </a:lnTo>
                  <a:lnTo>
                    <a:pt x="81" y="295"/>
                  </a:lnTo>
                  <a:lnTo>
                    <a:pt x="92" y="306"/>
                  </a:lnTo>
                  <a:lnTo>
                    <a:pt x="105" y="319"/>
                  </a:lnTo>
                  <a:lnTo>
                    <a:pt x="110" y="322"/>
                  </a:lnTo>
                  <a:lnTo>
                    <a:pt x="119" y="327"/>
                  </a:lnTo>
                  <a:lnTo>
                    <a:pt x="127" y="332"/>
                  </a:lnTo>
                  <a:lnTo>
                    <a:pt x="137" y="335"/>
                  </a:lnTo>
                  <a:lnTo>
                    <a:pt x="145" y="340"/>
                  </a:lnTo>
                  <a:lnTo>
                    <a:pt x="156" y="343"/>
                  </a:lnTo>
                  <a:lnTo>
                    <a:pt x="170" y="346"/>
                  </a:lnTo>
                  <a:lnTo>
                    <a:pt x="183" y="349"/>
                  </a:lnTo>
                  <a:lnTo>
                    <a:pt x="191" y="349"/>
                  </a:lnTo>
                  <a:lnTo>
                    <a:pt x="199" y="351"/>
                  </a:lnTo>
                  <a:lnTo>
                    <a:pt x="218" y="354"/>
                  </a:lnTo>
                  <a:lnTo>
                    <a:pt x="240" y="357"/>
                  </a:lnTo>
                  <a:lnTo>
                    <a:pt x="261" y="357"/>
                  </a:lnTo>
                  <a:lnTo>
                    <a:pt x="285" y="359"/>
                  </a:lnTo>
                  <a:lnTo>
                    <a:pt x="310" y="362"/>
                  </a:lnTo>
                  <a:lnTo>
                    <a:pt x="334" y="362"/>
                  </a:lnTo>
                  <a:lnTo>
                    <a:pt x="361" y="365"/>
                  </a:lnTo>
                  <a:lnTo>
                    <a:pt x="385" y="365"/>
                  </a:lnTo>
                  <a:lnTo>
                    <a:pt x="409" y="362"/>
                  </a:lnTo>
                  <a:lnTo>
                    <a:pt x="433" y="362"/>
                  </a:lnTo>
                  <a:lnTo>
                    <a:pt x="458" y="359"/>
                  </a:lnTo>
                  <a:lnTo>
                    <a:pt x="476" y="354"/>
                  </a:lnTo>
                  <a:lnTo>
                    <a:pt x="495" y="349"/>
                  </a:lnTo>
                  <a:lnTo>
                    <a:pt x="503" y="346"/>
                  </a:lnTo>
                  <a:lnTo>
                    <a:pt x="511" y="340"/>
                  </a:lnTo>
                  <a:lnTo>
                    <a:pt x="519" y="338"/>
                  </a:lnTo>
                  <a:lnTo>
                    <a:pt x="525" y="332"/>
                  </a:lnTo>
                  <a:lnTo>
                    <a:pt x="530" y="327"/>
                  </a:lnTo>
                  <a:lnTo>
                    <a:pt x="536" y="322"/>
                  </a:lnTo>
                  <a:lnTo>
                    <a:pt x="544" y="308"/>
                  </a:lnTo>
                  <a:lnTo>
                    <a:pt x="549" y="295"/>
                  </a:lnTo>
                  <a:lnTo>
                    <a:pt x="554" y="276"/>
                  </a:lnTo>
                  <a:lnTo>
                    <a:pt x="557" y="257"/>
                  </a:lnTo>
                  <a:lnTo>
                    <a:pt x="560" y="239"/>
                  </a:lnTo>
                  <a:lnTo>
                    <a:pt x="562" y="217"/>
                  </a:lnTo>
                  <a:lnTo>
                    <a:pt x="562" y="196"/>
                  </a:lnTo>
                  <a:lnTo>
                    <a:pt x="562" y="174"/>
                  </a:lnTo>
                  <a:lnTo>
                    <a:pt x="560" y="155"/>
                  </a:lnTo>
                  <a:lnTo>
                    <a:pt x="560" y="134"/>
                  </a:lnTo>
                  <a:lnTo>
                    <a:pt x="557" y="115"/>
                  </a:lnTo>
                  <a:lnTo>
                    <a:pt x="554" y="96"/>
                  </a:lnTo>
                  <a:lnTo>
                    <a:pt x="552" y="80"/>
                  </a:lnTo>
                  <a:lnTo>
                    <a:pt x="552" y="67"/>
                  </a:lnTo>
                  <a:lnTo>
                    <a:pt x="549" y="62"/>
                  </a:lnTo>
                  <a:lnTo>
                    <a:pt x="549" y="56"/>
                  </a:lnTo>
                  <a:lnTo>
                    <a:pt x="546" y="48"/>
                  </a:lnTo>
                  <a:lnTo>
                    <a:pt x="544" y="40"/>
                  </a:lnTo>
                  <a:lnTo>
                    <a:pt x="541" y="32"/>
                  </a:lnTo>
                  <a:lnTo>
                    <a:pt x="538" y="29"/>
                  </a:lnTo>
                  <a:lnTo>
                    <a:pt x="533" y="24"/>
                  </a:lnTo>
                  <a:lnTo>
                    <a:pt x="530" y="21"/>
                  </a:lnTo>
                  <a:lnTo>
                    <a:pt x="525" y="19"/>
                  </a:lnTo>
                  <a:lnTo>
                    <a:pt x="519" y="19"/>
                  </a:lnTo>
                  <a:lnTo>
                    <a:pt x="509" y="16"/>
                  </a:lnTo>
                  <a:lnTo>
                    <a:pt x="495" y="16"/>
                  </a:lnTo>
                  <a:lnTo>
                    <a:pt x="482" y="16"/>
                  </a:lnTo>
                  <a:lnTo>
                    <a:pt x="466" y="16"/>
                  </a:lnTo>
                  <a:lnTo>
                    <a:pt x="458" y="16"/>
                  </a:lnTo>
                  <a:lnTo>
                    <a:pt x="449" y="13"/>
                  </a:lnTo>
                  <a:lnTo>
                    <a:pt x="431" y="13"/>
                  </a:lnTo>
                  <a:lnTo>
                    <a:pt x="409" y="13"/>
                  </a:lnTo>
                  <a:lnTo>
                    <a:pt x="388" y="13"/>
                  </a:lnTo>
                  <a:lnTo>
                    <a:pt x="363" y="16"/>
                  </a:lnTo>
                  <a:lnTo>
                    <a:pt x="342" y="16"/>
                  </a:lnTo>
                  <a:lnTo>
                    <a:pt x="320" y="16"/>
                  </a:lnTo>
                  <a:lnTo>
                    <a:pt x="301" y="16"/>
                  </a:lnTo>
                  <a:lnTo>
                    <a:pt x="283" y="13"/>
                  </a:lnTo>
                  <a:lnTo>
                    <a:pt x="264" y="13"/>
                  </a:lnTo>
                  <a:lnTo>
                    <a:pt x="248" y="8"/>
                  </a:lnTo>
                  <a:lnTo>
                    <a:pt x="229" y="5"/>
                  </a:lnTo>
                  <a:lnTo>
                    <a:pt x="213" y="3"/>
                  </a:lnTo>
                  <a:lnTo>
                    <a:pt x="199" y="0"/>
                  </a:lnTo>
                  <a:lnTo>
                    <a:pt x="188" y="0"/>
                  </a:lnTo>
                  <a:lnTo>
                    <a:pt x="183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5" name="Rectangle 9"/>
            <p:cNvSpPr>
              <a:spLocks noChangeArrowheads="1"/>
            </p:cNvSpPr>
            <p:nvPr/>
          </p:nvSpPr>
          <p:spPr bwMode="auto">
            <a:xfrm flipH="1">
              <a:off x="1184" y="1385"/>
              <a:ext cx="7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185356" name="Rectangle 10"/>
            <p:cNvSpPr>
              <a:spLocks noChangeArrowheads="1"/>
            </p:cNvSpPr>
            <p:nvPr/>
          </p:nvSpPr>
          <p:spPr bwMode="auto">
            <a:xfrm>
              <a:off x="1867" y="1057"/>
              <a:ext cx="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85357" name="Freeform 11"/>
            <p:cNvSpPr>
              <a:spLocks/>
            </p:cNvSpPr>
            <p:nvPr/>
          </p:nvSpPr>
          <p:spPr bwMode="auto">
            <a:xfrm>
              <a:off x="1640" y="1582"/>
              <a:ext cx="565" cy="362"/>
            </a:xfrm>
            <a:custGeom>
              <a:avLst/>
              <a:gdLst>
                <a:gd name="T0" fmla="*/ 164 w 565"/>
                <a:gd name="T1" fmla="*/ 0 h 362"/>
                <a:gd name="T2" fmla="*/ 134 w 565"/>
                <a:gd name="T3" fmla="*/ 6 h 362"/>
                <a:gd name="T4" fmla="*/ 108 w 565"/>
                <a:gd name="T5" fmla="*/ 14 h 362"/>
                <a:gd name="T6" fmla="*/ 83 w 565"/>
                <a:gd name="T7" fmla="*/ 30 h 362"/>
                <a:gd name="T8" fmla="*/ 62 w 565"/>
                <a:gd name="T9" fmla="*/ 48 h 362"/>
                <a:gd name="T10" fmla="*/ 38 w 565"/>
                <a:gd name="T11" fmla="*/ 73 h 362"/>
                <a:gd name="T12" fmla="*/ 16 w 565"/>
                <a:gd name="T13" fmla="*/ 105 h 362"/>
                <a:gd name="T14" fmla="*/ 5 w 565"/>
                <a:gd name="T15" fmla="*/ 126 h 362"/>
                <a:gd name="T16" fmla="*/ 0 w 565"/>
                <a:gd name="T17" fmla="*/ 142 h 362"/>
                <a:gd name="T18" fmla="*/ 0 w 565"/>
                <a:gd name="T19" fmla="*/ 158 h 362"/>
                <a:gd name="T20" fmla="*/ 5 w 565"/>
                <a:gd name="T21" fmla="*/ 180 h 362"/>
                <a:gd name="T22" fmla="*/ 19 w 565"/>
                <a:gd name="T23" fmla="*/ 212 h 362"/>
                <a:gd name="T24" fmla="*/ 38 w 565"/>
                <a:gd name="T25" fmla="*/ 242 h 362"/>
                <a:gd name="T26" fmla="*/ 59 w 565"/>
                <a:gd name="T27" fmla="*/ 268 h 362"/>
                <a:gd name="T28" fmla="*/ 81 w 565"/>
                <a:gd name="T29" fmla="*/ 295 h 362"/>
                <a:gd name="T30" fmla="*/ 105 w 565"/>
                <a:gd name="T31" fmla="*/ 317 h 362"/>
                <a:gd name="T32" fmla="*/ 121 w 565"/>
                <a:gd name="T33" fmla="*/ 327 h 362"/>
                <a:gd name="T34" fmla="*/ 137 w 565"/>
                <a:gd name="T35" fmla="*/ 335 h 362"/>
                <a:gd name="T36" fmla="*/ 159 w 565"/>
                <a:gd name="T37" fmla="*/ 343 h 362"/>
                <a:gd name="T38" fmla="*/ 186 w 565"/>
                <a:gd name="T39" fmla="*/ 349 h 362"/>
                <a:gd name="T40" fmla="*/ 202 w 565"/>
                <a:gd name="T41" fmla="*/ 351 h 362"/>
                <a:gd name="T42" fmla="*/ 239 w 565"/>
                <a:gd name="T43" fmla="*/ 354 h 362"/>
                <a:gd name="T44" fmla="*/ 285 w 565"/>
                <a:gd name="T45" fmla="*/ 360 h 362"/>
                <a:gd name="T46" fmla="*/ 334 w 565"/>
                <a:gd name="T47" fmla="*/ 362 h 362"/>
                <a:gd name="T48" fmla="*/ 385 w 565"/>
                <a:gd name="T49" fmla="*/ 362 h 362"/>
                <a:gd name="T50" fmla="*/ 433 w 565"/>
                <a:gd name="T51" fmla="*/ 360 h 362"/>
                <a:gd name="T52" fmla="*/ 476 w 565"/>
                <a:gd name="T53" fmla="*/ 354 h 362"/>
                <a:gd name="T54" fmla="*/ 503 w 565"/>
                <a:gd name="T55" fmla="*/ 343 h 362"/>
                <a:gd name="T56" fmla="*/ 519 w 565"/>
                <a:gd name="T57" fmla="*/ 338 h 362"/>
                <a:gd name="T58" fmla="*/ 530 w 565"/>
                <a:gd name="T59" fmla="*/ 327 h 362"/>
                <a:gd name="T60" fmla="*/ 543 w 565"/>
                <a:gd name="T61" fmla="*/ 309 h 362"/>
                <a:gd name="T62" fmla="*/ 557 w 565"/>
                <a:gd name="T63" fmla="*/ 276 h 362"/>
                <a:gd name="T64" fmla="*/ 562 w 565"/>
                <a:gd name="T65" fmla="*/ 236 h 362"/>
                <a:gd name="T66" fmla="*/ 565 w 565"/>
                <a:gd name="T67" fmla="*/ 196 h 362"/>
                <a:gd name="T68" fmla="*/ 562 w 565"/>
                <a:gd name="T69" fmla="*/ 153 h 362"/>
                <a:gd name="T70" fmla="*/ 560 w 565"/>
                <a:gd name="T71" fmla="*/ 113 h 362"/>
                <a:gd name="T72" fmla="*/ 554 w 565"/>
                <a:gd name="T73" fmla="*/ 78 h 362"/>
                <a:gd name="T74" fmla="*/ 549 w 565"/>
                <a:gd name="T75" fmla="*/ 59 h 362"/>
                <a:gd name="T76" fmla="*/ 546 w 565"/>
                <a:gd name="T77" fmla="*/ 46 h 362"/>
                <a:gd name="T78" fmla="*/ 541 w 565"/>
                <a:gd name="T79" fmla="*/ 32 h 362"/>
                <a:gd name="T80" fmla="*/ 533 w 565"/>
                <a:gd name="T81" fmla="*/ 24 h 362"/>
                <a:gd name="T82" fmla="*/ 525 w 565"/>
                <a:gd name="T83" fmla="*/ 19 h 362"/>
                <a:gd name="T84" fmla="*/ 508 w 565"/>
                <a:gd name="T85" fmla="*/ 16 h 362"/>
                <a:gd name="T86" fmla="*/ 482 w 565"/>
                <a:gd name="T87" fmla="*/ 16 h 362"/>
                <a:gd name="T88" fmla="*/ 460 w 565"/>
                <a:gd name="T89" fmla="*/ 14 h 362"/>
                <a:gd name="T90" fmla="*/ 430 w 565"/>
                <a:gd name="T91" fmla="*/ 11 h 362"/>
                <a:gd name="T92" fmla="*/ 387 w 565"/>
                <a:gd name="T93" fmla="*/ 14 h 362"/>
                <a:gd name="T94" fmla="*/ 342 w 565"/>
                <a:gd name="T95" fmla="*/ 14 h 362"/>
                <a:gd name="T96" fmla="*/ 301 w 565"/>
                <a:gd name="T97" fmla="*/ 14 h 362"/>
                <a:gd name="T98" fmla="*/ 264 w 565"/>
                <a:gd name="T99" fmla="*/ 11 h 362"/>
                <a:gd name="T100" fmla="*/ 229 w 565"/>
                <a:gd name="T101" fmla="*/ 3 h 362"/>
                <a:gd name="T102" fmla="*/ 199 w 565"/>
                <a:gd name="T103" fmla="*/ 0 h 362"/>
                <a:gd name="T104" fmla="*/ 183 w 565"/>
                <a:gd name="T105" fmla="*/ 0 h 36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5"/>
                <a:gd name="T160" fmla="*/ 0 h 362"/>
                <a:gd name="T161" fmla="*/ 565 w 565"/>
                <a:gd name="T162" fmla="*/ 362 h 36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5" h="362">
                  <a:moveTo>
                    <a:pt x="178" y="0"/>
                  </a:moveTo>
                  <a:lnTo>
                    <a:pt x="164" y="0"/>
                  </a:lnTo>
                  <a:lnTo>
                    <a:pt x="148" y="3"/>
                  </a:lnTo>
                  <a:lnTo>
                    <a:pt x="134" y="6"/>
                  </a:lnTo>
                  <a:lnTo>
                    <a:pt x="121" y="11"/>
                  </a:lnTo>
                  <a:lnTo>
                    <a:pt x="108" y="14"/>
                  </a:lnTo>
                  <a:lnTo>
                    <a:pt x="94" y="22"/>
                  </a:lnTo>
                  <a:lnTo>
                    <a:pt x="83" y="30"/>
                  </a:lnTo>
                  <a:lnTo>
                    <a:pt x="73" y="38"/>
                  </a:lnTo>
                  <a:lnTo>
                    <a:pt x="62" y="48"/>
                  </a:lnTo>
                  <a:lnTo>
                    <a:pt x="48" y="59"/>
                  </a:lnTo>
                  <a:lnTo>
                    <a:pt x="38" y="73"/>
                  </a:lnTo>
                  <a:lnTo>
                    <a:pt x="27" y="89"/>
                  </a:lnTo>
                  <a:lnTo>
                    <a:pt x="16" y="105"/>
                  </a:lnTo>
                  <a:lnTo>
                    <a:pt x="8" y="118"/>
                  </a:lnTo>
                  <a:lnTo>
                    <a:pt x="5" y="126"/>
                  </a:lnTo>
                  <a:lnTo>
                    <a:pt x="3" y="134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3" y="164"/>
                  </a:lnTo>
                  <a:lnTo>
                    <a:pt x="5" y="180"/>
                  </a:lnTo>
                  <a:lnTo>
                    <a:pt x="11" y="196"/>
                  </a:lnTo>
                  <a:lnTo>
                    <a:pt x="19" y="212"/>
                  </a:lnTo>
                  <a:lnTo>
                    <a:pt x="27" y="228"/>
                  </a:lnTo>
                  <a:lnTo>
                    <a:pt x="38" y="242"/>
                  </a:lnTo>
                  <a:lnTo>
                    <a:pt x="48" y="255"/>
                  </a:lnTo>
                  <a:lnTo>
                    <a:pt x="59" y="268"/>
                  </a:lnTo>
                  <a:lnTo>
                    <a:pt x="70" y="282"/>
                  </a:lnTo>
                  <a:lnTo>
                    <a:pt x="81" y="295"/>
                  </a:lnTo>
                  <a:lnTo>
                    <a:pt x="94" y="306"/>
                  </a:lnTo>
                  <a:lnTo>
                    <a:pt x="105" y="317"/>
                  </a:lnTo>
                  <a:lnTo>
                    <a:pt x="113" y="322"/>
                  </a:lnTo>
                  <a:lnTo>
                    <a:pt x="121" y="327"/>
                  </a:lnTo>
                  <a:lnTo>
                    <a:pt x="129" y="333"/>
                  </a:lnTo>
                  <a:lnTo>
                    <a:pt x="137" y="335"/>
                  </a:lnTo>
                  <a:lnTo>
                    <a:pt x="148" y="341"/>
                  </a:lnTo>
                  <a:lnTo>
                    <a:pt x="159" y="343"/>
                  </a:lnTo>
                  <a:lnTo>
                    <a:pt x="172" y="346"/>
                  </a:lnTo>
                  <a:lnTo>
                    <a:pt x="186" y="349"/>
                  </a:lnTo>
                  <a:lnTo>
                    <a:pt x="194" y="349"/>
                  </a:lnTo>
                  <a:lnTo>
                    <a:pt x="202" y="351"/>
                  </a:lnTo>
                  <a:lnTo>
                    <a:pt x="221" y="354"/>
                  </a:lnTo>
                  <a:lnTo>
                    <a:pt x="239" y="354"/>
                  </a:lnTo>
                  <a:lnTo>
                    <a:pt x="261" y="357"/>
                  </a:lnTo>
                  <a:lnTo>
                    <a:pt x="285" y="360"/>
                  </a:lnTo>
                  <a:lnTo>
                    <a:pt x="309" y="362"/>
                  </a:lnTo>
                  <a:lnTo>
                    <a:pt x="334" y="362"/>
                  </a:lnTo>
                  <a:lnTo>
                    <a:pt x="360" y="362"/>
                  </a:lnTo>
                  <a:lnTo>
                    <a:pt x="385" y="362"/>
                  </a:lnTo>
                  <a:lnTo>
                    <a:pt x="409" y="362"/>
                  </a:lnTo>
                  <a:lnTo>
                    <a:pt x="433" y="360"/>
                  </a:lnTo>
                  <a:lnTo>
                    <a:pt x="457" y="357"/>
                  </a:lnTo>
                  <a:lnTo>
                    <a:pt x="476" y="354"/>
                  </a:lnTo>
                  <a:lnTo>
                    <a:pt x="495" y="349"/>
                  </a:lnTo>
                  <a:lnTo>
                    <a:pt x="503" y="343"/>
                  </a:lnTo>
                  <a:lnTo>
                    <a:pt x="511" y="341"/>
                  </a:lnTo>
                  <a:lnTo>
                    <a:pt x="519" y="338"/>
                  </a:lnTo>
                  <a:lnTo>
                    <a:pt x="525" y="333"/>
                  </a:lnTo>
                  <a:lnTo>
                    <a:pt x="530" y="327"/>
                  </a:lnTo>
                  <a:lnTo>
                    <a:pt x="535" y="322"/>
                  </a:lnTo>
                  <a:lnTo>
                    <a:pt x="543" y="309"/>
                  </a:lnTo>
                  <a:lnTo>
                    <a:pt x="552" y="292"/>
                  </a:lnTo>
                  <a:lnTo>
                    <a:pt x="557" y="276"/>
                  </a:lnTo>
                  <a:lnTo>
                    <a:pt x="560" y="258"/>
                  </a:lnTo>
                  <a:lnTo>
                    <a:pt x="562" y="236"/>
                  </a:lnTo>
                  <a:lnTo>
                    <a:pt x="565" y="217"/>
                  </a:lnTo>
                  <a:lnTo>
                    <a:pt x="565" y="196"/>
                  </a:lnTo>
                  <a:lnTo>
                    <a:pt x="562" y="174"/>
                  </a:lnTo>
                  <a:lnTo>
                    <a:pt x="562" y="153"/>
                  </a:lnTo>
                  <a:lnTo>
                    <a:pt x="560" y="132"/>
                  </a:lnTo>
                  <a:lnTo>
                    <a:pt x="560" y="113"/>
                  </a:lnTo>
                  <a:lnTo>
                    <a:pt x="557" y="97"/>
                  </a:lnTo>
                  <a:lnTo>
                    <a:pt x="554" y="78"/>
                  </a:lnTo>
                  <a:lnTo>
                    <a:pt x="552" y="65"/>
                  </a:lnTo>
                  <a:lnTo>
                    <a:pt x="549" y="59"/>
                  </a:lnTo>
                  <a:lnTo>
                    <a:pt x="549" y="54"/>
                  </a:lnTo>
                  <a:lnTo>
                    <a:pt x="546" y="46"/>
                  </a:lnTo>
                  <a:lnTo>
                    <a:pt x="543" y="38"/>
                  </a:lnTo>
                  <a:lnTo>
                    <a:pt x="541" y="32"/>
                  </a:lnTo>
                  <a:lnTo>
                    <a:pt x="538" y="27"/>
                  </a:lnTo>
                  <a:lnTo>
                    <a:pt x="533" y="24"/>
                  </a:lnTo>
                  <a:lnTo>
                    <a:pt x="530" y="22"/>
                  </a:lnTo>
                  <a:lnTo>
                    <a:pt x="525" y="19"/>
                  </a:lnTo>
                  <a:lnTo>
                    <a:pt x="519" y="19"/>
                  </a:lnTo>
                  <a:lnTo>
                    <a:pt x="508" y="16"/>
                  </a:lnTo>
                  <a:lnTo>
                    <a:pt x="495" y="16"/>
                  </a:lnTo>
                  <a:lnTo>
                    <a:pt x="482" y="16"/>
                  </a:lnTo>
                  <a:lnTo>
                    <a:pt x="468" y="14"/>
                  </a:lnTo>
                  <a:lnTo>
                    <a:pt x="460" y="14"/>
                  </a:lnTo>
                  <a:lnTo>
                    <a:pt x="452" y="11"/>
                  </a:lnTo>
                  <a:lnTo>
                    <a:pt x="430" y="11"/>
                  </a:lnTo>
                  <a:lnTo>
                    <a:pt x="409" y="11"/>
                  </a:lnTo>
                  <a:lnTo>
                    <a:pt x="387" y="14"/>
                  </a:lnTo>
                  <a:lnTo>
                    <a:pt x="363" y="14"/>
                  </a:lnTo>
                  <a:lnTo>
                    <a:pt x="342" y="14"/>
                  </a:lnTo>
                  <a:lnTo>
                    <a:pt x="320" y="14"/>
                  </a:lnTo>
                  <a:lnTo>
                    <a:pt x="301" y="14"/>
                  </a:lnTo>
                  <a:lnTo>
                    <a:pt x="282" y="11"/>
                  </a:lnTo>
                  <a:lnTo>
                    <a:pt x="264" y="11"/>
                  </a:lnTo>
                  <a:lnTo>
                    <a:pt x="247" y="6"/>
                  </a:lnTo>
                  <a:lnTo>
                    <a:pt x="229" y="3"/>
                  </a:lnTo>
                  <a:lnTo>
                    <a:pt x="213" y="0"/>
                  </a:lnTo>
                  <a:lnTo>
                    <a:pt x="199" y="0"/>
                  </a:lnTo>
                  <a:lnTo>
                    <a:pt x="188" y="0"/>
                  </a:lnTo>
                  <a:lnTo>
                    <a:pt x="183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8" name="Rectangle 12"/>
            <p:cNvSpPr>
              <a:spLocks noChangeArrowheads="1"/>
            </p:cNvSpPr>
            <p:nvPr/>
          </p:nvSpPr>
          <p:spPr bwMode="auto">
            <a:xfrm>
              <a:off x="1896" y="1657"/>
              <a:ext cx="10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185359" name="Rectangle 13"/>
            <p:cNvSpPr>
              <a:spLocks noChangeArrowheads="1"/>
            </p:cNvSpPr>
            <p:nvPr/>
          </p:nvSpPr>
          <p:spPr bwMode="auto">
            <a:xfrm>
              <a:off x="1963" y="1657"/>
              <a:ext cx="3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85360" name="Freeform 14"/>
            <p:cNvSpPr>
              <a:spLocks/>
            </p:cNvSpPr>
            <p:nvPr/>
          </p:nvSpPr>
          <p:spPr bwMode="auto">
            <a:xfrm>
              <a:off x="443" y="1335"/>
              <a:ext cx="218" cy="215"/>
            </a:xfrm>
            <a:custGeom>
              <a:avLst/>
              <a:gdLst>
                <a:gd name="T0" fmla="*/ 99 w 218"/>
                <a:gd name="T1" fmla="*/ 0 h 215"/>
                <a:gd name="T2" fmla="*/ 78 w 218"/>
                <a:gd name="T3" fmla="*/ 6 h 215"/>
                <a:gd name="T4" fmla="*/ 56 w 218"/>
                <a:gd name="T5" fmla="*/ 14 h 215"/>
                <a:gd name="T6" fmla="*/ 40 w 218"/>
                <a:gd name="T7" fmla="*/ 25 h 215"/>
                <a:gd name="T8" fmla="*/ 24 w 218"/>
                <a:gd name="T9" fmla="*/ 41 h 215"/>
                <a:gd name="T10" fmla="*/ 13 w 218"/>
                <a:gd name="T11" fmla="*/ 57 h 215"/>
                <a:gd name="T12" fmla="*/ 5 w 218"/>
                <a:gd name="T13" fmla="*/ 76 h 215"/>
                <a:gd name="T14" fmla="*/ 0 w 218"/>
                <a:gd name="T15" fmla="*/ 97 h 215"/>
                <a:gd name="T16" fmla="*/ 0 w 218"/>
                <a:gd name="T17" fmla="*/ 118 h 215"/>
                <a:gd name="T18" fmla="*/ 5 w 218"/>
                <a:gd name="T19" fmla="*/ 140 h 215"/>
                <a:gd name="T20" fmla="*/ 13 w 218"/>
                <a:gd name="T21" fmla="*/ 159 h 215"/>
                <a:gd name="T22" fmla="*/ 24 w 218"/>
                <a:gd name="T23" fmla="*/ 175 h 215"/>
                <a:gd name="T24" fmla="*/ 40 w 218"/>
                <a:gd name="T25" fmla="*/ 191 h 215"/>
                <a:gd name="T26" fmla="*/ 56 w 218"/>
                <a:gd name="T27" fmla="*/ 202 h 215"/>
                <a:gd name="T28" fmla="*/ 78 w 218"/>
                <a:gd name="T29" fmla="*/ 210 h 215"/>
                <a:gd name="T30" fmla="*/ 99 w 218"/>
                <a:gd name="T31" fmla="*/ 215 h 215"/>
                <a:gd name="T32" fmla="*/ 121 w 218"/>
                <a:gd name="T33" fmla="*/ 215 h 215"/>
                <a:gd name="T34" fmla="*/ 142 w 218"/>
                <a:gd name="T35" fmla="*/ 210 h 215"/>
                <a:gd name="T36" fmla="*/ 161 w 218"/>
                <a:gd name="T37" fmla="*/ 202 h 215"/>
                <a:gd name="T38" fmla="*/ 177 w 218"/>
                <a:gd name="T39" fmla="*/ 191 h 215"/>
                <a:gd name="T40" fmla="*/ 193 w 218"/>
                <a:gd name="T41" fmla="*/ 175 h 215"/>
                <a:gd name="T42" fmla="*/ 204 w 218"/>
                <a:gd name="T43" fmla="*/ 159 h 215"/>
                <a:gd name="T44" fmla="*/ 212 w 218"/>
                <a:gd name="T45" fmla="*/ 140 h 215"/>
                <a:gd name="T46" fmla="*/ 218 w 218"/>
                <a:gd name="T47" fmla="*/ 118 h 215"/>
                <a:gd name="T48" fmla="*/ 218 w 218"/>
                <a:gd name="T49" fmla="*/ 97 h 215"/>
                <a:gd name="T50" fmla="*/ 212 w 218"/>
                <a:gd name="T51" fmla="*/ 76 h 215"/>
                <a:gd name="T52" fmla="*/ 204 w 218"/>
                <a:gd name="T53" fmla="*/ 57 h 215"/>
                <a:gd name="T54" fmla="*/ 193 w 218"/>
                <a:gd name="T55" fmla="*/ 41 h 215"/>
                <a:gd name="T56" fmla="*/ 177 w 218"/>
                <a:gd name="T57" fmla="*/ 25 h 215"/>
                <a:gd name="T58" fmla="*/ 161 w 218"/>
                <a:gd name="T59" fmla="*/ 14 h 215"/>
                <a:gd name="T60" fmla="*/ 142 w 218"/>
                <a:gd name="T61" fmla="*/ 6 h 215"/>
                <a:gd name="T62" fmla="*/ 121 w 218"/>
                <a:gd name="T63" fmla="*/ 0 h 21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5"/>
                <a:gd name="T98" fmla="*/ 218 w 218"/>
                <a:gd name="T99" fmla="*/ 215 h 21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5">
                  <a:moveTo>
                    <a:pt x="110" y="0"/>
                  </a:moveTo>
                  <a:lnTo>
                    <a:pt x="99" y="0"/>
                  </a:lnTo>
                  <a:lnTo>
                    <a:pt x="88" y="3"/>
                  </a:lnTo>
                  <a:lnTo>
                    <a:pt x="78" y="6"/>
                  </a:lnTo>
                  <a:lnTo>
                    <a:pt x="67" y="9"/>
                  </a:lnTo>
                  <a:lnTo>
                    <a:pt x="56" y="14"/>
                  </a:lnTo>
                  <a:lnTo>
                    <a:pt x="48" y="19"/>
                  </a:lnTo>
                  <a:lnTo>
                    <a:pt x="40" y="25"/>
                  </a:lnTo>
                  <a:lnTo>
                    <a:pt x="32" y="33"/>
                  </a:lnTo>
                  <a:lnTo>
                    <a:pt x="24" y="41"/>
                  </a:lnTo>
                  <a:lnTo>
                    <a:pt x="18" y="49"/>
                  </a:lnTo>
                  <a:lnTo>
                    <a:pt x="13" y="57"/>
                  </a:lnTo>
                  <a:lnTo>
                    <a:pt x="8" y="65"/>
                  </a:lnTo>
                  <a:lnTo>
                    <a:pt x="5" y="76"/>
                  </a:lnTo>
                  <a:lnTo>
                    <a:pt x="2" y="86"/>
                  </a:lnTo>
                  <a:lnTo>
                    <a:pt x="0" y="97"/>
                  </a:lnTo>
                  <a:lnTo>
                    <a:pt x="0" y="108"/>
                  </a:lnTo>
                  <a:lnTo>
                    <a:pt x="0" y="118"/>
                  </a:lnTo>
                  <a:lnTo>
                    <a:pt x="2" y="129"/>
                  </a:lnTo>
                  <a:lnTo>
                    <a:pt x="5" y="140"/>
                  </a:lnTo>
                  <a:lnTo>
                    <a:pt x="8" y="151"/>
                  </a:lnTo>
                  <a:lnTo>
                    <a:pt x="13" y="159"/>
                  </a:lnTo>
                  <a:lnTo>
                    <a:pt x="18" y="167"/>
                  </a:lnTo>
                  <a:lnTo>
                    <a:pt x="24" y="175"/>
                  </a:lnTo>
                  <a:lnTo>
                    <a:pt x="32" y="183"/>
                  </a:lnTo>
                  <a:lnTo>
                    <a:pt x="40" y="191"/>
                  </a:lnTo>
                  <a:lnTo>
                    <a:pt x="48" y="196"/>
                  </a:lnTo>
                  <a:lnTo>
                    <a:pt x="56" y="202"/>
                  </a:lnTo>
                  <a:lnTo>
                    <a:pt x="67" y="207"/>
                  </a:lnTo>
                  <a:lnTo>
                    <a:pt x="78" y="210"/>
                  </a:lnTo>
                  <a:lnTo>
                    <a:pt x="88" y="212"/>
                  </a:lnTo>
                  <a:lnTo>
                    <a:pt x="99" y="215"/>
                  </a:lnTo>
                  <a:lnTo>
                    <a:pt x="110" y="215"/>
                  </a:lnTo>
                  <a:lnTo>
                    <a:pt x="121" y="215"/>
                  </a:lnTo>
                  <a:lnTo>
                    <a:pt x="131" y="212"/>
                  </a:lnTo>
                  <a:lnTo>
                    <a:pt x="142" y="210"/>
                  </a:lnTo>
                  <a:lnTo>
                    <a:pt x="153" y="207"/>
                  </a:lnTo>
                  <a:lnTo>
                    <a:pt x="161" y="202"/>
                  </a:lnTo>
                  <a:lnTo>
                    <a:pt x="169" y="196"/>
                  </a:lnTo>
                  <a:lnTo>
                    <a:pt x="177" y="191"/>
                  </a:lnTo>
                  <a:lnTo>
                    <a:pt x="185" y="183"/>
                  </a:lnTo>
                  <a:lnTo>
                    <a:pt x="193" y="175"/>
                  </a:lnTo>
                  <a:lnTo>
                    <a:pt x="199" y="167"/>
                  </a:lnTo>
                  <a:lnTo>
                    <a:pt x="204" y="159"/>
                  </a:lnTo>
                  <a:lnTo>
                    <a:pt x="209" y="151"/>
                  </a:lnTo>
                  <a:lnTo>
                    <a:pt x="212" y="140"/>
                  </a:lnTo>
                  <a:lnTo>
                    <a:pt x="215" y="129"/>
                  </a:lnTo>
                  <a:lnTo>
                    <a:pt x="218" y="118"/>
                  </a:lnTo>
                  <a:lnTo>
                    <a:pt x="218" y="108"/>
                  </a:lnTo>
                  <a:lnTo>
                    <a:pt x="218" y="97"/>
                  </a:lnTo>
                  <a:lnTo>
                    <a:pt x="215" y="86"/>
                  </a:lnTo>
                  <a:lnTo>
                    <a:pt x="212" y="76"/>
                  </a:lnTo>
                  <a:lnTo>
                    <a:pt x="209" y="65"/>
                  </a:lnTo>
                  <a:lnTo>
                    <a:pt x="204" y="57"/>
                  </a:lnTo>
                  <a:lnTo>
                    <a:pt x="199" y="49"/>
                  </a:lnTo>
                  <a:lnTo>
                    <a:pt x="193" y="41"/>
                  </a:lnTo>
                  <a:lnTo>
                    <a:pt x="185" y="33"/>
                  </a:lnTo>
                  <a:lnTo>
                    <a:pt x="177" y="25"/>
                  </a:lnTo>
                  <a:lnTo>
                    <a:pt x="169" y="19"/>
                  </a:lnTo>
                  <a:lnTo>
                    <a:pt x="161" y="14"/>
                  </a:lnTo>
                  <a:lnTo>
                    <a:pt x="153" y="9"/>
                  </a:lnTo>
                  <a:lnTo>
                    <a:pt x="142" y="6"/>
                  </a:lnTo>
                  <a:lnTo>
                    <a:pt x="131" y="3"/>
                  </a:lnTo>
                  <a:lnTo>
                    <a:pt x="121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1" name="Rectangle 15"/>
            <p:cNvSpPr>
              <a:spLocks noChangeArrowheads="1"/>
            </p:cNvSpPr>
            <p:nvPr/>
          </p:nvSpPr>
          <p:spPr bwMode="auto">
            <a:xfrm>
              <a:off x="493" y="1378"/>
              <a:ext cx="12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W</a:t>
              </a:r>
            </a:p>
          </p:txBody>
        </p:sp>
        <p:sp>
          <p:nvSpPr>
            <p:cNvPr id="185362" name="Rectangle 16"/>
            <p:cNvSpPr>
              <a:spLocks noChangeArrowheads="1"/>
            </p:cNvSpPr>
            <p:nvPr/>
          </p:nvSpPr>
          <p:spPr bwMode="auto">
            <a:xfrm>
              <a:off x="617" y="1360"/>
              <a:ext cx="3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85363" name="Freeform 17"/>
            <p:cNvSpPr>
              <a:spLocks/>
            </p:cNvSpPr>
            <p:nvPr/>
          </p:nvSpPr>
          <p:spPr bwMode="auto">
            <a:xfrm>
              <a:off x="2584" y="1220"/>
              <a:ext cx="218" cy="212"/>
            </a:xfrm>
            <a:custGeom>
              <a:avLst/>
              <a:gdLst>
                <a:gd name="T0" fmla="*/ 100 w 218"/>
                <a:gd name="T1" fmla="*/ 0 h 212"/>
                <a:gd name="T2" fmla="*/ 78 w 218"/>
                <a:gd name="T3" fmla="*/ 6 h 212"/>
                <a:gd name="T4" fmla="*/ 57 w 218"/>
                <a:gd name="T5" fmla="*/ 14 h 212"/>
                <a:gd name="T6" fmla="*/ 41 w 218"/>
                <a:gd name="T7" fmla="*/ 24 h 212"/>
                <a:gd name="T8" fmla="*/ 25 w 218"/>
                <a:gd name="T9" fmla="*/ 38 h 212"/>
                <a:gd name="T10" fmla="*/ 14 w 218"/>
                <a:gd name="T11" fmla="*/ 54 h 212"/>
                <a:gd name="T12" fmla="*/ 6 w 218"/>
                <a:gd name="T13" fmla="*/ 73 h 212"/>
                <a:gd name="T14" fmla="*/ 0 w 218"/>
                <a:gd name="T15" fmla="*/ 94 h 212"/>
                <a:gd name="T16" fmla="*/ 0 w 218"/>
                <a:gd name="T17" fmla="*/ 115 h 212"/>
                <a:gd name="T18" fmla="*/ 6 w 218"/>
                <a:gd name="T19" fmla="*/ 137 h 212"/>
                <a:gd name="T20" fmla="*/ 14 w 218"/>
                <a:gd name="T21" fmla="*/ 156 h 212"/>
                <a:gd name="T22" fmla="*/ 25 w 218"/>
                <a:gd name="T23" fmla="*/ 172 h 212"/>
                <a:gd name="T24" fmla="*/ 41 w 218"/>
                <a:gd name="T25" fmla="*/ 188 h 212"/>
                <a:gd name="T26" fmla="*/ 57 w 218"/>
                <a:gd name="T27" fmla="*/ 199 h 212"/>
                <a:gd name="T28" fmla="*/ 78 w 218"/>
                <a:gd name="T29" fmla="*/ 207 h 212"/>
                <a:gd name="T30" fmla="*/ 100 w 218"/>
                <a:gd name="T31" fmla="*/ 212 h 212"/>
                <a:gd name="T32" fmla="*/ 121 w 218"/>
                <a:gd name="T33" fmla="*/ 212 h 212"/>
                <a:gd name="T34" fmla="*/ 143 w 218"/>
                <a:gd name="T35" fmla="*/ 207 h 212"/>
                <a:gd name="T36" fmla="*/ 162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5 w 218"/>
                <a:gd name="T43" fmla="*/ 156 h 212"/>
                <a:gd name="T44" fmla="*/ 213 w 218"/>
                <a:gd name="T45" fmla="*/ 137 h 212"/>
                <a:gd name="T46" fmla="*/ 218 w 218"/>
                <a:gd name="T47" fmla="*/ 115 h 212"/>
                <a:gd name="T48" fmla="*/ 218 w 218"/>
                <a:gd name="T49" fmla="*/ 94 h 212"/>
                <a:gd name="T50" fmla="*/ 213 w 218"/>
                <a:gd name="T51" fmla="*/ 73 h 212"/>
                <a:gd name="T52" fmla="*/ 205 w 218"/>
                <a:gd name="T53" fmla="*/ 54 h 212"/>
                <a:gd name="T54" fmla="*/ 194 w 218"/>
                <a:gd name="T55" fmla="*/ 38 h 212"/>
                <a:gd name="T56" fmla="*/ 178 w 218"/>
                <a:gd name="T57" fmla="*/ 24 h 212"/>
                <a:gd name="T58" fmla="*/ 162 w 218"/>
                <a:gd name="T59" fmla="*/ 14 h 212"/>
                <a:gd name="T60" fmla="*/ 143 w 218"/>
                <a:gd name="T61" fmla="*/ 6 h 212"/>
                <a:gd name="T62" fmla="*/ 121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11" y="0"/>
                  </a:moveTo>
                  <a:lnTo>
                    <a:pt x="100" y="0"/>
                  </a:lnTo>
                  <a:lnTo>
                    <a:pt x="89" y="3"/>
                  </a:lnTo>
                  <a:lnTo>
                    <a:pt x="78" y="6"/>
                  </a:lnTo>
                  <a:lnTo>
                    <a:pt x="68" y="8"/>
                  </a:lnTo>
                  <a:lnTo>
                    <a:pt x="57" y="14"/>
                  </a:lnTo>
                  <a:lnTo>
                    <a:pt x="49" y="19"/>
                  </a:lnTo>
                  <a:lnTo>
                    <a:pt x="41" y="24"/>
                  </a:lnTo>
                  <a:lnTo>
                    <a:pt x="33" y="30"/>
                  </a:lnTo>
                  <a:lnTo>
                    <a:pt x="25" y="38"/>
                  </a:lnTo>
                  <a:lnTo>
                    <a:pt x="19" y="46"/>
                  </a:lnTo>
                  <a:lnTo>
                    <a:pt x="14" y="54"/>
                  </a:lnTo>
                  <a:lnTo>
                    <a:pt x="8" y="65"/>
                  </a:lnTo>
                  <a:lnTo>
                    <a:pt x="6" y="73"/>
                  </a:lnTo>
                  <a:lnTo>
                    <a:pt x="3" y="83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5"/>
                  </a:lnTo>
                  <a:lnTo>
                    <a:pt x="3" y="126"/>
                  </a:lnTo>
                  <a:lnTo>
                    <a:pt x="6" y="137"/>
                  </a:lnTo>
                  <a:lnTo>
                    <a:pt x="8" y="148"/>
                  </a:lnTo>
                  <a:lnTo>
                    <a:pt x="14" y="156"/>
                  </a:lnTo>
                  <a:lnTo>
                    <a:pt x="19" y="164"/>
                  </a:lnTo>
                  <a:lnTo>
                    <a:pt x="25" y="172"/>
                  </a:lnTo>
                  <a:lnTo>
                    <a:pt x="33" y="180"/>
                  </a:lnTo>
                  <a:lnTo>
                    <a:pt x="41" y="188"/>
                  </a:lnTo>
                  <a:lnTo>
                    <a:pt x="49" y="193"/>
                  </a:lnTo>
                  <a:lnTo>
                    <a:pt x="57" y="199"/>
                  </a:lnTo>
                  <a:lnTo>
                    <a:pt x="68" y="204"/>
                  </a:lnTo>
                  <a:lnTo>
                    <a:pt x="78" y="207"/>
                  </a:lnTo>
                  <a:lnTo>
                    <a:pt x="89" y="209"/>
                  </a:lnTo>
                  <a:lnTo>
                    <a:pt x="100" y="212"/>
                  </a:lnTo>
                  <a:lnTo>
                    <a:pt x="111" y="212"/>
                  </a:lnTo>
                  <a:lnTo>
                    <a:pt x="121" y="212"/>
                  </a:lnTo>
                  <a:lnTo>
                    <a:pt x="132" y="209"/>
                  </a:lnTo>
                  <a:lnTo>
                    <a:pt x="143" y="207"/>
                  </a:lnTo>
                  <a:lnTo>
                    <a:pt x="154" y="204"/>
                  </a:lnTo>
                  <a:lnTo>
                    <a:pt x="162" y="199"/>
                  </a:lnTo>
                  <a:lnTo>
                    <a:pt x="170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5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6" y="126"/>
                  </a:lnTo>
                  <a:lnTo>
                    <a:pt x="218" y="115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6" y="83"/>
                  </a:lnTo>
                  <a:lnTo>
                    <a:pt x="213" y="73"/>
                  </a:lnTo>
                  <a:lnTo>
                    <a:pt x="210" y="65"/>
                  </a:lnTo>
                  <a:lnTo>
                    <a:pt x="205" y="54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0"/>
                  </a:lnTo>
                  <a:lnTo>
                    <a:pt x="178" y="24"/>
                  </a:lnTo>
                  <a:lnTo>
                    <a:pt x="170" y="19"/>
                  </a:lnTo>
                  <a:lnTo>
                    <a:pt x="162" y="14"/>
                  </a:lnTo>
                  <a:lnTo>
                    <a:pt x="154" y="8"/>
                  </a:lnTo>
                  <a:lnTo>
                    <a:pt x="143" y="6"/>
                  </a:lnTo>
                  <a:lnTo>
                    <a:pt x="132" y="3"/>
                  </a:lnTo>
                  <a:lnTo>
                    <a:pt x="12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4" name="Rectangle 18"/>
            <p:cNvSpPr>
              <a:spLocks noChangeArrowheads="1"/>
            </p:cNvSpPr>
            <p:nvPr/>
          </p:nvSpPr>
          <p:spPr bwMode="auto">
            <a:xfrm>
              <a:off x="2641" y="1262"/>
              <a:ext cx="8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X</a:t>
              </a:r>
            </a:p>
          </p:txBody>
        </p:sp>
        <p:sp>
          <p:nvSpPr>
            <p:cNvPr id="185365" name="Freeform 19"/>
            <p:cNvSpPr>
              <a:spLocks/>
            </p:cNvSpPr>
            <p:nvPr/>
          </p:nvSpPr>
          <p:spPr bwMode="auto">
            <a:xfrm>
              <a:off x="2579" y="1952"/>
              <a:ext cx="218" cy="212"/>
            </a:xfrm>
            <a:custGeom>
              <a:avLst/>
              <a:gdLst>
                <a:gd name="T0" fmla="*/ 97 w 218"/>
                <a:gd name="T1" fmla="*/ 0 h 212"/>
                <a:gd name="T2" fmla="*/ 75 w 218"/>
                <a:gd name="T3" fmla="*/ 6 h 212"/>
                <a:gd name="T4" fmla="*/ 56 w 218"/>
                <a:gd name="T5" fmla="*/ 14 h 212"/>
                <a:gd name="T6" fmla="*/ 40 w 218"/>
                <a:gd name="T7" fmla="*/ 24 h 212"/>
                <a:gd name="T8" fmla="*/ 24 w 218"/>
                <a:gd name="T9" fmla="*/ 38 h 212"/>
                <a:gd name="T10" fmla="*/ 13 w 218"/>
                <a:gd name="T11" fmla="*/ 54 h 212"/>
                <a:gd name="T12" fmla="*/ 5 w 218"/>
                <a:gd name="T13" fmla="*/ 73 h 212"/>
                <a:gd name="T14" fmla="*/ 0 w 218"/>
                <a:gd name="T15" fmla="*/ 94 h 212"/>
                <a:gd name="T16" fmla="*/ 0 w 218"/>
                <a:gd name="T17" fmla="*/ 116 h 212"/>
                <a:gd name="T18" fmla="*/ 5 w 218"/>
                <a:gd name="T19" fmla="*/ 137 h 212"/>
                <a:gd name="T20" fmla="*/ 13 w 218"/>
                <a:gd name="T21" fmla="*/ 156 h 212"/>
                <a:gd name="T22" fmla="*/ 24 w 218"/>
                <a:gd name="T23" fmla="*/ 172 h 212"/>
                <a:gd name="T24" fmla="*/ 40 w 218"/>
                <a:gd name="T25" fmla="*/ 188 h 212"/>
                <a:gd name="T26" fmla="*/ 56 w 218"/>
                <a:gd name="T27" fmla="*/ 199 h 212"/>
                <a:gd name="T28" fmla="*/ 75 w 218"/>
                <a:gd name="T29" fmla="*/ 207 h 212"/>
                <a:gd name="T30" fmla="*/ 97 w 218"/>
                <a:gd name="T31" fmla="*/ 212 h 212"/>
                <a:gd name="T32" fmla="*/ 118 w 218"/>
                <a:gd name="T33" fmla="*/ 212 h 212"/>
                <a:gd name="T34" fmla="*/ 140 w 218"/>
                <a:gd name="T35" fmla="*/ 207 h 212"/>
                <a:gd name="T36" fmla="*/ 161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4 w 218"/>
                <a:gd name="T43" fmla="*/ 156 h 212"/>
                <a:gd name="T44" fmla="*/ 213 w 218"/>
                <a:gd name="T45" fmla="*/ 137 h 212"/>
                <a:gd name="T46" fmla="*/ 218 w 218"/>
                <a:gd name="T47" fmla="*/ 116 h 212"/>
                <a:gd name="T48" fmla="*/ 218 w 218"/>
                <a:gd name="T49" fmla="*/ 94 h 212"/>
                <a:gd name="T50" fmla="*/ 213 w 218"/>
                <a:gd name="T51" fmla="*/ 73 h 212"/>
                <a:gd name="T52" fmla="*/ 204 w 218"/>
                <a:gd name="T53" fmla="*/ 54 h 212"/>
                <a:gd name="T54" fmla="*/ 194 w 218"/>
                <a:gd name="T55" fmla="*/ 38 h 212"/>
                <a:gd name="T56" fmla="*/ 178 w 218"/>
                <a:gd name="T57" fmla="*/ 24 h 212"/>
                <a:gd name="T58" fmla="*/ 161 w 218"/>
                <a:gd name="T59" fmla="*/ 14 h 212"/>
                <a:gd name="T60" fmla="*/ 140 w 218"/>
                <a:gd name="T61" fmla="*/ 6 h 212"/>
                <a:gd name="T62" fmla="*/ 118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08" y="0"/>
                  </a:moveTo>
                  <a:lnTo>
                    <a:pt x="97" y="0"/>
                  </a:lnTo>
                  <a:lnTo>
                    <a:pt x="86" y="3"/>
                  </a:lnTo>
                  <a:lnTo>
                    <a:pt x="75" y="6"/>
                  </a:lnTo>
                  <a:lnTo>
                    <a:pt x="65" y="8"/>
                  </a:lnTo>
                  <a:lnTo>
                    <a:pt x="56" y="14"/>
                  </a:lnTo>
                  <a:lnTo>
                    <a:pt x="48" y="19"/>
                  </a:lnTo>
                  <a:lnTo>
                    <a:pt x="40" y="24"/>
                  </a:lnTo>
                  <a:lnTo>
                    <a:pt x="32" y="30"/>
                  </a:lnTo>
                  <a:lnTo>
                    <a:pt x="24" y="38"/>
                  </a:lnTo>
                  <a:lnTo>
                    <a:pt x="19" y="46"/>
                  </a:lnTo>
                  <a:lnTo>
                    <a:pt x="13" y="54"/>
                  </a:lnTo>
                  <a:lnTo>
                    <a:pt x="8" y="65"/>
                  </a:lnTo>
                  <a:lnTo>
                    <a:pt x="5" y="73"/>
                  </a:lnTo>
                  <a:lnTo>
                    <a:pt x="3" y="83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6"/>
                  </a:lnTo>
                  <a:lnTo>
                    <a:pt x="3" y="126"/>
                  </a:lnTo>
                  <a:lnTo>
                    <a:pt x="5" y="137"/>
                  </a:lnTo>
                  <a:lnTo>
                    <a:pt x="8" y="148"/>
                  </a:lnTo>
                  <a:lnTo>
                    <a:pt x="13" y="156"/>
                  </a:lnTo>
                  <a:lnTo>
                    <a:pt x="19" y="164"/>
                  </a:lnTo>
                  <a:lnTo>
                    <a:pt x="24" y="172"/>
                  </a:lnTo>
                  <a:lnTo>
                    <a:pt x="32" y="180"/>
                  </a:lnTo>
                  <a:lnTo>
                    <a:pt x="40" y="188"/>
                  </a:lnTo>
                  <a:lnTo>
                    <a:pt x="48" y="193"/>
                  </a:lnTo>
                  <a:lnTo>
                    <a:pt x="56" y="199"/>
                  </a:lnTo>
                  <a:lnTo>
                    <a:pt x="65" y="204"/>
                  </a:lnTo>
                  <a:lnTo>
                    <a:pt x="75" y="207"/>
                  </a:lnTo>
                  <a:lnTo>
                    <a:pt x="86" y="209"/>
                  </a:lnTo>
                  <a:lnTo>
                    <a:pt x="97" y="212"/>
                  </a:lnTo>
                  <a:lnTo>
                    <a:pt x="108" y="212"/>
                  </a:lnTo>
                  <a:lnTo>
                    <a:pt x="118" y="212"/>
                  </a:lnTo>
                  <a:lnTo>
                    <a:pt x="129" y="209"/>
                  </a:lnTo>
                  <a:lnTo>
                    <a:pt x="140" y="207"/>
                  </a:lnTo>
                  <a:lnTo>
                    <a:pt x="151" y="204"/>
                  </a:lnTo>
                  <a:lnTo>
                    <a:pt x="161" y="199"/>
                  </a:lnTo>
                  <a:lnTo>
                    <a:pt x="169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4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5" y="126"/>
                  </a:lnTo>
                  <a:lnTo>
                    <a:pt x="218" y="116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5" y="83"/>
                  </a:lnTo>
                  <a:lnTo>
                    <a:pt x="213" y="73"/>
                  </a:lnTo>
                  <a:lnTo>
                    <a:pt x="210" y="65"/>
                  </a:lnTo>
                  <a:lnTo>
                    <a:pt x="204" y="54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0"/>
                  </a:lnTo>
                  <a:lnTo>
                    <a:pt x="178" y="24"/>
                  </a:lnTo>
                  <a:lnTo>
                    <a:pt x="169" y="19"/>
                  </a:lnTo>
                  <a:lnTo>
                    <a:pt x="161" y="14"/>
                  </a:lnTo>
                  <a:lnTo>
                    <a:pt x="151" y="8"/>
                  </a:lnTo>
                  <a:lnTo>
                    <a:pt x="140" y="6"/>
                  </a:lnTo>
                  <a:lnTo>
                    <a:pt x="129" y="3"/>
                  </a:lnTo>
                  <a:lnTo>
                    <a:pt x="118" y="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6" name="Rectangle 20"/>
            <p:cNvSpPr>
              <a:spLocks noChangeArrowheads="1"/>
            </p:cNvSpPr>
            <p:nvPr/>
          </p:nvSpPr>
          <p:spPr bwMode="auto">
            <a:xfrm>
              <a:off x="2653" y="1983"/>
              <a:ext cx="8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Y</a:t>
              </a:r>
            </a:p>
          </p:txBody>
        </p:sp>
        <p:sp>
          <p:nvSpPr>
            <p:cNvPr id="185367" name="Line 21"/>
            <p:cNvSpPr>
              <a:spLocks noChangeShapeType="1"/>
            </p:cNvSpPr>
            <p:nvPr/>
          </p:nvSpPr>
          <p:spPr bwMode="auto">
            <a:xfrm>
              <a:off x="674" y="1448"/>
              <a:ext cx="280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8" name="Line 22"/>
            <p:cNvSpPr>
              <a:spLocks noChangeShapeType="1"/>
            </p:cNvSpPr>
            <p:nvPr/>
          </p:nvSpPr>
          <p:spPr bwMode="auto">
            <a:xfrm>
              <a:off x="2165" y="1140"/>
              <a:ext cx="419" cy="17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9" name="Line 23"/>
            <p:cNvSpPr>
              <a:spLocks noChangeShapeType="1"/>
            </p:cNvSpPr>
            <p:nvPr/>
          </p:nvSpPr>
          <p:spPr bwMode="auto">
            <a:xfrm flipV="1">
              <a:off x="2192" y="1381"/>
              <a:ext cx="422" cy="35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0" name="Line 24"/>
            <p:cNvSpPr>
              <a:spLocks noChangeShapeType="1"/>
            </p:cNvSpPr>
            <p:nvPr/>
          </p:nvSpPr>
          <p:spPr bwMode="auto">
            <a:xfrm>
              <a:off x="2197" y="1821"/>
              <a:ext cx="387" cy="20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1" name="Line 25"/>
            <p:cNvSpPr>
              <a:spLocks noChangeShapeType="1"/>
            </p:cNvSpPr>
            <p:nvPr/>
          </p:nvSpPr>
          <p:spPr bwMode="auto">
            <a:xfrm flipV="1">
              <a:off x="1481" y="1228"/>
              <a:ext cx="183" cy="148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2" name="Line 26"/>
            <p:cNvSpPr>
              <a:spLocks noChangeShapeType="1"/>
            </p:cNvSpPr>
            <p:nvPr/>
          </p:nvSpPr>
          <p:spPr bwMode="auto">
            <a:xfrm flipV="1">
              <a:off x="2030" y="1309"/>
              <a:ext cx="1" cy="268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3" name="Line 27"/>
            <p:cNvSpPr>
              <a:spLocks noChangeShapeType="1"/>
            </p:cNvSpPr>
            <p:nvPr/>
          </p:nvSpPr>
          <p:spPr bwMode="auto">
            <a:xfrm>
              <a:off x="1497" y="1577"/>
              <a:ext cx="167" cy="104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4" name="Rectangle 28"/>
            <p:cNvSpPr>
              <a:spLocks noChangeArrowheads="1"/>
            </p:cNvSpPr>
            <p:nvPr/>
          </p:nvSpPr>
          <p:spPr bwMode="auto">
            <a:xfrm>
              <a:off x="3050" y="853"/>
              <a:ext cx="608" cy="2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5" name="Rectangle 29"/>
            <p:cNvSpPr>
              <a:spLocks noChangeArrowheads="1"/>
            </p:cNvSpPr>
            <p:nvPr/>
          </p:nvSpPr>
          <p:spPr bwMode="auto">
            <a:xfrm>
              <a:off x="3131" y="896"/>
              <a:ext cx="52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legend</a:t>
              </a:r>
              <a:r>
                <a:rPr lang="en-US" sz="1700" b="1">
                  <a:solidFill>
                    <a:srgbClr val="000000"/>
                  </a:solidFill>
                </a:rPr>
                <a:t>:</a:t>
              </a:r>
              <a:endParaRPr lang="en-US"/>
            </a:p>
          </p:txBody>
        </p:sp>
        <p:sp>
          <p:nvSpPr>
            <p:cNvPr id="185376" name="Rectangle 30"/>
            <p:cNvSpPr>
              <a:spLocks noChangeArrowheads="1"/>
            </p:cNvSpPr>
            <p:nvPr/>
          </p:nvSpPr>
          <p:spPr bwMode="auto">
            <a:xfrm>
              <a:off x="3548" y="898"/>
              <a:ext cx="3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85377" name="Rectangle 31"/>
            <p:cNvSpPr>
              <a:spLocks noChangeArrowheads="1"/>
            </p:cNvSpPr>
            <p:nvPr/>
          </p:nvSpPr>
          <p:spPr bwMode="auto">
            <a:xfrm>
              <a:off x="4261" y="1432"/>
              <a:ext cx="731" cy="4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8" name="Rectangle 32"/>
            <p:cNvSpPr>
              <a:spLocks noChangeArrowheads="1"/>
            </p:cNvSpPr>
            <p:nvPr/>
          </p:nvSpPr>
          <p:spPr bwMode="auto">
            <a:xfrm>
              <a:off x="4341" y="1472"/>
              <a:ext cx="70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customer </a:t>
              </a:r>
              <a:endParaRPr lang="en-US" sz="2000"/>
            </a:p>
          </p:txBody>
        </p:sp>
        <p:sp>
          <p:nvSpPr>
            <p:cNvPr id="185379" name="Rectangle 33"/>
            <p:cNvSpPr>
              <a:spLocks noChangeArrowheads="1"/>
            </p:cNvSpPr>
            <p:nvPr/>
          </p:nvSpPr>
          <p:spPr bwMode="auto">
            <a:xfrm>
              <a:off x="4341" y="1630"/>
              <a:ext cx="60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network:</a:t>
              </a:r>
              <a:endParaRPr lang="en-US" sz="2000"/>
            </a:p>
          </p:txBody>
        </p:sp>
        <p:sp>
          <p:nvSpPr>
            <p:cNvPr id="185380" name="Rectangle 34"/>
            <p:cNvSpPr>
              <a:spLocks noChangeArrowheads="1"/>
            </p:cNvSpPr>
            <p:nvPr/>
          </p:nvSpPr>
          <p:spPr bwMode="auto">
            <a:xfrm>
              <a:off x="4823" y="1630"/>
              <a:ext cx="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85381" name="Rectangle 35"/>
            <p:cNvSpPr>
              <a:spLocks noChangeArrowheads="1"/>
            </p:cNvSpPr>
            <p:nvPr/>
          </p:nvSpPr>
          <p:spPr bwMode="auto">
            <a:xfrm>
              <a:off x="4261" y="869"/>
              <a:ext cx="697" cy="4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82" name="Rectangle 36"/>
            <p:cNvSpPr>
              <a:spLocks noChangeArrowheads="1"/>
            </p:cNvSpPr>
            <p:nvPr/>
          </p:nvSpPr>
          <p:spPr bwMode="auto">
            <a:xfrm>
              <a:off x="4341" y="909"/>
              <a:ext cx="5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provider</a:t>
              </a:r>
              <a:endParaRPr lang="en-US" sz="2000"/>
            </a:p>
          </p:txBody>
        </p:sp>
        <p:sp>
          <p:nvSpPr>
            <p:cNvPr id="185383" name="Rectangle 37"/>
            <p:cNvSpPr>
              <a:spLocks noChangeArrowheads="1"/>
            </p:cNvSpPr>
            <p:nvPr/>
          </p:nvSpPr>
          <p:spPr bwMode="auto">
            <a:xfrm>
              <a:off x="4796" y="909"/>
              <a:ext cx="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85384" name="Rectangle 38"/>
            <p:cNvSpPr>
              <a:spLocks noChangeArrowheads="1"/>
            </p:cNvSpPr>
            <p:nvPr/>
          </p:nvSpPr>
          <p:spPr bwMode="auto">
            <a:xfrm>
              <a:off x="4341" y="1064"/>
              <a:ext cx="56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network</a:t>
              </a:r>
              <a:endParaRPr lang="en-US" sz="2000"/>
            </a:p>
          </p:txBody>
        </p:sp>
        <p:sp>
          <p:nvSpPr>
            <p:cNvPr id="185385" name="Rectangle 39"/>
            <p:cNvSpPr>
              <a:spLocks noChangeArrowheads="1"/>
            </p:cNvSpPr>
            <p:nvPr/>
          </p:nvSpPr>
          <p:spPr bwMode="auto">
            <a:xfrm>
              <a:off x="4785" y="1064"/>
              <a:ext cx="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85386" name="Freeform 40"/>
            <p:cNvSpPr>
              <a:spLocks/>
            </p:cNvSpPr>
            <p:nvPr/>
          </p:nvSpPr>
          <p:spPr bwMode="auto">
            <a:xfrm>
              <a:off x="3749" y="901"/>
              <a:ext cx="563" cy="362"/>
            </a:xfrm>
            <a:custGeom>
              <a:avLst/>
              <a:gdLst>
                <a:gd name="T0" fmla="*/ 162 w 563"/>
                <a:gd name="T1" fmla="*/ 0 h 362"/>
                <a:gd name="T2" fmla="*/ 132 w 563"/>
                <a:gd name="T3" fmla="*/ 5 h 362"/>
                <a:gd name="T4" fmla="*/ 108 w 563"/>
                <a:gd name="T5" fmla="*/ 13 h 362"/>
                <a:gd name="T6" fmla="*/ 81 w 563"/>
                <a:gd name="T7" fmla="*/ 30 h 362"/>
                <a:gd name="T8" fmla="*/ 60 w 563"/>
                <a:gd name="T9" fmla="*/ 48 h 362"/>
                <a:gd name="T10" fmla="*/ 35 w 563"/>
                <a:gd name="T11" fmla="*/ 72 h 362"/>
                <a:gd name="T12" fmla="*/ 14 w 563"/>
                <a:gd name="T13" fmla="*/ 102 h 362"/>
                <a:gd name="T14" fmla="*/ 3 w 563"/>
                <a:gd name="T15" fmla="*/ 126 h 362"/>
                <a:gd name="T16" fmla="*/ 0 w 563"/>
                <a:gd name="T17" fmla="*/ 140 h 362"/>
                <a:gd name="T18" fmla="*/ 0 w 563"/>
                <a:gd name="T19" fmla="*/ 156 h 362"/>
                <a:gd name="T20" fmla="*/ 3 w 563"/>
                <a:gd name="T21" fmla="*/ 180 h 362"/>
                <a:gd name="T22" fmla="*/ 17 w 563"/>
                <a:gd name="T23" fmla="*/ 212 h 362"/>
                <a:gd name="T24" fmla="*/ 35 w 563"/>
                <a:gd name="T25" fmla="*/ 241 h 362"/>
                <a:gd name="T26" fmla="*/ 60 w 563"/>
                <a:gd name="T27" fmla="*/ 268 h 362"/>
                <a:gd name="T28" fmla="*/ 81 w 563"/>
                <a:gd name="T29" fmla="*/ 292 h 362"/>
                <a:gd name="T30" fmla="*/ 103 w 563"/>
                <a:gd name="T31" fmla="*/ 316 h 362"/>
                <a:gd name="T32" fmla="*/ 119 w 563"/>
                <a:gd name="T33" fmla="*/ 327 h 362"/>
                <a:gd name="T34" fmla="*/ 135 w 563"/>
                <a:gd name="T35" fmla="*/ 335 h 362"/>
                <a:gd name="T36" fmla="*/ 156 w 563"/>
                <a:gd name="T37" fmla="*/ 341 h 362"/>
                <a:gd name="T38" fmla="*/ 183 w 563"/>
                <a:gd name="T39" fmla="*/ 346 h 362"/>
                <a:gd name="T40" fmla="*/ 200 w 563"/>
                <a:gd name="T41" fmla="*/ 349 h 362"/>
                <a:gd name="T42" fmla="*/ 240 w 563"/>
                <a:gd name="T43" fmla="*/ 354 h 362"/>
                <a:gd name="T44" fmla="*/ 286 w 563"/>
                <a:gd name="T45" fmla="*/ 357 h 362"/>
                <a:gd name="T46" fmla="*/ 334 w 563"/>
                <a:gd name="T47" fmla="*/ 359 h 362"/>
                <a:gd name="T48" fmla="*/ 385 w 563"/>
                <a:gd name="T49" fmla="*/ 362 h 362"/>
                <a:gd name="T50" fmla="*/ 434 w 563"/>
                <a:gd name="T51" fmla="*/ 359 h 362"/>
                <a:gd name="T52" fmla="*/ 477 w 563"/>
                <a:gd name="T53" fmla="*/ 351 h 362"/>
                <a:gd name="T54" fmla="*/ 504 w 563"/>
                <a:gd name="T55" fmla="*/ 343 h 362"/>
                <a:gd name="T56" fmla="*/ 517 w 563"/>
                <a:gd name="T57" fmla="*/ 335 h 362"/>
                <a:gd name="T58" fmla="*/ 528 w 563"/>
                <a:gd name="T59" fmla="*/ 325 h 362"/>
                <a:gd name="T60" fmla="*/ 541 w 563"/>
                <a:gd name="T61" fmla="*/ 306 h 362"/>
                <a:gd name="T62" fmla="*/ 555 w 563"/>
                <a:gd name="T63" fmla="*/ 274 h 362"/>
                <a:gd name="T64" fmla="*/ 560 w 563"/>
                <a:gd name="T65" fmla="*/ 236 h 362"/>
                <a:gd name="T66" fmla="*/ 563 w 563"/>
                <a:gd name="T67" fmla="*/ 193 h 362"/>
                <a:gd name="T68" fmla="*/ 560 w 563"/>
                <a:gd name="T69" fmla="*/ 153 h 362"/>
                <a:gd name="T70" fmla="*/ 557 w 563"/>
                <a:gd name="T71" fmla="*/ 113 h 362"/>
                <a:gd name="T72" fmla="*/ 552 w 563"/>
                <a:gd name="T73" fmla="*/ 78 h 362"/>
                <a:gd name="T74" fmla="*/ 547 w 563"/>
                <a:gd name="T75" fmla="*/ 59 h 362"/>
                <a:gd name="T76" fmla="*/ 544 w 563"/>
                <a:gd name="T77" fmla="*/ 46 h 362"/>
                <a:gd name="T78" fmla="*/ 539 w 563"/>
                <a:gd name="T79" fmla="*/ 30 h 362"/>
                <a:gd name="T80" fmla="*/ 533 w 563"/>
                <a:gd name="T81" fmla="*/ 22 h 362"/>
                <a:gd name="T82" fmla="*/ 522 w 563"/>
                <a:gd name="T83" fmla="*/ 19 h 362"/>
                <a:gd name="T84" fmla="*/ 506 w 563"/>
                <a:gd name="T85" fmla="*/ 16 h 362"/>
                <a:gd name="T86" fmla="*/ 479 w 563"/>
                <a:gd name="T87" fmla="*/ 16 h 362"/>
                <a:gd name="T88" fmla="*/ 466 w 563"/>
                <a:gd name="T89" fmla="*/ 13 h 362"/>
                <a:gd name="T90" fmla="*/ 450 w 563"/>
                <a:gd name="T91" fmla="*/ 11 h 362"/>
                <a:gd name="T92" fmla="*/ 409 w 563"/>
                <a:gd name="T93" fmla="*/ 11 h 362"/>
                <a:gd name="T94" fmla="*/ 364 w 563"/>
                <a:gd name="T95" fmla="*/ 13 h 362"/>
                <a:gd name="T96" fmla="*/ 321 w 563"/>
                <a:gd name="T97" fmla="*/ 13 h 362"/>
                <a:gd name="T98" fmla="*/ 283 w 563"/>
                <a:gd name="T99" fmla="*/ 11 h 362"/>
                <a:gd name="T100" fmla="*/ 248 w 563"/>
                <a:gd name="T101" fmla="*/ 5 h 362"/>
                <a:gd name="T102" fmla="*/ 213 w 563"/>
                <a:gd name="T103" fmla="*/ 0 h 362"/>
                <a:gd name="T104" fmla="*/ 186 w 563"/>
                <a:gd name="T105" fmla="*/ 0 h 362"/>
                <a:gd name="T106" fmla="*/ 175 w 563"/>
                <a:gd name="T107" fmla="*/ 0 h 3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63"/>
                <a:gd name="T163" fmla="*/ 0 h 362"/>
                <a:gd name="T164" fmla="*/ 563 w 563"/>
                <a:gd name="T165" fmla="*/ 362 h 3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63" h="362">
                  <a:moveTo>
                    <a:pt x="175" y="0"/>
                  </a:moveTo>
                  <a:lnTo>
                    <a:pt x="162" y="0"/>
                  </a:lnTo>
                  <a:lnTo>
                    <a:pt x="148" y="3"/>
                  </a:lnTo>
                  <a:lnTo>
                    <a:pt x="132" y="5"/>
                  </a:lnTo>
                  <a:lnTo>
                    <a:pt x="119" y="11"/>
                  </a:lnTo>
                  <a:lnTo>
                    <a:pt x="108" y="13"/>
                  </a:lnTo>
                  <a:lnTo>
                    <a:pt x="95" y="22"/>
                  </a:lnTo>
                  <a:lnTo>
                    <a:pt x="81" y="30"/>
                  </a:lnTo>
                  <a:lnTo>
                    <a:pt x="70" y="38"/>
                  </a:lnTo>
                  <a:lnTo>
                    <a:pt x="60" y="48"/>
                  </a:lnTo>
                  <a:lnTo>
                    <a:pt x="46" y="59"/>
                  </a:lnTo>
                  <a:lnTo>
                    <a:pt x="35" y="72"/>
                  </a:lnTo>
                  <a:lnTo>
                    <a:pt x="25" y="89"/>
                  </a:lnTo>
                  <a:lnTo>
                    <a:pt x="14" y="102"/>
                  </a:lnTo>
                  <a:lnTo>
                    <a:pt x="8" y="118"/>
                  </a:lnTo>
                  <a:lnTo>
                    <a:pt x="3" y="126"/>
                  </a:lnTo>
                  <a:lnTo>
                    <a:pt x="3" y="134"/>
                  </a:lnTo>
                  <a:lnTo>
                    <a:pt x="0" y="140"/>
                  </a:lnTo>
                  <a:lnTo>
                    <a:pt x="0" y="148"/>
                  </a:lnTo>
                  <a:lnTo>
                    <a:pt x="0" y="156"/>
                  </a:lnTo>
                  <a:lnTo>
                    <a:pt x="0" y="164"/>
                  </a:lnTo>
                  <a:lnTo>
                    <a:pt x="3" y="180"/>
                  </a:lnTo>
                  <a:lnTo>
                    <a:pt x="8" y="196"/>
                  </a:lnTo>
                  <a:lnTo>
                    <a:pt x="17" y="212"/>
                  </a:lnTo>
                  <a:lnTo>
                    <a:pt x="27" y="225"/>
                  </a:lnTo>
                  <a:lnTo>
                    <a:pt x="35" y="241"/>
                  </a:lnTo>
                  <a:lnTo>
                    <a:pt x="49" y="255"/>
                  </a:lnTo>
                  <a:lnTo>
                    <a:pt x="60" y="268"/>
                  </a:lnTo>
                  <a:lnTo>
                    <a:pt x="70" y="282"/>
                  </a:lnTo>
                  <a:lnTo>
                    <a:pt x="81" y="292"/>
                  </a:lnTo>
                  <a:lnTo>
                    <a:pt x="92" y="306"/>
                  </a:lnTo>
                  <a:lnTo>
                    <a:pt x="103" y="316"/>
                  </a:lnTo>
                  <a:lnTo>
                    <a:pt x="111" y="322"/>
                  </a:lnTo>
                  <a:lnTo>
                    <a:pt x="119" y="327"/>
                  </a:lnTo>
                  <a:lnTo>
                    <a:pt x="127" y="330"/>
                  </a:lnTo>
                  <a:lnTo>
                    <a:pt x="135" y="335"/>
                  </a:lnTo>
                  <a:lnTo>
                    <a:pt x="146" y="338"/>
                  </a:lnTo>
                  <a:lnTo>
                    <a:pt x="156" y="341"/>
                  </a:lnTo>
                  <a:lnTo>
                    <a:pt x="170" y="343"/>
                  </a:lnTo>
                  <a:lnTo>
                    <a:pt x="183" y="346"/>
                  </a:lnTo>
                  <a:lnTo>
                    <a:pt x="191" y="346"/>
                  </a:lnTo>
                  <a:lnTo>
                    <a:pt x="200" y="349"/>
                  </a:lnTo>
                  <a:lnTo>
                    <a:pt x="218" y="351"/>
                  </a:lnTo>
                  <a:lnTo>
                    <a:pt x="240" y="354"/>
                  </a:lnTo>
                  <a:lnTo>
                    <a:pt x="261" y="354"/>
                  </a:lnTo>
                  <a:lnTo>
                    <a:pt x="286" y="357"/>
                  </a:lnTo>
                  <a:lnTo>
                    <a:pt x="310" y="359"/>
                  </a:lnTo>
                  <a:lnTo>
                    <a:pt x="334" y="359"/>
                  </a:lnTo>
                  <a:lnTo>
                    <a:pt x="361" y="362"/>
                  </a:lnTo>
                  <a:lnTo>
                    <a:pt x="385" y="362"/>
                  </a:lnTo>
                  <a:lnTo>
                    <a:pt x="409" y="359"/>
                  </a:lnTo>
                  <a:lnTo>
                    <a:pt x="434" y="359"/>
                  </a:lnTo>
                  <a:lnTo>
                    <a:pt x="455" y="357"/>
                  </a:lnTo>
                  <a:lnTo>
                    <a:pt x="477" y="351"/>
                  </a:lnTo>
                  <a:lnTo>
                    <a:pt x="493" y="346"/>
                  </a:lnTo>
                  <a:lnTo>
                    <a:pt x="504" y="343"/>
                  </a:lnTo>
                  <a:lnTo>
                    <a:pt x="509" y="338"/>
                  </a:lnTo>
                  <a:lnTo>
                    <a:pt x="517" y="335"/>
                  </a:lnTo>
                  <a:lnTo>
                    <a:pt x="522" y="330"/>
                  </a:lnTo>
                  <a:lnTo>
                    <a:pt x="528" y="325"/>
                  </a:lnTo>
                  <a:lnTo>
                    <a:pt x="533" y="319"/>
                  </a:lnTo>
                  <a:lnTo>
                    <a:pt x="541" y="306"/>
                  </a:lnTo>
                  <a:lnTo>
                    <a:pt x="549" y="292"/>
                  </a:lnTo>
                  <a:lnTo>
                    <a:pt x="555" y="274"/>
                  </a:lnTo>
                  <a:lnTo>
                    <a:pt x="557" y="255"/>
                  </a:lnTo>
                  <a:lnTo>
                    <a:pt x="560" y="236"/>
                  </a:lnTo>
                  <a:lnTo>
                    <a:pt x="563" y="215"/>
                  </a:lnTo>
                  <a:lnTo>
                    <a:pt x="563" y="193"/>
                  </a:lnTo>
                  <a:lnTo>
                    <a:pt x="560" y="172"/>
                  </a:lnTo>
                  <a:lnTo>
                    <a:pt x="560" y="153"/>
                  </a:lnTo>
                  <a:lnTo>
                    <a:pt x="557" y="131"/>
                  </a:lnTo>
                  <a:lnTo>
                    <a:pt x="557" y="113"/>
                  </a:lnTo>
                  <a:lnTo>
                    <a:pt x="555" y="94"/>
                  </a:lnTo>
                  <a:lnTo>
                    <a:pt x="552" y="78"/>
                  </a:lnTo>
                  <a:lnTo>
                    <a:pt x="549" y="64"/>
                  </a:lnTo>
                  <a:lnTo>
                    <a:pt x="547" y="59"/>
                  </a:lnTo>
                  <a:lnTo>
                    <a:pt x="547" y="54"/>
                  </a:lnTo>
                  <a:lnTo>
                    <a:pt x="544" y="46"/>
                  </a:lnTo>
                  <a:lnTo>
                    <a:pt x="541" y="38"/>
                  </a:lnTo>
                  <a:lnTo>
                    <a:pt x="539" y="30"/>
                  </a:lnTo>
                  <a:lnTo>
                    <a:pt x="536" y="27"/>
                  </a:lnTo>
                  <a:lnTo>
                    <a:pt x="533" y="22"/>
                  </a:lnTo>
                  <a:lnTo>
                    <a:pt x="528" y="19"/>
                  </a:lnTo>
                  <a:lnTo>
                    <a:pt x="522" y="19"/>
                  </a:lnTo>
                  <a:lnTo>
                    <a:pt x="520" y="16"/>
                  </a:lnTo>
                  <a:lnTo>
                    <a:pt x="506" y="16"/>
                  </a:lnTo>
                  <a:lnTo>
                    <a:pt x="495" y="16"/>
                  </a:lnTo>
                  <a:lnTo>
                    <a:pt x="479" y="16"/>
                  </a:lnTo>
                  <a:lnTo>
                    <a:pt x="474" y="13"/>
                  </a:lnTo>
                  <a:lnTo>
                    <a:pt x="466" y="13"/>
                  </a:lnTo>
                  <a:lnTo>
                    <a:pt x="458" y="13"/>
                  </a:lnTo>
                  <a:lnTo>
                    <a:pt x="450" y="11"/>
                  </a:lnTo>
                  <a:lnTo>
                    <a:pt x="431" y="11"/>
                  </a:lnTo>
                  <a:lnTo>
                    <a:pt x="409" y="11"/>
                  </a:lnTo>
                  <a:lnTo>
                    <a:pt x="388" y="13"/>
                  </a:lnTo>
                  <a:lnTo>
                    <a:pt x="364" y="13"/>
                  </a:lnTo>
                  <a:lnTo>
                    <a:pt x="342" y="13"/>
                  </a:lnTo>
                  <a:lnTo>
                    <a:pt x="321" y="13"/>
                  </a:lnTo>
                  <a:lnTo>
                    <a:pt x="302" y="13"/>
                  </a:lnTo>
                  <a:lnTo>
                    <a:pt x="283" y="11"/>
                  </a:lnTo>
                  <a:lnTo>
                    <a:pt x="264" y="11"/>
                  </a:lnTo>
                  <a:lnTo>
                    <a:pt x="248" y="5"/>
                  </a:lnTo>
                  <a:lnTo>
                    <a:pt x="229" y="3"/>
                  </a:lnTo>
                  <a:lnTo>
                    <a:pt x="213" y="0"/>
                  </a:lnTo>
                  <a:lnTo>
                    <a:pt x="200" y="0"/>
                  </a:lnTo>
                  <a:lnTo>
                    <a:pt x="186" y="0"/>
                  </a:lnTo>
                  <a:lnTo>
                    <a:pt x="181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87" name="Freeform 41"/>
            <p:cNvSpPr>
              <a:spLocks/>
            </p:cNvSpPr>
            <p:nvPr/>
          </p:nvSpPr>
          <p:spPr bwMode="auto">
            <a:xfrm>
              <a:off x="4064" y="1504"/>
              <a:ext cx="218" cy="212"/>
            </a:xfrm>
            <a:custGeom>
              <a:avLst/>
              <a:gdLst>
                <a:gd name="T0" fmla="*/ 100 w 218"/>
                <a:gd name="T1" fmla="*/ 0 h 212"/>
                <a:gd name="T2" fmla="*/ 78 w 218"/>
                <a:gd name="T3" fmla="*/ 6 h 212"/>
                <a:gd name="T4" fmla="*/ 57 w 218"/>
                <a:gd name="T5" fmla="*/ 14 h 212"/>
                <a:gd name="T6" fmla="*/ 41 w 218"/>
                <a:gd name="T7" fmla="*/ 25 h 212"/>
                <a:gd name="T8" fmla="*/ 24 w 218"/>
                <a:gd name="T9" fmla="*/ 38 h 212"/>
                <a:gd name="T10" fmla="*/ 14 w 218"/>
                <a:gd name="T11" fmla="*/ 57 h 212"/>
                <a:gd name="T12" fmla="*/ 6 w 218"/>
                <a:gd name="T13" fmla="*/ 76 h 212"/>
                <a:gd name="T14" fmla="*/ 0 w 218"/>
                <a:gd name="T15" fmla="*/ 94 h 212"/>
                <a:gd name="T16" fmla="*/ 0 w 218"/>
                <a:gd name="T17" fmla="*/ 116 h 212"/>
                <a:gd name="T18" fmla="*/ 6 w 218"/>
                <a:gd name="T19" fmla="*/ 137 h 212"/>
                <a:gd name="T20" fmla="*/ 14 w 218"/>
                <a:gd name="T21" fmla="*/ 156 h 212"/>
                <a:gd name="T22" fmla="*/ 24 w 218"/>
                <a:gd name="T23" fmla="*/ 172 h 212"/>
                <a:gd name="T24" fmla="*/ 41 w 218"/>
                <a:gd name="T25" fmla="*/ 188 h 212"/>
                <a:gd name="T26" fmla="*/ 57 w 218"/>
                <a:gd name="T27" fmla="*/ 199 h 212"/>
                <a:gd name="T28" fmla="*/ 78 w 218"/>
                <a:gd name="T29" fmla="*/ 207 h 212"/>
                <a:gd name="T30" fmla="*/ 100 w 218"/>
                <a:gd name="T31" fmla="*/ 212 h 212"/>
                <a:gd name="T32" fmla="*/ 121 w 218"/>
                <a:gd name="T33" fmla="*/ 212 h 212"/>
                <a:gd name="T34" fmla="*/ 143 w 218"/>
                <a:gd name="T35" fmla="*/ 207 h 212"/>
                <a:gd name="T36" fmla="*/ 162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5 w 218"/>
                <a:gd name="T43" fmla="*/ 156 h 212"/>
                <a:gd name="T44" fmla="*/ 213 w 218"/>
                <a:gd name="T45" fmla="*/ 137 h 212"/>
                <a:gd name="T46" fmla="*/ 218 w 218"/>
                <a:gd name="T47" fmla="*/ 116 h 212"/>
                <a:gd name="T48" fmla="*/ 218 w 218"/>
                <a:gd name="T49" fmla="*/ 94 h 212"/>
                <a:gd name="T50" fmla="*/ 213 w 218"/>
                <a:gd name="T51" fmla="*/ 76 h 212"/>
                <a:gd name="T52" fmla="*/ 205 w 218"/>
                <a:gd name="T53" fmla="*/ 57 h 212"/>
                <a:gd name="T54" fmla="*/ 194 w 218"/>
                <a:gd name="T55" fmla="*/ 38 h 212"/>
                <a:gd name="T56" fmla="*/ 178 w 218"/>
                <a:gd name="T57" fmla="*/ 25 h 212"/>
                <a:gd name="T58" fmla="*/ 162 w 218"/>
                <a:gd name="T59" fmla="*/ 14 h 212"/>
                <a:gd name="T60" fmla="*/ 143 w 218"/>
                <a:gd name="T61" fmla="*/ 6 h 212"/>
                <a:gd name="T62" fmla="*/ 121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11" y="0"/>
                  </a:moveTo>
                  <a:lnTo>
                    <a:pt x="100" y="0"/>
                  </a:lnTo>
                  <a:lnTo>
                    <a:pt x="89" y="3"/>
                  </a:lnTo>
                  <a:lnTo>
                    <a:pt x="78" y="6"/>
                  </a:lnTo>
                  <a:lnTo>
                    <a:pt x="67" y="8"/>
                  </a:lnTo>
                  <a:lnTo>
                    <a:pt x="57" y="14"/>
                  </a:lnTo>
                  <a:lnTo>
                    <a:pt x="49" y="19"/>
                  </a:lnTo>
                  <a:lnTo>
                    <a:pt x="41" y="25"/>
                  </a:lnTo>
                  <a:lnTo>
                    <a:pt x="33" y="33"/>
                  </a:lnTo>
                  <a:lnTo>
                    <a:pt x="24" y="38"/>
                  </a:lnTo>
                  <a:lnTo>
                    <a:pt x="19" y="46"/>
                  </a:lnTo>
                  <a:lnTo>
                    <a:pt x="14" y="57"/>
                  </a:lnTo>
                  <a:lnTo>
                    <a:pt x="8" y="65"/>
                  </a:lnTo>
                  <a:lnTo>
                    <a:pt x="6" y="76"/>
                  </a:lnTo>
                  <a:lnTo>
                    <a:pt x="3" y="84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6"/>
                  </a:lnTo>
                  <a:lnTo>
                    <a:pt x="3" y="126"/>
                  </a:lnTo>
                  <a:lnTo>
                    <a:pt x="6" y="137"/>
                  </a:lnTo>
                  <a:lnTo>
                    <a:pt x="8" y="148"/>
                  </a:lnTo>
                  <a:lnTo>
                    <a:pt x="14" y="156"/>
                  </a:lnTo>
                  <a:lnTo>
                    <a:pt x="19" y="164"/>
                  </a:lnTo>
                  <a:lnTo>
                    <a:pt x="24" y="172"/>
                  </a:lnTo>
                  <a:lnTo>
                    <a:pt x="33" y="180"/>
                  </a:lnTo>
                  <a:lnTo>
                    <a:pt x="41" y="188"/>
                  </a:lnTo>
                  <a:lnTo>
                    <a:pt x="49" y="193"/>
                  </a:lnTo>
                  <a:lnTo>
                    <a:pt x="57" y="199"/>
                  </a:lnTo>
                  <a:lnTo>
                    <a:pt x="67" y="204"/>
                  </a:lnTo>
                  <a:lnTo>
                    <a:pt x="78" y="207"/>
                  </a:lnTo>
                  <a:lnTo>
                    <a:pt x="89" y="210"/>
                  </a:lnTo>
                  <a:lnTo>
                    <a:pt x="100" y="212"/>
                  </a:lnTo>
                  <a:lnTo>
                    <a:pt x="111" y="212"/>
                  </a:lnTo>
                  <a:lnTo>
                    <a:pt x="121" y="212"/>
                  </a:lnTo>
                  <a:lnTo>
                    <a:pt x="132" y="210"/>
                  </a:lnTo>
                  <a:lnTo>
                    <a:pt x="143" y="207"/>
                  </a:lnTo>
                  <a:lnTo>
                    <a:pt x="154" y="204"/>
                  </a:lnTo>
                  <a:lnTo>
                    <a:pt x="162" y="199"/>
                  </a:lnTo>
                  <a:lnTo>
                    <a:pt x="170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5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5" y="126"/>
                  </a:lnTo>
                  <a:lnTo>
                    <a:pt x="218" y="116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5" y="84"/>
                  </a:lnTo>
                  <a:lnTo>
                    <a:pt x="213" y="76"/>
                  </a:lnTo>
                  <a:lnTo>
                    <a:pt x="210" y="65"/>
                  </a:lnTo>
                  <a:lnTo>
                    <a:pt x="205" y="57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3"/>
                  </a:lnTo>
                  <a:lnTo>
                    <a:pt x="178" y="25"/>
                  </a:lnTo>
                  <a:lnTo>
                    <a:pt x="170" y="19"/>
                  </a:lnTo>
                  <a:lnTo>
                    <a:pt x="162" y="14"/>
                  </a:lnTo>
                  <a:lnTo>
                    <a:pt x="154" y="8"/>
                  </a:lnTo>
                  <a:lnTo>
                    <a:pt x="143" y="6"/>
                  </a:lnTo>
                  <a:lnTo>
                    <a:pt x="132" y="3"/>
                  </a:lnTo>
                  <a:lnTo>
                    <a:pt x="12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38017" y="3604926"/>
            <a:ext cx="7997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90"/>
                </a:solidFill>
              </a:rPr>
              <a:t>Suppose an ISP only wants to route traffic to/from its customer networks (does not want to carry transit traffic between other ISPs)</a:t>
            </a:r>
          </a:p>
        </p:txBody>
      </p:sp>
      <p:sp>
        <p:nvSpPr>
          <p:cNvPr id="4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14</a:t>
            </a:fld>
            <a:endParaRPr lang="en-US" sz="1200" dirty="0">
              <a:latin typeface="Tahoma" charset="0"/>
            </a:endParaRPr>
          </a:p>
        </p:txBody>
      </p:sp>
      <p:sp>
        <p:nvSpPr>
          <p:cNvPr id="4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  <p:pic>
        <p:nvPicPr>
          <p:cNvPr id="49" name="Picture 4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65" y="801925"/>
            <a:ext cx="8301892" cy="256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Rectangle 2"/>
          <p:cNvSpPr>
            <a:spLocks noGrp="1" noChangeArrowheads="1"/>
          </p:cNvSpPr>
          <p:nvPr>
            <p:ph type="title"/>
          </p:nvPr>
        </p:nvSpPr>
        <p:spPr>
          <a:xfrm>
            <a:off x="368746" y="6884"/>
            <a:ext cx="86106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cs typeface="+mj-cs"/>
              </a:rPr>
              <a:t>BGP: achieving policy via advertisements</a:t>
            </a:r>
          </a:p>
        </p:txBody>
      </p:sp>
    </p:spTree>
    <p:extLst>
      <p:ext uri="{BB962C8B-B14F-4D97-AF65-F5344CB8AC3E}">
        <p14:creationId xmlns:p14="http://schemas.microsoft.com/office/powerpoint/2010/main" val="2260229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7" name="Picture 4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65" y="801925"/>
            <a:ext cx="8301892" cy="256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5" name="Rectangle 2"/>
          <p:cNvSpPr>
            <a:spLocks noGrp="1" noChangeArrowheads="1"/>
          </p:cNvSpPr>
          <p:nvPr>
            <p:ph type="title"/>
          </p:nvPr>
        </p:nvSpPr>
        <p:spPr>
          <a:xfrm>
            <a:off x="368746" y="6884"/>
            <a:ext cx="86106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cs typeface="+mj-cs"/>
              </a:rPr>
              <a:t>BGP: achieving policy via advertisements</a:t>
            </a:r>
          </a:p>
        </p:txBody>
      </p:sp>
      <p:sp>
        <p:nvSpPr>
          <p:cNvPr id="185349" name="Rectangle 3"/>
          <p:cNvSpPr>
            <a:spLocks noChangeArrowheads="1"/>
          </p:cNvSpPr>
          <p:nvPr/>
        </p:nvSpPr>
        <p:spPr bwMode="auto">
          <a:xfrm>
            <a:off x="1181100" y="3581400"/>
            <a:ext cx="4876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50" name="Rectangle 4"/>
          <p:cNvSpPr>
            <a:spLocks noChangeArrowheads="1"/>
          </p:cNvSpPr>
          <p:nvPr/>
        </p:nvSpPr>
        <p:spPr bwMode="auto">
          <a:xfrm>
            <a:off x="682740" y="4513560"/>
            <a:ext cx="8229600" cy="205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2575" indent="-2825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Gill Sans MT" charset="0"/>
              </a:rPr>
              <a:t>A,B,C are </a:t>
            </a:r>
            <a:r>
              <a:rPr lang="en-US" sz="2400" i="1" dirty="0">
                <a:solidFill>
                  <a:srgbClr val="CC0000"/>
                </a:solidFill>
                <a:latin typeface="Gill Sans MT" charset="0"/>
              </a:rPr>
              <a:t>provider networks</a:t>
            </a:r>
          </a:p>
          <a:p>
            <a:pPr marL="282575" indent="-2825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Gill Sans MT" charset="0"/>
              </a:rPr>
              <a:t>X,W,Y are customer (of provider networks)</a:t>
            </a:r>
          </a:p>
          <a:p>
            <a:pPr marL="282575" indent="-2825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Gill Sans MT" charset="0"/>
              </a:rPr>
              <a:t>X is </a:t>
            </a:r>
            <a:r>
              <a:rPr lang="en-US" sz="2400" i="1" dirty="0">
                <a:solidFill>
                  <a:srgbClr val="CC0000"/>
                </a:solidFill>
                <a:latin typeface="Gill Sans MT" charset="0"/>
              </a:rPr>
              <a:t>dual-homed:</a:t>
            </a:r>
            <a:r>
              <a:rPr lang="en-US" sz="2400" dirty="0">
                <a:latin typeface="Gill Sans MT" charset="0"/>
              </a:rPr>
              <a:t> attached to two networks</a:t>
            </a:r>
          </a:p>
          <a:p>
            <a:pPr marL="228600" indent="-2286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</a:pPr>
            <a:r>
              <a:rPr lang="en-US" sz="2400" i="1" dirty="0">
                <a:solidFill>
                  <a:srgbClr val="000090"/>
                </a:solidFill>
                <a:latin typeface="Gill Sans MT" charset="0"/>
              </a:rPr>
              <a:t>policy to enforce: </a:t>
            </a:r>
            <a:r>
              <a:rPr lang="en-US" sz="2400" dirty="0">
                <a:latin typeface="Gill Sans MT" charset="0"/>
              </a:rPr>
              <a:t>X does not want to route from B to C via X </a:t>
            </a:r>
          </a:p>
          <a:p>
            <a:pPr marL="685800" lvl="1" indent="-2286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</a:pPr>
            <a:r>
              <a:rPr lang="en-US" sz="2000" dirty="0">
                <a:latin typeface="Gill Sans MT" charset="0"/>
              </a:rPr>
              <a:t>.. so X will not advertise to B a route to C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endParaRPr lang="en-US" sz="2400" dirty="0">
              <a:latin typeface="Gill Sans MT" charset="0"/>
            </a:endParaRPr>
          </a:p>
        </p:txBody>
      </p:sp>
      <p:grpSp>
        <p:nvGrpSpPr>
          <p:cNvPr id="185351" name="Group 5"/>
          <p:cNvGrpSpPr>
            <a:grpSpLocks/>
          </p:cNvGrpSpPr>
          <p:nvPr/>
        </p:nvGrpSpPr>
        <p:grpSpPr bwMode="auto">
          <a:xfrm>
            <a:off x="476250" y="1123950"/>
            <a:ext cx="7539038" cy="3048000"/>
            <a:chOff x="300" y="708"/>
            <a:chExt cx="4749" cy="1920"/>
          </a:xfrm>
        </p:grpSpPr>
        <p:sp>
          <p:nvSpPr>
            <p:cNvPr id="185352" name="AutoShape 6"/>
            <p:cNvSpPr>
              <a:spLocks noChangeAspect="1" noChangeArrowheads="1" noTextEdit="1"/>
            </p:cNvSpPr>
            <p:nvPr/>
          </p:nvSpPr>
          <p:spPr bwMode="auto">
            <a:xfrm>
              <a:off x="300" y="708"/>
              <a:ext cx="4749" cy="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3" name="Freeform 7"/>
            <p:cNvSpPr>
              <a:spLocks/>
            </p:cNvSpPr>
            <p:nvPr/>
          </p:nvSpPr>
          <p:spPr bwMode="auto">
            <a:xfrm>
              <a:off x="1602" y="955"/>
              <a:ext cx="563" cy="364"/>
            </a:xfrm>
            <a:custGeom>
              <a:avLst/>
              <a:gdLst>
                <a:gd name="T0" fmla="*/ 148 w 563"/>
                <a:gd name="T1" fmla="*/ 5 h 364"/>
                <a:gd name="T2" fmla="*/ 119 w 563"/>
                <a:gd name="T3" fmla="*/ 10 h 364"/>
                <a:gd name="T4" fmla="*/ 94 w 563"/>
                <a:gd name="T5" fmla="*/ 21 h 364"/>
                <a:gd name="T6" fmla="*/ 70 w 563"/>
                <a:gd name="T7" fmla="*/ 37 h 364"/>
                <a:gd name="T8" fmla="*/ 46 w 563"/>
                <a:gd name="T9" fmla="*/ 61 h 364"/>
                <a:gd name="T10" fmla="*/ 24 w 563"/>
                <a:gd name="T11" fmla="*/ 91 h 364"/>
                <a:gd name="T12" fmla="*/ 8 w 563"/>
                <a:gd name="T13" fmla="*/ 120 h 364"/>
                <a:gd name="T14" fmla="*/ 3 w 563"/>
                <a:gd name="T15" fmla="*/ 136 h 364"/>
                <a:gd name="T16" fmla="*/ 0 w 563"/>
                <a:gd name="T17" fmla="*/ 150 h 364"/>
                <a:gd name="T18" fmla="*/ 0 w 563"/>
                <a:gd name="T19" fmla="*/ 166 h 364"/>
                <a:gd name="T20" fmla="*/ 8 w 563"/>
                <a:gd name="T21" fmla="*/ 195 h 364"/>
                <a:gd name="T22" fmla="*/ 27 w 563"/>
                <a:gd name="T23" fmla="*/ 228 h 364"/>
                <a:gd name="T24" fmla="*/ 49 w 563"/>
                <a:gd name="T25" fmla="*/ 257 h 364"/>
                <a:gd name="T26" fmla="*/ 70 w 563"/>
                <a:gd name="T27" fmla="*/ 284 h 364"/>
                <a:gd name="T28" fmla="*/ 92 w 563"/>
                <a:gd name="T29" fmla="*/ 305 h 364"/>
                <a:gd name="T30" fmla="*/ 111 w 563"/>
                <a:gd name="T31" fmla="*/ 321 h 364"/>
                <a:gd name="T32" fmla="*/ 127 w 563"/>
                <a:gd name="T33" fmla="*/ 332 h 364"/>
                <a:gd name="T34" fmla="*/ 146 w 563"/>
                <a:gd name="T35" fmla="*/ 340 h 364"/>
                <a:gd name="T36" fmla="*/ 170 w 563"/>
                <a:gd name="T37" fmla="*/ 346 h 364"/>
                <a:gd name="T38" fmla="*/ 191 w 563"/>
                <a:gd name="T39" fmla="*/ 348 h 364"/>
                <a:gd name="T40" fmla="*/ 218 w 563"/>
                <a:gd name="T41" fmla="*/ 354 h 364"/>
                <a:gd name="T42" fmla="*/ 261 w 563"/>
                <a:gd name="T43" fmla="*/ 356 h 364"/>
                <a:gd name="T44" fmla="*/ 310 w 563"/>
                <a:gd name="T45" fmla="*/ 362 h 364"/>
                <a:gd name="T46" fmla="*/ 361 w 563"/>
                <a:gd name="T47" fmla="*/ 364 h 364"/>
                <a:gd name="T48" fmla="*/ 409 w 563"/>
                <a:gd name="T49" fmla="*/ 362 h 364"/>
                <a:gd name="T50" fmla="*/ 458 w 563"/>
                <a:gd name="T51" fmla="*/ 359 h 364"/>
                <a:gd name="T52" fmla="*/ 495 w 563"/>
                <a:gd name="T53" fmla="*/ 348 h 364"/>
                <a:gd name="T54" fmla="*/ 511 w 563"/>
                <a:gd name="T55" fmla="*/ 340 h 364"/>
                <a:gd name="T56" fmla="*/ 525 w 563"/>
                <a:gd name="T57" fmla="*/ 332 h 364"/>
                <a:gd name="T58" fmla="*/ 536 w 563"/>
                <a:gd name="T59" fmla="*/ 321 h 364"/>
                <a:gd name="T60" fmla="*/ 549 w 563"/>
                <a:gd name="T61" fmla="*/ 295 h 364"/>
                <a:gd name="T62" fmla="*/ 557 w 563"/>
                <a:gd name="T63" fmla="*/ 257 h 364"/>
                <a:gd name="T64" fmla="*/ 563 w 563"/>
                <a:gd name="T65" fmla="*/ 217 h 364"/>
                <a:gd name="T66" fmla="*/ 563 w 563"/>
                <a:gd name="T67" fmla="*/ 174 h 364"/>
                <a:gd name="T68" fmla="*/ 557 w 563"/>
                <a:gd name="T69" fmla="*/ 134 h 364"/>
                <a:gd name="T70" fmla="*/ 555 w 563"/>
                <a:gd name="T71" fmla="*/ 96 h 364"/>
                <a:gd name="T72" fmla="*/ 549 w 563"/>
                <a:gd name="T73" fmla="*/ 67 h 364"/>
                <a:gd name="T74" fmla="*/ 546 w 563"/>
                <a:gd name="T75" fmla="*/ 56 h 364"/>
                <a:gd name="T76" fmla="*/ 541 w 563"/>
                <a:gd name="T77" fmla="*/ 40 h 364"/>
                <a:gd name="T78" fmla="*/ 536 w 563"/>
                <a:gd name="T79" fmla="*/ 29 h 364"/>
                <a:gd name="T80" fmla="*/ 528 w 563"/>
                <a:gd name="T81" fmla="*/ 21 h 364"/>
                <a:gd name="T82" fmla="*/ 520 w 563"/>
                <a:gd name="T83" fmla="*/ 18 h 364"/>
                <a:gd name="T84" fmla="*/ 495 w 563"/>
                <a:gd name="T85" fmla="*/ 16 h 364"/>
                <a:gd name="T86" fmla="*/ 466 w 563"/>
                <a:gd name="T87" fmla="*/ 16 h 364"/>
                <a:gd name="T88" fmla="*/ 450 w 563"/>
                <a:gd name="T89" fmla="*/ 13 h 364"/>
                <a:gd name="T90" fmla="*/ 409 w 563"/>
                <a:gd name="T91" fmla="*/ 13 h 364"/>
                <a:gd name="T92" fmla="*/ 364 w 563"/>
                <a:gd name="T93" fmla="*/ 16 h 364"/>
                <a:gd name="T94" fmla="*/ 320 w 563"/>
                <a:gd name="T95" fmla="*/ 16 h 364"/>
                <a:gd name="T96" fmla="*/ 283 w 563"/>
                <a:gd name="T97" fmla="*/ 13 h 364"/>
                <a:gd name="T98" fmla="*/ 248 w 563"/>
                <a:gd name="T99" fmla="*/ 8 h 364"/>
                <a:gd name="T100" fmla="*/ 213 w 563"/>
                <a:gd name="T101" fmla="*/ 2 h 364"/>
                <a:gd name="T102" fmla="*/ 186 w 563"/>
                <a:gd name="T103" fmla="*/ 0 h 364"/>
                <a:gd name="T104" fmla="*/ 175 w 563"/>
                <a:gd name="T105" fmla="*/ 0 h 36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3"/>
                <a:gd name="T160" fmla="*/ 0 h 364"/>
                <a:gd name="T161" fmla="*/ 563 w 563"/>
                <a:gd name="T162" fmla="*/ 364 h 36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3" h="364">
                  <a:moveTo>
                    <a:pt x="175" y="0"/>
                  </a:moveTo>
                  <a:lnTo>
                    <a:pt x="148" y="5"/>
                  </a:lnTo>
                  <a:lnTo>
                    <a:pt x="132" y="8"/>
                  </a:lnTo>
                  <a:lnTo>
                    <a:pt x="119" y="10"/>
                  </a:lnTo>
                  <a:lnTo>
                    <a:pt x="108" y="16"/>
                  </a:lnTo>
                  <a:lnTo>
                    <a:pt x="94" y="21"/>
                  </a:lnTo>
                  <a:lnTo>
                    <a:pt x="81" y="29"/>
                  </a:lnTo>
                  <a:lnTo>
                    <a:pt x="70" y="37"/>
                  </a:lnTo>
                  <a:lnTo>
                    <a:pt x="59" y="48"/>
                  </a:lnTo>
                  <a:lnTo>
                    <a:pt x="46" y="61"/>
                  </a:lnTo>
                  <a:lnTo>
                    <a:pt x="35" y="75"/>
                  </a:lnTo>
                  <a:lnTo>
                    <a:pt x="24" y="91"/>
                  </a:lnTo>
                  <a:lnTo>
                    <a:pt x="14" y="104"/>
                  </a:lnTo>
                  <a:lnTo>
                    <a:pt x="8" y="120"/>
                  </a:lnTo>
                  <a:lnTo>
                    <a:pt x="3" y="128"/>
                  </a:lnTo>
                  <a:lnTo>
                    <a:pt x="3" y="136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0" y="166"/>
                  </a:lnTo>
                  <a:lnTo>
                    <a:pt x="3" y="182"/>
                  </a:lnTo>
                  <a:lnTo>
                    <a:pt x="8" y="195"/>
                  </a:lnTo>
                  <a:lnTo>
                    <a:pt x="16" y="212"/>
                  </a:lnTo>
                  <a:lnTo>
                    <a:pt x="27" y="228"/>
                  </a:lnTo>
                  <a:lnTo>
                    <a:pt x="35" y="244"/>
                  </a:lnTo>
                  <a:lnTo>
                    <a:pt x="49" y="257"/>
                  </a:lnTo>
                  <a:lnTo>
                    <a:pt x="59" y="271"/>
                  </a:lnTo>
                  <a:lnTo>
                    <a:pt x="70" y="284"/>
                  </a:lnTo>
                  <a:lnTo>
                    <a:pt x="81" y="295"/>
                  </a:lnTo>
                  <a:lnTo>
                    <a:pt x="92" y="305"/>
                  </a:lnTo>
                  <a:lnTo>
                    <a:pt x="103" y="319"/>
                  </a:lnTo>
                  <a:lnTo>
                    <a:pt x="111" y="321"/>
                  </a:lnTo>
                  <a:lnTo>
                    <a:pt x="119" y="327"/>
                  </a:lnTo>
                  <a:lnTo>
                    <a:pt x="127" y="332"/>
                  </a:lnTo>
                  <a:lnTo>
                    <a:pt x="135" y="335"/>
                  </a:lnTo>
                  <a:lnTo>
                    <a:pt x="146" y="340"/>
                  </a:lnTo>
                  <a:lnTo>
                    <a:pt x="156" y="343"/>
                  </a:lnTo>
                  <a:lnTo>
                    <a:pt x="170" y="346"/>
                  </a:lnTo>
                  <a:lnTo>
                    <a:pt x="183" y="348"/>
                  </a:lnTo>
                  <a:lnTo>
                    <a:pt x="191" y="348"/>
                  </a:lnTo>
                  <a:lnTo>
                    <a:pt x="199" y="351"/>
                  </a:lnTo>
                  <a:lnTo>
                    <a:pt x="218" y="354"/>
                  </a:lnTo>
                  <a:lnTo>
                    <a:pt x="240" y="356"/>
                  </a:lnTo>
                  <a:lnTo>
                    <a:pt x="261" y="356"/>
                  </a:lnTo>
                  <a:lnTo>
                    <a:pt x="285" y="359"/>
                  </a:lnTo>
                  <a:lnTo>
                    <a:pt x="310" y="362"/>
                  </a:lnTo>
                  <a:lnTo>
                    <a:pt x="334" y="362"/>
                  </a:lnTo>
                  <a:lnTo>
                    <a:pt x="361" y="364"/>
                  </a:lnTo>
                  <a:lnTo>
                    <a:pt x="385" y="364"/>
                  </a:lnTo>
                  <a:lnTo>
                    <a:pt x="409" y="362"/>
                  </a:lnTo>
                  <a:lnTo>
                    <a:pt x="433" y="362"/>
                  </a:lnTo>
                  <a:lnTo>
                    <a:pt x="458" y="359"/>
                  </a:lnTo>
                  <a:lnTo>
                    <a:pt x="477" y="354"/>
                  </a:lnTo>
                  <a:lnTo>
                    <a:pt x="495" y="348"/>
                  </a:lnTo>
                  <a:lnTo>
                    <a:pt x="503" y="346"/>
                  </a:lnTo>
                  <a:lnTo>
                    <a:pt x="511" y="340"/>
                  </a:lnTo>
                  <a:lnTo>
                    <a:pt x="520" y="338"/>
                  </a:lnTo>
                  <a:lnTo>
                    <a:pt x="525" y="332"/>
                  </a:lnTo>
                  <a:lnTo>
                    <a:pt x="530" y="327"/>
                  </a:lnTo>
                  <a:lnTo>
                    <a:pt x="536" y="321"/>
                  </a:lnTo>
                  <a:lnTo>
                    <a:pt x="544" y="308"/>
                  </a:lnTo>
                  <a:lnTo>
                    <a:pt x="549" y="295"/>
                  </a:lnTo>
                  <a:lnTo>
                    <a:pt x="555" y="276"/>
                  </a:lnTo>
                  <a:lnTo>
                    <a:pt x="557" y="257"/>
                  </a:lnTo>
                  <a:lnTo>
                    <a:pt x="560" y="238"/>
                  </a:lnTo>
                  <a:lnTo>
                    <a:pt x="563" y="217"/>
                  </a:lnTo>
                  <a:lnTo>
                    <a:pt x="563" y="195"/>
                  </a:lnTo>
                  <a:lnTo>
                    <a:pt x="563" y="174"/>
                  </a:lnTo>
                  <a:lnTo>
                    <a:pt x="560" y="155"/>
                  </a:lnTo>
                  <a:lnTo>
                    <a:pt x="557" y="134"/>
                  </a:lnTo>
                  <a:lnTo>
                    <a:pt x="557" y="115"/>
                  </a:lnTo>
                  <a:lnTo>
                    <a:pt x="555" y="96"/>
                  </a:lnTo>
                  <a:lnTo>
                    <a:pt x="552" y="80"/>
                  </a:lnTo>
                  <a:lnTo>
                    <a:pt x="549" y="67"/>
                  </a:lnTo>
                  <a:lnTo>
                    <a:pt x="546" y="61"/>
                  </a:lnTo>
                  <a:lnTo>
                    <a:pt x="546" y="56"/>
                  </a:lnTo>
                  <a:lnTo>
                    <a:pt x="544" y="48"/>
                  </a:lnTo>
                  <a:lnTo>
                    <a:pt x="541" y="40"/>
                  </a:lnTo>
                  <a:lnTo>
                    <a:pt x="538" y="32"/>
                  </a:lnTo>
                  <a:lnTo>
                    <a:pt x="536" y="29"/>
                  </a:lnTo>
                  <a:lnTo>
                    <a:pt x="533" y="24"/>
                  </a:lnTo>
                  <a:lnTo>
                    <a:pt x="528" y="21"/>
                  </a:lnTo>
                  <a:lnTo>
                    <a:pt x="522" y="18"/>
                  </a:lnTo>
                  <a:lnTo>
                    <a:pt x="520" y="18"/>
                  </a:lnTo>
                  <a:lnTo>
                    <a:pt x="506" y="16"/>
                  </a:lnTo>
                  <a:lnTo>
                    <a:pt x="495" y="16"/>
                  </a:lnTo>
                  <a:lnTo>
                    <a:pt x="479" y="16"/>
                  </a:lnTo>
                  <a:lnTo>
                    <a:pt x="466" y="16"/>
                  </a:lnTo>
                  <a:lnTo>
                    <a:pt x="458" y="16"/>
                  </a:lnTo>
                  <a:lnTo>
                    <a:pt x="450" y="13"/>
                  </a:lnTo>
                  <a:lnTo>
                    <a:pt x="431" y="13"/>
                  </a:lnTo>
                  <a:lnTo>
                    <a:pt x="409" y="13"/>
                  </a:lnTo>
                  <a:lnTo>
                    <a:pt x="388" y="13"/>
                  </a:lnTo>
                  <a:lnTo>
                    <a:pt x="364" y="16"/>
                  </a:lnTo>
                  <a:lnTo>
                    <a:pt x="342" y="16"/>
                  </a:lnTo>
                  <a:lnTo>
                    <a:pt x="320" y="16"/>
                  </a:lnTo>
                  <a:lnTo>
                    <a:pt x="302" y="16"/>
                  </a:lnTo>
                  <a:lnTo>
                    <a:pt x="283" y="13"/>
                  </a:lnTo>
                  <a:lnTo>
                    <a:pt x="264" y="13"/>
                  </a:lnTo>
                  <a:lnTo>
                    <a:pt x="248" y="8"/>
                  </a:lnTo>
                  <a:lnTo>
                    <a:pt x="229" y="5"/>
                  </a:lnTo>
                  <a:lnTo>
                    <a:pt x="213" y="2"/>
                  </a:lnTo>
                  <a:lnTo>
                    <a:pt x="199" y="0"/>
                  </a:lnTo>
                  <a:lnTo>
                    <a:pt x="186" y="0"/>
                  </a:lnTo>
                  <a:lnTo>
                    <a:pt x="181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4" name="Freeform 8"/>
            <p:cNvSpPr>
              <a:spLocks/>
            </p:cNvSpPr>
            <p:nvPr/>
          </p:nvSpPr>
          <p:spPr bwMode="auto">
            <a:xfrm>
              <a:off x="951" y="1290"/>
              <a:ext cx="562" cy="365"/>
            </a:xfrm>
            <a:custGeom>
              <a:avLst/>
              <a:gdLst>
                <a:gd name="T0" fmla="*/ 148 w 562"/>
                <a:gd name="T1" fmla="*/ 5 h 365"/>
                <a:gd name="T2" fmla="*/ 121 w 562"/>
                <a:gd name="T3" fmla="*/ 11 h 365"/>
                <a:gd name="T4" fmla="*/ 94 w 562"/>
                <a:gd name="T5" fmla="*/ 21 h 365"/>
                <a:gd name="T6" fmla="*/ 70 w 562"/>
                <a:gd name="T7" fmla="*/ 37 h 365"/>
                <a:gd name="T8" fmla="*/ 46 w 562"/>
                <a:gd name="T9" fmla="*/ 62 h 365"/>
                <a:gd name="T10" fmla="*/ 24 w 562"/>
                <a:gd name="T11" fmla="*/ 91 h 365"/>
                <a:gd name="T12" fmla="*/ 8 w 562"/>
                <a:gd name="T13" fmla="*/ 121 h 365"/>
                <a:gd name="T14" fmla="*/ 3 w 562"/>
                <a:gd name="T15" fmla="*/ 137 h 365"/>
                <a:gd name="T16" fmla="*/ 0 w 562"/>
                <a:gd name="T17" fmla="*/ 150 h 365"/>
                <a:gd name="T18" fmla="*/ 0 w 562"/>
                <a:gd name="T19" fmla="*/ 166 h 365"/>
                <a:gd name="T20" fmla="*/ 3 w 562"/>
                <a:gd name="T21" fmla="*/ 182 h 365"/>
                <a:gd name="T22" fmla="*/ 19 w 562"/>
                <a:gd name="T23" fmla="*/ 212 h 365"/>
                <a:gd name="T24" fmla="*/ 38 w 562"/>
                <a:gd name="T25" fmla="*/ 244 h 365"/>
                <a:gd name="T26" fmla="*/ 59 w 562"/>
                <a:gd name="T27" fmla="*/ 271 h 365"/>
                <a:gd name="T28" fmla="*/ 81 w 562"/>
                <a:gd name="T29" fmla="*/ 295 h 365"/>
                <a:gd name="T30" fmla="*/ 105 w 562"/>
                <a:gd name="T31" fmla="*/ 319 h 365"/>
                <a:gd name="T32" fmla="*/ 119 w 562"/>
                <a:gd name="T33" fmla="*/ 327 h 365"/>
                <a:gd name="T34" fmla="*/ 137 w 562"/>
                <a:gd name="T35" fmla="*/ 335 h 365"/>
                <a:gd name="T36" fmla="*/ 156 w 562"/>
                <a:gd name="T37" fmla="*/ 343 h 365"/>
                <a:gd name="T38" fmla="*/ 183 w 562"/>
                <a:gd name="T39" fmla="*/ 349 h 365"/>
                <a:gd name="T40" fmla="*/ 199 w 562"/>
                <a:gd name="T41" fmla="*/ 351 h 365"/>
                <a:gd name="T42" fmla="*/ 240 w 562"/>
                <a:gd name="T43" fmla="*/ 357 h 365"/>
                <a:gd name="T44" fmla="*/ 285 w 562"/>
                <a:gd name="T45" fmla="*/ 359 h 365"/>
                <a:gd name="T46" fmla="*/ 334 w 562"/>
                <a:gd name="T47" fmla="*/ 362 h 365"/>
                <a:gd name="T48" fmla="*/ 385 w 562"/>
                <a:gd name="T49" fmla="*/ 365 h 365"/>
                <a:gd name="T50" fmla="*/ 433 w 562"/>
                <a:gd name="T51" fmla="*/ 362 h 365"/>
                <a:gd name="T52" fmla="*/ 476 w 562"/>
                <a:gd name="T53" fmla="*/ 354 h 365"/>
                <a:gd name="T54" fmla="*/ 503 w 562"/>
                <a:gd name="T55" fmla="*/ 346 h 365"/>
                <a:gd name="T56" fmla="*/ 519 w 562"/>
                <a:gd name="T57" fmla="*/ 338 h 365"/>
                <a:gd name="T58" fmla="*/ 530 w 562"/>
                <a:gd name="T59" fmla="*/ 327 h 365"/>
                <a:gd name="T60" fmla="*/ 544 w 562"/>
                <a:gd name="T61" fmla="*/ 308 h 365"/>
                <a:gd name="T62" fmla="*/ 554 w 562"/>
                <a:gd name="T63" fmla="*/ 276 h 365"/>
                <a:gd name="T64" fmla="*/ 560 w 562"/>
                <a:gd name="T65" fmla="*/ 239 h 365"/>
                <a:gd name="T66" fmla="*/ 562 w 562"/>
                <a:gd name="T67" fmla="*/ 196 h 365"/>
                <a:gd name="T68" fmla="*/ 560 w 562"/>
                <a:gd name="T69" fmla="*/ 155 h 365"/>
                <a:gd name="T70" fmla="*/ 557 w 562"/>
                <a:gd name="T71" fmla="*/ 115 h 365"/>
                <a:gd name="T72" fmla="*/ 552 w 562"/>
                <a:gd name="T73" fmla="*/ 80 h 365"/>
                <a:gd name="T74" fmla="*/ 549 w 562"/>
                <a:gd name="T75" fmla="*/ 62 h 365"/>
                <a:gd name="T76" fmla="*/ 546 w 562"/>
                <a:gd name="T77" fmla="*/ 48 h 365"/>
                <a:gd name="T78" fmla="*/ 541 w 562"/>
                <a:gd name="T79" fmla="*/ 32 h 365"/>
                <a:gd name="T80" fmla="*/ 533 w 562"/>
                <a:gd name="T81" fmla="*/ 24 h 365"/>
                <a:gd name="T82" fmla="*/ 525 w 562"/>
                <a:gd name="T83" fmla="*/ 19 h 365"/>
                <a:gd name="T84" fmla="*/ 509 w 562"/>
                <a:gd name="T85" fmla="*/ 16 h 365"/>
                <a:gd name="T86" fmla="*/ 482 w 562"/>
                <a:gd name="T87" fmla="*/ 16 h 365"/>
                <a:gd name="T88" fmla="*/ 458 w 562"/>
                <a:gd name="T89" fmla="*/ 16 h 365"/>
                <a:gd name="T90" fmla="*/ 431 w 562"/>
                <a:gd name="T91" fmla="*/ 13 h 365"/>
                <a:gd name="T92" fmla="*/ 388 w 562"/>
                <a:gd name="T93" fmla="*/ 13 h 365"/>
                <a:gd name="T94" fmla="*/ 342 w 562"/>
                <a:gd name="T95" fmla="*/ 16 h 365"/>
                <a:gd name="T96" fmla="*/ 301 w 562"/>
                <a:gd name="T97" fmla="*/ 16 h 365"/>
                <a:gd name="T98" fmla="*/ 264 w 562"/>
                <a:gd name="T99" fmla="*/ 13 h 365"/>
                <a:gd name="T100" fmla="*/ 229 w 562"/>
                <a:gd name="T101" fmla="*/ 5 h 365"/>
                <a:gd name="T102" fmla="*/ 199 w 562"/>
                <a:gd name="T103" fmla="*/ 0 h 365"/>
                <a:gd name="T104" fmla="*/ 183 w 562"/>
                <a:gd name="T105" fmla="*/ 0 h 36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2"/>
                <a:gd name="T160" fmla="*/ 0 h 365"/>
                <a:gd name="T161" fmla="*/ 562 w 562"/>
                <a:gd name="T162" fmla="*/ 365 h 36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2" h="365">
                  <a:moveTo>
                    <a:pt x="178" y="0"/>
                  </a:moveTo>
                  <a:lnTo>
                    <a:pt x="148" y="5"/>
                  </a:lnTo>
                  <a:lnTo>
                    <a:pt x="135" y="8"/>
                  </a:lnTo>
                  <a:lnTo>
                    <a:pt x="121" y="11"/>
                  </a:lnTo>
                  <a:lnTo>
                    <a:pt x="108" y="16"/>
                  </a:lnTo>
                  <a:lnTo>
                    <a:pt x="94" y="21"/>
                  </a:lnTo>
                  <a:lnTo>
                    <a:pt x="81" y="29"/>
                  </a:lnTo>
                  <a:lnTo>
                    <a:pt x="70" y="37"/>
                  </a:lnTo>
                  <a:lnTo>
                    <a:pt x="59" y="48"/>
                  </a:lnTo>
                  <a:lnTo>
                    <a:pt x="46" y="62"/>
                  </a:lnTo>
                  <a:lnTo>
                    <a:pt x="35" y="75"/>
                  </a:lnTo>
                  <a:lnTo>
                    <a:pt x="24" y="91"/>
                  </a:lnTo>
                  <a:lnTo>
                    <a:pt x="16" y="104"/>
                  </a:lnTo>
                  <a:lnTo>
                    <a:pt x="8" y="121"/>
                  </a:lnTo>
                  <a:lnTo>
                    <a:pt x="6" y="129"/>
                  </a:lnTo>
                  <a:lnTo>
                    <a:pt x="3" y="137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0" y="166"/>
                  </a:lnTo>
                  <a:lnTo>
                    <a:pt x="3" y="174"/>
                  </a:lnTo>
                  <a:lnTo>
                    <a:pt x="3" y="182"/>
                  </a:lnTo>
                  <a:lnTo>
                    <a:pt x="11" y="196"/>
                  </a:lnTo>
                  <a:lnTo>
                    <a:pt x="19" y="212"/>
                  </a:lnTo>
                  <a:lnTo>
                    <a:pt x="27" y="228"/>
                  </a:lnTo>
                  <a:lnTo>
                    <a:pt x="38" y="244"/>
                  </a:lnTo>
                  <a:lnTo>
                    <a:pt x="49" y="257"/>
                  </a:lnTo>
                  <a:lnTo>
                    <a:pt x="59" y="271"/>
                  </a:lnTo>
                  <a:lnTo>
                    <a:pt x="70" y="284"/>
                  </a:lnTo>
                  <a:lnTo>
                    <a:pt x="81" y="295"/>
                  </a:lnTo>
                  <a:lnTo>
                    <a:pt x="92" y="306"/>
                  </a:lnTo>
                  <a:lnTo>
                    <a:pt x="105" y="319"/>
                  </a:lnTo>
                  <a:lnTo>
                    <a:pt x="110" y="322"/>
                  </a:lnTo>
                  <a:lnTo>
                    <a:pt x="119" y="327"/>
                  </a:lnTo>
                  <a:lnTo>
                    <a:pt x="127" y="332"/>
                  </a:lnTo>
                  <a:lnTo>
                    <a:pt x="137" y="335"/>
                  </a:lnTo>
                  <a:lnTo>
                    <a:pt x="145" y="340"/>
                  </a:lnTo>
                  <a:lnTo>
                    <a:pt x="156" y="343"/>
                  </a:lnTo>
                  <a:lnTo>
                    <a:pt x="170" y="346"/>
                  </a:lnTo>
                  <a:lnTo>
                    <a:pt x="183" y="349"/>
                  </a:lnTo>
                  <a:lnTo>
                    <a:pt x="191" y="349"/>
                  </a:lnTo>
                  <a:lnTo>
                    <a:pt x="199" y="351"/>
                  </a:lnTo>
                  <a:lnTo>
                    <a:pt x="218" y="354"/>
                  </a:lnTo>
                  <a:lnTo>
                    <a:pt x="240" y="357"/>
                  </a:lnTo>
                  <a:lnTo>
                    <a:pt x="261" y="357"/>
                  </a:lnTo>
                  <a:lnTo>
                    <a:pt x="285" y="359"/>
                  </a:lnTo>
                  <a:lnTo>
                    <a:pt x="310" y="362"/>
                  </a:lnTo>
                  <a:lnTo>
                    <a:pt x="334" y="362"/>
                  </a:lnTo>
                  <a:lnTo>
                    <a:pt x="361" y="365"/>
                  </a:lnTo>
                  <a:lnTo>
                    <a:pt x="385" y="365"/>
                  </a:lnTo>
                  <a:lnTo>
                    <a:pt x="409" y="362"/>
                  </a:lnTo>
                  <a:lnTo>
                    <a:pt x="433" y="362"/>
                  </a:lnTo>
                  <a:lnTo>
                    <a:pt x="458" y="359"/>
                  </a:lnTo>
                  <a:lnTo>
                    <a:pt x="476" y="354"/>
                  </a:lnTo>
                  <a:lnTo>
                    <a:pt x="495" y="349"/>
                  </a:lnTo>
                  <a:lnTo>
                    <a:pt x="503" y="346"/>
                  </a:lnTo>
                  <a:lnTo>
                    <a:pt x="511" y="340"/>
                  </a:lnTo>
                  <a:lnTo>
                    <a:pt x="519" y="338"/>
                  </a:lnTo>
                  <a:lnTo>
                    <a:pt x="525" y="332"/>
                  </a:lnTo>
                  <a:lnTo>
                    <a:pt x="530" y="327"/>
                  </a:lnTo>
                  <a:lnTo>
                    <a:pt x="536" y="322"/>
                  </a:lnTo>
                  <a:lnTo>
                    <a:pt x="544" y="308"/>
                  </a:lnTo>
                  <a:lnTo>
                    <a:pt x="549" y="295"/>
                  </a:lnTo>
                  <a:lnTo>
                    <a:pt x="554" y="276"/>
                  </a:lnTo>
                  <a:lnTo>
                    <a:pt x="557" y="257"/>
                  </a:lnTo>
                  <a:lnTo>
                    <a:pt x="560" y="239"/>
                  </a:lnTo>
                  <a:lnTo>
                    <a:pt x="562" y="217"/>
                  </a:lnTo>
                  <a:lnTo>
                    <a:pt x="562" y="196"/>
                  </a:lnTo>
                  <a:lnTo>
                    <a:pt x="562" y="174"/>
                  </a:lnTo>
                  <a:lnTo>
                    <a:pt x="560" y="155"/>
                  </a:lnTo>
                  <a:lnTo>
                    <a:pt x="560" y="134"/>
                  </a:lnTo>
                  <a:lnTo>
                    <a:pt x="557" y="115"/>
                  </a:lnTo>
                  <a:lnTo>
                    <a:pt x="554" y="96"/>
                  </a:lnTo>
                  <a:lnTo>
                    <a:pt x="552" y="80"/>
                  </a:lnTo>
                  <a:lnTo>
                    <a:pt x="552" y="67"/>
                  </a:lnTo>
                  <a:lnTo>
                    <a:pt x="549" y="62"/>
                  </a:lnTo>
                  <a:lnTo>
                    <a:pt x="549" y="56"/>
                  </a:lnTo>
                  <a:lnTo>
                    <a:pt x="546" y="48"/>
                  </a:lnTo>
                  <a:lnTo>
                    <a:pt x="544" y="40"/>
                  </a:lnTo>
                  <a:lnTo>
                    <a:pt x="541" y="32"/>
                  </a:lnTo>
                  <a:lnTo>
                    <a:pt x="538" y="29"/>
                  </a:lnTo>
                  <a:lnTo>
                    <a:pt x="533" y="24"/>
                  </a:lnTo>
                  <a:lnTo>
                    <a:pt x="530" y="21"/>
                  </a:lnTo>
                  <a:lnTo>
                    <a:pt x="525" y="19"/>
                  </a:lnTo>
                  <a:lnTo>
                    <a:pt x="519" y="19"/>
                  </a:lnTo>
                  <a:lnTo>
                    <a:pt x="509" y="16"/>
                  </a:lnTo>
                  <a:lnTo>
                    <a:pt x="495" y="16"/>
                  </a:lnTo>
                  <a:lnTo>
                    <a:pt x="482" y="16"/>
                  </a:lnTo>
                  <a:lnTo>
                    <a:pt x="466" y="16"/>
                  </a:lnTo>
                  <a:lnTo>
                    <a:pt x="458" y="16"/>
                  </a:lnTo>
                  <a:lnTo>
                    <a:pt x="449" y="13"/>
                  </a:lnTo>
                  <a:lnTo>
                    <a:pt x="431" y="13"/>
                  </a:lnTo>
                  <a:lnTo>
                    <a:pt x="409" y="13"/>
                  </a:lnTo>
                  <a:lnTo>
                    <a:pt x="388" y="13"/>
                  </a:lnTo>
                  <a:lnTo>
                    <a:pt x="363" y="16"/>
                  </a:lnTo>
                  <a:lnTo>
                    <a:pt x="342" y="16"/>
                  </a:lnTo>
                  <a:lnTo>
                    <a:pt x="320" y="16"/>
                  </a:lnTo>
                  <a:lnTo>
                    <a:pt x="301" y="16"/>
                  </a:lnTo>
                  <a:lnTo>
                    <a:pt x="283" y="13"/>
                  </a:lnTo>
                  <a:lnTo>
                    <a:pt x="264" y="13"/>
                  </a:lnTo>
                  <a:lnTo>
                    <a:pt x="248" y="8"/>
                  </a:lnTo>
                  <a:lnTo>
                    <a:pt x="229" y="5"/>
                  </a:lnTo>
                  <a:lnTo>
                    <a:pt x="213" y="3"/>
                  </a:lnTo>
                  <a:lnTo>
                    <a:pt x="199" y="0"/>
                  </a:lnTo>
                  <a:lnTo>
                    <a:pt x="188" y="0"/>
                  </a:lnTo>
                  <a:lnTo>
                    <a:pt x="183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5" name="Rectangle 9"/>
            <p:cNvSpPr>
              <a:spLocks noChangeArrowheads="1"/>
            </p:cNvSpPr>
            <p:nvPr/>
          </p:nvSpPr>
          <p:spPr bwMode="auto">
            <a:xfrm flipH="1">
              <a:off x="1184" y="1385"/>
              <a:ext cx="7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185356" name="Rectangle 10"/>
            <p:cNvSpPr>
              <a:spLocks noChangeArrowheads="1"/>
            </p:cNvSpPr>
            <p:nvPr/>
          </p:nvSpPr>
          <p:spPr bwMode="auto">
            <a:xfrm>
              <a:off x="1867" y="1057"/>
              <a:ext cx="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85357" name="Freeform 11"/>
            <p:cNvSpPr>
              <a:spLocks/>
            </p:cNvSpPr>
            <p:nvPr/>
          </p:nvSpPr>
          <p:spPr bwMode="auto">
            <a:xfrm>
              <a:off x="1640" y="1582"/>
              <a:ext cx="565" cy="362"/>
            </a:xfrm>
            <a:custGeom>
              <a:avLst/>
              <a:gdLst>
                <a:gd name="T0" fmla="*/ 164 w 565"/>
                <a:gd name="T1" fmla="*/ 0 h 362"/>
                <a:gd name="T2" fmla="*/ 134 w 565"/>
                <a:gd name="T3" fmla="*/ 6 h 362"/>
                <a:gd name="T4" fmla="*/ 108 w 565"/>
                <a:gd name="T5" fmla="*/ 14 h 362"/>
                <a:gd name="T6" fmla="*/ 83 w 565"/>
                <a:gd name="T7" fmla="*/ 30 h 362"/>
                <a:gd name="T8" fmla="*/ 62 w 565"/>
                <a:gd name="T9" fmla="*/ 48 h 362"/>
                <a:gd name="T10" fmla="*/ 38 w 565"/>
                <a:gd name="T11" fmla="*/ 73 h 362"/>
                <a:gd name="T12" fmla="*/ 16 w 565"/>
                <a:gd name="T13" fmla="*/ 105 h 362"/>
                <a:gd name="T14" fmla="*/ 5 w 565"/>
                <a:gd name="T15" fmla="*/ 126 h 362"/>
                <a:gd name="T16" fmla="*/ 0 w 565"/>
                <a:gd name="T17" fmla="*/ 142 h 362"/>
                <a:gd name="T18" fmla="*/ 0 w 565"/>
                <a:gd name="T19" fmla="*/ 158 h 362"/>
                <a:gd name="T20" fmla="*/ 5 w 565"/>
                <a:gd name="T21" fmla="*/ 180 h 362"/>
                <a:gd name="T22" fmla="*/ 19 w 565"/>
                <a:gd name="T23" fmla="*/ 212 h 362"/>
                <a:gd name="T24" fmla="*/ 38 w 565"/>
                <a:gd name="T25" fmla="*/ 242 h 362"/>
                <a:gd name="T26" fmla="*/ 59 w 565"/>
                <a:gd name="T27" fmla="*/ 268 h 362"/>
                <a:gd name="T28" fmla="*/ 81 w 565"/>
                <a:gd name="T29" fmla="*/ 295 h 362"/>
                <a:gd name="T30" fmla="*/ 105 w 565"/>
                <a:gd name="T31" fmla="*/ 317 h 362"/>
                <a:gd name="T32" fmla="*/ 121 w 565"/>
                <a:gd name="T33" fmla="*/ 327 h 362"/>
                <a:gd name="T34" fmla="*/ 137 w 565"/>
                <a:gd name="T35" fmla="*/ 335 h 362"/>
                <a:gd name="T36" fmla="*/ 159 w 565"/>
                <a:gd name="T37" fmla="*/ 343 h 362"/>
                <a:gd name="T38" fmla="*/ 186 w 565"/>
                <a:gd name="T39" fmla="*/ 349 h 362"/>
                <a:gd name="T40" fmla="*/ 202 w 565"/>
                <a:gd name="T41" fmla="*/ 351 h 362"/>
                <a:gd name="T42" fmla="*/ 239 w 565"/>
                <a:gd name="T43" fmla="*/ 354 h 362"/>
                <a:gd name="T44" fmla="*/ 285 w 565"/>
                <a:gd name="T45" fmla="*/ 360 h 362"/>
                <a:gd name="T46" fmla="*/ 334 w 565"/>
                <a:gd name="T47" fmla="*/ 362 h 362"/>
                <a:gd name="T48" fmla="*/ 385 w 565"/>
                <a:gd name="T49" fmla="*/ 362 h 362"/>
                <a:gd name="T50" fmla="*/ 433 w 565"/>
                <a:gd name="T51" fmla="*/ 360 h 362"/>
                <a:gd name="T52" fmla="*/ 476 w 565"/>
                <a:gd name="T53" fmla="*/ 354 h 362"/>
                <a:gd name="T54" fmla="*/ 503 w 565"/>
                <a:gd name="T55" fmla="*/ 343 h 362"/>
                <a:gd name="T56" fmla="*/ 519 w 565"/>
                <a:gd name="T57" fmla="*/ 338 h 362"/>
                <a:gd name="T58" fmla="*/ 530 w 565"/>
                <a:gd name="T59" fmla="*/ 327 h 362"/>
                <a:gd name="T60" fmla="*/ 543 w 565"/>
                <a:gd name="T61" fmla="*/ 309 h 362"/>
                <a:gd name="T62" fmla="*/ 557 w 565"/>
                <a:gd name="T63" fmla="*/ 276 h 362"/>
                <a:gd name="T64" fmla="*/ 562 w 565"/>
                <a:gd name="T65" fmla="*/ 236 h 362"/>
                <a:gd name="T66" fmla="*/ 565 w 565"/>
                <a:gd name="T67" fmla="*/ 196 h 362"/>
                <a:gd name="T68" fmla="*/ 562 w 565"/>
                <a:gd name="T69" fmla="*/ 153 h 362"/>
                <a:gd name="T70" fmla="*/ 560 w 565"/>
                <a:gd name="T71" fmla="*/ 113 h 362"/>
                <a:gd name="T72" fmla="*/ 554 w 565"/>
                <a:gd name="T73" fmla="*/ 78 h 362"/>
                <a:gd name="T74" fmla="*/ 549 w 565"/>
                <a:gd name="T75" fmla="*/ 59 h 362"/>
                <a:gd name="T76" fmla="*/ 546 w 565"/>
                <a:gd name="T77" fmla="*/ 46 h 362"/>
                <a:gd name="T78" fmla="*/ 541 w 565"/>
                <a:gd name="T79" fmla="*/ 32 h 362"/>
                <a:gd name="T80" fmla="*/ 533 w 565"/>
                <a:gd name="T81" fmla="*/ 24 h 362"/>
                <a:gd name="T82" fmla="*/ 525 w 565"/>
                <a:gd name="T83" fmla="*/ 19 h 362"/>
                <a:gd name="T84" fmla="*/ 508 w 565"/>
                <a:gd name="T85" fmla="*/ 16 h 362"/>
                <a:gd name="T86" fmla="*/ 482 w 565"/>
                <a:gd name="T87" fmla="*/ 16 h 362"/>
                <a:gd name="T88" fmla="*/ 460 w 565"/>
                <a:gd name="T89" fmla="*/ 14 h 362"/>
                <a:gd name="T90" fmla="*/ 430 w 565"/>
                <a:gd name="T91" fmla="*/ 11 h 362"/>
                <a:gd name="T92" fmla="*/ 387 w 565"/>
                <a:gd name="T93" fmla="*/ 14 h 362"/>
                <a:gd name="T94" fmla="*/ 342 w 565"/>
                <a:gd name="T95" fmla="*/ 14 h 362"/>
                <a:gd name="T96" fmla="*/ 301 w 565"/>
                <a:gd name="T97" fmla="*/ 14 h 362"/>
                <a:gd name="T98" fmla="*/ 264 w 565"/>
                <a:gd name="T99" fmla="*/ 11 h 362"/>
                <a:gd name="T100" fmla="*/ 229 w 565"/>
                <a:gd name="T101" fmla="*/ 3 h 362"/>
                <a:gd name="T102" fmla="*/ 199 w 565"/>
                <a:gd name="T103" fmla="*/ 0 h 362"/>
                <a:gd name="T104" fmla="*/ 183 w 565"/>
                <a:gd name="T105" fmla="*/ 0 h 36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5"/>
                <a:gd name="T160" fmla="*/ 0 h 362"/>
                <a:gd name="T161" fmla="*/ 565 w 565"/>
                <a:gd name="T162" fmla="*/ 362 h 36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5" h="362">
                  <a:moveTo>
                    <a:pt x="178" y="0"/>
                  </a:moveTo>
                  <a:lnTo>
                    <a:pt x="164" y="0"/>
                  </a:lnTo>
                  <a:lnTo>
                    <a:pt x="148" y="3"/>
                  </a:lnTo>
                  <a:lnTo>
                    <a:pt x="134" y="6"/>
                  </a:lnTo>
                  <a:lnTo>
                    <a:pt x="121" y="11"/>
                  </a:lnTo>
                  <a:lnTo>
                    <a:pt x="108" y="14"/>
                  </a:lnTo>
                  <a:lnTo>
                    <a:pt x="94" y="22"/>
                  </a:lnTo>
                  <a:lnTo>
                    <a:pt x="83" y="30"/>
                  </a:lnTo>
                  <a:lnTo>
                    <a:pt x="73" y="38"/>
                  </a:lnTo>
                  <a:lnTo>
                    <a:pt x="62" y="48"/>
                  </a:lnTo>
                  <a:lnTo>
                    <a:pt x="48" y="59"/>
                  </a:lnTo>
                  <a:lnTo>
                    <a:pt x="38" y="73"/>
                  </a:lnTo>
                  <a:lnTo>
                    <a:pt x="27" y="89"/>
                  </a:lnTo>
                  <a:lnTo>
                    <a:pt x="16" y="105"/>
                  </a:lnTo>
                  <a:lnTo>
                    <a:pt x="8" y="118"/>
                  </a:lnTo>
                  <a:lnTo>
                    <a:pt x="5" y="126"/>
                  </a:lnTo>
                  <a:lnTo>
                    <a:pt x="3" y="134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3" y="164"/>
                  </a:lnTo>
                  <a:lnTo>
                    <a:pt x="5" y="180"/>
                  </a:lnTo>
                  <a:lnTo>
                    <a:pt x="11" y="196"/>
                  </a:lnTo>
                  <a:lnTo>
                    <a:pt x="19" y="212"/>
                  </a:lnTo>
                  <a:lnTo>
                    <a:pt x="27" y="228"/>
                  </a:lnTo>
                  <a:lnTo>
                    <a:pt x="38" y="242"/>
                  </a:lnTo>
                  <a:lnTo>
                    <a:pt x="48" y="255"/>
                  </a:lnTo>
                  <a:lnTo>
                    <a:pt x="59" y="268"/>
                  </a:lnTo>
                  <a:lnTo>
                    <a:pt x="70" y="282"/>
                  </a:lnTo>
                  <a:lnTo>
                    <a:pt x="81" y="295"/>
                  </a:lnTo>
                  <a:lnTo>
                    <a:pt x="94" y="306"/>
                  </a:lnTo>
                  <a:lnTo>
                    <a:pt x="105" y="317"/>
                  </a:lnTo>
                  <a:lnTo>
                    <a:pt x="113" y="322"/>
                  </a:lnTo>
                  <a:lnTo>
                    <a:pt x="121" y="327"/>
                  </a:lnTo>
                  <a:lnTo>
                    <a:pt x="129" y="333"/>
                  </a:lnTo>
                  <a:lnTo>
                    <a:pt x="137" y="335"/>
                  </a:lnTo>
                  <a:lnTo>
                    <a:pt x="148" y="341"/>
                  </a:lnTo>
                  <a:lnTo>
                    <a:pt x="159" y="343"/>
                  </a:lnTo>
                  <a:lnTo>
                    <a:pt x="172" y="346"/>
                  </a:lnTo>
                  <a:lnTo>
                    <a:pt x="186" y="349"/>
                  </a:lnTo>
                  <a:lnTo>
                    <a:pt x="194" y="349"/>
                  </a:lnTo>
                  <a:lnTo>
                    <a:pt x="202" y="351"/>
                  </a:lnTo>
                  <a:lnTo>
                    <a:pt x="221" y="354"/>
                  </a:lnTo>
                  <a:lnTo>
                    <a:pt x="239" y="354"/>
                  </a:lnTo>
                  <a:lnTo>
                    <a:pt x="261" y="357"/>
                  </a:lnTo>
                  <a:lnTo>
                    <a:pt x="285" y="360"/>
                  </a:lnTo>
                  <a:lnTo>
                    <a:pt x="309" y="362"/>
                  </a:lnTo>
                  <a:lnTo>
                    <a:pt x="334" y="362"/>
                  </a:lnTo>
                  <a:lnTo>
                    <a:pt x="360" y="362"/>
                  </a:lnTo>
                  <a:lnTo>
                    <a:pt x="385" y="362"/>
                  </a:lnTo>
                  <a:lnTo>
                    <a:pt x="409" y="362"/>
                  </a:lnTo>
                  <a:lnTo>
                    <a:pt x="433" y="360"/>
                  </a:lnTo>
                  <a:lnTo>
                    <a:pt x="457" y="357"/>
                  </a:lnTo>
                  <a:lnTo>
                    <a:pt x="476" y="354"/>
                  </a:lnTo>
                  <a:lnTo>
                    <a:pt x="495" y="349"/>
                  </a:lnTo>
                  <a:lnTo>
                    <a:pt x="503" y="343"/>
                  </a:lnTo>
                  <a:lnTo>
                    <a:pt x="511" y="341"/>
                  </a:lnTo>
                  <a:lnTo>
                    <a:pt x="519" y="338"/>
                  </a:lnTo>
                  <a:lnTo>
                    <a:pt x="525" y="333"/>
                  </a:lnTo>
                  <a:lnTo>
                    <a:pt x="530" y="327"/>
                  </a:lnTo>
                  <a:lnTo>
                    <a:pt x="535" y="322"/>
                  </a:lnTo>
                  <a:lnTo>
                    <a:pt x="543" y="309"/>
                  </a:lnTo>
                  <a:lnTo>
                    <a:pt x="552" y="292"/>
                  </a:lnTo>
                  <a:lnTo>
                    <a:pt x="557" y="276"/>
                  </a:lnTo>
                  <a:lnTo>
                    <a:pt x="560" y="258"/>
                  </a:lnTo>
                  <a:lnTo>
                    <a:pt x="562" y="236"/>
                  </a:lnTo>
                  <a:lnTo>
                    <a:pt x="565" y="217"/>
                  </a:lnTo>
                  <a:lnTo>
                    <a:pt x="565" y="196"/>
                  </a:lnTo>
                  <a:lnTo>
                    <a:pt x="562" y="174"/>
                  </a:lnTo>
                  <a:lnTo>
                    <a:pt x="562" y="153"/>
                  </a:lnTo>
                  <a:lnTo>
                    <a:pt x="560" y="132"/>
                  </a:lnTo>
                  <a:lnTo>
                    <a:pt x="560" y="113"/>
                  </a:lnTo>
                  <a:lnTo>
                    <a:pt x="557" y="97"/>
                  </a:lnTo>
                  <a:lnTo>
                    <a:pt x="554" y="78"/>
                  </a:lnTo>
                  <a:lnTo>
                    <a:pt x="552" y="65"/>
                  </a:lnTo>
                  <a:lnTo>
                    <a:pt x="549" y="59"/>
                  </a:lnTo>
                  <a:lnTo>
                    <a:pt x="549" y="54"/>
                  </a:lnTo>
                  <a:lnTo>
                    <a:pt x="546" y="46"/>
                  </a:lnTo>
                  <a:lnTo>
                    <a:pt x="543" y="38"/>
                  </a:lnTo>
                  <a:lnTo>
                    <a:pt x="541" y="32"/>
                  </a:lnTo>
                  <a:lnTo>
                    <a:pt x="538" y="27"/>
                  </a:lnTo>
                  <a:lnTo>
                    <a:pt x="533" y="24"/>
                  </a:lnTo>
                  <a:lnTo>
                    <a:pt x="530" y="22"/>
                  </a:lnTo>
                  <a:lnTo>
                    <a:pt x="525" y="19"/>
                  </a:lnTo>
                  <a:lnTo>
                    <a:pt x="519" y="19"/>
                  </a:lnTo>
                  <a:lnTo>
                    <a:pt x="508" y="16"/>
                  </a:lnTo>
                  <a:lnTo>
                    <a:pt x="495" y="16"/>
                  </a:lnTo>
                  <a:lnTo>
                    <a:pt x="482" y="16"/>
                  </a:lnTo>
                  <a:lnTo>
                    <a:pt x="468" y="14"/>
                  </a:lnTo>
                  <a:lnTo>
                    <a:pt x="460" y="14"/>
                  </a:lnTo>
                  <a:lnTo>
                    <a:pt x="452" y="11"/>
                  </a:lnTo>
                  <a:lnTo>
                    <a:pt x="430" y="11"/>
                  </a:lnTo>
                  <a:lnTo>
                    <a:pt x="409" y="11"/>
                  </a:lnTo>
                  <a:lnTo>
                    <a:pt x="387" y="14"/>
                  </a:lnTo>
                  <a:lnTo>
                    <a:pt x="363" y="14"/>
                  </a:lnTo>
                  <a:lnTo>
                    <a:pt x="342" y="14"/>
                  </a:lnTo>
                  <a:lnTo>
                    <a:pt x="320" y="14"/>
                  </a:lnTo>
                  <a:lnTo>
                    <a:pt x="301" y="14"/>
                  </a:lnTo>
                  <a:lnTo>
                    <a:pt x="282" y="11"/>
                  </a:lnTo>
                  <a:lnTo>
                    <a:pt x="264" y="11"/>
                  </a:lnTo>
                  <a:lnTo>
                    <a:pt x="247" y="6"/>
                  </a:lnTo>
                  <a:lnTo>
                    <a:pt x="229" y="3"/>
                  </a:lnTo>
                  <a:lnTo>
                    <a:pt x="213" y="0"/>
                  </a:lnTo>
                  <a:lnTo>
                    <a:pt x="199" y="0"/>
                  </a:lnTo>
                  <a:lnTo>
                    <a:pt x="188" y="0"/>
                  </a:lnTo>
                  <a:lnTo>
                    <a:pt x="183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8" name="Rectangle 12"/>
            <p:cNvSpPr>
              <a:spLocks noChangeArrowheads="1"/>
            </p:cNvSpPr>
            <p:nvPr/>
          </p:nvSpPr>
          <p:spPr bwMode="auto">
            <a:xfrm>
              <a:off x="1896" y="1657"/>
              <a:ext cx="10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185359" name="Rectangle 13"/>
            <p:cNvSpPr>
              <a:spLocks noChangeArrowheads="1"/>
            </p:cNvSpPr>
            <p:nvPr/>
          </p:nvSpPr>
          <p:spPr bwMode="auto">
            <a:xfrm>
              <a:off x="1963" y="1657"/>
              <a:ext cx="3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85360" name="Freeform 14"/>
            <p:cNvSpPr>
              <a:spLocks/>
            </p:cNvSpPr>
            <p:nvPr/>
          </p:nvSpPr>
          <p:spPr bwMode="auto">
            <a:xfrm>
              <a:off x="443" y="1335"/>
              <a:ext cx="218" cy="215"/>
            </a:xfrm>
            <a:custGeom>
              <a:avLst/>
              <a:gdLst>
                <a:gd name="T0" fmla="*/ 99 w 218"/>
                <a:gd name="T1" fmla="*/ 0 h 215"/>
                <a:gd name="T2" fmla="*/ 78 w 218"/>
                <a:gd name="T3" fmla="*/ 6 h 215"/>
                <a:gd name="T4" fmla="*/ 56 w 218"/>
                <a:gd name="T5" fmla="*/ 14 h 215"/>
                <a:gd name="T6" fmla="*/ 40 w 218"/>
                <a:gd name="T7" fmla="*/ 25 h 215"/>
                <a:gd name="T8" fmla="*/ 24 w 218"/>
                <a:gd name="T9" fmla="*/ 41 h 215"/>
                <a:gd name="T10" fmla="*/ 13 w 218"/>
                <a:gd name="T11" fmla="*/ 57 h 215"/>
                <a:gd name="T12" fmla="*/ 5 w 218"/>
                <a:gd name="T13" fmla="*/ 76 h 215"/>
                <a:gd name="T14" fmla="*/ 0 w 218"/>
                <a:gd name="T15" fmla="*/ 97 h 215"/>
                <a:gd name="T16" fmla="*/ 0 w 218"/>
                <a:gd name="T17" fmla="*/ 118 h 215"/>
                <a:gd name="T18" fmla="*/ 5 w 218"/>
                <a:gd name="T19" fmla="*/ 140 h 215"/>
                <a:gd name="T20" fmla="*/ 13 w 218"/>
                <a:gd name="T21" fmla="*/ 159 h 215"/>
                <a:gd name="T22" fmla="*/ 24 w 218"/>
                <a:gd name="T23" fmla="*/ 175 h 215"/>
                <a:gd name="T24" fmla="*/ 40 w 218"/>
                <a:gd name="T25" fmla="*/ 191 h 215"/>
                <a:gd name="T26" fmla="*/ 56 w 218"/>
                <a:gd name="T27" fmla="*/ 202 h 215"/>
                <a:gd name="T28" fmla="*/ 78 w 218"/>
                <a:gd name="T29" fmla="*/ 210 h 215"/>
                <a:gd name="T30" fmla="*/ 99 w 218"/>
                <a:gd name="T31" fmla="*/ 215 h 215"/>
                <a:gd name="T32" fmla="*/ 121 w 218"/>
                <a:gd name="T33" fmla="*/ 215 h 215"/>
                <a:gd name="T34" fmla="*/ 142 w 218"/>
                <a:gd name="T35" fmla="*/ 210 h 215"/>
                <a:gd name="T36" fmla="*/ 161 w 218"/>
                <a:gd name="T37" fmla="*/ 202 h 215"/>
                <a:gd name="T38" fmla="*/ 177 w 218"/>
                <a:gd name="T39" fmla="*/ 191 h 215"/>
                <a:gd name="T40" fmla="*/ 193 w 218"/>
                <a:gd name="T41" fmla="*/ 175 h 215"/>
                <a:gd name="T42" fmla="*/ 204 w 218"/>
                <a:gd name="T43" fmla="*/ 159 h 215"/>
                <a:gd name="T44" fmla="*/ 212 w 218"/>
                <a:gd name="T45" fmla="*/ 140 h 215"/>
                <a:gd name="T46" fmla="*/ 218 w 218"/>
                <a:gd name="T47" fmla="*/ 118 h 215"/>
                <a:gd name="T48" fmla="*/ 218 w 218"/>
                <a:gd name="T49" fmla="*/ 97 h 215"/>
                <a:gd name="T50" fmla="*/ 212 w 218"/>
                <a:gd name="T51" fmla="*/ 76 h 215"/>
                <a:gd name="T52" fmla="*/ 204 w 218"/>
                <a:gd name="T53" fmla="*/ 57 h 215"/>
                <a:gd name="T54" fmla="*/ 193 w 218"/>
                <a:gd name="T55" fmla="*/ 41 h 215"/>
                <a:gd name="T56" fmla="*/ 177 w 218"/>
                <a:gd name="T57" fmla="*/ 25 h 215"/>
                <a:gd name="T58" fmla="*/ 161 w 218"/>
                <a:gd name="T59" fmla="*/ 14 h 215"/>
                <a:gd name="T60" fmla="*/ 142 w 218"/>
                <a:gd name="T61" fmla="*/ 6 h 215"/>
                <a:gd name="T62" fmla="*/ 121 w 218"/>
                <a:gd name="T63" fmla="*/ 0 h 21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5"/>
                <a:gd name="T98" fmla="*/ 218 w 218"/>
                <a:gd name="T99" fmla="*/ 215 h 21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5">
                  <a:moveTo>
                    <a:pt x="110" y="0"/>
                  </a:moveTo>
                  <a:lnTo>
                    <a:pt x="99" y="0"/>
                  </a:lnTo>
                  <a:lnTo>
                    <a:pt x="88" y="3"/>
                  </a:lnTo>
                  <a:lnTo>
                    <a:pt x="78" y="6"/>
                  </a:lnTo>
                  <a:lnTo>
                    <a:pt x="67" y="9"/>
                  </a:lnTo>
                  <a:lnTo>
                    <a:pt x="56" y="14"/>
                  </a:lnTo>
                  <a:lnTo>
                    <a:pt x="48" y="19"/>
                  </a:lnTo>
                  <a:lnTo>
                    <a:pt x="40" y="25"/>
                  </a:lnTo>
                  <a:lnTo>
                    <a:pt x="32" y="33"/>
                  </a:lnTo>
                  <a:lnTo>
                    <a:pt x="24" y="41"/>
                  </a:lnTo>
                  <a:lnTo>
                    <a:pt x="18" y="49"/>
                  </a:lnTo>
                  <a:lnTo>
                    <a:pt x="13" y="57"/>
                  </a:lnTo>
                  <a:lnTo>
                    <a:pt x="8" y="65"/>
                  </a:lnTo>
                  <a:lnTo>
                    <a:pt x="5" y="76"/>
                  </a:lnTo>
                  <a:lnTo>
                    <a:pt x="2" y="86"/>
                  </a:lnTo>
                  <a:lnTo>
                    <a:pt x="0" y="97"/>
                  </a:lnTo>
                  <a:lnTo>
                    <a:pt x="0" y="108"/>
                  </a:lnTo>
                  <a:lnTo>
                    <a:pt x="0" y="118"/>
                  </a:lnTo>
                  <a:lnTo>
                    <a:pt x="2" y="129"/>
                  </a:lnTo>
                  <a:lnTo>
                    <a:pt x="5" y="140"/>
                  </a:lnTo>
                  <a:lnTo>
                    <a:pt x="8" y="151"/>
                  </a:lnTo>
                  <a:lnTo>
                    <a:pt x="13" y="159"/>
                  </a:lnTo>
                  <a:lnTo>
                    <a:pt x="18" y="167"/>
                  </a:lnTo>
                  <a:lnTo>
                    <a:pt x="24" y="175"/>
                  </a:lnTo>
                  <a:lnTo>
                    <a:pt x="32" y="183"/>
                  </a:lnTo>
                  <a:lnTo>
                    <a:pt x="40" y="191"/>
                  </a:lnTo>
                  <a:lnTo>
                    <a:pt x="48" y="196"/>
                  </a:lnTo>
                  <a:lnTo>
                    <a:pt x="56" y="202"/>
                  </a:lnTo>
                  <a:lnTo>
                    <a:pt x="67" y="207"/>
                  </a:lnTo>
                  <a:lnTo>
                    <a:pt x="78" y="210"/>
                  </a:lnTo>
                  <a:lnTo>
                    <a:pt x="88" y="212"/>
                  </a:lnTo>
                  <a:lnTo>
                    <a:pt x="99" y="215"/>
                  </a:lnTo>
                  <a:lnTo>
                    <a:pt x="110" y="215"/>
                  </a:lnTo>
                  <a:lnTo>
                    <a:pt x="121" y="215"/>
                  </a:lnTo>
                  <a:lnTo>
                    <a:pt x="131" y="212"/>
                  </a:lnTo>
                  <a:lnTo>
                    <a:pt x="142" y="210"/>
                  </a:lnTo>
                  <a:lnTo>
                    <a:pt x="153" y="207"/>
                  </a:lnTo>
                  <a:lnTo>
                    <a:pt x="161" y="202"/>
                  </a:lnTo>
                  <a:lnTo>
                    <a:pt x="169" y="196"/>
                  </a:lnTo>
                  <a:lnTo>
                    <a:pt x="177" y="191"/>
                  </a:lnTo>
                  <a:lnTo>
                    <a:pt x="185" y="183"/>
                  </a:lnTo>
                  <a:lnTo>
                    <a:pt x="193" y="175"/>
                  </a:lnTo>
                  <a:lnTo>
                    <a:pt x="199" y="167"/>
                  </a:lnTo>
                  <a:lnTo>
                    <a:pt x="204" y="159"/>
                  </a:lnTo>
                  <a:lnTo>
                    <a:pt x="209" y="151"/>
                  </a:lnTo>
                  <a:lnTo>
                    <a:pt x="212" y="140"/>
                  </a:lnTo>
                  <a:lnTo>
                    <a:pt x="215" y="129"/>
                  </a:lnTo>
                  <a:lnTo>
                    <a:pt x="218" y="118"/>
                  </a:lnTo>
                  <a:lnTo>
                    <a:pt x="218" y="108"/>
                  </a:lnTo>
                  <a:lnTo>
                    <a:pt x="218" y="97"/>
                  </a:lnTo>
                  <a:lnTo>
                    <a:pt x="215" y="86"/>
                  </a:lnTo>
                  <a:lnTo>
                    <a:pt x="212" y="76"/>
                  </a:lnTo>
                  <a:lnTo>
                    <a:pt x="209" y="65"/>
                  </a:lnTo>
                  <a:lnTo>
                    <a:pt x="204" y="57"/>
                  </a:lnTo>
                  <a:lnTo>
                    <a:pt x="199" y="49"/>
                  </a:lnTo>
                  <a:lnTo>
                    <a:pt x="193" y="41"/>
                  </a:lnTo>
                  <a:lnTo>
                    <a:pt x="185" y="33"/>
                  </a:lnTo>
                  <a:lnTo>
                    <a:pt x="177" y="25"/>
                  </a:lnTo>
                  <a:lnTo>
                    <a:pt x="169" y="19"/>
                  </a:lnTo>
                  <a:lnTo>
                    <a:pt x="161" y="14"/>
                  </a:lnTo>
                  <a:lnTo>
                    <a:pt x="153" y="9"/>
                  </a:lnTo>
                  <a:lnTo>
                    <a:pt x="142" y="6"/>
                  </a:lnTo>
                  <a:lnTo>
                    <a:pt x="131" y="3"/>
                  </a:lnTo>
                  <a:lnTo>
                    <a:pt x="121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1" name="Rectangle 15"/>
            <p:cNvSpPr>
              <a:spLocks noChangeArrowheads="1"/>
            </p:cNvSpPr>
            <p:nvPr/>
          </p:nvSpPr>
          <p:spPr bwMode="auto">
            <a:xfrm>
              <a:off x="493" y="1378"/>
              <a:ext cx="12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W</a:t>
              </a:r>
            </a:p>
          </p:txBody>
        </p:sp>
        <p:sp>
          <p:nvSpPr>
            <p:cNvPr id="185362" name="Rectangle 16"/>
            <p:cNvSpPr>
              <a:spLocks noChangeArrowheads="1"/>
            </p:cNvSpPr>
            <p:nvPr/>
          </p:nvSpPr>
          <p:spPr bwMode="auto">
            <a:xfrm>
              <a:off x="617" y="1360"/>
              <a:ext cx="3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85363" name="Freeform 17"/>
            <p:cNvSpPr>
              <a:spLocks/>
            </p:cNvSpPr>
            <p:nvPr/>
          </p:nvSpPr>
          <p:spPr bwMode="auto">
            <a:xfrm>
              <a:off x="2584" y="1220"/>
              <a:ext cx="218" cy="212"/>
            </a:xfrm>
            <a:custGeom>
              <a:avLst/>
              <a:gdLst>
                <a:gd name="T0" fmla="*/ 100 w 218"/>
                <a:gd name="T1" fmla="*/ 0 h 212"/>
                <a:gd name="T2" fmla="*/ 78 w 218"/>
                <a:gd name="T3" fmla="*/ 6 h 212"/>
                <a:gd name="T4" fmla="*/ 57 w 218"/>
                <a:gd name="T5" fmla="*/ 14 h 212"/>
                <a:gd name="T6" fmla="*/ 41 w 218"/>
                <a:gd name="T7" fmla="*/ 24 h 212"/>
                <a:gd name="T8" fmla="*/ 25 w 218"/>
                <a:gd name="T9" fmla="*/ 38 h 212"/>
                <a:gd name="T10" fmla="*/ 14 w 218"/>
                <a:gd name="T11" fmla="*/ 54 h 212"/>
                <a:gd name="T12" fmla="*/ 6 w 218"/>
                <a:gd name="T13" fmla="*/ 73 h 212"/>
                <a:gd name="T14" fmla="*/ 0 w 218"/>
                <a:gd name="T15" fmla="*/ 94 h 212"/>
                <a:gd name="T16" fmla="*/ 0 w 218"/>
                <a:gd name="T17" fmla="*/ 115 h 212"/>
                <a:gd name="T18" fmla="*/ 6 w 218"/>
                <a:gd name="T19" fmla="*/ 137 h 212"/>
                <a:gd name="T20" fmla="*/ 14 w 218"/>
                <a:gd name="T21" fmla="*/ 156 h 212"/>
                <a:gd name="T22" fmla="*/ 25 w 218"/>
                <a:gd name="T23" fmla="*/ 172 h 212"/>
                <a:gd name="T24" fmla="*/ 41 w 218"/>
                <a:gd name="T25" fmla="*/ 188 h 212"/>
                <a:gd name="T26" fmla="*/ 57 w 218"/>
                <a:gd name="T27" fmla="*/ 199 h 212"/>
                <a:gd name="T28" fmla="*/ 78 w 218"/>
                <a:gd name="T29" fmla="*/ 207 h 212"/>
                <a:gd name="T30" fmla="*/ 100 w 218"/>
                <a:gd name="T31" fmla="*/ 212 h 212"/>
                <a:gd name="T32" fmla="*/ 121 w 218"/>
                <a:gd name="T33" fmla="*/ 212 h 212"/>
                <a:gd name="T34" fmla="*/ 143 w 218"/>
                <a:gd name="T35" fmla="*/ 207 h 212"/>
                <a:gd name="T36" fmla="*/ 162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5 w 218"/>
                <a:gd name="T43" fmla="*/ 156 h 212"/>
                <a:gd name="T44" fmla="*/ 213 w 218"/>
                <a:gd name="T45" fmla="*/ 137 h 212"/>
                <a:gd name="T46" fmla="*/ 218 w 218"/>
                <a:gd name="T47" fmla="*/ 115 h 212"/>
                <a:gd name="T48" fmla="*/ 218 w 218"/>
                <a:gd name="T49" fmla="*/ 94 h 212"/>
                <a:gd name="T50" fmla="*/ 213 w 218"/>
                <a:gd name="T51" fmla="*/ 73 h 212"/>
                <a:gd name="T52" fmla="*/ 205 w 218"/>
                <a:gd name="T53" fmla="*/ 54 h 212"/>
                <a:gd name="T54" fmla="*/ 194 w 218"/>
                <a:gd name="T55" fmla="*/ 38 h 212"/>
                <a:gd name="T56" fmla="*/ 178 w 218"/>
                <a:gd name="T57" fmla="*/ 24 h 212"/>
                <a:gd name="T58" fmla="*/ 162 w 218"/>
                <a:gd name="T59" fmla="*/ 14 h 212"/>
                <a:gd name="T60" fmla="*/ 143 w 218"/>
                <a:gd name="T61" fmla="*/ 6 h 212"/>
                <a:gd name="T62" fmla="*/ 121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11" y="0"/>
                  </a:moveTo>
                  <a:lnTo>
                    <a:pt x="100" y="0"/>
                  </a:lnTo>
                  <a:lnTo>
                    <a:pt x="89" y="3"/>
                  </a:lnTo>
                  <a:lnTo>
                    <a:pt x="78" y="6"/>
                  </a:lnTo>
                  <a:lnTo>
                    <a:pt x="68" y="8"/>
                  </a:lnTo>
                  <a:lnTo>
                    <a:pt x="57" y="14"/>
                  </a:lnTo>
                  <a:lnTo>
                    <a:pt x="49" y="19"/>
                  </a:lnTo>
                  <a:lnTo>
                    <a:pt x="41" y="24"/>
                  </a:lnTo>
                  <a:lnTo>
                    <a:pt x="33" y="30"/>
                  </a:lnTo>
                  <a:lnTo>
                    <a:pt x="25" y="38"/>
                  </a:lnTo>
                  <a:lnTo>
                    <a:pt x="19" y="46"/>
                  </a:lnTo>
                  <a:lnTo>
                    <a:pt x="14" y="54"/>
                  </a:lnTo>
                  <a:lnTo>
                    <a:pt x="8" y="65"/>
                  </a:lnTo>
                  <a:lnTo>
                    <a:pt x="6" y="73"/>
                  </a:lnTo>
                  <a:lnTo>
                    <a:pt x="3" y="83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5"/>
                  </a:lnTo>
                  <a:lnTo>
                    <a:pt x="3" y="126"/>
                  </a:lnTo>
                  <a:lnTo>
                    <a:pt x="6" y="137"/>
                  </a:lnTo>
                  <a:lnTo>
                    <a:pt x="8" y="148"/>
                  </a:lnTo>
                  <a:lnTo>
                    <a:pt x="14" y="156"/>
                  </a:lnTo>
                  <a:lnTo>
                    <a:pt x="19" y="164"/>
                  </a:lnTo>
                  <a:lnTo>
                    <a:pt x="25" y="172"/>
                  </a:lnTo>
                  <a:lnTo>
                    <a:pt x="33" y="180"/>
                  </a:lnTo>
                  <a:lnTo>
                    <a:pt x="41" y="188"/>
                  </a:lnTo>
                  <a:lnTo>
                    <a:pt x="49" y="193"/>
                  </a:lnTo>
                  <a:lnTo>
                    <a:pt x="57" y="199"/>
                  </a:lnTo>
                  <a:lnTo>
                    <a:pt x="68" y="204"/>
                  </a:lnTo>
                  <a:lnTo>
                    <a:pt x="78" y="207"/>
                  </a:lnTo>
                  <a:lnTo>
                    <a:pt x="89" y="209"/>
                  </a:lnTo>
                  <a:lnTo>
                    <a:pt x="100" y="212"/>
                  </a:lnTo>
                  <a:lnTo>
                    <a:pt x="111" y="212"/>
                  </a:lnTo>
                  <a:lnTo>
                    <a:pt x="121" y="212"/>
                  </a:lnTo>
                  <a:lnTo>
                    <a:pt x="132" y="209"/>
                  </a:lnTo>
                  <a:lnTo>
                    <a:pt x="143" y="207"/>
                  </a:lnTo>
                  <a:lnTo>
                    <a:pt x="154" y="204"/>
                  </a:lnTo>
                  <a:lnTo>
                    <a:pt x="162" y="199"/>
                  </a:lnTo>
                  <a:lnTo>
                    <a:pt x="170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5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6" y="126"/>
                  </a:lnTo>
                  <a:lnTo>
                    <a:pt x="218" y="115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6" y="83"/>
                  </a:lnTo>
                  <a:lnTo>
                    <a:pt x="213" y="73"/>
                  </a:lnTo>
                  <a:lnTo>
                    <a:pt x="210" y="65"/>
                  </a:lnTo>
                  <a:lnTo>
                    <a:pt x="205" y="54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0"/>
                  </a:lnTo>
                  <a:lnTo>
                    <a:pt x="178" y="24"/>
                  </a:lnTo>
                  <a:lnTo>
                    <a:pt x="170" y="19"/>
                  </a:lnTo>
                  <a:lnTo>
                    <a:pt x="162" y="14"/>
                  </a:lnTo>
                  <a:lnTo>
                    <a:pt x="154" y="8"/>
                  </a:lnTo>
                  <a:lnTo>
                    <a:pt x="143" y="6"/>
                  </a:lnTo>
                  <a:lnTo>
                    <a:pt x="132" y="3"/>
                  </a:lnTo>
                  <a:lnTo>
                    <a:pt x="12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4" name="Rectangle 18"/>
            <p:cNvSpPr>
              <a:spLocks noChangeArrowheads="1"/>
            </p:cNvSpPr>
            <p:nvPr/>
          </p:nvSpPr>
          <p:spPr bwMode="auto">
            <a:xfrm>
              <a:off x="2641" y="1262"/>
              <a:ext cx="8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X</a:t>
              </a:r>
            </a:p>
          </p:txBody>
        </p:sp>
        <p:sp>
          <p:nvSpPr>
            <p:cNvPr id="185365" name="Freeform 19"/>
            <p:cNvSpPr>
              <a:spLocks/>
            </p:cNvSpPr>
            <p:nvPr/>
          </p:nvSpPr>
          <p:spPr bwMode="auto">
            <a:xfrm>
              <a:off x="2579" y="1952"/>
              <a:ext cx="218" cy="212"/>
            </a:xfrm>
            <a:custGeom>
              <a:avLst/>
              <a:gdLst>
                <a:gd name="T0" fmla="*/ 97 w 218"/>
                <a:gd name="T1" fmla="*/ 0 h 212"/>
                <a:gd name="T2" fmla="*/ 75 w 218"/>
                <a:gd name="T3" fmla="*/ 6 h 212"/>
                <a:gd name="T4" fmla="*/ 56 w 218"/>
                <a:gd name="T5" fmla="*/ 14 h 212"/>
                <a:gd name="T6" fmla="*/ 40 w 218"/>
                <a:gd name="T7" fmla="*/ 24 h 212"/>
                <a:gd name="T8" fmla="*/ 24 w 218"/>
                <a:gd name="T9" fmla="*/ 38 h 212"/>
                <a:gd name="T10" fmla="*/ 13 w 218"/>
                <a:gd name="T11" fmla="*/ 54 h 212"/>
                <a:gd name="T12" fmla="*/ 5 w 218"/>
                <a:gd name="T13" fmla="*/ 73 h 212"/>
                <a:gd name="T14" fmla="*/ 0 w 218"/>
                <a:gd name="T15" fmla="*/ 94 h 212"/>
                <a:gd name="T16" fmla="*/ 0 w 218"/>
                <a:gd name="T17" fmla="*/ 116 h 212"/>
                <a:gd name="T18" fmla="*/ 5 w 218"/>
                <a:gd name="T19" fmla="*/ 137 h 212"/>
                <a:gd name="T20" fmla="*/ 13 w 218"/>
                <a:gd name="T21" fmla="*/ 156 h 212"/>
                <a:gd name="T22" fmla="*/ 24 w 218"/>
                <a:gd name="T23" fmla="*/ 172 h 212"/>
                <a:gd name="T24" fmla="*/ 40 w 218"/>
                <a:gd name="T25" fmla="*/ 188 h 212"/>
                <a:gd name="T26" fmla="*/ 56 w 218"/>
                <a:gd name="T27" fmla="*/ 199 h 212"/>
                <a:gd name="T28" fmla="*/ 75 w 218"/>
                <a:gd name="T29" fmla="*/ 207 h 212"/>
                <a:gd name="T30" fmla="*/ 97 w 218"/>
                <a:gd name="T31" fmla="*/ 212 h 212"/>
                <a:gd name="T32" fmla="*/ 118 w 218"/>
                <a:gd name="T33" fmla="*/ 212 h 212"/>
                <a:gd name="T34" fmla="*/ 140 w 218"/>
                <a:gd name="T35" fmla="*/ 207 h 212"/>
                <a:gd name="T36" fmla="*/ 161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4 w 218"/>
                <a:gd name="T43" fmla="*/ 156 h 212"/>
                <a:gd name="T44" fmla="*/ 213 w 218"/>
                <a:gd name="T45" fmla="*/ 137 h 212"/>
                <a:gd name="T46" fmla="*/ 218 w 218"/>
                <a:gd name="T47" fmla="*/ 116 h 212"/>
                <a:gd name="T48" fmla="*/ 218 w 218"/>
                <a:gd name="T49" fmla="*/ 94 h 212"/>
                <a:gd name="T50" fmla="*/ 213 w 218"/>
                <a:gd name="T51" fmla="*/ 73 h 212"/>
                <a:gd name="T52" fmla="*/ 204 w 218"/>
                <a:gd name="T53" fmla="*/ 54 h 212"/>
                <a:gd name="T54" fmla="*/ 194 w 218"/>
                <a:gd name="T55" fmla="*/ 38 h 212"/>
                <a:gd name="T56" fmla="*/ 178 w 218"/>
                <a:gd name="T57" fmla="*/ 24 h 212"/>
                <a:gd name="T58" fmla="*/ 161 w 218"/>
                <a:gd name="T59" fmla="*/ 14 h 212"/>
                <a:gd name="T60" fmla="*/ 140 w 218"/>
                <a:gd name="T61" fmla="*/ 6 h 212"/>
                <a:gd name="T62" fmla="*/ 118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08" y="0"/>
                  </a:moveTo>
                  <a:lnTo>
                    <a:pt x="97" y="0"/>
                  </a:lnTo>
                  <a:lnTo>
                    <a:pt x="86" y="3"/>
                  </a:lnTo>
                  <a:lnTo>
                    <a:pt x="75" y="6"/>
                  </a:lnTo>
                  <a:lnTo>
                    <a:pt x="65" y="8"/>
                  </a:lnTo>
                  <a:lnTo>
                    <a:pt x="56" y="14"/>
                  </a:lnTo>
                  <a:lnTo>
                    <a:pt x="48" y="19"/>
                  </a:lnTo>
                  <a:lnTo>
                    <a:pt x="40" y="24"/>
                  </a:lnTo>
                  <a:lnTo>
                    <a:pt x="32" y="30"/>
                  </a:lnTo>
                  <a:lnTo>
                    <a:pt x="24" y="38"/>
                  </a:lnTo>
                  <a:lnTo>
                    <a:pt x="19" y="46"/>
                  </a:lnTo>
                  <a:lnTo>
                    <a:pt x="13" y="54"/>
                  </a:lnTo>
                  <a:lnTo>
                    <a:pt x="8" y="65"/>
                  </a:lnTo>
                  <a:lnTo>
                    <a:pt x="5" y="73"/>
                  </a:lnTo>
                  <a:lnTo>
                    <a:pt x="3" y="83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6"/>
                  </a:lnTo>
                  <a:lnTo>
                    <a:pt x="3" y="126"/>
                  </a:lnTo>
                  <a:lnTo>
                    <a:pt x="5" y="137"/>
                  </a:lnTo>
                  <a:lnTo>
                    <a:pt x="8" y="148"/>
                  </a:lnTo>
                  <a:lnTo>
                    <a:pt x="13" y="156"/>
                  </a:lnTo>
                  <a:lnTo>
                    <a:pt x="19" y="164"/>
                  </a:lnTo>
                  <a:lnTo>
                    <a:pt x="24" y="172"/>
                  </a:lnTo>
                  <a:lnTo>
                    <a:pt x="32" y="180"/>
                  </a:lnTo>
                  <a:lnTo>
                    <a:pt x="40" y="188"/>
                  </a:lnTo>
                  <a:lnTo>
                    <a:pt x="48" y="193"/>
                  </a:lnTo>
                  <a:lnTo>
                    <a:pt x="56" y="199"/>
                  </a:lnTo>
                  <a:lnTo>
                    <a:pt x="65" y="204"/>
                  </a:lnTo>
                  <a:lnTo>
                    <a:pt x="75" y="207"/>
                  </a:lnTo>
                  <a:lnTo>
                    <a:pt x="86" y="209"/>
                  </a:lnTo>
                  <a:lnTo>
                    <a:pt x="97" y="212"/>
                  </a:lnTo>
                  <a:lnTo>
                    <a:pt x="108" y="212"/>
                  </a:lnTo>
                  <a:lnTo>
                    <a:pt x="118" y="212"/>
                  </a:lnTo>
                  <a:lnTo>
                    <a:pt x="129" y="209"/>
                  </a:lnTo>
                  <a:lnTo>
                    <a:pt x="140" y="207"/>
                  </a:lnTo>
                  <a:lnTo>
                    <a:pt x="151" y="204"/>
                  </a:lnTo>
                  <a:lnTo>
                    <a:pt x="161" y="199"/>
                  </a:lnTo>
                  <a:lnTo>
                    <a:pt x="169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4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5" y="126"/>
                  </a:lnTo>
                  <a:lnTo>
                    <a:pt x="218" y="116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5" y="83"/>
                  </a:lnTo>
                  <a:lnTo>
                    <a:pt x="213" y="73"/>
                  </a:lnTo>
                  <a:lnTo>
                    <a:pt x="210" y="65"/>
                  </a:lnTo>
                  <a:lnTo>
                    <a:pt x="204" y="54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0"/>
                  </a:lnTo>
                  <a:lnTo>
                    <a:pt x="178" y="24"/>
                  </a:lnTo>
                  <a:lnTo>
                    <a:pt x="169" y="19"/>
                  </a:lnTo>
                  <a:lnTo>
                    <a:pt x="161" y="14"/>
                  </a:lnTo>
                  <a:lnTo>
                    <a:pt x="151" y="8"/>
                  </a:lnTo>
                  <a:lnTo>
                    <a:pt x="140" y="6"/>
                  </a:lnTo>
                  <a:lnTo>
                    <a:pt x="129" y="3"/>
                  </a:lnTo>
                  <a:lnTo>
                    <a:pt x="118" y="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6" name="Rectangle 20"/>
            <p:cNvSpPr>
              <a:spLocks noChangeArrowheads="1"/>
            </p:cNvSpPr>
            <p:nvPr/>
          </p:nvSpPr>
          <p:spPr bwMode="auto">
            <a:xfrm>
              <a:off x="2653" y="1983"/>
              <a:ext cx="8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Y</a:t>
              </a:r>
            </a:p>
          </p:txBody>
        </p:sp>
        <p:sp>
          <p:nvSpPr>
            <p:cNvPr id="185367" name="Line 21"/>
            <p:cNvSpPr>
              <a:spLocks noChangeShapeType="1"/>
            </p:cNvSpPr>
            <p:nvPr/>
          </p:nvSpPr>
          <p:spPr bwMode="auto">
            <a:xfrm>
              <a:off x="674" y="1448"/>
              <a:ext cx="280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8" name="Line 22"/>
            <p:cNvSpPr>
              <a:spLocks noChangeShapeType="1"/>
            </p:cNvSpPr>
            <p:nvPr/>
          </p:nvSpPr>
          <p:spPr bwMode="auto">
            <a:xfrm>
              <a:off x="2165" y="1140"/>
              <a:ext cx="419" cy="17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9" name="Line 23"/>
            <p:cNvSpPr>
              <a:spLocks noChangeShapeType="1"/>
            </p:cNvSpPr>
            <p:nvPr/>
          </p:nvSpPr>
          <p:spPr bwMode="auto">
            <a:xfrm flipV="1">
              <a:off x="2192" y="1381"/>
              <a:ext cx="422" cy="35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0" name="Line 24"/>
            <p:cNvSpPr>
              <a:spLocks noChangeShapeType="1"/>
            </p:cNvSpPr>
            <p:nvPr/>
          </p:nvSpPr>
          <p:spPr bwMode="auto">
            <a:xfrm>
              <a:off x="2197" y="1821"/>
              <a:ext cx="387" cy="20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1" name="Line 25"/>
            <p:cNvSpPr>
              <a:spLocks noChangeShapeType="1"/>
            </p:cNvSpPr>
            <p:nvPr/>
          </p:nvSpPr>
          <p:spPr bwMode="auto">
            <a:xfrm flipV="1">
              <a:off x="1481" y="1228"/>
              <a:ext cx="183" cy="148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2" name="Line 26"/>
            <p:cNvSpPr>
              <a:spLocks noChangeShapeType="1"/>
            </p:cNvSpPr>
            <p:nvPr/>
          </p:nvSpPr>
          <p:spPr bwMode="auto">
            <a:xfrm flipV="1">
              <a:off x="2030" y="1309"/>
              <a:ext cx="1" cy="268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3" name="Line 27"/>
            <p:cNvSpPr>
              <a:spLocks noChangeShapeType="1"/>
            </p:cNvSpPr>
            <p:nvPr/>
          </p:nvSpPr>
          <p:spPr bwMode="auto">
            <a:xfrm>
              <a:off x="1497" y="1577"/>
              <a:ext cx="167" cy="104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4" name="Rectangle 28"/>
            <p:cNvSpPr>
              <a:spLocks noChangeArrowheads="1"/>
            </p:cNvSpPr>
            <p:nvPr/>
          </p:nvSpPr>
          <p:spPr bwMode="auto">
            <a:xfrm>
              <a:off x="3050" y="853"/>
              <a:ext cx="608" cy="2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5" name="Rectangle 29"/>
            <p:cNvSpPr>
              <a:spLocks noChangeArrowheads="1"/>
            </p:cNvSpPr>
            <p:nvPr/>
          </p:nvSpPr>
          <p:spPr bwMode="auto">
            <a:xfrm>
              <a:off x="3131" y="896"/>
              <a:ext cx="52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legend</a:t>
              </a:r>
              <a:r>
                <a:rPr lang="en-US" sz="1700" b="1">
                  <a:solidFill>
                    <a:srgbClr val="000000"/>
                  </a:solidFill>
                </a:rPr>
                <a:t>:</a:t>
              </a:r>
              <a:endParaRPr lang="en-US"/>
            </a:p>
          </p:txBody>
        </p:sp>
        <p:sp>
          <p:nvSpPr>
            <p:cNvPr id="185376" name="Rectangle 30"/>
            <p:cNvSpPr>
              <a:spLocks noChangeArrowheads="1"/>
            </p:cNvSpPr>
            <p:nvPr/>
          </p:nvSpPr>
          <p:spPr bwMode="auto">
            <a:xfrm>
              <a:off x="3548" y="898"/>
              <a:ext cx="3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85377" name="Rectangle 31"/>
            <p:cNvSpPr>
              <a:spLocks noChangeArrowheads="1"/>
            </p:cNvSpPr>
            <p:nvPr/>
          </p:nvSpPr>
          <p:spPr bwMode="auto">
            <a:xfrm>
              <a:off x="4261" y="1432"/>
              <a:ext cx="731" cy="4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8" name="Rectangle 32"/>
            <p:cNvSpPr>
              <a:spLocks noChangeArrowheads="1"/>
            </p:cNvSpPr>
            <p:nvPr/>
          </p:nvSpPr>
          <p:spPr bwMode="auto">
            <a:xfrm>
              <a:off x="4341" y="1472"/>
              <a:ext cx="70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customer </a:t>
              </a:r>
              <a:endParaRPr lang="en-US" sz="2000"/>
            </a:p>
          </p:txBody>
        </p:sp>
        <p:sp>
          <p:nvSpPr>
            <p:cNvPr id="185379" name="Rectangle 33"/>
            <p:cNvSpPr>
              <a:spLocks noChangeArrowheads="1"/>
            </p:cNvSpPr>
            <p:nvPr/>
          </p:nvSpPr>
          <p:spPr bwMode="auto">
            <a:xfrm>
              <a:off x="4341" y="1630"/>
              <a:ext cx="60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network:</a:t>
              </a:r>
              <a:endParaRPr lang="en-US" sz="2000"/>
            </a:p>
          </p:txBody>
        </p:sp>
        <p:sp>
          <p:nvSpPr>
            <p:cNvPr id="185380" name="Rectangle 34"/>
            <p:cNvSpPr>
              <a:spLocks noChangeArrowheads="1"/>
            </p:cNvSpPr>
            <p:nvPr/>
          </p:nvSpPr>
          <p:spPr bwMode="auto">
            <a:xfrm>
              <a:off x="4823" y="1630"/>
              <a:ext cx="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85381" name="Rectangle 35"/>
            <p:cNvSpPr>
              <a:spLocks noChangeArrowheads="1"/>
            </p:cNvSpPr>
            <p:nvPr/>
          </p:nvSpPr>
          <p:spPr bwMode="auto">
            <a:xfrm>
              <a:off x="4261" y="869"/>
              <a:ext cx="697" cy="4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82" name="Rectangle 36"/>
            <p:cNvSpPr>
              <a:spLocks noChangeArrowheads="1"/>
            </p:cNvSpPr>
            <p:nvPr/>
          </p:nvSpPr>
          <p:spPr bwMode="auto">
            <a:xfrm>
              <a:off x="4341" y="909"/>
              <a:ext cx="5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provider</a:t>
              </a:r>
              <a:endParaRPr lang="en-US" sz="2000"/>
            </a:p>
          </p:txBody>
        </p:sp>
        <p:sp>
          <p:nvSpPr>
            <p:cNvPr id="185383" name="Rectangle 37"/>
            <p:cNvSpPr>
              <a:spLocks noChangeArrowheads="1"/>
            </p:cNvSpPr>
            <p:nvPr/>
          </p:nvSpPr>
          <p:spPr bwMode="auto">
            <a:xfrm>
              <a:off x="4796" y="909"/>
              <a:ext cx="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85384" name="Rectangle 38"/>
            <p:cNvSpPr>
              <a:spLocks noChangeArrowheads="1"/>
            </p:cNvSpPr>
            <p:nvPr/>
          </p:nvSpPr>
          <p:spPr bwMode="auto">
            <a:xfrm>
              <a:off x="4341" y="1064"/>
              <a:ext cx="56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network</a:t>
              </a:r>
              <a:endParaRPr lang="en-US" sz="2000"/>
            </a:p>
          </p:txBody>
        </p:sp>
        <p:sp>
          <p:nvSpPr>
            <p:cNvPr id="185385" name="Rectangle 39"/>
            <p:cNvSpPr>
              <a:spLocks noChangeArrowheads="1"/>
            </p:cNvSpPr>
            <p:nvPr/>
          </p:nvSpPr>
          <p:spPr bwMode="auto">
            <a:xfrm>
              <a:off x="4785" y="1064"/>
              <a:ext cx="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85386" name="Freeform 40"/>
            <p:cNvSpPr>
              <a:spLocks/>
            </p:cNvSpPr>
            <p:nvPr/>
          </p:nvSpPr>
          <p:spPr bwMode="auto">
            <a:xfrm>
              <a:off x="3749" y="901"/>
              <a:ext cx="563" cy="362"/>
            </a:xfrm>
            <a:custGeom>
              <a:avLst/>
              <a:gdLst>
                <a:gd name="T0" fmla="*/ 162 w 563"/>
                <a:gd name="T1" fmla="*/ 0 h 362"/>
                <a:gd name="T2" fmla="*/ 132 w 563"/>
                <a:gd name="T3" fmla="*/ 5 h 362"/>
                <a:gd name="T4" fmla="*/ 108 w 563"/>
                <a:gd name="T5" fmla="*/ 13 h 362"/>
                <a:gd name="T6" fmla="*/ 81 w 563"/>
                <a:gd name="T7" fmla="*/ 30 h 362"/>
                <a:gd name="T8" fmla="*/ 60 w 563"/>
                <a:gd name="T9" fmla="*/ 48 h 362"/>
                <a:gd name="T10" fmla="*/ 35 w 563"/>
                <a:gd name="T11" fmla="*/ 72 h 362"/>
                <a:gd name="T12" fmla="*/ 14 w 563"/>
                <a:gd name="T13" fmla="*/ 102 h 362"/>
                <a:gd name="T14" fmla="*/ 3 w 563"/>
                <a:gd name="T15" fmla="*/ 126 h 362"/>
                <a:gd name="T16" fmla="*/ 0 w 563"/>
                <a:gd name="T17" fmla="*/ 140 h 362"/>
                <a:gd name="T18" fmla="*/ 0 w 563"/>
                <a:gd name="T19" fmla="*/ 156 h 362"/>
                <a:gd name="T20" fmla="*/ 3 w 563"/>
                <a:gd name="T21" fmla="*/ 180 h 362"/>
                <a:gd name="T22" fmla="*/ 17 w 563"/>
                <a:gd name="T23" fmla="*/ 212 h 362"/>
                <a:gd name="T24" fmla="*/ 35 w 563"/>
                <a:gd name="T25" fmla="*/ 241 h 362"/>
                <a:gd name="T26" fmla="*/ 60 w 563"/>
                <a:gd name="T27" fmla="*/ 268 h 362"/>
                <a:gd name="T28" fmla="*/ 81 w 563"/>
                <a:gd name="T29" fmla="*/ 292 h 362"/>
                <a:gd name="T30" fmla="*/ 103 w 563"/>
                <a:gd name="T31" fmla="*/ 316 h 362"/>
                <a:gd name="T32" fmla="*/ 119 w 563"/>
                <a:gd name="T33" fmla="*/ 327 h 362"/>
                <a:gd name="T34" fmla="*/ 135 w 563"/>
                <a:gd name="T35" fmla="*/ 335 h 362"/>
                <a:gd name="T36" fmla="*/ 156 w 563"/>
                <a:gd name="T37" fmla="*/ 341 h 362"/>
                <a:gd name="T38" fmla="*/ 183 w 563"/>
                <a:gd name="T39" fmla="*/ 346 h 362"/>
                <a:gd name="T40" fmla="*/ 200 w 563"/>
                <a:gd name="T41" fmla="*/ 349 h 362"/>
                <a:gd name="T42" fmla="*/ 240 w 563"/>
                <a:gd name="T43" fmla="*/ 354 h 362"/>
                <a:gd name="T44" fmla="*/ 286 w 563"/>
                <a:gd name="T45" fmla="*/ 357 h 362"/>
                <a:gd name="T46" fmla="*/ 334 w 563"/>
                <a:gd name="T47" fmla="*/ 359 h 362"/>
                <a:gd name="T48" fmla="*/ 385 w 563"/>
                <a:gd name="T49" fmla="*/ 362 h 362"/>
                <a:gd name="T50" fmla="*/ 434 w 563"/>
                <a:gd name="T51" fmla="*/ 359 h 362"/>
                <a:gd name="T52" fmla="*/ 477 w 563"/>
                <a:gd name="T53" fmla="*/ 351 h 362"/>
                <a:gd name="T54" fmla="*/ 504 w 563"/>
                <a:gd name="T55" fmla="*/ 343 h 362"/>
                <a:gd name="T56" fmla="*/ 517 w 563"/>
                <a:gd name="T57" fmla="*/ 335 h 362"/>
                <a:gd name="T58" fmla="*/ 528 w 563"/>
                <a:gd name="T59" fmla="*/ 325 h 362"/>
                <a:gd name="T60" fmla="*/ 541 w 563"/>
                <a:gd name="T61" fmla="*/ 306 h 362"/>
                <a:gd name="T62" fmla="*/ 555 w 563"/>
                <a:gd name="T63" fmla="*/ 274 h 362"/>
                <a:gd name="T64" fmla="*/ 560 w 563"/>
                <a:gd name="T65" fmla="*/ 236 h 362"/>
                <a:gd name="T66" fmla="*/ 563 w 563"/>
                <a:gd name="T67" fmla="*/ 193 h 362"/>
                <a:gd name="T68" fmla="*/ 560 w 563"/>
                <a:gd name="T69" fmla="*/ 153 h 362"/>
                <a:gd name="T70" fmla="*/ 557 w 563"/>
                <a:gd name="T71" fmla="*/ 113 h 362"/>
                <a:gd name="T72" fmla="*/ 552 w 563"/>
                <a:gd name="T73" fmla="*/ 78 h 362"/>
                <a:gd name="T74" fmla="*/ 547 w 563"/>
                <a:gd name="T75" fmla="*/ 59 h 362"/>
                <a:gd name="T76" fmla="*/ 544 w 563"/>
                <a:gd name="T77" fmla="*/ 46 h 362"/>
                <a:gd name="T78" fmla="*/ 539 w 563"/>
                <a:gd name="T79" fmla="*/ 30 h 362"/>
                <a:gd name="T80" fmla="*/ 533 w 563"/>
                <a:gd name="T81" fmla="*/ 22 h 362"/>
                <a:gd name="T82" fmla="*/ 522 w 563"/>
                <a:gd name="T83" fmla="*/ 19 h 362"/>
                <a:gd name="T84" fmla="*/ 506 w 563"/>
                <a:gd name="T85" fmla="*/ 16 h 362"/>
                <a:gd name="T86" fmla="*/ 479 w 563"/>
                <a:gd name="T87" fmla="*/ 16 h 362"/>
                <a:gd name="T88" fmla="*/ 466 w 563"/>
                <a:gd name="T89" fmla="*/ 13 h 362"/>
                <a:gd name="T90" fmla="*/ 450 w 563"/>
                <a:gd name="T91" fmla="*/ 11 h 362"/>
                <a:gd name="T92" fmla="*/ 409 w 563"/>
                <a:gd name="T93" fmla="*/ 11 h 362"/>
                <a:gd name="T94" fmla="*/ 364 w 563"/>
                <a:gd name="T95" fmla="*/ 13 h 362"/>
                <a:gd name="T96" fmla="*/ 321 w 563"/>
                <a:gd name="T97" fmla="*/ 13 h 362"/>
                <a:gd name="T98" fmla="*/ 283 w 563"/>
                <a:gd name="T99" fmla="*/ 11 h 362"/>
                <a:gd name="T100" fmla="*/ 248 w 563"/>
                <a:gd name="T101" fmla="*/ 5 h 362"/>
                <a:gd name="T102" fmla="*/ 213 w 563"/>
                <a:gd name="T103" fmla="*/ 0 h 362"/>
                <a:gd name="T104" fmla="*/ 186 w 563"/>
                <a:gd name="T105" fmla="*/ 0 h 362"/>
                <a:gd name="T106" fmla="*/ 175 w 563"/>
                <a:gd name="T107" fmla="*/ 0 h 3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63"/>
                <a:gd name="T163" fmla="*/ 0 h 362"/>
                <a:gd name="T164" fmla="*/ 563 w 563"/>
                <a:gd name="T165" fmla="*/ 362 h 3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63" h="362">
                  <a:moveTo>
                    <a:pt x="175" y="0"/>
                  </a:moveTo>
                  <a:lnTo>
                    <a:pt x="162" y="0"/>
                  </a:lnTo>
                  <a:lnTo>
                    <a:pt x="148" y="3"/>
                  </a:lnTo>
                  <a:lnTo>
                    <a:pt x="132" y="5"/>
                  </a:lnTo>
                  <a:lnTo>
                    <a:pt x="119" y="11"/>
                  </a:lnTo>
                  <a:lnTo>
                    <a:pt x="108" y="13"/>
                  </a:lnTo>
                  <a:lnTo>
                    <a:pt x="95" y="22"/>
                  </a:lnTo>
                  <a:lnTo>
                    <a:pt x="81" y="30"/>
                  </a:lnTo>
                  <a:lnTo>
                    <a:pt x="70" y="38"/>
                  </a:lnTo>
                  <a:lnTo>
                    <a:pt x="60" y="48"/>
                  </a:lnTo>
                  <a:lnTo>
                    <a:pt x="46" y="59"/>
                  </a:lnTo>
                  <a:lnTo>
                    <a:pt x="35" y="72"/>
                  </a:lnTo>
                  <a:lnTo>
                    <a:pt x="25" y="89"/>
                  </a:lnTo>
                  <a:lnTo>
                    <a:pt x="14" y="102"/>
                  </a:lnTo>
                  <a:lnTo>
                    <a:pt x="8" y="118"/>
                  </a:lnTo>
                  <a:lnTo>
                    <a:pt x="3" y="126"/>
                  </a:lnTo>
                  <a:lnTo>
                    <a:pt x="3" y="134"/>
                  </a:lnTo>
                  <a:lnTo>
                    <a:pt x="0" y="140"/>
                  </a:lnTo>
                  <a:lnTo>
                    <a:pt x="0" y="148"/>
                  </a:lnTo>
                  <a:lnTo>
                    <a:pt x="0" y="156"/>
                  </a:lnTo>
                  <a:lnTo>
                    <a:pt x="0" y="164"/>
                  </a:lnTo>
                  <a:lnTo>
                    <a:pt x="3" y="180"/>
                  </a:lnTo>
                  <a:lnTo>
                    <a:pt x="8" y="196"/>
                  </a:lnTo>
                  <a:lnTo>
                    <a:pt x="17" y="212"/>
                  </a:lnTo>
                  <a:lnTo>
                    <a:pt x="27" y="225"/>
                  </a:lnTo>
                  <a:lnTo>
                    <a:pt x="35" y="241"/>
                  </a:lnTo>
                  <a:lnTo>
                    <a:pt x="49" y="255"/>
                  </a:lnTo>
                  <a:lnTo>
                    <a:pt x="60" y="268"/>
                  </a:lnTo>
                  <a:lnTo>
                    <a:pt x="70" y="282"/>
                  </a:lnTo>
                  <a:lnTo>
                    <a:pt x="81" y="292"/>
                  </a:lnTo>
                  <a:lnTo>
                    <a:pt x="92" y="306"/>
                  </a:lnTo>
                  <a:lnTo>
                    <a:pt x="103" y="316"/>
                  </a:lnTo>
                  <a:lnTo>
                    <a:pt x="111" y="322"/>
                  </a:lnTo>
                  <a:lnTo>
                    <a:pt x="119" y="327"/>
                  </a:lnTo>
                  <a:lnTo>
                    <a:pt x="127" y="330"/>
                  </a:lnTo>
                  <a:lnTo>
                    <a:pt x="135" y="335"/>
                  </a:lnTo>
                  <a:lnTo>
                    <a:pt x="146" y="338"/>
                  </a:lnTo>
                  <a:lnTo>
                    <a:pt x="156" y="341"/>
                  </a:lnTo>
                  <a:lnTo>
                    <a:pt x="170" y="343"/>
                  </a:lnTo>
                  <a:lnTo>
                    <a:pt x="183" y="346"/>
                  </a:lnTo>
                  <a:lnTo>
                    <a:pt x="191" y="346"/>
                  </a:lnTo>
                  <a:lnTo>
                    <a:pt x="200" y="349"/>
                  </a:lnTo>
                  <a:lnTo>
                    <a:pt x="218" y="351"/>
                  </a:lnTo>
                  <a:lnTo>
                    <a:pt x="240" y="354"/>
                  </a:lnTo>
                  <a:lnTo>
                    <a:pt x="261" y="354"/>
                  </a:lnTo>
                  <a:lnTo>
                    <a:pt x="286" y="357"/>
                  </a:lnTo>
                  <a:lnTo>
                    <a:pt x="310" y="359"/>
                  </a:lnTo>
                  <a:lnTo>
                    <a:pt x="334" y="359"/>
                  </a:lnTo>
                  <a:lnTo>
                    <a:pt x="361" y="362"/>
                  </a:lnTo>
                  <a:lnTo>
                    <a:pt x="385" y="362"/>
                  </a:lnTo>
                  <a:lnTo>
                    <a:pt x="409" y="359"/>
                  </a:lnTo>
                  <a:lnTo>
                    <a:pt x="434" y="359"/>
                  </a:lnTo>
                  <a:lnTo>
                    <a:pt x="455" y="357"/>
                  </a:lnTo>
                  <a:lnTo>
                    <a:pt x="477" y="351"/>
                  </a:lnTo>
                  <a:lnTo>
                    <a:pt x="493" y="346"/>
                  </a:lnTo>
                  <a:lnTo>
                    <a:pt x="504" y="343"/>
                  </a:lnTo>
                  <a:lnTo>
                    <a:pt x="509" y="338"/>
                  </a:lnTo>
                  <a:lnTo>
                    <a:pt x="517" y="335"/>
                  </a:lnTo>
                  <a:lnTo>
                    <a:pt x="522" y="330"/>
                  </a:lnTo>
                  <a:lnTo>
                    <a:pt x="528" y="325"/>
                  </a:lnTo>
                  <a:lnTo>
                    <a:pt x="533" y="319"/>
                  </a:lnTo>
                  <a:lnTo>
                    <a:pt x="541" y="306"/>
                  </a:lnTo>
                  <a:lnTo>
                    <a:pt x="549" y="292"/>
                  </a:lnTo>
                  <a:lnTo>
                    <a:pt x="555" y="274"/>
                  </a:lnTo>
                  <a:lnTo>
                    <a:pt x="557" y="255"/>
                  </a:lnTo>
                  <a:lnTo>
                    <a:pt x="560" y="236"/>
                  </a:lnTo>
                  <a:lnTo>
                    <a:pt x="563" y="215"/>
                  </a:lnTo>
                  <a:lnTo>
                    <a:pt x="563" y="193"/>
                  </a:lnTo>
                  <a:lnTo>
                    <a:pt x="560" y="172"/>
                  </a:lnTo>
                  <a:lnTo>
                    <a:pt x="560" y="153"/>
                  </a:lnTo>
                  <a:lnTo>
                    <a:pt x="557" y="131"/>
                  </a:lnTo>
                  <a:lnTo>
                    <a:pt x="557" y="113"/>
                  </a:lnTo>
                  <a:lnTo>
                    <a:pt x="555" y="94"/>
                  </a:lnTo>
                  <a:lnTo>
                    <a:pt x="552" y="78"/>
                  </a:lnTo>
                  <a:lnTo>
                    <a:pt x="549" y="64"/>
                  </a:lnTo>
                  <a:lnTo>
                    <a:pt x="547" y="59"/>
                  </a:lnTo>
                  <a:lnTo>
                    <a:pt x="547" y="54"/>
                  </a:lnTo>
                  <a:lnTo>
                    <a:pt x="544" y="46"/>
                  </a:lnTo>
                  <a:lnTo>
                    <a:pt x="541" y="38"/>
                  </a:lnTo>
                  <a:lnTo>
                    <a:pt x="539" y="30"/>
                  </a:lnTo>
                  <a:lnTo>
                    <a:pt x="536" y="27"/>
                  </a:lnTo>
                  <a:lnTo>
                    <a:pt x="533" y="22"/>
                  </a:lnTo>
                  <a:lnTo>
                    <a:pt x="528" y="19"/>
                  </a:lnTo>
                  <a:lnTo>
                    <a:pt x="522" y="19"/>
                  </a:lnTo>
                  <a:lnTo>
                    <a:pt x="520" y="16"/>
                  </a:lnTo>
                  <a:lnTo>
                    <a:pt x="506" y="16"/>
                  </a:lnTo>
                  <a:lnTo>
                    <a:pt x="495" y="16"/>
                  </a:lnTo>
                  <a:lnTo>
                    <a:pt x="479" y="16"/>
                  </a:lnTo>
                  <a:lnTo>
                    <a:pt x="474" y="13"/>
                  </a:lnTo>
                  <a:lnTo>
                    <a:pt x="466" y="13"/>
                  </a:lnTo>
                  <a:lnTo>
                    <a:pt x="458" y="13"/>
                  </a:lnTo>
                  <a:lnTo>
                    <a:pt x="450" y="11"/>
                  </a:lnTo>
                  <a:lnTo>
                    <a:pt x="431" y="11"/>
                  </a:lnTo>
                  <a:lnTo>
                    <a:pt x="409" y="11"/>
                  </a:lnTo>
                  <a:lnTo>
                    <a:pt x="388" y="13"/>
                  </a:lnTo>
                  <a:lnTo>
                    <a:pt x="364" y="13"/>
                  </a:lnTo>
                  <a:lnTo>
                    <a:pt x="342" y="13"/>
                  </a:lnTo>
                  <a:lnTo>
                    <a:pt x="321" y="13"/>
                  </a:lnTo>
                  <a:lnTo>
                    <a:pt x="302" y="13"/>
                  </a:lnTo>
                  <a:lnTo>
                    <a:pt x="283" y="11"/>
                  </a:lnTo>
                  <a:lnTo>
                    <a:pt x="264" y="11"/>
                  </a:lnTo>
                  <a:lnTo>
                    <a:pt x="248" y="5"/>
                  </a:lnTo>
                  <a:lnTo>
                    <a:pt x="229" y="3"/>
                  </a:lnTo>
                  <a:lnTo>
                    <a:pt x="213" y="0"/>
                  </a:lnTo>
                  <a:lnTo>
                    <a:pt x="200" y="0"/>
                  </a:lnTo>
                  <a:lnTo>
                    <a:pt x="186" y="0"/>
                  </a:lnTo>
                  <a:lnTo>
                    <a:pt x="181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87" name="Freeform 41"/>
            <p:cNvSpPr>
              <a:spLocks/>
            </p:cNvSpPr>
            <p:nvPr/>
          </p:nvSpPr>
          <p:spPr bwMode="auto">
            <a:xfrm>
              <a:off x="4064" y="1504"/>
              <a:ext cx="218" cy="212"/>
            </a:xfrm>
            <a:custGeom>
              <a:avLst/>
              <a:gdLst>
                <a:gd name="T0" fmla="*/ 100 w 218"/>
                <a:gd name="T1" fmla="*/ 0 h 212"/>
                <a:gd name="T2" fmla="*/ 78 w 218"/>
                <a:gd name="T3" fmla="*/ 6 h 212"/>
                <a:gd name="T4" fmla="*/ 57 w 218"/>
                <a:gd name="T5" fmla="*/ 14 h 212"/>
                <a:gd name="T6" fmla="*/ 41 w 218"/>
                <a:gd name="T7" fmla="*/ 25 h 212"/>
                <a:gd name="T8" fmla="*/ 24 w 218"/>
                <a:gd name="T9" fmla="*/ 38 h 212"/>
                <a:gd name="T10" fmla="*/ 14 w 218"/>
                <a:gd name="T11" fmla="*/ 57 h 212"/>
                <a:gd name="T12" fmla="*/ 6 w 218"/>
                <a:gd name="T13" fmla="*/ 76 h 212"/>
                <a:gd name="T14" fmla="*/ 0 w 218"/>
                <a:gd name="T15" fmla="*/ 94 h 212"/>
                <a:gd name="T16" fmla="*/ 0 w 218"/>
                <a:gd name="T17" fmla="*/ 116 h 212"/>
                <a:gd name="T18" fmla="*/ 6 w 218"/>
                <a:gd name="T19" fmla="*/ 137 h 212"/>
                <a:gd name="T20" fmla="*/ 14 w 218"/>
                <a:gd name="T21" fmla="*/ 156 h 212"/>
                <a:gd name="T22" fmla="*/ 24 w 218"/>
                <a:gd name="T23" fmla="*/ 172 h 212"/>
                <a:gd name="T24" fmla="*/ 41 w 218"/>
                <a:gd name="T25" fmla="*/ 188 h 212"/>
                <a:gd name="T26" fmla="*/ 57 w 218"/>
                <a:gd name="T27" fmla="*/ 199 h 212"/>
                <a:gd name="T28" fmla="*/ 78 w 218"/>
                <a:gd name="T29" fmla="*/ 207 h 212"/>
                <a:gd name="T30" fmla="*/ 100 w 218"/>
                <a:gd name="T31" fmla="*/ 212 h 212"/>
                <a:gd name="T32" fmla="*/ 121 w 218"/>
                <a:gd name="T33" fmla="*/ 212 h 212"/>
                <a:gd name="T34" fmla="*/ 143 w 218"/>
                <a:gd name="T35" fmla="*/ 207 h 212"/>
                <a:gd name="T36" fmla="*/ 162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5 w 218"/>
                <a:gd name="T43" fmla="*/ 156 h 212"/>
                <a:gd name="T44" fmla="*/ 213 w 218"/>
                <a:gd name="T45" fmla="*/ 137 h 212"/>
                <a:gd name="T46" fmla="*/ 218 w 218"/>
                <a:gd name="T47" fmla="*/ 116 h 212"/>
                <a:gd name="T48" fmla="*/ 218 w 218"/>
                <a:gd name="T49" fmla="*/ 94 h 212"/>
                <a:gd name="T50" fmla="*/ 213 w 218"/>
                <a:gd name="T51" fmla="*/ 76 h 212"/>
                <a:gd name="T52" fmla="*/ 205 w 218"/>
                <a:gd name="T53" fmla="*/ 57 h 212"/>
                <a:gd name="T54" fmla="*/ 194 w 218"/>
                <a:gd name="T55" fmla="*/ 38 h 212"/>
                <a:gd name="T56" fmla="*/ 178 w 218"/>
                <a:gd name="T57" fmla="*/ 25 h 212"/>
                <a:gd name="T58" fmla="*/ 162 w 218"/>
                <a:gd name="T59" fmla="*/ 14 h 212"/>
                <a:gd name="T60" fmla="*/ 143 w 218"/>
                <a:gd name="T61" fmla="*/ 6 h 212"/>
                <a:gd name="T62" fmla="*/ 121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11" y="0"/>
                  </a:moveTo>
                  <a:lnTo>
                    <a:pt x="100" y="0"/>
                  </a:lnTo>
                  <a:lnTo>
                    <a:pt x="89" y="3"/>
                  </a:lnTo>
                  <a:lnTo>
                    <a:pt x="78" y="6"/>
                  </a:lnTo>
                  <a:lnTo>
                    <a:pt x="67" y="8"/>
                  </a:lnTo>
                  <a:lnTo>
                    <a:pt x="57" y="14"/>
                  </a:lnTo>
                  <a:lnTo>
                    <a:pt x="49" y="19"/>
                  </a:lnTo>
                  <a:lnTo>
                    <a:pt x="41" y="25"/>
                  </a:lnTo>
                  <a:lnTo>
                    <a:pt x="33" y="33"/>
                  </a:lnTo>
                  <a:lnTo>
                    <a:pt x="24" y="38"/>
                  </a:lnTo>
                  <a:lnTo>
                    <a:pt x="19" y="46"/>
                  </a:lnTo>
                  <a:lnTo>
                    <a:pt x="14" y="57"/>
                  </a:lnTo>
                  <a:lnTo>
                    <a:pt x="8" y="65"/>
                  </a:lnTo>
                  <a:lnTo>
                    <a:pt x="6" y="76"/>
                  </a:lnTo>
                  <a:lnTo>
                    <a:pt x="3" y="84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6"/>
                  </a:lnTo>
                  <a:lnTo>
                    <a:pt x="3" y="126"/>
                  </a:lnTo>
                  <a:lnTo>
                    <a:pt x="6" y="137"/>
                  </a:lnTo>
                  <a:lnTo>
                    <a:pt x="8" y="148"/>
                  </a:lnTo>
                  <a:lnTo>
                    <a:pt x="14" y="156"/>
                  </a:lnTo>
                  <a:lnTo>
                    <a:pt x="19" y="164"/>
                  </a:lnTo>
                  <a:lnTo>
                    <a:pt x="24" y="172"/>
                  </a:lnTo>
                  <a:lnTo>
                    <a:pt x="33" y="180"/>
                  </a:lnTo>
                  <a:lnTo>
                    <a:pt x="41" y="188"/>
                  </a:lnTo>
                  <a:lnTo>
                    <a:pt x="49" y="193"/>
                  </a:lnTo>
                  <a:lnTo>
                    <a:pt x="57" y="199"/>
                  </a:lnTo>
                  <a:lnTo>
                    <a:pt x="67" y="204"/>
                  </a:lnTo>
                  <a:lnTo>
                    <a:pt x="78" y="207"/>
                  </a:lnTo>
                  <a:lnTo>
                    <a:pt x="89" y="210"/>
                  </a:lnTo>
                  <a:lnTo>
                    <a:pt x="100" y="212"/>
                  </a:lnTo>
                  <a:lnTo>
                    <a:pt x="111" y="212"/>
                  </a:lnTo>
                  <a:lnTo>
                    <a:pt x="121" y="212"/>
                  </a:lnTo>
                  <a:lnTo>
                    <a:pt x="132" y="210"/>
                  </a:lnTo>
                  <a:lnTo>
                    <a:pt x="143" y="207"/>
                  </a:lnTo>
                  <a:lnTo>
                    <a:pt x="154" y="204"/>
                  </a:lnTo>
                  <a:lnTo>
                    <a:pt x="162" y="199"/>
                  </a:lnTo>
                  <a:lnTo>
                    <a:pt x="170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5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5" y="126"/>
                  </a:lnTo>
                  <a:lnTo>
                    <a:pt x="218" y="116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5" y="84"/>
                  </a:lnTo>
                  <a:lnTo>
                    <a:pt x="213" y="76"/>
                  </a:lnTo>
                  <a:lnTo>
                    <a:pt x="210" y="65"/>
                  </a:lnTo>
                  <a:lnTo>
                    <a:pt x="205" y="57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3"/>
                  </a:lnTo>
                  <a:lnTo>
                    <a:pt x="178" y="25"/>
                  </a:lnTo>
                  <a:lnTo>
                    <a:pt x="170" y="19"/>
                  </a:lnTo>
                  <a:lnTo>
                    <a:pt x="162" y="14"/>
                  </a:lnTo>
                  <a:lnTo>
                    <a:pt x="154" y="8"/>
                  </a:lnTo>
                  <a:lnTo>
                    <a:pt x="143" y="6"/>
                  </a:lnTo>
                  <a:lnTo>
                    <a:pt x="132" y="3"/>
                  </a:lnTo>
                  <a:lnTo>
                    <a:pt x="12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38017" y="3604926"/>
            <a:ext cx="7997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90"/>
                </a:solidFill>
              </a:rPr>
              <a:t>Suppose an ISP only wants to route traffic to/from its customer networks (does not want to carry transit traffic between other ISPs)</a:t>
            </a:r>
          </a:p>
        </p:txBody>
      </p:sp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15</a:t>
            </a:fld>
            <a:endParaRPr lang="en-US" sz="1200" dirty="0">
              <a:latin typeface="Tahoma" charset="0"/>
            </a:endParaRPr>
          </a:p>
        </p:txBody>
      </p:sp>
      <p:sp>
        <p:nvSpPr>
          <p:cNvPr id="4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31999687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>
                <a:cs typeface="+mj-cs"/>
              </a:rPr>
              <a:t>Why different Intra-, Inter-AS routing ?</a:t>
            </a:r>
            <a:r>
              <a:rPr lang="en-US" sz="4800">
                <a:cs typeface="+mj-cs"/>
              </a:rPr>
              <a:t> </a:t>
            </a:r>
          </a:p>
        </p:txBody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7213" y="1393825"/>
            <a:ext cx="8229600" cy="45720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3200" i="1">
                <a:solidFill>
                  <a:srgbClr val="CC0000"/>
                </a:solidFill>
                <a:latin typeface="Gill Sans MT" charset="0"/>
              </a:rPr>
              <a:t>policy:</a:t>
            </a:r>
            <a:r>
              <a:rPr lang="en-US">
                <a:latin typeface="Gill Sans MT" charset="0"/>
              </a:rPr>
              <a:t> </a:t>
            </a:r>
          </a:p>
          <a:p>
            <a:r>
              <a:rPr lang="en-US">
                <a:latin typeface="Gill Sans MT" charset="0"/>
              </a:rPr>
              <a:t>inter-AS: admin wants control over how its traffic routed, who routes through its net. </a:t>
            </a:r>
          </a:p>
          <a:p>
            <a:r>
              <a:rPr lang="en-US">
                <a:latin typeface="Gill Sans MT" charset="0"/>
              </a:rPr>
              <a:t>intra-AS: single admin, so no policy decisions needed</a:t>
            </a:r>
          </a:p>
          <a:p>
            <a:pPr>
              <a:buFont typeface="Wingdings" charset="0"/>
              <a:buNone/>
            </a:pPr>
            <a:r>
              <a:rPr lang="en-US" sz="3200" i="1">
                <a:solidFill>
                  <a:srgbClr val="CC0000"/>
                </a:solidFill>
                <a:latin typeface="Gill Sans MT" charset="0"/>
              </a:rPr>
              <a:t>scale:</a:t>
            </a:r>
            <a:endParaRPr lang="en-US" i="1">
              <a:solidFill>
                <a:srgbClr val="CC0000"/>
              </a:solidFill>
              <a:latin typeface="Gill Sans MT" charset="0"/>
            </a:endParaRPr>
          </a:p>
          <a:p>
            <a:r>
              <a:rPr lang="en-US">
                <a:latin typeface="Gill Sans MT" charset="0"/>
              </a:rPr>
              <a:t>hierarchical routing saves table size, reduced update traffic</a:t>
            </a:r>
          </a:p>
          <a:p>
            <a:pPr>
              <a:buFont typeface="Wingdings" charset="0"/>
              <a:buNone/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performance: </a:t>
            </a:r>
          </a:p>
          <a:p>
            <a:r>
              <a:rPr lang="en-US">
                <a:latin typeface="Gill Sans MT" charset="0"/>
              </a:rPr>
              <a:t>intra-AS: can focus on performance</a:t>
            </a:r>
          </a:p>
          <a:p>
            <a:r>
              <a:rPr lang="en-US">
                <a:latin typeface="Gill Sans MT" charset="0"/>
              </a:rPr>
              <a:t>inter-AS: policy may dominate over performance</a:t>
            </a:r>
          </a:p>
        </p:txBody>
      </p:sp>
      <p:pic>
        <p:nvPicPr>
          <p:cNvPr id="187397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049338"/>
            <a:ext cx="7313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16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31667953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>
                <a:latin typeface="Gill Sans MT" charset="0"/>
              </a:rPr>
              <a:t>5.1 introduction</a:t>
            </a:r>
          </a:p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>
                <a:latin typeface="Gill Sans MT" charset="0"/>
              </a:rPr>
              <a:t>5.2 routing protocols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Gill Sans MT" charset="0"/>
              </a:rPr>
              <a:t>link state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Gill Sans MT" charset="0"/>
              </a:rPr>
              <a:t>distance vector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5.3 intra-AS routing in the Internet: OSPF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5.4 routing among the ISPs: BGP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3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461963" indent="-461963">
              <a:lnSpc>
                <a:spcPct val="100000"/>
              </a:lnSpc>
              <a:buFont typeface="Wingdings" charset="0"/>
              <a:buNone/>
            </a:pPr>
            <a:r>
              <a:rPr lang="en-US" sz="2400" dirty="0">
                <a:solidFill>
                  <a:srgbClr val="CC0000"/>
                </a:solidFill>
                <a:latin typeface="Gill Sans MT" charset="0"/>
              </a:rPr>
              <a:t>5.5 The SDN control plane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5.6 ICMP: The Internet Control Message Protocol 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5.7 Network management and SNMP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4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Chapter 5: outline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17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40510472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69" name="Text Box 167"/>
          <p:cNvSpPr txBox="1">
            <a:spLocks noChangeArrowheads="1"/>
          </p:cNvSpPr>
          <p:nvPr/>
        </p:nvSpPr>
        <p:spPr bwMode="auto">
          <a:xfrm>
            <a:off x="542925" y="236538"/>
            <a:ext cx="69218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>
                <a:solidFill>
                  <a:srgbClr val="000099"/>
                </a:solidFill>
                <a:latin typeface="Gill Sans MT" charset="0"/>
              </a:rPr>
              <a:t>Software defined networking (SDN)</a:t>
            </a:r>
          </a:p>
        </p:txBody>
      </p:sp>
      <p:pic>
        <p:nvPicPr>
          <p:cNvPr id="48170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776288"/>
            <a:ext cx="6422481" cy="208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01427" y="1282678"/>
            <a:ext cx="77724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Internet network layer: historically has been implemented via distributed, per-router approach</a:t>
            </a:r>
          </a:p>
          <a:p>
            <a:pPr lvl="1">
              <a:lnSpc>
                <a:spcPct val="90000"/>
              </a:lnSpc>
            </a:pPr>
            <a:r>
              <a:rPr lang="en-US" i="1" dirty="0">
                <a:solidFill>
                  <a:srgbClr val="000090"/>
                </a:solidFill>
              </a:rPr>
              <a:t>monolithic</a:t>
            </a:r>
            <a:r>
              <a:rPr lang="en-US" dirty="0"/>
              <a:t> router contains switching hardware, runs proprietary implementation of Internet standard protocols (IP, RIP, IS-IS, OSPF, BGP) in proprietary router OS (e.g., Cisco IOS)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different “middleboxes” for different network layer functions: firewalls, load balancers, NAT boxes, ..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r>
              <a:rPr lang="en-US" dirty="0"/>
              <a:t>~2005: renewed interest in rethinking network control plane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687845" cy="38210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18</a:t>
            </a:fld>
            <a:endParaRPr lang="en-US" sz="1200" dirty="0">
              <a:latin typeface="Tahoma" charset="0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15101864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43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63" y="819150"/>
            <a:ext cx="5858352" cy="185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5" name="Freeform 2"/>
          <p:cNvSpPr>
            <a:spLocks/>
          </p:cNvSpPr>
          <p:nvPr/>
        </p:nvSpPr>
        <p:spPr bwMode="auto">
          <a:xfrm>
            <a:off x="2592388" y="5766426"/>
            <a:ext cx="4027487" cy="939800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001" h="10125">
                <a:moveTo>
                  <a:pt x="4" y="4039"/>
                </a:moveTo>
                <a:cubicBezTo>
                  <a:pt x="-29" y="2271"/>
                  <a:pt x="194" y="2100"/>
                  <a:pt x="715" y="1595"/>
                </a:cubicBezTo>
                <a:cubicBezTo>
                  <a:pt x="1236" y="1089"/>
                  <a:pt x="2417" y="1272"/>
                  <a:pt x="3130" y="1006"/>
                </a:cubicBezTo>
                <a:cubicBezTo>
                  <a:pt x="3843" y="740"/>
                  <a:pt x="4397" y="0"/>
                  <a:pt x="4995" y="0"/>
                </a:cubicBezTo>
                <a:cubicBezTo>
                  <a:pt x="5593" y="1"/>
                  <a:pt x="6206" y="926"/>
                  <a:pt x="6720" y="1009"/>
                </a:cubicBezTo>
                <a:cubicBezTo>
                  <a:pt x="7234" y="1092"/>
                  <a:pt x="7536" y="241"/>
                  <a:pt x="8082" y="497"/>
                </a:cubicBezTo>
                <a:cubicBezTo>
                  <a:pt x="8628" y="756"/>
                  <a:pt x="9854" y="442"/>
                  <a:pt x="9989" y="2989"/>
                </a:cubicBezTo>
                <a:cubicBezTo>
                  <a:pt x="10124" y="5536"/>
                  <a:pt x="9098" y="5742"/>
                  <a:pt x="8599" y="6797"/>
                </a:cubicBezTo>
                <a:cubicBezTo>
                  <a:pt x="8100" y="7852"/>
                  <a:pt x="7544" y="8981"/>
                  <a:pt x="6995" y="9322"/>
                </a:cubicBezTo>
                <a:cubicBezTo>
                  <a:pt x="6446" y="9663"/>
                  <a:pt x="5793" y="8957"/>
                  <a:pt x="5307" y="8843"/>
                </a:cubicBezTo>
                <a:cubicBezTo>
                  <a:pt x="4819" y="8726"/>
                  <a:pt x="4628" y="10048"/>
                  <a:pt x="4371" y="9912"/>
                </a:cubicBezTo>
                <a:cubicBezTo>
                  <a:pt x="4114" y="9775"/>
                  <a:pt x="3505" y="10355"/>
                  <a:pt x="3140" y="10019"/>
                </a:cubicBezTo>
                <a:cubicBezTo>
                  <a:pt x="2774" y="9683"/>
                  <a:pt x="2820" y="8138"/>
                  <a:pt x="2179" y="7895"/>
                </a:cubicBezTo>
                <a:cubicBezTo>
                  <a:pt x="1586" y="6800"/>
                  <a:pt x="1549" y="8137"/>
                  <a:pt x="1187" y="7495"/>
                </a:cubicBezTo>
                <a:cubicBezTo>
                  <a:pt x="825" y="6852"/>
                  <a:pt x="-7" y="6157"/>
                  <a:pt x="4" y="403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48" name="Straight Connector 147"/>
          <p:cNvCxnSpPr/>
          <p:nvPr/>
        </p:nvCxnSpPr>
        <p:spPr>
          <a:xfrm flipV="1">
            <a:off x="3222625" y="5918826"/>
            <a:ext cx="1316038" cy="1317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3111500" y="6104563"/>
            <a:ext cx="2259013" cy="30003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3124200" y="6210926"/>
            <a:ext cx="714375" cy="27463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V="1">
            <a:off x="4141788" y="6404601"/>
            <a:ext cx="1247775" cy="809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4802188" y="5950576"/>
            <a:ext cx="1057275" cy="1238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flipV="1">
            <a:off x="4086225" y="6104563"/>
            <a:ext cx="1790700" cy="30003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5413375" y="6133138"/>
            <a:ext cx="588963" cy="271463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4556125" y="5918826"/>
            <a:ext cx="814388" cy="4000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7128" name="Group 7"/>
          <p:cNvGrpSpPr>
            <a:grpSpLocks/>
          </p:cNvGrpSpPr>
          <p:nvPr/>
        </p:nvGrpSpPr>
        <p:grpSpPr bwMode="auto">
          <a:xfrm>
            <a:off x="3681413" y="6344276"/>
            <a:ext cx="563562" cy="293687"/>
            <a:chOff x="1871277" y="1576300"/>
            <a:chExt cx="1128371" cy="437861"/>
          </a:xfrm>
        </p:grpSpPr>
        <p:sp>
          <p:nvSpPr>
            <p:cNvPr id="318" name="Oval 317"/>
            <p:cNvSpPr/>
            <p:nvPr/>
          </p:nvSpPr>
          <p:spPr bwMode="auto">
            <a:xfrm flipV="1">
              <a:off x="1874455" y="1694641"/>
              <a:ext cx="1125193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19" name="Rectangle 318"/>
            <p:cNvSpPr/>
            <p:nvPr/>
          </p:nvSpPr>
          <p:spPr bwMode="auto">
            <a:xfrm>
              <a:off x="1871277" y="1739610"/>
              <a:ext cx="1128371" cy="11597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0" name="Oval 319"/>
            <p:cNvSpPr/>
            <p:nvPr/>
          </p:nvSpPr>
          <p:spPr bwMode="auto">
            <a:xfrm flipV="1">
              <a:off x="1871277" y="1576300"/>
              <a:ext cx="1125193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24" name="Freeform 323"/>
            <p:cNvSpPr/>
            <p:nvPr/>
          </p:nvSpPr>
          <p:spPr bwMode="auto">
            <a:xfrm>
              <a:off x="2160521" y="1673339"/>
              <a:ext cx="546704" cy="16094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5" name="Freeform 324"/>
            <p:cNvSpPr/>
            <p:nvPr/>
          </p:nvSpPr>
          <p:spPr bwMode="auto">
            <a:xfrm>
              <a:off x="2103307" y="1633104"/>
              <a:ext cx="661131" cy="111240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6" name="Freeform 325"/>
            <p:cNvSpPr/>
            <p:nvPr/>
          </p:nvSpPr>
          <p:spPr bwMode="auto">
            <a:xfrm>
              <a:off x="2538765" y="1727776"/>
              <a:ext cx="241567" cy="97039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7" name="Freeform 326"/>
            <p:cNvSpPr/>
            <p:nvPr/>
          </p:nvSpPr>
          <p:spPr bwMode="auto">
            <a:xfrm>
              <a:off x="2090593" y="1730143"/>
              <a:ext cx="238389" cy="97040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22" name="Straight Connector 321"/>
            <p:cNvCxnSpPr>
              <a:endCxn id="320" idx="2"/>
            </p:cNvCxnSpPr>
            <p:nvPr/>
          </p:nvCxnSpPr>
          <p:spPr bwMode="auto">
            <a:xfrm flipH="1" flipV="1">
              <a:off x="1871277" y="1737244"/>
              <a:ext cx="3178" cy="123075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/>
            <p:cNvCxnSpPr/>
            <p:nvPr/>
          </p:nvCxnSpPr>
          <p:spPr bwMode="auto">
            <a:xfrm flipH="1" flipV="1">
              <a:off x="2996470" y="1734876"/>
              <a:ext cx="3178" cy="123075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29" name="Group 327"/>
          <p:cNvGrpSpPr>
            <a:grpSpLocks/>
          </p:cNvGrpSpPr>
          <p:nvPr/>
        </p:nvGrpSpPr>
        <p:grpSpPr bwMode="auto">
          <a:xfrm>
            <a:off x="4376738" y="5802938"/>
            <a:ext cx="565150" cy="292100"/>
            <a:chOff x="1871277" y="1576300"/>
            <a:chExt cx="1128371" cy="437861"/>
          </a:xfrm>
        </p:grpSpPr>
        <p:sp>
          <p:nvSpPr>
            <p:cNvPr id="329" name="Oval 328"/>
            <p:cNvSpPr/>
            <p:nvPr/>
          </p:nvSpPr>
          <p:spPr bwMode="auto">
            <a:xfrm flipV="1">
              <a:off x="1874446" y="1692905"/>
              <a:ext cx="1125202" cy="32125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0" name="Rectangle 329"/>
            <p:cNvSpPr/>
            <p:nvPr/>
          </p:nvSpPr>
          <p:spPr bwMode="auto">
            <a:xfrm>
              <a:off x="1871277" y="1740499"/>
              <a:ext cx="1128371" cy="11422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1" name="Oval 330"/>
            <p:cNvSpPr/>
            <p:nvPr/>
          </p:nvSpPr>
          <p:spPr bwMode="auto">
            <a:xfrm flipV="1">
              <a:off x="1871277" y="1576300"/>
              <a:ext cx="1125200" cy="32125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2" name="Freeform 331"/>
            <p:cNvSpPr/>
            <p:nvPr/>
          </p:nvSpPr>
          <p:spPr bwMode="auto">
            <a:xfrm>
              <a:off x="2159708" y="1673868"/>
              <a:ext cx="548339" cy="15943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3" name="Freeform 332"/>
            <p:cNvSpPr/>
            <p:nvPr/>
          </p:nvSpPr>
          <p:spPr bwMode="auto">
            <a:xfrm>
              <a:off x="2102655" y="1633412"/>
              <a:ext cx="662444" cy="11184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4" name="Freeform 333"/>
            <p:cNvSpPr/>
            <p:nvPr/>
          </p:nvSpPr>
          <p:spPr bwMode="auto">
            <a:xfrm>
              <a:off x="2536889" y="1728599"/>
              <a:ext cx="244057" cy="97568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5" name="Freeform 334"/>
            <p:cNvSpPr/>
            <p:nvPr/>
          </p:nvSpPr>
          <p:spPr bwMode="auto">
            <a:xfrm>
              <a:off x="2089977" y="1730980"/>
              <a:ext cx="240888" cy="95187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36" name="Straight Connector 335"/>
            <p:cNvCxnSpPr>
              <a:endCxn id="331" idx="2"/>
            </p:cNvCxnSpPr>
            <p:nvPr/>
          </p:nvCxnSpPr>
          <p:spPr bwMode="auto">
            <a:xfrm flipH="1" flipV="1">
              <a:off x="1871277" y="1735739"/>
              <a:ext cx="3169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/>
            <p:nvPr/>
          </p:nvCxnSpPr>
          <p:spPr bwMode="auto">
            <a:xfrm flipH="1" flipV="1">
              <a:off x="2996477" y="1733359"/>
              <a:ext cx="3171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30" name="Group 337"/>
          <p:cNvGrpSpPr>
            <a:grpSpLocks/>
          </p:cNvGrpSpPr>
          <p:nvPr/>
        </p:nvGrpSpPr>
        <p:grpSpPr bwMode="auto">
          <a:xfrm>
            <a:off x="5019675" y="6256963"/>
            <a:ext cx="563563" cy="293688"/>
            <a:chOff x="1871277" y="1576300"/>
            <a:chExt cx="1128371" cy="437861"/>
          </a:xfrm>
        </p:grpSpPr>
        <p:sp>
          <p:nvSpPr>
            <p:cNvPr id="339" name="Oval 338"/>
            <p:cNvSpPr/>
            <p:nvPr/>
          </p:nvSpPr>
          <p:spPr bwMode="auto">
            <a:xfrm flipV="1">
              <a:off x="1874457" y="1694641"/>
              <a:ext cx="1125191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0" name="Rectangle 339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1" name="Oval 340"/>
            <p:cNvSpPr/>
            <p:nvPr/>
          </p:nvSpPr>
          <p:spPr bwMode="auto">
            <a:xfrm flipV="1">
              <a:off x="1871277" y="1576300"/>
              <a:ext cx="1125191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2" name="Freeform 341"/>
            <p:cNvSpPr/>
            <p:nvPr/>
          </p:nvSpPr>
          <p:spPr bwMode="auto">
            <a:xfrm>
              <a:off x="2160522" y="1673340"/>
              <a:ext cx="546703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3" name="Freeform 342"/>
            <p:cNvSpPr/>
            <p:nvPr/>
          </p:nvSpPr>
          <p:spPr bwMode="auto">
            <a:xfrm>
              <a:off x="2103309" y="1633103"/>
              <a:ext cx="661129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4" name="Freeform 343"/>
            <p:cNvSpPr/>
            <p:nvPr/>
          </p:nvSpPr>
          <p:spPr bwMode="auto">
            <a:xfrm>
              <a:off x="2538763" y="1727776"/>
              <a:ext cx="24156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5" name="Freeform 344"/>
            <p:cNvSpPr/>
            <p:nvPr/>
          </p:nvSpPr>
          <p:spPr bwMode="auto">
            <a:xfrm>
              <a:off x="2090595" y="1730144"/>
              <a:ext cx="238387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46" name="Straight Connector 345"/>
            <p:cNvCxnSpPr>
              <a:endCxn id="341" idx="2"/>
            </p:cNvCxnSpPr>
            <p:nvPr/>
          </p:nvCxnSpPr>
          <p:spPr bwMode="auto">
            <a:xfrm flipH="1" flipV="1">
              <a:off x="1871277" y="1737243"/>
              <a:ext cx="3180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/>
            <p:cNvCxnSpPr/>
            <p:nvPr/>
          </p:nvCxnSpPr>
          <p:spPr bwMode="auto">
            <a:xfrm flipH="1" flipV="1">
              <a:off x="2996468" y="1734877"/>
              <a:ext cx="3180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31" name="Group 347"/>
          <p:cNvGrpSpPr>
            <a:grpSpLocks/>
          </p:cNvGrpSpPr>
          <p:nvPr/>
        </p:nvGrpSpPr>
        <p:grpSpPr bwMode="auto">
          <a:xfrm>
            <a:off x="5741988" y="5942638"/>
            <a:ext cx="565150" cy="293688"/>
            <a:chOff x="1871277" y="1576300"/>
            <a:chExt cx="1128371" cy="437861"/>
          </a:xfrm>
        </p:grpSpPr>
        <p:sp>
          <p:nvSpPr>
            <p:cNvPr id="349" name="Oval 348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0" name="Rectangle 349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1" name="Oval 350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2" name="Freeform 351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3" name="Freeform 352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4" name="Freeform 353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5" name="Freeform 354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56" name="Straight Connector 355"/>
            <p:cNvCxnSpPr>
              <a:endCxn id="351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32" name="Group 357"/>
          <p:cNvGrpSpPr>
            <a:grpSpLocks/>
          </p:cNvGrpSpPr>
          <p:nvPr/>
        </p:nvGrpSpPr>
        <p:grpSpPr bwMode="auto">
          <a:xfrm>
            <a:off x="2714625" y="5988676"/>
            <a:ext cx="565150" cy="293687"/>
            <a:chOff x="1871277" y="1576300"/>
            <a:chExt cx="1128371" cy="437861"/>
          </a:xfrm>
        </p:grpSpPr>
        <p:sp>
          <p:nvSpPr>
            <p:cNvPr id="359" name="Oval 358"/>
            <p:cNvSpPr/>
            <p:nvPr/>
          </p:nvSpPr>
          <p:spPr bwMode="auto">
            <a:xfrm flipV="1">
              <a:off x="1874448" y="1694641"/>
              <a:ext cx="1125200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0" name="Rectangle 359"/>
            <p:cNvSpPr/>
            <p:nvPr/>
          </p:nvSpPr>
          <p:spPr bwMode="auto">
            <a:xfrm>
              <a:off x="1871277" y="1739610"/>
              <a:ext cx="1128371" cy="11597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1" name="Oval 360"/>
            <p:cNvSpPr/>
            <p:nvPr/>
          </p:nvSpPr>
          <p:spPr bwMode="auto">
            <a:xfrm flipV="1">
              <a:off x="1871277" y="1576300"/>
              <a:ext cx="1125202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2" name="Freeform 361"/>
            <p:cNvSpPr/>
            <p:nvPr/>
          </p:nvSpPr>
          <p:spPr bwMode="auto">
            <a:xfrm>
              <a:off x="2159710" y="1673339"/>
              <a:ext cx="548337" cy="16094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3" name="Freeform 362"/>
            <p:cNvSpPr/>
            <p:nvPr/>
          </p:nvSpPr>
          <p:spPr bwMode="auto">
            <a:xfrm>
              <a:off x="2102657" y="1633104"/>
              <a:ext cx="662442" cy="111240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4" name="Freeform 363"/>
            <p:cNvSpPr/>
            <p:nvPr/>
          </p:nvSpPr>
          <p:spPr bwMode="auto">
            <a:xfrm>
              <a:off x="2536889" y="1727776"/>
              <a:ext cx="244059" cy="97039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5" name="Freeform 364"/>
            <p:cNvSpPr/>
            <p:nvPr/>
          </p:nvSpPr>
          <p:spPr bwMode="auto">
            <a:xfrm>
              <a:off x="2089979" y="1730143"/>
              <a:ext cx="240888" cy="97040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66" name="Straight Connector 365"/>
            <p:cNvCxnSpPr>
              <a:endCxn id="361" idx="2"/>
            </p:cNvCxnSpPr>
            <p:nvPr/>
          </p:nvCxnSpPr>
          <p:spPr bwMode="auto">
            <a:xfrm flipH="1" flipV="1">
              <a:off x="1871277" y="1737244"/>
              <a:ext cx="3171" cy="123075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/>
            <p:cNvCxnSpPr/>
            <p:nvPr/>
          </p:nvCxnSpPr>
          <p:spPr bwMode="auto">
            <a:xfrm flipH="1" flipV="1">
              <a:off x="2996479" y="1734876"/>
              <a:ext cx="3169" cy="123075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1757805" y="2660292"/>
            <a:ext cx="5270058" cy="3804634"/>
            <a:chOff x="1757805" y="2331054"/>
            <a:chExt cx="5270058" cy="3804634"/>
          </a:xfrm>
        </p:grpSpPr>
        <p:sp>
          <p:nvSpPr>
            <p:cNvPr id="268" name="Freeform 267"/>
            <p:cNvSpPr/>
            <p:nvPr/>
          </p:nvSpPr>
          <p:spPr>
            <a:xfrm>
              <a:off x="1776413" y="4829175"/>
              <a:ext cx="1220787" cy="920750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510" h="921649">
                  <a:moveTo>
                    <a:pt x="1060159" y="921649"/>
                  </a:moveTo>
                  <a:cubicBezTo>
                    <a:pt x="166591" y="183345"/>
                    <a:pt x="908943" y="790884"/>
                    <a:pt x="0" y="51716"/>
                  </a:cubicBezTo>
                  <a:cubicBezTo>
                    <a:pt x="346878" y="57311"/>
                    <a:pt x="712340" y="-5240"/>
                    <a:pt x="1059218" y="355"/>
                  </a:cubicBezTo>
                  <a:cubicBezTo>
                    <a:pt x="1192967" y="751903"/>
                    <a:pt x="1090859" y="157699"/>
                    <a:pt x="1220510" y="849923"/>
                  </a:cubicBezTo>
                  <a:cubicBezTo>
                    <a:pt x="1126090" y="855456"/>
                    <a:pt x="1222187" y="863235"/>
                    <a:pt x="1060159" y="92164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2" name="Freeform 271"/>
            <p:cNvSpPr/>
            <p:nvPr/>
          </p:nvSpPr>
          <p:spPr>
            <a:xfrm>
              <a:off x="6102350" y="4916488"/>
              <a:ext cx="925513" cy="757237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3004 w 954755"/>
                <a:gd name="connsiteY0" fmla="*/ 943771 h 976186"/>
                <a:gd name="connsiteX1" fmla="*/ 455145 w 954755"/>
                <a:gd name="connsiteY1" fmla="*/ 11688 h 976186"/>
                <a:gd name="connsiteX2" fmla="*/ 954755 w 954755"/>
                <a:gd name="connsiteY2" fmla="*/ 0 h 976186"/>
                <a:gd name="connsiteX3" fmla="*/ 728484 w 954755"/>
                <a:gd name="connsiteY3" fmla="*/ 976186 h 976186"/>
                <a:gd name="connsiteX4" fmla="*/ 23004 w 954755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56363"/>
                <a:gd name="connsiteY0" fmla="*/ 932083 h 954654"/>
                <a:gd name="connsiteX1" fmla="*/ 432141 w 956363"/>
                <a:gd name="connsiteY1" fmla="*/ 0 h 954654"/>
                <a:gd name="connsiteX2" fmla="*/ 956363 w 956363"/>
                <a:gd name="connsiteY2" fmla="*/ 12924 h 954654"/>
                <a:gd name="connsiteX3" fmla="*/ 183705 w 956363"/>
                <a:gd name="connsiteY3" fmla="*/ 954654 h 954654"/>
                <a:gd name="connsiteX4" fmla="*/ 0 w 956363"/>
                <a:gd name="connsiteY4" fmla="*/ 932083 h 954654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6304" h="758185">
                  <a:moveTo>
                    <a:pt x="0" y="735614"/>
                  </a:moveTo>
                  <a:cubicBezTo>
                    <a:pt x="309918" y="169731"/>
                    <a:pt x="59088" y="622691"/>
                    <a:pt x="405840" y="13939"/>
                  </a:cubicBezTo>
                  <a:cubicBezTo>
                    <a:pt x="580581" y="18247"/>
                    <a:pt x="751563" y="-3745"/>
                    <a:pt x="926304" y="563"/>
                  </a:cubicBezTo>
                  <a:cubicBezTo>
                    <a:pt x="312762" y="607705"/>
                    <a:pt x="474902" y="459041"/>
                    <a:pt x="183705" y="758185"/>
                  </a:cubicBezTo>
                  <a:cubicBezTo>
                    <a:pt x="49420" y="729549"/>
                    <a:pt x="196198" y="734148"/>
                    <a:pt x="0" y="735614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3" name="Freeform 272"/>
            <p:cNvSpPr/>
            <p:nvPr/>
          </p:nvSpPr>
          <p:spPr>
            <a:xfrm>
              <a:off x="5287963" y="4937125"/>
              <a:ext cx="725487" cy="110013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7977 w 802211"/>
                <a:gd name="connsiteY0" fmla="*/ 815791 h 976186"/>
                <a:gd name="connsiteX1" fmla="*/ 302601 w 802211"/>
                <a:gd name="connsiteY1" fmla="*/ 11688 h 976186"/>
                <a:gd name="connsiteX2" fmla="*/ 802211 w 802211"/>
                <a:gd name="connsiteY2" fmla="*/ 0 h 976186"/>
                <a:gd name="connsiteX3" fmla="*/ 575940 w 802211"/>
                <a:gd name="connsiteY3" fmla="*/ 976186 h 976186"/>
                <a:gd name="connsiteX4" fmla="*/ 27977 w 802211"/>
                <a:gd name="connsiteY4" fmla="*/ 815791 h 976186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28714 h 828714"/>
                <a:gd name="connsiteX1" fmla="*/ 302601 w 802211"/>
                <a:gd name="connsiteY1" fmla="*/ 0 h 828714"/>
                <a:gd name="connsiteX2" fmla="*/ 802211 w 802211"/>
                <a:gd name="connsiteY2" fmla="*/ 12923 h 828714"/>
                <a:gd name="connsiteX3" fmla="*/ 236294 w 802211"/>
                <a:gd name="connsiteY3" fmla="*/ 821751 h 828714"/>
                <a:gd name="connsiteX4" fmla="*/ 27977 w 802211"/>
                <a:gd name="connsiteY4" fmla="*/ 828714 h 828714"/>
                <a:gd name="connsiteX0" fmla="*/ 56213 w 830447"/>
                <a:gd name="connsiteY0" fmla="*/ 828714 h 828714"/>
                <a:gd name="connsiteX1" fmla="*/ 330837 w 830447"/>
                <a:gd name="connsiteY1" fmla="*/ 0 h 828714"/>
                <a:gd name="connsiteX2" fmla="*/ 830447 w 830447"/>
                <a:gd name="connsiteY2" fmla="*/ 12923 h 828714"/>
                <a:gd name="connsiteX3" fmla="*/ 264530 w 830447"/>
                <a:gd name="connsiteY3" fmla="*/ 821751 h 828714"/>
                <a:gd name="connsiteX4" fmla="*/ 56213 w 830447"/>
                <a:gd name="connsiteY4" fmla="*/ 828714 h 828714"/>
                <a:gd name="connsiteX0" fmla="*/ 64130 w 789139"/>
                <a:gd name="connsiteY0" fmla="*/ 794258 h 821751"/>
                <a:gd name="connsiteX1" fmla="*/ 289529 w 789139"/>
                <a:gd name="connsiteY1" fmla="*/ 0 h 821751"/>
                <a:gd name="connsiteX2" fmla="*/ 789139 w 789139"/>
                <a:gd name="connsiteY2" fmla="*/ 12923 h 821751"/>
                <a:gd name="connsiteX3" fmla="*/ 223222 w 789139"/>
                <a:gd name="connsiteY3" fmla="*/ 821751 h 821751"/>
                <a:gd name="connsiteX4" fmla="*/ 64130 w 789139"/>
                <a:gd name="connsiteY4" fmla="*/ 794258 h 821751"/>
                <a:gd name="connsiteX0" fmla="*/ 0 w 725009"/>
                <a:gd name="connsiteY0" fmla="*/ 794258 h 821751"/>
                <a:gd name="connsiteX1" fmla="*/ 225399 w 725009"/>
                <a:gd name="connsiteY1" fmla="*/ 0 h 821751"/>
                <a:gd name="connsiteX2" fmla="*/ 725009 w 725009"/>
                <a:gd name="connsiteY2" fmla="*/ 12923 h 821751"/>
                <a:gd name="connsiteX3" fmla="*/ 159092 w 725009"/>
                <a:gd name="connsiteY3" fmla="*/ 821751 h 821751"/>
                <a:gd name="connsiteX4" fmla="*/ 0 w 725009"/>
                <a:gd name="connsiteY4" fmla="*/ 794258 h 82175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422433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497"/>
                <a:gd name="connsiteY0" fmla="*/ 1279028 h 1306521"/>
                <a:gd name="connsiteX1" fmla="*/ 225399 w 725497"/>
                <a:gd name="connsiteY1" fmla="*/ 75260 h 1306521"/>
                <a:gd name="connsiteX2" fmla="*/ 396193 w 725497"/>
                <a:gd name="connsiteY2" fmla="*/ 156799 h 1306521"/>
                <a:gd name="connsiteX3" fmla="*/ 725009 w 725497"/>
                <a:gd name="connsiteY3" fmla="*/ 205042 h 1306521"/>
                <a:gd name="connsiteX4" fmla="*/ 159092 w 725497"/>
                <a:gd name="connsiteY4" fmla="*/ 1306521 h 1306521"/>
                <a:gd name="connsiteX5" fmla="*/ 0 w 725497"/>
                <a:gd name="connsiteY5" fmla="*/ 1279028 h 1306521"/>
                <a:gd name="connsiteX0" fmla="*/ 0 w 725239"/>
                <a:gd name="connsiteY0" fmla="*/ 1295668 h 1323161"/>
                <a:gd name="connsiteX1" fmla="*/ 225399 w 725239"/>
                <a:gd name="connsiteY1" fmla="*/ 91900 h 1323161"/>
                <a:gd name="connsiteX2" fmla="*/ 725009 w 725239"/>
                <a:gd name="connsiteY2" fmla="*/ 221682 h 1323161"/>
                <a:gd name="connsiteX3" fmla="*/ 159092 w 725239"/>
                <a:gd name="connsiteY3" fmla="*/ 1323161 h 1323161"/>
                <a:gd name="connsiteX4" fmla="*/ 0 w 725239"/>
                <a:gd name="connsiteY4" fmla="*/ 1295668 h 1323161"/>
                <a:gd name="connsiteX0" fmla="*/ 0 w 725221"/>
                <a:gd name="connsiteY0" fmla="*/ 1210552 h 1238045"/>
                <a:gd name="connsiteX1" fmla="*/ 191583 w 725221"/>
                <a:gd name="connsiteY1" fmla="*/ 153319 h 1238045"/>
                <a:gd name="connsiteX2" fmla="*/ 725009 w 725221"/>
                <a:gd name="connsiteY2" fmla="*/ 136566 h 1238045"/>
                <a:gd name="connsiteX3" fmla="*/ 159092 w 725221"/>
                <a:gd name="connsiteY3" fmla="*/ 1238045 h 1238045"/>
                <a:gd name="connsiteX4" fmla="*/ 0 w 725221"/>
                <a:gd name="connsiteY4" fmla="*/ 1210552 h 1238045"/>
                <a:gd name="connsiteX0" fmla="*/ 0 w 725305"/>
                <a:gd name="connsiteY0" fmla="*/ 1158512 h 1186005"/>
                <a:gd name="connsiteX1" fmla="*/ 191583 w 725305"/>
                <a:gd name="connsiteY1" fmla="*/ 101279 h 1186005"/>
                <a:gd name="connsiteX2" fmla="*/ 725009 w 725305"/>
                <a:gd name="connsiteY2" fmla="*/ 84526 h 1186005"/>
                <a:gd name="connsiteX3" fmla="*/ 159092 w 725305"/>
                <a:gd name="connsiteY3" fmla="*/ 1186005 h 1186005"/>
                <a:gd name="connsiteX4" fmla="*/ 0 w 725305"/>
                <a:gd name="connsiteY4" fmla="*/ 1158512 h 1186005"/>
                <a:gd name="connsiteX0" fmla="*/ 0 w 725009"/>
                <a:gd name="connsiteY0" fmla="*/ 1073986 h 1101479"/>
                <a:gd name="connsiteX1" fmla="*/ 191583 w 725009"/>
                <a:gd name="connsiteY1" fmla="*/ 16753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5009" h="1101479">
                  <a:moveTo>
                    <a:pt x="0" y="1073986"/>
                  </a:moveTo>
                  <a:cubicBezTo>
                    <a:pt x="95638" y="589814"/>
                    <a:pt x="96800" y="618448"/>
                    <a:pt x="206612" y="1724"/>
                  </a:cubicBezTo>
                  <a:cubicBezTo>
                    <a:pt x="451440" y="14348"/>
                    <a:pt x="499346" y="35256"/>
                    <a:pt x="725009" y="0"/>
                  </a:cubicBezTo>
                  <a:cubicBezTo>
                    <a:pt x="326141" y="749497"/>
                    <a:pt x="642687" y="159790"/>
                    <a:pt x="159092" y="1101479"/>
                  </a:cubicBezTo>
                  <a:cubicBezTo>
                    <a:pt x="24807" y="1072843"/>
                    <a:pt x="92525" y="1088071"/>
                    <a:pt x="0" y="1073986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4" name="Freeform 273"/>
            <p:cNvSpPr/>
            <p:nvPr/>
          </p:nvSpPr>
          <p:spPr>
            <a:xfrm>
              <a:off x="4300538" y="4956175"/>
              <a:ext cx="514350" cy="577850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503138"/>
                <a:gd name="connsiteY0" fmla="*/ 961687 h 964568"/>
                <a:gd name="connsiteX1" fmla="*/ 0 w 503138"/>
                <a:gd name="connsiteY1" fmla="*/ 70 h 964568"/>
                <a:gd name="connsiteX2" fmla="*/ 503138 w 503138"/>
                <a:gd name="connsiteY2" fmla="*/ 154187 h 964568"/>
                <a:gd name="connsiteX3" fmla="*/ 273339 w 503138"/>
                <a:gd name="connsiteY3" fmla="*/ 964568 h 964568"/>
                <a:gd name="connsiteX4" fmla="*/ 197928 w 503138"/>
                <a:gd name="connsiteY4" fmla="*/ 961687 h 964568"/>
                <a:gd name="connsiteX0" fmla="*/ 201456 w 506666"/>
                <a:gd name="connsiteY0" fmla="*/ 807500 h 810381"/>
                <a:gd name="connsiteX1" fmla="*/ 0 w 506666"/>
                <a:gd name="connsiteY1" fmla="*/ 15216 h 810381"/>
                <a:gd name="connsiteX2" fmla="*/ 506666 w 506666"/>
                <a:gd name="connsiteY2" fmla="*/ 0 h 810381"/>
                <a:gd name="connsiteX3" fmla="*/ 276867 w 506666"/>
                <a:gd name="connsiteY3" fmla="*/ 810381 h 810381"/>
                <a:gd name="connsiteX4" fmla="*/ 201456 w 506666"/>
                <a:gd name="connsiteY4" fmla="*/ 807500 h 810381"/>
                <a:gd name="connsiteX0" fmla="*/ 201456 w 506666"/>
                <a:gd name="connsiteY0" fmla="*/ 807500 h 811593"/>
                <a:gd name="connsiteX1" fmla="*/ 0 w 506666"/>
                <a:gd name="connsiteY1" fmla="*/ 15216 h 811593"/>
                <a:gd name="connsiteX2" fmla="*/ 506666 w 506666"/>
                <a:gd name="connsiteY2" fmla="*/ 0 h 811593"/>
                <a:gd name="connsiteX3" fmla="*/ 276867 w 506666"/>
                <a:gd name="connsiteY3" fmla="*/ 810381 h 811593"/>
                <a:gd name="connsiteX4" fmla="*/ 201456 w 506666"/>
                <a:gd name="connsiteY4" fmla="*/ 807500 h 811593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276867 w 506666"/>
                <a:gd name="connsiteY3" fmla="*/ 81038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45472 w 559302"/>
                <a:gd name="connsiteY0" fmla="*/ 807500 h 807500"/>
                <a:gd name="connsiteX1" fmla="*/ 52636 w 559302"/>
                <a:gd name="connsiteY1" fmla="*/ 7896 h 807500"/>
                <a:gd name="connsiteX2" fmla="*/ 559302 w 559302"/>
                <a:gd name="connsiteY2" fmla="*/ 0 h 807500"/>
                <a:gd name="connsiteX3" fmla="*/ 384402 w 559302"/>
                <a:gd name="connsiteY3" fmla="*/ 803061 h 807500"/>
                <a:gd name="connsiteX4" fmla="*/ 45472 w 559302"/>
                <a:gd name="connsiteY4" fmla="*/ 807500 h 807500"/>
                <a:gd name="connsiteX0" fmla="*/ 21974 w 535804"/>
                <a:gd name="connsiteY0" fmla="*/ 807500 h 807500"/>
                <a:gd name="connsiteX1" fmla="*/ 29138 w 535804"/>
                <a:gd name="connsiteY1" fmla="*/ 7896 h 807500"/>
                <a:gd name="connsiteX2" fmla="*/ 535804 w 535804"/>
                <a:gd name="connsiteY2" fmla="*/ 0 h 807500"/>
                <a:gd name="connsiteX3" fmla="*/ 360904 w 535804"/>
                <a:gd name="connsiteY3" fmla="*/ 803061 h 807500"/>
                <a:gd name="connsiteX4" fmla="*/ 21974 w 535804"/>
                <a:gd name="connsiteY4" fmla="*/ 807500 h 807500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180" h="578353">
                  <a:moveTo>
                    <a:pt x="135770" y="577341"/>
                  </a:moveTo>
                  <a:cubicBezTo>
                    <a:pt x="50587" y="214237"/>
                    <a:pt x="96631" y="442038"/>
                    <a:pt x="0" y="0"/>
                  </a:cubicBezTo>
                  <a:lnTo>
                    <a:pt x="514180" y="10891"/>
                  </a:lnTo>
                  <a:cubicBezTo>
                    <a:pt x="417353" y="348331"/>
                    <a:pt x="426658" y="280104"/>
                    <a:pt x="339280" y="576561"/>
                  </a:cubicBezTo>
                  <a:cubicBezTo>
                    <a:pt x="292835" y="580865"/>
                    <a:pt x="203869" y="575875"/>
                    <a:pt x="135770" y="577341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5" name="Freeform 274"/>
            <p:cNvSpPr/>
            <p:nvPr/>
          </p:nvSpPr>
          <p:spPr>
            <a:xfrm>
              <a:off x="3521075" y="4919663"/>
              <a:ext cx="593725" cy="1216025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621064"/>
                <a:gd name="connsiteY0" fmla="*/ 973305 h 973305"/>
                <a:gd name="connsiteX1" fmla="*/ 0 w 621064"/>
                <a:gd name="connsiteY1" fmla="*/ 11688 h 973305"/>
                <a:gd name="connsiteX2" fmla="*/ 499610 w 621064"/>
                <a:gd name="connsiteY2" fmla="*/ 0 h 973305"/>
                <a:gd name="connsiteX3" fmla="*/ 558839 w 621064"/>
                <a:gd name="connsiteY3" fmla="*/ 754682 h 973305"/>
                <a:gd name="connsiteX4" fmla="*/ 197928 w 621064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1315828 h 1315828"/>
                <a:gd name="connsiteX1" fmla="*/ 0 w 558839"/>
                <a:gd name="connsiteY1" fmla="*/ 531414 h 1315828"/>
                <a:gd name="connsiteX2" fmla="*/ 506930 w 558839"/>
                <a:gd name="connsiteY2" fmla="*/ 0 h 1315828"/>
                <a:gd name="connsiteX3" fmla="*/ 558839 w 558839"/>
                <a:gd name="connsiteY3" fmla="*/ 1274408 h 1315828"/>
                <a:gd name="connsiteX4" fmla="*/ 370213 w 558839"/>
                <a:gd name="connsiteY4" fmla="*/ 1315828 h 1315828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94113"/>
                <a:gd name="connsiteY0" fmla="*/ 1097905 h 1179971"/>
                <a:gd name="connsiteX1" fmla="*/ 0 w 594113"/>
                <a:gd name="connsiteY1" fmla="*/ 4757 h 1179971"/>
                <a:gd name="connsiteX2" fmla="*/ 502783 w 594113"/>
                <a:gd name="connsiteY2" fmla="*/ 0 h 1179971"/>
                <a:gd name="connsiteX3" fmla="*/ 594113 w 594113"/>
                <a:gd name="connsiteY3" fmla="*/ 1179818 h 1179971"/>
                <a:gd name="connsiteX4" fmla="*/ 366066 w 594113"/>
                <a:gd name="connsiteY4" fmla="*/ 1097905 h 1179971"/>
                <a:gd name="connsiteX0" fmla="*/ 403236 w 594113"/>
                <a:gd name="connsiteY0" fmla="*/ 1215612 h 1215612"/>
                <a:gd name="connsiteX1" fmla="*/ 0 w 594113"/>
                <a:gd name="connsiteY1" fmla="*/ 4757 h 1215612"/>
                <a:gd name="connsiteX2" fmla="*/ 502783 w 594113"/>
                <a:gd name="connsiteY2" fmla="*/ 0 h 1215612"/>
                <a:gd name="connsiteX3" fmla="*/ 594113 w 594113"/>
                <a:gd name="connsiteY3" fmla="*/ 1179818 h 1215612"/>
                <a:gd name="connsiteX4" fmla="*/ 403236 w 594113"/>
                <a:gd name="connsiteY4" fmla="*/ 1215612 h 1215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113" h="1215612">
                  <a:moveTo>
                    <a:pt x="403236" y="1215612"/>
                  </a:moveTo>
                  <a:cubicBezTo>
                    <a:pt x="223947" y="663007"/>
                    <a:pt x="295574" y="908506"/>
                    <a:pt x="0" y="4757"/>
                  </a:cubicBezTo>
                  <a:cubicBezTo>
                    <a:pt x="166537" y="861"/>
                    <a:pt x="336246" y="3896"/>
                    <a:pt x="502783" y="0"/>
                  </a:cubicBezTo>
                  <a:cubicBezTo>
                    <a:pt x="555943" y="995541"/>
                    <a:pt x="557486" y="515061"/>
                    <a:pt x="594113" y="1179818"/>
                  </a:cubicBezTo>
                  <a:cubicBezTo>
                    <a:pt x="496428" y="1184123"/>
                    <a:pt x="599434" y="1214146"/>
                    <a:pt x="403236" y="1215612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1757805" y="2331054"/>
              <a:ext cx="1079500" cy="2674334"/>
              <a:chOff x="1757805" y="2331054"/>
              <a:chExt cx="1079500" cy="2674334"/>
            </a:xfrm>
          </p:grpSpPr>
          <p:sp>
            <p:nvSpPr>
              <p:cNvPr id="108" name="Rectangle 107"/>
              <p:cNvSpPr/>
              <p:nvPr/>
            </p:nvSpPr>
            <p:spPr bwMode="auto">
              <a:xfrm rot="10800000">
                <a:off x="1789113" y="2580876"/>
                <a:ext cx="1027112" cy="108307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47266" name="Group 104"/>
              <p:cNvGrpSpPr>
                <a:grpSpLocks/>
              </p:cNvGrpSpPr>
              <p:nvPr/>
            </p:nvGrpSpPr>
            <p:grpSpPr bwMode="auto">
              <a:xfrm>
                <a:off x="1782739" y="4616206"/>
                <a:ext cx="1034710" cy="389182"/>
                <a:chOff x="4128636" y="3606589"/>
                <a:chExt cx="568145" cy="338667"/>
              </a:xfrm>
            </p:grpSpPr>
            <p:sp>
              <p:nvSpPr>
                <p:cNvPr id="119" name="Oval 118"/>
                <p:cNvSpPr/>
                <p:nvPr/>
              </p:nvSpPr>
              <p:spPr>
                <a:xfrm>
                  <a:off x="4128649" y="3720080"/>
                  <a:ext cx="568332" cy="22517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0" name="Rectangle 119"/>
                <p:cNvSpPr/>
                <p:nvPr/>
              </p:nvSpPr>
              <p:spPr>
                <a:xfrm>
                  <a:off x="4128649" y="3720080"/>
                  <a:ext cx="568332" cy="111898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1" name="Oval 120"/>
                <p:cNvSpPr/>
                <p:nvPr/>
              </p:nvSpPr>
              <p:spPr>
                <a:xfrm>
                  <a:off x="4128649" y="3606801"/>
                  <a:ext cx="568332" cy="225176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22" name="Straight Connector 121"/>
                <p:cNvCxnSpPr/>
                <p:nvPr/>
              </p:nvCxnSpPr>
              <p:spPr>
                <a:xfrm>
                  <a:off x="4696981" y="3720080"/>
                  <a:ext cx="0" cy="11189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>
                  <a:off x="4128649" y="3720080"/>
                  <a:ext cx="0" cy="11189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7" name="Rectangle 146"/>
              <p:cNvSpPr/>
              <p:nvPr/>
            </p:nvSpPr>
            <p:spPr bwMode="auto">
              <a:xfrm>
                <a:off x="1801813" y="3602038"/>
                <a:ext cx="1027112" cy="1163637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  <a:alpha val="62000"/>
                    </a:schemeClr>
                  </a:gs>
                  <a:gs pos="54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13" name="Straight Connector 112"/>
              <p:cNvCxnSpPr/>
              <p:nvPr/>
            </p:nvCxnSpPr>
            <p:spPr bwMode="auto">
              <a:xfrm>
                <a:off x="1781175" y="2805113"/>
                <a:ext cx="20638" cy="202088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 bwMode="auto">
              <a:xfrm flipH="1">
                <a:off x="2817813" y="2805113"/>
                <a:ext cx="4762" cy="197643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72" name="Group 9"/>
              <p:cNvGrpSpPr>
                <a:grpSpLocks/>
              </p:cNvGrpSpPr>
              <p:nvPr/>
            </p:nvGrpSpPr>
            <p:grpSpPr bwMode="auto">
              <a:xfrm>
                <a:off x="1757805" y="2331054"/>
                <a:ext cx="1079500" cy="430213"/>
                <a:chOff x="2183302" y="1574638"/>
                <a:chExt cx="1200154" cy="430181"/>
              </a:xfrm>
            </p:grpSpPr>
            <p:sp>
              <p:nvSpPr>
                <p:cNvPr id="369" name="Oval 368"/>
                <p:cNvSpPr/>
                <p:nvPr/>
              </p:nvSpPr>
              <p:spPr bwMode="auto">
                <a:xfrm flipV="1">
                  <a:off x="2186832" y="1690517"/>
                  <a:ext cx="1194859" cy="3143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0" name="Rectangle 369"/>
                <p:cNvSpPr/>
                <p:nvPr/>
              </p:nvSpPr>
              <p:spPr bwMode="auto">
                <a:xfrm>
                  <a:off x="2183302" y="1734964"/>
                  <a:ext cx="1198389" cy="112704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1" name="Oval 370"/>
                <p:cNvSpPr/>
                <p:nvPr/>
              </p:nvSpPr>
              <p:spPr bwMode="auto">
                <a:xfrm flipV="1">
                  <a:off x="2183302" y="1574638"/>
                  <a:ext cx="1196624" cy="31430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2" name="Freeform 371"/>
                <p:cNvSpPr/>
                <p:nvPr/>
              </p:nvSpPr>
              <p:spPr bwMode="auto">
                <a:xfrm>
                  <a:off x="2490400" y="1671469"/>
                  <a:ext cx="582428" cy="15715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3" name="Freeform 372"/>
                <p:cNvSpPr/>
                <p:nvPr/>
              </p:nvSpPr>
              <p:spPr bwMode="auto">
                <a:xfrm>
                  <a:off x="2430393" y="1630197"/>
                  <a:ext cx="702443" cy="109529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4" name="Freeform 373"/>
                <p:cNvSpPr/>
                <p:nvPr/>
              </p:nvSpPr>
              <p:spPr bwMode="auto">
                <a:xfrm>
                  <a:off x="2892805" y="1723852"/>
                  <a:ext cx="257680" cy="95243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5" name="Freeform 374"/>
                <p:cNvSpPr/>
                <p:nvPr/>
              </p:nvSpPr>
              <p:spPr bwMode="auto">
                <a:xfrm>
                  <a:off x="2418037" y="1725440"/>
                  <a:ext cx="254150" cy="95243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76" name="Straight Connector 375"/>
                <p:cNvCxnSpPr>
                  <a:endCxn id="371" idx="2"/>
                </p:cNvCxnSpPr>
                <p:nvPr/>
              </p:nvCxnSpPr>
              <p:spPr bwMode="auto">
                <a:xfrm flipH="1" flipV="1">
                  <a:off x="2183302" y="1731787"/>
                  <a:ext cx="3530" cy="1222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7" name="Straight Connector 376"/>
                <p:cNvCxnSpPr/>
                <p:nvPr/>
              </p:nvCxnSpPr>
              <p:spPr bwMode="auto">
                <a:xfrm flipH="1" flipV="1">
                  <a:off x="3379926" y="1728615"/>
                  <a:ext cx="3530" cy="1222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9" name="Group 18"/>
            <p:cNvGrpSpPr/>
            <p:nvPr/>
          </p:nvGrpSpPr>
          <p:grpSpPr>
            <a:xfrm>
              <a:off x="3500438" y="3174091"/>
              <a:ext cx="522287" cy="1831297"/>
              <a:chOff x="3500438" y="3174091"/>
              <a:chExt cx="522287" cy="1831297"/>
            </a:xfrm>
          </p:grpSpPr>
          <p:sp>
            <p:nvSpPr>
              <p:cNvPr id="171" name="Rectangle 170"/>
              <p:cNvSpPr/>
              <p:nvPr/>
            </p:nvSpPr>
            <p:spPr bwMode="auto">
              <a:xfrm rot="10800000">
                <a:off x="3507320" y="3287221"/>
                <a:ext cx="498349" cy="306623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90" name="Straight Connector 89"/>
              <p:cNvCxnSpPr/>
              <p:nvPr/>
            </p:nvCxnSpPr>
            <p:spPr bwMode="auto">
              <a:xfrm flipH="1">
                <a:off x="4019550" y="3321180"/>
                <a:ext cx="1059" cy="153657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7247" name="Picture 86" descr="router_top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0438" y="3194292"/>
                <a:ext cx="522287" cy="220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7249" name="Group 82"/>
              <p:cNvGrpSpPr>
                <a:grpSpLocks/>
              </p:cNvGrpSpPr>
              <p:nvPr/>
            </p:nvGrpSpPr>
            <p:grpSpPr bwMode="auto">
              <a:xfrm>
                <a:off x="3511442" y="4783543"/>
                <a:ext cx="507858" cy="221845"/>
                <a:chOff x="4128636" y="3606589"/>
                <a:chExt cx="568145" cy="338667"/>
              </a:xfrm>
            </p:grpSpPr>
            <p:sp>
              <p:nvSpPr>
                <p:cNvPr id="97" name="Oval 96"/>
                <p:cNvSpPr/>
                <p:nvPr/>
              </p:nvSpPr>
              <p:spPr>
                <a:xfrm>
                  <a:off x="4128757" y="3719873"/>
                  <a:ext cx="568304" cy="225383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8" name="Rectangle 97"/>
                <p:cNvSpPr/>
                <p:nvPr/>
              </p:nvSpPr>
              <p:spPr>
                <a:xfrm>
                  <a:off x="4128757" y="3719873"/>
                  <a:ext cx="568304" cy="111479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9" name="Oval 98"/>
                <p:cNvSpPr/>
                <p:nvPr/>
              </p:nvSpPr>
              <p:spPr>
                <a:xfrm>
                  <a:off x="4128757" y="3605971"/>
                  <a:ext cx="568304" cy="225382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00" name="Straight Connector 99"/>
                <p:cNvCxnSpPr/>
                <p:nvPr/>
              </p:nvCxnSpPr>
              <p:spPr>
                <a:xfrm>
                  <a:off x="4697061" y="3719873"/>
                  <a:ext cx="0" cy="111479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>
                  <a:off x="4128757" y="3719873"/>
                  <a:ext cx="0" cy="111479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5" name="Rectangle 154"/>
              <p:cNvSpPr/>
              <p:nvPr/>
            </p:nvSpPr>
            <p:spPr bwMode="auto">
              <a:xfrm>
                <a:off x="3516313" y="3697288"/>
                <a:ext cx="498475" cy="1163637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74" name="Straight Connector 173"/>
              <p:cNvCxnSpPr>
                <a:stCxn id="381" idx="2"/>
              </p:cNvCxnSpPr>
              <p:nvPr/>
            </p:nvCxnSpPr>
            <p:spPr bwMode="auto">
              <a:xfrm flipH="1">
                <a:off x="3506788" y="3262991"/>
                <a:ext cx="4762" cy="168842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33" name="Group 377"/>
              <p:cNvGrpSpPr>
                <a:grpSpLocks/>
              </p:cNvGrpSpPr>
              <p:nvPr/>
            </p:nvGrpSpPr>
            <p:grpSpPr bwMode="auto">
              <a:xfrm>
                <a:off x="3511057" y="3174091"/>
                <a:ext cx="504096" cy="242719"/>
                <a:chOff x="2183302" y="1574638"/>
                <a:chExt cx="1200154" cy="430218"/>
              </a:xfrm>
            </p:grpSpPr>
            <p:sp>
              <p:nvSpPr>
                <p:cNvPr id="379" name="Oval 378"/>
                <p:cNvSpPr/>
                <p:nvPr/>
              </p:nvSpPr>
              <p:spPr bwMode="auto">
                <a:xfrm flipV="1">
                  <a:off x="2188256" y="1690004"/>
                  <a:ext cx="1194331" cy="31514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80" name="Rectangle 379"/>
                <p:cNvSpPr/>
                <p:nvPr/>
              </p:nvSpPr>
              <p:spPr bwMode="auto">
                <a:xfrm>
                  <a:off x="2184476" y="1735026"/>
                  <a:ext cx="1198111" cy="11255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1" name="Oval 380"/>
                <p:cNvSpPr/>
                <p:nvPr/>
              </p:nvSpPr>
              <p:spPr bwMode="auto">
                <a:xfrm flipV="1">
                  <a:off x="2184476" y="1574638"/>
                  <a:ext cx="1194331" cy="315149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82" name="Freeform 381"/>
                <p:cNvSpPr/>
                <p:nvPr/>
              </p:nvSpPr>
              <p:spPr bwMode="auto">
                <a:xfrm>
                  <a:off x="2490619" y="1670308"/>
                  <a:ext cx="582047" cy="15757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3" name="Freeform 382"/>
                <p:cNvSpPr/>
                <p:nvPr/>
              </p:nvSpPr>
              <p:spPr bwMode="auto">
                <a:xfrm>
                  <a:off x="2430146" y="1630915"/>
                  <a:ext cx="702992" cy="109739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4" name="Freeform 383"/>
                <p:cNvSpPr/>
                <p:nvPr/>
              </p:nvSpPr>
              <p:spPr bwMode="auto">
                <a:xfrm>
                  <a:off x="2891248" y="1723770"/>
                  <a:ext cx="260786" cy="9567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5" name="Freeform 384"/>
                <p:cNvSpPr/>
                <p:nvPr/>
              </p:nvSpPr>
              <p:spPr bwMode="auto">
                <a:xfrm>
                  <a:off x="2418806" y="1726585"/>
                  <a:ext cx="253230" cy="92856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86" name="Straight Connector 385"/>
                <p:cNvCxnSpPr>
                  <a:endCxn id="381" idx="2"/>
                </p:cNvCxnSpPr>
                <p:nvPr/>
              </p:nvCxnSpPr>
              <p:spPr bwMode="auto">
                <a:xfrm flipH="1" flipV="1">
                  <a:off x="2184476" y="1732213"/>
                  <a:ext cx="3781" cy="12099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7" name="Straight Connector 386"/>
                <p:cNvCxnSpPr/>
                <p:nvPr/>
              </p:nvCxnSpPr>
              <p:spPr bwMode="auto">
                <a:xfrm flipH="1" flipV="1">
                  <a:off x="3378806" y="1729398"/>
                  <a:ext cx="3781" cy="120996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" name="Group 19"/>
            <p:cNvGrpSpPr/>
            <p:nvPr/>
          </p:nvGrpSpPr>
          <p:grpSpPr>
            <a:xfrm>
              <a:off x="4299212" y="2486508"/>
              <a:ext cx="528376" cy="2517292"/>
              <a:chOff x="4299212" y="2486508"/>
              <a:chExt cx="528376" cy="2517292"/>
            </a:xfrm>
          </p:grpSpPr>
          <p:sp>
            <p:nvSpPr>
              <p:cNvPr id="439" name="Rectangle 438"/>
              <p:cNvSpPr/>
              <p:nvPr/>
            </p:nvSpPr>
            <p:spPr bwMode="auto">
              <a:xfrm rot="10800000">
                <a:off x="4315358" y="2675960"/>
                <a:ext cx="498350" cy="916575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40" name="Straight Connector 439"/>
              <p:cNvCxnSpPr/>
              <p:nvPr/>
            </p:nvCxnSpPr>
            <p:spPr bwMode="auto">
              <a:xfrm>
                <a:off x="4822015" y="2642002"/>
                <a:ext cx="5573" cy="2214161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18" name="Group 442"/>
              <p:cNvGrpSpPr>
                <a:grpSpLocks/>
              </p:cNvGrpSpPr>
              <p:nvPr/>
            </p:nvGrpSpPr>
            <p:grpSpPr bwMode="auto">
              <a:xfrm>
                <a:off x="4319479" y="4781999"/>
                <a:ext cx="507859" cy="221801"/>
                <a:chOff x="4128636" y="3606589"/>
                <a:chExt cx="568145" cy="338667"/>
              </a:xfrm>
            </p:grpSpPr>
            <p:sp>
              <p:nvSpPr>
                <p:cNvPr id="452" name="Oval 451"/>
                <p:cNvSpPr/>
                <p:nvPr/>
              </p:nvSpPr>
              <p:spPr>
                <a:xfrm>
                  <a:off x="4128758" y="3719830"/>
                  <a:ext cx="568303" cy="22542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3" name="Rectangle 452"/>
                <p:cNvSpPr/>
                <p:nvPr/>
              </p:nvSpPr>
              <p:spPr>
                <a:xfrm>
                  <a:off x="4128758" y="3719830"/>
                  <a:ext cx="568303" cy="111502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4" name="Oval 453"/>
                <p:cNvSpPr/>
                <p:nvPr/>
              </p:nvSpPr>
              <p:spPr>
                <a:xfrm>
                  <a:off x="4128758" y="3605903"/>
                  <a:ext cx="568303" cy="225428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55" name="Straight Connector 454"/>
                <p:cNvCxnSpPr/>
                <p:nvPr/>
              </p:nvCxnSpPr>
              <p:spPr>
                <a:xfrm>
                  <a:off x="4697061" y="3719830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6" name="Straight Connector 455"/>
                <p:cNvCxnSpPr/>
                <p:nvPr/>
              </p:nvCxnSpPr>
              <p:spPr>
                <a:xfrm>
                  <a:off x="4128758" y="3719830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4" name="Rectangle 443"/>
              <p:cNvSpPr/>
              <p:nvPr/>
            </p:nvSpPr>
            <p:spPr bwMode="auto">
              <a:xfrm>
                <a:off x="4324350" y="3695700"/>
                <a:ext cx="498475" cy="1163638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47" name="Straight Connector 446"/>
              <p:cNvCxnSpPr>
                <a:stCxn id="458" idx="2"/>
              </p:cNvCxnSpPr>
              <p:nvPr/>
            </p:nvCxnSpPr>
            <p:spPr bwMode="auto">
              <a:xfrm>
                <a:off x="4300799" y="2640496"/>
                <a:ext cx="14026" cy="2309329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137" name="Group 456"/>
              <p:cNvGrpSpPr>
                <a:grpSpLocks/>
              </p:cNvGrpSpPr>
              <p:nvPr/>
            </p:nvGrpSpPr>
            <p:grpSpPr bwMode="auto">
              <a:xfrm>
                <a:off x="4299212" y="2486508"/>
                <a:ext cx="504825" cy="242888"/>
                <a:chOff x="2183302" y="1574638"/>
                <a:chExt cx="1200154" cy="430218"/>
              </a:xfrm>
            </p:grpSpPr>
            <p:sp>
              <p:nvSpPr>
                <p:cNvPr id="458" name="Oval 457"/>
                <p:cNvSpPr/>
                <p:nvPr/>
              </p:nvSpPr>
              <p:spPr bwMode="auto">
                <a:xfrm flipV="1">
                  <a:off x="2187075" y="1689926"/>
                  <a:ext cx="1196381" cy="31493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59" name="Rectangle 458"/>
                <p:cNvSpPr/>
                <p:nvPr/>
              </p:nvSpPr>
              <p:spPr bwMode="auto">
                <a:xfrm>
                  <a:off x="2183302" y="1734916"/>
                  <a:ext cx="1200154" cy="11247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0" name="Oval 459"/>
                <p:cNvSpPr/>
                <p:nvPr/>
              </p:nvSpPr>
              <p:spPr bwMode="auto">
                <a:xfrm flipV="1">
                  <a:off x="2183302" y="1574638"/>
                  <a:ext cx="1196379" cy="31493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61" name="Freeform 460"/>
                <p:cNvSpPr/>
                <p:nvPr/>
              </p:nvSpPr>
              <p:spPr bwMode="auto">
                <a:xfrm>
                  <a:off x="2489000" y="1670242"/>
                  <a:ext cx="584982" cy="15746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2" name="Freeform 461"/>
                <p:cNvSpPr/>
                <p:nvPr/>
              </p:nvSpPr>
              <p:spPr bwMode="auto">
                <a:xfrm>
                  <a:off x="2428615" y="1630876"/>
                  <a:ext cx="705752" cy="109664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3" name="Freeform 462"/>
                <p:cNvSpPr/>
                <p:nvPr/>
              </p:nvSpPr>
              <p:spPr bwMode="auto">
                <a:xfrm>
                  <a:off x="2892827" y="1723668"/>
                  <a:ext cx="256637" cy="9560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4" name="Freeform 463"/>
                <p:cNvSpPr/>
                <p:nvPr/>
              </p:nvSpPr>
              <p:spPr bwMode="auto">
                <a:xfrm>
                  <a:off x="2417294" y="1726479"/>
                  <a:ext cx="252861" cy="92793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65" name="Straight Connector 464"/>
                <p:cNvCxnSpPr>
                  <a:endCxn id="460" idx="2"/>
                </p:cNvCxnSpPr>
                <p:nvPr/>
              </p:nvCxnSpPr>
              <p:spPr bwMode="auto">
                <a:xfrm flipH="1" flipV="1">
                  <a:off x="2183302" y="1732103"/>
                  <a:ext cx="3773" cy="120912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6" name="Straight Connector 465"/>
                <p:cNvCxnSpPr/>
                <p:nvPr/>
              </p:nvCxnSpPr>
              <p:spPr bwMode="auto">
                <a:xfrm flipH="1" flipV="1">
                  <a:off x="3379681" y="1729292"/>
                  <a:ext cx="3775" cy="12091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1" name="Group 20"/>
            <p:cNvGrpSpPr/>
            <p:nvPr/>
          </p:nvGrpSpPr>
          <p:grpSpPr>
            <a:xfrm>
              <a:off x="5491163" y="3179295"/>
              <a:ext cx="522287" cy="1824505"/>
              <a:chOff x="5491163" y="3179295"/>
              <a:chExt cx="522287" cy="1824505"/>
            </a:xfrm>
          </p:grpSpPr>
          <p:sp>
            <p:nvSpPr>
              <p:cNvPr id="468" name="Rectangle 467"/>
              <p:cNvSpPr/>
              <p:nvPr/>
            </p:nvSpPr>
            <p:spPr bwMode="auto">
              <a:xfrm rot="10800000">
                <a:off x="5498044" y="3266845"/>
                <a:ext cx="498349" cy="325689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69" name="Straight Connector 468"/>
              <p:cNvCxnSpPr>
                <a:stCxn id="489" idx="6"/>
              </p:cNvCxnSpPr>
              <p:nvPr/>
            </p:nvCxnSpPr>
            <p:spPr bwMode="auto">
              <a:xfrm>
                <a:off x="6003925" y="3268195"/>
                <a:ext cx="6350" cy="1581176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7187" name="Picture 469" descr="router_top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1163" y="3206725"/>
                <a:ext cx="522287" cy="2204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7189" name="Group 471"/>
              <p:cNvGrpSpPr>
                <a:grpSpLocks/>
              </p:cNvGrpSpPr>
              <p:nvPr/>
            </p:nvGrpSpPr>
            <p:grpSpPr bwMode="auto">
              <a:xfrm>
                <a:off x="5502167" y="4781999"/>
                <a:ext cx="507858" cy="221801"/>
                <a:chOff x="4128636" y="3606589"/>
                <a:chExt cx="568145" cy="338667"/>
              </a:xfrm>
            </p:grpSpPr>
            <p:sp>
              <p:nvSpPr>
                <p:cNvPr id="481" name="Oval 480"/>
                <p:cNvSpPr/>
                <p:nvPr/>
              </p:nvSpPr>
              <p:spPr>
                <a:xfrm>
                  <a:off x="4128757" y="3719830"/>
                  <a:ext cx="568304" cy="22542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2" name="Rectangle 481"/>
                <p:cNvSpPr/>
                <p:nvPr/>
              </p:nvSpPr>
              <p:spPr>
                <a:xfrm>
                  <a:off x="4128757" y="3719830"/>
                  <a:ext cx="568304" cy="111502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3" name="Oval 482"/>
                <p:cNvSpPr/>
                <p:nvPr/>
              </p:nvSpPr>
              <p:spPr>
                <a:xfrm>
                  <a:off x="4128757" y="3605903"/>
                  <a:ext cx="568304" cy="225428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84" name="Straight Connector 483"/>
                <p:cNvCxnSpPr/>
                <p:nvPr/>
              </p:nvCxnSpPr>
              <p:spPr>
                <a:xfrm>
                  <a:off x="4697061" y="3719830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5" name="Straight Connector 484"/>
                <p:cNvCxnSpPr/>
                <p:nvPr/>
              </p:nvCxnSpPr>
              <p:spPr>
                <a:xfrm>
                  <a:off x="4128757" y="3719830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3" name="Rectangle 472"/>
              <p:cNvSpPr/>
              <p:nvPr/>
            </p:nvSpPr>
            <p:spPr bwMode="auto">
              <a:xfrm>
                <a:off x="5507038" y="3695700"/>
                <a:ext cx="498475" cy="1163638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76" name="Straight Connector 475"/>
              <p:cNvCxnSpPr>
                <a:stCxn id="47187" idx="1"/>
              </p:cNvCxnSpPr>
              <p:nvPr/>
            </p:nvCxnSpPr>
            <p:spPr bwMode="auto">
              <a:xfrm>
                <a:off x="5491163" y="3316941"/>
                <a:ext cx="6350" cy="1632884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139" name="Group 485"/>
              <p:cNvGrpSpPr>
                <a:grpSpLocks/>
              </p:cNvGrpSpPr>
              <p:nvPr/>
            </p:nvGrpSpPr>
            <p:grpSpPr bwMode="auto">
              <a:xfrm>
                <a:off x="5500688" y="3179295"/>
                <a:ext cx="504825" cy="242888"/>
                <a:chOff x="2183302" y="1574638"/>
                <a:chExt cx="1200154" cy="430218"/>
              </a:xfrm>
            </p:grpSpPr>
            <p:sp>
              <p:nvSpPr>
                <p:cNvPr id="487" name="Oval 486"/>
                <p:cNvSpPr/>
                <p:nvPr/>
              </p:nvSpPr>
              <p:spPr bwMode="auto">
                <a:xfrm flipV="1">
                  <a:off x="2187075" y="1689926"/>
                  <a:ext cx="1196381" cy="31493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88" name="Rectangle 487"/>
                <p:cNvSpPr/>
                <p:nvPr/>
              </p:nvSpPr>
              <p:spPr bwMode="auto">
                <a:xfrm>
                  <a:off x="2183302" y="1734916"/>
                  <a:ext cx="1200154" cy="11247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9" name="Oval 488"/>
                <p:cNvSpPr/>
                <p:nvPr/>
              </p:nvSpPr>
              <p:spPr bwMode="auto">
                <a:xfrm flipV="1">
                  <a:off x="2183302" y="1574638"/>
                  <a:ext cx="1196379" cy="31493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90" name="Freeform 489"/>
                <p:cNvSpPr/>
                <p:nvPr/>
              </p:nvSpPr>
              <p:spPr bwMode="auto">
                <a:xfrm>
                  <a:off x="2489000" y="1670242"/>
                  <a:ext cx="584982" cy="15746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1" name="Freeform 490"/>
                <p:cNvSpPr/>
                <p:nvPr/>
              </p:nvSpPr>
              <p:spPr bwMode="auto">
                <a:xfrm>
                  <a:off x="2428615" y="1630876"/>
                  <a:ext cx="705752" cy="109664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2" name="Freeform 491"/>
                <p:cNvSpPr/>
                <p:nvPr/>
              </p:nvSpPr>
              <p:spPr bwMode="auto">
                <a:xfrm>
                  <a:off x="2892827" y="1723668"/>
                  <a:ext cx="256637" cy="9560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3" name="Freeform 492"/>
                <p:cNvSpPr/>
                <p:nvPr/>
              </p:nvSpPr>
              <p:spPr bwMode="auto">
                <a:xfrm>
                  <a:off x="2417294" y="1726479"/>
                  <a:ext cx="252861" cy="92793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94" name="Straight Connector 493"/>
                <p:cNvCxnSpPr>
                  <a:endCxn id="489" idx="2"/>
                </p:cNvCxnSpPr>
                <p:nvPr/>
              </p:nvCxnSpPr>
              <p:spPr bwMode="auto">
                <a:xfrm flipH="1" flipV="1">
                  <a:off x="2183302" y="1732103"/>
                  <a:ext cx="3773" cy="120912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5" name="Straight Connector 494"/>
                <p:cNvCxnSpPr/>
                <p:nvPr/>
              </p:nvCxnSpPr>
              <p:spPr bwMode="auto">
                <a:xfrm flipH="1" flipV="1">
                  <a:off x="3379681" y="1729292"/>
                  <a:ext cx="3775" cy="12091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2" name="Group 21"/>
            <p:cNvGrpSpPr/>
            <p:nvPr/>
          </p:nvGrpSpPr>
          <p:grpSpPr>
            <a:xfrm>
              <a:off x="6472366" y="2647932"/>
              <a:ext cx="522159" cy="2354282"/>
              <a:chOff x="6472366" y="2647932"/>
              <a:chExt cx="522159" cy="2354282"/>
            </a:xfrm>
          </p:grpSpPr>
          <p:sp>
            <p:nvSpPr>
              <p:cNvPr id="497" name="Rectangle 496"/>
              <p:cNvSpPr/>
              <p:nvPr/>
            </p:nvSpPr>
            <p:spPr bwMode="auto">
              <a:xfrm rot="10800000">
                <a:off x="6482296" y="2777838"/>
                <a:ext cx="498349" cy="72203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98" name="Straight Connector 497"/>
              <p:cNvCxnSpPr/>
              <p:nvPr/>
            </p:nvCxnSpPr>
            <p:spPr bwMode="auto">
              <a:xfrm>
                <a:off x="6994525" y="2845840"/>
                <a:ext cx="0" cy="1999208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160" name="Group 500"/>
              <p:cNvGrpSpPr>
                <a:grpSpLocks/>
              </p:cNvGrpSpPr>
              <p:nvPr/>
            </p:nvGrpSpPr>
            <p:grpSpPr bwMode="auto">
              <a:xfrm>
                <a:off x="6486417" y="4766099"/>
                <a:ext cx="507858" cy="236115"/>
                <a:chOff x="4128636" y="3606589"/>
                <a:chExt cx="568145" cy="338667"/>
              </a:xfrm>
            </p:grpSpPr>
            <p:sp>
              <p:nvSpPr>
                <p:cNvPr id="510" name="Oval 509"/>
                <p:cNvSpPr/>
                <p:nvPr/>
              </p:nvSpPr>
              <p:spPr>
                <a:xfrm>
                  <a:off x="4128757" y="3719828"/>
                  <a:ext cx="568304" cy="225428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1" name="Rectangle 510"/>
                <p:cNvSpPr/>
                <p:nvPr/>
              </p:nvSpPr>
              <p:spPr>
                <a:xfrm>
                  <a:off x="4128757" y="3719828"/>
                  <a:ext cx="568304" cy="111502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2" name="Oval 511"/>
                <p:cNvSpPr/>
                <p:nvPr/>
              </p:nvSpPr>
              <p:spPr>
                <a:xfrm>
                  <a:off x="4128757" y="3605903"/>
                  <a:ext cx="568304" cy="225426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13" name="Straight Connector 512"/>
                <p:cNvCxnSpPr/>
                <p:nvPr/>
              </p:nvCxnSpPr>
              <p:spPr>
                <a:xfrm>
                  <a:off x="4697061" y="3719828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4" name="Straight Connector 513"/>
                <p:cNvCxnSpPr/>
                <p:nvPr/>
              </p:nvCxnSpPr>
              <p:spPr>
                <a:xfrm>
                  <a:off x="4128757" y="3719828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02" name="Rectangle 501"/>
              <p:cNvSpPr/>
              <p:nvPr/>
            </p:nvSpPr>
            <p:spPr bwMode="auto">
              <a:xfrm>
                <a:off x="6491288" y="3609696"/>
                <a:ext cx="498475" cy="123873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05" name="Straight Connector 504"/>
              <p:cNvCxnSpPr/>
              <p:nvPr/>
            </p:nvCxnSpPr>
            <p:spPr bwMode="auto">
              <a:xfrm>
                <a:off x="6472366" y="2818589"/>
                <a:ext cx="9397" cy="2126166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141" name="Group 514"/>
              <p:cNvGrpSpPr>
                <a:grpSpLocks/>
              </p:cNvGrpSpPr>
              <p:nvPr/>
            </p:nvGrpSpPr>
            <p:grpSpPr bwMode="auto">
              <a:xfrm>
                <a:off x="6478146" y="2647932"/>
                <a:ext cx="504825" cy="242887"/>
                <a:chOff x="2183302" y="1574638"/>
                <a:chExt cx="1200154" cy="430218"/>
              </a:xfrm>
            </p:grpSpPr>
            <p:sp>
              <p:nvSpPr>
                <p:cNvPr id="516" name="Oval 515"/>
                <p:cNvSpPr/>
                <p:nvPr/>
              </p:nvSpPr>
              <p:spPr bwMode="auto">
                <a:xfrm flipV="1">
                  <a:off x="2187075" y="1689925"/>
                  <a:ext cx="1196381" cy="31493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17" name="Rectangle 516"/>
                <p:cNvSpPr/>
                <p:nvPr/>
              </p:nvSpPr>
              <p:spPr bwMode="auto">
                <a:xfrm>
                  <a:off x="2183302" y="1734915"/>
                  <a:ext cx="1200154" cy="112476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8" name="Oval 517"/>
                <p:cNvSpPr/>
                <p:nvPr/>
              </p:nvSpPr>
              <p:spPr bwMode="auto">
                <a:xfrm flipV="1">
                  <a:off x="2183302" y="1574638"/>
                  <a:ext cx="1196379" cy="314931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19" name="Freeform 518"/>
                <p:cNvSpPr/>
                <p:nvPr/>
              </p:nvSpPr>
              <p:spPr bwMode="auto">
                <a:xfrm>
                  <a:off x="2489000" y="1670242"/>
                  <a:ext cx="584982" cy="157466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20" name="Freeform 519"/>
                <p:cNvSpPr/>
                <p:nvPr/>
              </p:nvSpPr>
              <p:spPr bwMode="auto">
                <a:xfrm>
                  <a:off x="2428615" y="1630876"/>
                  <a:ext cx="705752" cy="109663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21" name="Freeform 520"/>
                <p:cNvSpPr/>
                <p:nvPr/>
              </p:nvSpPr>
              <p:spPr bwMode="auto">
                <a:xfrm>
                  <a:off x="2892827" y="1723667"/>
                  <a:ext cx="256637" cy="9560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22" name="Freeform 521"/>
                <p:cNvSpPr/>
                <p:nvPr/>
              </p:nvSpPr>
              <p:spPr bwMode="auto">
                <a:xfrm>
                  <a:off x="2417294" y="1726480"/>
                  <a:ext cx="252861" cy="92791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23" name="Straight Connector 522"/>
                <p:cNvCxnSpPr>
                  <a:endCxn id="518" idx="2"/>
                </p:cNvCxnSpPr>
                <p:nvPr/>
              </p:nvCxnSpPr>
              <p:spPr bwMode="auto">
                <a:xfrm flipH="1" flipV="1">
                  <a:off x="2183302" y="1732104"/>
                  <a:ext cx="3773" cy="12091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4" name="Straight Connector 523"/>
                <p:cNvCxnSpPr/>
                <p:nvPr/>
              </p:nvCxnSpPr>
              <p:spPr bwMode="auto">
                <a:xfrm flipH="1" flipV="1">
                  <a:off x="3379681" y="1729291"/>
                  <a:ext cx="3775" cy="120912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7142" name="Text Box 167"/>
          <p:cNvSpPr txBox="1">
            <a:spLocks noChangeArrowheads="1"/>
          </p:cNvSpPr>
          <p:nvPr/>
        </p:nvSpPr>
        <p:spPr bwMode="auto">
          <a:xfrm>
            <a:off x="563563" y="277813"/>
            <a:ext cx="60305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>
                <a:solidFill>
                  <a:srgbClr val="000099"/>
                </a:solidFill>
                <a:latin typeface="Gill Sans MT" charset="0"/>
              </a:rPr>
              <a:t>Recall: per-router control plane</a:t>
            </a:r>
          </a:p>
        </p:txBody>
      </p:sp>
      <p:grpSp>
        <p:nvGrpSpPr>
          <p:cNvPr id="229" name="Group 228"/>
          <p:cNvGrpSpPr/>
          <p:nvPr/>
        </p:nvGrpSpPr>
        <p:grpSpPr>
          <a:xfrm>
            <a:off x="1828233" y="3016011"/>
            <a:ext cx="5112820" cy="879389"/>
            <a:chOff x="1866825" y="707349"/>
            <a:chExt cx="5112820" cy="879389"/>
          </a:xfrm>
        </p:grpSpPr>
        <p:sp>
          <p:nvSpPr>
            <p:cNvPr id="233" name="Oval 232"/>
            <p:cNvSpPr/>
            <p:nvPr/>
          </p:nvSpPr>
          <p:spPr>
            <a:xfrm>
              <a:off x="1866825" y="785347"/>
              <a:ext cx="954705" cy="491476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TextBox 233"/>
            <p:cNvSpPr txBox="1"/>
            <p:nvPr/>
          </p:nvSpPr>
          <p:spPr>
            <a:xfrm>
              <a:off x="1891781" y="783191"/>
              <a:ext cx="910613" cy="4761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480"/>
                </a:lnSpc>
              </a:pPr>
              <a:r>
                <a:rPr lang="en-US" sz="1400" dirty="0"/>
                <a:t>Routing</a:t>
              </a:r>
            </a:p>
            <a:p>
              <a:pPr algn="ctr">
                <a:lnSpc>
                  <a:spcPts val="1480"/>
                </a:lnSpc>
              </a:pPr>
              <a:r>
                <a:rPr lang="en-US" sz="1400" dirty="0"/>
                <a:t>Algorithm</a:t>
              </a:r>
            </a:p>
          </p:txBody>
        </p:sp>
        <p:cxnSp>
          <p:nvCxnSpPr>
            <p:cNvPr id="235" name="Straight Arrow Connector 234"/>
            <p:cNvCxnSpPr/>
            <p:nvPr/>
          </p:nvCxnSpPr>
          <p:spPr>
            <a:xfrm flipV="1">
              <a:off x="2833714" y="807908"/>
              <a:ext cx="1517851" cy="213379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Arrow Connector 235"/>
            <p:cNvCxnSpPr/>
            <p:nvPr/>
          </p:nvCxnSpPr>
          <p:spPr>
            <a:xfrm>
              <a:off x="2750618" y="1201670"/>
              <a:ext cx="797027" cy="279264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Arrow Connector 236"/>
            <p:cNvCxnSpPr/>
            <p:nvPr/>
          </p:nvCxnSpPr>
          <p:spPr>
            <a:xfrm>
              <a:off x="4684666" y="894080"/>
              <a:ext cx="893541" cy="510629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Arrow Connector 237"/>
            <p:cNvCxnSpPr/>
            <p:nvPr/>
          </p:nvCxnSpPr>
          <p:spPr>
            <a:xfrm>
              <a:off x="4800837" y="800746"/>
              <a:ext cx="1695897" cy="130795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9" name="Oval 238"/>
            <p:cNvSpPr/>
            <p:nvPr/>
          </p:nvSpPr>
          <p:spPr>
            <a:xfrm>
              <a:off x="6558622" y="894080"/>
              <a:ext cx="421023" cy="182029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/>
            <p:nvPr/>
          </p:nvSpPr>
          <p:spPr>
            <a:xfrm>
              <a:off x="5572329" y="1404709"/>
              <a:ext cx="421023" cy="182029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/>
            <p:nvPr/>
          </p:nvSpPr>
          <p:spPr>
            <a:xfrm>
              <a:off x="4367082" y="707349"/>
              <a:ext cx="421023" cy="182029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/>
            <p:nvPr/>
          </p:nvSpPr>
          <p:spPr>
            <a:xfrm>
              <a:off x="3571953" y="1402071"/>
              <a:ext cx="421023" cy="182029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3" name="Straight Arrow Connector 242"/>
            <p:cNvCxnSpPr/>
            <p:nvPr/>
          </p:nvCxnSpPr>
          <p:spPr>
            <a:xfrm>
              <a:off x="2821560" y="1106261"/>
              <a:ext cx="2738615" cy="338776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Arrow Connector 243"/>
            <p:cNvCxnSpPr>
              <a:endCxn id="239" idx="2"/>
            </p:cNvCxnSpPr>
            <p:nvPr/>
          </p:nvCxnSpPr>
          <p:spPr>
            <a:xfrm flipV="1">
              <a:off x="3997124" y="985095"/>
              <a:ext cx="2561498" cy="469120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Arrow Connector 244"/>
            <p:cNvCxnSpPr/>
            <p:nvPr/>
          </p:nvCxnSpPr>
          <p:spPr>
            <a:xfrm flipV="1">
              <a:off x="3992124" y="1509221"/>
              <a:ext cx="1580205" cy="2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Arrow Connector 245"/>
            <p:cNvCxnSpPr/>
            <p:nvPr/>
          </p:nvCxnSpPr>
          <p:spPr>
            <a:xfrm flipV="1">
              <a:off x="5997500" y="1083737"/>
              <a:ext cx="751103" cy="397197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8" name="TextBox 257"/>
          <p:cNvSpPr txBox="1"/>
          <p:nvPr/>
        </p:nvSpPr>
        <p:spPr>
          <a:xfrm>
            <a:off x="517479" y="1154626"/>
            <a:ext cx="820901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Individual routing algorithm components </a:t>
            </a:r>
            <a:r>
              <a:rPr lang="en-US" sz="2400" i="1" dirty="0">
                <a:solidFill>
                  <a:srgbClr val="000090"/>
                </a:solidFill>
              </a:rPr>
              <a:t>in each and every router </a:t>
            </a:r>
            <a:r>
              <a:rPr lang="en-US" sz="2400" dirty="0"/>
              <a:t>interact with each other in control plane to compute forwarding tables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557338" y="3404226"/>
            <a:ext cx="6375400" cy="1047750"/>
            <a:chOff x="1557338" y="3074988"/>
            <a:chExt cx="6375400" cy="1047750"/>
          </a:xfrm>
        </p:grpSpPr>
        <p:sp>
          <p:nvSpPr>
            <p:cNvPr id="47115" name="TextBox 232"/>
            <p:cNvSpPr txBox="1">
              <a:spLocks noChangeArrowheads="1"/>
            </p:cNvSpPr>
            <p:nvPr/>
          </p:nvSpPr>
          <p:spPr bwMode="auto">
            <a:xfrm>
              <a:off x="7292975" y="3651250"/>
              <a:ext cx="595313" cy="47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/>
                <a:t>data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/>
                <a:t>plane</a:t>
              </a:r>
            </a:p>
          </p:txBody>
        </p:sp>
        <p:sp>
          <p:nvSpPr>
            <p:cNvPr id="47116" name="TextBox 233"/>
            <p:cNvSpPr txBox="1">
              <a:spLocks noChangeArrowheads="1"/>
            </p:cNvSpPr>
            <p:nvPr/>
          </p:nvSpPr>
          <p:spPr bwMode="auto">
            <a:xfrm>
              <a:off x="7224713" y="3074988"/>
              <a:ext cx="708025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/>
                <a:t>control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/>
                <a:t>plane</a:t>
              </a:r>
            </a:p>
          </p:txBody>
        </p:sp>
        <p:cxnSp>
          <p:nvCxnSpPr>
            <p:cNvPr id="232" name="Straight Connector 231"/>
            <p:cNvCxnSpPr/>
            <p:nvPr/>
          </p:nvCxnSpPr>
          <p:spPr>
            <a:xfrm>
              <a:off x="1557338" y="3613150"/>
              <a:ext cx="6207125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1829356" y="4031984"/>
            <a:ext cx="5126173" cy="1120753"/>
            <a:chOff x="-4746102" y="4471477"/>
            <a:chExt cx="5126173" cy="1120753"/>
          </a:xfrm>
        </p:grpSpPr>
        <p:pic>
          <p:nvPicPr>
            <p:cNvPr id="47268" name="Picture 10" descr="fig42_table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746102" y="4471477"/>
              <a:ext cx="966463" cy="966962"/>
            </a:xfrm>
            <a:prstGeom prst="rect">
              <a:avLst/>
            </a:prstGeom>
            <a:noFill/>
            <a:ln w="9525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6" name="Group 25"/>
            <p:cNvGrpSpPr/>
            <p:nvPr/>
          </p:nvGrpSpPr>
          <p:grpSpPr>
            <a:xfrm>
              <a:off x="-3025264" y="5228984"/>
              <a:ext cx="3405335" cy="363246"/>
              <a:chOff x="-3025264" y="5228984"/>
              <a:chExt cx="3405335" cy="363246"/>
            </a:xfrm>
          </p:grpSpPr>
          <p:grpSp>
            <p:nvGrpSpPr>
              <p:cNvPr id="47251" name="Group 241"/>
              <p:cNvGrpSpPr>
                <a:grpSpLocks/>
              </p:cNvGrpSpPr>
              <p:nvPr/>
            </p:nvGrpSpPr>
            <p:grpSpPr bwMode="auto">
              <a:xfrm>
                <a:off x="-3025264" y="5262858"/>
                <a:ext cx="430360" cy="329372"/>
                <a:chOff x="2931664" y="3912603"/>
                <a:chExt cx="430450" cy="329314"/>
              </a:xfrm>
            </p:grpSpPr>
            <p:sp>
              <p:nvSpPr>
                <p:cNvPr id="92" name="Rectangle 91"/>
                <p:cNvSpPr/>
                <p:nvPr/>
              </p:nvSpPr>
              <p:spPr>
                <a:xfrm>
                  <a:off x="2935837" y="3912034"/>
                  <a:ext cx="425539" cy="330142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93" name="Straight Connector 92"/>
                <p:cNvCxnSpPr/>
                <p:nvPr/>
              </p:nvCxnSpPr>
              <p:spPr>
                <a:xfrm>
                  <a:off x="2931074" y="4004093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>
                  <a:off x="2931074" y="4067582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>
                  <a:stCxn id="92" idx="2"/>
                </p:cNvCxnSpPr>
                <p:nvPr/>
              </p:nvCxnSpPr>
              <p:spPr>
                <a:xfrm flipH="1" flipV="1">
                  <a:off x="3147019" y="4004093"/>
                  <a:ext cx="1587" cy="238083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220" name="Group 444"/>
              <p:cNvGrpSpPr>
                <a:grpSpLocks/>
              </p:cNvGrpSpPr>
              <p:nvPr/>
            </p:nvGrpSpPr>
            <p:grpSpPr bwMode="auto">
              <a:xfrm>
                <a:off x="-2217227" y="5261364"/>
                <a:ext cx="430361" cy="329307"/>
                <a:chOff x="2931664" y="3912603"/>
                <a:chExt cx="430450" cy="329314"/>
              </a:xfrm>
            </p:grpSpPr>
            <p:sp>
              <p:nvSpPr>
                <p:cNvPr id="448" name="Rectangle 447"/>
                <p:cNvSpPr/>
                <p:nvPr/>
              </p:nvSpPr>
              <p:spPr>
                <a:xfrm>
                  <a:off x="2935838" y="3911941"/>
                  <a:ext cx="425538" cy="330207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49" name="Straight Connector 448"/>
                <p:cNvCxnSpPr/>
                <p:nvPr/>
              </p:nvCxnSpPr>
              <p:spPr>
                <a:xfrm>
                  <a:off x="2931074" y="4004018"/>
                  <a:ext cx="425538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0" name="Straight Connector 449"/>
                <p:cNvCxnSpPr/>
                <p:nvPr/>
              </p:nvCxnSpPr>
              <p:spPr>
                <a:xfrm>
                  <a:off x="2931074" y="4067519"/>
                  <a:ext cx="425538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1" name="Straight Connector 450"/>
                <p:cNvCxnSpPr>
                  <a:stCxn id="448" idx="2"/>
                </p:cNvCxnSpPr>
                <p:nvPr/>
              </p:nvCxnSpPr>
              <p:spPr>
                <a:xfrm flipH="1" flipV="1">
                  <a:off x="3147019" y="4004018"/>
                  <a:ext cx="1588" cy="23813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191" name="Group 473"/>
              <p:cNvGrpSpPr>
                <a:grpSpLocks/>
              </p:cNvGrpSpPr>
              <p:nvPr/>
            </p:nvGrpSpPr>
            <p:grpSpPr bwMode="auto">
              <a:xfrm>
                <a:off x="-1034539" y="5261364"/>
                <a:ext cx="430360" cy="329307"/>
                <a:chOff x="2931664" y="3912603"/>
                <a:chExt cx="430450" cy="329314"/>
              </a:xfrm>
            </p:grpSpPr>
            <p:sp>
              <p:nvSpPr>
                <p:cNvPr id="477" name="Rectangle 476"/>
                <p:cNvSpPr/>
                <p:nvPr/>
              </p:nvSpPr>
              <p:spPr>
                <a:xfrm>
                  <a:off x="2935837" y="3911941"/>
                  <a:ext cx="425539" cy="330207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78" name="Straight Connector 477"/>
                <p:cNvCxnSpPr/>
                <p:nvPr/>
              </p:nvCxnSpPr>
              <p:spPr>
                <a:xfrm>
                  <a:off x="2931074" y="4004018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9" name="Straight Connector 478"/>
                <p:cNvCxnSpPr/>
                <p:nvPr/>
              </p:nvCxnSpPr>
              <p:spPr>
                <a:xfrm>
                  <a:off x="2931074" y="4067519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0" name="Straight Connector 479"/>
                <p:cNvCxnSpPr>
                  <a:stCxn id="477" idx="2"/>
                </p:cNvCxnSpPr>
                <p:nvPr/>
              </p:nvCxnSpPr>
              <p:spPr>
                <a:xfrm flipH="1" flipV="1">
                  <a:off x="3147019" y="4004018"/>
                  <a:ext cx="1587" cy="23813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162" name="Group 502"/>
              <p:cNvGrpSpPr>
                <a:grpSpLocks/>
              </p:cNvGrpSpPr>
              <p:nvPr/>
            </p:nvGrpSpPr>
            <p:grpSpPr bwMode="auto">
              <a:xfrm>
                <a:off x="-50289" y="5228984"/>
                <a:ext cx="430360" cy="350559"/>
                <a:chOff x="2931664" y="3912603"/>
                <a:chExt cx="430450" cy="329314"/>
              </a:xfrm>
            </p:grpSpPr>
            <p:sp>
              <p:nvSpPr>
                <p:cNvPr id="506" name="Rectangle 505"/>
                <p:cNvSpPr/>
                <p:nvPr/>
              </p:nvSpPr>
              <p:spPr>
                <a:xfrm>
                  <a:off x="2935837" y="3911940"/>
                  <a:ext cx="425539" cy="330207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07" name="Straight Connector 506"/>
                <p:cNvCxnSpPr/>
                <p:nvPr/>
              </p:nvCxnSpPr>
              <p:spPr>
                <a:xfrm>
                  <a:off x="2931074" y="4004017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8" name="Straight Connector 507"/>
                <p:cNvCxnSpPr/>
                <p:nvPr/>
              </p:nvCxnSpPr>
              <p:spPr>
                <a:xfrm>
                  <a:off x="2931074" y="4067518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9" name="Straight Connector 508"/>
                <p:cNvCxnSpPr>
                  <a:stCxn id="506" idx="2"/>
                </p:cNvCxnSpPr>
                <p:nvPr/>
              </p:nvCxnSpPr>
              <p:spPr>
                <a:xfrm flipH="1" flipV="1">
                  <a:off x="3147019" y="4004017"/>
                  <a:ext cx="1587" cy="23813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5" name="Group 24"/>
          <p:cNvGrpSpPr/>
          <p:nvPr/>
        </p:nvGrpSpPr>
        <p:grpSpPr>
          <a:xfrm>
            <a:off x="2282487" y="3212142"/>
            <a:ext cx="4437063" cy="1906161"/>
            <a:chOff x="-4267279" y="3655204"/>
            <a:chExt cx="4437063" cy="1906161"/>
          </a:xfrm>
        </p:grpSpPr>
        <p:cxnSp>
          <p:nvCxnSpPr>
            <p:cNvPr id="111" name="Straight Arrow Connector 110"/>
            <p:cNvCxnSpPr/>
            <p:nvPr/>
          </p:nvCxnSpPr>
          <p:spPr bwMode="auto">
            <a:xfrm>
              <a:off x="-4267279" y="4046968"/>
              <a:ext cx="0" cy="422275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 bwMode="auto">
            <a:xfrm flipH="1">
              <a:off x="-2808366" y="4361550"/>
              <a:ext cx="154" cy="872164"/>
            </a:xfrm>
            <a:prstGeom prst="straightConnector1">
              <a:avLst/>
            </a:prstGeom>
            <a:ln w="6350">
              <a:solidFill>
                <a:srgbClr val="CC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Straight Arrow Connector 445"/>
            <p:cNvCxnSpPr/>
            <p:nvPr/>
          </p:nvCxnSpPr>
          <p:spPr bwMode="auto">
            <a:xfrm>
              <a:off x="-2006807" y="3655204"/>
              <a:ext cx="6479" cy="1576923"/>
            </a:xfrm>
            <a:prstGeom prst="straightConnector1">
              <a:avLst/>
            </a:prstGeom>
            <a:ln w="6350">
              <a:solidFill>
                <a:srgbClr val="CC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Straight Arrow Connector 474"/>
            <p:cNvCxnSpPr>
              <a:stCxn id="468" idx="0"/>
            </p:cNvCxnSpPr>
            <p:nvPr/>
          </p:nvCxnSpPr>
          <p:spPr bwMode="auto">
            <a:xfrm>
              <a:off x="-823524" y="4656511"/>
              <a:ext cx="5883" cy="904854"/>
            </a:xfrm>
            <a:prstGeom prst="straightConnector1">
              <a:avLst/>
            </a:prstGeom>
            <a:ln w="6350">
              <a:solidFill>
                <a:srgbClr val="CC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4" name="Straight Arrow Connector 503"/>
            <p:cNvCxnSpPr/>
            <p:nvPr/>
          </p:nvCxnSpPr>
          <p:spPr bwMode="auto">
            <a:xfrm flipH="1">
              <a:off x="166609" y="3798581"/>
              <a:ext cx="3175" cy="1399277"/>
            </a:xfrm>
            <a:prstGeom prst="straightConnector1">
              <a:avLst/>
            </a:prstGeom>
            <a:ln w="6350">
              <a:solidFill>
                <a:srgbClr val="CC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687845" cy="38210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19</a:t>
            </a:fld>
            <a:endParaRPr lang="en-US" sz="1200" dirty="0">
              <a:latin typeface="Tahoma" charset="0"/>
            </a:endParaRPr>
          </a:p>
        </p:txBody>
      </p:sp>
      <p:sp>
        <p:nvSpPr>
          <p:cNvPr id="27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193625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>
                <a:latin typeface="Gill Sans MT" charset="0"/>
              </a:rPr>
              <a:t>5.1 introduction</a:t>
            </a:r>
          </a:p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>
                <a:latin typeface="Gill Sans MT" charset="0"/>
              </a:rPr>
              <a:t>5.2 routing protocols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Gill Sans MT" charset="0"/>
              </a:rPr>
              <a:t>link state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Gill Sans MT" charset="0"/>
              </a:rPr>
              <a:t>distance vector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5.3 intra-AS routing in the Internet: OSPF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>
                <a:solidFill>
                  <a:srgbClr val="CC0000"/>
                </a:solidFill>
              </a:rPr>
              <a:t>5.4 routing among the ISPs: BGP</a:t>
            </a:r>
            <a:endParaRPr lang="en-US" sz="2400" dirty="0">
              <a:solidFill>
                <a:srgbClr val="CC0000"/>
              </a:solidFill>
              <a:latin typeface="Gill Sans MT" charset="0"/>
            </a:endParaRPr>
          </a:p>
        </p:txBody>
      </p:sp>
      <p:sp>
        <p:nvSpPr>
          <p:cNvPr id="43013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461963" indent="-461963">
              <a:lnSpc>
                <a:spcPct val="100000"/>
              </a:lnSpc>
              <a:buFont typeface="Wingdings" charset="0"/>
              <a:buNone/>
            </a:pPr>
            <a:r>
              <a:rPr lang="en-US" sz="2400" dirty="0">
                <a:latin typeface="Gill Sans MT" charset="0"/>
              </a:rPr>
              <a:t>5.5 The SDN control plane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</a:rPr>
              <a:t>5.6 ICMP: The Internet Control Message Protocol 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5.7 Network management and SNMP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4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Chapter 5: outline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33460469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453484" y="2021024"/>
            <a:ext cx="6027737" cy="1440135"/>
            <a:chOff x="1492879" y="2061336"/>
            <a:chExt cx="6027737" cy="1440135"/>
          </a:xfrm>
        </p:grpSpPr>
        <p:sp>
          <p:nvSpPr>
            <p:cNvPr id="388" name="Rectangle 387"/>
            <p:cNvSpPr/>
            <p:nvPr/>
          </p:nvSpPr>
          <p:spPr bwMode="auto">
            <a:xfrm>
              <a:off x="1929251" y="2064703"/>
              <a:ext cx="5043488" cy="101758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96" name="Freeform 395"/>
            <p:cNvSpPr/>
            <p:nvPr/>
          </p:nvSpPr>
          <p:spPr bwMode="auto">
            <a:xfrm>
              <a:off x="1739747" y="2067585"/>
              <a:ext cx="198437" cy="1385888"/>
            </a:xfrm>
            <a:custGeom>
              <a:avLst/>
              <a:gdLst>
                <a:gd name="connsiteX0" fmla="*/ 0 w 312616"/>
                <a:gd name="connsiteY0" fmla="*/ 644770 h 1367693"/>
                <a:gd name="connsiteX1" fmla="*/ 312616 w 312616"/>
                <a:gd name="connsiteY1" fmla="*/ 0 h 1367693"/>
                <a:gd name="connsiteX2" fmla="*/ 312616 w 312616"/>
                <a:gd name="connsiteY2" fmla="*/ 1016000 h 1367693"/>
                <a:gd name="connsiteX3" fmla="*/ 117231 w 312616"/>
                <a:gd name="connsiteY3" fmla="*/ 1367693 h 1367693"/>
                <a:gd name="connsiteX4" fmla="*/ 0 w 312616"/>
                <a:gd name="connsiteY4" fmla="*/ 644770 h 1367693"/>
                <a:gd name="connsiteX0" fmla="*/ 0 w 199855"/>
                <a:gd name="connsiteY0" fmla="*/ 733787 h 1367693"/>
                <a:gd name="connsiteX1" fmla="*/ 199855 w 199855"/>
                <a:gd name="connsiteY1" fmla="*/ 0 h 1367693"/>
                <a:gd name="connsiteX2" fmla="*/ 199855 w 199855"/>
                <a:gd name="connsiteY2" fmla="*/ 1016000 h 1367693"/>
                <a:gd name="connsiteX3" fmla="*/ 4470 w 199855"/>
                <a:gd name="connsiteY3" fmla="*/ 1367693 h 1367693"/>
                <a:gd name="connsiteX4" fmla="*/ 0 w 199855"/>
                <a:gd name="connsiteY4" fmla="*/ 733787 h 1367693"/>
                <a:gd name="connsiteX0" fmla="*/ 25203 w 225058"/>
                <a:gd name="connsiteY0" fmla="*/ 733787 h 1361758"/>
                <a:gd name="connsiteX1" fmla="*/ 225058 w 225058"/>
                <a:gd name="connsiteY1" fmla="*/ 0 h 1361758"/>
                <a:gd name="connsiteX2" fmla="*/ 225058 w 225058"/>
                <a:gd name="connsiteY2" fmla="*/ 1016000 h 1361758"/>
                <a:gd name="connsiteX3" fmla="*/ 0 w 225058"/>
                <a:gd name="connsiteY3" fmla="*/ 1361758 h 1361758"/>
                <a:gd name="connsiteX4" fmla="*/ 25203 w 225058"/>
                <a:gd name="connsiteY4" fmla="*/ 733787 h 1361758"/>
                <a:gd name="connsiteX0" fmla="*/ 25203 w 230992"/>
                <a:gd name="connsiteY0" fmla="*/ 787197 h 1415168"/>
                <a:gd name="connsiteX1" fmla="*/ 230992 w 230992"/>
                <a:gd name="connsiteY1" fmla="*/ 0 h 1415168"/>
                <a:gd name="connsiteX2" fmla="*/ 225058 w 230992"/>
                <a:gd name="connsiteY2" fmla="*/ 1069410 h 1415168"/>
                <a:gd name="connsiteX3" fmla="*/ 0 w 230992"/>
                <a:gd name="connsiteY3" fmla="*/ 1415168 h 1415168"/>
                <a:gd name="connsiteX4" fmla="*/ 25203 w 230992"/>
                <a:gd name="connsiteY4" fmla="*/ 787197 h 1415168"/>
                <a:gd name="connsiteX0" fmla="*/ 0 w 205789"/>
                <a:gd name="connsiteY0" fmla="*/ 787197 h 1427037"/>
                <a:gd name="connsiteX1" fmla="*/ 205789 w 205789"/>
                <a:gd name="connsiteY1" fmla="*/ 0 h 1427037"/>
                <a:gd name="connsiteX2" fmla="*/ 199855 w 205789"/>
                <a:gd name="connsiteY2" fmla="*/ 1069410 h 1427037"/>
                <a:gd name="connsiteX3" fmla="*/ 4471 w 205789"/>
                <a:gd name="connsiteY3" fmla="*/ 1427037 h 1427037"/>
                <a:gd name="connsiteX4" fmla="*/ 0 w 205789"/>
                <a:gd name="connsiteY4" fmla="*/ 787197 h 1427037"/>
                <a:gd name="connsiteX0" fmla="*/ 0 w 199855"/>
                <a:gd name="connsiteY0" fmla="*/ 745656 h 1385496"/>
                <a:gd name="connsiteX1" fmla="*/ 193920 w 199855"/>
                <a:gd name="connsiteY1" fmla="*/ 0 h 1385496"/>
                <a:gd name="connsiteX2" fmla="*/ 199855 w 199855"/>
                <a:gd name="connsiteY2" fmla="*/ 1027869 h 1385496"/>
                <a:gd name="connsiteX3" fmla="*/ 4471 w 199855"/>
                <a:gd name="connsiteY3" fmla="*/ 1385496 h 1385496"/>
                <a:gd name="connsiteX4" fmla="*/ 0 w 199855"/>
                <a:gd name="connsiteY4" fmla="*/ 745656 h 1385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855" h="1385496">
                  <a:moveTo>
                    <a:pt x="0" y="745656"/>
                  </a:moveTo>
                  <a:lnTo>
                    <a:pt x="193920" y="0"/>
                  </a:lnTo>
                  <a:cubicBezTo>
                    <a:pt x="195898" y="342623"/>
                    <a:pt x="197877" y="685246"/>
                    <a:pt x="199855" y="1027869"/>
                  </a:cubicBezTo>
                  <a:lnTo>
                    <a:pt x="4471" y="1385496"/>
                  </a:lnTo>
                  <a:cubicBezTo>
                    <a:pt x="2981" y="1172216"/>
                    <a:pt x="1490" y="958936"/>
                    <a:pt x="0" y="745656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98" name="Freeform 397"/>
            <p:cNvSpPr/>
            <p:nvPr/>
          </p:nvSpPr>
          <p:spPr bwMode="auto">
            <a:xfrm flipH="1">
              <a:off x="6969078" y="2061336"/>
              <a:ext cx="220427" cy="1370587"/>
            </a:xfrm>
            <a:custGeom>
              <a:avLst/>
              <a:gdLst>
                <a:gd name="connsiteX0" fmla="*/ 0 w 312616"/>
                <a:gd name="connsiteY0" fmla="*/ 644770 h 1367693"/>
                <a:gd name="connsiteX1" fmla="*/ 312616 w 312616"/>
                <a:gd name="connsiteY1" fmla="*/ 0 h 1367693"/>
                <a:gd name="connsiteX2" fmla="*/ 312616 w 312616"/>
                <a:gd name="connsiteY2" fmla="*/ 1016000 h 1367693"/>
                <a:gd name="connsiteX3" fmla="*/ 117231 w 312616"/>
                <a:gd name="connsiteY3" fmla="*/ 1367693 h 1367693"/>
                <a:gd name="connsiteX4" fmla="*/ 0 w 312616"/>
                <a:gd name="connsiteY4" fmla="*/ 644770 h 1367693"/>
                <a:gd name="connsiteX0" fmla="*/ 0 w 199855"/>
                <a:gd name="connsiteY0" fmla="*/ 733787 h 1367693"/>
                <a:gd name="connsiteX1" fmla="*/ 199855 w 199855"/>
                <a:gd name="connsiteY1" fmla="*/ 0 h 1367693"/>
                <a:gd name="connsiteX2" fmla="*/ 199855 w 199855"/>
                <a:gd name="connsiteY2" fmla="*/ 1016000 h 1367693"/>
                <a:gd name="connsiteX3" fmla="*/ 4470 w 199855"/>
                <a:gd name="connsiteY3" fmla="*/ 1367693 h 1367693"/>
                <a:gd name="connsiteX4" fmla="*/ 0 w 199855"/>
                <a:gd name="connsiteY4" fmla="*/ 733787 h 1367693"/>
                <a:gd name="connsiteX0" fmla="*/ 25203 w 225058"/>
                <a:gd name="connsiteY0" fmla="*/ 733787 h 1361758"/>
                <a:gd name="connsiteX1" fmla="*/ 225058 w 225058"/>
                <a:gd name="connsiteY1" fmla="*/ 0 h 1361758"/>
                <a:gd name="connsiteX2" fmla="*/ 225058 w 225058"/>
                <a:gd name="connsiteY2" fmla="*/ 1016000 h 1361758"/>
                <a:gd name="connsiteX3" fmla="*/ 0 w 225058"/>
                <a:gd name="connsiteY3" fmla="*/ 1361758 h 1361758"/>
                <a:gd name="connsiteX4" fmla="*/ 25203 w 225058"/>
                <a:gd name="connsiteY4" fmla="*/ 733787 h 1361758"/>
                <a:gd name="connsiteX0" fmla="*/ 25203 w 230992"/>
                <a:gd name="connsiteY0" fmla="*/ 787197 h 1415168"/>
                <a:gd name="connsiteX1" fmla="*/ 230992 w 230992"/>
                <a:gd name="connsiteY1" fmla="*/ 0 h 1415168"/>
                <a:gd name="connsiteX2" fmla="*/ 225058 w 230992"/>
                <a:gd name="connsiteY2" fmla="*/ 1069410 h 1415168"/>
                <a:gd name="connsiteX3" fmla="*/ 0 w 230992"/>
                <a:gd name="connsiteY3" fmla="*/ 1415168 h 1415168"/>
                <a:gd name="connsiteX4" fmla="*/ 25203 w 230992"/>
                <a:gd name="connsiteY4" fmla="*/ 787197 h 1415168"/>
                <a:gd name="connsiteX0" fmla="*/ 0 w 205789"/>
                <a:gd name="connsiteY0" fmla="*/ 787197 h 1427037"/>
                <a:gd name="connsiteX1" fmla="*/ 205789 w 205789"/>
                <a:gd name="connsiteY1" fmla="*/ 0 h 1427037"/>
                <a:gd name="connsiteX2" fmla="*/ 199855 w 205789"/>
                <a:gd name="connsiteY2" fmla="*/ 1069410 h 1427037"/>
                <a:gd name="connsiteX3" fmla="*/ 4471 w 205789"/>
                <a:gd name="connsiteY3" fmla="*/ 1427037 h 1427037"/>
                <a:gd name="connsiteX4" fmla="*/ 0 w 205789"/>
                <a:gd name="connsiteY4" fmla="*/ 787197 h 1427037"/>
                <a:gd name="connsiteX0" fmla="*/ 0 w 199855"/>
                <a:gd name="connsiteY0" fmla="*/ 745656 h 1385496"/>
                <a:gd name="connsiteX1" fmla="*/ 193920 w 199855"/>
                <a:gd name="connsiteY1" fmla="*/ 0 h 1385496"/>
                <a:gd name="connsiteX2" fmla="*/ 199855 w 199855"/>
                <a:gd name="connsiteY2" fmla="*/ 1027869 h 1385496"/>
                <a:gd name="connsiteX3" fmla="*/ 4471 w 199855"/>
                <a:gd name="connsiteY3" fmla="*/ 1385496 h 1385496"/>
                <a:gd name="connsiteX4" fmla="*/ 0 w 199855"/>
                <a:gd name="connsiteY4" fmla="*/ 745656 h 1385496"/>
                <a:gd name="connsiteX0" fmla="*/ 0 w 219519"/>
                <a:gd name="connsiteY0" fmla="*/ 730359 h 1370199"/>
                <a:gd name="connsiteX1" fmla="*/ 219401 w 219519"/>
                <a:gd name="connsiteY1" fmla="*/ 0 h 1370199"/>
                <a:gd name="connsiteX2" fmla="*/ 199855 w 219519"/>
                <a:gd name="connsiteY2" fmla="*/ 1012572 h 1370199"/>
                <a:gd name="connsiteX3" fmla="*/ 4471 w 219519"/>
                <a:gd name="connsiteY3" fmla="*/ 1370199 h 1370199"/>
                <a:gd name="connsiteX4" fmla="*/ 0 w 219519"/>
                <a:gd name="connsiteY4" fmla="*/ 730359 h 1370199"/>
                <a:gd name="connsiteX0" fmla="*/ 0 w 219602"/>
                <a:gd name="connsiteY0" fmla="*/ 730359 h 1370199"/>
                <a:gd name="connsiteX1" fmla="*/ 219401 w 219602"/>
                <a:gd name="connsiteY1" fmla="*/ 0 h 1370199"/>
                <a:gd name="connsiteX2" fmla="*/ 210047 w 219602"/>
                <a:gd name="connsiteY2" fmla="*/ 1007473 h 1370199"/>
                <a:gd name="connsiteX3" fmla="*/ 4471 w 219602"/>
                <a:gd name="connsiteY3" fmla="*/ 1370199 h 1370199"/>
                <a:gd name="connsiteX4" fmla="*/ 0 w 219602"/>
                <a:gd name="connsiteY4" fmla="*/ 730359 h 1370199"/>
                <a:gd name="connsiteX0" fmla="*/ 0 w 220239"/>
                <a:gd name="connsiteY0" fmla="*/ 730359 h 1370199"/>
                <a:gd name="connsiteX1" fmla="*/ 219401 w 220239"/>
                <a:gd name="connsiteY1" fmla="*/ 0 h 1370199"/>
                <a:gd name="connsiteX2" fmla="*/ 220239 w 220239"/>
                <a:gd name="connsiteY2" fmla="*/ 1007473 h 1370199"/>
                <a:gd name="connsiteX3" fmla="*/ 4471 w 220239"/>
                <a:gd name="connsiteY3" fmla="*/ 1370199 h 1370199"/>
                <a:gd name="connsiteX4" fmla="*/ 0 w 220239"/>
                <a:gd name="connsiteY4" fmla="*/ 730359 h 1370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239" h="1370199">
                  <a:moveTo>
                    <a:pt x="0" y="730359"/>
                  </a:moveTo>
                  <a:cubicBezTo>
                    <a:pt x="64640" y="481807"/>
                    <a:pt x="154761" y="248552"/>
                    <a:pt x="219401" y="0"/>
                  </a:cubicBezTo>
                  <a:cubicBezTo>
                    <a:pt x="221379" y="342623"/>
                    <a:pt x="218261" y="664850"/>
                    <a:pt x="220239" y="1007473"/>
                  </a:cubicBezTo>
                  <a:lnTo>
                    <a:pt x="4471" y="1370199"/>
                  </a:lnTo>
                  <a:cubicBezTo>
                    <a:pt x="2981" y="1156919"/>
                    <a:pt x="1490" y="943639"/>
                    <a:pt x="0" y="730359"/>
                  </a:cubicBezTo>
                  <a:close/>
                </a:path>
              </a:pathLst>
            </a:custGeom>
            <a:gradFill>
              <a:gsLst>
                <a:gs pos="0">
                  <a:schemeClr val="accent6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108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grpSp>
          <p:nvGrpSpPr>
            <p:cNvPr id="48316" name="Group 950"/>
            <p:cNvGrpSpPr>
              <a:grpSpLocks/>
            </p:cNvGrpSpPr>
            <p:nvPr/>
          </p:nvGrpSpPr>
          <p:grpSpPr bwMode="auto">
            <a:xfrm>
              <a:off x="1492879" y="2820676"/>
              <a:ext cx="338137" cy="653816"/>
              <a:chOff x="4140" y="429"/>
              <a:chExt cx="1425" cy="2396"/>
            </a:xfrm>
          </p:grpSpPr>
          <p:sp>
            <p:nvSpPr>
              <p:cNvPr id="48350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51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52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53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54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55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8380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81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56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57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8378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79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58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59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60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8376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77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61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8362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8374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75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63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64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65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66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67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68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69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70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71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8372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73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8317" name="Group 950"/>
            <p:cNvGrpSpPr>
              <a:grpSpLocks/>
            </p:cNvGrpSpPr>
            <p:nvPr/>
          </p:nvGrpSpPr>
          <p:grpSpPr bwMode="auto">
            <a:xfrm>
              <a:off x="7182479" y="2847655"/>
              <a:ext cx="338137" cy="653816"/>
              <a:chOff x="4140" y="429"/>
              <a:chExt cx="1425" cy="2396"/>
            </a:xfrm>
          </p:grpSpPr>
          <p:sp>
            <p:nvSpPr>
              <p:cNvPr id="48318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19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20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21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22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23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8348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49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24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25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8346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47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26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27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28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8344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45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29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8330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8342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43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31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32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33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34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35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36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37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38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39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8340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41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8129" name="Freeform 2"/>
          <p:cNvSpPr>
            <a:spLocks/>
          </p:cNvSpPr>
          <p:nvPr/>
        </p:nvSpPr>
        <p:spPr bwMode="auto">
          <a:xfrm>
            <a:off x="2592388" y="5749925"/>
            <a:ext cx="4027487" cy="939800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001" h="10125">
                <a:moveTo>
                  <a:pt x="4" y="4039"/>
                </a:moveTo>
                <a:cubicBezTo>
                  <a:pt x="-29" y="2271"/>
                  <a:pt x="194" y="2100"/>
                  <a:pt x="715" y="1595"/>
                </a:cubicBezTo>
                <a:cubicBezTo>
                  <a:pt x="1236" y="1089"/>
                  <a:pt x="2417" y="1272"/>
                  <a:pt x="3130" y="1006"/>
                </a:cubicBezTo>
                <a:cubicBezTo>
                  <a:pt x="3843" y="740"/>
                  <a:pt x="4397" y="0"/>
                  <a:pt x="4995" y="0"/>
                </a:cubicBezTo>
                <a:cubicBezTo>
                  <a:pt x="5593" y="1"/>
                  <a:pt x="6206" y="926"/>
                  <a:pt x="6720" y="1009"/>
                </a:cubicBezTo>
                <a:cubicBezTo>
                  <a:pt x="7234" y="1092"/>
                  <a:pt x="7536" y="241"/>
                  <a:pt x="8082" y="497"/>
                </a:cubicBezTo>
                <a:cubicBezTo>
                  <a:pt x="8628" y="756"/>
                  <a:pt x="9854" y="442"/>
                  <a:pt x="9989" y="2989"/>
                </a:cubicBezTo>
                <a:cubicBezTo>
                  <a:pt x="10124" y="5536"/>
                  <a:pt x="9098" y="5742"/>
                  <a:pt x="8599" y="6797"/>
                </a:cubicBezTo>
                <a:cubicBezTo>
                  <a:pt x="8100" y="7852"/>
                  <a:pt x="7544" y="8981"/>
                  <a:pt x="6995" y="9322"/>
                </a:cubicBezTo>
                <a:cubicBezTo>
                  <a:pt x="6446" y="9663"/>
                  <a:pt x="5793" y="8957"/>
                  <a:pt x="5307" y="8843"/>
                </a:cubicBezTo>
                <a:cubicBezTo>
                  <a:pt x="4819" y="8726"/>
                  <a:pt x="4628" y="10048"/>
                  <a:pt x="4371" y="9912"/>
                </a:cubicBezTo>
                <a:cubicBezTo>
                  <a:pt x="4114" y="9775"/>
                  <a:pt x="3505" y="10355"/>
                  <a:pt x="3140" y="10019"/>
                </a:cubicBezTo>
                <a:cubicBezTo>
                  <a:pt x="2774" y="9683"/>
                  <a:pt x="2820" y="8138"/>
                  <a:pt x="2179" y="7895"/>
                </a:cubicBezTo>
                <a:cubicBezTo>
                  <a:pt x="1586" y="6800"/>
                  <a:pt x="1549" y="8137"/>
                  <a:pt x="1187" y="7495"/>
                </a:cubicBezTo>
                <a:cubicBezTo>
                  <a:pt x="825" y="6852"/>
                  <a:pt x="-7" y="6157"/>
                  <a:pt x="4" y="403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48" name="Straight Connector 147"/>
          <p:cNvCxnSpPr/>
          <p:nvPr/>
        </p:nvCxnSpPr>
        <p:spPr>
          <a:xfrm flipV="1">
            <a:off x="3262941" y="5900738"/>
            <a:ext cx="1316038" cy="1317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3151816" y="6088063"/>
            <a:ext cx="2259013" cy="2984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3164516" y="6192838"/>
            <a:ext cx="714375" cy="2762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V="1">
            <a:off x="4182104" y="6386513"/>
            <a:ext cx="1247775" cy="825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4842504" y="5934075"/>
            <a:ext cx="1057275" cy="1238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flipV="1">
            <a:off x="4126541" y="6088063"/>
            <a:ext cx="1790700" cy="2984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5453691" y="6116638"/>
            <a:ext cx="588963" cy="26987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4596441" y="5900738"/>
            <a:ext cx="814388" cy="40163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8261" name="Group 48260"/>
          <p:cNvGrpSpPr/>
          <p:nvPr/>
        </p:nvGrpSpPr>
        <p:grpSpPr>
          <a:xfrm>
            <a:off x="1526216" y="3003498"/>
            <a:ext cx="6978041" cy="1096962"/>
            <a:chOff x="1526216" y="3003498"/>
            <a:chExt cx="6978041" cy="1096962"/>
          </a:xfrm>
        </p:grpSpPr>
        <p:sp>
          <p:nvSpPr>
            <p:cNvPr id="48156" name="TextBox 399"/>
            <p:cNvSpPr txBox="1">
              <a:spLocks noChangeArrowheads="1"/>
            </p:cNvSpPr>
            <p:nvPr/>
          </p:nvSpPr>
          <p:spPr bwMode="auto">
            <a:xfrm>
              <a:off x="7714291" y="3628973"/>
              <a:ext cx="595313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/>
                <a:t>data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/>
                <a:t>plane</a:t>
              </a:r>
            </a:p>
          </p:txBody>
        </p:sp>
        <p:sp>
          <p:nvSpPr>
            <p:cNvPr id="48157" name="TextBox 400"/>
            <p:cNvSpPr txBox="1">
              <a:spLocks noChangeArrowheads="1"/>
            </p:cNvSpPr>
            <p:nvPr/>
          </p:nvSpPr>
          <p:spPr bwMode="auto">
            <a:xfrm>
              <a:off x="7728579" y="3003498"/>
              <a:ext cx="709612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/>
                <a:t>control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/>
                <a:t>plane</a:t>
              </a:r>
            </a:p>
          </p:txBody>
        </p:sp>
        <p:cxnSp>
          <p:nvCxnSpPr>
            <p:cNvPr id="302" name="Straight Connector 301"/>
            <p:cNvCxnSpPr/>
            <p:nvPr/>
          </p:nvCxnSpPr>
          <p:spPr bwMode="auto">
            <a:xfrm flipV="1">
              <a:off x="1526216" y="3579342"/>
              <a:ext cx="6978041" cy="12155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2436115" y="2735108"/>
            <a:ext cx="4296530" cy="320561"/>
            <a:chOff x="2433511" y="2792111"/>
            <a:chExt cx="4296530" cy="320561"/>
          </a:xfrm>
        </p:grpSpPr>
        <p:grpSp>
          <p:nvGrpSpPr>
            <p:cNvPr id="48311" name="Group 401"/>
            <p:cNvGrpSpPr>
              <a:grpSpLocks/>
            </p:cNvGrpSpPr>
            <p:nvPr/>
          </p:nvGrpSpPr>
          <p:grpSpPr bwMode="auto">
            <a:xfrm>
              <a:off x="2433511" y="2794083"/>
              <a:ext cx="349250" cy="317387"/>
              <a:chOff x="2931664" y="3912603"/>
              <a:chExt cx="430450" cy="329314"/>
            </a:xfrm>
          </p:grpSpPr>
          <p:sp>
            <p:nvSpPr>
              <p:cNvPr id="403" name="Rectangle 402"/>
              <p:cNvSpPr/>
              <p:nvPr/>
            </p:nvSpPr>
            <p:spPr>
              <a:xfrm>
                <a:off x="2937534" y="3912858"/>
                <a:ext cx="424580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04" name="Straight Connector 403"/>
              <p:cNvCxnSpPr/>
              <p:nvPr/>
            </p:nvCxnSpPr>
            <p:spPr>
              <a:xfrm>
                <a:off x="2931664" y="4005099"/>
                <a:ext cx="424581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5" name="Straight Connector 404"/>
              <p:cNvCxnSpPr/>
              <p:nvPr/>
            </p:nvCxnSpPr>
            <p:spPr>
              <a:xfrm>
                <a:off x="2931664" y="4067691"/>
                <a:ext cx="424581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6" name="Straight Connector 405"/>
              <p:cNvCxnSpPr>
                <a:stCxn id="403" idx="2"/>
              </p:cNvCxnSpPr>
              <p:nvPr/>
            </p:nvCxnSpPr>
            <p:spPr>
              <a:xfrm flipH="1" flipV="1">
                <a:off x="3148846" y="4005099"/>
                <a:ext cx="0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312" name="Group 406"/>
            <p:cNvGrpSpPr>
              <a:grpSpLocks/>
            </p:cNvGrpSpPr>
            <p:nvPr/>
          </p:nvGrpSpPr>
          <p:grpSpPr bwMode="auto">
            <a:xfrm>
              <a:off x="3348666" y="2792111"/>
              <a:ext cx="350838" cy="317387"/>
              <a:chOff x="2931664" y="3912603"/>
              <a:chExt cx="430450" cy="329314"/>
            </a:xfrm>
          </p:grpSpPr>
          <p:sp>
            <p:nvSpPr>
              <p:cNvPr id="408" name="Rectangle 407"/>
              <p:cNvSpPr/>
              <p:nvPr/>
            </p:nvSpPr>
            <p:spPr>
              <a:xfrm>
                <a:off x="2937508" y="3912861"/>
                <a:ext cx="424606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09" name="Straight Connector 408"/>
              <p:cNvCxnSpPr/>
              <p:nvPr/>
            </p:nvCxnSpPr>
            <p:spPr>
              <a:xfrm>
                <a:off x="2931664" y="4005102"/>
                <a:ext cx="42460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0" name="Straight Connector 409"/>
              <p:cNvCxnSpPr/>
              <p:nvPr/>
            </p:nvCxnSpPr>
            <p:spPr>
              <a:xfrm>
                <a:off x="2931664" y="4067694"/>
                <a:ext cx="42460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1" name="Straight Connector 410"/>
              <p:cNvCxnSpPr>
                <a:stCxn id="408" idx="2"/>
              </p:cNvCxnSpPr>
              <p:nvPr/>
            </p:nvCxnSpPr>
            <p:spPr>
              <a:xfrm flipH="1" flipV="1">
                <a:off x="3147863" y="4005102"/>
                <a:ext cx="1947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313" name="Group 411"/>
            <p:cNvGrpSpPr>
              <a:grpSpLocks/>
            </p:cNvGrpSpPr>
            <p:nvPr/>
          </p:nvGrpSpPr>
          <p:grpSpPr bwMode="auto">
            <a:xfrm>
              <a:off x="4182104" y="2792111"/>
              <a:ext cx="350837" cy="317387"/>
              <a:chOff x="2931664" y="3912603"/>
              <a:chExt cx="430450" cy="329314"/>
            </a:xfrm>
          </p:grpSpPr>
          <p:sp>
            <p:nvSpPr>
              <p:cNvPr id="413" name="Rectangle 412"/>
              <p:cNvSpPr/>
              <p:nvPr/>
            </p:nvSpPr>
            <p:spPr>
              <a:xfrm>
                <a:off x="2937507" y="3912861"/>
                <a:ext cx="424607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14" name="Straight Connector 413"/>
              <p:cNvCxnSpPr/>
              <p:nvPr/>
            </p:nvCxnSpPr>
            <p:spPr>
              <a:xfrm>
                <a:off x="2931664" y="4005102"/>
                <a:ext cx="424607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5" name="Straight Connector 414"/>
              <p:cNvCxnSpPr/>
              <p:nvPr/>
            </p:nvCxnSpPr>
            <p:spPr>
              <a:xfrm>
                <a:off x="2931664" y="4067694"/>
                <a:ext cx="424607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6" name="Straight Connector 415"/>
              <p:cNvCxnSpPr>
                <a:stCxn id="413" idx="2"/>
              </p:cNvCxnSpPr>
              <p:nvPr/>
            </p:nvCxnSpPr>
            <p:spPr>
              <a:xfrm flipH="1" flipV="1">
                <a:off x="3147863" y="4005102"/>
                <a:ext cx="1948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314" name="Group 416"/>
            <p:cNvGrpSpPr>
              <a:grpSpLocks/>
            </p:cNvGrpSpPr>
            <p:nvPr/>
          </p:nvGrpSpPr>
          <p:grpSpPr bwMode="auto">
            <a:xfrm>
              <a:off x="5374316" y="2795285"/>
              <a:ext cx="349250" cy="317387"/>
              <a:chOff x="2931664" y="3912603"/>
              <a:chExt cx="430450" cy="329314"/>
            </a:xfrm>
          </p:grpSpPr>
          <p:sp>
            <p:nvSpPr>
              <p:cNvPr id="418" name="Rectangle 417"/>
              <p:cNvSpPr/>
              <p:nvPr/>
            </p:nvSpPr>
            <p:spPr>
              <a:xfrm>
                <a:off x="2937534" y="3912862"/>
                <a:ext cx="424580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19" name="Straight Connector 418"/>
              <p:cNvCxnSpPr/>
              <p:nvPr/>
            </p:nvCxnSpPr>
            <p:spPr>
              <a:xfrm>
                <a:off x="2931664" y="4005103"/>
                <a:ext cx="424581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0" name="Straight Connector 419"/>
              <p:cNvCxnSpPr/>
              <p:nvPr/>
            </p:nvCxnSpPr>
            <p:spPr>
              <a:xfrm>
                <a:off x="2931664" y="4067695"/>
                <a:ext cx="424581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1" name="Straight Connector 420"/>
              <p:cNvCxnSpPr>
                <a:stCxn id="418" idx="2"/>
              </p:cNvCxnSpPr>
              <p:nvPr/>
            </p:nvCxnSpPr>
            <p:spPr>
              <a:xfrm flipH="1" flipV="1">
                <a:off x="3148846" y="4005103"/>
                <a:ext cx="0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315" name="Group 421"/>
            <p:cNvGrpSpPr>
              <a:grpSpLocks/>
            </p:cNvGrpSpPr>
            <p:nvPr/>
          </p:nvGrpSpPr>
          <p:grpSpPr bwMode="auto">
            <a:xfrm>
              <a:off x="6379204" y="2792111"/>
              <a:ext cx="350837" cy="317387"/>
              <a:chOff x="2931664" y="3912603"/>
              <a:chExt cx="430450" cy="329314"/>
            </a:xfrm>
          </p:grpSpPr>
          <p:sp>
            <p:nvSpPr>
              <p:cNvPr id="423" name="Rectangle 422"/>
              <p:cNvSpPr/>
              <p:nvPr/>
            </p:nvSpPr>
            <p:spPr>
              <a:xfrm>
                <a:off x="2937507" y="3912861"/>
                <a:ext cx="424607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24" name="Straight Connector 423"/>
              <p:cNvCxnSpPr/>
              <p:nvPr/>
            </p:nvCxnSpPr>
            <p:spPr>
              <a:xfrm>
                <a:off x="2931664" y="4005102"/>
                <a:ext cx="424607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5" name="Straight Connector 424"/>
              <p:cNvCxnSpPr/>
              <p:nvPr/>
            </p:nvCxnSpPr>
            <p:spPr>
              <a:xfrm>
                <a:off x="2931664" y="4067694"/>
                <a:ext cx="424607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6" name="Straight Connector 425"/>
              <p:cNvCxnSpPr>
                <a:stCxn id="423" idx="2"/>
              </p:cNvCxnSpPr>
              <p:nvPr/>
            </p:nvCxnSpPr>
            <p:spPr>
              <a:xfrm flipH="1" flipV="1">
                <a:off x="3147863" y="4005102"/>
                <a:ext cx="1948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8260" name="Group 48259"/>
          <p:cNvGrpSpPr/>
          <p:nvPr/>
        </p:nvGrpSpPr>
        <p:grpSpPr>
          <a:xfrm>
            <a:off x="1856416" y="3709935"/>
            <a:ext cx="5211763" cy="2739614"/>
            <a:chOff x="1856416" y="3709935"/>
            <a:chExt cx="5211763" cy="2739614"/>
          </a:xfrm>
        </p:grpSpPr>
        <p:sp>
          <p:nvSpPr>
            <p:cNvPr id="268" name="Freeform 267"/>
            <p:cNvSpPr/>
            <p:nvPr/>
          </p:nvSpPr>
          <p:spPr>
            <a:xfrm>
              <a:off x="1876731" y="5330139"/>
              <a:ext cx="1280789" cy="759087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25166 w 1340486"/>
                <a:gd name="connsiteY0" fmla="*/ 746482 h 746482"/>
                <a:gd name="connsiteX1" fmla="*/ 0 w 1340486"/>
                <a:gd name="connsiteY1" fmla="*/ 51716 h 746482"/>
                <a:gd name="connsiteX2" fmla="*/ 1059218 w 1340486"/>
                <a:gd name="connsiteY2" fmla="*/ 355 h 746482"/>
                <a:gd name="connsiteX3" fmla="*/ 1340486 w 1340486"/>
                <a:gd name="connsiteY3" fmla="*/ 709789 h 746482"/>
                <a:gd name="connsiteX4" fmla="*/ 1025166 w 1340486"/>
                <a:gd name="connsiteY4" fmla="*/ 746482 h 746482"/>
                <a:gd name="connsiteX0" fmla="*/ 1025166 w 1340486"/>
                <a:gd name="connsiteY0" fmla="*/ 746482 h 746482"/>
                <a:gd name="connsiteX1" fmla="*/ 0 w 1340486"/>
                <a:gd name="connsiteY1" fmla="*/ 51716 h 746482"/>
                <a:gd name="connsiteX2" fmla="*/ 1059218 w 1340486"/>
                <a:gd name="connsiteY2" fmla="*/ 355 h 746482"/>
                <a:gd name="connsiteX3" fmla="*/ 1340486 w 1340486"/>
                <a:gd name="connsiteY3" fmla="*/ 709789 h 746482"/>
                <a:gd name="connsiteX4" fmla="*/ 1025166 w 1340486"/>
                <a:gd name="connsiteY4" fmla="*/ 746482 h 746482"/>
                <a:gd name="connsiteX0" fmla="*/ 965179 w 1280499"/>
                <a:gd name="connsiteY0" fmla="*/ 759828 h 759828"/>
                <a:gd name="connsiteX1" fmla="*/ 0 w 1280499"/>
                <a:gd name="connsiteY1" fmla="*/ 0 h 759828"/>
                <a:gd name="connsiteX2" fmla="*/ 999231 w 1280499"/>
                <a:gd name="connsiteY2" fmla="*/ 13701 h 759828"/>
                <a:gd name="connsiteX3" fmla="*/ 1280499 w 1280499"/>
                <a:gd name="connsiteY3" fmla="*/ 723135 h 759828"/>
                <a:gd name="connsiteX4" fmla="*/ 965179 w 1280499"/>
                <a:gd name="connsiteY4" fmla="*/ 759828 h 759828"/>
                <a:gd name="connsiteX0" fmla="*/ 965179 w 1280499"/>
                <a:gd name="connsiteY0" fmla="*/ 759828 h 759828"/>
                <a:gd name="connsiteX1" fmla="*/ 0 w 1280499"/>
                <a:gd name="connsiteY1" fmla="*/ 0 h 759828"/>
                <a:gd name="connsiteX2" fmla="*/ 999231 w 1280499"/>
                <a:gd name="connsiteY2" fmla="*/ 13701 h 759828"/>
                <a:gd name="connsiteX3" fmla="*/ 1280499 w 1280499"/>
                <a:gd name="connsiteY3" fmla="*/ 723135 h 759828"/>
                <a:gd name="connsiteX4" fmla="*/ 965179 w 1280499"/>
                <a:gd name="connsiteY4" fmla="*/ 759828 h 75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0499" h="759828">
                  <a:moveTo>
                    <a:pt x="965179" y="759828"/>
                  </a:moveTo>
                  <a:cubicBezTo>
                    <a:pt x="301565" y="231725"/>
                    <a:pt x="628999" y="498939"/>
                    <a:pt x="0" y="0"/>
                  </a:cubicBezTo>
                  <a:lnTo>
                    <a:pt x="999231" y="13701"/>
                  </a:lnTo>
                  <a:cubicBezTo>
                    <a:pt x="1112985" y="379881"/>
                    <a:pt x="1055867" y="236107"/>
                    <a:pt x="1280499" y="723135"/>
                  </a:cubicBezTo>
                  <a:cubicBezTo>
                    <a:pt x="1186079" y="728668"/>
                    <a:pt x="1127207" y="701414"/>
                    <a:pt x="965179" y="759828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2" name="Freeform 271"/>
            <p:cNvSpPr/>
            <p:nvPr/>
          </p:nvSpPr>
          <p:spPr>
            <a:xfrm>
              <a:off x="6202668" y="5429198"/>
              <a:ext cx="865511" cy="55382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3004 w 954755"/>
                <a:gd name="connsiteY0" fmla="*/ 943771 h 976186"/>
                <a:gd name="connsiteX1" fmla="*/ 455145 w 954755"/>
                <a:gd name="connsiteY1" fmla="*/ 11688 h 976186"/>
                <a:gd name="connsiteX2" fmla="*/ 954755 w 954755"/>
                <a:gd name="connsiteY2" fmla="*/ 0 h 976186"/>
                <a:gd name="connsiteX3" fmla="*/ 728484 w 954755"/>
                <a:gd name="connsiteY3" fmla="*/ 976186 h 976186"/>
                <a:gd name="connsiteX4" fmla="*/ 23004 w 954755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56363"/>
                <a:gd name="connsiteY0" fmla="*/ 932083 h 954654"/>
                <a:gd name="connsiteX1" fmla="*/ 432141 w 956363"/>
                <a:gd name="connsiteY1" fmla="*/ 0 h 954654"/>
                <a:gd name="connsiteX2" fmla="*/ 956363 w 956363"/>
                <a:gd name="connsiteY2" fmla="*/ 12924 h 954654"/>
                <a:gd name="connsiteX3" fmla="*/ 183705 w 956363"/>
                <a:gd name="connsiteY3" fmla="*/ 954654 h 954654"/>
                <a:gd name="connsiteX4" fmla="*/ 0 w 956363"/>
                <a:gd name="connsiteY4" fmla="*/ 932083 h 954654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1011379"/>
                <a:gd name="connsiteY0" fmla="*/ 605727 h 758185"/>
                <a:gd name="connsiteX1" fmla="*/ 490915 w 1011379"/>
                <a:gd name="connsiteY1" fmla="*/ 13939 h 758185"/>
                <a:gd name="connsiteX2" fmla="*/ 1011379 w 1011379"/>
                <a:gd name="connsiteY2" fmla="*/ 563 h 758185"/>
                <a:gd name="connsiteX3" fmla="*/ 268780 w 1011379"/>
                <a:gd name="connsiteY3" fmla="*/ 758185 h 758185"/>
                <a:gd name="connsiteX4" fmla="*/ 0 w 1011379"/>
                <a:gd name="connsiteY4" fmla="*/ 605727 h 758185"/>
                <a:gd name="connsiteX0" fmla="*/ 0 w 1011379"/>
                <a:gd name="connsiteY0" fmla="*/ 605727 h 648280"/>
                <a:gd name="connsiteX1" fmla="*/ 490915 w 1011379"/>
                <a:gd name="connsiteY1" fmla="*/ 13939 h 648280"/>
                <a:gd name="connsiteX2" fmla="*/ 1011379 w 1011379"/>
                <a:gd name="connsiteY2" fmla="*/ 563 h 648280"/>
                <a:gd name="connsiteX3" fmla="*/ 198718 w 1011379"/>
                <a:gd name="connsiteY3" fmla="*/ 648280 h 648280"/>
                <a:gd name="connsiteX4" fmla="*/ 0 w 1011379"/>
                <a:gd name="connsiteY4" fmla="*/ 605727 h 648280"/>
                <a:gd name="connsiteX0" fmla="*/ 0 w 1011379"/>
                <a:gd name="connsiteY0" fmla="*/ 605727 h 648280"/>
                <a:gd name="connsiteX1" fmla="*/ 490915 w 1011379"/>
                <a:gd name="connsiteY1" fmla="*/ 13939 h 648280"/>
                <a:gd name="connsiteX2" fmla="*/ 1011379 w 1011379"/>
                <a:gd name="connsiteY2" fmla="*/ 563 h 648280"/>
                <a:gd name="connsiteX3" fmla="*/ 198718 w 1011379"/>
                <a:gd name="connsiteY3" fmla="*/ 648280 h 648280"/>
                <a:gd name="connsiteX4" fmla="*/ 0 w 1011379"/>
                <a:gd name="connsiteY4" fmla="*/ 605727 h 648280"/>
                <a:gd name="connsiteX0" fmla="*/ 0 w 1011379"/>
                <a:gd name="connsiteY0" fmla="*/ 605727 h 648280"/>
                <a:gd name="connsiteX1" fmla="*/ 490915 w 1011379"/>
                <a:gd name="connsiteY1" fmla="*/ 13939 h 648280"/>
                <a:gd name="connsiteX2" fmla="*/ 1011379 w 1011379"/>
                <a:gd name="connsiteY2" fmla="*/ 563 h 648280"/>
                <a:gd name="connsiteX3" fmla="*/ 198718 w 1011379"/>
                <a:gd name="connsiteY3" fmla="*/ 648280 h 648280"/>
                <a:gd name="connsiteX4" fmla="*/ 0 w 1011379"/>
                <a:gd name="connsiteY4" fmla="*/ 605727 h 648280"/>
                <a:gd name="connsiteX0" fmla="*/ 0 w 1011379"/>
                <a:gd name="connsiteY0" fmla="*/ 605727 h 605727"/>
                <a:gd name="connsiteX1" fmla="*/ 490915 w 1011379"/>
                <a:gd name="connsiteY1" fmla="*/ 13939 h 605727"/>
                <a:gd name="connsiteX2" fmla="*/ 1011379 w 1011379"/>
                <a:gd name="connsiteY2" fmla="*/ 563 h 605727"/>
                <a:gd name="connsiteX3" fmla="*/ 318823 w 1011379"/>
                <a:gd name="connsiteY3" fmla="*/ 553361 h 605727"/>
                <a:gd name="connsiteX4" fmla="*/ 0 w 1011379"/>
                <a:gd name="connsiteY4" fmla="*/ 605727 h 605727"/>
                <a:gd name="connsiteX0" fmla="*/ 0 w 866251"/>
                <a:gd name="connsiteY0" fmla="*/ 540783 h 553361"/>
                <a:gd name="connsiteX1" fmla="*/ 345787 w 866251"/>
                <a:gd name="connsiteY1" fmla="*/ 13939 h 553361"/>
                <a:gd name="connsiteX2" fmla="*/ 866251 w 866251"/>
                <a:gd name="connsiteY2" fmla="*/ 563 h 553361"/>
                <a:gd name="connsiteX3" fmla="*/ 173695 w 866251"/>
                <a:gd name="connsiteY3" fmla="*/ 553361 h 553361"/>
                <a:gd name="connsiteX4" fmla="*/ 0 w 866251"/>
                <a:gd name="connsiteY4" fmla="*/ 540783 h 553361"/>
                <a:gd name="connsiteX0" fmla="*/ 0 w 866251"/>
                <a:gd name="connsiteY0" fmla="*/ 540783 h 553361"/>
                <a:gd name="connsiteX1" fmla="*/ 345787 w 866251"/>
                <a:gd name="connsiteY1" fmla="*/ 13939 h 553361"/>
                <a:gd name="connsiteX2" fmla="*/ 866251 w 866251"/>
                <a:gd name="connsiteY2" fmla="*/ 563 h 553361"/>
                <a:gd name="connsiteX3" fmla="*/ 173695 w 866251"/>
                <a:gd name="connsiteY3" fmla="*/ 553361 h 553361"/>
                <a:gd name="connsiteX4" fmla="*/ 0 w 866251"/>
                <a:gd name="connsiteY4" fmla="*/ 540783 h 553361"/>
                <a:gd name="connsiteX0" fmla="*/ 0 w 866251"/>
                <a:gd name="connsiteY0" fmla="*/ 540783 h 553361"/>
                <a:gd name="connsiteX1" fmla="*/ 345787 w 866251"/>
                <a:gd name="connsiteY1" fmla="*/ 13939 h 553361"/>
                <a:gd name="connsiteX2" fmla="*/ 866251 w 866251"/>
                <a:gd name="connsiteY2" fmla="*/ 563 h 553361"/>
                <a:gd name="connsiteX3" fmla="*/ 173695 w 866251"/>
                <a:gd name="connsiteY3" fmla="*/ 553361 h 553361"/>
                <a:gd name="connsiteX4" fmla="*/ 0 w 866251"/>
                <a:gd name="connsiteY4" fmla="*/ 540783 h 55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6251" h="553361">
                  <a:moveTo>
                    <a:pt x="0" y="540783"/>
                  </a:moveTo>
                  <a:cubicBezTo>
                    <a:pt x="274887" y="134762"/>
                    <a:pt x="159176" y="337938"/>
                    <a:pt x="345787" y="13939"/>
                  </a:cubicBezTo>
                  <a:cubicBezTo>
                    <a:pt x="520528" y="18247"/>
                    <a:pt x="691510" y="-3745"/>
                    <a:pt x="866251" y="563"/>
                  </a:cubicBezTo>
                  <a:cubicBezTo>
                    <a:pt x="252709" y="502795"/>
                    <a:pt x="640047" y="209256"/>
                    <a:pt x="173695" y="553361"/>
                  </a:cubicBezTo>
                  <a:cubicBezTo>
                    <a:pt x="39410" y="524725"/>
                    <a:pt x="196198" y="539317"/>
                    <a:pt x="0" y="540783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3" name="Freeform 272"/>
            <p:cNvSpPr/>
            <p:nvPr/>
          </p:nvSpPr>
          <p:spPr>
            <a:xfrm>
              <a:off x="5378281" y="5449835"/>
              <a:ext cx="675485" cy="896777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7977 w 802211"/>
                <a:gd name="connsiteY0" fmla="*/ 815791 h 976186"/>
                <a:gd name="connsiteX1" fmla="*/ 302601 w 802211"/>
                <a:gd name="connsiteY1" fmla="*/ 11688 h 976186"/>
                <a:gd name="connsiteX2" fmla="*/ 802211 w 802211"/>
                <a:gd name="connsiteY2" fmla="*/ 0 h 976186"/>
                <a:gd name="connsiteX3" fmla="*/ 575940 w 802211"/>
                <a:gd name="connsiteY3" fmla="*/ 976186 h 976186"/>
                <a:gd name="connsiteX4" fmla="*/ 27977 w 802211"/>
                <a:gd name="connsiteY4" fmla="*/ 815791 h 976186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28714 h 828714"/>
                <a:gd name="connsiteX1" fmla="*/ 302601 w 802211"/>
                <a:gd name="connsiteY1" fmla="*/ 0 h 828714"/>
                <a:gd name="connsiteX2" fmla="*/ 802211 w 802211"/>
                <a:gd name="connsiteY2" fmla="*/ 12923 h 828714"/>
                <a:gd name="connsiteX3" fmla="*/ 236294 w 802211"/>
                <a:gd name="connsiteY3" fmla="*/ 821751 h 828714"/>
                <a:gd name="connsiteX4" fmla="*/ 27977 w 802211"/>
                <a:gd name="connsiteY4" fmla="*/ 828714 h 828714"/>
                <a:gd name="connsiteX0" fmla="*/ 56213 w 830447"/>
                <a:gd name="connsiteY0" fmla="*/ 828714 h 828714"/>
                <a:gd name="connsiteX1" fmla="*/ 330837 w 830447"/>
                <a:gd name="connsiteY1" fmla="*/ 0 h 828714"/>
                <a:gd name="connsiteX2" fmla="*/ 830447 w 830447"/>
                <a:gd name="connsiteY2" fmla="*/ 12923 h 828714"/>
                <a:gd name="connsiteX3" fmla="*/ 264530 w 830447"/>
                <a:gd name="connsiteY3" fmla="*/ 821751 h 828714"/>
                <a:gd name="connsiteX4" fmla="*/ 56213 w 830447"/>
                <a:gd name="connsiteY4" fmla="*/ 828714 h 828714"/>
                <a:gd name="connsiteX0" fmla="*/ 64130 w 789139"/>
                <a:gd name="connsiteY0" fmla="*/ 794258 h 821751"/>
                <a:gd name="connsiteX1" fmla="*/ 289529 w 789139"/>
                <a:gd name="connsiteY1" fmla="*/ 0 h 821751"/>
                <a:gd name="connsiteX2" fmla="*/ 789139 w 789139"/>
                <a:gd name="connsiteY2" fmla="*/ 12923 h 821751"/>
                <a:gd name="connsiteX3" fmla="*/ 223222 w 789139"/>
                <a:gd name="connsiteY3" fmla="*/ 821751 h 821751"/>
                <a:gd name="connsiteX4" fmla="*/ 64130 w 789139"/>
                <a:gd name="connsiteY4" fmla="*/ 794258 h 821751"/>
                <a:gd name="connsiteX0" fmla="*/ 0 w 725009"/>
                <a:gd name="connsiteY0" fmla="*/ 794258 h 821751"/>
                <a:gd name="connsiteX1" fmla="*/ 225399 w 725009"/>
                <a:gd name="connsiteY1" fmla="*/ 0 h 821751"/>
                <a:gd name="connsiteX2" fmla="*/ 725009 w 725009"/>
                <a:gd name="connsiteY2" fmla="*/ 12923 h 821751"/>
                <a:gd name="connsiteX3" fmla="*/ 159092 w 725009"/>
                <a:gd name="connsiteY3" fmla="*/ 821751 h 821751"/>
                <a:gd name="connsiteX4" fmla="*/ 0 w 725009"/>
                <a:gd name="connsiteY4" fmla="*/ 794258 h 82175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422433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497"/>
                <a:gd name="connsiteY0" fmla="*/ 1279028 h 1306521"/>
                <a:gd name="connsiteX1" fmla="*/ 225399 w 725497"/>
                <a:gd name="connsiteY1" fmla="*/ 75260 h 1306521"/>
                <a:gd name="connsiteX2" fmla="*/ 396193 w 725497"/>
                <a:gd name="connsiteY2" fmla="*/ 156799 h 1306521"/>
                <a:gd name="connsiteX3" fmla="*/ 725009 w 725497"/>
                <a:gd name="connsiteY3" fmla="*/ 205042 h 1306521"/>
                <a:gd name="connsiteX4" fmla="*/ 159092 w 725497"/>
                <a:gd name="connsiteY4" fmla="*/ 1306521 h 1306521"/>
                <a:gd name="connsiteX5" fmla="*/ 0 w 725497"/>
                <a:gd name="connsiteY5" fmla="*/ 1279028 h 1306521"/>
                <a:gd name="connsiteX0" fmla="*/ 0 w 725239"/>
                <a:gd name="connsiteY0" fmla="*/ 1295668 h 1323161"/>
                <a:gd name="connsiteX1" fmla="*/ 225399 w 725239"/>
                <a:gd name="connsiteY1" fmla="*/ 91900 h 1323161"/>
                <a:gd name="connsiteX2" fmla="*/ 725009 w 725239"/>
                <a:gd name="connsiteY2" fmla="*/ 221682 h 1323161"/>
                <a:gd name="connsiteX3" fmla="*/ 159092 w 725239"/>
                <a:gd name="connsiteY3" fmla="*/ 1323161 h 1323161"/>
                <a:gd name="connsiteX4" fmla="*/ 0 w 725239"/>
                <a:gd name="connsiteY4" fmla="*/ 1295668 h 1323161"/>
                <a:gd name="connsiteX0" fmla="*/ 0 w 725221"/>
                <a:gd name="connsiteY0" fmla="*/ 1210552 h 1238045"/>
                <a:gd name="connsiteX1" fmla="*/ 191583 w 725221"/>
                <a:gd name="connsiteY1" fmla="*/ 153319 h 1238045"/>
                <a:gd name="connsiteX2" fmla="*/ 725009 w 725221"/>
                <a:gd name="connsiteY2" fmla="*/ 136566 h 1238045"/>
                <a:gd name="connsiteX3" fmla="*/ 159092 w 725221"/>
                <a:gd name="connsiteY3" fmla="*/ 1238045 h 1238045"/>
                <a:gd name="connsiteX4" fmla="*/ 0 w 725221"/>
                <a:gd name="connsiteY4" fmla="*/ 1210552 h 1238045"/>
                <a:gd name="connsiteX0" fmla="*/ 0 w 725305"/>
                <a:gd name="connsiteY0" fmla="*/ 1158512 h 1186005"/>
                <a:gd name="connsiteX1" fmla="*/ 191583 w 725305"/>
                <a:gd name="connsiteY1" fmla="*/ 101279 h 1186005"/>
                <a:gd name="connsiteX2" fmla="*/ 725009 w 725305"/>
                <a:gd name="connsiteY2" fmla="*/ 84526 h 1186005"/>
                <a:gd name="connsiteX3" fmla="*/ 159092 w 725305"/>
                <a:gd name="connsiteY3" fmla="*/ 1186005 h 1186005"/>
                <a:gd name="connsiteX4" fmla="*/ 0 w 725305"/>
                <a:gd name="connsiteY4" fmla="*/ 1158512 h 1186005"/>
                <a:gd name="connsiteX0" fmla="*/ 0 w 725009"/>
                <a:gd name="connsiteY0" fmla="*/ 1073986 h 1101479"/>
                <a:gd name="connsiteX1" fmla="*/ 191583 w 725009"/>
                <a:gd name="connsiteY1" fmla="*/ 16753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074607"/>
                <a:gd name="connsiteX1" fmla="*/ 206612 w 725009"/>
                <a:gd name="connsiteY1" fmla="*/ 1724 h 1074607"/>
                <a:gd name="connsiteX2" fmla="*/ 725009 w 725009"/>
                <a:gd name="connsiteY2" fmla="*/ 0 h 1074607"/>
                <a:gd name="connsiteX3" fmla="*/ 229048 w 725009"/>
                <a:gd name="connsiteY3" fmla="*/ 886531 h 1074607"/>
                <a:gd name="connsiteX4" fmla="*/ 0 w 725009"/>
                <a:gd name="connsiteY4" fmla="*/ 1073986 h 1074607"/>
                <a:gd name="connsiteX0" fmla="*/ 0 w 725009"/>
                <a:gd name="connsiteY0" fmla="*/ 1073986 h 1074607"/>
                <a:gd name="connsiteX1" fmla="*/ 206612 w 725009"/>
                <a:gd name="connsiteY1" fmla="*/ 1724 h 1074607"/>
                <a:gd name="connsiteX2" fmla="*/ 725009 w 725009"/>
                <a:gd name="connsiteY2" fmla="*/ 0 h 1074607"/>
                <a:gd name="connsiteX3" fmla="*/ 229048 w 725009"/>
                <a:gd name="connsiteY3" fmla="*/ 886531 h 1074607"/>
                <a:gd name="connsiteX4" fmla="*/ 0 w 725009"/>
                <a:gd name="connsiteY4" fmla="*/ 1073986 h 1074607"/>
                <a:gd name="connsiteX0" fmla="*/ 0 w 675040"/>
                <a:gd name="connsiteY0" fmla="*/ 894029 h 896577"/>
                <a:gd name="connsiteX1" fmla="*/ 156643 w 675040"/>
                <a:gd name="connsiteY1" fmla="*/ 1724 h 896577"/>
                <a:gd name="connsiteX2" fmla="*/ 675040 w 675040"/>
                <a:gd name="connsiteY2" fmla="*/ 0 h 896577"/>
                <a:gd name="connsiteX3" fmla="*/ 179079 w 675040"/>
                <a:gd name="connsiteY3" fmla="*/ 886531 h 896577"/>
                <a:gd name="connsiteX4" fmla="*/ 0 w 675040"/>
                <a:gd name="connsiteY4" fmla="*/ 894029 h 896577"/>
                <a:gd name="connsiteX0" fmla="*/ 0 w 675040"/>
                <a:gd name="connsiteY0" fmla="*/ 894029 h 896577"/>
                <a:gd name="connsiteX1" fmla="*/ 186623 w 675040"/>
                <a:gd name="connsiteY1" fmla="*/ 1724 h 896577"/>
                <a:gd name="connsiteX2" fmla="*/ 675040 w 675040"/>
                <a:gd name="connsiteY2" fmla="*/ 0 h 896577"/>
                <a:gd name="connsiteX3" fmla="*/ 179079 w 675040"/>
                <a:gd name="connsiteY3" fmla="*/ 886531 h 896577"/>
                <a:gd name="connsiteX4" fmla="*/ 0 w 675040"/>
                <a:gd name="connsiteY4" fmla="*/ 894029 h 89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5040" h="896577">
                  <a:moveTo>
                    <a:pt x="0" y="894029"/>
                  </a:moveTo>
                  <a:cubicBezTo>
                    <a:pt x="95638" y="409857"/>
                    <a:pt x="76811" y="618448"/>
                    <a:pt x="186623" y="1724"/>
                  </a:cubicBezTo>
                  <a:cubicBezTo>
                    <a:pt x="431451" y="14348"/>
                    <a:pt x="449377" y="35256"/>
                    <a:pt x="675040" y="0"/>
                  </a:cubicBezTo>
                  <a:cubicBezTo>
                    <a:pt x="276172" y="749497"/>
                    <a:pt x="462801" y="344746"/>
                    <a:pt x="179079" y="886531"/>
                  </a:cubicBezTo>
                  <a:cubicBezTo>
                    <a:pt x="44794" y="857895"/>
                    <a:pt x="92525" y="908114"/>
                    <a:pt x="0" y="89402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4" name="Freeform 273"/>
            <p:cNvSpPr/>
            <p:nvPr/>
          </p:nvSpPr>
          <p:spPr>
            <a:xfrm>
              <a:off x="4340854" y="5470471"/>
              <a:ext cx="514350" cy="401843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503138"/>
                <a:gd name="connsiteY0" fmla="*/ 961687 h 964568"/>
                <a:gd name="connsiteX1" fmla="*/ 0 w 503138"/>
                <a:gd name="connsiteY1" fmla="*/ 70 h 964568"/>
                <a:gd name="connsiteX2" fmla="*/ 503138 w 503138"/>
                <a:gd name="connsiteY2" fmla="*/ 154187 h 964568"/>
                <a:gd name="connsiteX3" fmla="*/ 273339 w 503138"/>
                <a:gd name="connsiteY3" fmla="*/ 964568 h 964568"/>
                <a:gd name="connsiteX4" fmla="*/ 197928 w 503138"/>
                <a:gd name="connsiteY4" fmla="*/ 961687 h 964568"/>
                <a:gd name="connsiteX0" fmla="*/ 201456 w 506666"/>
                <a:gd name="connsiteY0" fmla="*/ 807500 h 810381"/>
                <a:gd name="connsiteX1" fmla="*/ 0 w 506666"/>
                <a:gd name="connsiteY1" fmla="*/ 15216 h 810381"/>
                <a:gd name="connsiteX2" fmla="*/ 506666 w 506666"/>
                <a:gd name="connsiteY2" fmla="*/ 0 h 810381"/>
                <a:gd name="connsiteX3" fmla="*/ 276867 w 506666"/>
                <a:gd name="connsiteY3" fmla="*/ 810381 h 810381"/>
                <a:gd name="connsiteX4" fmla="*/ 201456 w 506666"/>
                <a:gd name="connsiteY4" fmla="*/ 807500 h 810381"/>
                <a:gd name="connsiteX0" fmla="*/ 201456 w 506666"/>
                <a:gd name="connsiteY0" fmla="*/ 807500 h 811593"/>
                <a:gd name="connsiteX1" fmla="*/ 0 w 506666"/>
                <a:gd name="connsiteY1" fmla="*/ 15216 h 811593"/>
                <a:gd name="connsiteX2" fmla="*/ 506666 w 506666"/>
                <a:gd name="connsiteY2" fmla="*/ 0 h 811593"/>
                <a:gd name="connsiteX3" fmla="*/ 276867 w 506666"/>
                <a:gd name="connsiteY3" fmla="*/ 810381 h 811593"/>
                <a:gd name="connsiteX4" fmla="*/ 201456 w 506666"/>
                <a:gd name="connsiteY4" fmla="*/ 807500 h 811593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276867 w 506666"/>
                <a:gd name="connsiteY3" fmla="*/ 81038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45472 w 559302"/>
                <a:gd name="connsiteY0" fmla="*/ 807500 h 807500"/>
                <a:gd name="connsiteX1" fmla="*/ 52636 w 559302"/>
                <a:gd name="connsiteY1" fmla="*/ 7896 h 807500"/>
                <a:gd name="connsiteX2" fmla="*/ 559302 w 559302"/>
                <a:gd name="connsiteY2" fmla="*/ 0 h 807500"/>
                <a:gd name="connsiteX3" fmla="*/ 384402 w 559302"/>
                <a:gd name="connsiteY3" fmla="*/ 803061 h 807500"/>
                <a:gd name="connsiteX4" fmla="*/ 45472 w 559302"/>
                <a:gd name="connsiteY4" fmla="*/ 807500 h 807500"/>
                <a:gd name="connsiteX0" fmla="*/ 21974 w 535804"/>
                <a:gd name="connsiteY0" fmla="*/ 807500 h 807500"/>
                <a:gd name="connsiteX1" fmla="*/ 29138 w 535804"/>
                <a:gd name="connsiteY1" fmla="*/ 7896 h 807500"/>
                <a:gd name="connsiteX2" fmla="*/ 535804 w 535804"/>
                <a:gd name="connsiteY2" fmla="*/ 0 h 807500"/>
                <a:gd name="connsiteX3" fmla="*/ 360904 w 535804"/>
                <a:gd name="connsiteY3" fmla="*/ 803061 h 807500"/>
                <a:gd name="connsiteX4" fmla="*/ 21974 w 535804"/>
                <a:gd name="connsiteY4" fmla="*/ 807500 h 807500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7341"/>
                <a:gd name="connsiteX1" fmla="*/ 0 w 514180"/>
                <a:gd name="connsiteY1" fmla="*/ 0 h 577341"/>
                <a:gd name="connsiteX2" fmla="*/ 514180 w 514180"/>
                <a:gd name="connsiteY2" fmla="*/ 10891 h 577341"/>
                <a:gd name="connsiteX3" fmla="*/ 404259 w 514180"/>
                <a:gd name="connsiteY3" fmla="*/ 386400 h 577341"/>
                <a:gd name="connsiteX4" fmla="*/ 135770 w 514180"/>
                <a:gd name="connsiteY4" fmla="*/ 577341 h 577341"/>
                <a:gd name="connsiteX0" fmla="*/ 100781 w 514180"/>
                <a:gd name="connsiteY0" fmla="*/ 432218 h 432218"/>
                <a:gd name="connsiteX1" fmla="*/ 0 w 514180"/>
                <a:gd name="connsiteY1" fmla="*/ 0 h 432218"/>
                <a:gd name="connsiteX2" fmla="*/ 514180 w 514180"/>
                <a:gd name="connsiteY2" fmla="*/ 10891 h 432218"/>
                <a:gd name="connsiteX3" fmla="*/ 404259 w 514180"/>
                <a:gd name="connsiteY3" fmla="*/ 386400 h 432218"/>
                <a:gd name="connsiteX4" fmla="*/ 100781 w 514180"/>
                <a:gd name="connsiteY4" fmla="*/ 432218 h 432218"/>
                <a:gd name="connsiteX0" fmla="*/ 100781 w 514180"/>
                <a:gd name="connsiteY0" fmla="*/ 432218 h 432218"/>
                <a:gd name="connsiteX1" fmla="*/ 0 w 514180"/>
                <a:gd name="connsiteY1" fmla="*/ 0 h 432218"/>
                <a:gd name="connsiteX2" fmla="*/ 514180 w 514180"/>
                <a:gd name="connsiteY2" fmla="*/ 10891 h 432218"/>
                <a:gd name="connsiteX3" fmla="*/ 404259 w 514180"/>
                <a:gd name="connsiteY3" fmla="*/ 386400 h 432218"/>
                <a:gd name="connsiteX4" fmla="*/ 100781 w 514180"/>
                <a:gd name="connsiteY4" fmla="*/ 432218 h 432218"/>
                <a:gd name="connsiteX0" fmla="*/ 100781 w 514180"/>
                <a:gd name="connsiteY0" fmla="*/ 402193 h 402193"/>
                <a:gd name="connsiteX1" fmla="*/ 0 w 514180"/>
                <a:gd name="connsiteY1" fmla="*/ 0 h 402193"/>
                <a:gd name="connsiteX2" fmla="*/ 514180 w 514180"/>
                <a:gd name="connsiteY2" fmla="*/ 10891 h 402193"/>
                <a:gd name="connsiteX3" fmla="*/ 404259 w 514180"/>
                <a:gd name="connsiteY3" fmla="*/ 386400 h 402193"/>
                <a:gd name="connsiteX4" fmla="*/ 100781 w 514180"/>
                <a:gd name="connsiteY4" fmla="*/ 402193 h 402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180" h="402193">
                  <a:moveTo>
                    <a:pt x="100781" y="402193"/>
                  </a:moveTo>
                  <a:cubicBezTo>
                    <a:pt x="60584" y="194221"/>
                    <a:pt x="96631" y="442038"/>
                    <a:pt x="0" y="0"/>
                  </a:cubicBezTo>
                  <a:lnTo>
                    <a:pt x="514180" y="10891"/>
                  </a:lnTo>
                  <a:cubicBezTo>
                    <a:pt x="417353" y="348331"/>
                    <a:pt x="491637" y="89943"/>
                    <a:pt x="404259" y="386400"/>
                  </a:cubicBezTo>
                  <a:cubicBezTo>
                    <a:pt x="357814" y="390704"/>
                    <a:pt x="168880" y="400727"/>
                    <a:pt x="100781" y="402193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5" name="Freeform 274"/>
            <p:cNvSpPr/>
            <p:nvPr/>
          </p:nvSpPr>
          <p:spPr>
            <a:xfrm>
              <a:off x="3561391" y="5433960"/>
              <a:ext cx="573725" cy="1015589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621064"/>
                <a:gd name="connsiteY0" fmla="*/ 973305 h 973305"/>
                <a:gd name="connsiteX1" fmla="*/ 0 w 621064"/>
                <a:gd name="connsiteY1" fmla="*/ 11688 h 973305"/>
                <a:gd name="connsiteX2" fmla="*/ 499610 w 621064"/>
                <a:gd name="connsiteY2" fmla="*/ 0 h 973305"/>
                <a:gd name="connsiteX3" fmla="*/ 558839 w 621064"/>
                <a:gd name="connsiteY3" fmla="*/ 754682 h 973305"/>
                <a:gd name="connsiteX4" fmla="*/ 197928 w 621064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1315828 h 1315828"/>
                <a:gd name="connsiteX1" fmla="*/ 0 w 558839"/>
                <a:gd name="connsiteY1" fmla="*/ 531414 h 1315828"/>
                <a:gd name="connsiteX2" fmla="*/ 506930 w 558839"/>
                <a:gd name="connsiteY2" fmla="*/ 0 h 1315828"/>
                <a:gd name="connsiteX3" fmla="*/ 558839 w 558839"/>
                <a:gd name="connsiteY3" fmla="*/ 1274408 h 1315828"/>
                <a:gd name="connsiteX4" fmla="*/ 370213 w 558839"/>
                <a:gd name="connsiteY4" fmla="*/ 1315828 h 1315828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94113"/>
                <a:gd name="connsiteY0" fmla="*/ 1097905 h 1179971"/>
                <a:gd name="connsiteX1" fmla="*/ 0 w 594113"/>
                <a:gd name="connsiteY1" fmla="*/ 4757 h 1179971"/>
                <a:gd name="connsiteX2" fmla="*/ 502783 w 594113"/>
                <a:gd name="connsiteY2" fmla="*/ 0 h 1179971"/>
                <a:gd name="connsiteX3" fmla="*/ 594113 w 594113"/>
                <a:gd name="connsiteY3" fmla="*/ 1179818 h 1179971"/>
                <a:gd name="connsiteX4" fmla="*/ 366066 w 594113"/>
                <a:gd name="connsiteY4" fmla="*/ 1097905 h 1179971"/>
                <a:gd name="connsiteX0" fmla="*/ 403236 w 594113"/>
                <a:gd name="connsiteY0" fmla="*/ 1215612 h 1215612"/>
                <a:gd name="connsiteX1" fmla="*/ 0 w 594113"/>
                <a:gd name="connsiteY1" fmla="*/ 4757 h 1215612"/>
                <a:gd name="connsiteX2" fmla="*/ 502783 w 594113"/>
                <a:gd name="connsiteY2" fmla="*/ 0 h 1215612"/>
                <a:gd name="connsiteX3" fmla="*/ 594113 w 594113"/>
                <a:gd name="connsiteY3" fmla="*/ 1179818 h 1215612"/>
                <a:gd name="connsiteX4" fmla="*/ 403236 w 594113"/>
                <a:gd name="connsiteY4" fmla="*/ 1215612 h 1215612"/>
                <a:gd name="connsiteX0" fmla="*/ 403236 w 574100"/>
                <a:gd name="connsiteY0" fmla="*/ 1215612 h 1215612"/>
                <a:gd name="connsiteX1" fmla="*/ 0 w 574100"/>
                <a:gd name="connsiteY1" fmla="*/ 4757 h 1215612"/>
                <a:gd name="connsiteX2" fmla="*/ 502783 w 574100"/>
                <a:gd name="connsiteY2" fmla="*/ 0 h 1215612"/>
                <a:gd name="connsiteX3" fmla="*/ 574100 w 574100"/>
                <a:gd name="connsiteY3" fmla="*/ 1014877 h 1215612"/>
                <a:gd name="connsiteX4" fmla="*/ 403236 w 574100"/>
                <a:gd name="connsiteY4" fmla="*/ 1215612 h 1215612"/>
                <a:gd name="connsiteX0" fmla="*/ 333190 w 574100"/>
                <a:gd name="connsiteY0" fmla="*/ 985695 h 1015244"/>
                <a:gd name="connsiteX1" fmla="*/ 0 w 574100"/>
                <a:gd name="connsiteY1" fmla="*/ 4757 h 1015244"/>
                <a:gd name="connsiteX2" fmla="*/ 502783 w 574100"/>
                <a:gd name="connsiteY2" fmla="*/ 0 h 1015244"/>
                <a:gd name="connsiteX3" fmla="*/ 574100 w 574100"/>
                <a:gd name="connsiteY3" fmla="*/ 1014877 h 1015244"/>
                <a:gd name="connsiteX4" fmla="*/ 333190 w 574100"/>
                <a:gd name="connsiteY4" fmla="*/ 985695 h 1015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4100" h="1015244">
                  <a:moveTo>
                    <a:pt x="333190" y="985695"/>
                  </a:moveTo>
                  <a:cubicBezTo>
                    <a:pt x="153901" y="433090"/>
                    <a:pt x="295574" y="908506"/>
                    <a:pt x="0" y="4757"/>
                  </a:cubicBezTo>
                  <a:cubicBezTo>
                    <a:pt x="166537" y="861"/>
                    <a:pt x="336246" y="3896"/>
                    <a:pt x="502783" y="0"/>
                  </a:cubicBezTo>
                  <a:cubicBezTo>
                    <a:pt x="555943" y="995541"/>
                    <a:pt x="537473" y="350120"/>
                    <a:pt x="574100" y="1014877"/>
                  </a:cubicBezTo>
                  <a:cubicBezTo>
                    <a:pt x="476415" y="1019182"/>
                    <a:pt x="529388" y="984229"/>
                    <a:pt x="333190" y="985695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1856416" y="3709935"/>
              <a:ext cx="1049338" cy="1739900"/>
              <a:chOff x="1856416" y="3709935"/>
              <a:chExt cx="1049338" cy="1739900"/>
            </a:xfrm>
          </p:grpSpPr>
          <p:sp>
            <p:nvSpPr>
              <p:cNvPr id="496" name="Rectangle 495"/>
              <p:cNvSpPr/>
              <p:nvPr/>
            </p:nvSpPr>
            <p:spPr bwMode="auto">
              <a:xfrm rot="10800000">
                <a:off x="1867529" y="3957585"/>
                <a:ext cx="1027112" cy="61109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48285" name="Group 498"/>
              <p:cNvGrpSpPr>
                <a:grpSpLocks/>
              </p:cNvGrpSpPr>
              <p:nvPr/>
            </p:nvGrpSpPr>
            <p:grpSpPr bwMode="auto">
              <a:xfrm>
                <a:off x="1858805" y="5088863"/>
                <a:ext cx="1035373" cy="360972"/>
                <a:chOff x="4128636" y="3606589"/>
                <a:chExt cx="568145" cy="338667"/>
              </a:xfrm>
            </p:grpSpPr>
            <p:sp>
              <p:nvSpPr>
                <p:cNvPr id="515" name="Oval 514"/>
                <p:cNvSpPr/>
                <p:nvPr/>
              </p:nvSpPr>
              <p:spPr>
                <a:xfrm>
                  <a:off x="4129067" y="3720356"/>
                  <a:ext cx="567968" cy="224900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6" name="Rectangle 515"/>
                <p:cNvSpPr/>
                <p:nvPr/>
              </p:nvSpPr>
              <p:spPr>
                <a:xfrm>
                  <a:off x="4129067" y="3720356"/>
                  <a:ext cx="567968" cy="111705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7" name="Oval 516"/>
                <p:cNvSpPr/>
                <p:nvPr/>
              </p:nvSpPr>
              <p:spPr>
                <a:xfrm>
                  <a:off x="4129067" y="3607161"/>
                  <a:ext cx="567968" cy="224900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18" name="Straight Connector 517"/>
                <p:cNvCxnSpPr/>
                <p:nvPr/>
              </p:nvCxnSpPr>
              <p:spPr>
                <a:xfrm>
                  <a:off x="4697035" y="3720356"/>
                  <a:ext cx="0" cy="111705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9" name="Straight Connector 518"/>
                <p:cNvCxnSpPr/>
                <p:nvPr/>
              </p:nvCxnSpPr>
              <p:spPr>
                <a:xfrm>
                  <a:off x="4129067" y="3720356"/>
                  <a:ext cx="0" cy="111705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00" name="Rectangle 499"/>
              <p:cNvSpPr/>
              <p:nvPr/>
            </p:nvSpPr>
            <p:spPr bwMode="auto">
              <a:xfrm>
                <a:off x="1877054" y="4704509"/>
                <a:ext cx="1028700" cy="52307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  <a:alpha val="62000"/>
                    </a:schemeClr>
                  </a:gs>
                  <a:gs pos="54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02" name="Straight Connector 501"/>
              <p:cNvCxnSpPr/>
              <p:nvPr/>
            </p:nvCxnSpPr>
            <p:spPr bwMode="auto">
              <a:xfrm>
                <a:off x="1861179" y="3981398"/>
                <a:ext cx="17462" cy="130175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3" name="Straight Connector 502"/>
              <p:cNvCxnSpPr/>
              <p:nvPr/>
            </p:nvCxnSpPr>
            <p:spPr bwMode="auto">
              <a:xfrm flipH="1">
                <a:off x="2894641" y="3971873"/>
                <a:ext cx="6350" cy="127000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90" name="Group 504"/>
              <p:cNvGrpSpPr>
                <a:grpSpLocks/>
              </p:cNvGrpSpPr>
              <p:nvPr/>
            </p:nvGrpSpPr>
            <p:grpSpPr bwMode="auto">
              <a:xfrm>
                <a:off x="1856416" y="3709935"/>
                <a:ext cx="1044712" cy="399063"/>
                <a:chOff x="2183302" y="1574638"/>
                <a:chExt cx="1200154" cy="430218"/>
              </a:xfrm>
            </p:grpSpPr>
            <p:sp>
              <p:nvSpPr>
                <p:cNvPr id="506" name="Oval 505"/>
                <p:cNvSpPr/>
                <p:nvPr/>
              </p:nvSpPr>
              <p:spPr bwMode="auto">
                <a:xfrm flipV="1">
                  <a:off x="2185126" y="1689305"/>
                  <a:ext cx="1196349" cy="31490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07" name="Rectangle 506"/>
                <p:cNvSpPr/>
                <p:nvPr/>
              </p:nvSpPr>
              <p:spPr bwMode="auto">
                <a:xfrm>
                  <a:off x="2183302" y="1735513"/>
                  <a:ext cx="1198173" cy="11295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08" name="Oval 507"/>
                <p:cNvSpPr/>
                <p:nvPr/>
              </p:nvSpPr>
              <p:spPr bwMode="auto">
                <a:xfrm flipV="1">
                  <a:off x="2183302" y="1574638"/>
                  <a:ext cx="1196349" cy="314904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09" name="Freeform 508"/>
                <p:cNvSpPr/>
                <p:nvPr/>
              </p:nvSpPr>
              <p:spPr bwMode="auto">
                <a:xfrm>
                  <a:off x="2489684" y="1670478"/>
                  <a:ext cx="581762" cy="157452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0" name="Freeform 509"/>
                <p:cNvSpPr/>
                <p:nvPr/>
              </p:nvSpPr>
              <p:spPr bwMode="auto">
                <a:xfrm>
                  <a:off x="2429502" y="1629404"/>
                  <a:ext cx="703949" cy="111244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1" name="Freeform 510"/>
                <p:cNvSpPr/>
                <p:nvPr/>
              </p:nvSpPr>
              <p:spPr bwMode="auto">
                <a:xfrm>
                  <a:off x="2892723" y="1723534"/>
                  <a:ext cx="257142" cy="958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2" name="Freeform 511"/>
                <p:cNvSpPr/>
                <p:nvPr/>
              </p:nvSpPr>
              <p:spPr bwMode="auto">
                <a:xfrm>
                  <a:off x="2416736" y="1725244"/>
                  <a:ext cx="255318" cy="94130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13" name="Straight Connector 512"/>
                <p:cNvCxnSpPr>
                  <a:endCxn id="508" idx="2"/>
                </p:cNvCxnSpPr>
                <p:nvPr/>
              </p:nvCxnSpPr>
              <p:spPr bwMode="auto">
                <a:xfrm flipH="1" flipV="1">
                  <a:off x="2183302" y="1732090"/>
                  <a:ext cx="1824" cy="12151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4" name="Straight Connector 513"/>
                <p:cNvCxnSpPr/>
                <p:nvPr/>
              </p:nvCxnSpPr>
              <p:spPr bwMode="auto">
                <a:xfrm flipH="1" flipV="1">
                  <a:off x="3381475" y="1728667"/>
                  <a:ext cx="1823" cy="12151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0" name="Group 29"/>
            <p:cNvGrpSpPr/>
            <p:nvPr/>
          </p:nvGrpSpPr>
          <p:grpSpPr>
            <a:xfrm>
              <a:off x="3566154" y="3862335"/>
              <a:ext cx="514350" cy="1670050"/>
              <a:chOff x="3566154" y="3862335"/>
              <a:chExt cx="514350" cy="1670050"/>
            </a:xfrm>
          </p:grpSpPr>
          <p:sp>
            <p:nvSpPr>
              <p:cNvPr id="549" name="Rectangle 548"/>
              <p:cNvSpPr/>
              <p:nvPr/>
            </p:nvSpPr>
            <p:spPr bwMode="auto">
              <a:xfrm rot="10800000">
                <a:off x="3569201" y="3946092"/>
                <a:ext cx="498084" cy="62864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50" name="Straight Connector 549"/>
              <p:cNvCxnSpPr/>
              <p:nvPr/>
            </p:nvCxnSpPr>
            <p:spPr bwMode="auto">
              <a:xfrm flipH="1">
                <a:off x="4078916" y="4019498"/>
                <a:ext cx="1588" cy="136525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71" name="Group 552"/>
              <p:cNvGrpSpPr>
                <a:grpSpLocks/>
              </p:cNvGrpSpPr>
              <p:nvPr/>
            </p:nvGrpSpPr>
            <p:grpSpPr bwMode="auto">
              <a:xfrm>
                <a:off x="3571302" y="5310688"/>
                <a:ext cx="507588" cy="221697"/>
                <a:chOff x="4128636" y="3606589"/>
                <a:chExt cx="568145" cy="338667"/>
              </a:xfrm>
            </p:grpSpPr>
            <p:sp>
              <p:nvSpPr>
                <p:cNvPr id="562" name="Oval 561"/>
                <p:cNvSpPr/>
                <p:nvPr/>
              </p:nvSpPr>
              <p:spPr>
                <a:xfrm>
                  <a:off x="4128204" y="3719724"/>
                  <a:ext cx="568606" cy="22553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63" name="Rectangle 562"/>
                <p:cNvSpPr/>
                <p:nvPr/>
              </p:nvSpPr>
              <p:spPr>
                <a:xfrm>
                  <a:off x="4128204" y="3719724"/>
                  <a:ext cx="568606" cy="11155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64" name="Oval 563"/>
                <p:cNvSpPr/>
                <p:nvPr/>
              </p:nvSpPr>
              <p:spPr>
                <a:xfrm>
                  <a:off x="4128204" y="3605744"/>
                  <a:ext cx="568606" cy="225534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65" name="Straight Connector 564"/>
                <p:cNvCxnSpPr/>
                <p:nvPr/>
              </p:nvCxnSpPr>
              <p:spPr>
                <a:xfrm>
                  <a:off x="4696810" y="3719724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6" name="Straight Connector 565"/>
                <p:cNvCxnSpPr/>
                <p:nvPr/>
              </p:nvCxnSpPr>
              <p:spPr>
                <a:xfrm>
                  <a:off x="4128204" y="3719724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54" name="Rectangle 553"/>
              <p:cNvSpPr/>
              <p:nvPr/>
            </p:nvSpPr>
            <p:spPr bwMode="auto">
              <a:xfrm>
                <a:off x="3572504" y="4575123"/>
                <a:ext cx="496887" cy="8128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57" name="Straight Connector 556"/>
              <p:cNvCxnSpPr/>
              <p:nvPr/>
            </p:nvCxnSpPr>
            <p:spPr bwMode="auto">
              <a:xfrm flipH="1">
                <a:off x="3566154" y="4027435"/>
                <a:ext cx="3175" cy="145097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57" name="Group 538"/>
              <p:cNvGrpSpPr>
                <a:grpSpLocks/>
              </p:cNvGrpSpPr>
              <p:nvPr/>
            </p:nvGrpSpPr>
            <p:grpSpPr bwMode="auto">
              <a:xfrm>
                <a:off x="3568667" y="3862335"/>
                <a:ext cx="503828" cy="248249"/>
                <a:chOff x="2183302" y="1564542"/>
                <a:chExt cx="1200154" cy="440314"/>
              </a:xfrm>
            </p:grpSpPr>
            <p:sp>
              <p:nvSpPr>
                <p:cNvPr id="540" name="Oval 539"/>
                <p:cNvSpPr/>
                <p:nvPr/>
              </p:nvSpPr>
              <p:spPr bwMode="auto">
                <a:xfrm flipV="1">
                  <a:off x="2188659" y="1691250"/>
                  <a:ext cx="1194966" cy="31254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41" name="Rectangle 540"/>
                <p:cNvSpPr/>
                <p:nvPr/>
              </p:nvSpPr>
              <p:spPr bwMode="auto">
                <a:xfrm>
                  <a:off x="2184879" y="1736302"/>
                  <a:ext cx="1198746" cy="112629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42" name="Oval 541"/>
                <p:cNvSpPr/>
                <p:nvPr/>
              </p:nvSpPr>
              <p:spPr bwMode="auto">
                <a:xfrm flipV="1">
                  <a:off x="2184879" y="1564542"/>
                  <a:ext cx="1194966" cy="312545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43" name="Freeform 542"/>
                <p:cNvSpPr/>
                <p:nvPr/>
              </p:nvSpPr>
              <p:spPr bwMode="auto">
                <a:xfrm>
                  <a:off x="2491182" y="1671539"/>
                  <a:ext cx="582357" cy="15486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44" name="Freeform 543"/>
                <p:cNvSpPr/>
                <p:nvPr/>
              </p:nvSpPr>
              <p:spPr bwMode="auto">
                <a:xfrm>
                  <a:off x="2430678" y="1629304"/>
                  <a:ext cx="703366" cy="109812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45" name="Freeform 544"/>
                <p:cNvSpPr/>
                <p:nvPr/>
              </p:nvSpPr>
              <p:spPr bwMode="auto">
                <a:xfrm>
                  <a:off x="2892025" y="1722222"/>
                  <a:ext cx="260927" cy="9573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46" name="Freeform 545"/>
                <p:cNvSpPr/>
                <p:nvPr/>
              </p:nvSpPr>
              <p:spPr bwMode="auto">
                <a:xfrm>
                  <a:off x="2419334" y="1725039"/>
                  <a:ext cx="253362" cy="95734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47" name="Straight Connector 546"/>
                <p:cNvCxnSpPr>
                  <a:endCxn id="542" idx="2"/>
                </p:cNvCxnSpPr>
                <p:nvPr/>
              </p:nvCxnSpPr>
              <p:spPr bwMode="auto">
                <a:xfrm flipH="1" flipV="1">
                  <a:off x="2184879" y="1722222"/>
                  <a:ext cx="3780" cy="121077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8" name="Straight Connector 547"/>
                <p:cNvCxnSpPr/>
                <p:nvPr/>
              </p:nvCxnSpPr>
              <p:spPr bwMode="auto">
                <a:xfrm flipH="1" flipV="1">
                  <a:off x="3379845" y="1727853"/>
                  <a:ext cx="3780" cy="121077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1" name="Group 30"/>
            <p:cNvGrpSpPr/>
            <p:nvPr/>
          </p:nvGrpSpPr>
          <p:grpSpPr>
            <a:xfrm>
              <a:off x="4348791" y="3867098"/>
              <a:ext cx="514350" cy="1670050"/>
              <a:chOff x="4348791" y="3867098"/>
              <a:chExt cx="514350" cy="1670050"/>
            </a:xfrm>
          </p:grpSpPr>
          <p:sp>
            <p:nvSpPr>
              <p:cNvPr id="579" name="Rectangle 578"/>
              <p:cNvSpPr/>
              <p:nvPr/>
            </p:nvSpPr>
            <p:spPr bwMode="auto">
              <a:xfrm rot="10800000">
                <a:off x="4351838" y="3950855"/>
                <a:ext cx="498084" cy="62864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80" name="Straight Connector 579"/>
              <p:cNvCxnSpPr/>
              <p:nvPr/>
            </p:nvCxnSpPr>
            <p:spPr bwMode="auto">
              <a:xfrm flipH="1">
                <a:off x="4861554" y="4024260"/>
                <a:ext cx="1587" cy="136525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43" name="Group 580"/>
              <p:cNvGrpSpPr>
                <a:grpSpLocks/>
              </p:cNvGrpSpPr>
              <p:nvPr/>
            </p:nvGrpSpPr>
            <p:grpSpPr bwMode="auto">
              <a:xfrm>
                <a:off x="4353939" y="5315451"/>
                <a:ext cx="507588" cy="221697"/>
                <a:chOff x="4128636" y="3606589"/>
                <a:chExt cx="568145" cy="338667"/>
              </a:xfrm>
            </p:grpSpPr>
            <p:sp>
              <p:nvSpPr>
                <p:cNvPr id="589" name="Oval 588"/>
                <p:cNvSpPr/>
                <p:nvPr/>
              </p:nvSpPr>
              <p:spPr>
                <a:xfrm>
                  <a:off x="4128205" y="3719722"/>
                  <a:ext cx="568606" cy="225534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90" name="Rectangle 589"/>
                <p:cNvSpPr/>
                <p:nvPr/>
              </p:nvSpPr>
              <p:spPr>
                <a:xfrm>
                  <a:off x="4128205" y="3719722"/>
                  <a:ext cx="568606" cy="11155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91" name="Oval 590"/>
                <p:cNvSpPr/>
                <p:nvPr/>
              </p:nvSpPr>
              <p:spPr>
                <a:xfrm>
                  <a:off x="4128205" y="3605744"/>
                  <a:ext cx="568606" cy="225532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92" name="Straight Connector 591"/>
                <p:cNvCxnSpPr/>
                <p:nvPr/>
              </p:nvCxnSpPr>
              <p:spPr>
                <a:xfrm>
                  <a:off x="4696811" y="3719722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3" name="Straight Connector 592"/>
                <p:cNvCxnSpPr/>
                <p:nvPr/>
              </p:nvCxnSpPr>
              <p:spPr>
                <a:xfrm>
                  <a:off x="4128205" y="3719722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82" name="Rectangle 581"/>
              <p:cNvSpPr/>
              <p:nvPr/>
            </p:nvSpPr>
            <p:spPr bwMode="auto">
              <a:xfrm>
                <a:off x="4355141" y="4579885"/>
                <a:ext cx="496888" cy="8128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84" name="Straight Connector 583"/>
              <p:cNvCxnSpPr/>
              <p:nvPr/>
            </p:nvCxnSpPr>
            <p:spPr bwMode="auto">
              <a:xfrm flipH="1">
                <a:off x="4348791" y="4032198"/>
                <a:ext cx="3175" cy="145097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29" name="Group 568"/>
              <p:cNvGrpSpPr>
                <a:grpSpLocks/>
              </p:cNvGrpSpPr>
              <p:nvPr/>
            </p:nvGrpSpPr>
            <p:grpSpPr bwMode="auto">
              <a:xfrm>
                <a:off x="4351304" y="3867098"/>
                <a:ext cx="503828" cy="248249"/>
                <a:chOff x="2183302" y="1564542"/>
                <a:chExt cx="1200154" cy="440314"/>
              </a:xfrm>
            </p:grpSpPr>
            <p:sp>
              <p:nvSpPr>
                <p:cNvPr id="570" name="Oval 569"/>
                <p:cNvSpPr/>
                <p:nvPr/>
              </p:nvSpPr>
              <p:spPr bwMode="auto">
                <a:xfrm flipV="1">
                  <a:off x="2188662" y="1691248"/>
                  <a:ext cx="1194966" cy="31254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71" name="Rectangle 570"/>
                <p:cNvSpPr/>
                <p:nvPr/>
              </p:nvSpPr>
              <p:spPr bwMode="auto">
                <a:xfrm>
                  <a:off x="2184879" y="1736300"/>
                  <a:ext cx="1198749" cy="112629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72" name="Oval 571"/>
                <p:cNvSpPr/>
                <p:nvPr/>
              </p:nvSpPr>
              <p:spPr bwMode="auto">
                <a:xfrm flipV="1">
                  <a:off x="2184879" y="1564542"/>
                  <a:ext cx="1194966" cy="312543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73" name="Freeform 572"/>
                <p:cNvSpPr/>
                <p:nvPr/>
              </p:nvSpPr>
              <p:spPr bwMode="auto">
                <a:xfrm>
                  <a:off x="2491185" y="1671539"/>
                  <a:ext cx="582357" cy="15486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74" name="Freeform 573"/>
                <p:cNvSpPr/>
                <p:nvPr/>
              </p:nvSpPr>
              <p:spPr bwMode="auto">
                <a:xfrm>
                  <a:off x="2430680" y="1629303"/>
                  <a:ext cx="703366" cy="109814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75" name="Freeform 574"/>
                <p:cNvSpPr/>
                <p:nvPr/>
              </p:nvSpPr>
              <p:spPr bwMode="auto">
                <a:xfrm>
                  <a:off x="2892028" y="1722222"/>
                  <a:ext cx="260925" cy="9573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76" name="Freeform 575"/>
                <p:cNvSpPr/>
                <p:nvPr/>
              </p:nvSpPr>
              <p:spPr bwMode="auto">
                <a:xfrm>
                  <a:off x="2419334" y="1725037"/>
                  <a:ext cx="253364" cy="95734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77" name="Straight Connector 576"/>
                <p:cNvCxnSpPr>
                  <a:endCxn id="572" idx="2"/>
                </p:cNvCxnSpPr>
                <p:nvPr/>
              </p:nvCxnSpPr>
              <p:spPr bwMode="auto">
                <a:xfrm flipH="1" flipV="1">
                  <a:off x="2184879" y="1722222"/>
                  <a:ext cx="3783" cy="121075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8" name="Straight Connector 577"/>
                <p:cNvCxnSpPr/>
                <p:nvPr/>
              </p:nvCxnSpPr>
              <p:spPr bwMode="auto">
                <a:xfrm flipH="1" flipV="1">
                  <a:off x="3379845" y="1727853"/>
                  <a:ext cx="3783" cy="121075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8258" name="Group 48257"/>
            <p:cNvGrpSpPr/>
            <p:nvPr/>
          </p:nvGrpSpPr>
          <p:grpSpPr>
            <a:xfrm>
              <a:off x="5552116" y="3849635"/>
              <a:ext cx="514350" cy="1670050"/>
              <a:chOff x="5552116" y="3849635"/>
              <a:chExt cx="514350" cy="1670050"/>
            </a:xfrm>
          </p:grpSpPr>
          <p:sp>
            <p:nvSpPr>
              <p:cNvPr id="606" name="Rectangle 605"/>
              <p:cNvSpPr/>
              <p:nvPr/>
            </p:nvSpPr>
            <p:spPr bwMode="auto">
              <a:xfrm rot="10800000">
                <a:off x="5555163" y="3933392"/>
                <a:ext cx="498084" cy="62864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07" name="Straight Connector 606"/>
              <p:cNvCxnSpPr/>
              <p:nvPr/>
            </p:nvCxnSpPr>
            <p:spPr bwMode="auto">
              <a:xfrm flipH="1">
                <a:off x="6064879" y="4006798"/>
                <a:ext cx="1587" cy="136525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15" name="Group 607"/>
              <p:cNvGrpSpPr>
                <a:grpSpLocks/>
              </p:cNvGrpSpPr>
              <p:nvPr/>
            </p:nvGrpSpPr>
            <p:grpSpPr bwMode="auto">
              <a:xfrm>
                <a:off x="5557264" y="5297988"/>
                <a:ext cx="507588" cy="221697"/>
                <a:chOff x="4128636" y="3606589"/>
                <a:chExt cx="568145" cy="338667"/>
              </a:xfrm>
            </p:grpSpPr>
            <p:sp>
              <p:nvSpPr>
                <p:cNvPr id="616" name="Oval 615"/>
                <p:cNvSpPr/>
                <p:nvPr/>
              </p:nvSpPr>
              <p:spPr>
                <a:xfrm>
                  <a:off x="4128205" y="3719724"/>
                  <a:ext cx="568606" cy="22553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17" name="Rectangle 616"/>
                <p:cNvSpPr/>
                <p:nvPr/>
              </p:nvSpPr>
              <p:spPr>
                <a:xfrm>
                  <a:off x="4128205" y="3719724"/>
                  <a:ext cx="568606" cy="11155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18" name="Oval 617"/>
                <p:cNvSpPr/>
                <p:nvPr/>
              </p:nvSpPr>
              <p:spPr>
                <a:xfrm>
                  <a:off x="4128205" y="3605744"/>
                  <a:ext cx="568606" cy="225534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19" name="Straight Connector 618"/>
                <p:cNvCxnSpPr/>
                <p:nvPr/>
              </p:nvCxnSpPr>
              <p:spPr>
                <a:xfrm>
                  <a:off x="4696811" y="3719724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0" name="Straight Connector 619"/>
                <p:cNvCxnSpPr/>
                <p:nvPr/>
              </p:nvCxnSpPr>
              <p:spPr>
                <a:xfrm>
                  <a:off x="4128205" y="3719724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09" name="Rectangle 608"/>
              <p:cNvSpPr/>
              <p:nvPr/>
            </p:nvSpPr>
            <p:spPr bwMode="auto">
              <a:xfrm>
                <a:off x="5558466" y="4562423"/>
                <a:ext cx="496888" cy="8128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11" name="Straight Connector 610"/>
              <p:cNvCxnSpPr/>
              <p:nvPr/>
            </p:nvCxnSpPr>
            <p:spPr bwMode="auto">
              <a:xfrm flipH="1">
                <a:off x="5552116" y="4014735"/>
                <a:ext cx="3175" cy="145097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01" name="Group 595"/>
              <p:cNvGrpSpPr>
                <a:grpSpLocks/>
              </p:cNvGrpSpPr>
              <p:nvPr/>
            </p:nvGrpSpPr>
            <p:grpSpPr bwMode="auto">
              <a:xfrm>
                <a:off x="5554629" y="3849635"/>
                <a:ext cx="503828" cy="248249"/>
                <a:chOff x="2183302" y="1564542"/>
                <a:chExt cx="1200154" cy="440314"/>
              </a:xfrm>
            </p:grpSpPr>
            <p:sp>
              <p:nvSpPr>
                <p:cNvPr id="597" name="Oval 596"/>
                <p:cNvSpPr/>
                <p:nvPr/>
              </p:nvSpPr>
              <p:spPr bwMode="auto">
                <a:xfrm flipV="1">
                  <a:off x="2188662" y="1691250"/>
                  <a:ext cx="1194966" cy="31254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98" name="Rectangle 597"/>
                <p:cNvSpPr/>
                <p:nvPr/>
              </p:nvSpPr>
              <p:spPr bwMode="auto">
                <a:xfrm>
                  <a:off x="2184879" y="1736302"/>
                  <a:ext cx="1198749" cy="112629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99" name="Oval 598"/>
                <p:cNvSpPr/>
                <p:nvPr/>
              </p:nvSpPr>
              <p:spPr bwMode="auto">
                <a:xfrm flipV="1">
                  <a:off x="2184879" y="1564542"/>
                  <a:ext cx="1194966" cy="312545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600" name="Freeform 599"/>
                <p:cNvSpPr/>
                <p:nvPr/>
              </p:nvSpPr>
              <p:spPr bwMode="auto">
                <a:xfrm>
                  <a:off x="2491185" y="1671539"/>
                  <a:ext cx="582357" cy="15486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01" name="Freeform 600"/>
                <p:cNvSpPr/>
                <p:nvPr/>
              </p:nvSpPr>
              <p:spPr bwMode="auto">
                <a:xfrm>
                  <a:off x="2430680" y="1629304"/>
                  <a:ext cx="703366" cy="109812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02" name="Freeform 601"/>
                <p:cNvSpPr/>
                <p:nvPr/>
              </p:nvSpPr>
              <p:spPr bwMode="auto">
                <a:xfrm>
                  <a:off x="2892028" y="1722222"/>
                  <a:ext cx="260925" cy="9573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03" name="Freeform 602"/>
                <p:cNvSpPr/>
                <p:nvPr/>
              </p:nvSpPr>
              <p:spPr bwMode="auto">
                <a:xfrm>
                  <a:off x="2419334" y="1725039"/>
                  <a:ext cx="253364" cy="95734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04" name="Straight Connector 603"/>
                <p:cNvCxnSpPr>
                  <a:endCxn id="599" idx="2"/>
                </p:cNvCxnSpPr>
                <p:nvPr/>
              </p:nvCxnSpPr>
              <p:spPr bwMode="auto">
                <a:xfrm flipH="1" flipV="1">
                  <a:off x="2184879" y="1722222"/>
                  <a:ext cx="3783" cy="121077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5" name="Straight Connector 604"/>
                <p:cNvCxnSpPr/>
                <p:nvPr/>
              </p:nvCxnSpPr>
              <p:spPr bwMode="auto">
                <a:xfrm flipH="1" flipV="1">
                  <a:off x="3379845" y="1727853"/>
                  <a:ext cx="3783" cy="121077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8259" name="Group 48258"/>
            <p:cNvGrpSpPr/>
            <p:nvPr/>
          </p:nvGrpSpPr>
          <p:grpSpPr>
            <a:xfrm>
              <a:off x="6547479" y="3836935"/>
              <a:ext cx="514350" cy="1671638"/>
              <a:chOff x="6547479" y="3836935"/>
              <a:chExt cx="514350" cy="1671638"/>
            </a:xfrm>
          </p:grpSpPr>
          <p:sp>
            <p:nvSpPr>
              <p:cNvPr id="633" name="Rectangle 632"/>
              <p:cNvSpPr/>
              <p:nvPr/>
            </p:nvSpPr>
            <p:spPr bwMode="auto">
              <a:xfrm rot="10800000">
                <a:off x="6550526" y="3920772"/>
                <a:ext cx="498084" cy="629245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34" name="Straight Connector 633"/>
              <p:cNvCxnSpPr/>
              <p:nvPr/>
            </p:nvCxnSpPr>
            <p:spPr bwMode="auto">
              <a:xfrm flipH="1">
                <a:off x="7060241" y="3994098"/>
                <a:ext cx="1588" cy="136683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187" name="Group 634"/>
              <p:cNvGrpSpPr>
                <a:grpSpLocks/>
              </p:cNvGrpSpPr>
              <p:nvPr/>
            </p:nvGrpSpPr>
            <p:grpSpPr bwMode="auto">
              <a:xfrm>
                <a:off x="6552627" y="5286665"/>
                <a:ext cx="507588" cy="221908"/>
                <a:chOff x="4128636" y="3606589"/>
                <a:chExt cx="568145" cy="338667"/>
              </a:xfrm>
            </p:grpSpPr>
            <p:sp>
              <p:nvSpPr>
                <p:cNvPr id="643" name="Oval 642"/>
                <p:cNvSpPr/>
                <p:nvPr/>
              </p:nvSpPr>
              <p:spPr>
                <a:xfrm>
                  <a:off x="4128204" y="3719937"/>
                  <a:ext cx="568606" cy="225319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44" name="Rectangle 643"/>
                <p:cNvSpPr/>
                <p:nvPr/>
              </p:nvSpPr>
              <p:spPr>
                <a:xfrm>
                  <a:off x="4128204" y="3719937"/>
                  <a:ext cx="568606" cy="111448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45" name="Oval 644"/>
                <p:cNvSpPr/>
                <p:nvPr/>
              </p:nvSpPr>
              <p:spPr>
                <a:xfrm>
                  <a:off x="4128204" y="3606067"/>
                  <a:ext cx="568606" cy="225318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46" name="Straight Connector 645"/>
                <p:cNvCxnSpPr/>
                <p:nvPr/>
              </p:nvCxnSpPr>
              <p:spPr>
                <a:xfrm>
                  <a:off x="4696810" y="3719937"/>
                  <a:ext cx="0" cy="11144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7" name="Straight Connector 646"/>
                <p:cNvCxnSpPr/>
                <p:nvPr/>
              </p:nvCxnSpPr>
              <p:spPr>
                <a:xfrm>
                  <a:off x="4128204" y="3719937"/>
                  <a:ext cx="0" cy="11144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36" name="Rectangle 635"/>
              <p:cNvSpPr/>
              <p:nvPr/>
            </p:nvSpPr>
            <p:spPr bwMode="auto">
              <a:xfrm>
                <a:off x="6553829" y="4551310"/>
                <a:ext cx="496887" cy="8128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38" name="Straight Connector 637"/>
              <p:cNvCxnSpPr/>
              <p:nvPr/>
            </p:nvCxnSpPr>
            <p:spPr bwMode="auto">
              <a:xfrm flipH="1">
                <a:off x="6547479" y="4002035"/>
                <a:ext cx="3175" cy="1452563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173" name="Group 622"/>
              <p:cNvGrpSpPr>
                <a:grpSpLocks/>
              </p:cNvGrpSpPr>
              <p:nvPr/>
            </p:nvGrpSpPr>
            <p:grpSpPr bwMode="auto">
              <a:xfrm>
                <a:off x="6549992" y="3836935"/>
                <a:ext cx="503828" cy="248485"/>
                <a:chOff x="2183302" y="1564542"/>
                <a:chExt cx="1200154" cy="440314"/>
              </a:xfrm>
            </p:grpSpPr>
            <p:sp>
              <p:nvSpPr>
                <p:cNvPr id="624" name="Oval 623"/>
                <p:cNvSpPr/>
                <p:nvPr/>
              </p:nvSpPr>
              <p:spPr bwMode="auto">
                <a:xfrm flipV="1">
                  <a:off x="2188659" y="1691130"/>
                  <a:ext cx="1194966" cy="31506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625" name="Rectangle 624"/>
                <p:cNvSpPr/>
                <p:nvPr/>
              </p:nvSpPr>
              <p:spPr bwMode="auto">
                <a:xfrm>
                  <a:off x="2184879" y="1736138"/>
                  <a:ext cx="1198746" cy="112522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26" name="Oval 625"/>
                <p:cNvSpPr/>
                <p:nvPr/>
              </p:nvSpPr>
              <p:spPr bwMode="auto">
                <a:xfrm flipV="1">
                  <a:off x="2184879" y="1564542"/>
                  <a:ext cx="1194966" cy="315061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627" name="Freeform 626"/>
                <p:cNvSpPr/>
                <p:nvPr/>
              </p:nvSpPr>
              <p:spPr bwMode="auto">
                <a:xfrm>
                  <a:off x="2491182" y="1671438"/>
                  <a:ext cx="582357" cy="15753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28" name="Freeform 627"/>
                <p:cNvSpPr/>
                <p:nvPr/>
              </p:nvSpPr>
              <p:spPr bwMode="auto">
                <a:xfrm>
                  <a:off x="2430678" y="1629243"/>
                  <a:ext cx="703366" cy="112522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29" name="Freeform 628"/>
                <p:cNvSpPr/>
                <p:nvPr/>
              </p:nvSpPr>
              <p:spPr bwMode="auto">
                <a:xfrm>
                  <a:off x="2892025" y="1724886"/>
                  <a:ext cx="260927" cy="95643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30" name="Freeform 629"/>
                <p:cNvSpPr/>
                <p:nvPr/>
              </p:nvSpPr>
              <p:spPr bwMode="auto">
                <a:xfrm>
                  <a:off x="2419334" y="1727698"/>
                  <a:ext cx="253362" cy="92831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31" name="Straight Connector 630"/>
                <p:cNvCxnSpPr>
                  <a:endCxn id="626" idx="2"/>
                </p:cNvCxnSpPr>
                <p:nvPr/>
              </p:nvCxnSpPr>
              <p:spPr bwMode="auto">
                <a:xfrm flipH="1" flipV="1">
                  <a:off x="2184879" y="1722072"/>
                  <a:ext cx="3780" cy="120962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2" name="Straight Connector 631"/>
                <p:cNvCxnSpPr/>
                <p:nvPr/>
              </p:nvCxnSpPr>
              <p:spPr bwMode="auto">
                <a:xfrm flipH="1" flipV="1">
                  <a:off x="3379845" y="1730512"/>
                  <a:ext cx="3780" cy="12096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8" name="Group 27"/>
          <p:cNvGrpSpPr/>
          <p:nvPr/>
        </p:nvGrpSpPr>
        <p:grpSpPr>
          <a:xfrm>
            <a:off x="2381956" y="2475925"/>
            <a:ext cx="4415330" cy="2315048"/>
            <a:chOff x="2381956" y="2435173"/>
            <a:chExt cx="4415330" cy="2315048"/>
          </a:xfrm>
        </p:grpSpPr>
        <p:sp>
          <p:nvSpPr>
            <p:cNvPr id="391" name="Freeform 390"/>
            <p:cNvSpPr/>
            <p:nvPr/>
          </p:nvSpPr>
          <p:spPr>
            <a:xfrm>
              <a:off x="2381956" y="2439629"/>
              <a:ext cx="297540" cy="1743187"/>
            </a:xfrm>
            <a:custGeom>
              <a:avLst/>
              <a:gdLst>
                <a:gd name="connsiteX0" fmla="*/ 307275 w 307275"/>
                <a:gd name="connsiteY0" fmla="*/ 0 h 1659441"/>
                <a:gd name="connsiteX1" fmla="*/ 0 w 307275"/>
                <a:gd name="connsiteY1" fmla="*/ 0 h 1659441"/>
                <a:gd name="connsiteX2" fmla="*/ 0 w 307275"/>
                <a:gd name="connsiteY2" fmla="*/ 1659441 h 1659441"/>
                <a:gd name="connsiteX0" fmla="*/ 307275 w 307275"/>
                <a:gd name="connsiteY0" fmla="*/ 0 h 2015941"/>
                <a:gd name="connsiteX1" fmla="*/ 0 w 307275"/>
                <a:gd name="connsiteY1" fmla="*/ 0 h 2015941"/>
                <a:gd name="connsiteX2" fmla="*/ 0 w 307275"/>
                <a:gd name="connsiteY2" fmla="*/ 2015941 h 2015941"/>
                <a:gd name="connsiteX0" fmla="*/ 228538 w 228538"/>
                <a:gd name="connsiteY0" fmla="*/ 0 h 2022548"/>
                <a:gd name="connsiteX1" fmla="*/ 0 w 228538"/>
                <a:gd name="connsiteY1" fmla="*/ 6607 h 2022548"/>
                <a:gd name="connsiteX2" fmla="*/ 0 w 228538"/>
                <a:gd name="connsiteY2" fmla="*/ 2022548 h 2022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8538" h="2022548">
                  <a:moveTo>
                    <a:pt x="228538" y="0"/>
                  </a:moveTo>
                  <a:lnTo>
                    <a:pt x="0" y="6607"/>
                  </a:lnTo>
                  <a:lnTo>
                    <a:pt x="0" y="2022548"/>
                  </a:lnTo>
                </a:path>
              </a:pathLst>
            </a:cu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CC0000"/>
                </a:solidFill>
              </a:endParaRPr>
            </a:p>
          </p:txBody>
        </p:sp>
        <p:sp>
          <p:nvSpPr>
            <p:cNvPr id="392" name="Freeform 391"/>
            <p:cNvSpPr/>
            <p:nvPr/>
          </p:nvSpPr>
          <p:spPr>
            <a:xfrm flipH="1">
              <a:off x="6411524" y="2435173"/>
              <a:ext cx="385762" cy="2300562"/>
            </a:xfrm>
            <a:custGeom>
              <a:avLst/>
              <a:gdLst>
                <a:gd name="connsiteX0" fmla="*/ 307275 w 307275"/>
                <a:gd name="connsiteY0" fmla="*/ 0 h 1659441"/>
                <a:gd name="connsiteX1" fmla="*/ 0 w 307275"/>
                <a:gd name="connsiteY1" fmla="*/ 0 h 1659441"/>
                <a:gd name="connsiteX2" fmla="*/ 0 w 307275"/>
                <a:gd name="connsiteY2" fmla="*/ 1659441 h 1659441"/>
                <a:gd name="connsiteX0" fmla="*/ 307275 w 307275"/>
                <a:gd name="connsiteY0" fmla="*/ 0 h 2117725"/>
                <a:gd name="connsiteX1" fmla="*/ 0 w 307275"/>
                <a:gd name="connsiteY1" fmla="*/ 0 h 2117725"/>
                <a:gd name="connsiteX2" fmla="*/ 0 w 307275"/>
                <a:gd name="connsiteY2" fmla="*/ 2117725 h 211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7275" h="2117725">
                  <a:moveTo>
                    <a:pt x="307275" y="0"/>
                  </a:moveTo>
                  <a:lnTo>
                    <a:pt x="0" y="0"/>
                  </a:lnTo>
                  <a:lnTo>
                    <a:pt x="0" y="2117725"/>
                  </a:lnTo>
                </a:path>
              </a:pathLst>
            </a:cu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393" name="Straight Arrow Connector 392"/>
            <p:cNvCxnSpPr/>
            <p:nvPr/>
          </p:nvCxnSpPr>
          <p:spPr>
            <a:xfrm flipV="1">
              <a:off x="5791457" y="2687586"/>
              <a:ext cx="8309" cy="2062635"/>
            </a:xfrm>
            <a:prstGeom prst="straightConnector1">
              <a:avLst/>
            </a:pr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Arrow Connector 393"/>
            <p:cNvCxnSpPr/>
            <p:nvPr/>
          </p:nvCxnSpPr>
          <p:spPr>
            <a:xfrm flipV="1">
              <a:off x="4598735" y="2708225"/>
              <a:ext cx="18344" cy="2037167"/>
            </a:xfrm>
            <a:prstGeom prst="straightConnector1">
              <a:avLst/>
            </a:pr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Arrow Connector 394"/>
            <p:cNvCxnSpPr/>
            <p:nvPr/>
          </p:nvCxnSpPr>
          <p:spPr>
            <a:xfrm flipH="1" flipV="1">
              <a:off x="3807455" y="2762199"/>
              <a:ext cx="9009" cy="1983193"/>
            </a:xfrm>
            <a:prstGeom prst="straightConnector1">
              <a:avLst/>
            </a:pr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169" name="Text Box 167"/>
          <p:cNvSpPr txBox="1">
            <a:spLocks noChangeArrowheads="1"/>
          </p:cNvSpPr>
          <p:nvPr/>
        </p:nvSpPr>
        <p:spPr bwMode="auto">
          <a:xfrm>
            <a:off x="542925" y="236538"/>
            <a:ext cx="782197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>
                <a:solidFill>
                  <a:srgbClr val="000099"/>
                </a:solidFill>
                <a:latin typeface="Gill Sans MT" charset="0"/>
              </a:rPr>
              <a:t>Recall: logically centralized control plane</a:t>
            </a:r>
          </a:p>
        </p:txBody>
      </p:sp>
      <p:pic>
        <p:nvPicPr>
          <p:cNvPr id="48170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776288"/>
            <a:ext cx="7604777" cy="172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71" name="TextBox 335"/>
          <p:cNvSpPr txBox="1">
            <a:spLocks noChangeArrowheads="1"/>
          </p:cNvSpPr>
          <p:nvPr/>
        </p:nvSpPr>
        <p:spPr bwMode="auto">
          <a:xfrm>
            <a:off x="394448" y="1039914"/>
            <a:ext cx="84566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/>
              <a:t>A distinct (typically remote) controller interacts with local control agents (CAs) in routers to compute forwarding tables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055910" y="4687854"/>
            <a:ext cx="4956877" cy="694339"/>
            <a:chOff x="2055070" y="4690247"/>
            <a:chExt cx="4956877" cy="694339"/>
          </a:xfrm>
        </p:grpSpPr>
        <p:grpSp>
          <p:nvGrpSpPr>
            <p:cNvPr id="48273" name="Group 554"/>
            <p:cNvGrpSpPr>
              <a:grpSpLocks/>
            </p:cNvGrpSpPr>
            <p:nvPr/>
          </p:nvGrpSpPr>
          <p:grpSpPr bwMode="auto">
            <a:xfrm>
              <a:off x="3605320" y="5055434"/>
              <a:ext cx="430131" cy="329152"/>
              <a:chOff x="2931664" y="3912603"/>
              <a:chExt cx="430450" cy="329314"/>
            </a:xfrm>
          </p:grpSpPr>
          <p:sp>
            <p:nvSpPr>
              <p:cNvPr id="558" name="Rectangle 557"/>
              <p:cNvSpPr/>
              <p:nvPr/>
            </p:nvSpPr>
            <p:spPr>
              <a:xfrm>
                <a:off x="2936952" y="3913304"/>
                <a:ext cx="425766" cy="328775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59" name="Straight Connector 558"/>
              <p:cNvCxnSpPr/>
              <p:nvPr/>
            </p:nvCxnSpPr>
            <p:spPr>
              <a:xfrm>
                <a:off x="2932185" y="4005425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0" name="Straight Connector 559"/>
              <p:cNvCxnSpPr/>
              <p:nvPr/>
            </p:nvCxnSpPr>
            <p:spPr>
              <a:xfrm>
                <a:off x="2932185" y="4068956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1" name="Straight Connector 560"/>
              <p:cNvCxnSpPr>
                <a:stCxn id="558" idx="2"/>
              </p:cNvCxnSpPr>
              <p:nvPr/>
            </p:nvCxnSpPr>
            <p:spPr>
              <a:xfrm flipH="1" flipV="1">
                <a:off x="3148246" y="4005425"/>
                <a:ext cx="1589" cy="236654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245" name="Group 582"/>
            <p:cNvGrpSpPr>
              <a:grpSpLocks/>
            </p:cNvGrpSpPr>
            <p:nvPr/>
          </p:nvGrpSpPr>
          <p:grpSpPr bwMode="auto">
            <a:xfrm>
              <a:off x="4387957" y="5055368"/>
              <a:ext cx="430131" cy="329152"/>
              <a:chOff x="2931664" y="3912603"/>
              <a:chExt cx="430450" cy="329314"/>
            </a:xfrm>
          </p:grpSpPr>
          <p:sp>
            <p:nvSpPr>
              <p:cNvPr id="585" name="Rectangle 584"/>
              <p:cNvSpPr/>
              <p:nvPr/>
            </p:nvSpPr>
            <p:spPr>
              <a:xfrm>
                <a:off x="2936952" y="3913304"/>
                <a:ext cx="425766" cy="32877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86" name="Straight Connector 585"/>
              <p:cNvCxnSpPr/>
              <p:nvPr/>
            </p:nvCxnSpPr>
            <p:spPr>
              <a:xfrm>
                <a:off x="2932186" y="4005425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7" name="Straight Connector 586"/>
              <p:cNvCxnSpPr/>
              <p:nvPr/>
            </p:nvCxnSpPr>
            <p:spPr>
              <a:xfrm>
                <a:off x="2932186" y="4068956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8" name="Straight Connector 587"/>
              <p:cNvCxnSpPr>
                <a:stCxn id="585" idx="2"/>
              </p:cNvCxnSpPr>
              <p:nvPr/>
            </p:nvCxnSpPr>
            <p:spPr>
              <a:xfrm flipH="1" flipV="1">
                <a:off x="3148247" y="4005425"/>
                <a:ext cx="1588" cy="236653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217" name="Group 609"/>
            <p:cNvGrpSpPr>
              <a:grpSpLocks/>
            </p:cNvGrpSpPr>
            <p:nvPr/>
          </p:nvGrpSpPr>
          <p:grpSpPr bwMode="auto">
            <a:xfrm>
              <a:off x="5591804" y="5053093"/>
              <a:ext cx="430212" cy="328614"/>
              <a:chOff x="2932186" y="3913304"/>
              <a:chExt cx="430531" cy="328775"/>
            </a:xfrm>
          </p:grpSpPr>
          <p:sp>
            <p:nvSpPr>
              <p:cNvPr id="612" name="Rectangle 611"/>
              <p:cNvSpPr/>
              <p:nvPr/>
            </p:nvSpPr>
            <p:spPr>
              <a:xfrm>
                <a:off x="2936952" y="3913304"/>
                <a:ext cx="425765" cy="32877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13" name="Straight Connector 612"/>
              <p:cNvCxnSpPr/>
              <p:nvPr/>
            </p:nvCxnSpPr>
            <p:spPr>
              <a:xfrm>
                <a:off x="2932186" y="4005425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4" name="Straight Connector 613"/>
              <p:cNvCxnSpPr/>
              <p:nvPr/>
            </p:nvCxnSpPr>
            <p:spPr>
              <a:xfrm>
                <a:off x="2932186" y="4068956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5" name="Straight Connector 614"/>
              <p:cNvCxnSpPr>
                <a:stCxn id="612" idx="2"/>
              </p:cNvCxnSpPr>
              <p:nvPr/>
            </p:nvCxnSpPr>
            <p:spPr>
              <a:xfrm flipH="1" flipV="1">
                <a:off x="3148247" y="4005425"/>
                <a:ext cx="1588" cy="236654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189" name="Group 636"/>
            <p:cNvGrpSpPr>
              <a:grpSpLocks/>
            </p:cNvGrpSpPr>
            <p:nvPr/>
          </p:nvGrpSpPr>
          <p:grpSpPr bwMode="auto">
            <a:xfrm>
              <a:off x="6581816" y="5045656"/>
              <a:ext cx="430131" cy="329465"/>
              <a:chOff x="2931664" y="3912603"/>
              <a:chExt cx="430450" cy="329314"/>
            </a:xfrm>
          </p:grpSpPr>
          <p:sp>
            <p:nvSpPr>
              <p:cNvPr id="639" name="Rectangle 638"/>
              <p:cNvSpPr/>
              <p:nvPr/>
            </p:nvSpPr>
            <p:spPr>
              <a:xfrm>
                <a:off x="2936952" y="3912169"/>
                <a:ext cx="425766" cy="33004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40" name="Straight Connector 639"/>
              <p:cNvCxnSpPr/>
              <p:nvPr/>
            </p:nvCxnSpPr>
            <p:spPr>
              <a:xfrm>
                <a:off x="2932185" y="4004202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1" name="Straight Connector 640"/>
              <p:cNvCxnSpPr/>
              <p:nvPr/>
            </p:nvCxnSpPr>
            <p:spPr>
              <a:xfrm>
                <a:off x="2932185" y="4067673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2" name="Straight Connector 641"/>
              <p:cNvCxnSpPr>
                <a:stCxn id="639" idx="2"/>
              </p:cNvCxnSpPr>
              <p:nvPr/>
            </p:nvCxnSpPr>
            <p:spPr>
              <a:xfrm flipH="1" flipV="1">
                <a:off x="3148246" y="4004202"/>
                <a:ext cx="1589" cy="238016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7" name="Group 554"/>
            <p:cNvGrpSpPr>
              <a:grpSpLocks/>
            </p:cNvGrpSpPr>
            <p:nvPr/>
          </p:nvGrpSpPr>
          <p:grpSpPr bwMode="auto">
            <a:xfrm>
              <a:off x="2055070" y="4690247"/>
              <a:ext cx="675320" cy="521222"/>
              <a:chOff x="2931664" y="3912603"/>
              <a:chExt cx="430450" cy="329314"/>
            </a:xfrm>
          </p:grpSpPr>
          <p:sp>
            <p:nvSpPr>
              <p:cNvPr id="358" name="Rectangle 357"/>
              <p:cNvSpPr/>
              <p:nvPr/>
            </p:nvSpPr>
            <p:spPr>
              <a:xfrm>
                <a:off x="2936952" y="3913304"/>
                <a:ext cx="425766" cy="328775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59" name="Straight Connector 358"/>
              <p:cNvCxnSpPr/>
              <p:nvPr/>
            </p:nvCxnSpPr>
            <p:spPr>
              <a:xfrm>
                <a:off x="2932185" y="4005425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Straight Connector 359"/>
              <p:cNvCxnSpPr/>
              <p:nvPr/>
            </p:nvCxnSpPr>
            <p:spPr>
              <a:xfrm>
                <a:off x="2932185" y="4068956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1" name="Straight Connector 360"/>
              <p:cNvCxnSpPr>
                <a:stCxn id="358" idx="2"/>
              </p:cNvCxnSpPr>
              <p:nvPr/>
            </p:nvCxnSpPr>
            <p:spPr>
              <a:xfrm flipH="1" flipV="1">
                <a:off x="3148246" y="4005425"/>
                <a:ext cx="1589" cy="236654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2" name="Group 347"/>
          <p:cNvGrpSpPr>
            <a:grpSpLocks/>
          </p:cNvGrpSpPr>
          <p:nvPr/>
        </p:nvGrpSpPr>
        <p:grpSpPr bwMode="auto">
          <a:xfrm>
            <a:off x="5856401" y="5944266"/>
            <a:ext cx="588970" cy="242608"/>
            <a:chOff x="1871277" y="1576300"/>
            <a:chExt cx="1128371" cy="437861"/>
          </a:xfrm>
        </p:grpSpPr>
        <p:sp>
          <p:nvSpPr>
            <p:cNvPr id="363" name="Oval 362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4" name="Rectangle 363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5" name="Oval 364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6" name="Freeform 365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7" name="Freeform 366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8" name="Freeform 367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9" name="Freeform 368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70" name="Straight Connector 369"/>
            <p:cNvCxnSpPr>
              <a:endCxn id="365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2" name="Group 347"/>
          <p:cNvGrpSpPr>
            <a:grpSpLocks/>
          </p:cNvGrpSpPr>
          <p:nvPr/>
        </p:nvGrpSpPr>
        <p:grpSpPr bwMode="auto">
          <a:xfrm>
            <a:off x="4375328" y="5802169"/>
            <a:ext cx="588970" cy="242608"/>
            <a:chOff x="1871277" y="1576300"/>
            <a:chExt cx="1128371" cy="437861"/>
          </a:xfrm>
        </p:grpSpPr>
        <p:sp>
          <p:nvSpPr>
            <p:cNvPr id="373" name="Oval 372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74" name="Rectangle 373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5" name="Oval 374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76" name="Freeform 375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7" name="Freeform 376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8" name="Freeform 377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" name="Freeform 378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80" name="Straight Connector 379"/>
            <p:cNvCxnSpPr>
              <a:endCxn id="375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2" name="Group 347"/>
          <p:cNvGrpSpPr>
            <a:grpSpLocks/>
          </p:cNvGrpSpPr>
          <p:nvPr/>
        </p:nvGrpSpPr>
        <p:grpSpPr bwMode="auto">
          <a:xfrm>
            <a:off x="2848241" y="5995982"/>
            <a:ext cx="588970" cy="242608"/>
            <a:chOff x="1871277" y="1576300"/>
            <a:chExt cx="1128371" cy="437861"/>
          </a:xfrm>
        </p:grpSpPr>
        <p:sp>
          <p:nvSpPr>
            <p:cNvPr id="383" name="Oval 382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84" name="Rectangle 383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5" name="Oval 384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86" name="Freeform 385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7" name="Freeform 386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0" name="Freeform 389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7" name="Freeform 396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99" name="Straight Connector 398"/>
            <p:cNvCxnSpPr>
              <a:endCxn id="385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1" name="Group 347"/>
          <p:cNvGrpSpPr>
            <a:grpSpLocks/>
          </p:cNvGrpSpPr>
          <p:nvPr/>
        </p:nvGrpSpPr>
        <p:grpSpPr bwMode="auto">
          <a:xfrm>
            <a:off x="5166757" y="6262321"/>
            <a:ext cx="588970" cy="242608"/>
            <a:chOff x="1871277" y="1576300"/>
            <a:chExt cx="1128371" cy="437861"/>
          </a:xfrm>
        </p:grpSpPr>
        <p:sp>
          <p:nvSpPr>
            <p:cNvPr id="402" name="Oval 40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07" name="Rectangle 406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2" name="Oval 411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17" name="Freeform 416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2" name="Freeform 421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7" name="Freeform 42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8" name="Freeform 42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29" name="Straight Connector 428"/>
            <p:cNvCxnSpPr>
              <a:endCxn id="412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Straight Connector 42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1" name="Group 347"/>
          <p:cNvGrpSpPr>
            <a:grpSpLocks/>
          </p:cNvGrpSpPr>
          <p:nvPr/>
        </p:nvGrpSpPr>
        <p:grpSpPr bwMode="auto">
          <a:xfrm>
            <a:off x="3704088" y="6354901"/>
            <a:ext cx="588970" cy="242608"/>
            <a:chOff x="1871277" y="1576300"/>
            <a:chExt cx="1128371" cy="437861"/>
          </a:xfrm>
        </p:grpSpPr>
        <p:sp>
          <p:nvSpPr>
            <p:cNvPr id="432" name="Oval 43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33" name="Rectangle 43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4" name="Oval 43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35" name="Freeform 43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6" name="Freeform 43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7" name="Freeform 43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8" name="Freeform 43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39" name="Straight Connector 438"/>
            <p:cNvCxnSpPr>
              <a:endCxn id="43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0" name="Straight Connector 43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1925875" y="2220187"/>
            <a:ext cx="5095391" cy="2833288"/>
            <a:chOff x="1925876" y="2212958"/>
            <a:chExt cx="5095391" cy="2833288"/>
          </a:xfrm>
        </p:grpSpPr>
        <p:grpSp>
          <p:nvGrpSpPr>
            <p:cNvPr id="12" name="Group 11"/>
            <p:cNvGrpSpPr/>
            <p:nvPr/>
          </p:nvGrpSpPr>
          <p:grpSpPr>
            <a:xfrm>
              <a:off x="2745416" y="2212958"/>
              <a:ext cx="3597533" cy="493677"/>
              <a:chOff x="2705100" y="2011398"/>
              <a:chExt cx="3597533" cy="493677"/>
            </a:xfrm>
          </p:grpSpPr>
          <p:sp>
            <p:nvSpPr>
              <p:cNvPr id="342" name="Oval 341"/>
              <p:cNvSpPr/>
              <p:nvPr/>
            </p:nvSpPr>
            <p:spPr bwMode="auto">
              <a:xfrm>
                <a:off x="2722820" y="2011398"/>
                <a:ext cx="3579813" cy="492125"/>
              </a:xfrm>
              <a:prstGeom prst="ellipse">
                <a:avLst/>
              </a:prstGeom>
              <a:solidFill>
                <a:schemeClr val="bg1">
                  <a:alpha val="42000"/>
                </a:schemeClr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89" name="Oval 388"/>
              <p:cNvSpPr/>
              <p:nvPr/>
            </p:nvSpPr>
            <p:spPr bwMode="auto">
              <a:xfrm>
                <a:off x="2705100" y="2012950"/>
                <a:ext cx="3579813" cy="492125"/>
              </a:xfrm>
              <a:prstGeom prst="ellipse">
                <a:avLst/>
              </a:prstGeom>
              <a:solidFill>
                <a:srgbClr val="CC0000">
                  <a:alpha val="42000"/>
                </a:srgbClr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8308" name="TextBox 389"/>
              <p:cNvSpPr txBox="1">
                <a:spLocks noChangeArrowheads="1"/>
              </p:cNvSpPr>
              <p:nvPr/>
            </p:nvSpPr>
            <p:spPr bwMode="auto">
              <a:xfrm>
                <a:off x="3452664" y="2127167"/>
                <a:ext cx="2057700" cy="296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800" dirty="0">
                    <a:solidFill>
                      <a:schemeClr val="bg1"/>
                    </a:solidFill>
                  </a:rPr>
                  <a:t>Remote Controller</a:t>
                </a:r>
              </a:p>
            </p:txBody>
          </p:sp>
        </p:grpSp>
        <p:grpSp>
          <p:nvGrpSpPr>
            <p:cNvPr id="442" name="Group 441"/>
            <p:cNvGrpSpPr/>
            <p:nvPr/>
          </p:nvGrpSpPr>
          <p:grpSpPr>
            <a:xfrm>
              <a:off x="1925876" y="4223509"/>
              <a:ext cx="923540" cy="405953"/>
              <a:chOff x="2705100" y="2011398"/>
              <a:chExt cx="3597533" cy="493677"/>
            </a:xfrm>
          </p:grpSpPr>
          <p:sp>
            <p:nvSpPr>
              <p:cNvPr id="443" name="Oval 442"/>
              <p:cNvSpPr/>
              <p:nvPr/>
            </p:nvSpPr>
            <p:spPr bwMode="auto">
              <a:xfrm>
                <a:off x="2722820" y="2011398"/>
                <a:ext cx="3579813" cy="492125"/>
              </a:xfrm>
              <a:prstGeom prst="ellipse">
                <a:avLst/>
              </a:prstGeom>
              <a:solidFill>
                <a:schemeClr val="bg1">
                  <a:alpha val="42000"/>
                </a:schemeClr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44" name="Oval 443"/>
              <p:cNvSpPr/>
              <p:nvPr/>
            </p:nvSpPr>
            <p:spPr bwMode="auto">
              <a:xfrm>
                <a:off x="2705100" y="2012950"/>
                <a:ext cx="3579813" cy="492125"/>
              </a:xfrm>
              <a:prstGeom prst="ellipse">
                <a:avLst/>
              </a:prstGeom>
              <a:solidFill>
                <a:srgbClr val="CC0000">
                  <a:alpha val="42000"/>
                </a:srgbClr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45" name="TextBox 389"/>
              <p:cNvSpPr txBox="1">
                <a:spLocks noChangeArrowheads="1"/>
              </p:cNvSpPr>
              <p:nvPr/>
            </p:nvSpPr>
            <p:spPr bwMode="auto">
              <a:xfrm>
                <a:off x="3901810" y="2127167"/>
                <a:ext cx="1159411" cy="296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800" dirty="0">
                    <a:solidFill>
                      <a:schemeClr val="bg1"/>
                    </a:solidFill>
                  </a:rPr>
                  <a:t>CA</a:t>
                </a: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3589508" y="4760377"/>
              <a:ext cx="463568" cy="285869"/>
              <a:chOff x="3558850" y="4573304"/>
              <a:chExt cx="463568" cy="285869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447" name="Oval 446"/>
                <p:cNvSpPr/>
                <p:nvPr/>
              </p:nvSpPr>
              <p:spPr bwMode="auto">
                <a:xfrm>
                  <a:off x="3573337" y="4577634"/>
                  <a:ext cx="439424" cy="261732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48" name="Oval 447"/>
                <p:cNvSpPr/>
                <p:nvPr/>
              </p:nvSpPr>
              <p:spPr bwMode="auto">
                <a:xfrm>
                  <a:off x="3558850" y="4587291"/>
                  <a:ext cx="463568" cy="253053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449" name="TextBox 389"/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400" dirty="0">
                    <a:solidFill>
                      <a:schemeClr val="bg1"/>
                    </a:solidFill>
                  </a:rPr>
                  <a:t>CA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51" name="Group 450"/>
            <p:cNvGrpSpPr/>
            <p:nvPr/>
          </p:nvGrpSpPr>
          <p:grpSpPr>
            <a:xfrm>
              <a:off x="4369656" y="4758258"/>
              <a:ext cx="463568" cy="285869"/>
              <a:chOff x="3558850" y="4573304"/>
              <a:chExt cx="463568" cy="285869"/>
            </a:xfrm>
          </p:grpSpPr>
          <p:grpSp>
            <p:nvGrpSpPr>
              <p:cNvPr id="452" name="Group 451"/>
              <p:cNvGrpSpPr/>
              <p:nvPr/>
            </p:nvGrpSpPr>
            <p:grpSpPr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454" name="Oval 453"/>
                <p:cNvSpPr/>
                <p:nvPr/>
              </p:nvSpPr>
              <p:spPr bwMode="auto">
                <a:xfrm>
                  <a:off x="3573337" y="4577634"/>
                  <a:ext cx="439424" cy="261732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5" name="Oval 454"/>
                <p:cNvSpPr/>
                <p:nvPr/>
              </p:nvSpPr>
              <p:spPr bwMode="auto">
                <a:xfrm>
                  <a:off x="3558850" y="4587291"/>
                  <a:ext cx="463568" cy="253053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453" name="TextBox 389"/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400" dirty="0">
                    <a:solidFill>
                      <a:schemeClr val="bg1"/>
                    </a:solidFill>
                  </a:rPr>
                  <a:t>CA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56" name="Group 455"/>
            <p:cNvGrpSpPr/>
            <p:nvPr/>
          </p:nvGrpSpPr>
          <p:grpSpPr>
            <a:xfrm>
              <a:off x="5569912" y="4756140"/>
              <a:ext cx="463568" cy="285869"/>
              <a:chOff x="3558850" y="4573304"/>
              <a:chExt cx="463568" cy="285869"/>
            </a:xfrm>
          </p:grpSpPr>
          <p:grpSp>
            <p:nvGrpSpPr>
              <p:cNvPr id="457" name="Group 456"/>
              <p:cNvGrpSpPr/>
              <p:nvPr/>
            </p:nvGrpSpPr>
            <p:grpSpPr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459" name="Oval 458"/>
                <p:cNvSpPr/>
                <p:nvPr/>
              </p:nvSpPr>
              <p:spPr bwMode="auto">
                <a:xfrm>
                  <a:off x="3573337" y="4577634"/>
                  <a:ext cx="439424" cy="261732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0" name="Oval 459"/>
                <p:cNvSpPr/>
                <p:nvPr/>
              </p:nvSpPr>
              <p:spPr bwMode="auto">
                <a:xfrm>
                  <a:off x="3558850" y="4587291"/>
                  <a:ext cx="463568" cy="253053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458" name="TextBox 389"/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400" dirty="0">
                    <a:solidFill>
                      <a:schemeClr val="bg1"/>
                    </a:solidFill>
                  </a:rPr>
                  <a:t>CA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61" name="Group 460"/>
            <p:cNvGrpSpPr/>
            <p:nvPr/>
          </p:nvGrpSpPr>
          <p:grpSpPr>
            <a:xfrm>
              <a:off x="6557699" y="4754022"/>
              <a:ext cx="463568" cy="285869"/>
              <a:chOff x="3558850" y="4573304"/>
              <a:chExt cx="463568" cy="285869"/>
            </a:xfrm>
          </p:grpSpPr>
          <p:grpSp>
            <p:nvGrpSpPr>
              <p:cNvPr id="462" name="Group 461"/>
              <p:cNvGrpSpPr/>
              <p:nvPr/>
            </p:nvGrpSpPr>
            <p:grpSpPr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464" name="Oval 463"/>
                <p:cNvSpPr/>
                <p:nvPr/>
              </p:nvSpPr>
              <p:spPr bwMode="auto">
                <a:xfrm>
                  <a:off x="3573337" y="4577634"/>
                  <a:ext cx="439424" cy="261732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5" name="Oval 464"/>
                <p:cNvSpPr/>
                <p:nvPr/>
              </p:nvSpPr>
              <p:spPr bwMode="auto">
                <a:xfrm>
                  <a:off x="3558850" y="4587291"/>
                  <a:ext cx="463568" cy="253053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463" name="TextBox 389"/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400" dirty="0">
                    <a:solidFill>
                      <a:schemeClr val="bg1"/>
                    </a:solidFill>
                  </a:rPr>
                  <a:t>CA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46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6"/>
            <a:ext cx="687845" cy="271184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20</a:t>
            </a:fld>
            <a:endParaRPr lang="en-US" sz="1200" dirty="0">
              <a:latin typeface="Tahoma" charset="0"/>
            </a:endParaRPr>
          </a:p>
        </p:txBody>
      </p:sp>
      <p:sp>
        <p:nvSpPr>
          <p:cNvPr id="46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651760" y="3017520"/>
            <a:ext cx="3972560" cy="2032000"/>
            <a:chOff x="2651760" y="3017520"/>
            <a:chExt cx="3972560" cy="2032000"/>
          </a:xfrm>
        </p:grpSpPr>
        <p:cxnSp>
          <p:nvCxnSpPr>
            <p:cNvPr id="338" name="Straight Arrow Connector 337"/>
            <p:cNvCxnSpPr/>
            <p:nvPr/>
          </p:nvCxnSpPr>
          <p:spPr bwMode="auto">
            <a:xfrm>
              <a:off x="2651760" y="3017520"/>
              <a:ext cx="0" cy="166624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Arrow Connector 342"/>
            <p:cNvCxnSpPr/>
            <p:nvPr/>
          </p:nvCxnSpPr>
          <p:spPr bwMode="auto">
            <a:xfrm>
              <a:off x="3647440" y="3017520"/>
              <a:ext cx="0" cy="203200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Arrow Connector 346"/>
            <p:cNvCxnSpPr/>
            <p:nvPr/>
          </p:nvCxnSpPr>
          <p:spPr bwMode="auto">
            <a:xfrm>
              <a:off x="4460240" y="3017520"/>
              <a:ext cx="0" cy="203200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Arrow Connector 347"/>
            <p:cNvCxnSpPr/>
            <p:nvPr/>
          </p:nvCxnSpPr>
          <p:spPr bwMode="auto">
            <a:xfrm>
              <a:off x="5659120" y="3017520"/>
              <a:ext cx="0" cy="203200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Arrow Connector 348"/>
            <p:cNvCxnSpPr/>
            <p:nvPr/>
          </p:nvCxnSpPr>
          <p:spPr bwMode="auto">
            <a:xfrm>
              <a:off x="6624320" y="3017520"/>
              <a:ext cx="0" cy="203200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6193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8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69" name="Text Box 167"/>
          <p:cNvSpPr txBox="1">
            <a:spLocks noChangeArrowheads="1"/>
          </p:cNvSpPr>
          <p:nvPr/>
        </p:nvSpPr>
        <p:spPr bwMode="auto">
          <a:xfrm>
            <a:off x="542925" y="236538"/>
            <a:ext cx="69218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>
                <a:solidFill>
                  <a:srgbClr val="000099"/>
                </a:solidFill>
                <a:latin typeface="Gill Sans MT" charset="0"/>
              </a:rPr>
              <a:t>Software defined networking (SDN)</a:t>
            </a:r>
          </a:p>
        </p:txBody>
      </p:sp>
      <p:pic>
        <p:nvPicPr>
          <p:cNvPr id="48170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776288"/>
            <a:ext cx="6422481" cy="208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01426" y="1282678"/>
            <a:ext cx="8148587" cy="46482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i="1" dirty="0">
                <a:solidFill>
                  <a:srgbClr val="CC0000"/>
                </a:solidFill>
              </a:rPr>
              <a:t>Why</a:t>
            </a:r>
            <a:r>
              <a:rPr lang="en-US" dirty="0">
                <a:solidFill>
                  <a:srgbClr val="CC0000"/>
                </a:solidFill>
              </a:rPr>
              <a:t> </a:t>
            </a:r>
            <a:r>
              <a:rPr lang="en-US" dirty="0"/>
              <a:t>a</a:t>
            </a:r>
            <a:r>
              <a:rPr lang="en-US" dirty="0">
                <a:solidFill>
                  <a:srgbClr val="CC0000"/>
                </a:solidFill>
              </a:rPr>
              <a:t> </a:t>
            </a:r>
            <a:r>
              <a:rPr lang="en-US" i="1" dirty="0">
                <a:solidFill>
                  <a:srgbClr val="CC0000"/>
                </a:solidFill>
              </a:rPr>
              <a:t>logically centralized </a:t>
            </a:r>
            <a:r>
              <a:rPr lang="en-US" dirty="0">
                <a:solidFill>
                  <a:srgbClr val="000000"/>
                </a:solidFill>
              </a:rPr>
              <a:t>control plane?</a:t>
            </a:r>
          </a:p>
          <a:p>
            <a:pPr marL="635000" indent="-400050"/>
            <a:r>
              <a:rPr lang="en-US" dirty="0"/>
              <a:t>easier network management: avoid router misconfigurations, greater flexibility of traffic flows</a:t>
            </a:r>
          </a:p>
          <a:p>
            <a:pPr marL="635000" indent="-400050"/>
            <a:r>
              <a:rPr lang="en-US" dirty="0"/>
              <a:t>table-based forwarding (recall OpenFlow API) allows “programming” routers</a:t>
            </a:r>
          </a:p>
          <a:p>
            <a:pPr marL="1035050" lvl="1" indent="-400050"/>
            <a:r>
              <a:rPr lang="en-US" dirty="0"/>
              <a:t>centralized “programming” easier: compute tables centrally and distribute</a:t>
            </a:r>
          </a:p>
          <a:p>
            <a:pPr marL="1035050" lvl="1" indent="-400050"/>
            <a:r>
              <a:rPr lang="en-US" dirty="0"/>
              <a:t>distributed “programming: more difficult: compute tables as result of distributed algorithm (protocol) implemented in each and every router </a:t>
            </a:r>
          </a:p>
          <a:p>
            <a:pPr marL="635000" indent="-400050"/>
            <a:r>
              <a:rPr lang="en-US" dirty="0"/>
              <a:t>open (non-proprietary) implementation of control plane</a:t>
            </a:r>
          </a:p>
          <a:p>
            <a:pPr marL="635000" indent="-400050"/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687845" cy="38210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21</a:t>
            </a:fld>
            <a:endParaRPr lang="en-US" sz="1200" dirty="0">
              <a:latin typeface="Tahoma" charset="0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42085311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12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42" y="773797"/>
            <a:ext cx="7595425" cy="242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52400" y="4859886"/>
            <a:ext cx="3276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0" dirty="0">
                <a:solidFill>
                  <a:prstClr val="black"/>
                </a:solidFill>
                <a:latin typeface="+mn-lt"/>
              </a:rPr>
              <a:t>Vertically integrated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0" dirty="0">
                <a:solidFill>
                  <a:prstClr val="black"/>
                </a:solidFill>
                <a:latin typeface="+mn-lt"/>
              </a:rPr>
              <a:t>Closed, proprietary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0" dirty="0">
                <a:solidFill>
                  <a:prstClr val="black"/>
                </a:solidFill>
                <a:latin typeface="+mn-lt"/>
              </a:rPr>
              <a:t>Slow innovation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0" dirty="0">
                <a:solidFill>
                  <a:prstClr val="black"/>
                </a:solidFill>
                <a:latin typeface="+mn-lt"/>
              </a:rPr>
              <a:t>Small industry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9" t="1500" r="3650" b="5499"/>
          <a:stretch>
            <a:fillRect/>
          </a:stretch>
        </p:blipFill>
        <p:spPr bwMode="auto">
          <a:xfrm>
            <a:off x="367763" y="1300457"/>
            <a:ext cx="2496173" cy="3517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09600" y="2496799"/>
            <a:ext cx="1905000" cy="96520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prstClr val="white"/>
                </a:solidFill>
                <a:latin typeface="+mj-lt"/>
                <a:ea typeface="ＭＳ Ｐゴシック" charset="-128"/>
                <a:cs typeface="ＭＳ Ｐゴシック" charset="-128"/>
              </a:rPr>
              <a:t>Specialized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prstClr val="white"/>
                </a:solidFill>
                <a:latin typeface="+mj-lt"/>
                <a:ea typeface="ＭＳ Ｐゴシック" charset="-128"/>
                <a:cs typeface="ＭＳ Ｐゴシック" charset="-128"/>
              </a:rPr>
              <a:t>Operating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prstClr val="white"/>
                </a:solidFill>
                <a:latin typeface="+mj-lt"/>
                <a:ea typeface="ＭＳ Ｐゴシック" charset="-128"/>
                <a:cs typeface="ＭＳ Ｐゴシック" charset="-128"/>
              </a:rPr>
              <a:t>System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09600" y="3538199"/>
            <a:ext cx="1905000" cy="83820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prstClr val="white"/>
                </a:solidFill>
                <a:latin typeface="+mj-lt"/>
                <a:ea typeface="ＭＳ Ｐゴシック" charset="-128"/>
                <a:cs typeface="ＭＳ Ｐゴシック" charset="-128"/>
              </a:rPr>
              <a:t>Specialized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prstClr val="white"/>
                </a:solidFill>
                <a:latin typeface="+mj-lt"/>
                <a:ea typeface="ＭＳ Ｐゴシック" charset="-128"/>
                <a:cs typeface="ＭＳ Ｐゴシック" charset="-128"/>
              </a:rPr>
              <a:t>Hardware</a:t>
            </a: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5440815" y="1480745"/>
            <a:ext cx="3048000" cy="417900"/>
            <a:chOff x="5334000" y="1371600"/>
            <a:chExt cx="3657600" cy="685800"/>
          </a:xfrm>
        </p:grpSpPr>
        <p:sp>
          <p:nvSpPr>
            <p:cNvPr id="46" name="Rounded Rectangle 45"/>
            <p:cNvSpPr/>
            <p:nvPr/>
          </p:nvSpPr>
          <p:spPr bwMode="auto">
            <a:xfrm>
              <a:off x="83820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45" name="Rounded Rectangle 44"/>
            <p:cNvSpPr/>
            <p:nvPr/>
          </p:nvSpPr>
          <p:spPr bwMode="auto">
            <a:xfrm>
              <a:off x="80772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44" name="Rounded Rectangle 43"/>
            <p:cNvSpPr/>
            <p:nvPr/>
          </p:nvSpPr>
          <p:spPr bwMode="auto">
            <a:xfrm>
              <a:off x="77724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43" name="Rounded Rectangle 42"/>
            <p:cNvSpPr/>
            <p:nvPr/>
          </p:nvSpPr>
          <p:spPr bwMode="auto">
            <a:xfrm>
              <a:off x="74676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42" name="Rounded Rectangle 41"/>
            <p:cNvSpPr/>
            <p:nvPr/>
          </p:nvSpPr>
          <p:spPr bwMode="auto">
            <a:xfrm>
              <a:off x="71628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41" name="Rounded Rectangle 40"/>
            <p:cNvSpPr/>
            <p:nvPr/>
          </p:nvSpPr>
          <p:spPr bwMode="auto">
            <a:xfrm>
              <a:off x="68580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40" name="Rounded Rectangle 39"/>
            <p:cNvSpPr/>
            <p:nvPr/>
          </p:nvSpPr>
          <p:spPr bwMode="auto">
            <a:xfrm>
              <a:off x="65532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39" name="Rounded Rectangle 38"/>
            <p:cNvSpPr/>
            <p:nvPr/>
          </p:nvSpPr>
          <p:spPr bwMode="auto">
            <a:xfrm>
              <a:off x="62484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38" name="Rounded Rectangle 37"/>
            <p:cNvSpPr/>
            <p:nvPr/>
          </p:nvSpPr>
          <p:spPr bwMode="auto">
            <a:xfrm>
              <a:off x="59436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37" name="Rounded Rectangle 36"/>
            <p:cNvSpPr/>
            <p:nvPr/>
          </p:nvSpPr>
          <p:spPr bwMode="auto">
            <a:xfrm>
              <a:off x="56388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31" name="Rounded Rectangle 30"/>
            <p:cNvSpPr/>
            <p:nvPr/>
          </p:nvSpPr>
          <p:spPr bwMode="auto">
            <a:xfrm>
              <a:off x="5334000" y="1371600"/>
              <a:ext cx="9144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400" b="1" dirty="0">
                  <a:solidFill>
                    <a:prstClr val="black"/>
                  </a:solidFill>
                  <a:latin typeface="Calibri"/>
                </a:rPr>
                <a:t>App</a:t>
              </a:r>
            </a:p>
          </p:txBody>
        </p:sp>
      </p:grpSp>
      <p:sp>
        <p:nvSpPr>
          <p:cNvPr id="35" name="Rounded Rectangle 34"/>
          <p:cNvSpPr/>
          <p:nvPr/>
        </p:nvSpPr>
        <p:spPr>
          <a:xfrm>
            <a:off x="609600" y="1658599"/>
            <a:ext cx="1905000" cy="73660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prstClr val="white"/>
                </a:solidFill>
                <a:latin typeface="+mj-lt"/>
                <a:ea typeface="ＭＳ Ｐゴシック" charset="-128"/>
                <a:cs typeface="ＭＳ Ｐゴシック" charset="-128"/>
              </a:rPr>
              <a:t>Specialized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prstClr val="white"/>
                </a:solidFill>
                <a:latin typeface="+mj-lt"/>
                <a:ea typeface="ＭＳ Ｐゴシック" charset="-128"/>
                <a:cs typeface="ＭＳ Ｐゴシック" charset="-128"/>
              </a:rPr>
              <a:t>Applications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5410200" y="4875620"/>
            <a:ext cx="3200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0" dirty="0">
                <a:solidFill>
                  <a:prstClr val="black"/>
                </a:solidFill>
                <a:latin typeface="+mj-lt"/>
              </a:rPr>
              <a:t>Horizontal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0" dirty="0">
                <a:solidFill>
                  <a:prstClr val="black"/>
                </a:solidFill>
                <a:latin typeface="+mj-lt"/>
              </a:rPr>
              <a:t>Open interfaces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0" dirty="0">
                <a:solidFill>
                  <a:prstClr val="black"/>
                </a:solidFill>
                <a:latin typeface="+mj-lt"/>
              </a:rPr>
              <a:t>Rapid innovation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0" dirty="0">
                <a:solidFill>
                  <a:prstClr val="black"/>
                </a:solidFill>
                <a:latin typeface="+mj-lt"/>
              </a:rPr>
              <a:t>Huge industry</a:t>
            </a:r>
          </a:p>
        </p:txBody>
      </p:sp>
      <p:sp>
        <p:nvSpPr>
          <p:cNvPr id="47" name="Right Arrow 46"/>
          <p:cNvSpPr/>
          <p:nvPr/>
        </p:nvSpPr>
        <p:spPr>
          <a:xfrm>
            <a:off x="3733800" y="2437515"/>
            <a:ext cx="1143000" cy="762000"/>
          </a:xfrm>
          <a:prstGeom prst="rightArrow">
            <a:avLst>
              <a:gd name="adj1" fmla="val 50000"/>
              <a:gd name="adj2" fmla="val 68658"/>
            </a:avLst>
          </a:prstGeom>
          <a:solidFill>
            <a:srgbClr val="FF66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sz="2000" b="1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" name="Group 56"/>
          <p:cNvGrpSpPr>
            <a:grpSpLocks/>
          </p:cNvGrpSpPr>
          <p:nvPr/>
        </p:nvGrpSpPr>
        <p:grpSpPr bwMode="auto">
          <a:xfrm>
            <a:off x="5737719" y="3484470"/>
            <a:ext cx="2721609" cy="1396073"/>
            <a:chOff x="5105400" y="3212068"/>
            <a:chExt cx="3451510" cy="1817132"/>
          </a:xfrm>
        </p:grpSpPr>
        <p:sp>
          <p:nvSpPr>
            <p:cNvPr id="23" name="Rounded Rectangle 22"/>
            <p:cNvSpPr/>
            <p:nvPr/>
          </p:nvSpPr>
          <p:spPr bwMode="auto">
            <a:xfrm>
              <a:off x="6096000" y="3874196"/>
              <a:ext cx="2424501" cy="697803"/>
            </a:xfrm>
            <a:prstGeom prst="roundRect">
              <a:avLst/>
            </a:prstGeom>
            <a:solidFill>
              <a:srgbClr val="00009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dirty="0">
                  <a:solidFill>
                    <a:prstClr val="white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Microprocessor</a:t>
              </a:r>
            </a:p>
          </p:txBody>
        </p:sp>
        <p:pic>
          <p:nvPicPr>
            <p:cNvPr id="45094" name="Picture 33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3951732"/>
              <a:ext cx="1202196" cy="1077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5095" name="Group 51"/>
            <p:cNvGrpSpPr>
              <a:grpSpLocks/>
            </p:cNvGrpSpPr>
            <p:nvPr/>
          </p:nvGrpSpPr>
          <p:grpSpPr bwMode="auto">
            <a:xfrm>
              <a:off x="5435270" y="3212068"/>
              <a:ext cx="3121640" cy="440663"/>
              <a:chOff x="5511470" y="3200400"/>
              <a:chExt cx="3121640" cy="440663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>
                <a:off x="5511470" y="3424423"/>
                <a:ext cx="3121640" cy="450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097" name="TextBox 23"/>
              <p:cNvSpPr txBox="1">
                <a:spLocks noChangeArrowheads="1"/>
              </p:cNvSpPr>
              <p:nvPr/>
            </p:nvSpPr>
            <p:spPr bwMode="auto">
              <a:xfrm>
                <a:off x="5841339" y="3200400"/>
                <a:ext cx="2465881" cy="4406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solidFill>
                      <a:prstClr val="black"/>
                    </a:solidFill>
                    <a:latin typeface="Arial" charset="0"/>
                  </a:rPr>
                  <a:t>Open Interface</a:t>
                </a:r>
              </a:p>
            </p:txBody>
          </p:sp>
        </p:grpSp>
      </p:grpSp>
      <p:grpSp>
        <p:nvGrpSpPr>
          <p:cNvPr id="6" name="Group 57"/>
          <p:cNvGrpSpPr>
            <a:grpSpLocks/>
          </p:cNvGrpSpPr>
          <p:nvPr/>
        </p:nvGrpSpPr>
        <p:grpSpPr bwMode="auto">
          <a:xfrm>
            <a:off x="5183490" y="2081201"/>
            <a:ext cx="3575710" cy="1234932"/>
            <a:chOff x="5263490" y="1889268"/>
            <a:chExt cx="3575710" cy="1234932"/>
          </a:xfrm>
        </p:grpSpPr>
        <p:sp>
          <p:nvSpPr>
            <p:cNvPr id="20" name="Rounded Rectangle 19"/>
            <p:cNvSpPr/>
            <p:nvPr/>
          </p:nvSpPr>
          <p:spPr bwMode="auto">
            <a:xfrm>
              <a:off x="6934200" y="2286000"/>
              <a:ext cx="762000" cy="838200"/>
            </a:xfrm>
            <a:prstGeom prst="roundRect">
              <a:avLst/>
            </a:prstGeom>
            <a:gradFill>
              <a:gsLst>
                <a:gs pos="0">
                  <a:srgbClr val="008000"/>
                </a:gs>
                <a:gs pos="100000">
                  <a:srgbClr val="00C362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>
                  <a:solidFill>
                    <a:srgbClr val="FFFFFF"/>
                  </a:solidFill>
                  <a:latin typeface="Calibri"/>
                </a:rPr>
                <a:t>Linux</a:t>
              </a:r>
            </a:p>
          </p:txBody>
        </p:sp>
        <p:sp>
          <p:nvSpPr>
            <p:cNvPr id="22" name="Rounded Rectangle 21"/>
            <p:cNvSpPr/>
            <p:nvPr/>
          </p:nvSpPr>
          <p:spPr bwMode="auto">
            <a:xfrm>
              <a:off x="8077200" y="2286000"/>
              <a:ext cx="762000" cy="838200"/>
            </a:xfrm>
            <a:prstGeom prst="roundRect">
              <a:avLst/>
            </a:prstGeom>
            <a:gradFill>
              <a:gsLst>
                <a:gs pos="0">
                  <a:srgbClr val="FF00FF"/>
                </a:gs>
                <a:gs pos="100000">
                  <a:srgbClr val="FF99CC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>
                  <a:solidFill>
                    <a:srgbClr val="FFFFFF"/>
                  </a:solidFill>
                  <a:latin typeface="Calibri"/>
                </a:rPr>
                <a:t>Mac</a:t>
              </a:r>
            </a:p>
            <a:p>
              <a:pPr algn="ctr" defTabSz="914400">
                <a:defRPr/>
              </a:pPr>
              <a:r>
                <a:rPr lang="en-US" sz="1600" b="1">
                  <a:solidFill>
                    <a:srgbClr val="FFFFFF"/>
                  </a:solidFill>
                  <a:latin typeface="Calibri"/>
                </a:rPr>
                <a:t>OS</a:t>
              </a:r>
            </a:p>
          </p:txBody>
        </p:sp>
        <p:sp>
          <p:nvSpPr>
            <p:cNvPr id="24" name="Rounded Rectangle 23"/>
            <p:cNvSpPr/>
            <p:nvPr/>
          </p:nvSpPr>
          <p:spPr bwMode="auto">
            <a:xfrm>
              <a:off x="5263490" y="2286000"/>
              <a:ext cx="1289710" cy="838200"/>
            </a:xfrm>
            <a:prstGeom prst="roundRect">
              <a:avLst/>
            </a:prstGeom>
            <a:gradFill>
              <a:gsLst>
                <a:gs pos="0">
                  <a:srgbClr val="FF0000"/>
                </a:gs>
                <a:gs pos="100000">
                  <a:srgbClr val="F7545C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2000" b="1" dirty="0">
                  <a:solidFill>
                    <a:srgbClr val="FFFFFF"/>
                  </a:solidFill>
                  <a:latin typeface="Calibri"/>
                </a:rPr>
                <a:t>Windows</a:t>
              </a:r>
            </a:p>
            <a:p>
              <a:pPr algn="ctr" defTabSz="914400">
                <a:defRPr/>
              </a:pPr>
              <a:r>
                <a:rPr lang="en-US" sz="1800" b="1" dirty="0">
                  <a:solidFill>
                    <a:srgbClr val="FFFFFF"/>
                  </a:solidFill>
                  <a:latin typeface="Calibri"/>
                </a:rPr>
                <a:t>(OS)</a:t>
              </a:r>
            </a:p>
          </p:txBody>
        </p:sp>
        <p:sp>
          <p:nvSpPr>
            <p:cNvPr id="45086" name="TextBox 23"/>
            <p:cNvSpPr txBox="1">
              <a:spLocks noChangeArrowheads="1"/>
            </p:cNvSpPr>
            <p:nvPr/>
          </p:nvSpPr>
          <p:spPr bwMode="auto">
            <a:xfrm>
              <a:off x="6553200" y="2526268"/>
              <a:ext cx="3899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prstClr val="black"/>
                  </a:solidFill>
                  <a:latin typeface="Arial" charset="0"/>
                </a:rPr>
                <a:t>or</a:t>
              </a:r>
            </a:p>
          </p:txBody>
        </p:sp>
        <p:sp>
          <p:nvSpPr>
            <p:cNvPr id="45087" name="TextBox 24"/>
            <p:cNvSpPr txBox="1">
              <a:spLocks noChangeArrowheads="1"/>
            </p:cNvSpPr>
            <p:nvPr/>
          </p:nvSpPr>
          <p:spPr bwMode="auto">
            <a:xfrm>
              <a:off x="7696200" y="2514600"/>
              <a:ext cx="3899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prstClr val="black"/>
                  </a:solidFill>
                  <a:latin typeface="Arial" charset="0"/>
                </a:rPr>
                <a:t>or</a:t>
              </a:r>
            </a:p>
          </p:txBody>
        </p:sp>
        <p:grpSp>
          <p:nvGrpSpPr>
            <p:cNvPr id="45088" name="Group 52"/>
            <p:cNvGrpSpPr>
              <a:grpSpLocks/>
            </p:cNvGrpSpPr>
            <p:nvPr/>
          </p:nvGrpSpPr>
          <p:grpSpPr bwMode="auto">
            <a:xfrm>
              <a:off x="5943600" y="1889268"/>
              <a:ext cx="2590800" cy="338554"/>
              <a:chOff x="6019800" y="3260868"/>
              <a:chExt cx="2590800" cy="338554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>
                <a:off x="6019800" y="3427413"/>
                <a:ext cx="2590800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090" name="TextBox 23"/>
              <p:cNvSpPr txBox="1">
                <a:spLocks noChangeArrowheads="1"/>
              </p:cNvSpPr>
              <p:nvPr/>
            </p:nvSpPr>
            <p:spPr bwMode="auto">
              <a:xfrm>
                <a:off x="6450385" y="3260868"/>
                <a:ext cx="1621357" cy="33855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solidFill>
                      <a:prstClr val="black"/>
                    </a:solidFill>
                    <a:latin typeface="Arial" charset="0"/>
                  </a:rPr>
                  <a:t>Open Interface</a:t>
                </a:r>
              </a:p>
            </p:txBody>
          </p:sp>
        </p:grpSp>
      </p:grpSp>
      <p:sp>
        <p:nvSpPr>
          <p:cNvPr id="56" name="Right Arrow 55"/>
          <p:cNvSpPr/>
          <p:nvPr/>
        </p:nvSpPr>
        <p:spPr>
          <a:xfrm>
            <a:off x="3868480" y="5210723"/>
            <a:ext cx="1143000" cy="762000"/>
          </a:xfrm>
          <a:prstGeom prst="rightArrow">
            <a:avLst>
              <a:gd name="adj1" fmla="val 50000"/>
              <a:gd name="adj2" fmla="val 68658"/>
            </a:avLst>
          </a:prstGeom>
          <a:solidFill>
            <a:srgbClr val="FF66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sz="2000" b="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5076" name="Title 47"/>
          <p:cNvSpPr>
            <a:spLocks noGrp="1"/>
          </p:cNvSpPr>
          <p:nvPr>
            <p:ph type="title"/>
          </p:nvPr>
        </p:nvSpPr>
        <p:spPr>
          <a:xfrm>
            <a:off x="535402" y="0"/>
            <a:ext cx="8534400" cy="1143000"/>
          </a:xfrm>
        </p:spPr>
        <p:txBody>
          <a:bodyPr/>
          <a:lstStyle/>
          <a:p>
            <a:pPr algn="l"/>
            <a:r>
              <a:rPr lang="en-US" sz="4000" dirty="0">
                <a:solidFill>
                  <a:srgbClr val="000090"/>
                </a:solidFill>
                <a:latin typeface="Calibri" charset="0"/>
                <a:ea typeface="ＭＳ Ｐゴシック" charset="0"/>
                <a:cs typeface="ＭＳ Ｐゴシック" charset="0"/>
              </a:rPr>
              <a:t>Analogy: mainframe to PC evolution</a:t>
            </a:r>
            <a:r>
              <a:rPr lang="en-US" sz="2400" baseline="30000" dirty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*</a:t>
            </a:r>
            <a:endParaRPr lang="en-US" sz="4000" baseline="30000" dirty="0">
              <a:solidFill>
                <a:schemeClr val="tx1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871" y="6550399"/>
            <a:ext cx="22544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 Slide  courtesy: N. McKeown</a:t>
            </a:r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37091"/>
            <a:ext cx="687845" cy="38210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22</a:t>
            </a:fld>
            <a:endParaRPr lang="en-US" sz="1200" dirty="0">
              <a:latin typeface="Tahoma" charset="0"/>
            </a:endParaRPr>
          </a:p>
        </p:txBody>
      </p:sp>
      <p:sp>
        <p:nvSpPr>
          <p:cNvPr id="5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36277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291227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6" grpId="0"/>
      <p:bldP spid="47" grpId="0" animBg="1"/>
      <p:bldP spid="5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5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1014413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1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Gill Sans MT" charset="0"/>
              </a:rPr>
              <a:t>Internet inter-AS routing: BGP</a:t>
            </a:r>
            <a:endParaRPr lang="en-US" sz="3200">
              <a:latin typeface="Gill Sans MT" charset="0"/>
            </a:endParaRPr>
          </a:p>
        </p:txBody>
      </p:sp>
      <p:sp>
        <p:nvSpPr>
          <p:cNvPr id="1617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22400"/>
            <a:ext cx="7772400" cy="4927600"/>
          </a:xfrm>
        </p:spPr>
        <p:txBody>
          <a:bodyPr/>
          <a:lstStyle/>
          <a:p>
            <a:pPr marL="381000" indent="-381000"/>
            <a:r>
              <a:rPr lang="en-US" dirty="0">
                <a:solidFill>
                  <a:srgbClr val="CC0000"/>
                </a:solidFill>
                <a:latin typeface="Gill Sans MT" charset="0"/>
              </a:rPr>
              <a:t>BGP (Border Gateway Protocol):</a:t>
            </a:r>
            <a:r>
              <a:rPr lang="en-US" dirty="0">
                <a:latin typeface="Gill Sans MT" charset="0"/>
              </a:rPr>
              <a:t> </a:t>
            </a:r>
            <a:r>
              <a:rPr lang="en-US" i="1" dirty="0">
                <a:latin typeface="Gill Sans MT" charset="0"/>
              </a:rPr>
              <a:t>the</a:t>
            </a:r>
            <a:r>
              <a:rPr lang="en-US" dirty="0">
                <a:latin typeface="Gill Sans MT" charset="0"/>
              </a:rPr>
              <a:t> de facto inter-domain routing protocol</a:t>
            </a:r>
          </a:p>
          <a:p>
            <a:pPr marL="800100" lvl="1" indent="-342900"/>
            <a:r>
              <a:rPr lang="ja-JP" altLang="en-US" dirty="0">
                <a:latin typeface="Gill Sans MT" charset="0"/>
              </a:rPr>
              <a:t>“</a:t>
            </a:r>
            <a:r>
              <a:rPr lang="en-US" altLang="ja-JP" dirty="0">
                <a:latin typeface="Gill Sans MT" charset="0"/>
              </a:rPr>
              <a:t>glue that holds the Internet together</a:t>
            </a:r>
            <a:r>
              <a:rPr lang="ja-JP" altLang="en-US" dirty="0">
                <a:latin typeface="Gill Sans MT" charset="0"/>
              </a:rPr>
              <a:t>”</a:t>
            </a:r>
            <a:endParaRPr lang="en-US" altLang="ja-JP" dirty="0">
              <a:latin typeface="Gill Sans MT" charset="0"/>
            </a:endParaRPr>
          </a:p>
          <a:p>
            <a:pPr marL="381000" indent="-381000"/>
            <a:r>
              <a:rPr lang="en-US" dirty="0">
                <a:latin typeface="Gill Sans MT" charset="0"/>
              </a:rPr>
              <a:t>BGP provides each AS a means to:</a:t>
            </a:r>
          </a:p>
          <a:p>
            <a:pPr marL="800100" lvl="1" indent="-342900"/>
            <a:r>
              <a:rPr lang="en-US" sz="2800" dirty="0">
                <a:solidFill>
                  <a:srgbClr val="CC0000"/>
                </a:solidFill>
                <a:latin typeface="Gill Sans MT" charset="0"/>
              </a:rPr>
              <a:t>eBGP:</a:t>
            </a:r>
            <a:r>
              <a:rPr lang="en-US" dirty="0">
                <a:latin typeface="Gill Sans MT" charset="0"/>
              </a:rPr>
              <a:t> obtain subnet reachability information from neighboring </a:t>
            </a:r>
            <a:r>
              <a:rPr lang="en-US" dirty="0" err="1">
                <a:latin typeface="Gill Sans MT" charset="0"/>
              </a:rPr>
              <a:t>ASes</a:t>
            </a:r>
            <a:endParaRPr lang="en-US" dirty="0">
              <a:latin typeface="Gill Sans MT" charset="0"/>
            </a:endParaRPr>
          </a:p>
          <a:p>
            <a:pPr marL="800100" lvl="1" indent="-342900"/>
            <a:r>
              <a:rPr lang="en-US" sz="2800" dirty="0">
                <a:solidFill>
                  <a:srgbClr val="CC0000"/>
                </a:solidFill>
                <a:latin typeface="Gill Sans MT" charset="0"/>
              </a:rPr>
              <a:t>iBGP:</a:t>
            </a:r>
            <a:r>
              <a:rPr lang="en-US" dirty="0">
                <a:latin typeface="Gill Sans MT" charset="0"/>
              </a:rPr>
              <a:t> propagate reachability information to all AS-internal routers.</a:t>
            </a:r>
          </a:p>
          <a:p>
            <a:pPr marL="800100" lvl="1" indent="-342900"/>
            <a:r>
              <a:rPr lang="en-US" dirty="0">
                <a:latin typeface="Gill Sans MT" charset="0"/>
              </a:rPr>
              <a:t>determine </a:t>
            </a:r>
            <a:r>
              <a:rPr lang="ja-JP" altLang="en-US" dirty="0">
                <a:latin typeface="Gill Sans MT" charset="0"/>
              </a:rPr>
              <a:t>“</a:t>
            </a:r>
            <a:r>
              <a:rPr lang="en-US" altLang="ja-JP" dirty="0">
                <a:latin typeface="Gill Sans MT" charset="0"/>
              </a:rPr>
              <a:t>good</a:t>
            </a:r>
            <a:r>
              <a:rPr lang="ja-JP" altLang="en-US" dirty="0">
                <a:latin typeface="Gill Sans MT" charset="0"/>
              </a:rPr>
              <a:t>”</a:t>
            </a:r>
            <a:r>
              <a:rPr lang="en-US" altLang="ja-JP" dirty="0">
                <a:latin typeface="Gill Sans MT" charset="0"/>
              </a:rPr>
              <a:t> routes to other networks based on reachability information and </a:t>
            </a:r>
            <a:r>
              <a:rPr lang="en-US" altLang="ja-JP" i="1" dirty="0">
                <a:solidFill>
                  <a:srgbClr val="000090"/>
                </a:solidFill>
                <a:latin typeface="Gill Sans MT" charset="0"/>
              </a:rPr>
              <a:t>policy</a:t>
            </a:r>
            <a:endParaRPr lang="en-US" altLang="ja-JP" dirty="0">
              <a:solidFill>
                <a:srgbClr val="000090"/>
              </a:solidFill>
              <a:latin typeface="Gill Sans MT" charset="0"/>
            </a:endParaRPr>
          </a:p>
          <a:p>
            <a:pPr marL="381000" indent="-381000"/>
            <a:r>
              <a:rPr lang="en-US" dirty="0">
                <a:latin typeface="Gill Sans MT" charset="0"/>
              </a:rPr>
              <a:t>allows subnet to advertise its existence to rest of Internet: </a:t>
            </a:r>
            <a:r>
              <a:rPr lang="ja-JP" altLang="en-US" i="1" dirty="0">
                <a:solidFill>
                  <a:srgbClr val="000099"/>
                </a:solidFill>
                <a:latin typeface="Gill Sans MT" charset="0"/>
              </a:rPr>
              <a:t>“</a:t>
            </a:r>
            <a:r>
              <a:rPr lang="en-US" altLang="ja-JP" i="1" dirty="0">
                <a:solidFill>
                  <a:srgbClr val="000099"/>
                </a:solidFill>
                <a:latin typeface="Gill Sans MT" charset="0"/>
              </a:rPr>
              <a:t>I am here</a:t>
            </a:r>
            <a:r>
              <a:rPr lang="ja-JP" altLang="en-US" i="1" dirty="0">
                <a:solidFill>
                  <a:srgbClr val="000099"/>
                </a:solidFill>
                <a:latin typeface="Gill Sans MT" charset="0"/>
              </a:rPr>
              <a:t>”</a:t>
            </a:r>
            <a:endParaRPr lang="en-US" i="1" dirty="0">
              <a:solidFill>
                <a:srgbClr val="000099"/>
              </a:solidFill>
              <a:latin typeface="Gill Sans MT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</a:t>
            </a:fld>
            <a:endParaRPr lang="en-US" sz="1200" dirty="0">
              <a:latin typeface="Tahoma" charset="0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1667733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eBGP, iBGP connections</a:t>
            </a:r>
          </a:p>
        </p:txBody>
      </p:sp>
      <p:grpSp>
        <p:nvGrpSpPr>
          <p:cNvPr id="283" name="Group 282"/>
          <p:cNvGrpSpPr/>
          <p:nvPr/>
        </p:nvGrpSpPr>
        <p:grpSpPr>
          <a:xfrm>
            <a:off x="3374823" y="4578799"/>
            <a:ext cx="2923580" cy="635979"/>
            <a:chOff x="7493868" y="5383138"/>
            <a:chExt cx="2923580" cy="635979"/>
          </a:xfrm>
        </p:grpSpPr>
        <p:cxnSp>
          <p:nvCxnSpPr>
            <p:cNvPr id="273" name="Straight Connector 272"/>
            <p:cNvCxnSpPr/>
            <p:nvPr/>
          </p:nvCxnSpPr>
          <p:spPr bwMode="auto">
            <a:xfrm flipH="1" flipV="1">
              <a:off x="7493868" y="5589319"/>
              <a:ext cx="749784" cy="1159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C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4" name="Straight Connector 273"/>
            <p:cNvCxnSpPr/>
            <p:nvPr/>
          </p:nvCxnSpPr>
          <p:spPr bwMode="auto">
            <a:xfrm flipV="1">
              <a:off x="7523346" y="5869497"/>
              <a:ext cx="699488" cy="69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1" name="TextBox 280"/>
            <p:cNvSpPr txBox="1"/>
            <p:nvPr/>
          </p:nvSpPr>
          <p:spPr>
            <a:xfrm>
              <a:off x="8347651" y="5383138"/>
              <a:ext cx="20697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C0000"/>
                  </a:solidFill>
                </a:rPr>
                <a:t>eBGP connectivity</a:t>
              </a:r>
            </a:p>
          </p:txBody>
        </p:sp>
        <p:sp>
          <p:nvSpPr>
            <p:cNvPr id="282" name="TextBox 281"/>
            <p:cNvSpPr txBox="1"/>
            <p:nvPr/>
          </p:nvSpPr>
          <p:spPr>
            <a:xfrm>
              <a:off x="8372607" y="5649785"/>
              <a:ext cx="19928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90"/>
                  </a:solidFill>
                </a:rPr>
                <a:t>iBGP connectivity</a:t>
              </a:r>
            </a:p>
          </p:txBody>
        </p:sp>
      </p:grpSp>
      <p:sp>
        <p:nvSpPr>
          <p:cNvPr id="135" name="Freeform 2"/>
          <p:cNvSpPr>
            <a:spLocks/>
          </p:cNvSpPr>
          <p:nvPr/>
        </p:nvSpPr>
        <p:spPr bwMode="auto">
          <a:xfrm>
            <a:off x="558931" y="2655625"/>
            <a:ext cx="2712783" cy="1853712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3" name="Group 72"/>
          <p:cNvGrpSpPr/>
          <p:nvPr/>
        </p:nvGrpSpPr>
        <p:grpSpPr>
          <a:xfrm>
            <a:off x="1697092" y="2806487"/>
            <a:ext cx="565150" cy="369332"/>
            <a:chOff x="1736090" y="2873352"/>
            <a:chExt cx="565150" cy="369332"/>
          </a:xfrm>
        </p:grpSpPr>
        <p:grpSp>
          <p:nvGrpSpPr>
            <p:cNvPr id="26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27" name="Oval 26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0" name="Freeform 29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1" name="Freeform 30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" name="Freeform 31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Freeform 32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4" name="Straight Connector 33"/>
              <p:cNvCxnSpPr>
                <a:endCxn id="29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2" name="Group 71"/>
            <p:cNvGrpSpPr/>
            <p:nvPr/>
          </p:nvGrpSpPr>
          <p:grpSpPr>
            <a:xfrm>
              <a:off x="1770362" y="2873352"/>
              <a:ext cx="441422" cy="369332"/>
              <a:chOff x="667045" y="1708643"/>
              <a:chExt cx="441422" cy="369332"/>
            </a:xfrm>
          </p:grpSpPr>
          <p:sp>
            <p:nvSpPr>
              <p:cNvPr id="69" name="Oval 68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667045" y="1708643"/>
                <a:ext cx="441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1b</a:t>
                </a:r>
              </a:p>
            </p:txBody>
          </p:sp>
        </p:grpSp>
      </p:grpSp>
      <p:grpSp>
        <p:nvGrpSpPr>
          <p:cNvPr id="74" name="Group 73"/>
          <p:cNvGrpSpPr/>
          <p:nvPr/>
        </p:nvGrpSpPr>
        <p:grpSpPr>
          <a:xfrm>
            <a:off x="1701322" y="4027804"/>
            <a:ext cx="565150" cy="369332"/>
            <a:chOff x="1736090" y="2873352"/>
            <a:chExt cx="565150" cy="369332"/>
          </a:xfrm>
        </p:grpSpPr>
        <p:grpSp>
          <p:nvGrpSpPr>
            <p:cNvPr id="75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79" name="Oval 78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1" name="Oval 80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2" name="Freeform 81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3" name="Freeform 82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4" name="Freeform 83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5" name="Freeform 84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86" name="Straight Connector 85"/>
              <p:cNvCxnSpPr>
                <a:endCxn id="81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" name="Group 75"/>
            <p:cNvGrpSpPr/>
            <p:nvPr/>
          </p:nvGrpSpPr>
          <p:grpSpPr>
            <a:xfrm>
              <a:off x="1770362" y="2873352"/>
              <a:ext cx="441422" cy="369332"/>
              <a:chOff x="667045" y="1708643"/>
              <a:chExt cx="441422" cy="369332"/>
            </a:xfrm>
          </p:grpSpPr>
          <p:sp>
            <p:nvSpPr>
              <p:cNvPr id="77" name="Oval 76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667045" y="1708643"/>
                <a:ext cx="441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1d</a:t>
                </a:r>
              </a:p>
            </p:txBody>
          </p:sp>
        </p:grpSp>
      </p:grpSp>
      <p:grpSp>
        <p:nvGrpSpPr>
          <p:cNvPr id="88" name="Group 87"/>
          <p:cNvGrpSpPr/>
          <p:nvPr/>
        </p:nvGrpSpPr>
        <p:grpSpPr>
          <a:xfrm>
            <a:off x="2562808" y="3418207"/>
            <a:ext cx="565150" cy="369332"/>
            <a:chOff x="1736090" y="2873352"/>
            <a:chExt cx="565150" cy="369332"/>
          </a:xfrm>
        </p:grpSpPr>
        <p:grpSp>
          <p:nvGrpSpPr>
            <p:cNvPr id="89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93" name="Oval 92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5" name="Oval 94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6" name="Freeform 95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7" name="Freeform 96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8" name="Freeform 97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9" name="Freeform 98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00" name="Straight Connector 99"/>
              <p:cNvCxnSpPr>
                <a:endCxn id="95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0" name="Group 89"/>
            <p:cNvGrpSpPr/>
            <p:nvPr/>
          </p:nvGrpSpPr>
          <p:grpSpPr>
            <a:xfrm>
              <a:off x="1770362" y="2873352"/>
              <a:ext cx="428460" cy="369332"/>
              <a:chOff x="667045" y="1708643"/>
              <a:chExt cx="428460" cy="369332"/>
            </a:xfrm>
          </p:grpSpPr>
          <p:sp>
            <p:nvSpPr>
              <p:cNvPr id="91" name="Oval 90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667045" y="1708643"/>
                <a:ext cx="4284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1c</a:t>
                </a:r>
              </a:p>
            </p:txBody>
          </p:sp>
        </p:grpSp>
      </p:grpSp>
      <p:grpSp>
        <p:nvGrpSpPr>
          <p:cNvPr id="102" name="Group 101"/>
          <p:cNvGrpSpPr/>
          <p:nvPr/>
        </p:nvGrpSpPr>
        <p:grpSpPr>
          <a:xfrm>
            <a:off x="794333" y="3411854"/>
            <a:ext cx="565150" cy="369332"/>
            <a:chOff x="1736090" y="2873352"/>
            <a:chExt cx="565150" cy="369332"/>
          </a:xfrm>
        </p:grpSpPr>
        <p:grpSp>
          <p:nvGrpSpPr>
            <p:cNvPr id="103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107" name="Oval 106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8" name="Rectangle 107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9" name="Oval 108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0" name="Freeform 109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1" name="Freeform 110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2" name="Freeform 111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3" name="Freeform 112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14" name="Straight Connector 113"/>
              <p:cNvCxnSpPr>
                <a:endCxn id="109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4" name="Group 103"/>
            <p:cNvGrpSpPr/>
            <p:nvPr/>
          </p:nvGrpSpPr>
          <p:grpSpPr>
            <a:xfrm>
              <a:off x="1770362" y="2873352"/>
              <a:ext cx="441422" cy="369332"/>
              <a:chOff x="667045" y="1708643"/>
              <a:chExt cx="441422" cy="369332"/>
            </a:xfrm>
          </p:grpSpPr>
          <p:sp>
            <p:nvSpPr>
              <p:cNvPr id="105" name="Oval 104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667045" y="1708643"/>
                <a:ext cx="441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1a</a:t>
                </a:r>
              </a:p>
            </p:txBody>
          </p:sp>
        </p:grpSp>
      </p:grpSp>
      <p:cxnSp>
        <p:nvCxnSpPr>
          <p:cNvPr id="117" name="Straight Connector 116"/>
          <p:cNvCxnSpPr>
            <a:stCxn id="66" idx="2"/>
            <a:endCxn id="78" idx="0"/>
          </p:cNvCxnSpPr>
          <p:nvPr/>
        </p:nvCxnSpPr>
        <p:spPr bwMode="auto">
          <a:xfrm>
            <a:off x="1952075" y="3175819"/>
            <a:ext cx="4230" cy="85198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8" name="Straight Connector 117"/>
          <p:cNvCxnSpPr/>
          <p:nvPr/>
        </p:nvCxnSpPr>
        <p:spPr bwMode="auto">
          <a:xfrm>
            <a:off x="1368479" y="3581756"/>
            <a:ext cx="1204913" cy="635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1" name="Straight Connector 120"/>
          <p:cNvCxnSpPr>
            <a:stCxn id="27" idx="7"/>
          </p:cNvCxnSpPr>
          <p:nvPr/>
        </p:nvCxnSpPr>
        <p:spPr bwMode="auto">
          <a:xfrm>
            <a:off x="2179710" y="3087612"/>
            <a:ext cx="480042" cy="36977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" name="Straight Connector 123"/>
          <p:cNvCxnSpPr/>
          <p:nvPr/>
        </p:nvCxnSpPr>
        <p:spPr bwMode="auto">
          <a:xfrm>
            <a:off x="1261075" y="3719439"/>
            <a:ext cx="477927" cy="35707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Connector 128"/>
          <p:cNvCxnSpPr/>
          <p:nvPr/>
        </p:nvCxnSpPr>
        <p:spPr bwMode="auto">
          <a:xfrm flipH="1">
            <a:off x="2157044" y="3716677"/>
            <a:ext cx="508002" cy="34925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" name="Straight Connector 132"/>
          <p:cNvCxnSpPr/>
          <p:nvPr/>
        </p:nvCxnSpPr>
        <p:spPr bwMode="auto">
          <a:xfrm flipH="1">
            <a:off x="1248555" y="3100081"/>
            <a:ext cx="508002" cy="34925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37" name="Group 136"/>
          <p:cNvGrpSpPr/>
          <p:nvPr/>
        </p:nvGrpSpPr>
        <p:grpSpPr>
          <a:xfrm>
            <a:off x="3167773" y="1871068"/>
            <a:ext cx="2712783" cy="1853712"/>
            <a:chOff x="-2170772" y="2784954"/>
            <a:chExt cx="2712783" cy="1853712"/>
          </a:xfrm>
        </p:grpSpPr>
        <p:sp>
          <p:nvSpPr>
            <p:cNvPr id="138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9" name="Group 138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140" name="Group 139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18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93" name="Oval 19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94" name="Rectangle 19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95" name="Oval 19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96" name="Freeform 19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97" name="Freeform 19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98" name="Freeform 19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99" name="Freeform 19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00" name="Straight Connector 199"/>
                  <p:cNvCxnSpPr>
                    <a:endCxn id="19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1" name="Straight Connector 20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90" name="Group 18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191" name="Oval 19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92" name="TextBox 19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2b</a:t>
                    </a:r>
                  </a:p>
                </p:txBody>
              </p:sp>
            </p:grpSp>
          </p:grpSp>
          <p:grpSp>
            <p:nvGrpSpPr>
              <p:cNvPr id="141" name="Group 140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176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80" name="Oval 17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81" name="Rectangle 180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82" name="Oval 181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83" name="Freeform 182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84" name="Freeform 183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85" name="Freeform 184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86" name="Freeform 185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87" name="Straight Connector 186"/>
                  <p:cNvCxnSpPr>
                    <a:endCxn id="182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8" name="Straight Connector 187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7" name="Group 176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178" name="Oval 177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" name="TextBox 178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2d</a:t>
                    </a:r>
                  </a:p>
                </p:txBody>
              </p:sp>
            </p:grpSp>
          </p:grpSp>
          <p:grpSp>
            <p:nvGrpSpPr>
              <p:cNvPr id="142" name="Group 141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16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67" name="Oval 16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68" name="Rectangle 16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69" name="Oval 16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70" name="Freeform 16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71" name="Freeform 17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72" name="Freeform 17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73" name="Freeform 17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74" name="Straight Connector 173"/>
                  <p:cNvCxnSpPr>
                    <a:endCxn id="16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5" name="Straight Connector 17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4" name="Group 163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165" name="Oval 16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" name="TextBox 165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2c</a:t>
                    </a:r>
                  </a:p>
                </p:txBody>
              </p:sp>
            </p:grpSp>
          </p:grpSp>
          <p:grpSp>
            <p:nvGrpSpPr>
              <p:cNvPr id="143" name="Group 142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150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54" name="Oval 153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55" name="Rectangle 154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56" name="Oval 155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57" name="Freeform 156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58" name="Freeform 157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59" name="Freeform 158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60" name="Freeform 159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61" name="Straight Connector 160"/>
                  <p:cNvCxnSpPr>
                    <a:endCxn id="156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" name="Straight Connector 161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1" name="Group 150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152" name="Oval 151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" name="TextBox 152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2a</a:t>
                    </a:r>
                  </a:p>
                </p:txBody>
              </p:sp>
            </p:grpSp>
          </p:grpSp>
          <p:cxnSp>
            <p:nvCxnSpPr>
              <p:cNvPr id="144" name="Straight Connector 143"/>
              <p:cNvCxnSpPr>
                <a:stCxn id="192" idx="2"/>
                <a:endCxn id="179" idx="0"/>
              </p:cNvCxnSpPr>
              <p:nvPr/>
            </p:nvCxnSpPr>
            <p:spPr bwMode="auto">
              <a:xfrm>
                <a:off x="1991073" y="3242684"/>
                <a:ext cx="4230" cy="85198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5" name="Straight Connector 144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6" name="Straight Connector 145"/>
              <p:cNvCxnSpPr>
                <a:stCxn id="193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7" name="Straight Connector 146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8" name="Straight Connector 147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9" name="Straight Connector 148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202" name="Group 201"/>
          <p:cNvGrpSpPr/>
          <p:nvPr/>
        </p:nvGrpSpPr>
        <p:grpSpPr>
          <a:xfrm>
            <a:off x="5839067" y="2689747"/>
            <a:ext cx="2712783" cy="1853712"/>
            <a:chOff x="-2170772" y="2784954"/>
            <a:chExt cx="2712783" cy="1853712"/>
          </a:xfrm>
        </p:grpSpPr>
        <p:sp>
          <p:nvSpPr>
            <p:cNvPr id="203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4" name="Group 203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205" name="Group 204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54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58" name="Oval 257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9" name="Rectangle 258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60" name="Oval 259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61" name="Freeform 260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62" name="Freeform 261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63" name="Freeform 262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64" name="Freeform 263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65" name="Straight Connector 264"/>
                  <p:cNvCxnSpPr>
                    <a:endCxn id="260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6" name="Straight Connector 265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55" name="Group 254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56" name="Oval 255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7" name="TextBox 256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3b</a:t>
                    </a:r>
                  </a:p>
                </p:txBody>
              </p:sp>
            </p:grpSp>
          </p:grpSp>
          <p:grpSp>
            <p:nvGrpSpPr>
              <p:cNvPr id="206" name="Group 205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41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45" name="Oval 244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6" name="Rectangle 245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7" name="Oval 246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8" name="Freeform 247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9" name="Freeform 248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0" name="Freeform 249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1" name="Freeform 250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52" name="Straight Connector 251"/>
                  <p:cNvCxnSpPr>
                    <a:endCxn id="247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3" name="Straight Connector 252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2" name="Group 241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43" name="Oval 242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4" name="TextBox 243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3d</a:t>
                    </a:r>
                  </a:p>
                </p:txBody>
              </p:sp>
            </p:grpSp>
          </p:grpSp>
          <p:grpSp>
            <p:nvGrpSpPr>
              <p:cNvPr id="207" name="Group 206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28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32" name="Oval 231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33" name="Rectangle 232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4" name="Oval 233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35" name="Freeform 234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6" name="Freeform 235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7" name="Freeform 236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8" name="Freeform 237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39" name="Straight Connector 238"/>
                  <p:cNvCxnSpPr>
                    <a:endCxn id="234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0" name="Straight Connector 239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9" name="Group 228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30" name="Oval 229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1" name="TextBox 230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3c</a:t>
                    </a:r>
                  </a:p>
                </p:txBody>
              </p:sp>
            </p:grpSp>
          </p:grpSp>
          <p:grpSp>
            <p:nvGrpSpPr>
              <p:cNvPr id="208" name="Group 207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15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19" name="Oval 218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0" name="Rectangle 219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21" name="Oval 220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2" name="Freeform 221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23" name="Freeform 222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24" name="Freeform 223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25" name="Freeform 224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26" name="Straight Connector 225"/>
                  <p:cNvCxnSpPr>
                    <a:endCxn id="221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7" name="Straight Connector 226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6" name="Group 215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17" name="Oval 216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8" name="TextBox 217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3a</a:t>
                    </a:r>
                  </a:p>
                </p:txBody>
              </p:sp>
            </p:grpSp>
          </p:grpSp>
          <p:cxnSp>
            <p:nvCxnSpPr>
              <p:cNvPr id="209" name="Straight Connector 208"/>
              <p:cNvCxnSpPr>
                <a:stCxn id="257" idx="2"/>
                <a:endCxn id="244" idx="0"/>
              </p:cNvCxnSpPr>
              <p:nvPr/>
            </p:nvCxnSpPr>
            <p:spPr bwMode="auto">
              <a:xfrm>
                <a:off x="1991073" y="3242684"/>
                <a:ext cx="4230" cy="85198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0" name="Straight Connector 209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1" name="Straight Connector 210"/>
              <p:cNvCxnSpPr>
                <a:stCxn id="258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2" name="Straight Connector 211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3" name="Straight Connector 212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4" name="Straight Connector 213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cxnSp>
        <p:nvCxnSpPr>
          <p:cNvPr id="268" name="Straight Connector 267"/>
          <p:cNvCxnSpPr/>
          <p:nvPr/>
        </p:nvCxnSpPr>
        <p:spPr bwMode="auto">
          <a:xfrm flipH="1">
            <a:off x="3020975" y="2930574"/>
            <a:ext cx="495463" cy="49545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0" name="Straight Connector 269"/>
          <p:cNvCxnSpPr>
            <a:endCxn id="167" idx="7"/>
          </p:cNvCxnSpPr>
          <p:nvPr/>
        </p:nvCxnSpPr>
        <p:spPr bwMode="auto">
          <a:xfrm flipH="1" flipV="1">
            <a:off x="5654268" y="2914775"/>
            <a:ext cx="498946" cy="57389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6" name="TextBox 275"/>
          <p:cNvSpPr txBox="1"/>
          <p:nvPr/>
        </p:nvSpPr>
        <p:spPr>
          <a:xfrm>
            <a:off x="4235227" y="3833361"/>
            <a:ext cx="753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 2</a:t>
            </a:r>
          </a:p>
        </p:txBody>
      </p:sp>
      <p:sp>
        <p:nvSpPr>
          <p:cNvPr id="278" name="TextBox 277"/>
          <p:cNvSpPr txBox="1"/>
          <p:nvPr/>
        </p:nvSpPr>
        <p:spPr>
          <a:xfrm>
            <a:off x="6906520" y="4589577"/>
            <a:ext cx="753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 3</a:t>
            </a:r>
          </a:p>
        </p:txBody>
      </p:sp>
      <p:sp>
        <p:nvSpPr>
          <p:cNvPr id="284" name="TextBox 283"/>
          <p:cNvSpPr txBox="1"/>
          <p:nvPr/>
        </p:nvSpPr>
        <p:spPr>
          <a:xfrm>
            <a:off x="1625604" y="4533765"/>
            <a:ext cx="753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 1</a:t>
            </a:r>
          </a:p>
        </p:txBody>
      </p:sp>
      <p:pic>
        <p:nvPicPr>
          <p:cNvPr id="286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1074881"/>
            <a:ext cx="5790370" cy="134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4</a:t>
            </a:fld>
            <a:endParaRPr lang="en-US" sz="1200" dirty="0">
              <a:latin typeface="Tahoma" charset="0"/>
            </a:endParaRPr>
          </a:p>
        </p:txBody>
      </p:sp>
      <p:sp>
        <p:nvSpPr>
          <p:cNvPr id="26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020408" y="2368720"/>
            <a:ext cx="6345022" cy="3959125"/>
            <a:chOff x="1020408" y="2368720"/>
            <a:chExt cx="6345022" cy="3959125"/>
          </a:xfrm>
        </p:grpSpPr>
        <p:grpSp>
          <p:nvGrpSpPr>
            <p:cNvPr id="4" name="Group 3"/>
            <p:cNvGrpSpPr/>
            <p:nvPr/>
          </p:nvGrpSpPr>
          <p:grpSpPr>
            <a:xfrm>
              <a:off x="1020408" y="2368720"/>
              <a:ext cx="5734325" cy="3959125"/>
              <a:chOff x="1020408" y="2368720"/>
              <a:chExt cx="5734325" cy="3959125"/>
            </a:xfrm>
          </p:grpSpPr>
          <p:grpSp>
            <p:nvGrpSpPr>
              <p:cNvPr id="271" name="Group 270"/>
              <p:cNvGrpSpPr/>
              <p:nvPr/>
            </p:nvGrpSpPr>
            <p:grpSpPr>
              <a:xfrm>
                <a:off x="1146544" y="5725901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7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80" name="Oval 27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7" name="Rectangle 28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8" name="Oval 28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9" name="Freeform 28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0" name="Freeform 28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1" name="Freeform 29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2" name="Freeform 29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93" name="Straight Connector 292"/>
                  <p:cNvCxnSpPr>
                    <a:endCxn id="28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4" name="Straight Connector 29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5" name="Group 274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77" name="Oval 276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9" name="TextBox 278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1c</a:t>
                    </a:r>
                  </a:p>
                </p:txBody>
              </p:sp>
            </p:grpSp>
          </p:grpSp>
          <p:sp>
            <p:nvSpPr>
              <p:cNvPr id="3" name="Oval 2"/>
              <p:cNvSpPr/>
              <p:nvPr/>
            </p:nvSpPr>
            <p:spPr bwMode="auto">
              <a:xfrm>
                <a:off x="1020408" y="5511349"/>
                <a:ext cx="839004" cy="816496"/>
              </a:xfrm>
              <a:prstGeom prst="ellipse">
                <a:avLst/>
              </a:prstGeom>
              <a:noFill/>
              <a:ln w="19050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5" name="Oval 294"/>
              <p:cNvSpPr/>
              <p:nvPr/>
            </p:nvSpPr>
            <p:spPr bwMode="auto">
              <a:xfrm>
                <a:off x="2442651" y="3191580"/>
                <a:ext cx="839004" cy="816496"/>
              </a:xfrm>
              <a:prstGeom prst="ellipse">
                <a:avLst/>
              </a:prstGeom>
              <a:noFill/>
              <a:ln w="19050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6" name="Oval 295"/>
              <p:cNvSpPr/>
              <p:nvPr/>
            </p:nvSpPr>
            <p:spPr bwMode="auto">
              <a:xfrm>
                <a:off x="3252649" y="2368720"/>
                <a:ext cx="839004" cy="816496"/>
              </a:xfrm>
              <a:prstGeom prst="ellipse">
                <a:avLst/>
              </a:prstGeom>
              <a:noFill/>
              <a:ln w="19050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7" name="Oval 296"/>
              <p:cNvSpPr/>
              <p:nvPr/>
            </p:nvSpPr>
            <p:spPr bwMode="auto">
              <a:xfrm>
                <a:off x="5037704" y="2453079"/>
                <a:ext cx="839004" cy="816496"/>
              </a:xfrm>
              <a:prstGeom prst="ellipse">
                <a:avLst/>
              </a:prstGeom>
              <a:noFill/>
              <a:ln w="19050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∂</a:t>
                </a:r>
              </a:p>
            </p:txBody>
          </p:sp>
          <p:sp>
            <p:nvSpPr>
              <p:cNvPr id="298" name="Oval 297"/>
              <p:cNvSpPr/>
              <p:nvPr/>
            </p:nvSpPr>
            <p:spPr bwMode="auto">
              <a:xfrm>
                <a:off x="5915729" y="3217852"/>
                <a:ext cx="839004" cy="816496"/>
              </a:xfrm>
              <a:prstGeom prst="ellipse">
                <a:avLst/>
              </a:prstGeom>
              <a:noFill/>
              <a:ln w="19050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∂</a:t>
                </a: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2018143" y="5692792"/>
              <a:ext cx="53472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gateway routers run both eBGP and iBGP </a:t>
              </a:r>
              <a:r>
                <a:rPr lang="en-US" dirty="0" err="1"/>
                <a:t>protools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7078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BGP basics</a:t>
            </a:r>
          </a:p>
        </p:txBody>
      </p:sp>
      <p:sp>
        <p:nvSpPr>
          <p:cNvPr id="753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79438" y="2478283"/>
            <a:ext cx="8505825" cy="1234021"/>
          </a:xfrm>
        </p:spPr>
        <p:txBody>
          <a:bodyPr/>
          <a:lstStyle/>
          <a:p>
            <a:pPr marL="282575" indent="-282575"/>
            <a:r>
              <a:rPr lang="en-US" sz="2400" dirty="0">
                <a:latin typeface="Gill Sans MT" charset="0"/>
              </a:rPr>
              <a:t>when AS3 gateway router 3a advertises path </a:t>
            </a:r>
            <a:r>
              <a:rPr lang="en-US" sz="2200" dirty="0">
                <a:solidFill>
                  <a:srgbClr val="CC0000"/>
                </a:solidFill>
                <a:latin typeface="Gill Sans MT" charset="0"/>
              </a:rPr>
              <a:t>AS3,X </a:t>
            </a:r>
            <a:r>
              <a:rPr lang="en-US" sz="2400" dirty="0">
                <a:latin typeface="Gill Sans MT" charset="0"/>
              </a:rPr>
              <a:t>to AS2 gateway router 2c:</a:t>
            </a:r>
          </a:p>
          <a:p>
            <a:pPr marL="685800" lvl="1" indent="-228600"/>
            <a:r>
              <a:rPr lang="en-US" dirty="0">
                <a:latin typeface="Gill Sans MT" charset="0"/>
              </a:rPr>
              <a:t>AS3 </a:t>
            </a: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promises</a:t>
            </a:r>
            <a:r>
              <a:rPr lang="en-US" dirty="0">
                <a:latin typeface="Gill Sans MT" charset="0"/>
              </a:rPr>
              <a:t> to AS2 it will forward datagrams towards X</a:t>
            </a:r>
          </a:p>
          <a:p>
            <a:pPr marL="0" indent="0">
              <a:buNone/>
            </a:pPr>
            <a:endParaRPr lang="en-US" sz="2000" dirty="0">
              <a:latin typeface="Gill Sans MT" charset="0"/>
            </a:endParaRPr>
          </a:p>
        </p:txBody>
      </p:sp>
      <p:sp>
        <p:nvSpPr>
          <p:cNvPr id="162846" name="Rectangle 116"/>
          <p:cNvSpPr>
            <a:spLocks noChangeArrowheads="1"/>
          </p:cNvSpPr>
          <p:nvPr/>
        </p:nvSpPr>
        <p:spPr bwMode="auto">
          <a:xfrm>
            <a:off x="554038" y="1069976"/>
            <a:ext cx="8505825" cy="123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2575" indent="-2825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solidFill>
                  <a:srgbClr val="CC0000"/>
                </a:solidFill>
                <a:latin typeface="Gill Sans MT" charset="0"/>
              </a:rPr>
              <a:t>BGP session:</a:t>
            </a:r>
            <a:r>
              <a:rPr lang="en-US" sz="2400" dirty="0">
                <a:solidFill>
                  <a:srgbClr val="FF0000"/>
                </a:solidFill>
                <a:latin typeface="Gill Sans MT" charset="0"/>
              </a:rPr>
              <a:t> </a:t>
            </a:r>
            <a:r>
              <a:rPr lang="en-US" sz="2400" dirty="0">
                <a:latin typeface="Gill Sans MT" charset="0"/>
              </a:rPr>
              <a:t>two BGP routers (</a:t>
            </a:r>
            <a:r>
              <a:rPr lang="ja-JP" altLang="en-US" sz="2400" dirty="0">
                <a:latin typeface="Gill Sans MT" charset="0"/>
              </a:rPr>
              <a:t>“</a:t>
            </a:r>
            <a:r>
              <a:rPr lang="en-US" altLang="ja-JP" sz="2400" dirty="0">
                <a:latin typeface="Gill Sans MT" charset="0"/>
              </a:rPr>
              <a:t>peers</a:t>
            </a:r>
            <a:r>
              <a:rPr lang="ja-JP" altLang="en-US" sz="2400" dirty="0">
                <a:latin typeface="Gill Sans MT" charset="0"/>
              </a:rPr>
              <a:t>”</a:t>
            </a:r>
            <a:r>
              <a:rPr lang="en-US" altLang="ja-JP" sz="2400" dirty="0">
                <a:latin typeface="Gill Sans MT" charset="0"/>
              </a:rPr>
              <a:t>) exchange BGP messages over semi-permanent TCP connection:</a:t>
            </a:r>
          </a:p>
          <a:p>
            <a:pPr marL="685800" lvl="1" indent="-2286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</a:pPr>
            <a:r>
              <a:rPr lang="en-US" sz="2400" dirty="0">
                <a:latin typeface="Gill Sans MT"/>
                <a:cs typeface="Gill Sans MT"/>
              </a:rPr>
              <a:t>advertising </a:t>
            </a:r>
            <a:r>
              <a:rPr lang="en-US" sz="2400" i="1" dirty="0">
                <a:solidFill>
                  <a:srgbClr val="CC0000"/>
                </a:solidFill>
                <a:latin typeface="Gill Sans MT"/>
                <a:cs typeface="Gill Sans MT"/>
              </a:rPr>
              <a:t>paths</a:t>
            </a:r>
            <a:r>
              <a:rPr lang="en-US" sz="2400" dirty="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lang="en-US" sz="2400" dirty="0">
                <a:latin typeface="Gill Sans MT"/>
                <a:cs typeface="Gill Sans MT"/>
              </a:rPr>
              <a:t>to different destination network prefixes (BGP  is a </a:t>
            </a:r>
            <a:r>
              <a:rPr lang="ja-JP" altLang="en-US" sz="2400" dirty="0">
                <a:latin typeface="Gill Sans MT"/>
                <a:cs typeface="Gill Sans MT"/>
              </a:rPr>
              <a:t>“</a:t>
            </a:r>
            <a:r>
              <a:rPr lang="en-US" altLang="ja-JP" sz="2400" dirty="0">
                <a:latin typeface="Gill Sans MT"/>
                <a:cs typeface="Gill Sans MT"/>
              </a:rPr>
              <a:t>path vector</a:t>
            </a:r>
            <a:r>
              <a:rPr lang="ja-JP" altLang="en-US" sz="2400" dirty="0">
                <a:latin typeface="Gill Sans MT"/>
                <a:cs typeface="Gill Sans MT"/>
              </a:rPr>
              <a:t>”</a:t>
            </a:r>
            <a:r>
              <a:rPr lang="en-US" altLang="ja-JP" sz="2400" dirty="0">
                <a:latin typeface="Gill Sans MT"/>
                <a:cs typeface="Gill Sans MT"/>
              </a:rPr>
              <a:t> protocol)</a:t>
            </a:r>
            <a:endParaRPr lang="en-US" sz="2400" dirty="0">
              <a:solidFill>
                <a:srgbClr val="FF0000"/>
              </a:solidFill>
              <a:latin typeface="Gill Sans MT"/>
              <a:cs typeface="Gill Sans MT"/>
            </a:endParaRPr>
          </a:p>
        </p:txBody>
      </p:sp>
      <p:pic>
        <p:nvPicPr>
          <p:cNvPr id="162849" name="Picture 121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800100"/>
            <a:ext cx="2553558" cy="20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5" name="Group 124"/>
          <p:cNvGrpSpPr/>
          <p:nvPr/>
        </p:nvGrpSpPr>
        <p:grpSpPr>
          <a:xfrm>
            <a:off x="624887" y="4010992"/>
            <a:ext cx="2557336" cy="1719017"/>
            <a:chOff x="-2170772" y="2784954"/>
            <a:chExt cx="2712783" cy="1853712"/>
          </a:xfrm>
        </p:grpSpPr>
        <p:sp>
          <p:nvSpPr>
            <p:cNvPr id="261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2" name="Group 261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263" name="Group 262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31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16" name="Oval 31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7" name="Rectangle 31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18" name="Oval 31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9" name="Freeform 31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0" name="Freeform 31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1" name="Freeform 32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2" name="Freeform 32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23" name="Straight Connector 322"/>
                  <p:cNvCxnSpPr>
                    <a:endCxn id="31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3" name="Group 312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14" name="Oval 31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5" name="TextBox 314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1b</a:t>
                    </a:r>
                  </a:p>
                </p:txBody>
              </p:sp>
            </p:grpSp>
          </p:grpSp>
          <p:grpSp>
            <p:nvGrpSpPr>
              <p:cNvPr id="264" name="Group 263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9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03" name="Oval 30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4" name="Rectangle 30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5" name="Oval 30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6" name="Freeform 30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7" name="Freeform 30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8" name="Freeform 30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9" name="Freeform 30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10" name="Straight Connector 309"/>
                  <p:cNvCxnSpPr>
                    <a:endCxn id="30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0" name="Group 29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01" name="Oval 30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2" name="TextBox 30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1d</a:t>
                    </a:r>
                  </a:p>
                </p:txBody>
              </p:sp>
            </p:grpSp>
          </p:grpSp>
          <p:grpSp>
            <p:nvGrpSpPr>
              <p:cNvPr id="265" name="Group 264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86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90" name="Oval 28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1" name="Rectangle 290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2" name="Oval 291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3" name="Freeform 292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4" name="Freeform 293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5" name="Freeform 294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6" name="Freeform 295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97" name="Straight Connector 296"/>
                  <p:cNvCxnSpPr>
                    <a:endCxn id="292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7" name="Group 286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88" name="Oval 287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9" name="TextBox 288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1c</a:t>
                    </a:r>
                  </a:p>
                </p:txBody>
              </p:sp>
            </p:grpSp>
          </p:grpSp>
          <p:grpSp>
            <p:nvGrpSpPr>
              <p:cNvPr id="266" name="Group 265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7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77" name="Oval 27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78" name="Rectangle 27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79" name="Oval 27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0" name="Freeform 27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1" name="Freeform 28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2" name="Freeform 28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3" name="Freeform 28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84" name="Straight Connector 283"/>
                  <p:cNvCxnSpPr>
                    <a:endCxn id="27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4" name="Group 273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75" name="Oval 27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6" name="TextBox 275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1a</a:t>
                    </a:r>
                  </a:p>
                </p:txBody>
              </p:sp>
            </p:grpSp>
          </p:grpSp>
          <p:cxnSp>
            <p:nvCxnSpPr>
              <p:cNvPr id="267" name="Straight Connector 266"/>
              <p:cNvCxnSpPr>
                <a:stCxn id="315" idx="2"/>
                <a:endCxn id="302" idx="0"/>
              </p:cNvCxnSpPr>
              <p:nvPr/>
            </p:nvCxnSpPr>
            <p:spPr bwMode="auto">
              <a:xfrm>
                <a:off x="1991073" y="3242684"/>
                <a:ext cx="4230" cy="85198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8" name="Straight Connector 267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9" name="Straight Connector 268"/>
              <p:cNvCxnSpPr>
                <a:stCxn id="316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0" name="Straight Connector 269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1" name="Straight Connector 270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2" name="Straight Connector 271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126" name="Group 125"/>
          <p:cNvGrpSpPr/>
          <p:nvPr/>
        </p:nvGrpSpPr>
        <p:grpSpPr>
          <a:xfrm>
            <a:off x="3285692" y="4938163"/>
            <a:ext cx="2545688" cy="1720535"/>
            <a:chOff x="-2170772" y="2784954"/>
            <a:chExt cx="2712783" cy="1853712"/>
          </a:xfrm>
        </p:grpSpPr>
        <p:sp>
          <p:nvSpPr>
            <p:cNvPr id="197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8" name="Group 197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199" name="Group 198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48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52" name="Oval 251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3" name="Rectangle 252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4" name="Oval 253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5" name="Freeform 254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6" name="Freeform 255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7" name="Freeform 256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8" name="Freeform 257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59" name="Straight Connector 258"/>
                  <p:cNvCxnSpPr>
                    <a:endCxn id="254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Straight Connector 259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9" name="Group 248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50" name="Oval 249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1" name="TextBox 250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2b</a:t>
                    </a:r>
                  </a:p>
                </p:txBody>
              </p:sp>
            </p:grpSp>
          </p:grpSp>
          <p:grpSp>
            <p:nvGrpSpPr>
              <p:cNvPr id="200" name="Group 199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35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39" name="Oval 238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0" name="Rectangle 239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1" name="Oval 240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2" name="Freeform 241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3" name="Freeform 242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4" name="Freeform 243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5" name="Freeform 244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46" name="Straight Connector 245"/>
                  <p:cNvCxnSpPr>
                    <a:endCxn id="241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7" name="Straight Connector 246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6" name="Group 235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37" name="Oval 236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8" name="TextBox 237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2d</a:t>
                    </a:r>
                  </a:p>
                </p:txBody>
              </p:sp>
            </p:grpSp>
          </p:grpSp>
          <p:grpSp>
            <p:nvGrpSpPr>
              <p:cNvPr id="201" name="Group 200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2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26" name="Oval 22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7" name="Rectangle 22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28" name="Oval 22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9" name="Freeform 22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0" name="Freeform 22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1" name="Freeform 23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2" name="Freeform 23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33" name="Straight Connector 232"/>
                  <p:cNvCxnSpPr>
                    <a:endCxn id="22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4" name="Straight Connector 23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3" name="Group 222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24" name="Oval 22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5" name="TextBox 224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2c</a:t>
                    </a:r>
                  </a:p>
                </p:txBody>
              </p:sp>
            </p:grpSp>
          </p:grpSp>
          <p:grpSp>
            <p:nvGrpSpPr>
              <p:cNvPr id="202" name="Group 201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0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13" name="Oval 21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4" name="Rectangle 21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5" name="Oval 21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6" name="Freeform 21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7" name="Freeform 21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8" name="Freeform 21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9" name="Freeform 21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20" name="Straight Connector 219"/>
                  <p:cNvCxnSpPr>
                    <a:endCxn id="21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" name="Straight Connector 22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0" name="Group 20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11" name="Oval 21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2" name="TextBox 21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2a</a:t>
                    </a:r>
                  </a:p>
                </p:txBody>
              </p:sp>
            </p:grpSp>
          </p:grpSp>
          <p:cxnSp>
            <p:nvCxnSpPr>
              <p:cNvPr id="203" name="Straight Connector 202"/>
              <p:cNvCxnSpPr>
                <a:stCxn id="251" idx="2"/>
                <a:endCxn id="238" idx="0"/>
              </p:cNvCxnSpPr>
              <p:nvPr/>
            </p:nvCxnSpPr>
            <p:spPr bwMode="auto">
              <a:xfrm>
                <a:off x="1991073" y="3242684"/>
                <a:ext cx="4230" cy="85198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4" name="Straight Connector 203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5" name="Straight Connector 204"/>
              <p:cNvCxnSpPr>
                <a:stCxn id="252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6" name="Straight Connector 205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7" name="Straight Connector 206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8" name="Straight Connector 207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33" name="Freeform 2"/>
          <p:cNvSpPr>
            <a:spLocks/>
          </p:cNvSpPr>
          <p:nvPr/>
        </p:nvSpPr>
        <p:spPr bwMode="auto">
          <a:xfrm>
            <a:off x="5507686" y="3869905"/>
            <a:ext cx="2575521" cy="1672516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4" name="Group 133"/>
          <p:cNvGrpSpPr/>
          <p:nvPr/>
        </p:nvGrpSpPr>
        <p:grpSpPr>
          <a:xfrm>
            <a:off x="5731177" y="4006021"/>
            <a:ext cx="2215548" cy="1435167"/>
            <a:chOff x="833331" y="2873352"/>
            <a:chExt cx="2333625" cy="1590649"/>
          </a:xfrm>
        </p:grpSpPr>
        <p:grpSp>
          <p:nvGrpSpPr>
            <p:cNvPr id="135" name="Group 134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184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88" name="Oval 18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89" name="Rectangle 18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0" name="Oval 18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1" name="Freeform 19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2" name="Freeform 19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3" name="Freeform 19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4" name="Freeform 193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95" name="Straight Connector 194"/>
                <p:cNvCxnSpPr>
                  <a:endCxn id="19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5" name="Group 184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86" name="Oval 185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TextBox 186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3b</a:t>
                  </a:r>
                </a:p>
              </p:txBody>
            </p:sp>
          </p:grpSp>
        </p:grpSp>
        <p:grpSp>
          <p:nvGrpSpPr>
            <p:cNvPr id="136" name="Group 135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171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75" name="Oval 174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6" name="Rectangle 175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7" name="Oval 176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8" name="Freeform 177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9" name="Freeform 178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0" name="Freeform 179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1" name="Freeform 180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82" name="Straight Connector 181"/>
                <p:cNvCxnSpPr>
                  <a:endCxn id="177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2" name="Group 171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73" name="Oval 172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4" name="TextBox 173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3d</a:t>
                  </a:r>
                </a:p>
              </p:txBody>
            </p:sp>
          </p:grpSp>
        </p:grpSp>
        <p:grpSp>
          <p:nvGrpSpPr>
            <p:cNvPr id="137" name="Group 136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15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62" name="Oval 16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3" name="Rectangle 16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4" name="Oval 16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5" name="Freeform 16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6" name="Freeform 16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7" name="Freeform 16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8" name="Freeform 16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69" name="Straight Connector 168"/>
                <p:cNvCxnSpPr>
                  <a:endCxn id="16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Group 158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160" name="Oval 15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1" name="TextBox 160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3c</a:t>
                  </a:r>
                </a:p>
              </p:txBody>
            </p:sp>
          </p:grpSp>
        </p:grpSp>
        <p:grpSp>
          <p:nvGrpSpPr>
            <p:cNvPr id="138" name="Group 137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14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49" name="Oval 14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0" name="Rectangle 14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1" name="Oval 15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2" name="Freeform 15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3" name="Freeform 15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4" name="Freeform 15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5" name="Freeform 15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endCxn id="15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6" name="Group 14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47" name="Oval 14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3a</a:t>
                  </a:r>
                </a:p>
              </p:txBody>
            </p:sp>
          </p:grpSp>
        </p:grpSp>
        <p:cxnSp>
          <p:nvCxnSpPr>
            <p:cNvPr id="139" name="Straight Connector 138"/>
            <p:cNvCxnSpPr>
              <a:stCxn id="187" idx="2"/>
              <a:endCxn id="174" idx="0"/>
            </p:cNvCxnSpPr>
            <p:nvPr/>
          </p:nvCxnSpPr>
          <p:spPr bwMode="auto">
            <a:xfrm>
              <a:off x="1991073" y="3242684"/>
              <a:ext cx="4230" cy="85198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0" name="Straight Connector 139"/>
            <p:cNvCxnSpPr/>
            <p:nvPr/>
          </p:nvCxnSpPr>
          <p:spPr bwMode="auto">
            <a:xfrm>
              <a:off x="1407477" y="3648621"/>
              <a:ext cx="1204913" cy="635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Straight Connector 140"/>
            <p:cNvCxnSpPr>
              <a:stCxn id="188" idx="7"/>
            </p:cNvCxnSpPr>
            <p:nvPr/>
          </p:nvCxnSpPr>
          <p:spPr bwMode="auto">
            <a:xfrm>
              <a:off x="2218708" y="3154477"/>
              <a:ext cx="480042" cy="36977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2" name="Straight Connector 141"/>
            <p:cNvCxnSpPr/>
            <p:nvPr/>
          </p:nvCxnSpPr>
          <p:spPr bwMode="auto">
            <a:xfrm>
              <a:off x="1300073" y="3786304"/>
              <a:ext cx="477927" cy="35707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3" name="Straight Connector 142"/>
            <p:cNvCxnSpPr/>
            <p:nvPr/>
          </p:nvCxnSpPr>
          <p:spPr bwMode="auto">
            <a:xfrm flipH="1">
              <a:off x="2196042" y="3783542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Straight Connector 143"/>
            <p:cNvCxnSpPr/>
            <p:nvPr/>
          </p:nvCxnSpPr>
          <p:spPr bwMode="auto">
            <a:xfrm flipH="1">
              <a:off x="1287553" y="3166946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8" name="Straight Connector 127"/>
          <p:cNvCxnSpPr/>
          <p:nvPr/>
        </p:nvCxnSpPr>
        <p:spPr bwMode="auto">
          <a:xfrm flipH="1" flipV="1">
            <a:off x="3046706" y="4899525"/>
            <a:ext cx="480877" cy="74409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Connector 128"/>
          <p:cNvCxnSpPr/>
          <p:nvPr/>
        </p:nvCxnSpPr>
        <p:spPr bwMode="auto">
          <a:xfrm flipV="1">
            <a:off x="5523188" y="4840643"/>
            <a:ext cx="337735" cy="823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0" name="TextBox 129"/>
          <p:cNvSpPr txBox="1"/>
          <p:nvPr/>
        </p:nvSpPr>
        <p:spPr>
          <a:xfrm>
            <a:off x="3493291" y="4997847"/>
            <a:ext cx="753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 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5543950" y="3911145"/>
            <a:ext cx="753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 3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629020" y="4121821"/>
            <a:ext cx="753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 1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070827" y="4972752"/>
            <a:ext cx="1701734" cy="616172"/>
            <a:chOff x="7073692" y="5469792"/>
            <a:chExt cx="1701734" cy="616172"/>
          </a:xfrm>
        </p:grpSpPr>
        <p:grpSp>
          <p:nvGrpSpPr>
            <p:cNvPr id="10" name="Group 9"/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399" name="Freeform 2"/>
              <p:cNvSpPr>
                <a:spLocks/>
              </p:cNvSpPr>
              <p:nvPr/>
            </p:nvSpPr>
            <p:spPr bwMode="auto">
              <a:xfrm>
                <a:off x="6946249" y="5096269"/>
                <a:ext cx="1701734" cy="61617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 w 9959"/>
                  <a:gd name="connsiteY0" fmla="*/ 5593 h 11352"/>
                  <a:gd name="connsiteX1" fmla="*/ 1089 w 9959"/>
                  <a:gd name="connsiteY1" fmla="*/ 469 h 11352"/>
                  <a:gd name="connsiteX2" fmla="*/ 4845 w 9959"/>
                  <a:gd name="connsiteY2" fmla="*/ 561 h 11352"/>
                  <a:gd name="connsiteX3" fmla="*/ 8027 w 9959"/>
                  <a:gd name="connsiteY3" fmla="*/ 3370 h 11352"/>
                  <a:gd name="connsiteX4" fmla="*/ 9955 w 9959"/>
                  <a:gd name="connsiteY4" fmla="*/ 5970 h 11352"/>
                  <a:gd name="connsiteX5" fmla="*/ 8435 w 9959"/>
                  <a:gd name="connsiteY5" fmla="*/ 7863 h 11352"/>
                  <a:gd name="connsiteX6" fmla="*/ 5161 w 9959"/>
                  <a:gd name="connsiteY6" fmla="*/ 11352 h 11352"/>
                  <a:gd name="connsiteX7" fmla="*/ 2712 w 9959"/>
                  <a:gd name="connsiteY7" fmla="*/ 8240 h 11352"/>
                  <a:gd name="connsiteX8" fmla="*/ 1334 w 9959"/>
                  <a:gd name="connsiteY8" fmla="*/ 7922 h 11352"/>
                  <a:gd name="connsiteX9" fmla="*/ 4 w 9959"/>
                  <a:gd name="connsiteY9" fmla="*/ 5593 h 11352"/>
                  <a:gd name="connsiteX0" fmla="*/ 0 w 11223"/>
                  <a:gd name="connsiteY0" fmla="*/ 3835 h 9929"/>
                  <a:gd name="connsiteX1" fmla="*/ 2316 w 11223"/>
                  <a:gd name="connsiteY1" fmla="*/ 342 h 9929"/>
                  <a:gd name="connsiteX2" fmla="*/ 6088 w 11223"/>
                  <a:gd name="connsiteY2" fmla="*/ 423 h 9929"/>
                  <a:gd name="connsiteX3" fmla="*/ 9283 w 11223"/>
                  <a:gd name="connsiteY3" fmla="*/ 2898 h 9929"/>
                  <a:gd name="connsiteX4" fmla="*/ 11219 w 11223"/>
                  <a:gd name="connsiteY4" fmla="*/ 5188 h 9929"/>
                  <a:gd name="connsiteX5" fmla="*/ 9693 w 11223"/>
                  <a:gd name="connsiteY5" fmla="*/ 6856 h 9929"/>
                  <a:gd name="connsiteX6" fmla="*/ 6405 w 11223"/>
                  <a:gd name="connsiteY6" fmla="*/ 9929 h 9929"/>
                  <a:gd name="connsiteX7" fmla="*/ 3946 w 11223"/>
                  <a:gd name="connsiteY7" fmla="*/ 7188 h 9929"/>
                  <a:gd name="connsiteX8" fmla="*/ 2562 w 11223"/>
                  <a:gd name="connsiteY8" fmla="*/ 6908 h 9929"/>
                  <a:gd name="connsiteX9" fmla="*/ 0 w 11223"/>
                  <a:gd name="connsiteY9" fmla="*/ 3835 h 9929"/>
                  <a:gd name="connsiteX0" fmla="*/ 0 w 9999"/>
                  <a:gd name="connsiteY0" fmla="*/ 3862 h 10000"/>
                  <a:gd name="connsiteX1" fmla="*/ 2064 w 9999"/>
                  <a:gd name="connsiteY1" fmla="*/ 344 h 10000"/>
                  <a:gd name="connsiteX2" fmla="*/ 5425 w 9999"/>
                  <a:gd name="connsiteY2" fmla="*/ 426 h 10000"/>
                  <a:gd name="connsiteX3" fmla="*/ 8271 w 9999"/>
                  <a:gd name="connsiteY3" fmla="*/ 2919 h 10000"/>
                  <a:gd name="connsiteX4" fmla="*/ 9996 w 9999"/>
                  <a:gd name="connsiteY4" fmla="*/ 5225 h 10000"/>
                  <a:gd name="connsiteX5" fmla="*/ 8637 w 9999"/>
                  <a:gd name="connsiteY5" fmla="*/ 6905 h 10000"/>
                  <a:gd name="connsiteX6" fmla="*/ 5707 w 9999"/>
                  <a:gd name="connsiteY6" fmla="*/ 10000 h 10000"/>
                  <a:gd name="connsiteX7" fmla="*/ 2283 w 9999"/>
                  <a:gd name="connsiteY7" fmla="*/ 6957 h 10000"/>
                  <a:gd name="connsiteX8" fmla="*/ 0 w 9999"/>
                  <a:gd name="connsiteY8" fmla="*/ 3862 h 10000"/>
                  <a:gd name="connsiteX0" fmla="*/ 124 w 10124"/>
                  <a:gd name="connsiteY0" fmla="*/ 3862 h 10000"/>
                  <a:gd name="connsiteX1" fmla="*/ 2188 w 10124"/>
                  <a:gd name="connsiteY1" fmla="*/ 344 h 10000"/>
                  <a:gd name="connsiteX2" fmla="*/ 5550 w 10124"/>
                  <a:gd name="connsiteY2" fmla="*/ 426 h 10000"/>
                  <a:gd name="connsiteX3" fmla="*/ 8396 w 10124"/>
                  <a:gd name="connsiteY3" fmla="*/ 2919 h 10000"/>
                  <a:gd name="connsiteX4" fmla="*/ 10121 w 10124"/>
                  <a:gd name="connsiteY4" fmla="*/ 5225 h 10000"/>
                  <a:gd name="connsiteX5" fmla="*/ 8762 w 10124"/>
                  <a:gd name="connsiteY5" fmla="*/ 6905 h 10000"/>
                  <a:gd name="connsiteX6" fmla="*/ 5832 w 10124"/>
                  <a:gd name="connsiteY6" fmla="*/ 10000 h 10000"/>
                  <a:gd name="connsiteX7" fmla="*/ 124 w 10124"/>
                  <a:gd name="connsiteY7" fmla="*/ 3862 h 10000"/>
                  <a:gd name="connsiteX0" fmla="*/ 43 w 10045"/>
                  <a:gd name="connsiteY0" fmla="*/ 3862 h 6912"/>
                  <a:gd name="connsiteX1" fmla="*/ 2107 w 10045"/>
                  <a:gd name="connsiteY1" fmla="*/ 344 h 6912"/>
                  <a:gd name="connsiteX2" fmla="*/ 5469 w 10045"/>
                  <a:gd name="connsiteY2" fmla="*/ 426 h 6912"/>
                  <a:gd name="connsiteX3" fmla="*/ 8315 w 10045"/>
                  <a:gd name="connsiteY3" fmla="*/ 2919 h 6912"/>
                  <a:gd name="connsiteX4" fmla="*/ 10040 w 10045"/>
                  <a:gd name="connsiteY4" fmla="*/ 5225 h 6912"/>
                  <a:gd name="connsiteX5" fmla="*/ 8681 w 10045"/>
                  <a:gd name="connsiteY5" fmla="*/ 6905 h 6912"/>
                  <a:gd name="connsiteX6" fmla="*/ 3967 w 10045"/>
                  <a:gd name="connsiteY6" fmla="*/ 5885 h 6912"/>
                  <a:gd name="connsiteX7" fmla="*/ 43 w 10045"/>
                  <a:gd name="connsiteY7" fmla="*/ 3862 h 6912"/>
                  <a:gd name="connsiteX0" fmla="*/ 47 w 10004"/>
                  <a:gd name="connsiteY0" fmla="*/ 5106 h 9519"/>
                  <a:gd name="connsiteX1" fmla="*/ 2102 w 10004"/>
                  <a:gd name="connsiteY1" fmla="*/ 17 h 9519"/>
                  <a:gd name="connsiteX2" fmla="*/ 6651 w 10004"/>
                  <a:gd name="connsiteY2" fmla="*/ 3484 h 9519"/>
                  <a:gd name="connsiteX3" fmla="*/ 8282 w 10004"/>
                  <a:gd name="connsiteY3" fmla="*/ 3742 h 9519"/>
                  <a:gd name="connsiteX4" fmla="*/ 9999 w 10004"/>
                  <a:gd name="connsiteY4" fmla="*/ 7078 h 9519"/>
                  <a:gd name="connsiteX5" fmla="*/ 8646 w 10004"/>
                  <a:gd name="connsiteY5" fmla="*/ 9509 h 9519"/>
                  <a:gd name="connsiteX6" fmla="*/ 3953 w 10004"/>
                  <a:gd name="connsiteY6" fmla="*/ 8033 h 9519"/>
                  <a:gd name="connsiteX7" fmla="*/ 47 w 10004"/>
                  <a:gd name="connsiteY7" fmla="*/ 5106 h 9519"/>
                  <a:gd name="connsiteX0" fmla="*/ 43 w 9996"/>
                  <a:gd name="connsiteY0" fmla="*/ 6232 h 10868"/>
                  <a:gd name="connsiteX1" fmla="*/ 2097 w 9996"/>
                  <a:gd name="connsiteY1" fmla="*/ 886 h 10868"/>
                  <a:gd name="connsiteX2" fmla="*/ 5642 w 9996"/>
                  <a:gd name="connsiteY2" fmla="*/ 385 h 10868"/>
                  <a:gd name="connsiteX3" fmla="*/ 8275 w 9996"/>
                  <a:gd name="connsiteY3" fmla="*/ 4799 h 10868"/>
                  <a:gd name="connsiteX4" fmla="*/ 9991 w 9996"/>
                  <a:gd name="connsiteY4" fmla="*/ 8304 h 10868"/>
                  <a:gd name="connsiteX5" fmla="*/ 8639 w 9996"/>
                  <a:gd name="connsiteY5" fmla="*/ 10857 h 10868"/>
                  <a:gd name="connsiteX6" fmla="*/ 3947 w 9996"/>
                  <a:gd name="connsiteY6" fmla="*/ 9307 h 10868"/>
                  <a:gd name="connsiteX7" fmla="*/ 43 w 9996"/>
                  <a:gd name="connsiteY7" fmla="*/ 6232 h 10868"/>
                  <a:gd name="connsiteX0" fmla="*/ 43 w 10004"/>
                  <a:gd name="connsiteY0" fmla="*/ 5543 h 9809"/>
                  <a:gd name="connsiteX1" fmla="*/ 2098 w 10004"/>
                  <a:gd name="connsiteY1" fmla="*/ 624 h 9809"/>
                  <a:gd name="connsiteX2" fmla="*/ 5644 w 10004"/>
                  <a:gd name="connsiteY2" fmla="*/ 163 h 9809"/>
                  <a:gd name="connsiteX3" fmla="*/ 8163 w 10004"/>
                  <a:gd name="connsiteY3" fmla="*/ 1492 h 9809"/>
                  <a:gd name="connsiteX4" fmla="*/ 9995 w 10004"/>
                  <a:gd name="connsiteY4" fmla="*/ 7450 h 9809"/>
                  <a:gd name="connsiteX5" fmla="*/ 8642 w 10004"/>
                  <a:gd name="connsiteY5" fmla="*/ 9799 h 9809"/>
                  <a:gd name="connsiteX6" fmla="*/ 3949 w 10004"/>
                  <a:gd name="connsiteY6" fmla="*/ 8373 h 9809"/>
                  <a:gd name="connsiteX7" fmla="*/ 43 w 10004"/>
                  <a:gd name="connsiteY7" fmla="*/ 5543 h 9809"/>
                  <a:gd name="connsiteX0" fmla="*/ 43 w 8950"/>
                  <a:gd name="connsiteY0" fmla="*/ 5651 h 10081"/>
                  <a:gd name="connsiteX1" fmla="*/ 2097 w 8950"/>
                  <a:gd name="connsiteY1" fmla="*/ 636 h 10081"/>
                  <a:gd name="connsiteX2" fmla="*/ 5642 w 8950"/>
                  <a:gd name="connsiteY2" fmla="*/ 166 h 10081"/>
                  <a:gd name="connsiteX3" fmla="*/ 8160 w 8950"/>
                  <a:gd name="connsiteY3" fmla="*/ 1521 h 10081"/>
                  <a:gd name="connsiteX4" fmla="*/ 8473 w 8950"/>
                  <a:gd name="connsiteY4" fmla="*/ 5322 h 10081"/>
                  <a:gd name="connsiteX5" fmla="*/ 8639 w 8950"/>
                  <a:gd name="connsiteY5" fmla="*/ 9990 h 10081"/>
                  <a:gd name="connsiteX6" fmla="*/ 3947 w 8950"/>
                  <a:gd name="connsiteY6" fmla="*/ 8536 h 10081"/>
                  <a:gd name="connsiteX7" fmla="*/ 43 w 8950"/>
                  <a:gd name="connsiteY7" fmla="*/ 5651 h 10081"/>
                  <a:gd name="connsiteX0" fmla="*/ 48 w 9651"/>
                  <a:gd name="connsiteY0" fmla="*/ 5606 h 8648"/>
                  <a:gd name="connsiteX1" fmla="*/ 2343 w 9651"/>
                  <a:gd name="connsiteY1" fmla="*/ 631 h 8648"/>
                  <a:gd name="connsiteX2" fmla="*/ 6304 w 9651"/>
                  <a:gd name="connsiteY2" fmla="*/ 165 h 8648"/>
                  <a:gd name="connsiteX3" fmla="*/ 9117 w 9651"/>
                  <a:gd name="connsiteY3" fmla="*/ 1509 h 8648"/>
                  <a:gd name="connsiteX4" fmla="*/ 9467 w 9651"/>
                  <a:gd name="connsiteY4" fmla="*/ 5279 h 8648"/>
                  <a:gd name="connsiteX5" fmla="*/ 6997 w 9651"/>
                  <a:gd name="connsiteY5" fmla="*/ 8019 h 8648"/>
                  <a:gd name="connsiteX6" fmla="*/ 4410 w 9651"/>
                  <a:gd name="connsiteY6" fmla="*/ 8467 h 8648"/>
                  <a:gd name="connsiteX7" fmla="*/ 48 w 9651"/>
                  <a:gd name="connsiteY7" fmla="*/ 5606 h 8648"/>
                  <a:gd name="connsiteX0" fmla="*/ 41 w 9991"/>
                  <a:gd name="connsiteY0" fmla="*/ 6482 h 9316"/>
                  <a:gd name="connsiteX1" fmla="*/ 2419 w 9991"/>
                  <a:gd name="connsiteY1" fmla="*/ 730 h 9316"/>
                  <a:gd name="connsiteX2" fmla="*/ 6523 w 9991"/>
                  <a:gd name="connsiteY2" fmla="*/ 191 h 9316"/>
                  <a:gd name="connsiteX3" fmla="*/ 9438 w 9991"/>
                  <a:gd name="connsiteY3" fmla="*/ 1745 h 9316"/>
                  <a:gd name="connsiteX4" fmla="*/ 9800 w 9991"/>
                  <a:gd name="connsiteY4" fmla="*/ 6104 h 9316"/>
                  <a:gd name="connsiteX5" fmla="*/ 7241 w 9991"/>
                  <a:gd name="connsiteY5" fmla="*/ 9273 h 9316"/>
                  <a:gd name="connsiteX6" fmla="*/ 1411 w 9991"/>
                  <a:gd name="connsiteY6" fmla="*/ 7856 h 9316"/>
                  <a:gd name="connsiteX7" fmla="*/ 41 w 9991"/>
                  <a:gd name="connsiteY7" fmla="*/ 6482 h 9316"/>
                  <a:gd name="connsiteX0" fmla="*/ 19 w 10708"/>
                  <a:gd name="connsiteY0" fmla="*/ 7721 h 10038"/>
                  <a:gd name="connsiteX1" fmla="*/ 3129 w 10708"/>
                  <a:gd name="connsiteY1" fmla="*/ 825 h 10038"/>
                  <a:gd name="connsiteX2" fmla="*/ 7237 w 10708"/>
                  <a:gd name="connsiteY2" fmla="*/ 246 h 10038"/>
                  <a:gd name="connsiteX3" fmla="*/ 10155 w 10708"/>
                  <a:gd name="connsiteY3" fmla="*/ 1914 h 10038"/>
                  <a:gd name="connsiteX4" fmla="*/ 10517 w 10708"/>
                  <a:gd name="connsiteY4" fmla="*/ 6593 h 10038"/>
                  <a:gd name="connsiteX5" fmla="*/ 7956 w 10708"/>
                  <a:gd name="connsiteY5" fmla="*/ 9995 h 10038"/>
                  <a:gd name="connsiteX6" fmla="*/ 2120 w 10708"/>
                  <a:gd name="connsiteY6" fmla="*/ 8474 h 10038"/>
                  <a:gd name="connsiteX7" fmla="*/ 19 w 10708"/>
                  <a:gd name="connsiteY7" fmla="*/ 7721 h 10038"/>
                  <a:gd name="connsiteX0" fmla="*/ 359 w 11048"/>
                  <a:gd name="connsiteY0" fmla="*/ 7721 h 10038"/>
                  <a:gd name="connsiteX1" fmla="*/ 3469 w 11048"/>
                  <a:gd name="connsiteY1" fmla="*/ 825 h 10038"/>
                  <a:gd name="connsiteX2" fmla="*/ 7577 w 11048"/>
                  <a:gd name="connsiteY2" fmla="*/ 246 h 10038"/>
                  <a:gd name="connsiteX3" fmla="*/ 10495 w 11048"/>
                  <a:gd name="connsiteY3" fmla="*/ 1914 h 10038"/>
                  <a:gd name="connsiteX4" fmla="*/ 10857 w 11048"/>
                  <a:gd name="connsiteY4" fmla="*/ 6593 h 10038"/>
                  <a:gd name="connsiteX5" fmla="*/ 8296 w 11048"/>
                  <a:gd name="connsiteY5" fmla="*/ 9995 h 10038"/>
                  <a:gd name="connsiteX6" fmla="*/ 2460 w 11048"/>
                  <a:gd name="connsiteY6" fmla="*/ 8474 h 10038"/>
                  <a:gd name="connsiteX7" fmla="*/ 359 w 11048"/>
                  <a:gd name="connsiteY7" fmla="*/ 7721 h 10038"/>
                  <a:gd name="connsiteX0" fmla="*/ 359 w 11048"/>
                  <a:gd name="connsiteY0" fmla="*/ 8392 h 10075"/>
                  <a:gd name="connsiteX1" fmla="*/ 3469 w 11048"/>
                  <a:gd name="connsiteY1" fmla="*/ 864 h 10075"/>
                  <a:gd name="connsiteX2" fmla="*/ 7577 w 11048"/>
                  <a:gd name="connsiteY2" fmla="*/ 285 h 10075"/>
                  <a:gd name="connsiteX3" fmla="*/ 10495 w 11048"/>
                  <a:gd name="connsiteY3" fmla="*/ 1953 h 10075"/>
                  <a:gd name="connsiteX4" fmla="*/ 10857 w 11048"/>
                  <a:gd name="connsiteY4" fmla="*/ 6632 h 10075"/>
                  <a:gd name="connsiteX5" fmla="*/ 8296 w 11048"/>
                  <a:gd name="connsiteY5" fmla="*/ 10034 h 10075"/>
                  <a:gd name="connsiteX6" fmla="*/ 2460 w 11048"/>
                  <a:gd name="connsiteY6" fmla="*/ 8513 h 10075"/>
                  <a:gd name="connsiteX7" fmla="*/ 359 w 11048"/>
                  <a:gd name="connsiteY7" fmla="*/ 8392 h 10075"/>
                  <a:gd name="connsiteX0" fmla="*/ 371 w 11060"/>
                  <a:gd name="connsiteY0" fmla="*/ 8392 h 10075"/>
                  <a:gd name="connsiteX1" fmla="*/ 3481 w 11060"/>
                  <a:gd name="connsiteY1" fmla="*/ 864 h 10075"/>
                  <a:gd name="connsiteX2" fmla="*/ 7589 w 11060"/>
                  <a:gd name="connsiteY2" fmla="*/ 285 h 10075"/>
                  <a:gd name="connsiteX3" fmla="*/ 10507 w 11060"/>
                  <a:gd name="connsiteY3" fmla="*/ 1953 h 10075"/>
                  <a:gd name="connsiteX4" fmla="*/ 10869 w 11060"/>
                  <a:gd name="connsiteY4" fmla="*/ 6632 h 10075"/>
                  <a:gd name="connsiteX5" fmla="*/ 8308 w 11060"/>
                  <a:gd name="connsiteY5" fmla="*/ 10034 h 10075"/>
                  <a:gd name="connsiteX6" fmla="*/ 2472 w 11060"/>
                  <a:gd name="connsiteY6" fmla="*/ 8513 h 10075"/>
                  <a:gd name="connsiteX7" fmla="*/ 371 w 11060"/>
                  <a:gd name="connsiteY7" fmla="*/ 8392 h 10075"/>
                  <a:gd name="connsiteX0" fmla="*/ 54 w 10743"/>
                  <a:gd name="connsiteY0" fmla="*/ 9468 h 11151"/>
                  <a:gd name="connsiteX1" fmla="*/ 4027 w 10743"/>
                  <a:gd name="connsiteY1" fmla="*/ 495 h 11151"/>
                  <a:gd name="connsiteX2" fmla="*/ 7272 w 10743"/>
                  <a:gd name="connsiteY2" fmla="*/ 1361 h 11151"/>
                  <a:gd name="connsiteX3" fmla="*/ 10190 w 10743"/>
                  <a:gd name="connsiteY3" fmla="*/ 3029 h 11151"/>
                  <a:gd name="connsiteX4" fmla="*/ 10552 w 10743"/>
                  <a:gd name="connsiteY4" fmla="*/ 7708 h 11151"/>
                  <a:gd name="connsiteX5" fmla="*/ 7991 w 10743"/>
                  <a:gd name="connsiteY5" fmla="*/ 11110 h 11151"/>
                  <a:gd name="connsiteX6" fmla="*/ 2155 w 10743"/>
                  <a:gd name="connsiteY6" fmla="*/ 9589 h 11151"/>
                  <a:gd name="connsiteX7" fmla="*/ 54 w 10743"/>
                  <a:gd name="connsiteY7" fmla="*/ 9468 h 11151"/>
                  <a:gd name="connsiteX0" fmla="*/ 54 w 10743"/>
                  <a:gd name="connsiteY0" fmla="*/ 9506 h 11189"/>
                  <a:gd name="connsiteX1" fmla="*/ 4027 w 10743"/>
                  <a:gd name="connsiteY1" fmla="*/ 533 h 11189"/>
                  <a:gd name="connsiteX2" fmla="*/ 7272 w 10743"/>
                  <a:gd name="connsiteY2" fmla="*/ 1399 h 11189"/>
                  <a:gd name="connsiteX3" fmla="*/ 10190 w 10743"/>
                  <a:gd name="connsiteY3" fmla="*/ 3067 h 11189"/>
                  <a:gd name="connsiteX4" fmla="*/ 10552 w 10743"/>
                  <a:gd name="connsiteY4" fmla="*/ 7746 h 11189"/>
                  <a:gd name="connsiteX5" fmla="*/ 7991 w 10743"/>
                  <a:gd name="connsiteY5" fmla="*/ 11148 h 11189"/>
                  <a:gd name="connsiteX6" fmla="*/ 2155 w 10743"/>
                  <a:gd name="connsiteY6" fmla="*/ 9627 h 11189"/>
                  <a:gd name="connsiteX7" fmla="*/ 54 w 10743"/>
                  <a:gd name="connsiteY7" fmla="*/ 9506 h 11189"/>
                  <a:gd name="connsiteX0" fmla="*/ 40 w 11293"/>
                  <a:gd name="connsiteY0" fmla="*/ 9082 h 11127"/>
                  <a:gd name="connsiteX1" fmla="*/ 4577 w 11293"/>
                  <a:gd name="connsiteY1" fmla="*/ 470 h 11127"/>
                  <a:gd name="connsiteX2" fmla="*/ 7822 w 11293"/>
                  <a:gd name="connsiteY2" fmla="*/ 1336 h 11127"/>
                  <a:gd name="connsiteX3" fmla="*/ 10740 w 11293"/>
                  <a:gd name="connsiteY3" fmla="*/ 3004 h 11127"/>
                  <a:gd name="connsiteX4" fmla="*/ 11102 w 11293"/>
                  <a:gd name="connsiteY4" fmla="*/ 7683 h 11127"/>
                  <a:gd name="connsiteX5" fmla="*/ 8541 w 11293"/>
                  <a:gd name="connsiteY5" fmla="*/ 11085 h 11127"/>
                  <a:gd name="connsiteX6" fmla="*/ 2705 w 11293"/>
                  <a:gd name="connsiteY6" fmla="*/ 9564 h 11127"/>
                  <a:gd name="connsiteX7" fmla="*/ 40 w 11293"/>
                  <a:gd name="connsiteY7" fmla="*/ 9082 h 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3" h="11127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70" name="Group 327"/>
              <p:cNvGrpSpPr>
                <a:grpSpLocks/>
              </p:cNvGrpSpPr>
              <p:nvPr/>
            </p:nvGrpSpPr>
            <p:grpSpPr bwMode="auto"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374" name="Oval 373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5" name="Rectangle 374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6" name="Oval 375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7" name="Freeform 376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8" name="Freeform 377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9" name="Freeform 378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0" name="Freeform 379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81" name="Straight Connector 380"/>
                <p:cNvCxnSpPr>
                  <a:endCxn id="376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2" name="Straight Connector 381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1" name="Group 370"/>
              <p:cNvGrpSpPr/>
              <p:nvPr/>
            </p:nvGrpSpPr>
            <p:grpSpPr>
              <a:xfrm>
                <a:off x="7876581" y="5223365"/>
                <a:ext cx="466894" cy="369332"/>
                <a:chOff x="599495" y="1708643"/>
                <a:chExt cx="491778" cy="409344"/>
              </a:xfrm>
            </p:grpSpPr>
            <p:sp>
              <p:nvSpPr>
                <p:cNvPr id="372" name="Oval 371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3" name="TextBox 372"/>
                <p:cNvSpPr txBox="1"/>
                <p:nvPr/>
              </p:nvSpPr>
              <p:spPr>
                <a:xfrm>
                  <a:off x="599495" y="1708643"/>
                  <a:ext cx="491778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  X</a:t>
                  </a:r>
                </a:p>
              </p:txBody>
            </p:sp>
          </p:grpSp>
        </p:grpSp>
        <p:cxnSp>
          <p:nvCxnSpPr>
            <p:cNvPr id="402" name="Straight Connector 401"/>
            <p:cNvCxnSpPr/>
            <p:nvPr/>
          </p:nvCxnSpPr>
          <p:spPr bwMode="auto">
            <a:xfrm flipH="1">
              <a:off x="7133690" y="5764030"/>
              <a:ext cx="870024" cy="99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8" name="Group 117"/>
          <p:cNvGrpSpPr>
            <a:grpSpLocks/>
          </p:cNvGrpSpPr>
          <p:nvPr/>
        </p:nvGrpSpPr>
        <p:grpSpPr bwMode="auto">
          <a:xfrm>
            <a:off x="5713440" y="4938746"/>
            <a:ext cx="2590803" cy="1117600"/>
            <a:chOff x="2244" y="2236"/>
            <a:chExt cx="1632" cy="704"/>
          </a:xfrm>
        </p:grpSpPr>
        <p:sp>
          <p:nvSpPr>
            <p:cNvPr id="162850" name="AutoShape 118"/>
            <p:cNvSpPr>
              <a:spLocks noChangeArrowheads="1"/>
            </p:cNvSpPr>
            <p:nvPr/>
          </p:nvSpPr>
          <p:spPr bwMode="auto">
            <a:xfrm rot="17597965">
              <a:off x="2089" y="2391"/>
              <a:ext cx="484" cy="174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51" name="Text Box 119"/>
            <p:cNvSpPr txBox="1">
              <a:spLocks noChangeArrowheads="1"/>
            </p:cNvSpPr>
            <p:nvPr/>
          </p:nvSpPr>
          <p:spPr bwMode="auto">
            <a:xfrm>
              <a:off x="2325" y="2614"/>
              <a:ext cx="1551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>
                  <a:solidFill>
                    <a:srgbClr val="CC0000"/>
                  </a:solidFill>
                </a:rPr>
                <a:t>BGP advertisement:</a:t>
              </a:r>
            </a:p>
            <a:p>
              <a:pPr>
                <a:lnSpc>
                  <a:spcPct val="85000"/>
                </a:lnSpc>
              </a:pPr>
              <a:r>
                <a:rPr lang="en-US" sz="1600" i="1" dirty="0">
                  <a:solidFill>
                    <a:srgbClr val="CC0000"/>
                  </a:solidFill>
                </a:rPr>
                <a:t>AS3, X</a:t>
              </a:r>
            </a:p>
          </p:txBody>
        </p:sp>
      </p:grpSp>
      <p:sp>
        <p:nvSpPr>
          <p:cNvPr id="3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5</a:t>
            </a:fld>
            <a:endParaRPr lang="en-US" sz="1200" dirty="0">
              <a:latin typeface="Tahoma" charset="0"/>
            </a:endParaRPr>
          </a:p>
        </p:txBody>
      </p:sp>
      <p:sp>
        <p:nvSpPr>
          <p:cNvPr id="32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152294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Rectangle 2"/>
          <p:cNvSpPr>
            <a:spLocks noGrp="1" noChangeArrowheads="1"/>
          </p:cNvSpPr>
          <p:nvPr>
            <p:ph type="title"/>
          </p:nvPr>
        </p:nvSpPr>
        <p:spPr>
          <a:xfrm>
            <a:off x="377825" y="15081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Path attributes and BGP routes</a:t>
            </a:r>
          </a:p>
        </p:txBody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725" y="1422400"/>
            <a:ext cx="8247063" cy="46482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advertised prefix includes BGP attributes </a:t>
            </a:r>
          </a:p>
          <a:p>
            <a:pPr lvl="1"/>
            <a:r>
              <a:rPr lang="en-US" dirty="0">
                <a:latin typeface="Gill Sans MT" charset="0"/>
              </a:rPr>
              <a:t>prefix + attributes = </a:t>
            </a:r>
            <a:r>
              <a:rPr lang="ja-JP" altLang="en-US" dirty="0">
                <a:latin typeface="Gill Sans MT" charset="0"/>
              </a:rPr>
              <a:t>“</a:t>
            </a:r>
            <a:r>
              <a:rPr lang="en-US" altLang="ja-JP" dirty="0">
                <a:latin typeface="Gill Sans MT" charset="0"/>
              </a:rPr>
              <a:t>route</a:t>
            </a:r>
            <a:r>
              <a:rPr lang="ja-JP" altLang="en-US" dirty="0">
                <a:latin typeface="Gill Sans MT" charset="0"/>
              </a:rPr>
              <a:t>”</a:t>
            </a:r>
            <a:endParaRPr lang="en-US" altLang="ja-JP" dirty="0">
              <a:latin typeface="Gill Sans MT" charset="0"/>
            </a:endParaRPr>
          </a:p>
          <a:p>
            <a:r>
              <a:rPr lang="en-US" dirty="0">
                <a:latin typeface="Gill Sans MT" charset="0"/>
              </a:rPr>
              <a:t>two important attributes:</a:t>
            </a:r>
          </a:p>
          <a:p>
            <a:pPr lvl="1"/>
            <a:r>
              <a:rPr lang="en-US" dirty="0">
                <a:solidFill>
                  <a:srgbClr val="000090"/>
                </a:solidFill>
                <a:latin typeface="Gill Sans MT" charset="0"/>
              </a:rPr>
              <a:t>AS-PATH: </a:t>
            </a:r>
            <a:r>
              <a:rPr lang="en-US" dirty="0">
                <a:latin typeface="Gill Sans MT" charset="0"/>
              </a:rPr>
              <a:t>list of </a:t>
            </a:r>
            <a:r>
              <a:rPr lang="en-US" dirty="0" err="1">
                <a:latin typeface="Gill Sans MT" charset="0"/>
              </a:rPr>
              <a:t>ASes</a:t>
            </a:r>
            <a:r>
              <a:rPr lang="en-US" dirty="0">
                <a:latin typeface="Gill Sans MT" charset="0"/>
              </a:rPr>
              <a:t> through which prefix advertisement has passed</a:t>
            </a:r>
          </a:p>
          <a:p>
            <a:pPr lvl="1"/>
            <a:r>
              <a:rPr lang="en-US" dirty="0">
                <a:solidFill>
                  <a:srgbClr val="000090"/>
                </a:solidFill>
                <a:latin typeface="Gill Sans MT" charset="0"/>
              </a:rPr>
              <a:t>NEXT-HOP</a:t>
            </a:r>
            <a:r>
              <a:rPr lang="en-US" dirty="0">
                <a:solidFill>
                  <a:srgbClr val="CC0000"/>
                </a:solidFill>
                <a:latin typeface="Gill Sans MT" charset="0"/>
              </a:rPr>
              <a:t>:</a:t>
            </a:r>
            <a:r>
              <a:rPr lang="en-US" dirty="0">
                <a:latin typeface="Gill Sans MT" charset="0"/>
              </a:rPr>
              <a:t> indicates specific internal-AS router to next-hop AS</a:t>
            </a:r>
          </a:p>
          <a:p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Policy-based routing:</a:t>
            </a:r>
          </a:p>
          <a:p>
            <a:pPr lvl="1"/>
            <a:r>
              <a:rPr lang="en-US" dirty="0">
                <a:latin typeface="Gill Sans MT" charset="0"/>
              </a:rPr>
              <a:t>gateway receiving route advertisement uses </a:t>
            </a: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import policy</a:t>
            </a:r>
            <a:r>
              <a:rPr lang="en-US" i="1" dirty="0"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to accept/decline path (e.g., never route through AS Y).</a:t>
            </a:r>
          </a:p>
          <a:p>
            <a:pPr lvl="1"/>
            <a:r>
              <a:rPr lang="en-US" dirty="0">
                <a:latin typeface="Gill Sans MT" charset="0"/>
              </a:rPr>
              <a:t>AS policy also determines whether to </a:t>
            </a: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advertise</a:t>
            </a:r>
            <a:r>
              <a:rPr lang="en-US" dirty="0">
                <a:latin typeface="Gill Sans MT" charset="0"/>
              </a:rPr>
              <a:t> path to other other neighboring </a:t>
            </a:r>
            <a:r>
              <a:rPr lang="en-US" dirty="0" err="1">
                <a:latin typeface="Gill Sans MT" charset="0"/>
              </a:rPr>
              <a:t>ASes</a:t>
            </a:r>
            <a:endParaRPr lang="en-US" dirty="0">
              <a:latin typeface="Gill Sans MT" charset="0"/>
            </a:endParaRPr>
          </a:p>
          <a:p>
            <a:pPr lvl="1"/>
            <a:endParaRPr lang="en-US" dirty="0">
              <a:latin typeface="Gill Sans MT" charset="0"/>
            </a:endParaRPr>
          </a:p>
        </p:txBody>
      </p:sp>
      <p:pic>
        <p:nvPicPr>
          <p:cNvPr id="164869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993775"/>
            <a:ext cx="7313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6</a:t>
            </a:fld>
            <a:endParaRPr lang="en-US" sz="1200" dirty="0">
              <a:latin typeface="Tahoma" charset="0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1878570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BGP path advertisement</a:t>
            </a:r>
          </a:p>
        </p:txBody>
      </p:sp>
      <p:sp>
        <p:nvSpPr>
          <p:cNvPr id="753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9869" y="4977429"/>
            <a:ext cx="8505825" cy="845038"/>
          </a:xfrm>
        </p:spPr>
        <p:txBody>
          <a:bodyPr/>
          <a:lstStyle/>
          <a:p>
            <a:pPr marL="293688" indent="-293688">
              <a:lnSpc>
                <a:spcPts val="2140"/>
              </a:lnSpc>
            </a:pPr>
            <a:r>
              <a:rPr lang="en-US" sz="2200" dirty="0">
                <a:latin typeface="Gill Sans MT" charset="0"/>
              </a:rPr>
              <a:t>Based on AS2 policy, AS2 router 2c accepts path AS3,X, propagates (via iBGP) to all AS2 routers</a:t>
            </a:r>
          </a:p>
          <a:p>
            <a:endParaRPr lang="en-US" sz="2000" dirty="0">
              <a:latin typeface="Gill Sans MT" charset="0"/>
            </a:endParaRPr>
          </a:p>
        </p:txBody>
      </p:sp>
      <p:pic>
        <p:nvPicPr>
          <p:cNvPr id="162849" name="Picture 121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" y="800100"/>
            <a:ext cx="5602043" cy="176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5" name="Group 124"/>
          <p:cNvGrpSpPr/>
          <p:nvPr/>
        </p:nvGrpSpPr>
        <p:grpSpPr>
          <a:xfrm>
            <a:off x="624887" y="1451514"/>
            <a:ext cx="2557336" cy="1719017"/>
            <a:chOff x="-2170772" y="2784954"/>
            <a:chExt cx="2712783" cy="1853712"/>
          </a:xfrm>
        </p:grpSpPr>
        <p:sp>
          <p:nvSpPr>
            <p:cNvPr id="261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2" name="Group 261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263" name="Group 262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31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16" name="Oval 31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7" name="Rectangle 31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18" name="Oval 31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9" name="Freeform 31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0" name="Freeform 31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1" name="Freeform 32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2" name="Freeform 32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23" name="Straight Connector 322"/>
                  <p:cNvCxnSpPr>
                    <a:endCxn id="31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3" name="Group 312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14" name="Oval 31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5" name="TextBox 314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1b</a:t>
                    </a:r>
                  </a:p>
                </p:txBody>
              </p:sp>
            </p:grpSp>
          </p:grpSp>
          <p:grpSp>
            <p:nvGrpSpPr>
              <p:cNvPr id="264" name="Group 263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9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03" name="Oval 30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4" name="Rectangle 30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5" name="Oval 30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6" name="Freeform 30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7" name="Freeform 30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8" name="Freeform 30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9" name="Freeform 30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10" name="Straight Connector 309"/>
                  <p:cNvCxnSpPr>
                    <a:endCxn id="30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0" name="Group 29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01" name="Oval 30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2" name="TextBox 30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1d</a:t>
                    </a:r>
                  </a:p>
                </p:txBody>
              </p:sp>
            </p:grpSp>
          </p:grpSp>
          <p:grpSp>
            <p:nvGrpSpPr>
              <p:cNvPr id="265" name="Group 264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86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90" name="Oval 28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1" name="Rectangle 290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2" name="Oval 291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3" name="Freeform 292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4" name="Freeform 293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5" name="Freeform 294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6" name="Freeform 295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97" name="Straight Connector 296"/>
                  <p:cNvCxnSpPr>
                    <a:endCxn id="292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7" name="Group 286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88" name="Oval 287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9" name="TextBox 288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1c</a:t>
                    </a:r>
                  </a:p>
                </p:txBody>
              </p:sp>
            </p:grpSp>
          </p:grpSp>
          <p:grpSp>
            <p:nvGrpSpPr>
              <p:cNvPr id="266" name="Group 265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7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77" name="Oval 27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78" name="Rectangle 27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79" name="Oval 27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0" name="Freeform 27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1" name="Freeform 28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2" name="Freeform 28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3" name="Freeform 28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84" name="Straight Connector 283"/>
                  <p:cNvCxnSpPr>
                    <a:endCxn id="27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4" name="Group 273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75" name="Oval 27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6" name="TextBox 275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1a</a:t>
                    </a:r>
                  </a:p>
                </p:txBody>
              </p:sp>
            </p:grpSp>
          </p:grpSp>
          <p:cxnSp>
            <p:nvCxnSpPr>
              <p:cNvPr id="267" name="Straight Connector 266"/>
              <p:cNvCxnSpPr>
                <a:stCxn id="315" idx="2"/>
                <a:endCxn id="302" idx="0"/>
              </p:cNvCxnSpPr>
              <p:nvPr/>
            </p:nvCxnSpPr>
            <p:spPr bwMode="auto">
              <a:xfrm>
                <a:off x="1991073" y="3242684"/>
                <a:ext cx="4230" cy="85198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8" name="Straight Connector 267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9" name="Straight Connector 268"/>
              <p:cNvCxnSpPr>
                <a:stCxn id="316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0" name="Straight Connector 269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1" name="Straight Connector 270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2" name="Straight Connector 271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126" name="Group 125"/>
          <p:cNvGrpSpPr/>
          <p:nvPr/>
        </p:nvGrpSpPr>
        <p:grpSpPr>
          <a:xfrm>
            <a:off x="3285692" y="2378685"/>
            <a:ext cx="2545688" cy="1720535"/>
            <a:chOff x="-2170772" y="2784954"/>
            <a:chExt cx="2712783" cy="1853712"/>
          </a:xfrm>
        </p:grpSpPr>
        <p:sp>
          <p:nvSpPr>
            <p:cNvPr id="197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8" name="Group 197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199" name="Group 198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48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52" name="Oval 251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3" name="Rectangle 252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4" name="Oval 253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5" name="Freeform 254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6" name="Freeform 255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7" name="Freeform 256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8" name="Freeform 257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59" name="Straight Connector 258"/>
                  <p:cNvCxnSpPr>
                    <a:endCxn id="254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Straight Connector 259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9" name="Group 248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50" name="Oval 249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1" name="TextBox 250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2b</a:t>
                    </a:r>
                  </a:p>
                </p:txBody>
              </p:sp>
            </p:grpSp>
          </p:grpSp>
          <p:grpSp>
            <p:nvGrpSpPr>
              <p:cNvPr id="200" name="Group 199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35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39" name="Oval 238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0" name="Rectangle 239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1" name="Oval 240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2" name="Freeform 241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3" name="Freeform 242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4" name="Freeform 243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5" name="Freeform 244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46" name="Straight Connector 245"/>
                  <p:cNvCxnSpPr>
                    <a:endCxn id="241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7" name="Straight Connector 246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6" name="Group 235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37" name="Oval 236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8" name="TextBox 237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2d</a:t>
                    </a:r>
                  </a:p>
                </p:txBody>
              </p:sp>
            </p:grpSp>
          </p:grpSp>
          <p:grpSp>
            <p:nvGrpSpPr>
              <p:cNvPr id="201" name="Group 200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2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26" name="Oval 22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7" name="Rectangle 22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28" name="Oval 22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9" name="Freeform 22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0" name="Freeform 22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1" name="Freeform 23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2" name="Freeform 23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33" name="Straight Connector 232"/>
                  <p:cNvCxnSpPr>
                    <a:endCxn id="22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4" name="Straight Connector 23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3" name="Group 222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24" name="Oval 22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5" name="TextBox 224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2c</a:t>
                    </a:r>
                  </a:p>
                </p:txBody>
              </p:sp>
            </p:grpSp>
          </p:grpSp>
          <p:grpSp>
            <p:nvGrpSpPr>
              <p:cNvPr id="202" name="Group 201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0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13" name="Oval 21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4" name="Rectangle 21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5" name="Oval 21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6" name="Freeform 21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7" name="Freeform 21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8" name="Freeform 21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9" name="Freeform 21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20" name="Straight Connector 219"/>
                  <p:cNvCxnSpPr>
                    <a:endCxn id="21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" name="Straight Connector 22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0" name="Group 20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11" name="Oval 21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2" name="TextBox 21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2a</a:t>
                    </a:r>
                  </a:p>
                </p:txBody>
              </p:sp>
            </p:grpSp>
          </p:grpSp>
          <p:cxnSp>
            <p:nvCxnSpPr>
              <p:cNvPr id="203" name="Straight Connector 202"/>
              <p:cNvCxnSpPr>
                <a:stCxn id="251" idx="2"/>
                <a:endCxn id="238" idx="0"/>
              </p:cNvCxnSpPr>
              <p:nvPr/>
            </p:nvCxnSpPr>
            <p:spPr bwMode="auto">
              <a:xfrm>
                <a:off x="1991073" y="3242684"/>
                <a:ext cx="4230" cy="85198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4" name="Straight Connector 203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5" name="Straight Connector 204"/>
              <p:cNvCxnSpPr>
                <a:stCxn id="252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6" name="Straight Connector 205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7" name="Straight Connector 206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8" name="Straight Connector 207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33" name="Freeform 2"/>
          <p:cNvSpPr>
            <a:spLocks/>
          </p:cNvSpPr>
          <p:nvPr/>
        </p:nvSpPr>
        <p:spPr bwMode="auto">
          <a:xfrm>
            <a:off x="5507686" y="1310427"/>
            <a:ext cx="2575521" cy="1672516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4" name="Group 133"/>
          <p:cNvGrpSpPr/>
          <p:nvPr/>
        </p:nvGrpSpPr>
        <p:grpSpPr>
          <a:xfrm>
            <a:off x="5731177" y="1446543"/>
            <a:ext cx="2215548" cy="1435167"/>
            <a:chOff x="833331" y="2873352"/>
            <a:chExt cx="2333625" cy="1590649"/>
          </a:xfrm>
        </p:grpSpPr>
        <p:grpSp>
          <p:nvGrpSpPr>
            <p:cNvPr id="135" name="Group 134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184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88" name="Oval 18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89" name="Rectangle 18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0" name="Oval 18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1" name="Freeform 19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2" name="Freeform 19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3" name="Freeform 19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4" name="Freeform 193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95" name="Straight Connector 194"/>
                <p:cNvCxnSpPr>
                  <a:endCxn id="19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5" name="Group 184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86" name="Oval 185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TextBox 186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3b</a:t>
                  </a:r>
                </a:p>
              </p:txBody>
            </p:sp>
          </p:grpSp>
        </p:grpSp>
        <p:grpSp>
          <p:nvGrpSpPr>
            <p:cNvPr id="136" name="Group 135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171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75" name="Oval 174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6" name="Rectangle 175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7" name="Oval 176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8" name="Freeform 177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9" name="Freeform 178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0" name="Freeform 179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1" name="Freeform 180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82" name="Straight Connector 181"/>
                <p:cNvCxnSpPr>
                  <a:endCxn id="177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2" name="Group 171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73" name="Oval 172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4" name="TextBox 173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3d</a:t>
                  </a:r>
                </a:p>
              </p:txBody>
            </p:sp>
          </p:grpSp>
        </p:grpSp>
        <p:grpSp>
          <p:nvGrpSpPr>
            <p:cNvPr id="137" name="Group 136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15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62" name="Oval 16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3" name="Rectangle 16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4" name="Oval 16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5" name="Freeform 16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6" name="Freeform 16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7" name="Freeform 16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8" name="Freeform 16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69" name="Straight Connector 168"/>
                <p:cNvCxnSpPr>
                  <a:endCxn id="16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Group 158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160" name="Oval 15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1" name="TextBox 160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3c</a:t>
                  </a:r>
                </a:p>
              </p:txBody>
            </p:sp>
          </p:grpSp>
        </p:grpSp>
        <p:grpSp>
          <p:nvGrpSpPr>
            <p:cNvPr id="138" name="Group 137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14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49" name="Oval 14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0" name="Rectangle 14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1" name="Oval 15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2" name="Freeform 15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3" name="Freeform 15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4" name="Freeform 15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5" name="Freeform 15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endCxn id="15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6" name="Group 14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47" name="Oval 14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3a</a:t>
                  </a:r>
                </a:p>
              </p:txBody>
            </p:sp>
          </p:grpSp>
        </p:grpSp>
        <p:cxnSp>
          <p:nvCxnSpPr>
            <p:cNvPr id="139" name="Straight Connector 138"/>
            <p:cNvCxnSpPr>
              <a:stCxn id="187" idx="2"/>
              <a:endCxn id="174" idx="0"/>
            </p:cNvCxnSpPr>
            <p:nvPr/>
          </p:nvCxnSpPr>
          <p:spPr bwMode="auto">
            <a:xfrm>
              <a:off x="1991073" y="3242684"/>
              <a:ext cx="4230" cy="85198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0" name="Straight Connector 139"/>
            <p:cNvCxnSpPr/>
            <p:nvPr/>
          </p:nvCxnSpPr>
          <p:spPr bwMode="auto">
            <a:xfrm>
              <a:off x="1407477" y="3648621"/>
              <a:ext cx="1204913" cy="635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Straight Connector 140"/>
            <p:cNvCxnSpPr>
              <a:stCxn id="188" idx="7"/>
            </p:cNvCxnSpPr>
            <p:nvPr/>
          </p:nvCxnSpPr>
          <p:spPr bwMode="auto">
            <a:xfrm>
              <a:off x="2218708" y="3154477"/>
              <a:ext cx="480042" cy="36977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2" name="Straight Connector 141"/>
            <p:cNvCxnSpPr/>
            <p:nvPr/>
          </p:nvCxnSpPr>
          <p:spPr bwMode="auto">
            <a:xfrm>
              <a:off x="1300073" y="3786304"/>
              <a:ext cx="477927" cy="35707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3" name="Straight Connector 142"/>
            <p:cNvCxnSpPr/>
            <p:nvPr/>
          </p:nvCxnSpPr>
          <p:spPr bwMode="auto">
            <a:xfrm flipH="1">
              <a:off x="2196042" y="3783542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Straight Connector 143"/>
            <p:cNvCxnSpPr/>
            <p:nvPr/>
          </p:nvCxnSpPr>
          <p:spPr bwMode="auto">
            <a:xfrm flipH="1">
              <a:off x="1287553" y="3166946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8" name="Straight Connector 127"/>
          <p:cNvCxnSpPr/>
          <p:nvPr/>
        </p:nvCxnSpPr>
        <p:spPr bwMode="auto">
          <a:xfrm flipH="1" flipV="1">
            <a:off x="3046706" y="2340047"/>
            <a:ext cx="480877" cy="74409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Connector 128"/>
          <p:cNvCxnSpPr/>
          <p:nvPr/>
        </p:nvCxnSpPr>
        <p:spPr bwMode="auto">
          <a:xfrm flipV="1">
            <a:off x="5523188" y="2281165"/>
            <a:ext cx="337735" cy="823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0" name="TextBox 129"/>
          <p:cNvSpPr txBox="1"/>
          <p:nvPr/>
        </p:nvSpPr>
        <p:spPr>
          <a:xfrm>
            <a:off x="3493291" y="2438369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5543950" y="1351667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AS3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707172" y="1562343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AS1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070827" y="2413274"/>
            <a:ext cx="1701734" cy="616172"/>
            <a:chOff x="7073692" y="5469792"/>
            <a:chExt cx="1701734" cy="616172"/>
          </a:xfrm>
        </p:grpSpPr>
        <p:grpSp>
          <p:nvGrpSpPr>
            <p:cNvPr id="10" name="Group 9"/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399" name="Freeform 2"/>
              <p:cNvSpPr>
                <a:spLocks/>
              </p:cNvSpPr>
              <p:nvPr/>
            </p:nvSpPr>
            <p:spPr bwMode="auto">
              <a:xfrm>
                <a:off x="6946249" y="5096269"/>
                <a:ext cx="1701734" cy="61617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 w 9959"/>
                  <a:gd name="connsiteY0" fmla="*/ 5593 h 11352"/>
                  <a:gd name="connsiteX1" fmla="*/ 1089 w 9959"/>
                  <a:gd name="connsiteY1" fmla="*/ 469 h 11352"/>
                  <a:gd name="connsiteX2" fmla="*/ 4845 w 9959"/>
                  <a:gd name="connsiteY2" fmla="*/ 561 h 11352"/>
                  <a:gd name="connsiteX3" fmla="*/ 8027 w 9959"/>
                  <a:gd name="connsiteY3" fmla="*/ 3370 h 11352"/>
                  <a:gd name="connsiteX4" fmla="*/ 9955 w 9959"/>
                  <a:gd name="connsiteY4" fmla="*/ 5970 h 11352"/>
                  <a:gd name="connsiteX5" fmla="*/ 8435 w 9959"/>
                  <a:gd name="connsiteY5" fmla="*/ 7863 h 11352"/>
                  <a:gd name="connsiteX6" fmla="*/ 5161 w 9959"/>
                  <a:gd name="connsiteY6" fmla="*/ 11352 h 11352"/>
                  <a:gd name="connsiteX7" fmla="*/ 2712 w 9959"/>
                  <a:gd name="connsiteY7" fmla="*/ 8240 h 11352"/>
                  <a:gd name="connsiteX8" fmla="*/ 1334 w 9959"/>
                  <a:gd name="connsiteY8" fmla="*/ 7922 h 11352"/>
                  <a:gd name="connsiteX9" fmla="*/ 4 w 9959"/>
                  <a:gd name="connsiteY9" fmla="*/ 5593 h 11352"/>
                  <a:gd name="connsiteX0" fmla="*/ 0 w 11223"/>
                  <a:gd name="connsiteY0" fmla="*/ 3835 h 9929"/>
                  <a:gd name="connsiteX1" fmla="*/ 2316 w 11223"/>
                  <a:gd name="connsiteY1" fmla="*/ 342 h 9929"/>
                  <a:gd name="connsiteX2" fmla="*/ 6088 w 11223"/>
                  <a:gd name="connsiteY2" fmla="*/ 423 h 9929"/>
                  <a:gd name="connsiteX3" fmla="*/ 9283 w 11223"/>
                  <a:gd name="connsiteY3" fmla="*/ 2898 h 9929"/>
                  <a:gd name="connsiteX4" fmla="*/ 11219 w 11223"/>
                  <a:gd name="connsiteY4" fmla="*/ 5188 h 9929"/>
                  <a:gd name="connsiteX5" fmla="*/ 9693 w 11223"/>
                  <a:gd name="connsiteY5" fmla="*/ 6856 h 9929"/>
                  <a:gd name="connsiteX6" fmla="*/ 6405 w 11223"/>
                  <a:gd name="connsiteY6" fmla="*/ 9929 h 9929"/>
                  <a:gd name="connsiteX7" fmla="*/ 3946 w 11223"/>
                  <a:gd name="connsiteY7" fmla="*/ 7188 h 9929"/>
                  <a:gd name="connsiteX8" fmla="*/ 2562 w 11223"/>
                  <a:gd name="connsiteY8" fmla="*/ 6908 h 9929"/>
                  <a:gd name="connsiteX9" fmla="*/ 0 w 11223"/>
                  <a:gd name="connsiteY9" fmla="*/ 3835 h 9929"/>
                  <a:gd name="connsiteX0" fmla="*/ 0 w 9999"/>
                  <a:gd name="connsiteY0" fmla="*/ 3862 h 10000"/>
                  <a:gd name="connsiteX1" fmla="*/ 2064 w 9999"/>
                  <a:gd name="connsiteY1" fmla="*/ 344 h 10000"/>
                  <a:gd name="connsiteX2" fmla="*/ 5425 w 9999"/>
                  <a:gd name="connsiteY2" fmla="*/ 426 h 10000"/>
                  <a:gd name="connsiteX3" fmla="*/ 8271 w 9999"/>
                  <a:gd name="connsiteY3" fmla="*/ 2919 h 10000"/>
                  <a:gd name="connsiteX4" fmla="*/ 9996 w 9999"/>
                  <a:gd name="connsiteY4" fmla="*/ 5225 h 10000"/>
                  <a:gd name="connsiteX5" fmla="*/ 8637 w 9999"/>
                  <a:gd name="connsiteY5" fmla="*/ 6905 h 10000"/>
                  <a:gd name="connsiteX6" fmla="*/ 5707 w 9999"/>
                  <a:gd name="connsiteY6" fmla="*/ 10000 h 10000"/>
                  <a:gd name="connsiteX7" fmla="*/ 2283 w 9999"/>
                  <a:gd name="connsiteY7" fmla="*/ 6957 h 10000"/>
                  <a:gd name="connsiteX8" fmla="*/ 0 w 9999"/>
                  <a:gd name="connsiteY8" fmla="*/ 3862 h 10000"/>
                  <a:gd name="connsiteX0" fmla="*/ 124 w 10124"/>
                  <a:gd name="connsiteY0" fmla="*/ 3862 h 10000"/>
                  <a:gd name="connsiteX1" fmla="*/ 2188 w 10124"/>
                  <a:gd name="connsiteY1" fmla="*/ 344 h 10000"/>
                  <a:gd name="connsiteX2" fmla="*/ 5550 w 10124"/>
                  <a:gd name="connsiteY2" fmla="*/ 426 h 10000"/>
                  <a:gd name="connsiteX3" fmla="*/ 8396 w 10124"/>
                  <a:gd name="connsiteY3" fmla="*/ 2919 h 10000"/>
                  <a:gd name="connsiteX4" fmla="*/ 10121 w 10124"/>
                  <a:gd name="connsiteY4" fmla="*/ 5225 h 10000"/>
                  <a:gd name="connsiteX5" fmla="*/ 8762 w 10124"/>
                  <a:gd name="connsiteY5" fmla="*/ 6905 h 10000"/>
                  <a:gd name="connsiteX6" fmla="*/ 5832 w 10124"/>
                  <a:gd name="connsiteY6" fmla="*/ 10000 h 10000"/>
                  <a:gd name="connsiteX7" fmla="*/ 124 w 10124"/>
                  <a:gd name="connsiteY7" fmla="*/ 3862 h 10000"/>
                  <a:gd name="connsiteX0" fmla="*/ 43 w 10045"/>
                  <a:gd name="connsiteY0" fmla="*/ 3862 h 6912"/>
                  <a:gd name="connsiteX1" fmla="*/ 2107 w 10045"/>
                  <a:gd name="connsiteY1" fmla="*/ 344 h 6912"/>
                  <a:gd name="connsiteX2" fmla="*/ 5469 w 10045"/>
                  <a:gd name="connsiteY2" fmla="*/ 426 h 6912"/>
                  <a:gd name="connsiteX3" fmla="*/ 8315 w 10045"/>
                  <a:gd name="connsiteY3" fmla="*/ 2919 h 6912"/>
                  <a:gd name="connsiteX4" fmla="*/ 10040 w 10045"/>
                  <a:gd name="connsiteY4" fmla="*/ 5225 h 6912"/>
                  <a:gd name="connsiteX5" fmla="*/ 8681 w 10045"/>
                  <a:gd name="connsiteY5" fmla="*/ 6905 h 6912"/>
                  <a:gd name="connsiteX6" fmla="*/ 3967 w 10045"/>
                  <a:gd name="connsiteY6" fmla="*/ 5885 h 6912"/>
                  <a:gd name="connsiteX7" fmla="*/ 43 w 10045"/>
                  <a:gd name="connsiteY7" fmla="*/ 3862 h 6912"/>
                  <a:gd name="connsiteX0" fmla="*/ 47 w 10004"/>
                  <a:gd name="connsiteY0" fmla="*/ 5106 h 9519"/>
                  <a:gd name="connsiteX1" fmla="*/ 2102 w 10004"/>
                  <a:gd name="connsiteY1" fmla="*/ 17 h 9519"/>
                  <a:gd name="connsiteX2" fmla="*/ 6651 w 10004"/>
                  <a:gd name="connsiteY2" fmla="*/ 3484 h 9519"/>
                  <a:gd name="connsiteX3" fmla="*/ 8282 w 10004"/>
                  <a:gd name="connsiteY3" fmla="*/ 3742 h 9519"/>
                  <a:gd name="connsiteX4" fmla="*/ 9999 w 10004"/>
                  <a:gd name="connsiteY4" fmla="*/ 7078 h 9519"/>
                  <a:gd name="connsiteX5" fmla="*/ 8646 w 10004"/>
                  <a:gd name="connsiteY5" fmla="*/ 9509 h 9519"/>
                  <a:gd name="connsiteX6" fmla="*/ 3953 w 10004"/>
                  <a:gd name="connsiteY6" fmla="*/ 8033 h 9519"/>
                  <a:gd name="connsiteX7" fmla="*/ 47 w 10004"/>
                  <a:gd name="connsiteY7" fmla="*/ 5106 h 9519"/>
                  <a:gd name="connsiteX0" fmla="*/ 43 w 9996"/>
                  <a:gd name="connsiteY0" fmla="*/ 6232 h 10868"/>
                  <a:gd name="connsiteX1" fmla="*/ 2097 w 9996"/>
                  <a:gd name="connsiteY1" fmla="*/ 886 h 10868"/>
                  <a:gd name="connsiteX2" fmla="*/ 5642 w 9996"/>
                  <a:gd name="connsiteY2" fmla="*/ 385 h 10868"/>
                  <a:gd name="connsiteX3" fmla="*/ 8275 w 9996"/>
                  <a:gd name="connsiteY3" fmla="*/ 4799 h 10868"/>
                  <a:gd name="connsiteX4" fmla="*/ 9991 w 9996"/>
                  <a:gd name="connsiteY4" fmla="*/ 8304 h 10868"/>
                  <a:gd name="connsiteX5" fmla="*/ 8639 w 9996"/>
                  <a:gd name="connsiteY5" fmla="*/ 10857 h 10868"/>
                  <a:gd name="connsiteX6" fmla="*/ 3947 w 9996"/>
                  <a:gd name="connsiteY6" fmla="*/ 9307 h 10868"/>
                  <a:gd name="connsiteX7" fmla="*/ 43 w 9996"/>
                  <a:gd name="connsiteY7" fmla="*/ 6232 h 10868"/>
                  <a:gd name="connsiteX0" fmla="*/ 43 w 10004"/>
                  <a:gd name="connsiteY0" fmla="*/ 5543 h 9809"/>
                  <a:gd name="connsiteX1" fmla="*/ 2098 w 10004"/>
                  <a:gd name="connsiteY1" fmla="*/ 624 h 9809"/>
                  <a:gd name="connsiteX2" fmla="*/ 5644 w 10004"/>
                  <a:gd name="connsiteY2" fmla="*/ 163 h 9809"/>
                  <a:gd name="connsiteX3" fmla="*/ 8163 w 10004"/>
                  <a:gd name="connsiteY3" fmla="*/ 1492 h 9809"/>
                  <a:gd name="connsiteX4" fmla="*/ 9995 w 10004"/>
                  <a:gd name="connsiteY4" fmla="*/ 7450 h 9809"/>
                  <a:gd name="connsiteX5" fmla="*/ 8642 w 10004"/>
                  <a:gd name="connsiteY5" fmla="*/ 9799 h 9809"/>
                  <a:gd name="connsiteX6" fmla="*/ 3949 w 10004"/>
                  <a:gd name="connsiteY6" fmla="*/ 8373 h 9809"/>
                  <a:gd name="connsiteX7" fmla="*/ 43 w 10004"/>
                  <a:gd name="connsiteY7" fmla="*/ 5543 h 9809"/>
                  <a:gd name="connsiteX0" fmla="*/ 43 w 8950"/>
                  <a:gd name="connsiteY0" fmla="*/ 5651 h 10081"/>
                  <a:gd name="connsiteX1" fmla="*/ 2097 w 8950"/>
                  <a:gd name="connsiteY1" fmla="*/ 636 h 10081"/>
                  <a:gd name="connsiteX2" fmla="*/ 5642 w 8950"/>
                  <a:gd name="connsiteY2" fmla="*/ 166 h 10081"/>
                  <a:gd name="connsiteX3" fmla="*/ 8160 w 8950"/>
                  <a:gd name="connsiteY3" fmla="*/ 1521 h 10081"/>
                  <a:gd name="connsiteX4" fmla="*/ 8473 w 8950"/>
                  <a:gd name="connsiteY4" fmla="*/ 5322 h 10081"/>
                  <a:gd name="connsiteX5" fmla="*/ 8639 w 8950"/>
                  <a:gd name="connsiteY5" fmla="*/ 9990 h 10081"/>
                  <a:gd name="connsiteX6" fmla="*/ 3947 w 8950"/>
                  <a:gd name="connsiteY6" fmla="*/ 8536 h 10081"/>
                  <a:gd name="connsiteX7" fmla="*/ 43 w 8950"/>
                  <a:gd name="connsiteY7" fmla="*/ 5651 h 10081"/>
                  <a:gd name="connsiteX0" fmla="*/ 48 w 9651"/>
                  <a:gd name="connsiteY0" fmla="*/ 5606 h 8648"/>
                  <a:gd name="connsiteX1" fmla="*/ 2343 w 9651"/>
                  <a:gd name="connsiteY1" fmla="*/ 631 h 8648"/>
                  <a:gd name="connsiteX2" fmla="*/ 6304 w 9651"/>
                  <a:gd name="connsiteY2" fmla="*/ 165 h 8648"/>
                  <a:gd name="connsiteX3" fmla="*/ 9117 w 9651"/>
                  <a:gd name="connsiteY3" fmla="*/ 1509 h 8648"/>
                  <a:gd name="connsiteX4" fmla="*/ 9467 w 9651"/>
                  <a:gd name="connsiteY4" fmla="*/ 5279 h 8648"/>
                  <a:gd name="connsiteX5" fmla="*/ 6997 w 9651"/>
                  <a:gd name="connsiteY5" fmla="*/ 8019 h 8648"/>
                  <a:gd name="connsiteX6" fmla="*/ 4410 w 9651"/>
                  <a:gd name="connsiteY6" fmla="*/ 8467 h 8648"/>
                  <a:gd name="connsiteX7" fmla="*/ 48 w 9651"/>
                  <a:gd name="connsiteY7" fmla="*/ 5606 h 8648"/>
                  <a:gd name="connsiteX0" fmla="*/ 41 w 9991"/>
                  <a:gd name="connsiteY0" fmla="*/ 6482 h 9316"/>
                  <a:gd name="connsiteX1" fmla="*/ 2419 w 9991"/>
                  <a:gd name="connsiteY1" fmla="*/ 730 h 9316"/>
                  <a:gd name="connsiteX2" fmla="*/ 6523 w 9991"/>
                  <a:gd name="connsiteY2" fmla="*/ 191 h 9316"/>
                  <a:gd name="connsiteX3" fmla="*/ 9438 w 9991"/>
                  <a:gd name="connsiteY3" fmla="*/ 1745 h 9316"/>
                  <a:gd name="connsiteX4" fmla="*/ 9800 w 9991"/>
                  <a:gd name="connsiteY4" fmla="*/ 6104 h 9316"/>
                  <a:gd name="connsiteX5" fmla="*/ 7241 w 9991"/>
                  <a:gd name="connsiteY5" fmla="*/ 9273 h 9316"/>
                  <a:gd name="connsiteX6" fmla="*/ 1411 w 9991"/>
                  <a:gd name="connsiteY6" fmla="*/ 7856 h 9316"/>
                  <a:gd name="connsiteX7" fmla="*/ 41 w 9991"/>
                  <a:gd name="connsiteY7" fmla="*/ 6482 h 9316"/>
                  <a:gd name="connsiteX0" fmla="*/ 19 w 10708"/>
                  <a:gd name="connsiteY0" fmla="*/ 7721 h 10038"/>
                  <a:gd name="connsiteX1" fmla="*/ 3129 w 10708"/>
                  <a:gd name="connsiteY1" fmla="*/ 825 h 10038"/>
                  <a:gd name="connsiteX2" fmla="*/ 7237 w 10708"/>
                  <a:gd name="connsiteY2" fmla="*/ 246 h 10038"/>
                  <a:gd name="connsiteX3" fmla="*/ 10155 w 10708"/>
                  <a:gd name="connsiteY3" fmla="*/ 1914 h 10038"/>
                  <a:gd name="connsiteX4" fmla="*/ 10517 w 10708"/>
                  <a:gd name="connsiteY4" fmla="*/ 6593 h 10038"/>
                  <a:gd name="connsiteX5" fmla="*/ 7956 w 10708"/>
                  <a:gd name="connsiteY5" fmla="*/ 9995 h 10038"/>
                  <a:gd name="connsiteX6" fmla="*/ 2120 w 10708"/>
                  <a:gd name="connsiteY6" fmla="*/ 8474 h 10038"/>
                  <a:gd name="connsiteX7" fmla="*/ 19 w 10708"/>
                  <a:gd name="connsiteY7" fmla="*/ 7721 h 10038"/>
                  <a:gd name="connsiteX0" fmla="*/ 359 w 11048"/>
                  <a:gd name="connsiteY0" fmla="*/ 7721 h 10038"/>
                  <a:gd name="connsiteX1" fmla="*/ 3469 w 11048"/>
                  <a:gd name="connsiteY1" fmla="*/ 825 h 10038"/>
                  <a:gd name="connsiteX2" fmla="*/ 7577 w 11048"/>
                  <a:gd name="connsiteY2" fmla="*/ 246 h 10038"/>
                  <a:gd name="connsiteX3" fmla="*/ 10495 w 11048"/>
                  <a:gd name="connsiteY3" fmla="*/ 1914 h 10038"/>
                  <a:gd name="connsiteX4" fmla="*/ 10857 w 11048"/>
                  <a:gd name="connsiteY4" fmla="*/ 6593 h 10038"/>
                  <a:gd name="connsiteX5" fmla="*/ 8296 w 11048"/>
                  <a:gd name="connsiteY5" fmla="*/ 9995 h 10038"/>
                  <a:gd name="connsiteX6" fmla="*/ 2460 w 11048"/>
                  <a:gd name="connsiteY6" fmla="*/ 8474 h 10038"/>
                  <a:gd name="connsiteX7" fmla="*/ 359 w 11048"/>
                  <a:gd name="connsiteY7" fmla="*/ 7721 h 10038"/>
                  <a:gd name="connsiteX0" fmla="*/ 359 w 11048"/>
                  <a:gd name="connsiteY0" fmla="*/ 8392 h 10075"/>
                  <a:gd name="connsiteX1" fmla="*/ 3469 w 11048"/>
                  <a:gd name="connsiteY1" fmla="*/ 864 h 10075"/>
                  <a:gd name="connsiteX2" fmla="*/ 7577 w 11048"/>
                  <a:gd name="connsiteY2" fmla="*/ 285 h 10075"/>
                  <a:gd name="connsiteX3" fmla="*/ 10495 w 11048"/>
                  <a:gd name="connsiteY3" fmla="*/ 1953 h 10075"/>
                  <a:gd name="connsiteX4" fmla="*/ 10857 w 11048"/>
                  <a:gd name="connsiteY4" fmla="*/ 6632 h 10075"/>
                  <a:gd name="connsiteX5" fmla="*/ 8296 w 11048"/>
                  <a:gd name="connsiteY5" fmla="*/ 10034 h 10075"/>
                  <a:gd name="connsiteX6" fmla="*/ 2460 w 11048"/>
                  <a:gd name="connsiteY6" fmla="*/ 8513 h 10075"/>
                  <a:gd name="connsiteX7" fmla="*/ 359 w 11048"/>
                  <a:gd name="connsiteY7" fmla="*/ 8392 h 10075"/>
                  <a:gd name="connsiteX0" fmla="*/ 371 w 11060"/>
                  <a:gd name="connsiteY0" fmla="*/ 8392 h 10075"/>
                  <a:gd name="connsiteX1" fmla="*/ 3481 w 11060"/>
                  <a:gd name="connsiteY1" fmla="*/ 864 h 10075"/>
                  <a:gd name="connsiteX2" fmla="*/ 7589 w 11060"/>
                  <a:gd name="connsiteY2" fmla="*/ 285 h 10075"/>
                  <a:gd name="connsiteX3" fmla="*/ 10507 w 11060"/>
                  <a:gd name="connsiteY3" fmla="*/ 1953 h 10075"/>
                  <a:gd name="connsiteX4" fmla="*/ 10869 w 11060"/>
                  <a:gd name="connsiteY4" fmla="*/ 6632 h 10075"/>
                  <a:gd name="connsiteX5" fmla="*/ 8308 w 11060"/>
                  <a:gd name="connsiteY5" fmla="*/ 10034 h 10075"/>
                  <a:gd name="connsiteX6" fmla="*/ 2472 w 11060"/>
                  <a:gd name="connsiteY6" fmla="*/ 8513 h 10075"/>
                  <a:gd name="connsiteX7" fmla="*/ 371 w 11060"/>
                  <a:gd name="connsiteY7" fmla="*/ 8392 h 10075"/>
                  <a:gd name="connsiteX0" fmla="*/ 54 w 10743"/>
                  <a:gd name="connsiteY0" fmla="*/ 9468 h 11151"/>
                  <a:gd name="connsiteX1" fmla="*/ 4027 w 10743"/>
                  <a:gd name="connsiteY1" fmla="*/ 495 h 11151"/>
                  <a:gd name="connsiteX2" fmla="*/ 7272 w 10743"/>
                  <a:gd name="connsiteY2" fmla="*/ 1361 h 11151"/>
                  <a:gd name="connsiteX3" fmla="*/ 10190 w 10743"/>
                  <a:gd name="connsiteY3" fmla="*/ 3029 h 11151"/>
                  <a:gd name="connsiteX4" fmla="*/ 10552 w 10743"/>
                  <a:gd name="connsiteY4" fmla="*/ 7708 h 11151"/>
                  <a:gd name="connsiteX5" fmla="*/ 7991 w 10743"/>
                  <a:gd name="connsiteY5" fmla="*/ 11110 h 11151"/>
                  <a:gd name="connsiteX6" fmla="*/ 2155 w 10743"/>
                  <a:gd name="connsiteY6" fmla="*/ 9589 h 11151"/>
                  <a:gd name="connsiteX7" fmla="*/ 54 w 10743"/>
                  <a:gd name="connsiteY7" fmla="*/ 9468 h 11151"/>
                  <a:gd name="connsiteX0" fmla="*/ 54 w 10743"/>
                  <a:gd name="connsiteY0" fmla="*/ 9506 h 11189"/>
                  <a:gd name="connsiteX1" fmla="*/ 4027 w 10743"/>
                  <a:gd name="connsiteY1" fmla="*/ 533 h 11189"/>
                  <a:gd name="connsiteX2" fmla="*/ 7272 w 10743"/>
                  <a:gd name="connsiteY2" fmla="*/ 1399 h 11189"/>
                  <a:gd name="connsiteX3" fmla="*/ 10190 w 10743"/>
                  <a:gd name="connsiteY3" fmla="*/ 3067 h 11189"/>
                  <a:gd name="connsiteX4" fmla="*/ 10552 w 10743"/>
                  <a:gd name="connsiteY4" fmla="*/ 7746 h 11189"/>
                  <a:gd name="connsiteX5" fmla="*/ 7991 w 10743"/>
                  <a:gd name="connsiteY5" fmla="*/ 11148 h 11189"/>
                  <a:gd name="connsiteX6" fmla="*/ 2155 w 10743"/>
                  <a:gd name="connsiteY6" fmla="*/ 9627 h 11189"/>
                  <a:gd name="connsiteX7" fmla="*/ 54 w 10743"/>
                  <a:gd name="connsiteY7" fmla="*/ 9506 h 11189"/>
                  <a:gd name="connsiteX0" fmla="*/ 40 w 11293"/>
                  <a:gd name="connsiteY0" fmla="*/ 9082 h 11127"/>
                  <a:gd name="connsiteX1" fmla="*/ 4577 w 11293"/>
                  <a:gd name="connsiteY1" fmla="*/ 470 h 11127"/>
                  <a:gd name="connsiteX2" fmla="*/ 7822 w 11293"/>
                  <a:gd name="connsiteY2" fmla="*/ 1336 h 11127"/>
                  <a:gd name="connsiteX3" fmla="*/ 10740 w 11293"/>
                  <a:gd name="connsiteY3" fmla="*/ 3004 h 11127"/>
                  <a:gd name="connsiteX4" fmla="*/ 11102 w 11293"/>
                  <a:gd name="connsiteY4" fmla="*/ 7683 h 11127"/>
                  <a:gd name="connsiteX5" fmla="*/ 8541 w 11293"/>
                  <a:gd name="connsiteY5" fmla="*/ 11085 h 11127"/>
                  <a:gd name="connsiteX6" fmla="*/ 2705 w 11293"/>
                  <a:gd name="connsiteY6" fmla="*/ 9564 h 11127"/>
                  <a:gd name="connsiteX7" fmla="*/ 40 w 11293"/>
                  <a:gd name="connsiteY7" fmla="*/ 9082 h 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3" h="11127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70" name="Group 327"/>
              <p:cNvGrpSpPr>
                <a:grpSpLocks/>
              </p:cNvGrpSpPr>
              <p:nvPr/>
            </p:nvGrpSpPr>
            <p:grpSpPr bwMode="auto"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374" name="Oval 373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5" name="Rectangle 374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6" name="Oval 375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7" name="Freeform 376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8" name="Freeform 377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9" name="Freeform 378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0" name="Freeform 379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81" name="Straight Connector 380"/>
                <p:cNvCxnSpPr>
                  <a:endCxn id="376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2" name="Straight Connector 381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1" name="Group 370"/>
              <p:cNvGrpSpPr/>
              <p:nvPr/>
            </p:nvGrpSpPr>
            <p:grpSpPr>
              <a:xfrm>
                <a:off x="7876581" y="5223365"/>
                <a:ext cx="466894" cy="369332"/>
                <a:chOff x="599495" y="1708643"/>
                <a:chExt cx="491778" cy="409344"/>
              </a:xfrm>
            </p:grpSpPr>
            <p:sp>
              <p:nvSpPr>
                <p:cNvPr id="372" name="Oval 371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3" name="TextBox 372"/>
                <p:cNvSpPr txBox="1"/>
                <p:nvPr/>
              </p:nvSpPr>
              <p:spPr>
                <a:xfrm>
                  <a:off x="599495" y="1708643"/>
                  <a:ext cx="491778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  X</a:t>
                  </a:r>
                </a:p>
              </p:txBody>
            </p:sp>
          </p:grpSp>
        </p:grpSp>
        <p:cxnSp>
          <p:nvCxnSpPr>
            <p:cNvPr id="402" name="Straight Connector 401"/>
            <p:cNvCxnSpPr/>
            <p:nvPr/>
          </p:nvCxnSpPr>
          <p:spPr bwMode="auto">
            <a:xfrm flipH="1">
              <a:off x="7133690" y="5764030"/>
              <a:ext cx="870024" cy="99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" name="Group 6"/>
          <p:cNvGrpSpPr/>
          <p:nvPr/>
        </p:nvGrpSpPr>
        <p:grpSpPr>
          <a:xfrm>
            <a:off x="5713444" y="2379268"/>
            <a:ext cx="1009362" cy="768350"/>
            <a:chOff x="5713444" y="2379268"/>
            <a:chExt cx="1009362" cy="768350"/>
          </a:xfrm>
        </p:grpSpPr>
        <p:sp>
          <p:nvSpPr>
            <p:cNvPr id="162850" name="AutoShape 118"/>
            <p:cNvSpPr>
              <a:spLocks noChangeArrowheads="1"/>
            </p:cNvSpPr>
            <p:nvPr/>
          </p:nvSpPr>
          <p:spPr bwMode="auto">
            <a:xfrm rot="17597965">
              <a:off x="5467382" y="2625330"/>
              <a:ext cx="768350" cy="276226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51" name="Text Box 119"/>
            <p:cNvSpPr txBox="1">
              <a:spLocks noChangeArrowheads="1"/>
            </p:cNvSpPr>
            <p:nvPr/>
          </p:nvSpPr>
          <p:spPr bwMode="auto">
            <a:xfrm>
              <a:off x="5906829" y="2784958"/>
              <a:ext cx="815977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>
                  <a:solidFill>
                    <a:srgbClr val="CC0000"/>
                  </a:solidFill>
                </a:rPr>
                <a:t>AS3,X 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028828" y="2438604"/>
            <a:ext cx="1260153" cy="888605"/>
            <a:chOff x="2028828" y="2438604"/>
            <a:chExt cx="1260153" cy="888605"/>
          </a:xfrm>
        </p:grpSpPr>
        <p:sp>
          <p:nvSpPr>
            <p:cNvPr id="332" name="Text Box 119"/>
            <p:cNvSpPr txBox="1">
              <a:spLocks noChangeArrowheads="1"/>
            </p:cNvSpPr>
            <p:nvPr/>
          </p:nvSpPr>
          <p:spPr bwMode="auto">
            <a:xfrm>
              <a:off x="2028828" y="3019432"/>
              <a:ext cx="126015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>
                  <a:solidFill>
                    <a:srgbClr val="CC0000"/>
                  </a:solidFill>
                </a:rPr>
                <a:t>AS2,AS3,X </a:t>
              </a:r>
            </a:p>
          </p:txBody>
        </p:sp>
        <p:sp>
          <p:nvSpPr>
            <p:cNvPr id="327" name="AutoShape 118"/>
            <p:cNvSpPr>
              <a:spLocks noChangeArrowheads="1"/>
            </p:cNvSpPr>
            <p:nvPr/>
          </p:nvSpPr>
          <p:spPr bwMode="auto">
            <a:xfrm rot="3445218">
              <a:off x="2734864" y="2684666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6" name="Rectangle 4"/>
          <p:cNvSpPr txBox="1">
            <a:spLocks noChangeArrowheads="1"/>
          </p:cNvSpPr>
          <p:nvPr/>
        </p:nvSpPr>
        <p:spPr bwMode="auto">
          <a:xfrm>
            <a:off x="415500" y="4289671"/>
            <a:ext cx="8505825" cy="848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ts val="2140"/>
              </a:lnSpc>
            </a:pPr>
            <a:r>
              <a:rPr lang="en-US" sz="2200" dirty="0">
                <a:latin typeface="Gill Sans MT" charset="0"/>
              </a:rPr>
              <a:t>AS2 router 2c receives path advertisement </a:t>
            </a:r>
            <a:r>
              <a:rPr lang="en-US" sz="2000" dirty="0">
                <a:solidFill>
                  <a:srgbClr val="CC0000"/>
                </a:solidFill>
                <a:latin typeface="Gill Sans MT" charset="0"/>
              </a:rPr>
              <a:t>AS3,X </a:t>
            </a:r>
            <a:r>
              <a:rPr lang="en-US" sz="2200" dirty="0">
                <a:latin typeface="Gill Sans MT" charset="0"/>
              </a:rPr>
              <a:t>(via eBGP) from AS3 router 3a</a:t>
            </a:r>
            <a:endParaRPr lang="en-US" sz="2000" dirty="0">
              <a:latin typeface="Gill Sans MT" charset="0"/>
            </a:endParaRPr>
          </a:p>
        </p:txBody>
      </p:sp>
      <p:sp>
        <p:nvSpPr>
          <p:cNvPr id="328" name="Rectangle 4"/>
          <p:cNvSpPr txBox="1">
            <a:spLocks noChangeArrowheads="1"/>
          </p:cNvSpPr>
          <p:nvPr/>
        </p:nvSpPr>
        <p:spPr bwMode="auto">
          <a:xfrm>
            <a:off x="411594" y="5663719"/>
            <a:ext cx="8505825" cy="510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ts val="2140"/>
              </a:lnSpc>
            </a:pPr>
            <a:r>
              <a:rPr lang="en-US" sz="2200" dirty="0">
                <a:latin typeface="Gill Sans MT" charset="0"/>
              </a:rPr>
              <a:t>Based on AS2 policy,  AS2 router 2a advertises (via eBGP)  path </a:t>
            </a:r>
            <a:r>
              <a:rPr lang="en-US" sz="2000" dirty="0">
                <a:solidFill>
                  <a:srgbClr val="CC0000"/>
                </a:solidFill>
                <a:latin typeface="Gill Sans MT" charset="0"/>
              </a:rPr>
              <a:t>AS2, AS3, X  </a:t>
            </a:r>
            <a:r>
              <a:rPr lang="en-US" sz="2200" dirty="0">
                <a:latin typeface="Gill Sans MT" charset="0"/>
              </a:rPr>
              <a:t> to AS</a:t>
            </a:r>
            <a:r>
              <a:rPr lang="en-US" sz="2200" dirty="0">
                <a:latin typeface="Arial"/>
                <a:cs typeface="Arial"/>
              </a:rPr>
              <a:t>1</a:t>
            </a:r>
            <a:r>
              <a:rPr lang="en-US" sz="2200" dirty="0">
                <a:latin typeface="Gill Sans MT" charset="0"/>
              </a:rPr>
              <a:t> router </a:t>
            </a:r>
            <a:r>
              <a:rPr lang="en-US" sz="2200" dirty="0">
                <a:latin typeface="Arial"/>
                <a:cs typeface="Arial"/>
              </a:rPr>
              <a:t>1</a:t>
            </a:r>
            <a:r>
              <a:rPr lang="en-US" sz="2200" dirty="0">
                <a:latin typeface="Gill Sans MT" charset="0"/>
              </a:rPr>
              <a:t>c</a:t>
            </a:r>
          </a:p>
          <a:p>
            <a:endParaRPr lang="en-US" sz="2000" dirty="0">
              <a:latin typeface="Gill Sans MT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052000" y="2820739"/>
            <a:ext cx="1118837" cy="826267"/>
            <a:chOff x="4052000" y="2820739"/>
            <a:chExt cx="1118837" cy="826267"/>
          </a:xfrm>
        </p:grpSpPr>
        <p:cxnSp>
          <p:nvCxnSpPr>
            <p:cNvPr id="3" name="Straight Arrow Connector 2"/>
            <p:cNvCxnSpPr/>
            <p:nvPr/>
          </p:nvCxnSpPr>
          <p:spPr bwMode="auto">
            <a:xfrm flipH="1" flipV="1">
              <a:off x="4769093" y="2820739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0" name="Straight Arrow Connector 329"/>
            <p:cNvCxnSpPr/>
            <p:nvPr/>
          </p:nvCxnSpPr>
          <p:spPr bwMode="auto">
            <a:xfrm flipH="1" flipV="1">
              <a:off x="4052000" y="3192229"/>
              <a:ext cx="1059565" cy="1417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1" name="Straight Arrow Connector 330"/>
            <p:cNvCxnSpPr/>
            <p:nvPr/>
          </p:nvCxnSpPr>
          <p:spPr bwMode="auto">
            <a:xfrm flipH="1">
              <a:off x="4748700" y="3344630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7</a:t>
            </a:fld>
            <a:endParaRPr lang="en-US" sz="1200" dirty="0">
              <a:latin typeface="Tahoma" charset="0"/>
            </a:endParaRPr>
          </a:p>
        </p:txBody>
      </p:sp>
      <p:sp>
        <p:nvSpPr>
          <p:cNvPr id="32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102035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5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3668" grpId="0" build="p"/>
      <p:bldP spid="326" grpId="0"/>
      <p:bldP spid="3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BGP path advertisement</a:t>
            </a:r>
          </a:p>
        </p:txBody>
      </p:sp>
      <p:sp>
        <p:nvSpPr>
          <p:cNvPr id="753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38175" y="4742967"/>
            <a:ext cx="8505825" cy="551956"/>
          </a:xfrm>
        </p:spPr>
        <p:txBody>
          <a:bodyPr/>
          <a:lstStyle/>
          <a:p>
            <a:pPr marL="293688" indent="-293688">
              <a:lnSpc>
                <a:spcPts val="2140"/>
              </a:lnSpc>
            </a:pPr>
            <a:r>
              <a:rPr lang="en-US" sz="2200" dirty="0">
                <a:latin typeface="Gill Sans MT" charset="0"/>
              </a:rPr>
              <a:t>AS</a:t>
            </a:r>
            <a:r>
              <a:rPr lang="en-US" sz="2200" dirty="0">
                <a:latin typeface="Arial"/>
                <a:cs typeface="Arial"/>
              </a:rPr>
              <a:t>1</a:t>
            </a:r>
            <a:r>
              <a:rPr lang="en-US" sz="2200" dirty="0">
                <a:latin typeface="Gill Sans MT" charset="0"/>
              </a:rPr>
              <a:t> gateway router</a:t>
            </a:r>
            <a:r>
              <a:rPr lang="en-US" sz="2200" dirty="0">
                <a:latin typeface="Arial"/>
                <a:cs typeface="Arial"/>
              </a:rPr>
              <a:t> 1c </a:t>
            </a:r>
            <a:r>
              <a:rPr lang="en-US" sz="2200" dirty="0">
                <a:latin typeface="Gill Sans MT" charset="0"/>
              </a:rPr>
              <a:t>learns path </a:t>
            </a:r>
            <a:r>
              <a:rPr lang="en-US" sz="2200" i="1" dirty="0">
                <a:solidFill>
                  <a:srgbClr val="CC0000"/>
                </a:solidFill>
                <a:latin typeface="Gill Sans MT" charset="0"/>
              </a:rPr>
              <a:t>AS2,AS3,X </a:t>
            </a:r>
            <a:r>
              <a:rPr lang="en-US" sz="2200" dirty="0">
                <a:latin typeface="Gill Sans MT" charset="0"/>
              </a:rPr>
              <a:t>from 2a</a:t>
            </a:r>
            <a:endParaRPr lang="en-US" sz="2000" dirty="0">
              <a:latin typeface="Gill Sans MT" charset="0"/>
            </a:endParaRPr>
          </a:p>
          <a:p>
            <a:endParaRPr lang="en-US" sz="2000" dirty="0">
              <a:latin typeface="Gill Sans MT" charset="0"/>
            </a:endParaRPr>
          </a:p>
        </p:txBody>
      </p:sp>
      <p:pic>
        <p:nvPicPr>
          <p:cNvPr id="162849" name="Picture 121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" y="800100"/>
            <a:ext cx="5602043" cy="176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5" name="Group 124"/>
          <p:cNvGrpSpPr/>
          <p:nvPr/>
        </p:nvGrpSpPr>
        <p:grpSpPr>
          <a:xfrm>
            <a:off x="624887" y="1451514"/>
            <a:ext cx="2557336" cy="1719017"/>
            <a:chOff x="-2170772" y="2784954"/>
            <a:chExt cx="2712783" cy="1853712"/>
          </a:xfrm>
        </p:grpSpPr>
        <p:sp>
          <p:nvSpPr>
            <p:cNvPr id="261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2" name="Group 261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263" name="Group 262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31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16" name="Oval 31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7" name="Rectangle 31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18" name="Oval 31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9" name="Freeform 31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0" name="Freeform 31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1" name="Freeform 32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2" name="Freeform 32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23" name="Straight Connector 322"/>
                  <p:cNvCxnSpPr>
                    <a:endCxn id="31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3" name="Group 312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14" name="Oval 31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5" name="TextBox 314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1b</a:t>
                    </a:r>
                  </a:p>
                </p:txBody>
              </p:sp>
            </p:grpSp>
          </p:grpSp>
          <p:grpSp>
            <p:nvGrpSpPr>
              <p:cNvPr id="264" name="Group 263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9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03" name="Oval 30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4" name="Rectangle 30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5" name="Oval 30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6" name="Freeform 30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7" name="Freeform 30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8" name="Freeform 30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9" name="Freeform 30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10" name="Straight Connector 309"/>
                  <p:cNvCxnSpPr>
                    <a:endCxn id="30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0" name="Group 29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01" name="Oval 30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2" name="TextBox 30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1d</a:t>
                    </a:r>
                  </a:p>
                </p:txBody>
              </p:sp>
            </p:grpSp>
          </p:grpSp>
          <p:grpSp>
            <p:nvGrpSpPr>
              <p:cNvPr id="265" name="Group 264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86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90" name="Oval 28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1" name="Rectangle 290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2" name="Oval 291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3" name="Freeform 292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4" name="Freeform 293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5" name="Freeform 294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6" name="Freeform 295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97" name="Straight Connector 296"/>
                  <p:cNvCxnSpPr>
                    <a:endCxn id="292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7" name="Group 286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88" name="Oval 287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9" name="TextBox 288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1c</a:t>
                    </a:r>
                  </a:p>
                </p:txBody>
              </p:sp>
            </p:grpSp>
          </p:grpSp>
          <p:grpSp>
            <p:nvGrpSpPr>
              <p:cNvPr id="266" name="Group 265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7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77" name="Oval 27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78" name="Rectangle 27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79" name="Oval 27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0" name="Freeform 27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1" name="Freeform 28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2" name="Freeform 28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3" name="Freeform 28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84" name="Straight Connector 283"/>
                  <p:cNvCxnSpPr>
                    <a:endCxn id="27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4" name="Group 273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75" name="Oval 27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6" name="TextBox 275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1a</a:t>
                    </a:r>
                  </a:p>
                </p:txBody>
              </p:sp>
            </p:grpSp>
          </p:grpSp>
          <p:cxnSp>
            <p:nvCxnSpPr>
              <p:cNvPr id="267" name="Straight Connector 266"/>
              <p:cNvCxnSpPr>
                <a:stCxn id="315" idx="2"/>
                <a:endCxn id="302" idx="0"/>
              </p:cNvCxnSpPr>
              <p:nvPr/>
            </p:nvCxnSpPr>
            <p:spPr bwMode="auto">
              <a:xfrm>
                <a:off x="1991073" y="3242684"/>
                <a:ext cx="4230" cy="85198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8" name="Straight Connector 267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9" name="Straight Connector 268"/>
              <p:cNvCxnSpPr>
                <a:stCxn id="316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0" name="Straight Connector 269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1" name="Straight Connector 270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2" name="Straight Connector 271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126" name="Group 125"/>
          <p:cNvGrpSpPr/>
          <p:nvPr/>
        </p:nvGrpSpPr>
        <p:grpSpPr>
          <a:xfrm>
            <a:off x="3285692" y="2378685"/>
            <a:ext cx="2545688" cy="1720535"/>
            <a:chOff x="-2170772" y="2784954"/>
            <a:chExt cx="2712783" cy="1853712"/>
          </a:xfrm>
        </p:grpSpPr>
        <p:sp>
          <p:nvSpPr>
            <p:cNvPr id="197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8" name="Group 197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199" name="Group 198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48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52" name="Oval 251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3" name="Rectangle 252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4" name="Oval 253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5" name="Freeform 254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6" name="Freeform 255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7" name="Freeform 256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8" name="Freeform 257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59" name="Straight Connector 258"/>
                  <p:cNvCxnSpPr>
                    <a:endCxn id="254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Straight Connector 259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9" name="Group 248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50" name="Oval 249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1" name="TextBox 250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2b</a:t>
                    </a:r>
                  </a:p>
                </p:txBody>
              </p:sp>
            </p:grpSp>
          </p:grpSp>
          <p:grpSp>
            <p:nvGrpSpPr>
              <p:cNvPr id="200" name="Group 199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35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39" name="Oval 238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0" name="Rectangle 239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1" name="Oval 240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2" name="Freeform 241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3" name="Freeform 242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4" name="Freeform 243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5" name="Freeform 244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46" name="Straight Connector 245"/>
                  <p:cNvCxnSpPr>
                    <a:endCxn id="241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7" name="Straight Connector 246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6" name="Group 235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37" name="Oval 236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8" name="TextBox 237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2d</a:t>
                    </a:r>
                  </a:p>
                </p:txBody>
              </p:sp>
            </p:grpSp>
          </p:grpSp>
          <p:grpSp>
            <p:nvGrpSpPr>
              <p:cNvPr id="201" name="Group 200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2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26" name="Oval 22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7" name="Rectangle 22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28" name="Oval 22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9" name="Freeform 22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0" name="Freeform 22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1" name="Freeform 23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2" name="Freeform 23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33" name="Straight Connector 232"/>
                  <p:cNvCxnSpPr>
                    <a:endCxn id="22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4" name="Straight Connector 23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3" name="Group 222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24" name="Oval 22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5" name="TextBox 224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2c</a:t>
                    </a:r>
                  </a:p>
                </p:txBody>
              </p:sp>
            </p:grpSp>
          </p:grpSp>
          <p:grpSp>
            <p:nvGrpSpPr>
              <p:cNvPr id="202" name="Group 201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0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13" name="Oval 21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4" name="Rectangle 21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5" name="Oval 21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6" name="Freeform 21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7" name="Freeform 21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8" name="Freeform 21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9" name="Freeform 21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20" name="Straight Connector 219"/>
                  <p:cNvCxnSpPr>
                    <a:endCxn id="21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" name="Straight Connector 22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0" name="Group 20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11" name="Oval 21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2" name="TextBox 21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2a</a:t>
                    </a:r>
                  </a:p>
                </p:txBody>
              </p:sp>
            </p:grpSp>
          </p:grpSp>
          <p:cxnSp>
            <p:nvCxnSpPr>
              <p:cNvPr id="203" name="Straight Connector 202"/>
              <p:cNvCxnSpPr>
                <a:stCxn id="251" idx="2"/>
                <a:endCxn id="238" idx="0"/>
              </p:cNvCxnSpPr>
              <p:nvPr/>
            </p:nvCxnSpPr>
            <p:spPr bwMode="auto">
              <a:xfrm>
                <a:off x="1991073" y="3242684"/>
                <a:ext cx="4230" cy="85198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4" name="Straight Connector 203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5" name="Straight Connector 204"/>
              <p:cNvCxnSpPr>
                <a:stCxn id="252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6" name="Straight Connector 205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7" name="Straight Connector 206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8" name="Straight Connector 207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33" name="Freeform 2"/>
          <p:cNvSpPr>
            <a:spLocks/>
          </p:cNvSpPr>
          <p:nvPr/>
        </p:nvSpPr>
        <p:spPr bwMode="auto">
          <a:xfrm>
            <a:off x="5507686" y="1310427"/>
            <a:ext cx="2575521" cy="1672516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4" name="Group 133"/>
          <p:cNvGrpSpPr/>
          <p:nvPr/>
        </p:nvGrpSpPr>
        <p:grpSpPr>
          <a:xfrm>
            <a:off x="5731177" y="1446543"/>
            <a:ext cx="2215548" cy="1435167"/>
            <a:chOff x="833331" y="2873352"/>
            <a:chExt cx="2333625" cy="1590649"/>
          </a:xfrm>
        </p:grpSpPr>
        <p:grpSp>
          <p:nvGrpSpPr>
            <p:cNvPr id="135" name="Group 134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184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88" name="Oval 18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89" name="Rectangle 18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0" name="Oval 18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1" name="Freeform 19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2" name="Freeform 19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3" name="Freeform 19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4" name="Freeform 193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95" name="Straight Connector 194"/>
                <p:cNvCxnSpPr>
                  <a:endCxn id="19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5" name="Group 184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86" name="Oval 185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TextBox 186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3b</a:t>
                  </a:r>
                </a:p>
              </p:txBody>
            </p:sp>
          </p:grpSp>
        </p:grpSp>
        <p:grpSp>
          <p:nvGrpSpPr>
            <p:cNvPr id="136" name="Group 135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171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75" name="Oval 174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6" name="Rectangle 175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7" name="Oval 176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8" name="Freeform 177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9" name="Freeform 178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0" name="Freeform 179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1" name="Freeform 180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82" name="Straight Connector 181"/>
                <p:cNvCxnSpPr>
                  <a:endCxn id="177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2" name="Group 171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73" name="Oval 172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4" name="TextBox 173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3d</a:t>
                  </a:r>
                </a:p>
              </p:txBody>
            </p:sp>
          </p:grpSp>
        </p:grpSp>
        <p:grpSp>
          <p:nvGrpSpPr>
            <p:cNvPr id="137" name="Group 136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15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62" name="Oval 16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3" name="Rectangle 16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4" name="Oval 16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5" name="Freeform 16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6" name="Freeform 16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7" name="Freeform 16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8" name="Freeform 16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69" name="Straight Connector 168"/>
                <p:cNvCxnSpPr>
                  <a:endCxn id="16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Group 158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160" name="Oval 15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1" name="TextBox 160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3c</a:t>
                  </a:r>
                </a:p>
              </p:txBody>
            </p:sp>
          </p:grpSp>
        </p:grpSp>
        <p:grpSp>
          <p:nvGrpSpPr>
            <p:cNvPr id="138" name="Group 137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14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49" name="Oval 14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0" name="Rectangle 14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1" name="Oval 15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2" name="Freeform 15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3" name="Freeform 15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4" name="Freeform 15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5" name="Freeform 15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endCxn id="15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6" name="Group 14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47" name="Oval 14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3a</a:t>
                  </a:r>
                </a:p>
              </p:txBody>
            </p:sp>
          </p:grpSp>
        </p:grpSp>
        <p:cxnSp>
          <p:nvCxnSpPr>
            <p:cNvPr id="139" name="Straight Connector 138"/>
            <p:cNvCxnSpPr>
              <a:stCxn id="187" idx="2"/>
              <a:endCxn id="174" idx="0"/>
            </p:cNvCxnSpPr>
            <p:nvPr/>
          </p:nvCxnSpPr>
          <p:spPr bwMode="auto">
            <a:xfrm>
              <a:off x="1991073" y="3242684"/>
              <a:ext cx="4230" cy="85198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0" name="Straight Connector 139"/>
            <p:cNvCxnSpPr/>
            <p:nvPr/>
          </p:nvCxnSpPr>
          <p:spPr bwMode="auto">
            <a:xfrm>
              <a:off x="1407477" y="3648621"/>
              <a:ext cx="1204913" cy="635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Straight Connector 140"/>
            <p:cNvCxnSpPr>
              <a:stCxn id="188" idx="7"/>
            </p:cNvCxnSpPr>
            <p:nvPr/>
          </p:nvCxnSpPr>
          <p:spPr bwMode="auto">
            <a:xfrm>
              <a:off x="2218708" y="3154477"/>
              <a:ext cx="480042" cy="36977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2" name="Straight Connector 141"/>
            <p:cNvCxnSpPr/>
            <p:nvPr/>
          </p:nvCxnSpPr>
          <p:spPr bwMode="auto">
            <a:xfrm>
              <a:off x="1300073" y="3786304"/>
              <a:ext cx="477927" cy="35707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3" name="Straight Connector 142"/>
            <p:cNvCxnSpPr/>
            <p:nvPr/>
          </p:nvCxnSpPr>
          <p:spPr bwMode="auto">
            <a:xfrm flipH="1">
              <a:off x="2196042" y="3783542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Straight Connector 143"/>
            <p:cNvCxnSpPr/>
            <p:nvPr/>
          </p:nvCxnSpPr>
          <p:spPr bwMode="auto">
            <a:xfrm flipH="1">
              <a:off x="1287553" y="3166946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8" name="Straight Connector 127"/>
          <p:cNvCxnSpPr/>
          <p:nvPr/>
        </p:nvCxnSpPr>
        <p:spPr bwMode="auto">
          <a:xfrm flipH="1" flipV="1">
            <a:off x="3046706" y="2340047"/>
            <a:ext cx="480877" cy="74409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Connector 128"/>
          <p:cNvCxnSpPr/>
          <p:nvPr/>
        </p:nvCxnSpPr>
        <p:spPr bwMode="auto">
          <a:xfrm flipV="1">
            <a:off x="5523188" y="2281165"/>
            <a:ext cx="337735" cy="823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0" name="TextBox 129"/>
          <p:cNvSpPr txBox="1"/>
          <p:nvPr/>
        </p:nvSpPr>
        <p:spPr>
          <a:xfrm>
            <a:off x="3493291" y="2438369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5543950" y="1351667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AS3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707172" y="1562343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AS1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070827" y="2413274"/>
            <a:ext cx="1701734" cy="616172"/>
            <a:chOff x="7073692" y="5469792"/>
            <a:chExt cx="1701734" cy="616172"/>
          </a:xfrm>
        </p:grpSpPr>
        <p:grpSp>
          <p:nvGrpSpPr>
            <p:cNvPr id="10" name="Group 9"/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399" name="Freeform 2"/>
              <p:cNvSpPr>
                <a:spLocks/>
              </p:cNvSpPr>
              <p:nvPr/>
            </p:nvSpPr>
            <p:spPr bwMode="auto">
              <a:xfrm>
                <a:off x="6946249" y="5096269"/>
                <a:ext cx="1701734" cy="61617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 w 9959"/>
                  <a:gd name="connsiteY0" fmla="*/ 5593 h 11352"/>
                  <a:gd name="connsiteX1" fmla="*/ 1089 w 9959"/>
                  <a:gd name="connsiteY1" fmla="*/ 469 h 11352"/>
                  <a:gd name="connsiteX2" fmla="*/ 4845 w 9959"/>
                  <a:gd name="connsiteY2" fmla="*/ 561 h 11352"/>
                  <a:gd name="connsiteX3" fmla="*/ 8027 w 9959"/>
                  <a:gd name="connsiteY3" fmla="*/ 3370 h 11352"/>
                  <a:gd name="connsiteX4" fmla="*/ 9955 w 9959"/>
                  <a:gd name="connsiteY4" fmla="*/ 5970 h 11352"/>
                  <a:gd name="connsiteX5" fmla="*/ 8435 w 9959"/>
                  <a:gd name="connsiteY5" fmla="*/ 7863 h 11352"/>
                  <a:gd name="connsiteX6" fmla="*/ 5161 w 9959"/>
                  <a:gd name="connsiteY6" fmla="*/ 11352 h 11352"/>
                  <a:gd name="connsiteX7" fmla="*/ 2712 w 9959"/>
                  <a:gd name="connsiteY7" fmla="*/ 8240 h 11352"/>
                  <a:gd name="connsiteX8" fmla="*/ 1334 w 9959"/>
                  <a:gd name="connsiteY8" fmla="*/ 7922 h 11352"/>
                  <a:gd name="connsiteX9" fmla="*/ 4 w 9959"/>
                  <a:gd name="connsiteY9" fmla="*/ 5593 h 11352"/>
                  <a:gd name="connsiteX0" fmla="*/ 0 w 11223"/>
                  <a:gd name="connsiteY0" fmla="*/ 3835 h 9929"/>
                  <a:gd name="connsiteX1" fmla="*/ 2316 w 11223"/>
                  <a:gd name="connsiteY1" fmla="*/ 342 h 9929"/>
                  <a:gd name="connsiteX2" fmla="*/ 6088 w 11223"/>
                  <a:gd name="connsiteY2" fmla="*/ 423 h 9929"/>
                  <a:gd name="connsiteX3" fmla="*/ 9283 w 11223"/>
                  <a:gd name="connsiteY3" fmla="*/ 2898 h 9929"/>
                  <a:gd name="connsiteX4" fmla="*/ 11219 w 11223"/>
                  <a:gd name="connsiteY4" fmla="*/ 5188 h 9929"/>
                  <a:gd name="connsiteX5" fmla="*/ 9693 w 11223"/>
                  <a:gd name="connsiteY5" fmla="*/ 6856 h 9929"/>
                  <a:gd name="connsiteX6" fmla="*/ 6405 w 11223"/>
                  <a:gd name="connsiteY6" fmla="*/ 9929 h 9929"/>
                  <a:gd name="connsiteX7" fmla="*/ 3946 w 11223"/>
                  <a:gd name="connsiteY7" fmla="*/ 7188 h 9929"/>
                  <a:gd name="connsiteX8" fmla="*/ 2562 w 11223"/>
                  <a:gd name="connsiteY8" fmla="*/ 6908 h 9929"/>
                  <a:gd name="connsiteX9" fmla="*/ 0 w 11223"/>
                  <a:gd name="connsiteY9" fmla="*/ 3835 h 9929"/>
                  <a:gd name="connsiteX0" fmla="*/ 0 w 9999"/>
                  <a:gd name="connsiteY0" fmla="*/ 3862 h 10000"/>
                  <a:gd name="connsiteX1" fmla="*/ 2064 w 9999"/>
                  <a:gd name="connsiteY1" fmla="*/ 344 h 10000"/>
                  <a:gd name="connsiteX2" fmla="*/ 5425 w 9999"/>
                  <a:gd name="connsiteY2" fmla="*/ 426 h 10000"/>
                  <a:gd name="connsiteX3" fmla="*/ 8271 w 9999"/>
                  <a:gd name="connsiteY3" fmla="*/ 2919 h 10000"/>
                  <a:gd name="connsiteX4" fmla="*/ 9996 w 9999"/>
                  <a:gd name="connsiteY4" fmla="*/ 5225 h 10000"/>
                  <a:gd name="connsiteX5" fmla="*/ 8637 w 9999"/>
                  <a:gd name="connsiteY5" fmla="*/ 6905 h 10000"/>
                  <a:gd name="connsiteX6" fmla="*/ 5707 w 9999"/>
                  <a:gd name="connsiteY6" fmla="*/ 10000 h 10000"/>
                  <a:gd name="connsiteX7" fmla="*/ 2283 w 9999"/>
                  <a:gd name="connsiteY7" fmla="*/ 6957 h 10000"/>
                  <a:gd name="connsiteX8" fmla="*/ 0 w 9999"/>
                  <a:gd name="connsiteY8" fmla="*/ 3862 h 10000"/>
                  <a:gd name="connsiteX0" fmla="*/ 124 w 10124"/>
                  <a:gd name="connsiteY0" fmla="*/ 3862 h 10000"/>
                  <a:gd name="connsiteX1" fmla="*/ 2188 w 10124"/>
                  <a:gd name="connsiteY1" fmla="*/ 344 h 10000"/>
                  <a:gd name="connsiteX2" fmla="*/ 5550 w 10124"/>
                  <a:gd name="connsiteY2" fmla="*/ 426 h 10000"/>
                  <a:gd name="connsiteX3" fmla="*/ 8396 w 10124"/>
                  <a:gd name="connsiteY3" fmla="*/ 2919 h 10000"/>
                  <a:gd name="connsiteX4" fmla="*/ 10121 w 10124"/>
                  <a:gd name="connsiteY4" fmla="*/ 5225 h 10000"/>
                  <a:gd name="connsiteX5" fmla="*/ 8762 w 10124"/>
                  <a:gd name="connsiteY5" fmla="*/ 6905 h 10000"/>
                  <a:gd name="connsiteX6" fmla="*/ 5832 w 10124"/>
                  <a:gd name="connsiteY6" fmla="*/ 10000 h 10000"/>
                  <a:gd name="connsiteX7" fmla="*/ 124 w 10124"/>
                  <a:gd name="connsiteY7" fmla="*/ 3862 h 10000"/>
                  <a:gd name="connsiteX0" fmla="*/ 43 w 10045"/>
                  <a:gd name="connsiteY0" fmla="*/ 3862 h 6912"/>
                  <a:gd name="connsiteX1" fmla="*/ 2107 w 10045"/>
                  <a:gd name="connsiteY1" fmla="*/ 344 h 6912"/>
                  <a:gd name="connsiteX2" fmla="*/ 5469 w 10045"/>
                  <a:gd name="connsiteY2" fmla="*/ 426 h 6912"/>
                  <a:gd name="connsiteX3" fmla="*/ 8315 w 10045"/>
                  <a:gd name="connsiteY3" fmla="*/ 2919 h 6912"/>
                  <a:gd name="connsiteX4" fmla="*/ 10040 w 10045"/>
                  <a:gd name="connsiteY4" fmla="*/ 5225 h 6912"/>
                  <a:gd name="connsiteX5" fmla="*/ 8681 w 10045"/>
                  <a:gd name="connsiteY5" fmla="*/ 6905 h 6912"/>
                  <a:gd name="connsiteX6" fmla="*/ 3967 w 10045"/>
                  <a:gd name="connsiteY6" fmla="*/ 5885 h 6912"/>
                  <a:gd name="connsiteX7" fmla="*/ 43 w 10045"/>
                  <a:gd name="connsiteY7" fmla="*/ 3862 h 6912"/>
                  <a:gd name="connsiteX0" fmla="*/ 47 w 10004"/>
                  <a:gd name="connsiteY0" fmla="*/ 5106 h 9519"/>
                  <a:gd name="connsiteX1" fmla="*/ 2102 w 10004"/>
                  <a:gd name="connsiteY1" fmla="*/ 17 h 9519"/>
                  <a:gd name="connsiteX2" fmla="*/ 6651 w 10004"/>
                  <a:gd name="connsiteY2" fmla="*/ 3484 h 9519"/>
                  <a:gd name="connsiteX3" fmla="*/ 8282 w 10004"/>
                  <a:gd name="connsiteY3" fmla="*/ 3742 h 9519"/>
                  <a:gd name="connsiteX4" fmla="*/ 9999 w 10004"/>
                  <a:gd name="connsiteY4" fmla="*/ 7078 h 9519"/>
                  <a:gd name="connsiteX5" fmla="*/ 8646 w 10004"/>
                  <a:gd name="connsiteY5" fmla="*/ 9509 h 9519"/>
                  <a:gd name="connsiteX6" fmla="*/ 3953 w 10004"/>
                  <a:gd name="connsiteY6" fmla="*/ 8033 h 9519"/>
                  <a:gd name="connsiteX7" fmla="*/ 47 w 10004"/>
                  <a:gd name="connsiteY7" fmla="*/ 5106 h 9519"/>
                  <a:gd name="connsiteX0" fmla="*/ 43 w 9996"/>
                  <a:gd name="connsiteY0" fmla="*/ 6232 h 10868"/>
                  <a:gd name="connsiteX1" fmla="*/ 2097 w 9996"/>
                  <a:gd name="connsiteY1" fmla="*/ 886 h 10868"/>
                  <a:gd name="connsiteX2" fmla="*/ 5642 w 9996"/>
                  <a:gd name="connsiteY2" fmla="*/ 385 h 10868"/>
                  <a:gd name="connsiteX3" fmla="*/ 8275 w 9996"/>
                  <a:gd name="connsiteY3" fmla="*/ 4799 h 10868"/>
                  <a:gd name="connsiteX4" fmla="*/ 9991 w 9996"/>
                  <a:gd name="connsiteY4" fmla="*/ 8304 h 10868"/>
                  <a:gd name="connsiteX5" fmla="*/ 8639 w 9996"/>
                  <a:gd name="connsiteY5" fmla="*/ 10857 h 10868"/>
                  <a:gd name="connsiteX6" fmla="*/ 3947 w 9996"/>
                  <a:gd name="connsiteY6" fmla="*/ 9307 h 10868"/>
                  <a:gd name="connsiteX7" fmla="*/ 43 w 9996"/>
                  <a:gd name="connsiteY7" fmla="*/ 6232 h 10868"/>
                  <a:gd name="connsiteX0" fmla="*/ 43 w 10004"/>
                  <a:gd name="connsiteY0" fmla="*/ 5543 h 9809"/>
                  <a:gd name="connsiteX1" fmla="*/ 2098 w 10004"/>
                  <a:gd name="connsiteY1" fmla="*/ 624 h 9809"/>
                  <a:gd name="connsiteX2" fmla="*/ 5644 w 10004"/>
                  <a:gd name="connsiteY2" fmla="*/ 163 h 9809"/>
                  <a:gd name="connsiteX3" fmla="*/ 8163 w 10004"/>
                  <a:gd name="connsiteY3" fmla="*/ 1492 h 9809"/>
                  <a:gd name="connsiteX4" fmla="*/ 9995 w 10004"/>
                  <a:gd name="connsiteY4" fmla="*/ 7450 h 9809"/>
                  <a:gd name="connsiteX5" fmla="*/ 8642 w 10004"/>
                  <a:gd name="connsiteY5" fmla="*/ 9799 h 9809"/>
                  <a:gd name="connsiteX6" fmla="*/ 3949 w 10004"/>
                  <a:gd name="connsiteY6" fmla="*/ 8373 h 9809"/>
                  <a:gd name="connsiteX7" fmla="*/ 43 w 10004"/>
                  <a:gd name="connsiteY7" fmla="*/ 5543 h 9809"/>
                  <a:gd name="connsiteX0" fmla="*/ 43 w 8950"/>
                  <a:gd name="connsiteY0" fmla="*/ 5651 h 10081"/>
                  <a:gd name="connsiteX1" fmla="*/ 2097 w 8950"/>
                  <a:gd name="connsiteY1" fmla="*/ 636 h 10081"/>
                  <a:gd name="connsiteX2" fmla="*/ 5642 w 8950"/>
                  <a:gd name="connsiteY2" fmla="*/ 166 h 10081"/>
                  <a:gd name="connsiteX3" fmla="*/ 8160 w 8950"/>
                  <a:gd name="connsiteY3" fmla="*/ 1521 h 10081"/>
                  <a:gd name="connsiteX4" fmla="*/ 8473 w 8950"/>
                  <a:gd name="connsiteY4" fmla="*/ 5322 h 10081"/>
                  <a:gd name="connsiteX5" fmla="*/ 8639 w 8950"/>
                  <a:gd name="connsiteY5" fmla="*/ 9990 h 10081"/>
                  <a:gd name="connsiteX6" fmla="*/ 3947 w 8950"/>
                  <a:gd name="connsiteY6" fmla="*/ 8536 h 10081"/>
                  <a:gd name="connsiteX7" fmla="*/ 43 w 8950"/>
                  <a:gd name="connsiteY7" fmla="*/ 5651 h 10081"/>
                  <a:gd name="connsiteX0" fmla="*/ 48 w 9651"/>
                  <a:gd name="connsiteY0" fmla="*/ 5606 h 8648"/>
                  <a:gd name="connsiteX1" fmla="*/ 2343 w 9651"/>
                  <a:gd name="connsiteY1" fmla="*/ 631 h 8648"/>
                  <a:gd name="connsiteX2" fmla="*/ 6304 w 9651"/>
                  <a:gd name="connsiteY2" fmla="*/ 165 h 8648"/>
                  <a:gd name="connsiteX3" fmla="*/ 9117 w 9651"/>
                  <a:gd name="connsiteY3" fmla="*/ 1509 h 8648"/>
                  <a:gd name="connsiteX4" fmla="*/ 9467 w 9651"/>
                  <a:gd name="connsiteY4" fmla="*/ 5279 h 8648"/>
                  <a:gd name="connsiteX5" fmla="*/ 6997 w 9651"/>
                  <a:gd name="connsiteY5" fmla="*/ 8019 h 8648"/>
                  <a:gd name="connsiteX6" fmla="*/ 4410 w 9651"/>
                  <a:gd name="connsiteY6" fmla="*/ 8467 h 8648"/>
                  <a:gd name="connsiteX7" fmla="*/ 48 w 9651"/>
                  <a:gd name="connsiteY7" fmla="*/ 5606 h 8648"/>
                  <a:gd name="connsiteX0" fmla="*/ 41 w 9991"/>
                  <a:gd name="connsiteY0" fmla="*/ 6482 h 9316"/>
                  <a:gd name="connsiteX1" fmla="*/ 2419 w 9991"/>
                  <a:gd name="connsiteY1" fmla="*/ 730 h 9316"/>
                  <a:gd name="connsiteX2" fmla="*/ 6523 w 9991"/>
                  <a:gd name="connsiteY2" fmla="*/ 191 h 9316"/>
                  <a:gd name="connsiteX3" fmla="*/ 9438 w 9991"/>
                  <a:gd name="connsiteY3" fmla="*/ 1745 h 9316"/>
                  <a:gd name="connsiteX4" fmla="*/ 9800 w 9991"/>
                  <a:gd name="connsiteY4" fmla="*/ 6104 h 9316"/>
                  <a:gd name="connsiteX5" fmla="*/ 7241 w 9991"/>
                  <a:gd name="connsiteY5" fmla="*/ 9273 h 9316"/>
                  <a:gd name="connsiteX6" fmla="*/ 1411 w 9991"/>
                  <a:gd name="connsiteY6" fmla="*/ 7856 h 9316"/>
                  <a:gd name="connsiteX7" fmla="*/ 41 w 9991"/>
                  <a:gd name="connsiteY7" fmla="*/ 6482 h 9316"/>
                  <a:gd name="connsiteX0" fmla="*/ 19 w 10708"/>
                  <a:gd name="connsiteY0" fmla="*/ 7721 h 10038"/>
                  <a:gd name="connsiteX1" fmla="*/ 3129 w 10708"/>
                  <a:gd name="connsiteY1" fmla="*/ 825 h 10038"/>
                  <a:gd name="connsiteX2" fmla="*/ 7237 w 10708"/>
                  <a:gd name="connsiteY2" fmla="*/ 246 h 10038"/>
                  <a:gd name="connsiteX3" fmla="*/ 10155 w 10708"/>
                  <a:gd name="connsiteY3" fmla="*/ 1914 h 10038"/>
                  <a:gd name="connsiteX4" fmla="*/ 10517 w 10708"/>
                  <a:gd name="connsiteY4" fmla="*/ 6593 h 10038"/>
                  <a:gd name="connsiteX5" fmla="*/ 7956 w 10708"/>
                  <a:gd name="connsiteY5" fmla="*/ 9995 h 10038"/>
                  <a:gd name="connsiteX6" fmla="*/ 2120 w 10708"/>
                  <a:gd name="connsiteY6" fmla="*/ 8474 h 10038"/>
                  <a:gd name="connsiteX7" fmla="*/ 19 w 10708"/>
                  <a:gd name="connsiteY7" fmla="*/ 7721 h 10038"/>
                  <a:gd name="connsiteX0" fmla="*/ 359 w 11048"/>
                  <a:gd name="connsiteY0" fmla="*/ 7721 h 10038"/>
                  <a:gd name="connsiteX1" fmla="*/ 3469 w 11048"/>
                  <a:gd name="connsiteY1" fmla="*/ 825 h 10038"/>
                  <a:gd name="connsiteX2" fmla="*/ 7577 w 11048"/>
                  <a:gd name="connsiteY2" fmla="*/ 246 h 10038"/>
                  <a:gd name="connsiteX3" fmla="*/ 10495 w 11048"/>
                  <a:gd name="connsiteY3" fmla="*/ 1914 h 10038"/>
                  <a:gd name="connsiteX4" fmla="*/ 10857 w 11048"/>
                  <a:gd name="connsiteY4" fmla="*/ 6593 h 10038"/>
                  <a:gd name="connsiteX5" fmla="*/ 8296 w 11048"/>
                  <a:gd name="connsiteY5" fmla="*/ 9995 h 10038"/>
                  <a:gd name="connsiteX6" fmla="*/ 2460 w 11048"/>
                  <a:gd name="connsiteY6" fmla="*/ 8474 h 10038"/>
                  <a:gd name="connsiteX7" fmla="*/ 359 w 11048"/>
                  <a:gd name="connsiteY7" fmla="*/ 7721 h 10038"/>
                  <a:gd name="connsiteX0" fmla="*/ 359 w 11048"/>
                  <a:gd name="connsiteY0" fmla="*/ 8392 h 10075"/>
                  <a:gd name="connsiteX1" fmla="*/ 3469 w 11048"/>
                  <a:gd name="connsiteY1" fmla="*/ 864 h 10075"/>
                  <a:gd name="connsiteX2" fmla="*/ 7577 w 11048"/>
                  <a:gd name="connsiteY2" fmla="*/ 285 h 10075"/>
                  <a:gd name="connsiteX3" fmla="*/ 10495 w 11048"/>
                  <a:gd name="connsiteY3" fmla="*/ 1953 h 10075"/>
                  <a:gd name="connsiteX4" fmla="*/ 10857 w 11048"/>
                  <a:gd name="connsiteY4" fmla="*/ 6632 h 10075"/>
                  <a:gd name="connsiteX5" fmla="*/ 8296 w 11048"/>
                  <a:gd name="connsiteY5" fmla="*/ 10034 h 10075"/>
                  <a:gd name="connsiteX6" fmla="*/ 2460 w 11048"/>
                  <a:gd name="connsiteY6" fmla="*/ 8513 h 10075"/>
                  <a:gd name="connsiteX7" fmla="*/ 359 w 11048"/>
                  <a:gd name="connsiteY7" fmla="*/ 8392 h 10075"/>
                  <a:gd name="connsiteX0" fmla="*/ 371 w 11060"/>
                  <a:gd name="connsiteY0" fmla="*/ 8392 h 10075"/>
                  <a:gd name="connsiteX1" fmla="*/ 3481 w 11060"/>
                  <a:gd name="connsiteY1" fmla="*/ 864 h 10075"/>
                  <a:gd name="connsiteX2" fmla="*/ 7589 w 11060"/>
                  <a:gd name="connsiteY2" fmla="*/ 285 h 10075"/>
                  <a:gd name="connsiteX3" fmla="*/ 10507 w 11060"/>
                  <a:gd name="connsiteY3" fmla="*/ 1953 h 10075"/>
                  <a:gd name="connsiteX4" fmla="*/ 10869 w 11060"/>
                  <a:gd name="connsiteY4" fmla="*/ 6632 h 10075"/>
                  <a:gd name="connsiteX5" fmla="*/ 8308 w 11060"/>
                  <a:gd name="connsiteY5" fmla="*/ 10034 h 10075"/>
                  <a:gd name="connsiteX6" fmla="*/ 2472 w 11060"/>
                  <a:gd name="connsiteY6" fmla="*/ 8513 h 10075"/>
                  <a:gd name="connsiteX7" fmla="*/ 371 w 11060"/>
                  <a:gd name="connsiteY7" fmla="*/ 8392 h 10075"/>
                  <a:gd name="connsiteX0" fmla="*/ 54 w 10743"/>
                  <a:gd name="connsiteY0" fmla="*/ 9468 h 11151"/>
                  <a:gd name="connsiteX1" fmla="*/ 4027 w 10743"/>
                  <a:gd name="connsiteY1" fmla="*/ 495 h 11151"/>
                  <a:gd name="connsiteX2" fmla="*/ 7272 w 10743"/>
                  <a:gd name="connsiteY2" fmla="*/ 1361 h 11151"/>
                  <a:gd name="connsiteX3" fmla="*/ 10190 w 10743"/>
                  <a:gd name="connsiteY3" fmla="*/ 3029 h 11151"/>
                  <a:gd name="connsiteX4" fmla="*/ 10552 w 10743"/>
                  <a:gd name="connsiteY4" fmla="*/ 7708 h 11151"/>
                  <a:gd name="connsiteX5" fmla="*/ 7991 w 10743"/>
                  <a:gd name="connsiteY5" fmla="*/ 11110 h 11151"/>
                  <a:gd name="connsiteX6" fmla="*/ 2155 w 10743"/>
                  <a:gd name="connsiteY6" fmla="*/ 9589 h 11151"/>
                  <a:gd name="connsiteX7" fmla="*/ 54 w 10743"/>
                  <a:gd name="connsiteY7" fmla="*/ 9468 h 11151"/>
                  <a:gd name="connsiteX0" fmla="*/ 54 w 10743"/>
                  <a:gd name="connsiteY0" fmla="*/ 9506 h 11189"/>
                  <a:gd name="connsiteX1" fmla="*/ 4027 w 10743"/>
                  <a:gd name="connsiteY1" fmla="*/ 533 h 11189"/>
                  <a:gd name="connsiteX2" fmla="*/ 7272 w 10743"/>
                  <a:gd name="connsiteY2" fmla="*/ 1399 h 11189"/>
                  <a:gd name="connsiteX3" fmla="*/ 10190 w 10743"/>
                  <a:gd name="connsiteY3" fmla="*/ 3067 h 11189"/>
                  <a:gd name="connsiteX4" fmla="*/ 10552 w 10743"/>
                  <a:gd name="connsiteY4" fmla="*/ 7746 h 11189"/>
                  <a:gd name="connsiteX5" fmla="*/ 7991 w 10743"/>
                  <a:gd name="connsiteY5" fmla="*/ 11148 h 11189"/>
                  <a:gd name="connsiteX6" fmla="*/ 2155 w 10743"/>
                  <a:gd name="connsiteY6" fmla="*/ 9627 h 11189"/>
                  <a:gd name="connsiteX7" fmla="*/ 54 w 10743"/>
                  <a:gd name="connsiteY7" fmla="*/ 9506 h 11189"/>
                  <a:gd name="connsiteX0" fmla="*/ 40 w 11293"/>
                  <a:gd name="connsiteY0" fmla="*/ 9082 h 11127"/>
                  <a:gd name="connsiteX1" fmla="*/ 4577 w 11293"/>
                  <a:gd name="connsiteY1" fmla="*/ 470 h 11127"/>
                  <a:gd name="connsiteX2" fmla="*/ 7822 w 11293"/>
                  <a:gd name="connsiteY2" fmla="*/ 1336 h 11127"/>
                  <a:gd name="connsiteX3" fmla="*/ 10740 w 11293"/>
                  <a:gd name="connsiteY3" fmla="*/ 3004 h 11127"/>
                  <a:gd name="connsiteX4" fmla="*/ 11102 w 11293"/>
                  <a:gd name="connsiteY4" fmla="*/ 7683 h 11127"/>
                  <a:gd name="connsiteX5" fmla="*/ 8541 w 11293"/>
                  <a:gd name="connsiteY5" fmla="*/ 11085 h 11127"/>
                  <a:gd name="connsiteX6" fmla="*/ 2705 w 11293"/>
                  <a:gd name="connsiteY6" fmla="*/ 9564 h 11127"/>
                  <a:gd name="connsiteX7" fmla="*/ 40 w 11293"/>
                  <a:gd name="connsiteY7" fmla="*/ 9082 h 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3" h="11127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70" name="Group 327"/>
              <p:cNvGrpSpPr>
                <a:grpSpLocks/>
              </p:cNvGrpSpPr>
              <p:nvPr/>
            </p:nvGrpSpPr>
            <p:grpSpPr bwMode="auto"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374" name="Oval 373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5" name="Rectangle 374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6" name="Oval 375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7" name="Freeform 376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8" name="Freeform 377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9" name="Freeform 378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0" name="Freeform 379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81" name="Straight Connector 380"/>
                <p:cNvCxnSpPr>
                  <a:endCxn id="376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2" name="Straight Connector 381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1" name="Group 370"/>
              <p:cNvGrpSpPr/>
              <p:nvPr/>
            </p:nvGrpSpPr>
            <p:grpSpPr>
              <a:xfrm>
                <a:off x="7876581" y="5223365"/>
                <a:ext cx="466894" cy="369332"/>
                <a:chOff x="599495" y="1708643"/>
                <a:chExt cx="491778" cy="409344"/>
              </a:xfrm>
            </p:grpSpPr>
            <p:sp>
              <p:nvSpPr>
                <p:cNvPr id="372" name="Oval 371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3" name="TextBox 372"/>
                <p:cNvSpPr txBox="1"/>
                <p:nvPr/>
              </p:nvSpPr>
              <p:spPr>
                <a:xfrm>
                  <a:off x="599495" y="1708643"/>
                  <a:ext cx="491778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  X</a:t>
                  </a:r>
                </a:p>
              </p:txBody>
            </p:sp>
          </p:grpSp>
        </p:grpSp>
        <p:cxnSp>
          <p:nvCxnSpPr>
            <p:cNvPr id="402" name="Straight Connector 401"/>
            <p:cNvCxnSpPr/>
            <p:nvPr/>
          </p:nvCxnSpPr>
          <p:spPr bwMode="auto">
            <a:xfrm flipH="1">
              <a:off x="7133690" y="5764030"/>
              <a:ext cx="870024" cy="99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" name="Group 6"/>
          <p:cNvGrpSpPr/>
          <p:nvPr/>
        </p:nvGrpSpPr>
        <p:grpSpPr>
          <a:xfrm>
            <a:off x="5713444" y="2379268"/>
            <a:ext cx="1009362" cy="768350"/>
            <a:chOff x="5713444" y="2379268"/>
            <a:chExt cx="1009362" cy="768350"/>
          </a:xfrm>
        </p:grpSpPr>
        <p:sp>
          <p:nvSpPr>
            <p:cNvPr id="162850" name="AutoShape 118"/>
            <p:cNvSpPr>
              <a:spLocks noChangeArrowheads="1"/>
            </p:cNvSpPr>
            <p:nvPr/>
          </p:nvSpPr>
          <p:spPr bwMode="auto">
            <a:xfrm rot="17597965">
              <a:off x="5467382" y="2625330"/>
              <a:ext cx="768350" cy="276226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51" name="Text Box 119"/>
            <p:cNvSpPr txBox="1">
              <a:spLocks noChangeArrowheads="1"/>
            </p:cNvSpPr>
            <p:nvPr/>
          </p:nvSpPr>
          <p:spPr bwMode="auto">
            <a:xfrm>
              <a:off x="5906829" y="2784958"/>
              <a:ext cx="815977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>
                  <a:solidFill>
                    <a:srgbClr val="CC0000"/>
                  </a:solidFill>
                </a:rPr>
                <a:t>AS3,X 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028828" y="2438604"/>
            <a:ext cx="1260153" cy="888605"/>
            <a:chOff x="2028828" y="2438604"/>
            <a:chExt cx="1260153" cy="888605"/>
          </a:xfrm>
        </p:grpSpPr>
        <p:sp>
          <p:nvSpPr>
            <p:cNvPr id="332" name="Text Box 119"/>
            <p:cNvSpPr txBox="1">
              <a:spLocks noChangeArrowheads="1"/>
            </p:cNvSpPr>
            <p:nvPr/>
          </p:nvSpPr>
          <p:spPr bwMode="auto">
            <a:xfrm>
              <a:off x="2028828" y="3019432"/>
              <a:ext cx="126015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>
                  <a:solidFill>
                    <a:srgbClr val="CC0000"/>
                  </a:solidFill>
                </a:rPr>
                <a:t>AS2,AS3,X </a:t>
              </a:r>
            </a:p>
          </p:txBody>
        </p:sp>
        <p:sp>
          <p:nvSpPr>
            <p:cNvPr id="327" name="AutoShape 118"/>
            <p:cNvSpPr>
              <a:spLocks noChangeArrowheads="1"/>
            </p:cNvSpPr>
            <p:nvPr/>
          </p:nvSpPr>
          <p:spPr bwMode="auto">
            <a:xfrm rot="3445218">
              <a:off x="2734864" y="2684666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6" name="Rectangle 4"/>
          <p:cNvSpPr txBox="1">
            <a:spLocks noChangeArrowheads="1"/>
          </p:cNvSpPr>
          <p:nvPr/>
        </p:nvSpPr>
        <p:spPr bwMode="auto">
          <a:xfrm>
            <a:off x="415500" y="4289671"/>
            <a:ext cx="8505825" cy="575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indent="0">
              <a:lnSpc>
                <a:spcPts val="2140"/>
              </a:lnSpc>
              <a:buNone/>
            </a:pPr>
            <a:r>
              <a:rPr lang="en-US" sz="2400" dirty="0">
                <a:latin typeface="Gill Sans MT" charset="0"/>
              </a:rPr>
              <a:t>gateway router may learn about </a:t>
            </a:r>
            <a:r>
              <a:rPr lang="en-US" sz="2400" dirty="0">
                <a:solidFill>
                  <a:srgbClr val="000090"/>
                </a:solidFill>
                <a:latin typeface="Gill Sans MT" charset="0"/>
              </a:rPr>
              <a:t>multiple</a:t>
            </a:r>
            <a:r>
              <a:rPr lang="en-US" sz="2400" dirty="0">
                <a:latin typeface="Gill Sans MT" charset="0"/>
              </a:rPr>
              <a:t> paths to destination: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394769" y="1902431"/>
            <a:ext cx="1118837" cy="826267"/>
            <a:chOff x="4052000" y="2820739"/>
            <a:chExt cx="1118837" cy="826267"/>
          </a:xfrm>
        </p:grpSpPr>
        <p:cxnSp>
          <p:nvCxnSpPr>
            <p:cNvPr id="3" name="Straight Arrow Connector 2"/>
            <p:cNvCxnSpPr/>
            <p:nvPr/>
          </p:nvCxnSpPr>
          <p:spPr bwMode="auto">
            <a:xfrm flipH="1" flipV="1">
              <a:off x="4769093" y="2820739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0" name="Straight Arrow Connector 329"/>
            <p:cNvCxnSpPr/>
            <p:nvPr/>
          </p:nvCxnSpPr>
          <p:spPr bwMode="auto">
            <a:xfrm flipH="1" flipV="1">
              <a:off x="4052000" y="3192229"/>
              <a:ext cx="1059565" cy="1417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1" name="Straight Arrow Connector 330"/>
            <p:cNvCxnSpPr/>
            <p:nvPr/>
          </p:nvCxnSpPr>
          <p:spPr bwMode="auto">
            <a:xfrm flipH="1">
              <a:off x="4748700" y="3344630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25" name="Straight Connector 324"/>
          <p:cNvCxnSpPr/>
          <p:nvPr/>
        </p:nvCxnSpPr>
        <p:spPr bwMode="auto">
          <a:xfrm flipH="1">
            <a:off x="3142123" y="2168219"/>
            <a:ext cx="2534703" cy="14521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" name="Group 3"/>
          <p:cNvGrpSpPr/>
          <p:nvPr/>
        </p:nvGrpSpPr>
        <p:grpSpPr>
          <a:xfrm>
            <a:off x="4617960" y="1621326"/>
            <a:ext cx="968155" cy="547957"/>
            <a:chOff x="4617960" y="1621326"/>
            <a:chExt cx="968155" cy="547957"/>
          </a:xfrm>
        </p:grpSpPr>
        <p:sp>
          <p:nvSpPr>
            <p:cNvPr id="329" name="AutoShape 118"/>
            <p:cNvSpPr>
              <a:spLocks noChangeArrowheads="1"/>
            </p:cNvSpPr>
            <p:nvPr/>
          </p:nvSpPr>
          <p:spPr bwMode="auto">
            <a:xfrm rot="21413181">
              <a:off x="4617960" y="1893058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 rot="21418560">
              <a:off x="4770795" y="1621326"/>
              <a:ext cx="81532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>
                  <a:solidFill>
                    <a:srgbClr val="CC0000"/>
                  </a:solidFill>
                </a:rPr>
                <a:t>AS3,X</a:t>
              </a:r>
            </a:p>
          </p:txBody>
        </p:sp>
      </p:grpSp>
      <p:sp>
        <p:nvSpPr>
          <p:cNvPr id="333" name="Rectangle 4"/>
          <p:cNvSpPr txBox="1">
            <a:spLocks noChangeArrowheads="1"/>
          </p:cNvSpPr>
          <p:nvPr/>
        </p:nvSpPr>
        <p:spPr bwMode="auto">
          <a:xfrm>
            <a:off x="673347" y="5110285"/>
            <a:ext cx="8505825" cy="55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ts val="2140"/>
              </a:lnSpc>
            </a:pPr>
            <a:r>
              <a:rPr lang="en-US" sz="2200" dirty="0">
                <a:latin typeface="Gill Sans MT" charset="0"/>
              </a:rPr>
              <a:t>AS</a:t>
            </a:r>
            <a:r>
              <a:rPr lang="en-US" sz="2200" dirty="0">
                <a:latin typeface="Arial"/>
                <a:cs typeface="Arial"/>
              </a:rPr>
              <a:t>1</a:t>
            </a:r>
            <a:r>
              <a:rPr lang="en-US" sz="2200" dirty="0">
                <a:latin typeface="Gill Sans MT" charset="0"/>
              </a:rPr>
              <a:t> gateway router</a:t>
            </a:r>
            <a:r>
              <a:rPr lang="en-US" sz="2200" dirty="0">
                <a:latin typeface="Arial"/>
                <a:cs typeface="Arial"/>
              </a:rPr>
              <a:t> 1c </a:t>
            </a:r>
            <a:r>
              <a:rPr lang="en-US" sz="2200" dirty="0">
                <a:latin typeface="Gill Sans MT" charset="0"/>
              </a:rPr>
              <a:t>learns path </a:t>
            </a:r>
            <a:r>
              <a:rPr lang="en-US" sz="2200" i="1" dirty="0">
                <a:solidFill>
                  <a:srgbClr val="CC0000"/>
                </a:solidFill>
                <a:latin typeface="Gill Sans MT" charset="0"/>
              </a:rPr>
              <a:t>AS3,X </a:t>
            </a:r>
            <a:r>
              <a:rPr lang="en-US" sz="2200" dirty="0">
                <a:latin typeface="Gill Sans MT" charset="0"/>
              </a:rPr>
              <a:t>from 3a</a:t>
            </a:r>
            <a:endParaRPr lang="en-US" sz="2000" dirty="0">
              <a:latin typeface="Gill Sans MT" charset="0"/>
            </a:endParaRPr>
          </a:p>
          <a:p>
            <a:endParaRPr lang="en-US" sz="2000" dirty="0">
              <a:latin typeface="Gill Sans MT" charset="0"/>
            </a:endParaRPr>
          </a:p>
        </p:txBody>
      </p:sp>
      <p:sp>
        <p:nvSpPr>
          <p:cNvPr id="334" name="Rectangle 4"/>
          <p:cNvSpPr txBox="1">
            <a:spLocks noChangeArrowheads="1"/>
          </p:cNvSpPr>
          <p:nvPr/>
        </p:nvSpPr>
        <p:spPr bwMode="auto">
          <a:xfrm>
            <a:off x="688981" y="5477602"/>
            <a:ext cx="8103327" cy="102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ct val="100000"/>
              </a:lnSpc>
            </a:pPr>
            <a:r>
              <a:rPr lang="en-US" sz="2200" dirty="0">
                <a:latin typeface="Gill Sans MT" charset="0"/>
              </a:rPr>
              <a:t>Based on policy, AS</a:t>
            </a:r>
            <a:r>
              <a:rPr lang="en-US" sz="2200" dirty="0">
                <a:latin typeface="Arial"/>
                <a:cs typeface="Arial"/>
              </a:rPr>
              <a:t>1</a:t>
            </a:r>
            <a:r>
              <a:rPr lang="en-US" sz="2200" dirty="0">
                <a:latin typeface="Gill Sans MT" charset="0"/>
              </a:rPr>
              <a:t> gateway router</a:t>
            </a:r>
            <a:r>
              <a:rPr lang="en-US" sz="2200" dirty="0">
                <a:latin typeface="Arial"/>
                <a:cs typeface="Arial"/>
              </a:rPr>
              <a:t> 1c </a:t>
            </a:r>
            <a:r>
              <a:rPr lang="en-US" sz="2200" dirty="0">
                <a:latin typeface="Gill Sans MT" charset="0"/>
              </a:rPr>
              <a:t>chooses path </a:t>
            </a:r>
            <a:r>
              <a:rPr lang="en-US" sz="2200" i="1" dirty="0">
                <a:solidFill>
                  <a:srgbClr val="CC0000"/>
                </a:solidFill>
                <a:latin typeface="Gill Sans MT" charset="0"/>
              </a:rPr>
              <a:t>AS3,X, and advertises path within AS</a:t>
            </a:r>
            <a:r>
              <a:rPr lang="en-US" sz="2200" i="1" dirty="0">
                <a:solidFill>
                  <a:srgbClr val="CC0000"/>
                </a:solidFill>
                <a:latin typeface="Arial"/>
                <a:cs typeface="Arial"/>
              </a:rPr>
              <a:t>1</a:t>
            </a:r>
            <a:r>
              <a:rPr lang="en-US" sz="2200" i="1" dirty="0">
                <a:solidFill>
                  <a:srgbClr val="CC0000"/>
                </a:solidFill>
                <a:latin typeface="Gill Sans MT" charset="0"/>
              </a:rPr>
              <a:t> via iBGP</a:t>
            </a:r>
            <a:endParaRPr lang="en-US" sz="2000" dirty="0">
              <a:latin typeface="Gill Sans MT" charset="0"/>
            </a:endParaRPr>
          </a:p>
          <a:p>
            <a:pPr>
              <a:lnSpc>
                <a:spcPct val="100000"/>
              </a:lnSpc>
            </a:pPr>
            <a:endParaRPr lang="en-US" sz="2000" dirty="0">
              <a:latin typeface="Gill Sans MT" charset="0"/>
            </a:endParaRPr>
          </a:p>
        </p:txBody>
      </p:sp>
      <p:sp>
        <p:nvSpPr>
          <p:cNvPr id="32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8</a:t>
            </a:fld>
            <a:endParaRPr lang="en-US" sz="1200" dirty="0">
              <a:latin typeface="Tahoma" charset="0"/>
            </a:endParaRPr>
          </a:p>
        </p:txBody>
      </p:sp>
      <p:sp>
        <p:nvSpPr>
          <p:cNvPr id="33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256440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5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" grpId="0"/>
      <p:bldP spid="3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Gill Sans MT" charset="0"/>
              </a:rPr>
              <a:t>BGP messages</a:t>
            </a:r>
            <a:endParaRPr lang="en-US" sz="3200">
              <a:latin typeface="Gill Sans MT" charset="0"/>
            </a:endParaRPr>
          </a:p>
        </p:txBody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229600" cy="5029200"/>
          </a:xfrm>
        </p:spPr>
        <p:txBody>
          <a:bodyPr/>
          <a:lstStyle/>
          <a:p>
            <a:pPr marL="293688" indent="-293688"/>
            <a:r>
              <a:rPr lang="en-US" sz="2400" dirty="0">
                <a:latin typeface="Gill Sans MT" charset="0"/>
              </a:rPr>
              <a:t>BGP messages exchanged between peers over TCP connection</a:t>
            </a:r>
          </a:p>
          <a:p>
            <a:pPr marL="293688" indent="-293688"/>
            <a:r>
              <a:rPr lang="en-US" sz="2400" dirty="0">
                <a:latin typeface="Gill Sans MT" charset="0"/>
              </a:rPr>
              <a:t>BGP messages:</a:t>
            </a:r>
          </a:p>
          <a:p>
            <a:pPr marL="684213" lvl="1" indent="-227013">
              <a:lnSpc>
                <a:spcPct val="100000"/>
              </a:lnSpc>
            </a:pPr>
            <a:r>
              <a:rPr lang="en-US" dirty="0">
                <a:solidFill>
                  <a:srgbClr val="CC0000"/>
                </a:solidFill>
                <a:latin typeface="Gill Sans MT" charset="0"/>
              </a:rPr>
              <a:t>OPEN:</a:t>
            </a:r>
            <a:r>
              <a:rPr lang="en-US" dirty="0">
                <a:latin typeface="Gill Sans MT" charset="0"/>
              </a:rPr>
              <a:t> opens TCP connection to remote BGP peer and authenticates sending BGP peer</a:t>
            </a:r>
          </a:p>
          <a:p>
            <a:pPr marL="684213" lvl="1" indent="-227013">
              <a:lnSpc>
                <a:spcPct val="100000"/>
              </a:lnSpc>
            </a:pPr>
            <a:r>
              <a:rPr lang="en-US" dirty="0">
                <a:solidFill>
                  <a:srgbClr val="CC0000"/>
                </a:solidFill>
                <a:latin typeface="Gill Sans MT" charset="0"/>
              </a:rPr>
              <a:t>UPDATE:</a:t>
            </a:r>
            <a:r>
              <a:rPr lang="en-US" dirty="0">
                <a:solidFill>
                  <a:srgbClr val="FF0000"/>
                </a:solidFill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advertises new path (or withdraws old)</a:t>
            </a:r>
          </a:p>
          <a:p>
            <a:pPr marL="684213" lvl="1" indent="-227013">
              <a:lnSpc>
                <a:spcPct val="100000"/>
              </a:lnSpc>
            </a:pPr>
            <a:r>
              <a:rPr lang="en-US" dirty="0">
                <a:solidFill>
                  <a:srgbClr val="CC0000"/>
                </a:solidFill>
                <a:latin typeface="Gill Sans MT" charset="0"/>
              </a:rPr>
              <a:t>KEEPALIVE:</a:t>
            </a:r>
            <a:r>
              <a:rPr lang="en-US" dirty="0">
                <a:latin typeface="Gill Sans MT" charset="0"/>
              </a:rPr>
              <a:t> keeps connection alive in absence of UPDATES; also ACKs OPEN request</a:t>
            </a:r>
          </a:p>
          <a:p>
            <a:pPr marL="684213" lvl="1" indent="-227013">
              <a:lnSpc>
                <a:spcPct val="100000"/>
              </a:lnSpc>
            </a:pPr>
            <a:r>
              <a:rPr lang="en-US" dirty="0">
                <a:solidFill>
                  <a:srgbClr val="CC0000"/>
                </a:solidFill>
                <a:latin typeface="Gill Sans MT" charset="0"/>
              </a:rPr>
              <a:t>NOTIFICATION:</a:t>
            </a:r>
            <a:r>
              <a:rPr lang="en-US" dirty="0">
                <a:latin typeface="Gill Sans MT" charset="0"/>
              </a:rPr>
              <a:t> reports errors in previous </a:t>
            </a:r>
            <a:r>
              <a:rPr lang="en-US" dirty="0" err="1">
                <a:latin typeface="Gill Sans MT" charset="0"/>
              </a:rPr>
              <a:t>msg</a:t>
            </a:r>
            <a:r>
              <a:rPr lang="en-US" dirty="0">
                <a:latin typeface="Gill Sans MT" charset="0"/>
              </a:rPr>
              <a:t>; also used to close connection</a:t>
            </a:r>
            <a:endParaRPr lang="en-US" sz="2800" dirty="0">
              <a:latin typeface="Gill Sans MT" charset="0"/>
            </a:endParaRPr>
          </a:p>
        </p:txBody>
      </p:sp>
      <p:pic>
        <p:nvPicPr>
          <p:cNvPr id="166917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1044575"/>
            <a:ext cx="3016250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9</a:t>
            </a:fld>
            <a:endParaRPr lang="en-US" sz="1200" dirty="0">
              <a:latin typeface="Tahoma" charset="0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Layer: Control Plane</a:t>
            </a:r>
          </a:p>
        </p:txBody>
      </p:sp>
    </p:spTree>
    <p:extLst>
      <p:ext uri="{BB962C8B-B14F-4D97-AF65-F5344CB8AC3E}">
        <p14:creationId xmlns:p14="http://schemas.microsoft.com/office/powerpoint/2010/main" val="247178948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>
          <a:gsLst>
            <a:gs pos="0">
              <a:schemeClr val="bg1">
                <a:lumMod val="95000"/>
              </a:schemeClr>
            </a:gs>
            <a:gs pos="100000">
              <a:schemeClr val="accent5">
                <a:lumMod val="75000"/>
              </a:schemeClr>
            </a:gs>
          </a:gsLst>
        </a:gradFill>
        <a:ln>
          <a:noFill/>
        </a:ln>
        <a:effectLst/>
      </a:spPr>
      <a:bodyPr anchor="ctr"/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16465</TotalTime>
  <Words>1879</Words>
  <Application>Microsoft Macintosh PowerPoint</Application>
  <PresentationFormat>On-screen Show (4:3)</PresentationFormat>
  <Paragraphs>429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ZapfDingbats</vt:lpstr>
      <vt:lpstr>Arial</vt:lpstr>
      <vt:lpstr>Calibri</vt:lpstr>
      <vt:lpstr>Comic Sans MS</vt:lpstr>
      <vt:lpstr>Gill Sans MT</vt:lpstr>
      <vt:lpstr>Tahoma</vt:lpstr>
      <vt:lpstr>Times New Roman</vt:lpstr>
      <vt:lpstr>Wingdings</vt:lpstr>
      <vt:lpstr>Default Design</vt:lpstr>
      <vt:lpstr>PowerPoint Presentation</vt:lpstr>
      <vt:lpstr>PowerPoint Presentation</vt:lpstr>
      <vt:lpstr>Internet inter-AS routing: BGP</vt:lpstr>
      <vt:lpstr>eBGP, iBGP connections</vt:lpstr>
      <vt:lpstr>BGP basics</vt:lpstr>
      <vt:lpstr>Path attributes and BGP routes</vt:lpstr>
      <vt:lpstr>BGP path advertisement</vt:lpstr>
      <vt:lpstr>BGP path advertisement</vt:lpstr>
      <vt:lpstr>BGP messages</vt:lpstr>
      <vt:lpstr>BGP, OSPF, forwarding table entries</vt:lpstr>
      <vt:lpstr>BGP, OSPF, forwarding table entries</vt:lpstr>
      <vt:lpstr>BGP route selection</vt:lpstr>
      <vt:lpstr>Hot Potato Routing</vt:lpstr>
      <vt:lpstr>BGP: achieving policy via advertisements</vt:lpstr>
      <vt:lpstr>BGP: achieving policy via advertisements</vt:lpstr>
      <vt:lpstr>Why different Intra-, Inter-AS routing 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Analogy: mainframe to PC evolution*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3rd Edition: Chapter 4</dc:title>
  <dc:creator>Jim Kurose and Keith Ross</dc:creator>
  <cp:lastModifiedBy>Anduo Wang</cp:lastModifiedBy>
  <cp:revision>493</cp:revision>
  <dcterms:created xsi:type="dcterms:W3CDTF">1999-10-08T19:08:27Z</dcterms:created>
  <dcterms:modified xsi:type="dcterms:W3CDTF">2021-10-28T07:15:22Z</dcterms:modified>
</cp:coreProperties>
</file>