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778" r:id="rId2"/>
    <p:sldId id="809" r:id="rId3"/>
    <p:sldId id="792" r:id="rId4"/>
    <p:sldId id="793" r:id="rId5"/>
    <p:sldId id="794" r:id="rId6"/>
    <p:sldId id="795" r:id="rId7"/>
    <p:sldId id="796" r:id="rId8"/>
    <p:sldId id="797" r:id="rId9"/>
    <p:sldId id="798" r:id="rId10"/>
    <p:sldId id="799" r:id="rId11"/>
    <p:sldId id="800" r:id="rId12"/>
    <p:sldId id="801" r:id="rId13"/>
    <p:sldId id="780" r:id="rId14"/>
    <p:sldId id="821" r:id="rId15"/>
    <p:sldId id="822" r:id="rId16"/>
    <p:sldId id="823" r:id="rId17"/>
    <p:sldId id="824" r:id="rId18"/>
    <p:sldId id="845" r:id="rId19"/>
    <p:sldId id="817" r:id="rId20"/>
    <p:sldId id="818" r:id="rId21"/>
    <p:sldId id="819" r:id="rId22"/>
    <p:sldId id="820" r:id="rId23"/>
    <p:sldId id="810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3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1292653-6D28-1A4E-9097-8CD0CA4FA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1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CCD5E27-021E-054B-84DE-C100B224E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743F53F6-B523-C44E-B4C1-FCBC5EB64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38D61CF4-3907-BD48-A0AD-B97C00B71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1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4E5268B6-BFED-754B-A245-6D16E75F0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64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EC0F1923-A596-1A47-A249-877B26CCB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9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498B073-F070-8F40-A264-45FE158B6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1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A5E2E980-7D79-7040-B5D8-18DB88480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2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F735F25A-B97A-024B-B408-E1A4C1DF4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87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D8B96B1-2EDF-B64A-A4F1-BB54A74AC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6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0DCF9BDD-CFA9-4940-A134-4E3EBF4AC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7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3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A514D338-4107-944C-9C9F-B78F8039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0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EFD97474-BCA4-8B48-AA21-40B47D81E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2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ChangeArrowheads="1"/>
          </p:cNvSpPr>
          <p:nvPr/>
        </p:nvSpPr>
        <p:spPr bwMode="auto">
          <a:xfrm>
            <a:off x="5608638" y="3489325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ts val="3063"/>
              </a:lnSpc>
            </a:pPr>
            <a:r>
              <a:rPr lang="en-US" sz="2800" i="1" dirty="0">
                <a:solidFill>
                  <a:srgbClr val="008000"/>
                </a:solidFill>
                <a:cs typeface="Arial" charset="0"/>
              </a:rPr>
              <a:t>Computer Networking: A Top </a:t>
            </a:r>
            <a:r>
              <a:rPr lang="en-US" sz="2800" i="1">
                <a:solidFill>
                  <a:srgbClr val="008000"/>
                </a:solidFill>
                <a:cs typeface="Arial" charset="0"/>
              </a:rPr>
              <a:t>Down Approach </a:t>
            </a:r>
            <a:br>
              <a:rPr lang="en-US" sz="2800" dirty="0">
                <a:solidFill>
                  <a:srgbClr val="008000"/>
                </a:solidFill>
                <a:cs typeface="Arial" charset="0"/>
              </a:rPr>
            </a:br>
            <a:endParaRPr lang="en-US" sz="2000" dirty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40962" name="Text Box 6"/>
          <p:cNvSpPr txBox="1">
            <a:spLocks noChangeArrowheads="1"/>
          </p:cNvSpPr>
          <p:nvPr/>
        </p:nvSpPr>
        <p:spPr bwMode="auto">
          <a:xfrm>
            <a:off x="369888" y="3241675"/>
            <a:ext cx="537845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/>
              <a:t>A note on the use of these Powerpoint slides:</a:t>
            </a:r>
          </a:p>
          <a:p>
            <a:r>
              <a:rPr lang="en-US" sz="1200" dirty="0"/>
              <a:t>We</a:t>
            </a:r>
            <a:r>
              <a:rPr lang="ja-JP" altLang="en-US" sz="1200" dirty="0"/>
              <a:t>’</a:t>
            </a:r>
            <a:r>
              <a:rPr lang="en-US" altLang="ja-JP" sz="1200" dirty="0"/>
              <a:t>re making these slides freely available to all (faculty, students, readers). They’re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/>
              <a:t>lot</a:t>
            </a:r>
            <a:r>
              <a:rPr lang="en-US" altLang="ja-JP" sz="1200" dirty="0"/>
              <a:t>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/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390525" y="4370388"/>
            <a:ext cx="537845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400" dirty="0">
              <a:latin typeface="Gill Sans MT" charset="0"/>
            </a:endParaRP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/>
              <a:t>If you use these slides (e.g., in a class) that you mention their source (after all, we</a:t>
            </a:r>
            <a:r>
              <a:rPr lang="ja-JP" altLang="en-US" sz="1200" dirty="0"/>
              <a:t>’</a:t>
            </a:r>
            <a:r>
              <a:rPr lang="en-US" altLang="ja-JP" sz="1200" dirty="0"/>
              <a:t>d like people to use our book!)</a:t>
            </a: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/>
              <a:t>If you post any slides on a www site, that you note that they are adapted from (or perhaps identical to) our slides, and note our copyright of this material.</a:t>
            </a:r>
          </a:p>
          <a:p>
            <a:pPr>
              <a:buClr>
                <a:schemeClr val="accent2"/>
              </a:buClr>
              <a:buFont typeface="Wingdings" charset="0"/>
              <a:buChar char="q"/>
              <a:defRPr/>
            </a:pPr>
            <a:endParaRPr lang="en-US" sz="1200" dirty="0"/>
          </a:p>
          <a:p>
            <a:pPr>
              <a:lnSpc>
                <a:spcPct val="85000"/>
              </a:lnSpc>
              <a:buClr>
                <a:schemeClr val="accent2"/>
              </a:buClr>
              <a:buFont typeface="Wingdings" charset="0"/>
              <a:buNone/>
              <a:defRPr/>
            </a:pPr>
            <a:r>
              <a:rPr lang="en-US" sz="1200" dirty="0"/>
              <a:t>Thanks and enjoy!  JFK/KWR</a:t>
            </a:r>
          </a:p>
          <a:p>
            <a:pPr>
              <a:lnSpc>
                <a:spcPct val="85000"/>
              </a:lnSpc>
              <a:defRPr/>
            </a:pPr>
            <a:endParaRPr lang="en-US" sz="1200" dirty="0"/>
          </a:p>
          <a:p>
            <a:pPr>
              <a:defRPr/>
            </a:pPr>
            <a:r>
              <a:rPr lang="en-US" sz="1200" dirty="0"/>
              <a:t>     All material copyright 1996-2016</a:t>
            </a:r>
          </a:p>
          <a:p>
            <a:pPr>
              <a:defRPr/>
            </a:pPr>
            <a:r>
              <a:rPr lang="en-US" sz="1200" dirty="0"/>
              <a:t>     J.F Kurose and K.W. Ross, All Rights Reserved</a:t>
            </a:r>
          </a:p>
        </p:txBody>
      </p:sp>
      <p:pic>
        <p:nvPicPr>
          <p:cNvPr id="4096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6146800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1" descr="kurose7e_cover_sm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325438"/>
            <a:ext cx="3087687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5634038" y="4510088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>
                <a:solidFill>
                  <a:srgbClr val="008000"/>
                </a:solidFill>
                <a:cs typeface="Arial" charset="0"/>
              </a:rPr>
              <a:t>7</a:t>
            </a:r>
            <a:r>
              <a:rPr lang="en-US" baseline="30000">
                <a:solidFill>
                  <a:srgbClr val="008000"/>
                </a:solidFill>
                <a:cs typeface="Arial" charset="0"/>
              </a:rPr>
              <a:t>th</a:t>
            </a:r>
            <a:r>
              <a:rPr lang="en-US">
                <a:solidFill>
                  <a:srgbClr val="008000"/>
                </a:solidFill>
                <a:cs typeface="Arial" charset="0"/>
              </a:rPr>
              <a:t> edition </a:t>
            </a:r>
            <a:br>
              <a:rPr lang="en-US">
                <a:solidFill>
                  <a:srgbClr val="008000"/>
                </a:solidFill>
                <a:cs typeface="Arial" charset="0"/>
              </a:rPr>
            </a:br>
            <a:r>
              <a:rPr lang="en-US">
                <a:solidFill>
                  <a:srgbClr val="008000"/>
                </a:solidFill>
                <a:cs typeface="Arial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cs typeface="Arial" charset="0"/>
              </a:rPr>
            </a:br>
            <a:r>
              <a:rPr lang="en-US" sz="1400">
                <a:solidFill>
                  <a:srgbClr val="008000"/>
                </a:solidFill>
                <a:cs typeface="Arial" charset="0"/>
              </a:rPr>
              <a:t>Pearson/Addison Wesley</a:t>
            </a:r>
            <a:br>
              <a:rPr lang="en-US" sz="1400">
                <a:solidFill>
                  <a:srgbClr val="008000"/>
                </a:solidFill>
                <a:cs typeface="Arial" charset="0"/>
              </a:rPr>
            </a:br>
            <a:r>
              <a:rPr lang="en-US" sz="1400">
                <a:solidFill>
                  <a:srgbClr val="008000"/>
                </a:solidFill>
                <a:cs typeface="Arial" charset="0"/>
              </a:rPr>
              <a:t>April 2016</a:t>
            </a:r>
          </a:p>
        </p:txBody>
      </p:sp>
      <p:sp>
        <p:nvSpPr>
          <p:cNvPr id="40967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Chapter 5</a:t>
            </a:r>
            <a:b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</a:b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Network Layer:</a:t>
            </a:r>
          </a:p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The Control Plane</a:t>
            </a:r>
          </a:p>
        </p:txBody>
      </p:sp>
      <p:pic>
        <p:nvPicPr>
          <p:cNvPr id="40968" name="Picture 9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389188"/>
            <a:ext cx="3890962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1254019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7" name="Picture 15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84772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08063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Distance vector: link cost changes</a:t>
            </a:r>
            <a:endParaRPr lang="en-US">
              <a:latin typeface="Gill Sans MT" charset="0"/>
            </a:endParaRPr>
          </a:p>
        </p:txBody>
      </p:sp>
      <p:sp>
        <p:nvSpPr>
          <p:cNvPr id="139269" name="Rectangle 3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link cost changes: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node detects local link cost change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updates routing info, recalculates </a:t>
            </a:r>
            <a:br>
              <a:rPr lang="en-US" sz="2400">
                <a:latin typeface="Gill Sans MT" charset="0"/>
              </a:rPr>
            </a:br>
            <a:r>
              <a:rPr lang="en-US" sz="2400">
                <a:latin typeface="Gill Sans MT" charset="0"/>
              </a:rPr>
              <a:t>distance vector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if DV changes, notify neighbors</a:t>
            </a:r>
            <a:r>
              <a:rPr lang="en-US" sz="2200">
                <a:latin typeface="Gill Sans MT" charset="0"/>
              </a:rPr>
              <a:t> </a:t>
            </a:r>
          </a:p>
        </p:txBody>
      </p:sp>
      <p:sp>
        <p:nvSpPr>
          <p:cNvPr id="139270" name="Text Box 4"/>
          <p:cNvSpPr txBox="1">
            <a:spLocks noChangeArrowheads="1"/>
          </p:cNvSpPr>
          <p:nvPr/>
        </p:nvSpPr>
        <p:spPr bwMode="auto">
          <a:xfrm>
            <a:off x="314325" y="3694113"/>
            <a:ext cx="10001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ja-JP" altLang="en-US">
                <a:solidFill>
                  <a:srgbClr val="CC0000"/>
                </a:solidFill>
                <a:latin typeface="Gill Sans MT" charset="0"/>
              </a:rPr>
              <a:t>“</a:t>
            </a:r>
            <a:r>
              <a:rPr lang="en-US" altLang="ja-JP">
                <a:solidFill>
                  <a:srgbClr val="CC0000"/>
                </a:solidFill>
                <a:latin typeface="Gill Sans MT" charset="0"/>
              </a:rPr>
              <a:t>good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news 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travels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fast</a:t>
            </a:r>
            <a:r>
              <a:rPr lang="ja-JP" altLang="en-US">
                <a:solidFill>
                  <a:srgbClr val="CC0000"/>
                </a:solidFill>
                <a:latin typeface="Gill Sans MT" charset="0"/>
              </a:rPr>
              <a:t>”</a:t>
            </a:r>
            <a:endParaRPr lang="en-US" sz="1600">
              <a:solidFill>
                <a:srgbClr val="CC0000"/>
              </a:solidFill>
              <a:latin typeface="Gill Sans MT" charset="0"/>
            </a:endParaRPr>
          </a:p>
        </p:txBody>
      </p:sp>
      <p:grpSp>
        <p:nvGrpSpPr>
          <p:cNvPr id="139271" name="Group 5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139275" name="Freeform 6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76" name="Freeform 7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77" name="Oval 8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78" name="Line 9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79" name="Line 10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80" name="Rectangle 11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</a:endParaRPr>
            </a:p>
          </p:txBody>
        </p:sp>
        <p:sp>
          <p:nvSpPr>
            <p:cNvPr id="139281" name="Oval 12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82" name="Freeform 13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83" name="Freeform 14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9284" name="Group 15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139308" name="Rectangle 1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09" name="Text Box 17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>
                    <a:latin typeface="Comic Sans MS" charset="0"/>
                  </a:rPr>
                  <a:t>x</a:t>
                </a:r>
                <a:endParaRPr lang="en-US">
                  <a:latin typeface="Times New Roman" charset="0"/>
                </a:endParaRPr>
              </a:p>
            </p:txBody>
          </p:sp>
        </p:grpSp>
        <p:grpSp>
          <p:nvGrpSpPr>
            <p:cNvPr id="139285" name="Group 18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139300" name="Oval 19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01" name="Line 20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02" name="Line 21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03" name="Rectangle 22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9304" name="Oval 23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9305" name="Group 24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139306" name="Rectangle 2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930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>
                      <a:latin typeface="Comic Sans MS" charset="0"/>
                    </a:rPr>
                    <a:t>z</a:t>
                  </a:r>
                  <a:endParaRPr lang="en-US">
                    <a:latin typeface="Times New Roman" charset="0"/>
                  </a:endParaRPr>
                </a:p>
              </p:txBody>
            </p:sp>
          </p:grpSp>
        </p:grpSp>
        <p:sp>
          <p:nvSpPr>
            <p:cNvPr id="139286" name="Text Box 27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1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39287" name="Text Box 28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4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39288" name="Text Box 29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50</a:t>
              </a:r>
              <a:endParaRPr lang="en-US">
                <a:latin typeface="Times New Roman" charset="0"/>
              </a:endParaRPr>
            </a:p>
          </p:txBody>
        </p:sp>
        <p:grpSp>
          <p:nvGrpSpPr>
            <p:cNvPr id="139289" name="Group 30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139292" name="Oval 31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293" name="Line 32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294" name="Line 33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295" name="Rectangle 34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9296" name="Oval 35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9297" name="Group 36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139298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9299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>
                      <a:latin typeface="Comic Sans MS" charset="0"/>
                    </a:rPr>
                    <a:t>y</a:t>
                  </a:r>
                  <a:endParaRPr lang="en-US">
                    <a:latin typeface="Times New Roman" charset="0"/>
                  </a:endParaRPr>
                </a:p>
              </p:txBody>
            </p:sp>
          </p:grpSp>
        </p:grpSp>
        <p:sp>
          <p:nvSpPr>
            <p:cNvPr id="139290" name="Text Box 39"/>
            <p:cNvSpPr txBox="1">
              <a:spLocks noChangeArrowheads="1"/>
            </p:cNvSpPr>
            <p:nvPr/>
          </p:nvSpPr>
          <p:spPr bwMode="auto">
            <a:xfrm>
              <a:off x="3839" y="1076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1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39291" name="Line 40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30153" name="Rectangle 41"/>
          <p:cNvSpPr>
            <a:spLocks noChangeArrowheads="1"/>
          </p:cNvSpPr>
          <p:nvPr/>
        </p:nvSpPr>
        <p:spPr bwMode="auto">
          <a:xfrm>
            <a:off x="1698625" y="3633788"/>
            <a:ext cx="66913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t</a:t>
            </a:r>
            <a:r>
              <a:rPr lang="en-US" i="1" baseline="-25000"/>
              <a:t>0 </a:t>
            </a:r>
            <a:r>
              <a:rPr lang="en-US"/>
              <a:t>: </a:t>
            </a:r>
            <a:r>
              <a:rPr lang="en-US" i="1"/>
              <a:t>y</a:t>
            </a:r>
            <a:r>
              <a:rPr lang="en-US"/>
              <a:t> detects link-cost change, updates its DV, informs its neighbors.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730154" name="Rectangle 42"/>
          <p:cNvSpPr>
            <a:spLocks noChangeArrowheads="1"/>
          </p:cNvSpPr>
          <p:nvPr/>
        </p:nvSpPr>
        <p:spPr bwMode="auto">
          <a:xfrm>
            <a:off x="1711325" y="4327525"/>
            <a:ext cx="65039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t</a:t>
            </a:r>
            <a:r>
              <a:rPr lang="en-US" i="1" baseline="-25000"/>
              <a:t>1 </a:t>
            </a:r>
            <a:r>
              <a:rPr lang="en-US"/>
              <a:t>: </a:t>
            </a:r>
            <a:r>
              <a:rPr lang="en-US" i="1"/>
              <a:t>z</a:t>
            </a:r>
            <a:r>
              <a:rPr lang="en-US"/>
              <a:t> receives update from </a:t>
            </a:r>
            <a:r>
              <a:rPr lang="en-US" i="1"/>
              <a:t>y</a:t>
            </a:r>
            <a:r>
              <a:rPr lang="en-US"/>
              <a:t>, updates its table, computes new least cost to </a:t>
            </a:r>
            <a:r>
              <a:rPr lang="en-US" i="1"/>
              <a:t>x</a:t>
            </a:r>
            <a:r>
              <a:rPr lang="en-US"/>
              <a:t> , sends its neighbors its DV.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730155" name="Rectangle 43"/>
          <p:cNvSpPr>
            <a:spLocks noChangeArrowheads="1"/>
          </p:cNvSpPr>
          <p:nvPr/>
        </p:nvSpPr>
        <p:spPr bwMode="auto">
          <a:xfrm>
            <a:off x="1733550" y="5151438"/>
            <a:ext cx="715803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t</a:t>
            </a:r>
            <a:r>
              <a:rPr lang="en-US" i="1" baseline="-25000"/>
              <a:t>2 </a:t>
            </a:r>
            <a:r>
              <a:rPr lang="en-US"/>
              <a:t>: </a:t>
            </a:r>
            <a:r>
              <a:rPr lang="en-US" i="1"/>
              <a:t>y</a:t>
            </a:r>
            <a:r>
              <a:rPr lang="en-US"/>
              <a:t> receives </a:t>
            </a:r>
            <a:r>
              <a:rPr lang="en-US" i="1"/>
              <a:t>z</a:t>
            </a:r>
            <a:r>
              <a:rPr lang="ja-JP" altLang="en-US"/>
              <a:t>’</a:t>
            </a:r>
            <a:r>
              <a:rPr lang="en-US" altLang="ja-JP"/>
              <a:t>s update, updates its distance table.  </a:t>
            </a:r>
            <a:r>
              <a:rPr lang="en-US" altLang="ja-JP" i="1"/>
              <a:t>y</a:t>
            </a:r>
            <a:r>
              <a:rPr lang="ja-JP" altLang="en-US"/>
              <a:t>’</a:t>
            </a:r>
            <a:r>
              <a:rPr lang="en-US" altLang="ja-JP"/>
              <a:t>s least costs do </a:t>
            </a:r>
            <a:r>
              <a:rPr lang="en-US" altLang="ja-JP" i="1"/>
              <a:t>not</a:t>
            </a:r>
            <a:r>
              <a:rPr lang="en-US" altLang="ja-JP"/>
              <a:t> change, so </a:t>
            </a:r>
            <a:r>
              <a:rPr lang="en-US" altLang="ja-JP" i="1"/>
              <a:t>y</a:t>
            </a:r>
            <a:r>
              <a:rPr lang="en-US" altLang="ja-JP"/>
              <a:t>  does </a:t>
            </a:r>
            <a:r>
              <a:rPr lang="en-US" altLang="ja-JP" i="1"/>
              <a:t>not</a:t>
            </a:r>
            <a:r>
              <a:rPr lang="en-US" altLang="ja-JP"/>
              <a:t> send a message to </a:t>
            </a:r>
            <a:r>
              <a:rPr lang="en-US" altLang="ja-JP" i="1"/>
              <a:t>z</a:t>
            </a:r>
            <a:r>
              <a:rPr lang="en-US" altLang="ja-JP"/>
              <a:t>. 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10</a:t>
            </a:fld>
            <a:endParaRPr lang="en-US" sz="1200" dirty="0">
              <a:latin typeface="Tahoma" charset="0"/>
            </a:endParaRPr>
          </a:p>
        </p:txBody>
      </p:sp>
      <p:sp>
        <p:nvSpPr>
          <p:cNvPr id="4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  <p:sp>
        <p:nvSpPr>
          <p:cNvPr id="49" name="TextBox 1"/>
          <p:cNvSpPr txBox="1">
            <a:spLocks noChangeArrowheads="1"/>
          </p:cNvSpPr>
          <p:nvPr/>
        </p:nvSpPr>
        <p:spPr bwMode="auto">
          <a:xfrm>
            <a:off x="339826" y="6198762"/>
            <a:ext cx="45071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* Check out the online interactive exercises for more examples: h</a:t>
            </a:r>
            <a:r>
              <a:rPr lang="en-US" sz="1200" dirty="0"/>
              <a:t>ttp://gaia.cs.umass.edu/kurose_ross/interactive/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352354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153" grpId="0"/>
      <p:bldP spid="730154" grpId="0"/>
      <p:bldP spid="7301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84772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29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08063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Distance vector: link cost changes</a:t>
            </a:r>
            <a:endParaRPr lang="en-US">
              <a:latin typeface="Gill Sans MT" charset="0"/>
            </a:endParaRPr>
          </a:p>
        </p:txBody>
      </p:sp>
      <p:sp>
        <p:nvSpPr>
          <p:cNvPr id="140293" name="Rectangle 4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link cost changes: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node detects local link cost change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bad news travels slow</a:t>
            </a:r>
            <a:r>
              <a:rPr lang="en-US" sz="2400">
                <a:latin typeface="Gill Sans MT" charset="0"/>
              </a:rPr>
              <a:t> -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count to infinity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 problem!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44 iterations before algorithm stabilizes: see text</a:t>
            </a:r>
          </a:p>
        </p:txBody>
      </p:sp>
      <p:grpSp>
        <p:nvGrpSpPr>
          <p:cNvPr id="140294" name="Group 6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140296" name="Freeform 7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297" name="Freeform 8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298" name="Oval 9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299" name="Line 10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00" name="Line 11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01" name="Rectangle 12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</a:endParaRPr>
            </a:p>
          </p:txBody>
        </p:sp>
        <p:sp>
          <p:nvSpPr>
            <p:cNvPr id="140302" name="Oval 13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03" name="Freeform 14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04" name="Freeform 15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0305" name="Group 16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140329" name="Rectangle 1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30" name="Text Box 18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>
                    <a:latin typeface="Comic Sans MS" charset="0"/>
                  </a:rPr>
                  <a:t>x</a:t>
                </a:r>
                <a:endParaRPr lang="en-US">
                  <a:latin typeface="Times New Roman" charset="0"/>
                </a:endParaRPr>
              </a:p>
            </p:txBody>
          </p:sp>
        </p:grpSp>
        <p:grpSp>
          <p:nvGrpSpPr>
            <p:cNvPr id="140306" name="Group 19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140321" name="Oval 2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22" name="Line 2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23" name="Line 2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24" name="Rectangle 2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40325" name="Oval 2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0326" name="Group 25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140327" name="Rectangle 2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32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>
                      <a:latin typeface="Comic Sans MS" charset="0"/>
                    </a:rPr>
                    <a:t>z</a:t>
                  </a:r>
                  <a:endParaRPr lang="en-US">
                    <a:latin typeface="Times New Roman" charset="0"/>
                  </a:endParaRPr>
                </a:p>
              </p:txBody>
            </p:sp>
          </p:grpSp>
        </p:grpSp>
        <p:sp>
          <p:nvSpPr>
            <p:cNvPr id="140307" name="Text Box 28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1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40308" name="Text Box 29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4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40309" name="Text Box 30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50</a:t>
              </a:r>
              <a:endParaRPr lang="en-US">
                <a:latin typeface="Times New Roman" charset="0"/>
              </a:endParaRPr>
            </a:p>
          </p:txBody>
        </p:sp>
        <p:grpSp>
          <p:nvGrpSpPr>
            <p:cNvPr id="140310" name="Group 31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140313" name="Oval 32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14" name="Line 33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15" name="Line 34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16" name="Rectangle 35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40317" name="Oval 36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0318" name="Group 37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140319" name="Rectangle 3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320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>
                      <a:latin typeface="Comic Sans MS" charset="0"/>
                    </a:rPr>
                    <a:t>y</a:t>
                  </a:r>
                  <a:endParaRPr lang="en-US">
                    <a:latin typeface="Times New Roman" charset="0"/>
                  </a:endParaRPr>
                </a:p>
              </p:txBody>
            </p:sp>
          </p:grpSp>
        </p:grpSp>
        <p:sp>
          <p:nvSpPr>
            <p:cNvPr id="140311" name="Text Box 40"/>
            <p:cNvSpPr txBox="1">
              <a:spLocks noChangeArrowheads="1"/>
            </p:cNvSpPr>
            <p:nvPr/>
          </p:nvSpPr>
          <p:spPr bwMode="auto">
            <a:xfrm>
              <a:off x="3784" y="1076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60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40312" name="Line 41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0295" name="Rectangle 45"/>
          <p:cNvSpPr>
            <a:spLocks noChangeArrowheads="1"/>
          </p:cNvSpPr>
          <p:nvPr/>
        </p:nvSpPr>
        <p:spPr bwMode="auto">
          <a:xfrm>
            <a:off x="604838" y="3787775"/>
            <a:ext cx="721042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poisoned reverse:</a:t>
            </a:r>
            <a:r>
              <a:rPr lang="en-US" sz="2000">
                <a:latin typeface="Gill Sans MT" charset="0"/>
              </a:rPr>
              <a:t>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If Z routes through Y to get to X :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000">
                <a:latin typeface="Gill Sans MT" charset="0"/>
              </a:rPr>
              <a:t>Z tells Y its (Z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>
                <a:latin typeface="Gill Sans MT" charset="0"/>
              </a:rPr>
              <a:t>s) distance to X is infinite (so Y won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>
                <a:latin typeface="Gill Sans MT" charset="0"/>
              </a:rPr>
              <a:t>t route to X via Z)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will this completely solve count to infinity problem?</a:t>
            </a:r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11</a:t>
            </a:fld>
            <a:endParaRPr lang="en-US" sz="1200" dirty="0">
              <a:latin typeface="Tahoma" charset="0"/>
            </a:endParaRPr>
          </a:p>
        </p:txBody>
      </p:sp>
      <p:sp>
        <p:nvSpPr>
          <p:cNvPr id="4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1074560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5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04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61" name="Rectangle 2"/>
          <p:cNvSpPr>
            <a:spLocks noGrp="1" noChangeArrowheads="1"/>
          </p:cNvSpPr>
          <p:nvPr>
            <p:ph type="title"/>
          </p:nvPr>
        </p:nvSpPr>
        <p:spPr>
          <a:xfrm>
            <a:off x="544513" y="452438"/>
            <a:ext cx="7772400" cy="528637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Comparison of LS and DV algorithms</a:t>
            </a:r>
          </a:p>
        </p:txBody>
      </p:sp>
      <p:sp>
        <p:nvSpPr>
          <p:cNvPr id="1413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295400"/>
            <a:ext cx="402907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message complexity</a:t>
            </a: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LS:</a:t>
            </a:r>
            <a:r>
              <a:rPr lang="en-US" sz="2000">
                <a:latin typeface="Gill Sans MT" charset="0"/>
              </a:rPr>
              <a:t> with n nodes, E links, O(nE) msgs sent  </a:t>
            </a: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DV:</a:t>
            </a:r>
            <a:r>
              <a:rPr lang="en-US" sz="200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000">
                <a:latin typeface="Gill Sans MT" charset="0"/>
              </a:rPr>
              <a:t>exchange between neighbors only</a:t>
            </a:r>
          </a:p>
          <a:p>
            <a:pPr lvl="1"/>
            <a:r>
              <a:rPr lang="en-US" sz="2000">
                <a:latin typeface="Gill Sans MT" charset="0"/>
              </a:rPr>
              <a:t>convergence time varies</a:t>
            </a:r>
          </a:p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speed of convergence</a:t>
            </a: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LS:</a:t>
            </a:r>
            <a:r>
              <a:rPr lang="en-US" sz="2000">
                <a:latin typeface="Gill Sans MT" charset="0"/>
              </a:rPr>
              <a:t> O(n</a:t>
            </a:r>
            <a:r>
              <a:rPr lang="en-US" sz="2000" b="1" baseline="30000">
                <a:latin typeface="Gill Sans MT" charset="0"/>
              </a:rPr>
              <a:t>2</a:t>
            </a:r>
            <a:r>
              <a:rPr lang="en-US" sz="2000">
                <a:latin typeface="Gill Sans MT" charset="0"/>
              </a:rPr>
              <a:t>) algorithm requires O(nE) msgs</a:t>
            </a:r>
          </a:p>
          <a:p>
            <a:pPr lvl="1"/>
            <a:r>
              <a:rPr lang="en-US" sz="2000">
                <a:latin typeface="Gill Sans MT" charset="0"/>
              </a:rPr>
              <a:t>may have oscillations</a:t>
            </a:r>
            <a:endParaRPr lang="en-US" sz="1800">
              <a:latin typeface="Gill Sans MT" charset="0"/>
            </a:endParaRP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DV:</a:t>
            </a:r>
            <a:r>
              <a:rPr lang="en-US" sz="2000">
                <a:latin typeface="Gill Sans MT" charset="0"/>
              </a:rPr>
              <a:t> convergence time varies</a:t>
            </a:r>
          </a:p>
          <a:p>
            <a:pPr lvl="1"/>
            <a:r>
              <a:rPr lang="en-US" sz="2000">
                <a:latin typeface="Gill Sans MT" charset="0"/>
              </a:rPr>
              <a:t>may be routing loops</a:t>
            </a:r>
          </a:p>
          <a:p>
            <a:pPr lvl="1"/>
            <a:r>
              <a:rPr lang="en-US" sz="2000">
                <a:latin typeface="Gill Sans MT" charset="0"/>
              </a:rPr>
              <a:t>count-to-infinity problem</a:t>
            </a:r>
            <a:endParaRPr lang="en-US" sz="1800">
              <a:latin typeface="Gill Sans MT" charset="0"/>
            </a:endParaRPr>
          </a:p>
        </p:txBody>
      </p:sp>
      <p:sp>
        <p:nvSpPr>
          <p:cNvPr id="1413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43450" y="1328738"/>
            <a:ext cx="401002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robustness:</a:t>
            </a:r>
            <a:r>
              <a:rPr lang="en-US" sz="2400">
                <a:latin typeface="Gill Sans MT" charset="0"/>
              </a:rPr>
              <a:t> what happens if router malfunctions?</a:t>
            </a:r>
          </a:p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LS:</a:t>
            </a:r>
            <a:r>
              <a:rPr lang="en-US" sz="2400">
                <a:latin typeface="Gill Sans MT" charset="0"/>
              </a:rPr>
              <a:t> </a:t>
            </a:r>
          </a:p>
          <a:p>
            <a:pPr lvl="1"/>
            <a:r>
              <a:rPr lang="en-US" sz="2000">
                <a:latin typeface="Gill Sans MT" charset="0"/>
              </a:rPr>
              <a:t>node can advertise incorrect </a:t>
            </a:r>
            <a:r>
              <a:rPr lang="en-US" sz="2000" i="1">
                <a:solidFill>
                  <a:srgbClr val="000099"/>
                </a:solidFill>
                <a:latin typeface="Gill Sans MT" charset="0"/>
              </a:rPr>
              <a:t>link</a:t>
            </a:r>
            <a:r>
              <a:rPr lang="en-US" sz="2000">
                <a:latin typeface="Gill Sans MT" charset="0"/>
              </a:rPr>
              <a:t> cost</a:t>
            </a:r>
          </a:p>
          <a:p>
            <a:pPr lvl="1"/>
            <a:r>
              <a:rPr lang="en-US" sz="2000">
                <a:latin typeface="Gill Sans MT" charset="0"/>
              </a:rPr>
              <a:t>each node computes only its </a:t>
            </a:r>
            <a:r>
              <a:rPr lang="en-US" sz="2000" i="1">
                <a:latin typeface="Gill Sans MT" charset="0"/>
              </a:rPr>
              <a:t>own</a:t>
            </a:r>
            <a:r>
              <a:rPr lang="en-US" sz="2000">
                <a:latin typeface="Gill Sans MT" charset="0"/>
              </a:rPr>
              <a:t> table</a:t>
            </a:r>
          </a:p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DV:</a:t>
            </a:r>
          </a:p>
          <a:p>
            <a:pPr lvl="1"/>
            <a:r>
              <a:rPr lang="en-US" sz="2000">
                <a:latin typeface="Gill Sans MT" charset="0"/>
              </a:rPr>
              <a:t>DV node can advertise incorrect </a:t>
            </a:r>
            <a:r>
              <a:rPr lang="en-US" sz="2000" i="1">
                <a:solidFill>
                  <a:srgbClr val="000099"/>
                </a:solidFill>
                <a:latin typeface="Gill Sans MT" charset="0"/>
              </a:rPr>
              <a:t>path</a:t>
            </a:r>
            <a:r>
              <a:rPr lang="en-US" sz="2000">
                <a:latin typeface="Gill Sans MT" charset="0"/>
              </a:rPr>
              <a:t> cost</a:t>
            </a:r>
          </a:p>
          <a:p>
            <a:pPr lvl="1"/>
            <a:r>
              <a:rPr lang="en-US" sz="2000">
                <a:latin typeface="Gill Sans MT" charset="0"/>
              </a:rPr>
              <a:t>each node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>
                <a:latin typeface="Gill Sans MT" charset="0"/>
              </a:rPr>
              <a:t>s table used by others </a:t>
            </a:r>
          </a:p>
          <a:p>
            <a:pPr lvl="2"/>
            <a:r>
              <a:rPr lang="en-US" sz="1800">
                <a:latin typeface="Comic Sans MS" charset="0"/>
              </a:rPr>
              <a:t>error propagate thru network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12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1998231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5.1 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5.2 routing protocols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Gill Sans MT" charset="0"/>
              </a:rPr>
              <a:t>link state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>
                <a:solidFill>
                  <a:srgbClr val="CC0000"/>
                </a:solidFill>
              </a:rPr>
              <a:t>5.3 intra-AS routing in the Internet: 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5.4 routing among the ISPs: BGP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5.5 The SDN control plane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>
                <a:solidFill>
                  <a:srgbClr val="000000"/>
                </a:solidFill>
              </a:rPr>
              <a:t>5.6 ICMP: The Internet Control Message Protocol 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5.7 Network management and SNMP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5: outline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13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209504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3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903288"/>
            <a:ext cx="4964972" cy="232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41300"/>
            <a:ext cx="5164138" cy="885825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Making routing scalable</a:t>
            </a:r>
            <a:endParaRPr lang="en-US" dirty="0">
              <a:latin typeface="Gill Sans MT" charset="0"/>
            </a:endParaRPr>
          </a:p>
        </p:txBody>
      </p:sp>
      <p:sp>
        <p:nvSpPr>
          <p:cNvPr id="1433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3467100"/>
            <a:ext cx="3810000" cy="226695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scale:</a:t>
            </a:r>
            <a:r>
              <a:rPr lang="en-US" dirty="0">
                <a:latin typeface="Gill Sans MT" charset="0"/>
              </a:rPr>
              <a:t> with billions of destinations:</a:t>
            </a:r>
          </a:p>
          <a:p>
            <a:r>
              <a:rPr lang="en-US" sz="2400" dirty="0">
                <a:latin typeface="Gill Sans MT" charset="0"/>
              </a:rPr>
              <a:t>can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t store all destinations in routing tables!</a:t>
            </a:r>
          </a:p>
          <a:p>
            <a:r>
              <a:rPr lang="en-US" sz="2400" dirty="0">
                <a:latin typeface="Gill Sans MT" charset="0"/>
              </a:rPr>
              <a:t>routing table exchange would swamp links!</a:t>
            </a:r>
            <a:r>
              <a:rPr lang="en-US" dirty="0">
                <a:latin typeface="Gill Sans MT" charset="0"/>
              </a:rPr>
              <a:t> </a:t>
            </a:r>
          </a:p>
          <a:p>
            <a:endParaRPr lang="en-US" dirty="0">
              <a:latin typeface="Gill Sans MT" charset="0"/>
            </a:endParaRPr>
          </a:p>
          <a:p>
            <a:endParaRPr lang="en-US" dirty="0">
              <a:latin typeface="Gill Sans MT" charset="0"/>
            </a:endParaRPr>
          </a:p>
        </p:txBody>
      </p:sp>
      <p:sp>
        <p:nvSpPr>
          <p:cNvPr id="9831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48175" y="3467100"/>
            <a:ext cx="4019550" cy="25146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administrative autonomy</a:t>
            </a:r>
          </a:p>
          <a:p>
            <a:pPr>
              <a:defRPr/>
            </a:pPr>
            <a:r>
              <a:rPr lang="en-US" sz="2400">
                <a:cs typeface="+mn-cs"/>
              </a:rPr>
              <a:t>internet = network of networks</a:t>
            </a:r>
          </a:p>
          <a:p>
            <a:pPr>
              <a:defRPr/>
            </a:pPr>
            <a:r>
              <a:rPr lang="en-US" sz="2400">
                <a:cs typeface="+mn-cs"/>
              </a:rPr>
              <a:t>each network admin may want to control routing in its own network</a:t>
            </a:r>
          </a:p>
        </p:txBody>
      </p:sp>
      <p:sp>
        <p:nvSpPr>
          <p:cNvPr id="143367" name="Rectangle 5"/>
          <p:cNvSpPr>
            <a:spLocks noChangeArrowheads="1"/>
          </p:cNvSpPr>
          <p:nvPr/>
        </p:nvSpPr>
        <p:spPr bwMode="auto">
          <a:xfrm>
            <a:off x="660531" y="1313250"/>
            <a:ext cx="65436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dirty="0">
                <a:latin typeface="Gill Sans MT" charset="0"/>
              </a:rPr>
              <a:t>our routing study thus far - idealized 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</a:rPr>
              <a:t>all routers identical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</a:rPr>
              <a:t>network </a:t>
            </a:r>
            <a:r>
              <a:rPr lang="ja-JP" altLang="en-US" sz="2800" dirty="0">
                <a:latin typeface="Gill Sans MT" charset="0"/>
              </a:rPr>
              <a:t>“</a:t>
            </a:r>
            <a:r>
              <a:rPr lang="en-US" altLang="ja-JP" sz="2800" dirty="0">
                <a:latin typeface="Gill Sans MT" charset="0"/>
              </a:rPr>
              <a:t>flat</a:t>
            </a:r>
            <a:r>
              <a:rPr lang="ja-JP" altLang="en-US" sz="2800" dirty="0">
                <a:latin typeface="Gill Sans MT" charset="0"/>
              </a:rPr>
              <a:t>”</a:t>
            </a:r>
            <a:endParaRPr lang="en-US" altLang="ja-JP" sz="2800" dirty="0">
              <a:latin typeface="Gill Sans MT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 dirty="0">
                <a:latin typeface="Gill Sans MT" charset="0"/>
              </a:rPr>
              <a:t>… not</a:t>
            </a:r>
            <a:r>
              <a:rPr lang="en-US" sz="2800" dirty="0">
                <a:latin typeface="Gill Sans MT" charset="0"/>
              </a:rPr>
              <a:t> true in practice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14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755123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7100" y="1302987"/>
            <a:ext cx="8192217" cy="910047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>
                <a:latin typeface="Gill Sans MT"/>
                <a:cs typeface="Gill Sans MT"/>
              </a:rPr>
              <a:t>aggregate routers into regions known as</a:t>
            </a:r>
            <a:r>
              <a:rPr lang="en-US" dirty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lang="ja-JP" altLang="en-US" dirty="0">
                <a:solidFill>
                  <a:srgbClr val="CC0000"/>
                </a:solidFill>
                <a:latin typeface="Gill Sans MT"/>
                <a:cs typeface="Gill Sans MT"/>
              </a:rPr>
              <a:t>“</a:t>
            </a:r>
            <a:r>
              <a:rPr lang="en-US" altLang="ja-JP" dirty="0">
                <a:solidFill>
                  <a:srgbClr val="CC0000"/>
                </a:solidFill>
                <a:latin typeface="Gill Sans MT"/>
                <a:cs typeface="Gill Sans MT"/>
              </a:rPr>
              <a:t>autonomous systems</a:t>
            </a:r>
            <a:r>
              <a:rPr lang="ja-JP" altLang="en-US" dirty="0">
                <a:solidFill>
                  <a:srgbClr val="CC0000"/>
                </a:solidFill>
                <a:latin typeface="Gill Sans MT"/>
                <a:cs typeface="Gill Sans MT"/>
              </a:rPr>
              <a:t>”</a:t>
            </a:r>
            <a:r>
              <a:rPr lang="en-US" altLang="ja-JP" dirty="0">
                <a:solidFill>
                  <a:srgbClr val="CC0000"/>
                </a:solidFill>
                <a:latin typeface="Gill Sans MT"/>
                <a:cs typeface="Gill Sans MT"/>
              </a:rPr>
              <a:t> (AS) (a.k.a. “domains”)</a:t>
            </a:r>
            <a:endParaRPr lang="en-US" dirty="0">
              <a:latin typeface="Gill Sans MT" charset="0"/>
            </a:endParaRP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06150" y="2636395"/>
            <a:ext cx="3748232" cy="1934001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0"/>
                </a:solidFill>
                <a:latin typeface="Gill Sans MT" charset="0"/>
              </a:rPr>
              <a:t>inter-AS routing</a:t>
            </a:r>
          </a:p>
          <a:p>
            <a:r>
              <a:rPr lang="en-US" sz="2400" dirty="0">
                <a:latin typeface="Gill Sans MT" charset="0"/>
              </a:rPr>
              <a:t>routing among </a:t>
            </a:r>
            <a:r>
              <a:rPr lang="en-US" sz="2400" dirty="0" err="1">
                <a:latin typeface="Gill Sans MT" charset="0"/>
              </a:rPr>
              <a:t>AS’es</a:t>
            </a:r>
            <a:endParaRPr lang="en-US" sz="2400" dirty="0">
              <a:latin typeface="Gill Sans MT" charset="0"/>
            </a:endParaRPr>
          </a:p>
          <a:p>
            <a:r>
              <a:rPr lang="en-US" sz="2400" dirty="0">
                <a:latin typeface="Gill Sans MT" charset="0"/>
              </a:rPr>
              <a:t>gateways perform inter-domain routing (as well as intra-domain routing)</a:t>
            </a:r>
          </a:p>
        </p:txBody>
      </p:sp>
      <p:pic>
        <p:nvPicPr>
          <p:cNvPr id="144389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903288"/>
            <a:ext cx="7831792" cy="212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5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241300"/>
            <a:ext cx="8144020" cy="885825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Internet approach to scalable routing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74560" y="2540178"/>
            <a:ext cx="4246080" cy="3912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altLang="ja-JP" dirty="0">
                <a:solidFill>
                  <a:srgbClr val="000090"/>
                </a:solidFill>
                <a:latin typeface="Gill Sans MT"/>
                <a:cs typeface="Gill Sans MT"/>
              </a:rPr>
              <a:t>intra-AS routing</a:t>
            </a:r>
          </a:p>
          <a:p>
            <a:pPr>
              <a:lnSpc>
                <a:spcPct val="90000"/>
              </a:lnSpc>
            </a:pPr>
            <a:r>
              <a:rPr lang="en-US" altLang="ja-JP" sz="2400" dirty="0">
                <a:latin typeface="Gill Sans MT" charset="0"/>
              </a:rPr>
              <a:t>routing among hosts, routers in same AS (“network”)</a:t>
            </a:r>
          </a:p>
          <a:p>
            <a:pPr>
              <a:lnSpc>
                <a:spcPct val="90000"/>
              </a:lnSpc>
            </a:pPr>
            <a:r>
              <a:rPr lang="en-US" altLang="ja-JP" sz="2400" dirty="0">
                <a:latin typeface="Gill Sans MT" charset="0"/>
              </a:rPr>
              <a:t>all routers in AS must run </a:t>
            </a:r>
            <a:r>
              <a:rPr lang="en-US" altLang="ja-JP" sz="2400" i="1" dirty="0">
                <a:solidFill>
                  <a:srgbClr val="000090"/>
                </a:solidFill>
                <a:latin typeface="Gill Sans MT" charset="0"/>
              </a:rPr>
              <a:t>same</a:t>
            </a:r>
            <a:r>
              <a:rPr lang="en-US" altLang="ja-JP" sz="2400" dirty="0">
                <a:latin typeface="Gill Sans MT" charset="0"/>
              </a:rPr>
              <a:t> intra-domain protocol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routers in </a:t>
            </a:r>
            <a:r>
              <a:rPr lang="en-US" sz="2400" i="1" dirty="0">
                <a:latin typeface="Gill Sans MT" charset="0"/>
              </a:rPr>
              <a:t>different</a:t>
            </a:r>
            <a:r>
              <a:rPr lang="en-US" sz="2400" dirty="0">
                <a:latin typeface="Gill Sans MT" charset="0"/>
              </a:rPr>
              <a:t> AS can run </a:t>
            </a:r>
            <a:r>
              <a:rPr lang="en-US" sz="2400" i="1" dirty="0">
                <a:latin typeface="Gill Sans MT" charset="0"/>
              </a:rPr>
              <a:t>different</a:t>
            </a:r>
            <a:r>
              <a:rPr lang="en-US" sz="2400" dirty="0">
                <a:latin typeface="Gill Sans MT" charset="0"/>
              </a:rPr>
              <a:t> intra-domain routing protocol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gateway router: at “edge” of its own AS, has link(s) to router(s) in other </a:t>
            </a:r>
            <a:r>
              <a:rPr lang="en-US" sz="2400" dirty="0" err="1">
                <a:latin typeface="Gill Sans MT" charset="0"/>
              </a:rPr>
              <a:t>AS’es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15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839338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411" name="Group 2"/>
          <p:cNvGrpSpPr>
            <a:grpSpLocks/>
          </p:cNvGrpSpPr>
          <p:nvPr/>
        </p:nvGrpSpPr>
        <p:grpSpPr bwMode="auto">
          <a:xfrm>
            <a:off x="204788" y="1254125"/>
            <a:ext cx="6178550" cy="4376738"/>
            <a:chOff x="0" y="878"/>
            <a:chExt cx="4232" cy="2968"/>
          </a:xfrm>
        </p:grpSpPr>
        <p:sp>
          <p:nvSpPr>
            <p:cNvPr id="145415" name="Freeform 3"/>
            <p:cNvSpPr>
              <a:spLocks/>
            </p:cNvSpPr>
            <p:nvPr/>
          </p:nvSpPr>
          <p:spPr bwMode="auto">
            <a:xfrm>
              <a:off x="2621" y="1050"/>
              <a:ext cx="1611" cy="1025"/>
            </a:xfrm>
            <a:custGeom>
              <a:avLst/>
              <a:gdLst>
                <a:gd name="T0" fmla="*/ 1063 w 1162"/>
                <a:gd name="T1" fmla="*/ 49351 h 543"/>
                <a:gd name="T2" fmla="*/ 6960 w 1162"/>
                <a:gd name="T3" fmla="*/ 4162 h 543"/>
                <a:gd name="T4" fmla="*/ 17785 w 1162"/>
                <a:gd name="T5" fmla="*/ 23973 h 543"/>
                <a:gd name="T6" fmla="*/ 21649 w 1162"/>
                <a:gd name="T7" fmla="*/ 72662 h 543"/>
                <a:gd name="T8" fmla="*/ 19828 w 1162"/>
                <a:gd name="T9" fmla="*/ 137161 h 543"/>
                <a:gd name="T10" fmla="*/ 11083 w 1162"/>
                <a:gd name="T11" fmla="*/ 164591 h 543"/>
                <a:gd name="T12" fmla="*/ 1657 w 1162"/>
                <a:gd name="T13" fmla="*/ 133650 h 543"/>
                <a:gd name="T14" fmla="*/ 1063 w 1162"/>
                <a:gd name="T15" fmla="*/ 49351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2"/>
                <a:gd name="T25" fmla="*/ 0 h 543"/>
                <a:gd name="T26" fmla="*/ 1162 w 1162"/>
                <a:gd name="T27" fmla="*/ 543 h 5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6" name="Freeform 4"/>
            <p:cNvSpPr>
              <a:spLocks/>
            </p:cNvSpPr>
            <p:nvPr/>
          </p:nvSpPr>
          <p:spPr bwMode="auto">
            <a:xfrm>
              <a:off x="0" y="878"/>
              <a:ext cx="1255" cy="1016"/>
            </a:xfrm>
            <a:custGeom>
              <a:avLst/>
              <a:gdLst>
                <a:gd name="T0" fmla="*/ 134 w 1198"/>
                <a:gd name="T1" fmla="*/ 270558 h 451"/>
                <a:gd name="T2" fmla="*/ 273 w 1198"/>
                <a:gd name="T3" fmla="*/ 132828 h 451"/>
                <a:gd name="T4" fmla="*/ 679 w 1198"/>
                <a:gd name="T5" fmla="*/ 73044 h 451"/>
                <a:gd name="T6" fmla="*/ 1501 w 1198"/>
                <a:gd name="T7" fmla="*/ 37135 h 451"/>
                <a:gd name="T8" fmla="*/ 1796 w 1198"/>
                <a:gd name="T9" fmla="*/ 294460 h 451"/>
                <a:gd name="T10" fmla="*/ 1350 w 1198"/>
                <a:gd name="T11" fmla="*/ 616944 h 451"/>
                <a:gd name="T12" fmla="*/ 466 w 1198"/>
                <a:gd name="T13" fmla="*/ 634874 h 451"/>
                <a:gd name="T14" fmla="*/ 54 w 1198"/>
                <a:gd name="T15" fmla="*/ 503524 h 451"/>
                <a:gd name="T16" fmla="*/ 134 w 1198"/>
                <a:gd name="T17" fmla="*/ 270558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8"/>
                <a:gd name="T28" fmla="*/ 0 h 451"/>
                <a:gd name="T29" fmla="*/ 1198 w 1198"/>
                <a:gd name="T30" fmla="*/ 451 h 4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7" name="Freeform 5"/>
            <p:cNvSpPr>
              <a:spLocks/>
            </p:cNvSpPr>
            <p:nvPr/>
          </p:nvSpPr>
          <p:spPr bwMode="auto">
            <a:xfrm>
              <a:off x="810" y="1611"/>
              <a:ext cx="2007" cy="792"/>
            </a:xfrm>
            <a:custGeom>
              <a:avLst/>
              <a:gdLst>
                <a:gd name="T0" fmla="*/ 1319 w 1583"/>
                <a:gd name="T1" fmla="*/ 862 h 682"/>
                <a:gd name="T2" fmla="*/ 3445 w 1583"/>
                <a:gd name="T3" fmla="*/ 285 h 682"/>
                <a:gd name="T4" fmla="*/ 6645 w 1583"/>
                <a:gd name="T5" fmla="*/ 77 h 682"/>
                <a:gd name="T6" fmla="*/ 9794 w 1583"/>
                <a:gd name="T7" fmla="*/ 744 h 682"/>
                <a:gd name="T8" fmla="*/ 13238 w 1583"/>
                <a:gd name="T9" fmla="*/ 1642 h 682"/>
                <a:gd name="T10" fmla="*/ 10773 w 1583"/>
                <a:gd name="T11" fmla="*/ 2476 h 682"/>
                <a:gd name="T12" fmla="*/ 5844 w 1583"/>
                <a:gd name="T13" fmla="*/ 2523 h 682"/>
                <a:gd name="T14" fmla="*/ 751 w 1583"/>
                <a:gd name="T15" fmla="*/ 2291 h 682"/>
                <a:gd name="T16" fmla="*/ 1319 w 1583"/>
                <a:gd name="T17" fmla="*/ 862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8" name="Oval 6"/>
            <p:cNvSpPr>
              <a:spLocks noChangeArrowheads="1"/>
            </p:cNvSpPr>
            <p:nvPr/>
          </p:nvSpPr>
          <p:spPr bwMode="auto">
            <a:xfrm>
              <a:off x="261" y="161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9" name="Line 7"/>
            <p:cNvSpPr>
              <a:spLocks noChangeShapeType="1"/>
            </p:cNvSpPr>
            <p:nvPr/>
          </p:nvSpPr>
          <p:spPr bwMode="auto">
            <a:xfrm>
              <a:off x="261" y="1603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0" name="Line 8"/>
            <p:cNvSpPr>
              <a:spLocks noChangeShapeType="1"/>
            </p:cNvSpPr>
            <p:nvPr/>
          </p:nvSpPr>
          <p:spPr bwMode="auto">
            <a:xfrm>
              <a:off x="574" y="1603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1" name="Rectangle 9"/>
            <p:cNvSpPr>
              <a:spLocks noChangeArrowheads="1"/>
            </p:cNvSpPr>
            <p:nvPr/>
          </p:nvSpPr>
          <p:spPr bwMode="auto">
            <a:xfrm>
              <a:off x="261" y="1603"/>
              <a:ext cx="310" cy="51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5422" name="Oval 10"/>
            <p:cNvSpPr>
              <a:spLocks noChangeArrowheads="1"/>
            </p:cNvSpPr>
            <p:nvPr/>
          </p:nvSpPr>
          <p:spPr bwMode="auto">
            <a:xfrm>
              <a:off x="258" y="154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3" name="Rectangle 11"/>
            <p:cNvSpPr>
              <a:spLocks noChangeArrowheads="1"/>
            </p:cNvSpPr>
            <p:nvPr/>
          </p:nvSpPr>
          <p:spPr bwMode="auto">
            <a:xfrm>
              <a:off x="345" y="1557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4" name="Text Box 12"/>
            <p:cNvSpPr txBox="1">
              <a:spLocks noChangeArrowheads="1"/>
            </p:cNvSpPr>
            <p:nvPr/>
          </p:nvSpPr>
          <p:spPr bwMode="auto">
            <a:xfrm>
              <a:off x="259" y="1492"/>
              <a:ext cx="32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/>
                <a:t>3b</a:t>
              </a:r>
              <a:endParaRPr lang="en-US"/>
            </a:p>
          </p:txBody>
        </p:sp>
        <p:sp>
          <p:nvSpPr>
            <p:cNvPr id="145425" name="Oval 13"/>
            <p:cNvSpPr>
              <a:spLocks noChangeArrowheads="1"/>
            </p:cNvSpPr>
            <p:nvPr/>
          </p:nvSpPr>
          <p:spPr bwMode="auto">
            <a:xfrm>
              <a:off x="1479" y="22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6" name="Line 14"/>
            <p:cNvSpPr>
              <a:spLocks noChangeShapeType="1"/>
            </p:cNvSpPr>
            <p:nvPr/>
          </p:nvSpPr>
          <p:spPr bwMode="auto">
            <a:xfrm>
              <a:off x="1479" y="2209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7" name="Line 15"/>
            <p:cNvSpPr>
              <a:spLocks noChangeShapeType="1"/>
            </p:cNvSpPr>
            <p:nvPr/>
          </p:nvSpPr>
          <p:spPr bwMode="auto">
            <a:xfrm>
              <a:off x="1792" y="2209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8" name="Rectangle 16"/>
            <p:cNvSpPr>
              <a:spLocks noChangeArrowheads="1"/>
            </p:cNvSpPr>
            <p:nvPr/>
          </p:nvSpPr>
          <p:spPr bwMode="auto">
            <a:xfrm>
              <a:off x="1479" y="2209"/>
              <a:ext cx="310" cy="51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5429" name="Oval 17"/>
            <p:cNvSpPr>
              <a:spLocks noChangeArrowheads="1"/>
            </p:cNvSpPr>
            <p:nvPr/>
          </p:nvSpPr>
          <p:spPr bwMode="auto">
            <a:xfrm>
              <a:off x="1476" y="21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30" name="Group 18"/>
            <p:cNvGrpSpPr>
              <a:grpSpLocks/>
            </p:cNvGrpSpPr>
            <p:nvPr/>
          </p:nvGrpSpPr>
          <p:grpSpPr bwMode="auto">
            <a:xfrm>
              <a:off x="1478" y="2092"/>
              <a:ext cx="321" cy="269"/>
              <a:chOff x="2897" y="2425"/>
              <a:chExt cx="323" cy="269"/>
            </a:xfrm>
          </p:grpSpPr>
          <p:sp>
            <p:nvSpPr>
              <p:cNvPr id="145533" name="Rectangle 1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34" name="Text Box 20"/>
              <p:cNvSpPr txBox="1">
                <a:spLocks noChangeArrowheads="1"/>
              </p:cNvSpPr>
              <p:nvPr/>
            </p:nvSpPr>
            <p:spPr bwMode="auto">
              <a:xfrm>
                <a:off x="2897" y="2425"/>
                <a:ext cx="323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1d</a:t>
                </a:r>
              </a:p>
            </p:txBody>
          </p:sp>
        </p:grpSp>
        <p:sp>
          <p:nvSpPr>
            <p:cNvPr id="145431" name="Oval 21"/>
            <p:cNvSpPr>
              <a:spLocks noChangeArrowheads="1"/>
            </p:cNvSpPr>
            <p:nvPr/>
          </p:nvSpPr>
          <p:spPr bwMode="auto">
            <a:xfrm>
              <a:off x="822" y="1478"/>
              <a:ext cx="313" cy="8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2" name="Line 22"/>
            <p:cNvSpPr>
              <a:spLocks noChangeShapeType="1"/>
            </p:cNvSpPr>
            <p:nvPr/>
          </p:nvSpPr>
          <p:spPr bwMode="auto">
            <a:xfrm>
              <a:off x="822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3" name="Line 23"/>
            <p:cNvSpPr>
              <a:spLocks noChangeShapeType="1"/>
            </p:cNvSpPr>
            <p:nvPr/>
          </p:nvSpPr>
          <p:spPr bwMode="auto">
            <a:xfrm>
              <a:off x="1135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4" name="Rectangle 24"/>
            <p:cNvSpPr>
              <a:spLocks noChangeArrowheads="1"/>
            </p:cNvSpPr>
            <p:nvPr/>
          </p:nvSpPr>
          <p:spPr bwMode="auto">
            <a:xfrm>
              <a:off x="822" y="1471"/>
              <a:ext cx="310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5435" name="Oval 25"/>
            <p:cNvSpPr>
              <a:spLocks noChangeArrowheads="1"/>
            </p:cNvSpPr>
            <p:nvPr/>
          </p:nvSpPr>
          <p:spPr bwMode="auto">
            <a:xfrm>
              <a:off x="819" y="141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6" name="Rectangle 26"/>
            <p:cNvSpPr>
              <a:spLocks noChangeArrowheads="1"/>
            </p:cNvSpPr>
            <p:nvPr/>
          </p:nvSpPr>
          <p:spPr bwMode="auto">
            <a:xfrm>
              <a:off x="906" y="1425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7" name="Text Box 27"/>
            <p:cNvSpPr txBox="1">
              <a:spLocks noChangeArrowheads="1"/>
            </p:cNvSpPr>
            <p:nvPr/>
          </p:nvSpPr>
          <p:spPr bwMode="auto">
            <a:xfrm>
              <a:off x="821" y="1359"/>
              <a:ext cx="32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/>
                <a:t>3a</a:t>
              </a:r>
              <a:endParaRPr lang="en-US"/>
            </a:p>
          </p:txBody>
        </p:sp>
        <p:sp>
          <p:nvSpPr>
            <p:cNvPr id="145438" name="Oval 28"/>
            <p:cNvSpPr>
              <a:spLocks noChangeArrowheads="1"/>
            </p:cNvSpPr>
            <p:nvPr/>
          </p:nvSpPr>
          <p:spPr bwMode="auto">
            <a:xfrm>
              <a:off x="1443" y="182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9" name="Line 29"/>
            <p:cNvSpPr>
              <a:spLocks noChangeShapeType="1"/>
            </p:cNvSpPr>
            <p:nvPr/>
          </p:nvSpPr>
          <p:spPr bwMode="auto">
            <a:xfrm>
              <a:off x="1443" y="1814"/>
              <a:ext cx="0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0" name="Line 30"/>
            <p:cNvSpPr>
              <a:spLocks noChangeShapeType="1"/>
            </p:cNvSpPr>
            <p:nvPr/>
          </p:nvSpPr>
          <p:spPr bwMode="auto">
            <a:xfrm>
              <a:off x="1756" y="1814"/>
              <a:ext cx="0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1" name="Rectangle 31"/>
            <p:cNvSpPr>
              <a:spLocks noChangeArrowheads="1"/>
            </p:cNvSpPr>
            <p:nvPr/>
          </p:nvSpPr>
          <p:spPr bwMode="auto">
            <a:xfrm>
              <a:off x="1443" y="1814"/>
              <a:ext cx="310" cy="4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5442" name="Oval 32"/>
            <p:cNvSpPr>
              <a:spLocks noChangeArrowheads="1"/>
            </p:cNvSpPr>
            <p:nvPr/>
          </p:nvSpPr>
          <p:spPr bwMode="auto">
            <a:xfrm>
              <a:off x="1440" y="175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43" name="Group 33"/>
            <p:cNvGrpSpPr>
              <a:grpSpLocks/>
            </p:cNvGrpSpPr>
            <p:nvPr/>
          </p:nvGrpSpPr>
          <p:grpSpPr bwMode="auto">
            <a:xfrm>
              <a:off x="1445" y="1696"/>
              <a:ext cx="310" cy="270"/>
              <a:chOff x="2899" y="2425"/>
              <a:chExt cx="319" cy="270"/>
            </a:xfrm>
          </p:grpSpPr>
          <p:sp>
            <p:nvSpPr>
              <p:cNvPr id="145531" name="Rectangle 3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32" name="Text Box 35"/>
              <p:cNvSpPr txBox="1">
                <a:spLocks noChangeArrowheads="1"/>
              </p:cNvSpPr>
              <p:nvPr/>
            </p:nvSpPr>
            <p:spPr bwMode="auto">
              <a:xfrm>
                <a:off x="2899" y="2425"/>
                <a:ext cx="319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1c</a:t>
                </a:r>
              </a:p>
            </p:txBody>
          </p:sp>
        </p:grpSp>
        <p:sp>
          <p:nvSpPr>
            <p:cNvPr id="145444" name="Line 36"/>
            <p:cNvSpPr>
              <a:spLocks noChangeShapeType="1"/>
            </p:cNvSpPr>
            <p:nvPr/>
          </p:nvSpPr>
          <p:spPr bwMode="auto">
            <a:xfrm>
              <a:off x="3238" y="1632"/>
              <a:ext cx="308" cy="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5" name="Line 37"/>
            <p:cNvSpPr>
              <a:spLocks noChangeShapeType="1"/>
            </p:cNvSpPr>
            <p:nvPr/>
          </p:nvSpPr>
          <p:spPr bwMode="auto">
            <a:xfrm>
              <a:off x="3562" y="1556"/>
              <a:ext cx="91" cy="1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6" name="Line 38"/>
            <p:cNvSpPr>
              <a:spLocks noChangeShapeType="1"/>
            </p:cNvSpPr>
            <p:nvPr/>
          </p:nvSpPr>
          <p:spPr bwMode="auto">
            <a:xfrm flipV="1">
              <a:off x="3170" y="1512"/>
              <a:ext cx="114" cy="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7" name="Freeform 39"/>
            <p:cNvSpPr>
              <a:spLocks/>
            </p:cNvSpPr>
            <p:nvPr/>
          </p:nvSpPr>
          <p:spPr bwMode="auto">
            <a:xfrm>
              <a:off x="1790" y="2146"/>
              <a:ext cx="264" cy="82"/>
            </a:xfrm>
            <a:custGeom>
              <a:avLst/>
              <a:gdLst>
                <a:gd name="T0" fmla="*/ 0 w 264"/>
                <a:gd name="T1" fmla="*/ 82 h 82"/>
                <a:gd name="T2" fmla="*/ 264 w 264"/>
                <a:gd name="T3" fmla="*/ 0 h 82"/>
                <a:gd name="T4" fmla="*/ 0 60000 65536"/>
                <a:gd name="T5" fmla="*/ 0 60000 65536"/>
                <a:gd name="T6" fmla="*/ 0 w 264"/>
                <a:gd name="T7" fmla="*/ 0 h 82"/>
                <a:gd name="T8" fmla="*/ 264 w 2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8" name="Freeform 40"/>
            <p:cNvSpPr>
              <a:spLocks/>
            </p:cNvSpPr>
            <p:nvPr/>
          </p:nvSpPr>
          <p:spPr bwMode="auto">
            <a:xfrm>
              <a:off x="1330" y="2110"/>
              <a:ext cx="152" cy="118"/>
            </a:xfrm>
            <a:custGeom>
              <a:avLst/>
              <a:gdLst>
                <a:gd name="T0" fmla="*/ 0 w 152"/>
                <a:gd name="T1" fmla="*/ 0 h 118"/>
                <a:gd name="T2" fmla="*/ 152 w 152"/>
                <a:gd name="T3" fmla="*/ 118 h 118"/>
                <a:gd name="T4" fmla="*/ 0 60000 65536"/>
                <a:gd name="T5" fmla="*/ 0 60000 65536"/>
                <a:gd name="T6" fmla="*/ 0 w 152"/>
                <a:gd name="T7" fmla="*/ 0 h 118"/>
                <a:gd name="T8" fmla="*/ 152 w 152"/>
                <a:gd name="T9" fmla="*/ 118 h 1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9" name="Freeform 41"/>
            <p:cNvSpPr>
              <a:spLocks/>
            </p:cNvSpPr>
            <p:nvPr/>
          </p:nvSpPr>
          <p:spPr bwMode="auto">
            <a:xfrm>
              <a:off x="1454" y="2040"/>
              <a:ext cx="564" cy="82"/>
            </a:xfrm>
            <a:custGeom>
              <a:avLst/>
              <a:gdLst>
                <a:gd name="T0" fmla="*/ 0 w 564"/>
                <a:gd name="T1" fmla="*/ 0 h 82"/>
                <a:gd name="T2" fmla="*/ 564 w 564"/>
                <a:gd name="T3" fmla="*/ 82 h 82"/>
                <a:gd name="T4" fmla="*/ 0 60000 65536"/>
                <a:gd name="T5" fmla="*/ 0 60000 65536"/>
                <a:gd name="T6" fmla="*/ 0 w 564"/>
                <a:gd name="T7" fmla="*/ 0 h 82"/>
                <a:gd name="T8" fmla="*/ 564 w 5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0" name="Freeform 42"/>
            <p:cNvSpPr>
              <a:spLocks/>
            </p:cNvSpPr>
            <p:nvPr/>
          </p:nvSpPr>
          <p:spPr bwMode="auto">
            <a:xfrm>
              <a:off x="1392" y="1878"/>
              <a:ext cx="76" cy="94"/>
            </a:xfrm>
            <a:custGeom>
              <a:avLst/>
              <a:gdLst>
                <a:gd name="T0" fmla="*/ 0 w 76"/>
                <a:gd name="T1" fmla="*/ 94 h 94"/>
                <a:gd name="T2" fmla="*/ 76 w 76"/>
                <a:gd name="T3" fmla="*/ 0 h 94"/>
                <a:gd name="T4" fmla="*/ 0 60000 65536"/>
                <a:gd name="T5" fmla="*/ 0 60000 65536"/>
                <a:gd name="T6" fmla="*/ 0 w 76"/>
                <a:gd name="T7" fmla="*/ 0 h 94"/>
                <a:gd name="T8" fmla="*/ 76 w 76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1" name="Freeform 43"/>
            <p:cNvSpPr>
              <a:spLocks/>
            </p:cNvSpPr>
            <p:nvPr/>
          </p:nvSpPr>
          <p:spPr bwMode="auto">
            <a:xfrm>
              <a:off x="566" y="1502"/>
              <a:ext cx="252" cy="114"/>
            </a:xfrm>
            <a:custGeom>
              <a:avLst/>
              <a:gdLst>
                <a:gd name="T0" fmla="*/ 0 w 252"/>
                <a:gd name="T1" fmla="*/ 114 h 114"/>
                <a:gd name="T2" fmla="*/ 252 w 252"/>
                <a:gd name="T3" fmla="*/ 0 h 114"/>
                <a:gd name="T4" fmla="*/ 0 60000 65536"/>
                <a:gd name="T5" fmla="*/ 0 60000 65536"/>
                <a:gd name="T6" fmla="*/ 0 w 252"/>
                <a:gd name="T7" fmla="*/ 0 h 114"/>
                <a:gd name="T8" fmla="*/ 252 w 252"/>
                <a:gd name="T9" fmla="*/ 114 h 1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2" name="Freeform 44"/>
            <p:cNvSpPr>
              <a:spLocks/>
            </p:cNvSpPr>
            <p:nvPr/>
          </p:nvSpPr>
          <p:spPr bwMode="auto">
            <a:xfrm>
              <a:off x="1002" y="1562"/>
              <a:ext cx="444" cy="258"/>
            </a:xfrm>
            <a:custGeom>
              <a:avLst/>
              <a:gdLst>
                <a:gd name="T0" fmla="*/ 0 w 444"/>
                <a:gd name="T1" fmla="*/ 0 h 258"/>
                <a:gd name="T2" fmla="*/ 444 w 444"/>
                <a:gd name="T3" fmla="*/ 258 h 258"/>
                <a:gd name="T4" fmla="*/ 0 60000 65536"/>
                <a:gd name="T5" fmla="*/ 0 60000 65536"/>
                <a:gd name="T6" fmla="*/ 0 w 444"/>
                <a:gd name="T7" fmla="*/ 0 h 258"/>
                <a:gd name="T8" fmla="*/ 444 w 444"/>
                <a:gd name="T9" fmla="*/ 258 h 2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3" name="Freeform 45"/>
            <p:cNvSpPr>
              <a:spLocks/>
            </p:cNvSpPr>
            <p:nvPr/>
          </p:nvSpPr>
          <p:spPr bwMode="auto">
            <a:xfrm>
              <a:off x="2326" y="1680"/>
              <a:ext cx="654" cy="420"/>
            </a:xfrm>
            <a:custGeom>
              <a:avLst/>
              <a:gdLst>
                <a:gd name="T0" fmla="*/ 0 w 654"/>
                <a:gd name="T1" fmla="*/ 420 h 420"/>
                <a:gd name="T2" fmla="*/ 654 w 654"/>
                <a:gd name="T3" fmla="*/ 0 h 420"/>
                <a:gd name="T4" fmla="*/ 0 60000 65536"/>
                <a:gd name="T5" fmla="*/ 0 60000 65536"/>
                <a:gd name="T6" fmla="*/ 0 w 654"/>
                <a:gd name="T7" fmla="*/ 0 h 420"/>
                <a:gd name="T8" fmla="*/ 654 w 654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4" name="Oval 46"/>
            <p:cNvSpPr>
              <a:spLocks noChangeArrowheads="1"/>
            </p:cNvSpPr>
            <p:nvPr/>
          </p:nvSpPr>
          <p:spPr bwMode="auto">
            <a:xfrm>
              <a:off x="2925" y="1617"/>
              <a:ext cx="313" cy="82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5" name="Line 47"/>
            <p:cNvSpPr>
              <a:spLocks noChangeShapeType="1"/>
            </p:cNvSpPr>
            <p:nvPr/>
          </p:nvSpPr>
          <p:spPr bwMode="auto">
            <a:xfrm>
              <a:off x="2925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6" name="Line 48"/>
            <p:cNvSpPr>
              <a:spLocks noChangeShapeType="1"/>
            </p:cNvSpPr>
            <p:nvPr/>
          </p:nvSpPr>
          <p:spPr bwMode="auto">
            <a:xfrm>
              <a:off x="3238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7" name="Rectangle 49"/>
            <p:cNvSpPr>
              <a:spLocks noChangeArrowheads="1"/>
            </p:cNvSpPr>
            <p:nvPr/>
          </p:nvSpPr>
          <p:spPr bwMode="auto">
            <a:xfrm>
              <a:off x="2925" y="1609"/>
              <a:ext cx="310" cy="5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5458" name="Oval 50"/>
            <p:cNvSpPr>
              <a:spLocks noChangeArrowheads="1"/>
            </p:cNvSpPr>
            <p:nvPr/>
          </p:nvSpPr>
          <p:spPr bwMode="auto">
            <a:xfrm>
              <a:off x="2922" y="15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9" name="Rectangle 51"/>
            <p:cNvSpPr>
              <a:spLocks noChangeArrowheads="1"/>
            </p:cNvSpPr>
            <p:nvPr/>
          </p:nvSpPr>
          <p:spPr bwMode="auto">
            <a:xfrm>
              <a:off x="3009" y="1563"/>
              <a:ext cx="141" cy="12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0" name="Text Box 52"/>
            <p:cNvSpPr txBox="1">
              <a:spLocks noChangeArrowheads="1"/>
            </p:cNvSpPr>
            <p:nvPr/>
          </p:nvSpPr>
          <p:spPr bwMode="auto">
            <a:xfrm>
              <a:off x="2923" y="1498"/>
              <a:ext cx="32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/>
                <a:t>2a</a:t>
              </a:r>
              <a:endParaRPr lang="en-US"/>
            </a:p>
          </p:txBody>
        </p:sp>
        <p:sp>
          <p:nvSpPr>
            <p:cNvPr id="145461" name="Text Box 53"/>
            <p:cNvSpPr txBox="1">
              <a:spLocks noChangeArrowheads="1"/>
            </p:cNvSpPr>
            <p:nvPr/>
          </p:nvSpPr>
          <p:spPr bwMode="auto">
            <a:xfrm>
              <a:off x="597" y="1585"/>
              <a:ext cx="45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/>
                <a:t>AS3</a:t>
              </a:r>
              <a:endParaRPr lang="en-US" sz="1800"/>
            </a:p>
          </p:txBody>
        </p:sp>
        <p:sp>
          <p:nvSpPr>
            <p:cNvPr id="145462" name="Text Box 54"/>
            <p:cNvSpPr txBox="1">
              <a:spLocks noChangeArrowheads="1"/>
            </p:cNvSpPr>
            <p:nvPr/>
          </p:nvSpPr>
          <p:spPr bwMode="auto">
            <a:xfrm>
              <a:off x="2380" y="2042"/>
              <a:ext cx="45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/>
                <a:t>AS1</a:t>
              </a:r>
              <a:endParaRPr lang="en-US" sz="1800"/>
            </a:p>
          </p:txBody>
        </p:sp>
        <p:sp>
          <p:nvSpPr>
            <p:cNvPr id="145463" name="Text Box 55"/>
            <p:cNvSpPr txBox="1">
              <a:spLocks noChangeArrowheads="1"/>
            </p:cNvSpPr>
            <p:nvPr/>
          </p:nvSpPr>
          <p:spPr bwMode="auto">
            <a:xfrm>
              <a:off x="3207" y="1787"/>
              <a:ext cx="42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AS2</a:t>
              </a:r>
            </a:p>
          </p:txBody>
        </p:sp>
        <p:sp>
          <p:nvSpPr>
            <p:cNvPr id="145464" name="Oval 56"/>
            <p:cNvSpPr>
              <a:spLocks noChangeArrowheads="1"/>
            </p:cNvSpPr>
            <p:nvPr/>
          </p:nvSpPr>
          <p:spPr bwMode="auto">
            <a:xfrm>
              <a:off x="1137" y="203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5" name="Line 57"/>
            <p:cNvSpPr>
              <a:spLocks noChangeShapeType="1"/>
            </p:cNvSpPr>
            <p:nvPr/>
          </p:nvSpPr>
          <p:spPr bwMode="auto">
            <a:xfrm>
              <a:off x="1137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6" name="Line 58"/>
            <p:cNvSpPr>
              <a:spLocks noChangeShapeType="1"/>
            </p:cNvSpPr>
            <p:nvPr/>
          </p:nvSpPr>
          <p:spPr bwMode="auto">
            <a:xfrm>
              <a:off x="1451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7" name="Rectangle 59"/>
            <p:cNvSpPr>
              <a:spLocks noChangeArrowheads="1"/>
            </p:cNvSpPr>
            <p:nvPr/>
          </p:nvSpPr>
          <p:spPr bwMode="auto">
            <a:xfrm>
              <a:off x="1137" y="2023"/>
              <a:ext cx="310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5468" name="Oval 60"/>
            <p:cNvSpPr>
              <a:spLocks noChangeArrowheads="1"/>
            </p:cNvSpPr>
            <p:nvPr/>
          </p:nvSpPr>
          <p:spPr bwMode="auto">
            <a:xfrm>
              <a:off x="1134" y="1969"/>
              <a:ext cx="313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9" name="Rectangle 61"/>
            <p:cNvSpPr>
              <a:spLocks noChangeArrowheads="1"/>
            </p:cNvSpPr>
            <p:nvPr/>
          </p:nvSpPr>
          <p:spPr bwMode="auto">
            <a:xfrm>
              <a:off x="1219" y="1995"/>
              <a:ext cx="142" cy="9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0" name="Text Box 62"/>
            <p:cNvSpPr txBox="1">
              <a:spLocks noChangeArrowheads="1"/>
            </p:cNvSpPr>
            <p:nvPr/>
          </p:nvSpPr>
          <p:spPr bwMode="auto">
            <a:xfrm>
              <a:off x="1137" y="1909"/>
              <a:ext cx="32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/>
                <a:t>1a</a:t>
              </a:r>
              <a:endParaRPr lang="en-US"/>
            </a:p>
          </p:txBody>
        </p:sp>
        <p:grpSp>
          <p:nvGrpSpPr>
            <p:cNvPr id="145471" name="Group 63"/>
            <p:cNvGrpSpPr>
              <a:grpSpLocks/>
            </p:cNvGrpSpPr>
            <p:nvPr/>
          </p:nvGrpSpPr>
          <p:grpSpPr bwMode="auto">
            <a:xfrm>
              <a:off x="3270" y="1384"/>
              <a:ext cx="316" cy="269"/>
              <a:chOff x="4320" y="1936"/>
              <a:chExt cx="316" cy="269"/>
            </a:xfrm>
          </p:grpSpPr>
          <p:sp>
            <p:nvSpPr>
              <p:cNvPr id="145524" name="Oval 64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25" name="Line 65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26" name="Line 66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27" name="Rectangle 67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5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5528" name="Oval 68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29" name="Rectangle 69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30" name="Text Box 70"/>
              <p:cNvSpPr txBox="1">
                <a:spLocks noChangeArrowheads="1"/>
              </p:cNvSpPr>
              <p:nvPr/>
            </p:nvSpPr>
            <p:spPr bwMode="auto">
              <a:xfrm>
                <a:off x="4325" y="1936"/>
                <a:ext cx="310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2c</a:t>
                </a:r>
                <a:endParaRPr lang="en-US"/>
              </a:p>
            </p:txBody>
          </p:sp>
        </p:grpSp>
        <p:grpSp>
          <p:nvGrpSpPr>
            <p:cNvPr id="145472" name="Group 71"/>
            <p:cNvGrpSpPr>
              <a:grpSpLocks/>
            </p:cNvGrpSpPr>
            <p:nvPr/>
          </p:nvGrpSpPr>
          <p:grpSpPr bwMode="auto">
            <a:xfrm>
              <a:off x="3546" y="1606"/>
              <a:ext cx="321" cy="269"/>
              <a:chOff x="4596" y="2158"/>
              <a:chExt cx="321" cy="269"/>
            </a:xfrm>
          </p:grpSpPr>
          <p:sp>
            <p:nvSpPr>
              <p:cNvPr id="145517" name="Oval 72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18" name="Line 73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19" name="Line 74"/>
              <p:cNvSpPr>
                <a:spLocks noChangeShapeType="1"/>
              </p:cNvSpPr>
              <p:nvPr/>
            </p:nvSpPr>
            <p:spPr bwMode="auto">
              <a:xfrm>
                <a:off x="4910" y="2269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20" name="Rectangle 75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5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5521" name="Oval 76"/>
              <p:cNvSpPr>
                <a:spLocks noChangeArrowheads="1"/>
              </p:cNvSpPr>
              <p:nvPr/>
            </p:nvSpPr>
            <p:spPr bwMode="auto">
              <a:xfrm>
                <a:off x="4596" y="2208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22" name="Rectangle 77"/>
              <p:cNvSpPr>
                <a:spLocks noChangeArrowheads="1"/>
              </p:cNvSpPr>
              <p:nvPr/>
            </p:nvSpPr>
            <p:spPr bwMode="auto">
              <a:xfrm>
                <a:off x="4683" y="2221"/>
                <a:ext cx="141" cy="11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23" name="Text Box 78"/>
              <p:cNvSpPr txBox="1">
                <a:spLocks noChangeArrowheads="1"/>
              </p:cNvSpPr>
              <p:nvPr/>
            </p:nvSpPr>
            <p:spPr bwMode="auto">
              <a:xfrm>
                <a:off x="4598" y="2158"/>
                <a:ext cx="319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2b</a:t>
                </a:r>
                <a:endParaRPr lang="en-US"/>
              </a:p>
            </p:txBody>
          </p:sp>
        </p:grpSp>
        <p:grpSp>
          <p:nvGrpSpPr>
            <p:cNvPr id="145473" name="Group 79"/>
            <p:cNvGrpSpPr>
              <a:grpSpLocks/>
            </p:cNvGrpSpPr>
            <p:nvPr/>
          </p:nvGrpSpPr>
          <p:grpSpPr bwMode="auto">
            <a:xfrm>
              <a:off x="2015" y="1976"/>
              <a:ext cx="321" cy="269"/>
              <a:chOff x="2015" y="1976"/>
              <a:chExt cx="321" cy="269"/>
            </a:xfrm>
          </p:grpSpPr>
          <p:sp>
            <p:nvSpPr>
              <p:cNvPr id="145509" name="Oval 8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10" name="Line 81"/>
              <p:cNvSpPr>
                <a:spLocks noChangeShapeType="1"/>
              </p:cNvSpPr>
              <p:nvPr/>
            </p:nvSpPr>
            <p:spPr bwMode="auto">
              <a:xfrm>
                <a:off x="2019" y="209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11" name="Line 82"/>
              <p:cNvSpPr>
                <a:spLocks noChangeShapeType="1"/>
              </p:cNvSpPr>
              <p:nvPr/>
            </p:nvSpPr>
            <p:spPr bwMode="auto">
              <a:xfrm>
                <a:off x="2330" y="209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12" name="Rectangle 83"/>
              <p:cNvSpPr>
                <a:spLocks noChangeArrowheads="1"/>
              </p:cNvSpPr>
              <p:nvPr/>
            </p:nvSpPr>
            <p:spPr bwMode="auto">
              <a:xfrm>
                <a:off x="2019" y="2097"/>
                <a:ext cx="310" cy="47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5513" name="Oval 8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5514" name="Group 85"/>
              <p:cNvGrpSpPr>
                <a:grpSpLocks/>
              </p:cNvGrpSpPr>
              <p:nvPr/>
            </p:nvGrpSpPr>
            <p:grpSpPr bwMode="auto">
              <a:xfrm>
                <a:off x="2015" y="1976"/>
                <a:ext cx="321" cy="269"/>
                <a:chOff x="2894" y="2425"/>
                <a:chExt cx="328" cy="269"/>
              </a:xfrm>
            </p:grpSpPr>
            <p:sp>
              <p:nvSpPr>
                <p:cNvPr id="145515" name="Rectangle 8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516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2894" y="2425"/>
                  <a:ext cx="328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1b</a:t>
                  </a:r>
                  <a:endParaRPr lang="en-US"/>
                </a:p>
              </p:txBody>
            </p:sp>
          </p:grpSp>
        </p:grpSp>
        <p:sp>
          <p:nvSpPr>
            <p:cNvPr id="145474" name="Freeform 88"/>
            <p:cNvSpPr>
              <a:spLocks/>
            </p:cNvSpPr>
            <p:nvPr/>
          </p:nvSpPr>
          <p:spPr bwMode="auto">
            <a:xfrm>
              <a:off x="1457" y="2302"/>
              <a:ext cx="1848" cy="414"/>
            </a:xfrm>
            <a:custGeom>
              <a:avLst/>
              <a:gdLst>
                <a:gd name="T0" fmla="*/ 0 w 1848"/>
                <a:gd name="T1" fmla="*/ 414 h 414"/>
                <a:gd name="T2" fmla="*/ 84 w 1848"/>
                <a:gd name="T3" fmla="*/ 0 h 414"/>
                <a:gd name="T4" fmla="*/ 384 w 1848"/>
                <a:gd name="T5" fmla="*/ 6 h 414"/>
                <a:gd name="T6" fmla="*/ 1848 w 1848"/>
                <a:gd name="T7" fmla="*/ 414 h 414"/>
                <a:gd name="T8" fmla="*/ 0 w 1848"/>
                <a:gd name="T9" fmla="*/ 414 h 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8"/>
                <a:gd name="T16" fmla="*/ 0 h 414"/>
                <a:gd name="T17" fmla="*/ 1848 w 1848"/>
                <a:gd name="T18" fmla="*/ 414 h 4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8" h="414">
                  <a:moveTo>
                    <a:pt x="0" y="414"/>
                  </a:moveTo>
                  <a:lnTo>
                    <a:pt x="84" y="0"/>
                  </a:lnTo>
                  <a:lnTo>
                    <a:pt x="384" y="6"/>
                  </a:lnTo>
                  <a:lnTo>
                    <a:pt x="1848" y="414"/>
                  </a:lnTo>
                  <a:lnTo>
                    <a:pt x="0" y="414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5F5F5F"/>
                </a:gs>
              </a:gsLst>
              <a:lin ang="5400000" scaled="1"/>
            </a:gradFill>
            <a:ln w="9525" cap="flat" cmpd="sng">
              <a:solidFill>
                <a:srgbClr val="DDDDDD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5" name="Rectangle 89"/>
            <p:cNvSpPr>
              <a:spLocks noChangeArrowheads="1"/>
            </p:cNvSpPr>
            <p:nvPr/>
          </p:nvSpPr>
          <p:spPr bwMode="auto">
            <a:xfrm>
              <a:off x="1462" y="2729"/>
              <a:ext cx="1833" cy="11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76" name="Group 90"/>
            <p:cNvGrpSpPr>
              <a:grpSpLocks/>
            </p:cNvGrpSpPr>
            <p:nvPr/>
          </p:nvGrpSpPr>
          <p:grpSpPr bwMode="auto">
            <a:xfrm>
              <a:off x="1578" y="2818"/>
              <a:ext cx="736" cy="479"/>
              <a:chOff x="1595" y="2898"/>
              <a:chExt cx="736" cy="479"/>
            </a:xfrm>
          </p:grpSpPr>
          <p:sp>
            <p:nvSpPr>
              <p:cNvPr id="145507" name="Oval 91"/>
              <p:cNvSpPr>
                <a:spLocks noChangeArrowheads="1"/>
              </p:cNvSpPr>
              <p:nvPr/>
            </p:nvSpPr>
            <p:spPr bwMode="auto">
              <a:xfrm>
                <a:off x="1595" y="2898"/>
                <a:ext cx="736" cy="479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08" name="Text Box 92"/>
              <p:cNvSpPr txBox="1">
                <a:spLocks noChangeArrowheads="1"/>
              </p:cNvSpPr>
              <p:nvPr/>
            </p:nvSpPr>
            <p:spPr bwMode="auto">
              <a:xfrm>
                <a:off x="1733" y="2933"/>
                <a:ext cx="553" cy="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>
                    <a:solidFill>
                      <a:srgbClr val="000099"/>
                    </a:solidFill>
                  </a:rPr>
                  <a:t>Intra-AS</a:t>
                </a:r>
              </a:p>
              <a:p>
                <a:pPr eaLnBrk="1" hangingPunct="1"/>
                <a:r>
                  <a:rPr lang="en-US" sz="1200">
                    <a:solidFill>
                      <a:srgbClr val="000099"/>
                    </a:solidFill>
                  </a:rPr>
                  <a:t>Routing </a:t>
                </a:r>
              </a:p>
              <a:p>
                <a:pPr eaLnBrk="1" hangingPunct="1"/>
                <a:r>
                  <a:rPr lang="en-US" sz="1200">
                    <a:solidFill>
                      <a:srgbClr val="000099"/>
                    </a:solidFill>
                  </a:rPr>
                  <a:t>algorithm</a:t>
                </a:r>
              </a:p>
            </p:txBody>
          </p:sp>
        </p:grpSp>
        <p:grpSp>
          <p:nvGrpSpPr>
            <p:cNvPr id="145477" name="Group 93"/>
            <p:cNvGrpSpPr>
              <a:grpSpLocks/>
            </p:cNvGrpSpPr>
            <p:nvPr/>
          </p:nvGrpSpPr>
          <p:grpSpPr bwMode="auto">
            <a:xfrm>
              <a:off x="2402" y="2826"/>
              <a:ext cx="736" cy="479"/>
              <a:chOff x="2402" y="2826"/>
              <a:chExt cx="736" cy="479"/>
            </a:xfrm>
          </p:grpSpPr>
          <p:sp>
            <p:nvSpPr>
              <p:cNvPr id="145505" name="Oval 94"/>
              <p:cNvSpPr>
                <a:spLocks noChangeArrowheads="1"/>
              </p:cNvSpPr>
              <p:nvPr/>
            </p:nvSpPr>
            <p:spPr bwMode="auto">
              <a:xfrm>
                <a:off x="2402" y="2828"/>
                <a:ext cx="736" cy="477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06" name="Text Box 95"/>
              <p:cNvSpPr txBox="1">
                <a:spLocks noChangeArrowheads="1"/>
              </p:cNvSpPr>
              <p:nvPr/>
            </p:nvSpPr>
            <p:spPr bwMode="auto">
              <a:xfrm>
                <a:off x="2539" y="2862"/>
                <a:ext cx="553" cy="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</a:rPr>
                  <a:t>Inter-AS</a:t>
                </a:r>
              </a:p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</a:rPr>
                  <a:t>Routing </a:t>
                </a:r>
              </a:p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</a:rPr>
                  <a:t>algorithm</a:t>
                </a:r>
              </a:p>
            </p:txBody>
          </p:sp>
        </p:grpSp>
        <p:sp>
          <p:nvSpPr>
            <p:cNvPr id="145478" name="Rectangle 96"/>
            <p:cNvSpPr>
              <a:spLocks noChangeArrowheads="1"/>
            </p:cNvSpPr>
            <p:nvPr/>
          </p:nvSpPr>
          <p:spPr bwMode="auto">
            <a:xfrm>
              <a:off x="1932" y="3447"/>
              <a:ext cx="780" cy="26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/>
                <a:t>Forwarding</a:t>
              </a:r>
            </a:p>
            <a:p>
              <a:pPr algn="ctr" eaLnBrk="1" hangingPunct="1"/>
              <a:r>
                <a:rPr lang="en-US" sz="1400"/>
                <a:t>table</a:t>
              </a:r>
            </a:p>
          </p:txBody>
        </p:sp>
        <p:sp>
          <p:nvSpPr>
            <p:cNvPr id="145479" name="Freeform 97"/>
            <p:cNvSpPr>
              <a:spLocks/>
            </p:cNvSpPr>
            <p:nvPr/>
          </p:nvSpPr>
          <p:spPr bwMode="auto">
            <a:xfrm>
              <a:off x="1648" y="3217"/>
              <a:ext cx="275" cy="345"/>
            </a:xfrm>
            <a:custGeom>
              <a:avLst/>
              <a:gdLst>
                <a:gd name="T0" fmla="*/ 0 w 275"/>
                <a:gd name="T1" fmla="*/ 0 h 345"/>
                <a:gd name="T2" fmla="*/ 71 w 275"/>
                <a:gd name="T3" fmla="*/ 230 h 345"/>
                <a:gd name="T4" fmla="*/ 275 w 275"/>
                <a:gd name="T5" fmla="*/ 345 h 345"/>
                <a:gd name="T6" fmla="*/ 0 60000 65536"/>
                <a:gd name="T7" fmla="*/ 0 60000 65536"/>
                <a:gd name="T8" fmla="*/ 0 60000 65536"/>
                <a:gd name="T9" fmla="*/ 0 w 275"/>
                <a:gd name="T10" fmla="*/ 0 h 345"/>
                <a:gd name="T11" fmla="*/ 275 w 275"/>
                <a:gd name="T12" fmla="*/ 345 h 3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5" h="345">
                  <a:moveTo>
                    <a:pt x="0" y="0"/>
                  </a:moveTo>
                  <a:cubicBezTo>
                    <a:pt x="12" y="86"/>
                    <a:pt x="25" y="173"/>
                    <a:pt x="71" y="230"/>
                  </a:cubicBezTo>
                  <a:cubicBezTo>
                    <a:pt x="117" y="287"/>
                    <a:pt x="241" y="326"/>
                    <a:pt x="275" y="345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80" name="Freeform 98"/>
            <p:cNvSpPr>
              <a:spLocks/>
            </p:cNvSpPr>
            <p:nvPr/>
          </p:nvSpPr>
          <p:spPr bwMode="auto">
            <a:xfrm>
              <a:off x="2712" y="3217"/>
              <a:ext cx="354" cy="372"/>
            </a:xfrm>
            <a:custGeom>
              <a:avLst/>
              <a:gdLst>
                <a:gd name="T0" fmla="*/ 354 w 354"/>
                <a:gd name="T1" fmla="*/ 0 h 372"/>
                <a:gd name="T2" fmla="*/ 248 w 354"/>
                <a:gd name="T3" fmla="*/ 274 h 372"/>
                <a:gd name="T4" fmla="*/ 0 w 354"/>
                <a:gd name="T5" fmla="*/ 372 h 372"/>
                <a:gd name="T6" fmla="*/ 0 60000 65536"/>
                <a:gd name="T7" fmla="*/ 0 60000 65536"/>
                <a:gd name="T8" fmla="*/ 0 60000 65536"/>
                <a:gd name="T9" fmla="*/ 0 w 354"/>
                <a:gd name="T10" fmla="*/ 0 h 372"/>
                <a:gd name="T11" fmla="*/ 354 w 354"/>
                <a:gd name="T12" fmla="*/ 372 h 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" h="372">
                  <a:moveTo>
                    <a:pt x="354" y="0"/>
                  </a:moveTo>
                  <a:cubicBezTo>
                    <a:pt x="330" y="106"/>
                    <a:pt x="307" y="212"/>
                    <a:pt x="248" y="274"/>
                  </a:cubicBezTo>
                  <a:cubicBezTo>
                    <a:pt x="189" y="336"/>
                    <a:pt x="41" y="354"/>
                    <a:pt x="0" y="372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481" name="Group 99"/>
            <p:cNvGrpSpPr>
              <a:grpSpLocks/>
            </p:cNvGrpSpPr>
            <p:nvPr/>
          </p:nvGrpSpPr>
          <p:grpSpPr bwMode="auto">
            <a:xfrm>
              <a:off x="419" y="1222"/>
              <a:ext cx="316" cy="269"/>
              <a:chOff x="2016" y="1976"/>
              <a:chExt cx="316" cy="269"/>
            </a:xfrm>
          </p:grpSpPr>
          <p:sp>
            <p:nvSpPr>
              <p:cNvPr id="145497" name="Oval 10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98" name="Line 10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99" name="Line 10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00" name="Rectangle 10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5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5501" name="Oval 104"/>
              <p:cNvSpPr>
                <a:spLocks noChangeArrowheads="1"/>
              </p:cNvSpPr>
              <p:nvPr/>
            </p:nvSpPr>
            <p:spPr bwMode="auto">
              <a:xfrm>
                <a:off x="2016" y="2037"/>
                <a:ext cx="313" cy="9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5502" name="Group 105"/>
              <p:cNvGrpSpPr>
                <a:grpSpLocks/>
              </p:cNvGrpSpPr>
              <p:nvPr/>
            </p:nvGrpSpPr>
            <p:grpSpPr bwMode="auto">
              <a:xfrm>
                <a:off x="2020" y="1976"/>
                <a:ext cx="308" cy="269"/>
                <a:chOff x="2899" y="2425"/>
                <a:chExt cx="315" cy="269"/>
              </a:xfrm>
            </p:grpSpPr>
            <p:sp>
              <p:nvSpPr>
                <p:cNvPr id="145503" name="Rectangle 10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0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504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899" y="2425"/>
                  <a:ext cx="315" cy="2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3c</a:t>
                  </a:r>
                  <a:endParaRPr lang="en-US"/>
                </a:p>
              </p:txBody>
            </p:sp>
          </p:grpSp>
        </p:grpSp>
        <p:sp>
          <p:nvSpPr>
            <p:cNvPr id="145482" name="Line 108"/>
            <p:cNvSpPr>
              <a:spLocks noChangeShapeType="1"/>
            </p:cNvSpPr>
            <p:nvPr/>
          </p:nvSpPr>
          <p:spPr bwMode="auto">
            <a:xfrm flipH="1">
              <a:off x="443" y="1436"/>
              <a:ext cx="62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83" name="Line 109"/>
            <p:cNvSpPr>
              <a:spLocks noChangeShapeType="1"/>
            </p:cNvSpPr>
            <p:nvPr/>
          </p:nvSpPr>
          <p:spPr bwMode="auto">
            <a:xfrm>
              <a:off x="136" y="1482"/>
              <a:ext cx="145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84" name="Line 110"/>
            <p:cNvSpPr>
              <a:spLocks noChangeShapeType="1"/>
            </p:cNvSpPr>
            <p:nvPr/>
          </p:nvSpPr>
          <p:spPr bwMode="auto">
            <a:xfrm flipH="1">
              <a:off x="635" y="1127"/>
              <a:ext cx="136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85" name="Line 111"/>
            <p:cNvSpPr>
              <a:spLocks noChangeShapeType="1"/>
            </p:cNvSpPr>
            <p:nvPr/>
          </p:nvSpPr>
          <p:spPr bwMode="auto">
            <a:xfrm>
              <a:off x="356" y="1118"/>
              <a:ext cx="120" cy="1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86" name="Line 112"/>
            <p:cNvSpPr>
              <a:spLocks noChangeShapeType="1"/>
            </p:cNvSpPr>
            <p:nvPr/>
          </p:nvSpPr>
          <p:spPr bwMode="auto">
            <a:xfrm flipH="1">
              <a:off x="1016" y="1211"/>
              <a:ext cx="70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87" name="Line 113"/>
            <p:cNvSpPr>
              <a:spLocks noChangeShapeType="1"/>
            </p:cNvSpPr>
            <p:nvPr/>
          </p:nvSpPr>
          <p:spPr bwMode="auto">
            <a:xfrm>
              <a:off x="3854" y="1728"/>
              <a:ext cx="2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88" name="Line 114"/>
            <p:cNvSpPr>
              <a:spLocks noChangeShapeType="1"/>
            </p:cNvSpPr>
            <p:nvPr/>
          </p:nvSpPr>
          <p:spPr bwMode="auto">
            <a:xfrm flipV="1">
              <a:off x="3795" y="1415"/>
              <a:ext cx="262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89" name="Line 115"/>
            <p:cNvSpPr>
              <a:spLocks noChangeShapeType="1"/>
            </p:cNvSpPr>
            <p:nvPr/>
          </p:nvSpPr>
          <p:spPr bwMode="auto">
            <a:xfrm flipH="1" flipV="1">
              <a:off x="3244" y="1245"/>
              <a:ext cx="127" cy="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90" name="Line 116"/>
            <p:cNvSpPr>
              <a:spLocks noChangeShapeType="1"/>
            </p:cNvSpPr>
            <p:nvPr/>
          </p:nvSpPr>
          <p:spPr bwMode="auto">
            <a:xfrm flipH="1" flipV="1">
              <a:off x="2932" y="1347"/>
              <a:ext cx="136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91" name="Line 117"/>
            <p:cNvSpPr>
              <a:spLocks noChangeShapeType="1"/>
            </p:cNvSpPr>
            <p:nvPr/>
          </p:nvSpPr>
          <p:spPr bwMode="auto">
            <a:xfrm flipH="1">
              <a:off x="1042" y="2092"/>
              <a:ext cx="135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92" name="Line 118"/>
            <p:cNvSpPr>
              <a:spLocks noChangeShapeType="1"/>
            </p:cNvSpPr>
            <p:nvPr/>
          </p:nvSpPr>
          <p:spPr bwMode="auto">
            <a:xfrm flipH="1" flipV="1">
              <a:off x="1008" y="1991"/>
              <a:ext cx="127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93" name="Line 119"/>
            <p:cNvSpPr>
              <a:spLocks noChangeShapeType="1"/>
            </p:cNvSpPr>
            <p:nvPr/>
          </p:nvSpPr>
          <p:spPr bwMode="auto">
            <a:xfrm flipH="1">
              <a:off x="1279" y="2262"/>
              <a:ext cx="212" cy="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94" name="Line 120"/>
            <p:cNvSpPr>
              <a:spLocks noChangeShapeType="1"/>
            </p:cNvSpPr>
            <p:nvPr/>
          </p:nvSpPr>
          <p:spPr bwMode="auto">
            <a:xfrm flipV="1">
              <a:off x="1762" y="1804"/>
              <a:ext cx="229" cy="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95" name="Line 121"/>
            <p:cNvSpPr>
              <a:spLocks noChangeShapeType="1"/>
            </p:cNvSpPr>
            <p:nvPr/>
          </p:nvSpPr>
          <p:spPr bwMode="auto">
            <a:xfrm>
              <a:off x="2219" y="2177"/>
              <a:ext cx="119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96" name="Line 122"/>
            <p:cNvSpPr>
              <a:spLocks noChangeShapeType="1"/>
            </p:cNvSpPr>
            <p:nvPr/>
          </p:nvSpPr>
          <p:spPr bwMode="auto">
            <a:xfrm>
              <a:off x="1737" y="1880"/>
              <a:ext cx="145" cy="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57" name="Rectangle 123"/>
          <p:cNvSpPr>
            <a:spLocks noGrp="1" noChangeArrowheads="1"/>
          </p:cNvSpPr>
          <p:nvPr>
            <p:ph type="title"/>
          </p:nvPr>
        </p:nvSpPr>
        <p:spPr>
          <a:xfrm>
            <a:off x="422275" y="228600"/>
            <a:ext cx="7772400" cy="83978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Interconnected ASes</a:t>
            </a:r>
          </a:p>
        </p:txBody>
      </p:sp>
      <p:sp>
        <p:nvSpPr>
          <p:cNvPr id="100358" name="Rectangle 124"/>
          <p:cNvSpPr>
            <a:spLocks noGrp="1" noChangeArrowheads="1"/>
          </p:cNvSpPr>
          <p:nvPr>
            <p:ph type="body" sz="half" idx="2"/>
          </p:nvPr>
        </p:nvSpPr>
        <p:spPr>
          <a:xfrm>
            <a:off x="5114925" y="3082149"/>
            <a:ext cx="3810000" cy="3400425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cs typeface="+mn-cs"/>
              </a:rPr>
              <a:t>forwarding table  configured by both intra- and inter-AS routing algorithm</a:t>
            </a:r>
          </a:p>
          <a:p>
            <a:pPr lvl="1">
              <a:defRPr/>
            </a:pPr>
            <a:r>
              <a:rPr lang="en-US" dirty="0"/>
              <a:t>intra-AS routing determine entries for destinations within AS</a:t>
            </a:r>
          </a:p>
          <a:p>
            <a:pPr lvl="1">
              <a:defRPr/>
            </a:pPr>
            <a:r>
              <a:rPr lang="en-US" dirty="0"/>
              <a:t>inter-AS &amp; intra-AS determine entries for external destinations</a:t>
            </a:r>
          </a:p>
        </p:txBody>
      </p:sp>
      <p:pic>
        <p:nvPicPr>
          <p:cNvPr id="145414" name="Picture 12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88423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16</a:t>
            </a:fld>
            <a:endParaRPr lang="en-US" sz="1200" dirty="0">
              <a:latin typeface="Tahoma" charset="0"/>
            </a:endParaRPr>
          </a:p>
        </p:txBody>
      </p:sp>
      <p:sp>
        <p:nvSpPr>
          <p:cNvPr id="1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927165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Inter-AS tasks</a:t>
            </a:r>
          </a:p>
        </p:txBody>
      </p:sp>
      <p:sp>
        <p:nvSpPr>
          <p:cNvPr id="1013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1813" y="1195388"/>
            <a:ext cx="3810000" cy="29210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cs typeface="+mn-cs"/>
              </a:rPr>
              <a:t>suppose router in AS</a:t>
            </a:r>
            <a:r>
              <a:rPr lang="en-US" sz="2400" dirty="0">
                <a:latin typeface="Arial"/>
                <a:cs typeface="Arial"/>
              </a:rPr>
              <a:t>1</a:t>
            </a:r>
            <a:r>
              <a:rPr lang="en-US" sz="2400" dirty="0">
                <a:cs typeface="+mn-cs"/>
              </a:rPr>
              <a:t> receives datagram destined outside of AS</a:t>
            </a:r>
            <a:r>
              <a:rPr lang="en-US" sz="2400" dirty="0">
                <a:latin typeface="Arial"/>
                <a:cs typeface="Arial"/>
              </a:rPr>
              <a:t>1</a:t>
            </a:r>
            <a:r>
              <a:rPr lang="en-US" sz="2400" dirty="0">
                <a:cs typeface="+mn-cs"/>
              </a:rPr>
              <a:t>:</a:t>
            </a:r>
          </a:p>
          <a:p>
            <a:pPr lvl="1">
              <a:defRPr/>
            </a:pPr>
            <a:r>
              <a:rPr lang="en-US" dirty="0"/>
              <a:t>router should forward packet to gateway router, but which one?</a:t>
            </a:r>
          </a:p>
        </p:txBody>
      </p:sp>
      <p:sp>
        <p:nvSpPr>
          <p:cNvPr id="10138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38675" y="1195388"/>
            <a:ext cx="3810000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sz="2400" i="1" dirty="0">
                <a:solidFill>
                  <a:srgbClr val="CC0000"/>
                </a:solidFill>
                <a:cs typeface="+mn-cs"/>
              </a:rPr>
              <a:t>AS</a:t>
            </a:r>
            <a:r>
              <a:rPr lang="en-US" sz="2400" i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r>
              <a:rPr lang="en-US" sz="2400" i="1" dirty="0">
                <a:solidFill>
                  <a:srgbClr val="CC0000"/>
                </a:solidFill>
                <a:cs typeface="+mn-cs"/>
              </a:rPr>
              <a:t> must:</a:t>
            </a:r>
          </a:p>
          <a:p>
            <a:pPr marL="457200" indent="-457200">
              <a:buFont typeface="ZapfDingbats" charset="0"/>
              <a:buAutoNum type="arabicPeriod"/>
              <a:defRPr/>
            </a:pPr>
            <a:r>
              <a:rPr lang="en-US" sz="2400" dirty="0">
                <a:cs typeface="+mn-cs"/>
              </a:rPr>
              <a:t>learn which </a:t>
            </a:r>
            <a:r>
              <a:rPr lang="en-US" sz="2400" dirty="0" err="1">
                <a:cs typeface="+mn-cs"/>
              </a:rPr>
              <a:t>dests</a:t>
            </a:r>
            <a:r>
              <a:rPr lang="en-US" sz="2400" dirty="0">
                <a:cs typeface="+mn-cs"/>
              </a:rPr>
              <a:t> are reachable through AS2, which through AS3</a:t>
            </a:r>
          </a:p>
          <a:p>
            <a:pPr marL="457200" indent="-457200">
              <a:buFont typeface="ZapfDingbats" charset="0"/>
              <a:buAutoNum type="arabicPeriod"/>
              <a:defRPr/>
            </a:pPr>
            <a:r>
              <a:rPr lang="en-US" sz="2400" dirty="0">
                <a:cs typeface="+mn-cs"/>
              </a:rPr>
              <a:t>propagate this reachability info to all routers in AS</a:t>
            </a:r>
            <a:r>
              <a:rPr lang="en-US" sz="2400" dirty="0">
                <a:latin typeface="Arial"/>
                <a:cs typeface="Arial"/>
              </a:rPr>
              <a:t>1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sz="2400" i="1" dirty="0">
                <a:solidFill>
                  <a:srgbClr val="CC0000"/>
                </a:solidFill>
                <a:cs typeface="+mn-cs"/>
              </a:rPr>
              <a:t>job of inter-AS routing!</a:t>
            </a:r>
          </a:p>
        </p:txBody>
      </p:sp>
      <p:sp>
        <p:nvSpPr>
          <p:cNvPr id="146438" name="Freeform 5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6439" name="Freeform 6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2147483647 w 1162"/>
              <a:gd name="T1" fmla="*/ 2147483647 h 543"/>
              <a:gd name="T2" fmla="*/ 2147483647 w 1162"/>
              <a:gd name="T3" fmla="*/ 2147483647 h 543"/>
              <a:gd name="T4" fmla="*/ 2147483647 w 1162"/>
              <a:gd name="T5" fmla="*/ 2147483647 h 543"/>
              <a:gd name="T6" fmla="*/ 2147483647 w 1162"/>
              <a:gd name="T7" fmla="*/ 2147483647 h 543"/>
              <a:gd name="T8" fmla="*/ 2147483647 w 1162"/>
              <a:gd name="T9" fmla="*/ 2147483647 h 543"/>
              <a:gd name="T10" fmla="*/ 2147483647 w 1162"/>
              <a:gd name="T11" fmla="*/ 2147483647 h 543"/>
              <a:gd name="T12" fmla="*/ 2147483647 w 1162"/>
              <a:gd name="T13" fmla="*/ 2147483647 h 543"/>
              <a:gd name="T14" fmla="*/ 2147483647 w 1162"/>
              <a:gd name="T15" fmla="*/ 2147483647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62"/>
              <a:gd name="T25" fmla="*/ 0 h 543"/>
              <a:gd name="T26" fmla="*/ 1162 w 1162"/>
              <a:gd name="T27" fmla="*/ 543 h 5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6440" name="Freeform 7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2147483647 w 1198"/>
              <a:gd name="T1" fmla="*/ 2147483647 h 451"/>
              <a:gd name="T2" fmla="*/ 2147483647 w 1198"/>
              <a:gd name="T3" fmla="*/ 2147483647 h 451"/>
              <a:gd name="T4" fmla="*/ 2147483647 w 1198"/>
              <a:gd name="T5" fmla="*/ 2147483647 h 451"/>
              <a:gd name="T6" fmla="*/ 2147483647 w 1198"/>
              <a:gd name="T7" fmla="*/ 2147483647 h 451"/>
              <a:gd name="T8" fmla="*/ 2147483647 w 1198"/>
              <a:gd name="T9" fmla="*/ 2147483647 h 451"/>
              <a:gd name="T10" fmla="*/ 2147483647 w 1198"/>
              <a:gd name="T11" fmla="*/ 2147483647 h 451"/>
              <a:gd name="T12" fmla="*/ 2147483647 w 1198"/>
              <a:gd name="T13" fmla="*/ 2147483647 h 451"/>
              <a:gd name="T14" fmla="*/ 2147483647 w 1198"/>
              <a:gd name="T15" fmla="*/ 2147483647 h 451"/>
              <a:gd name="T16" fmla="*/ 2147483647 w 1198"/>
              <a:gd name="T17" fmla="*/ 2147483647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6441" name="Freeform 8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147483647 h 114"/>
              <a:gd name="T2" fmla="*/ 2147483647 w 252"/>
              <a:gd name="T3" fmla="*/ 0 h 114"/>
              <a:gd name="T4" fmla="*/ 0 60000 65536"/>
              <a:gd name="T5" fmla="*/ 0 60000 65536"/>
              <a:gd name="T6" fmla="*/ 0 w 252"/>
              <a:gd name="T7" fmla="*/ 0 h 114"/>
              <a:gd name="T8" fmla="*/ 252 w 252"/>
              <a:gd name="T9" fmla="*/ 114 h 1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6442" name="Text Box 9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/>
              <a:t>AS3</a:t>
            </a:r>
            <a:endParaRPr lang="en-US" sz="1800"/>
          </a:p>
        </p:txBody>
      </p:sp>
      <p:sp>
        <p:nvSpPr>
          <p:cNvPr id="146443" name="Text Box 10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AS2</a:t>
            </a:r>
          </a:p>
        </p:txBody>
      </p:sp>
      <p:sp>
        <p:nvSpPr>
          <p:cNvPr id="146444" name="Line 11"/>
          <p:cNvSpPr>
            <a:spLocks noChangeShapeType="1"/>
          </p:cNvSpPr>
          <p:nvPr/>
        </p:nvSpPr>
        <p:spPr bwMode="auto">
          <a:xfrm flipV="1">
            <a:off x="5746750" y="5283200"/>
            <a:ext cx="434975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445" name="Line 12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446" name="Line 13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6447" name="Group 14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46545" name="Oval 15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46" name="Line 16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47" name="Line 17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48" name="Rectangle 18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6549" name="Oval 19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50" name="Rectangle 20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51" name="Text Box 21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/>
                <a:t>3b</a:t>
              </a:r>
              <a:endParaRPr lang="en-US"/>
            </a:p>
          </p:txBody>
        </p:sp>
      </p:grpSp>
      <p:grpSp>
        <p:nvGrpSpPr>
          <p:cNvPr id="146448" name="Group 22"/>
          <p:cNvGrpSpPr>
            <a:grpSpLocks/>
          </p:cNvGrpSpPr>
          <p:nvPr/>
        </p:nvGrpSpPr>
        <p:grpSpPr bwMode="auto">
          <a:xfrm>
            <a:off x="1889125" y="4327525"/>
            <a:ext cx="501650" cy="396875"/>
            <a:chOff x="2016" y="1976"/>
            <a:chExt cx="316" cy="250"/>
          </a:xfrm>
        </p:grpSpPr>
        <p:sp>
          <p:nvSpPr>
            <p:cNvPr id="146537" name="Oval 23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38" name="Line 24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39" name="Line 25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40" name="Rectangle 26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6541" name="Oval 27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6542" name="Group 28"/>
            <p:cNvGrpSpPr>
              <a:grpSpLocks/>
            </p:cNvGrpSpPr>
            <p:nvPr/>
          </p:nvGrpSpPr>
          <p:grpSpPr bwMode="auto">
            <a:xfrm>
              <a:off x="2032" y="1976"/>
              <a:ext cx="285" cy="250"/>
              <a:chOff x="2912" y="2425"/>
              <a:chExt cx="290" cy="250"/>
            </a:xfrm>
          </p:grpSpPr>
          <p:sp>
            <p:nvSpPr>
              <p:cNvPr id="146543" name="Rectangle 2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44" name="Text Box 30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3c</a:t>
                </a:r>
                <a:endParaRPr lang="en-US"/>
              </a:p>
            </p:txBody>
          </p:sp>
        </p:grpSp>
      </p:grpSp>
      <p:grpSp>
        <p:nvGrpSpPr>
          <p:cNvPr id="146449" name="Group 31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46529" name="Group 32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46531" name="Oval 33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32" name="Line 34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33" name="Line 35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34" name="Rectangle 36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6535" name="Oval 37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36" name="Rectangle 38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6530" name="Text Box 39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/>
                <a:t>3a</a:t>
              </a:r>
              <a:endParaRPr lang="en-US"/>
            </a:p>
          </p:txBody>
        </p:sp>
      </p:grpSp>
      <p:grpSp>
        <p:nvGrpSpPr>
          <p:cNvPr id="146450" name="Group 40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46486" name="Freeform 41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259 w 1583"/>
                <a:gd name="T1" fmla="*/ 310 h 682"/>
                <a:gd name="T2" fmla="*/ 681 w 1583"/>
                <a:gd name="T3" fmla="*/ 102 h 682"/>
                <a:gd name="T4" fmla="*/ 1313 w 1583"/>
                <a:gd name="T5" fmla="*/ 29 h 682"/>
                <a:gd name="T6" fmla="*/ 1933 w 1583"/>
                <a:gd name="T7" fmla="*/ 268 h 682"/>
                <a:gd name="T8" fmla="*/ 2613 w 1583"/>
                <a:gd name="T9" fmla="*/ 591 h 682"/>
                <a:gd name="T10" fmla="*/ 2126 w 1583"/>
                <a:gd name="T11" fmla="*/ 888 h 682"/>
                <a:gd name="T12" fmla="*/ 1153 w 1583"/>
                <a:gd name="T13" fmla="*/ 908 h 682"/>
                <a:gd name="T14" fmla="*/ 149 w 1583"/>
                <a:gd name="T15" fmla="*/ 823 h 682"/>
                <a:gd name="T16" fmla="*/ 259 w 1583"/>
                <a:gd name="T17" fmla="*/ 310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87" name="Text Box 42"/>
            <p:cNvSpPr txBox="1">
              <a:spLocks noChangeArrowheads="1"/>
            </p:cNvSpPr>
            <p:nvPr/>
          </p:nvSpPr>
          <p:spPr bwMode="auto">
            <a:xfrm>
              <a:off x="1719" y="3724"/>
              <a:ext cx="4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/>
                <a:t>AS1</a:t>
              </a:r>
              <a:endParaRPr lang="en-US" sz="1800"/>
            </a:p>
          </p:txBody>
        </p:sp>
        <p:sp>
          <p:nvSpPr>
            <p:cNvPr id="146488" name="Line 43"/>
            <p:cNvSpPr>
              <a:spLocks noChangeShapeType="1"/>
            </p:cNvSpPr>
            <p:nvPr/>
          </p:nvSpPr>
          <p:spPr bwMode="auto">
            <a:xfrm flipH="1">
              <a:off x="2134" y="3469"/>
              <a:ext cx="9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89" name="Line 44"/>
            <p:cNvSpPr>
              <a:spLocks noChangeShapeType="1"/>
            </p:cNvSpPr>
            <p:nvPr/>
          </p:nvSpPr>
          <p:spPr bwMode="auto">
            <a:xfrm>
              <a:off x="2388" y="3491"/>
              <a:ext cx="3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90" name="Line 45"/>
            <p:cNvSpPr>
              <a:spLocks noChangeShapeType="1"/>
            </p:cNvSpPr>
            <p:nvPr/>
          </p:nvSpPr>
          <p:spPr bwMode="auto">
            <a:xfrm>
              <a:off x="2490" y="3461"/>
              <a:ext cx="313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91" name="Line 46"/>
            <p:cNvSpPr>
              <a:spLocks noChangeShapeType="1"/>
            </p:cNvSpPr>
            <p:nvPr/>
          </p:nvSpPr>
          <p:spPr bwMode="auto">
            <a:xfrm flipH="1">
              <a:off x="2566" y="3749"/>
              <a:ext cx="237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92" name="Line 47"/>
            <p:cNvSpPr>
              <a:spLocks noChangeShapeType="1"/>
            </p:cNvSpPr>
            <p:nvPr/>
          </p:nvSpPr>
          <p:spPr bwMode="auto">
            <a:xfrm flipH="1" flipV="1">
              <a:off x="2202" y="3638"/>
              <a:ext cx="56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93" name="Line 48"/>
            <p:cNvSpPr>
              <a:spLocks noChangeShapeType="1"/>
            </p:cNvSpPr>
            <p:nvPr/>
          </p:nvSpPr>
          <p:spPr bwMode="auto">
            <a:xfrm>
              <a:off x="2143" y="3689"/>
              <a:ext cx="12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6494" name="Group 49"/>
            <p:cNvGrpSpPr>
              <a:grpSpLocks/>
            </p:cNvGrpSpPr>
            <p:nvPr/>
          </p:nvGrpSpPr>
          <p:grpSpPr bwMode="auto">
            <a:xfrm>
              <a:off x="2202" y="3293"/>
              <a:ext cx="316" cy="250"/>
              <a:chOff x="2055" y="3447"/>
              <a:chExt cx="316" cy="250"/>
            </a:xfrm>
          </p:grpSpPr>
          <p:sp>
            <p:nvSpPr>
              <p:cNvPr id="146521" name="Oval 50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22" name="Line 51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23" name="Line 52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24" name="Rectangle 53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6525" name="Oval 54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6526" name="Group 55"/>
              <p:cNvGrpSpPr>
                <a:grpSpLocks/>
              </p:cNvGrpSpPr>
              <p:nvPr/>
            </p:nvGrpSpPr>
            <p:grpSpPr bwMode="auto">
              <a:xfrm>
                <a:off x="2072" y="3447"/>
                <a:ext cx="285" cy="250"/>
                <a:chOff x="2912" y="2425"/>
                <a:chExt cx="292" cy="250"/>
              </a:xfrm>
            </p:grpSpPr>
            <p:sp>
              <p:nvSpPr>
                <p:cNvPr id="146527" name="Rectangle 5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528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912" y="2425"/>
                  <a:ext cx="29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1c</a:t>
                  </a:r>
                </a:p>
              </p:txBody>
            </p:sp>
          </p:grpSp>
        </p:grpSp>
        <p:grpSp>
          <p:nvGrpSpPr>
            <p:cNvPr id="146495" name="Group 58"/>
            <p:cNvGrpSpPr>
              <a:grpSpLocks/>
            </p:cNvGrpSpPr>
            <p:nvPr/>
          </p:nvGrpSpPr>
          <p:grpSpPr bwMode="auto">
            <a:xfrm>
              <a:off x="1896" y="3507"/>
              <a:ext cx="316" cy="250"/>
              <a:chOff x="1749" y="3661"/>
              <a:chExt cx="316" cy="250"/>
            </a:xfrm>
          </p:grpSpPr>
          <p:sp>
            <p:nvSpPr>
              <p:cNvPr id="146514" name="Oval 59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15" name="Line 60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16" name="Line 61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17" name="Rectangle 62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6518" name="Oval 63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19" name="Rectangle 64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20" name="Text Box 65"/>
              <p:cNvSpPr txBox="1">
                <a:spLocks noChangeArrowheads="1"/>
              </p:cNvSpPr>
              <p:nvPr/>
            </p:nvSpPr>
            <p:spPr bwMode="auto">
              <a:xfrm>
                <a:off x="1765" y="3661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1a</a:t>
                </a:r>
                <a:endParaRPr lang="en-US"/>
              </a:p>
            </p:txBody>
          </p:sp>
        </p:grpSp>
        <p:grpSp>
          <p:nvGrpSpPr>
            <p:cNvPr id="146496" name="Group 66"/>
            <p:cNvGrpSpPr>
              <a:grpSpLocks/>
            </p:cNvGrpSpPr>
            <p:nvPr/>
          </p:nvGrpSpPr>
          <p:grpSpPr bwMode="auto">
            <a:xfrm>
              <a:off x="2238" y="3689"/>
              <a:ext cx="316" cy="250"/>
              <a:chOff x="2091" y="3843"/>
              <a:chExt cx="316" cy="250"/>
            </a:xfrm>
          </p:grpSpPr>
          <p:sp>
            <p:nvSpPr>
              <p:cNvPr id="146506" name="Oval 67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07" name="Line 68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08" name="Line 69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09" name="Rectangle 70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6510" name="Oval 71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6511" name="Group 72"/>
              <p:cNvGrpSpPr>
                <a:grpSpLocks/>
              </p:cNvGrpSpPr>
              <p:nvPr/>
            </p:nvGrpSpPr>
            <p:grpSpPr bwMode="auto">
              <a:xfrm>
                <a:off x="2106" y="3843"/>
                <a:ext cx="294" cy="250"/>
                <a:chOff x="2910" y="2425"/>
                <a:chExt cx="296" cy="250"/>
              </a:xfrm>
            </p:grpSpPr>
            <p:sp>
              <p:nvSpPr>
                <p:cNvPr id="146512" name="Rectangle 7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513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2910" y="2425"/>
                  <a:ext cx="2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1d</a:t>
                  </a:r>
                </a:p>
              </p:txBody>
            </p:sp>
          </p:grpSp>
        </p:grpSp>
        <p:grpSp>
          <p:nvGrpSpPr>
            <p:cNvPr id="146497" name="Group 75"/>
            <p:cNvGrpSpPr>
              <a:grpSpLocks/>
            </p:cNvGrpSpPr>
            <p:nvPr/>
          </p:nvGrpSpPr>
          <p:grpSpPr bwMode="auto">
            <a:xfrm>
              <a:off x="2778" y="3573"/>
              <a:ext cx="316" cy="250"/>
              <a:chOff x="2016" y="1976"/>
              <a:chExt cx="316" cy="250"/>
            </a:xfrm>
          </p:grpSpPr>
          <p:sp>
            <p:nvSpPr>
              <p:cNvPr id="146498" name="Oval 76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499" name="Line 77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00" name="Line 78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501" name="Rectangle 79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6502" name="Oval 80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6503" name="Group 81"/>
              <p:cNvGrpSpPr>
                <a:grpSpLocks/>
              </p:cNvGrpSpPr>
              <p:nvPr/>
            </p:nvGrpSpPr>
            <p:grpSpPr bwMode="auto">
              <a:xfrm>
                <a:off x="2029" y="1976"/>
                <a:ext cx="294" cy="250"/>
                <a:chOff x="2909" y="2425"/>
                <a:chExt cx="299" cy="250"/>
              </a:xfrm>
            </p:grpSpPr>
            <p:sp>
              <p:nvSpPr>
                <p:cNvPr id="146504" name="Rectangle 8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505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909" y="2425"/>
                  <a:ext cx="299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1b</a:t>
                  </a:r>
                  <a:endParaRPr lang="en-US"/>
                </a:p>
              </p:txBody>
            </p:sp>
          </p:grpSp>
        </p:grpSp>
      </p:grpSp>
      <p:grpSp>
        <p:nvGrpSpPr>
          <p:cNvPr id="146451" name="Group 84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46479" name="Oval 85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80" name="Line 86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81" name="Line 87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82" name="Rectangle 88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6483" name="Oval 89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84" name="Rectangle 90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85" name="Text Box 91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/>
                <a:t>2a</a:t>
              </a:r>
              <a:endParaRPr lang="en-US"/>
            </a:p>
          </p:txBody>
        </p:sp>
      </p:grpSp>
      <p:sp>
        <p:nvSpPr>
          <p:cNvPr id="146452" name="Line 92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6453" name="Line 93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6454" name="Line 94"/>
          <p:cNvSpPr>
            <a:spLocks noChangeShapeType="1"/>
          </p:cNvSpPr>
          <p:nvPr/>
        </p:nvSpPr>
        <p:spPr bwMode="auto">
          <a:xfrm>
            <a:off x="5921375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6455" name="Line 95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6456" name="Group 96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46472" name="Oval 97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73" name="Line 98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74" name="Line 99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75" name="Rectangle 100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6476" name="Oval 101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77" name="Rectangle 102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78" name="Text Box 103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/>
                <a:t>2c</a:t>
              </a:r>
              <a:endParaRPr lang="en-US"/>
            </a:p>
          </p:txBody>
        </p:sp>
      </p:grpSp>
      <p:grpSp>
        <p:nvGrpSpPr>
          <p:cNvPr id="146457" name="Group 104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46465" name="Oval 105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6" name="Line 106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7" name="Line 107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8" name="Rectangle 108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6469" name="Oval 109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70" name="Rectangle 110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71" name="Text Box 111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/>
                <a:t>2b</a:t>
              </a:r>
              <a:endParaRPr lang="en-US"/>
            </a:p>
          </p:txBody>
        </p:sp>
      </p:grpSp>
      <p:sp>
        <p:nvSpPr>
          <p:cNvPr id="146458" name="Text Box 112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other</a:t>
            </a:r>
          </a:p>
          <a:p>
            <a:r>
              <a:rPr lang="en-US" sz="1400"/>
              <a:t>networks</a:t>
            </a:r>
          </a:p>
        </p:txBody>
      </p:sp>
      <p:sp>
        <p:nvSpPr>
          <p:cNvPr id="146459" name="Freeform 113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6460" name="Text Box 114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other</a:t>
            </a:r>
          </a:p>
          <a:p>
            <a:r>
              <a:rPr lang="en-US" sz="1400"/>
              <a:t>networks</a:t>
            </a:r>
          </a:p>
        </p:txBody>
      </p:sp>
      <p:sp>
        <p:nvSpPr>
          <p:cNvPr id="146461" name="Line 115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6462" name="Freeform 116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2147483647 h 420"/>
              <a:gd name="T2" fmla="*/ 2147483647 w 654"/>
              <a:gd name="T3" fmla="*/ 0 h 420"/>
              <a:gd name="T4" fmla="*/ 0 60000 65536"/>
              <a:gd name="T5" fmla="*/ 0 60000 65536"/>
              <a:gd name="T6" fmla="*/ 0 w 654"/>
              <a:gd name="T7" fmla="*/ 0 h 420"/>
              <a:gd name="T8" fmla="*/ 654 w 654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6463" name="Freeform 117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2147483647 w 444"/>
              <a:gd name="T3" fmla="*/ 2147483647 h 258"/>
              <a:gd name="T4" fmla="*/ 0 60000 65536"/>
              <a:gd name="T5" fmla="*/ 0 60000 65536"/>
              <a:gd name="T6" fmla="*/ 0 w 444"/>
              <a:gd name="T7" fmla="*/ 0 h 258"/>
              <a:gd name="T8" fmla="*/ 444 w 444"/>
              <a:gd name="T9" fmla="*/ 258 h 2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46464" name="Picture 11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0010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17</a:t>
            </a:fld>
            <a:endParaRPr lang="en-US" sz="1200" dirty="0">
              <a:latin typeface="Tahoma" charset="0"/>
            </a:endParaRPr>
          </a:p>
        </p:txBody>
      </p:sp>
      <p:sp>
        <p:nvSpPr>
          <p:cNvPr id="1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08821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Intra-AS Routing</a:t>
            </a:r>
          </a:p>
        </p:txBody>
      </p:sp>
      <p:sp>
        <p:nvSpPr>
          <p:cNvPr id="1065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also known as </a:t>
            </a:r>
            <a:r>
              <a:rPr lang="en-US" i="1" dirty="0">
                <a:solidFill>
                  <a:srgbClr val="CC0000"/>
                </a:solidFill>
                <a:cs typeface="+mn-cs"/>
              </a:rPr>
              <a:t>interior gateway protocols (IGP)</a:t>
            </a:r>
          </a:p>
          <a:p>
            <a:pPr>
              <a:defRPr/>
            </a:pPr>
            <a:r>
              <a:rPr lang="en-US" dirty="0">
                <a:cs typeface="+mn-cs"/>
              </a:rPr>
              <a:t>most common intra-AS routing protocols:</a:t>
            </a:r>
          </a:p>
          <a:p>
            <a:pPr lvl="1">
              <a:defRPr/>
            </a:pPr>
            <a:r>
              <a:rPr lang="en-US" sz="2800" dirty="0"/>
              <a:t>RIP: Routing Information Protocol</a:t>
            </a:r>
          </a:p>
          <a:p>
            <a:pPr lvl="1">
              <a:defRPr/>
            </a:pPr>
            <a:r>
              <a:rPr lang="en-US" sz="2800" dirty="0"/>
              <a:t>OSPF: Open Shortest Path First (IS-IS protocol essentially same as OSPF)</a:t>
            </a:r>
          </a:p>
          <a:p>
            <a:pPr lvl="1">
              <a:defRPr/>
            </a:pPr>
            <a:r>
              <a:rPr lang="en-US" sz="2800" dirty="0"/>
              <a:t>IGRP: Interior Gateway Routing Protocol (Cisco proprietary </a:t>
            </a:r>
            <a:r>
              <a:rPr lang="en-US" sz="2000" dirty="0"/>
              <a:t>for decades, until 2016</a:t>
            </a:r>
            <a:r>
              <a:rPr lang="en-US" sz="2800" dirty="0"/>
              <a:t>)</a:t>
            </a:r>
          </a:p>
        </p:txBody>
      </p:sp>
      <p:pic>
        <p:nvPicPr>
          <p:cNvPr id="15155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03187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18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158460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9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048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OSPF (Open Shortest Path First)</a:t>
            </a:r>
          </a:p>
        </p:txBody>
      </p:sp>
      <p:sp>
        <p:nvSpPr>
          <p:cNvPr id="157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5105400"/>
          </a:xfrm>
        </p:spPr>
        <p:txBody>
          <a:bodyPr/>
          <a:lstStyle/>
          <a:p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open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: publicly available</a:t>
            </a:r>
          </a:p>
          <a:p>
            <a:r>
              <a:rPr lang="en-US" dirty="0">
                <a:latin typeface="Gill Sans MT" charset="0"/>
              </a:rPr>
              <a:t>uses link-state algorithm </a:t>
            </a:r>
          </a:p>
          <a:p>
            <a:pPr lvl="1"/>
            <a:r>
              <a:rPr lang="en-US" dirty="0">
                <a:latin typeface="Gill Sans MT" charset="0"/>
              </a:rPr>
              <a:t>link state packet dissemination</a:t>
            </a:r>
          </a:p>
          <a:p>
            <a:pPr lvl="1"/>
            <a:r>
              <a:rPr lang="en-US" dirty="0">
                <a:latin typeface="Gill Sans MT" charset="0"/>
              </a:rPr>
              <a:t>topology map at each node</a:t>
            </a:r>
          </a:p>
          <a:p>
            <a:pPr lvl="1"/>
            <a:r>
              <a:rPr lang="en-US" dirty="0">
                <a:latin typeface="Gill Sans MT" charset="0"/>
              </a:rPr>
              <a:t>route computation using Dijkstra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algorithm</a:t>
            </a:r>
          </a:p>
          <a:p>
            <a:r>
              <a:rPr lang="en-US" dirty="0">
                <a:latin typeface="Gill Sans MT" charset="0"/>
              </a:rPr>
              <a:t>router floods OSPF link-state advertisements to all other routers in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entire</a:t>
            </a:r>
            <a:r>
              <a:rPr lang="en-US" dirty="0">
                <a:latin typeface="Gill Sans MT" charset="0"/>
              </a:rPr>
              <a:t> AS</a:t>
            </a:r>
          </a:p>
          <a:p>
            <a:pPr lvl="1"/>
            <a:r>
              <a:rPr lang="en-US" dirty="0">
                <a:latin typeface="Gill Sans MT" charset="0"/>
              </a:rPr>
              <a:t>carried in OSPF messages directly over IP (rather than TCP or UDP</a:t>
            </a:r>
          </a:p>
          <a:p>
            <a:pPr lvl="1"/>
            <a:r>
              <a:rPr lang="en-US" dirty="0">
                <a:latin typeface="Gill Sans MT" charset="0"/>
              </a:rPr>
              <a:t>link state: for each attached link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IS-IS routing</a:t>
            </a:r>
            <a:r>
              <a:rPr lang="en-US" dirty="0">
                <a:latin typeface="Gill Sans MT" charset="0"/>
              </a:rPr>
              <a:t> protocol: nearly identical to OSPF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19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18860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5.1 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5.2 routing protocols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link state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5.3 intra-AS routing in the Internet: 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5.4 routing among the ISPs: BGP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5.5 The SDN control plane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5.6 ICMP: The Internet Control Message Protocol 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5.7 Network management and SNMP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5: outline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225323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3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05343"/>
            <a:ext cx="5308773" cy="219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Gill Sans MT" charset="0"/>
              </a:rPr>
              <a:t>OSPF </a:t>
            </a:r>
            <a:r>
              <a:rPr lang="ja-JP" altLang="en-US" sz="3600" dirty="0">
                <a:latin typeface="Gill Sans MT" charset="0"/>
              </a:rPr>
              <a:t>“</a:t>
            </a:r>
            <a:r>
              <a:rPr lang="en-US" altLang="ja-JP" sz="3600" dirty="0">
                <a:latin typeface="Gill Sans MT" charset="0"/>
              </a:rPr>
              <a:t>advanced</a:t>
            </a:r>
            <a:r>
              <a:rPr lang="ja-JP" altLang="en-US" sz="3600" dirty="0">
                <a:latin typeface="Gill Sans MT" charset="0"/>
              </a:rPr>
              <a:t>”</a:t>
            </a:r>
            <a:r>
              <a:rPr lang="en-US" altLang="ja-JP" sz="3600" dirty="0">
                <a:latin typeface="Gill Sans MT" charset="0"/>
              </a:rPr>
              <a:t> features</a:t>
            </a:r>
            <a:endParaRPr lang="en-US" dirty="0">
              <a:latin typeface="Gill Sans MT" charset="0"/>
            </a:endParaRPr>
          </a:p>
        </p:txBody>
      </p:sp>
      <p:sp>
        <p:nvSpPr>
          <p:cNvPr id="158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385888"/>
            <a:ext cx="8229600" cy="4876800"/>
          </a:xfrm>
        </p:spPr>
        <p:txBody>
          <a:bodyPr/>
          <a:lstStyle/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security:</a:t>
            </a:r>
            <a:r>
              <a:rPr lang="en-US" dirty="0">
                <a:latin typeface="Gill Sans MT" charset="0"/>
              </a:rPr>
              <a:t> all OSPF messages authenticated (to prevent malicious intrusion) </a:t>
            </a:r>
          </a:p>
          <a:p>
            <a:r>
              <a:rPr lang="en-US" dirty="0">
                <a:solidFill>
                  <a:srgbClr val="CC0000"/>
                </a:solidFill>
                <a:latin typeface="Gill Sans MT" charset="0"/>
              </a:rPr>
              <a:t>multiple </a:t>
            </a:r>
            <a:r>
              <a:rPr lang="en-US" dirty="0">
                <a:latin typeface="Gill Sans MT" charset="0"/>
              </a:rPr>
              <a:t>same-cost 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paths</a:t>
            </a:r>
            <a:r>
              <a:rPr lang="en-US" dirty="0">
                <a:latin typeface="Gill Sans MT" charset="0"/>
              </a:rPr>
              <a:t> allowed (only one path in RIP)</a:t>
            </a:r>
          </a:p>
          <a:p>
            <a:r>
              <a:rPr lang="en-US" dirty="0">
                <a:latin typeface="Gill Sans MT" charset="0"/>
              </a:rPr>
              <a:t>for each link, multiple cost metrics for different 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TOS</a:t>
            </a:r>
            <a:r>
              <a:rPr lang="en-US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(e.g., satellite link cost set </a:t>
            </a:r>
            <a:r>
              <a:rPr lang="en-US" altLang="ja-JP" dirty="0">
                <a:latin typeface="Gill Sans MT" charset="0"/>
              </a:rPr>
              <a:t>low for best effort </a:t>
            </a:r>
            <a:r>
              <a:rPr lang="en-US" altLang="ja-JP" dirty="0" err="1">
                <a:latin typeface="Gill Sans MT" charset="0"/>
              </a:rPr>
              <a:t>ToS</a:t>
            </a:r>
            <a:r>
              <a:rPr lang="en-US" altLang="ja-JP" dirty="0">
                <a:latin typeface="Gill Sans MT" charset="0"/>
              </a:rPr>
              <a:t>; high for real-time </a:t>
            </a:r>
            <a:r>
              <a:rPr lang="en-US" altLang="ja-JP" dirty="0" err="1">
                <a:latin typeface="Gill Sans MT" charset="0"/>
              </a:rPr>
              <a:t>ToS</a:t>
            </a:r>
            <a:r>
              <a:rPr lang="en-US" altLang="ja-JP" dirty="0">
                <a:latin typeface="Gill Sans MT" charset="0"/>
              </a:rPr>
              <a:t>)</a:t>
            </a:r>
          </a:p>
          <a:p>
            <a:r>
              <a:rPr lang="en-US" dirty="0">
                <a:latin typeface="Gill Sans MT" charset="0"/>
              </a:rPr>
              <a:t>integrated </a:t>
            </a:r>
            <a:r>
              <a:rPr lang="en-US" dirty="0" err="1">
                <a:latin typeface="Gill Sans MT" charset="0"/>
              </a:rPr>
              <a:t>uni</a:t>
            </a:r>
            <a:r>
              <a:rPr lang="en-US" dirty="0">
                <a:latin typeface="Gill Sans MT" charset="0"/>
              </a:rPr>
              <a:t>- and 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multi-cast</a:t>
            </a:r>
            <a:r>
              <a:rPr lang="en-US" dirty="0">
                <a:latin typeface="Gill Sans MT" charset="0"/>
              </a:rPr>
              <a:t> support: </a:t>
            </a:r>
          </a:p>
          <a:p>
            <a:pPr lvl="1"/>
            <a:r>
              <a:rPr lang="en-US" sz="2800" dirty="0">
                <a:latin typeface="Gill Sans MT" charset="0"/>
              </a:rPr>
              <a:t>Multicast OSPF (MOSPF) uses same topology data base as OSPF</a:t>
            </a:r>
          </a:p>
          <a:p>
            <a:r>
              <a:rPr lang="en-US" dirty="0">
                <a:solidFill>
                  <a:srgbClr val="CC0000"/>
                </a:solidFill>
                <a:latin typeface="Gill Sans MT" charset="0"/>
              </a:rPr>
              <a:t>hierarchical</a:t>
            </a:r>
            <a:r>
              <a:rPr lang="en-US" dirty="0">
                <a:latin typeface="Gill Sans MT" charset="0"/>
              </a:rPr>
              <a:t> OSPF in large domains.</a:t>
            </a:r>
          </a:p>
          <a:p>
            <a:endParaRPr lang="en-US" dirty="0">
              <a:latin typeface="Gill Sans MT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20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005773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Freeform 2"/>
          <p:cNvSpPr>
            <a:spLocks/>
          </p:cNvSpPr>
          <p:nvPr/>
        </p:nvSpPr>
        <p:spPr bwMode="auto">
          <a:xfrm>
            <a:off x="2027238" y="1652588"/>
            <a:ext cx="6010275" cy="2206625"/>
          </a:xfrm>
          <a:custGeom>
            <a:avLst/>
            <a:gdLst>
              <a:gd name="T0" fmla="*/ 2147483647 w 3786"/>
              <a:gd name="T1" fmla="*/ 2147483647 h 1390"/>
              <a:gd name="T2" fmla="*/ 2147483647 w 3786"/>
              <a:gd name="T3" fmla="*/ 2147483647 h 1390"/>
              <a:gd name="T4" fmla="*/ 2147483647 w 3786"/>
              <a:gd name="T5" fmla="*/ 2147483647 h 1390"/>
              <a:gd name="T6" fmla="*/ 2147483647 w 3786"/>
              <a:gd name="T7" fmla="*/ 2147483647 h 1390"/>
              <a:gd name="T8" fmla="*/ 2147483647 w 3786"/>
              <a:gd name="T9" fmla="*/ 2147483647 h 1390"/>
              <a:gd name="T10" fmla="*/ 2147483647 w 3786"/>
              <a:gd name="T11" fmla="*/ 2147483647 h 1390"/>
              <a:gd name="T12" fmla="*/ 2147483647 w 3786"/>
              <a:gd name="T13" fmla="*/ 2147483647 h 1390"/>
              <a:gd name="T14" fmla="*/ 2147483647 w 3786"/>
              <a:gd name="T15" fmla="*/ 2147483647 h 1390"/>
              <a:gd name="T16" fmla="*/ 2147483647 w 3786"/>
              <a:gd name="T17" fmla="*/ 2147483647 h 1390"/>
              <a:gd name="T18" fmla="*/ 2147483647 w 3786"/>
              <a:gd name="T19" fmla="*/ 2147483647 h 1390"/>
              <a:gd name="T20" fmla="*/ 2147483647 w 3786"/>
              <a:gd name="T21" fmla="*/ 2147483647 h 1390"/>
              <a:gd name="T22" fmla="*/ 2147483647 w 3786"/>
              <a:gd name="T23" fmla="*/ 2147483647 h 1390"/>
              <a:gd name="T24" fmla="*/ 2147483647 w 3786"/>
              <a:gd name="T25" fmla="*/ 2147483647 h 1390"/>
              <a:gd name="T26" fmla="*/ 2147483647 w 3786"/>
              <a:gd name="T27" fmla="*/ 2147483647 h 13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786"/>
              <a:gd name="T43" fmla="*/ 0 h 1390"/>
              <a:gd name="T44" fmla="*/ 3786 w 3786"/>
              <a:gd name="T45" fmla="*/ 1390 h 139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786" h="1390">
                <a:moveTo>
                  <a:pt x="408" y="575"/>
                </a:moveTo>
                <a:cubicBezTo>
                  <a:pt x="689" y="273"/>
                  <a:pt x="1286" y="110"/>
                  <a:pt x="1693" y="55"/>
                </a:cubicBezTo>
                <a:cubicBezTo>
                  <a:pt x="2100" y="0"/>
                  <a:pt x="2585" y="164"/>
                  <a:pt x="2852" y="245"/>
                </a:cubicBezTo>
                <a:cubicBezTo>
                  <a:pt x="3119" y="326"/>
                  <a:pt x="3163" y="420"/>
                  <a:pt x="3295" y="540"/>
                </a:cubicBezTo>
                <a:cubicBezTo>
                  <a:pt x="3427" y="660"/>
                  <a:pt x="3786" y="870"/>
                  <a:pt x="3702" y="1130"/>
                </a:cubicBezTo>
                <a:cubicBezTo>
                  <a:pt x="3618" y="1390"/>
                  <a:pt x="3209" y="1190"/>
                  <a:pt x="3035" y="1214"/>
                </a:cubicBezTo>
                <a:cubicBezTo>
                  <a:pt x="2870" y="1266"/>
                  <a:pt x="2655" y="1277"/>
                  <a:pt x="2655" y="1277"/>
                </a:cubicBezTo>
                <a:cubicBezTo>
                  <a:pt x="2655" y="1277"/>
                  <a:pt x="2160" y="1316"/>
                  <a:pt x="1918" y="1326"/>
                </a:cubicBezTo>
                <a:cubicBezTo>
                  <a:pt x="1676" y="1336"/>
                  <a:pt x="1387" y="1353"/>
                  <a:pt x="1201" y="1340"/>
                </a:cubicBezTo>
                <a:cubicBezTo>
                  <a:pt x="1015" y="1327"/>
                  <a:pt x="913" y="1278"/>
                  <a:pt x="801" y="1249"/>
                </a:cubicBezTo>
                <a:lnTo>
                  <a:pt x="527" y="1165"/>
                </a:lnTo>
                <a:cubicBezTo>
                  <a:pt x="404" y="1140"/>
                  <a:pt x="126" y="1159"/>
                  <a:pt x="63" y="1102"/>
                </a:cubicBezTo>
                <a:cubicBezTo>
                  <a:pt x="0" y="1045"/>
                  <a:pt x="85" y="919"/>
                  <a:pt x="148" y="821"/>
                </a:cubicBezTo>
                <a:cubicBezTo>
                  <a:pt x="205" y="733"/>
                  <a:pt x="127" y="877"/>
                  <a:pt x="408" y="575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48" name="Rectangle 3"/>
          <p:cNvSpPr>
            <a:spLocks noGrp="1" noChangeArrowheads="1"/>
          </p:cNvSpPr>
          <p:nvPr>
            <p:ph type="title"/>
          </p:nvPr>
        </p:nvSpPr>
        <p:spPr>
          <a:xfrm>
            <a:off x="427038" y="169863"/>
            <a:ext cx="4438650" cy="11430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Hierarchical OSPF</a:t>
            </a:r>
            <a:endParaRPr lang="en-US">
              <a:latin typeface="Gill Sans MT" charset="0"/>
            </a:endParaRPr>
          </a:p>
        </p:txBody>
      </p:sp>
      <p:sp>
        <p:nvSpPr>
          <p:cNvPr id="159749" name="Line 4"/>
          <p:cNvSpPr>
            <a:spLocks noChangeShapeType="1"/>
          </p:cNvSpPr>
          <p:nvPr/>
        </p:nvSpPr>
        <p:spPr bwMode="auto">
          <a:xfrm flipV="1">
            <a:off x="3679825" y="2039938"/>
            <a:ext cx="1058863" cy="346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50" name="Line 5"/>
          <p:cNvSpPr>
            <a:spLocks noChangeShapeType="1"/>
          </p:cNvSpPr>
          <p:nvPr/>
        </p:nvSpPr>
        <p:spPr bwMode="auto">
          <a:xfrm>
            <a:off x="4957763" y="2036763"/>
            <a:ext cx="1169987" cy="3444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51" name="Line 6"/>
          <p:cNvSpPr>
            <a:spLocks noChangeShapeType="1"/>
          </p:cNvSpPr>
          <p:nvPr/>
        </p:nvSpPr>
        <p:spPr bwMode="auto">
          <a:xfrm>
            <a:off x="6369050" y="2435225"/>
            <a:ext cx="803275" cy="8016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52" name="Line 7"/>
          <p:cNvSpPr>
            <a:spLocks noChangeShapeType="1"/>
          </p:cNvSpPr>
          <p:nvPr/>
        </p:nvSpPr>
        <p:spPr bwMode="auto">
          <a:xfrm flipV="1">
            <a:off x="4948238" y="2330450"/>
            <a:ext cx="1271587" cy="11826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53" name="Line 8"/>
          <p:cNvSpPr>
            <a:spLocks noChangeShapeType="1"/>
          </p:cNvSpPr>
          <p:nvPr/>
        </p:nvSpPr>
        <p:spPr bwMode="auto">
          <a:xfrm>
            <a:off x="3683000" y="2471738"/>
            <a:ext cx="1138238" cy="992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54" name="Line 9"/>
          <p:cNvSpPr>
            <a:spLocks noChangeShapeType="1"/>
          </p:cNvSpPr>
          <p:nvPr/>
        </p:nvSpPr>
        <p:spPr bwMode="auto">
          <a:xfrm flipH="1">
            <a:off x="6780213" y="3236913"/>
            <a:ext cx="400050" cy="881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55" name="Line 10"/>
          <p:cNvSpPr>
            <a:spLocks noChangeShapeType="1"/>
          </p:cNvSpPr>
          <p:nvPr/>
        </p:nvSpPr>
        <p:spPr bwMode="auto">
          <a:xfrm>
            <a:off x="6808788" y="4090988"/>
            <a:ext cx="893762" cy="836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56" name="Line 11"/>
          <p:cNvSpPr>
            <a:spLocks noChangeShapeType="1"/>
          </p:cNvSpPr>
          <p:nvPr/>
        </p:nvSpPr>
        <p:spPr bwMode="auto">
          <a:xfrm>
            <a:off x="4841875" y="3405188"/>
            <a:ext cx="547688" cy="1338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57" name="Line 12"/>
          <p:cNvSpPr>
            <a:spLocks noChangeShapeType="1"/>
          </p:cNvSpPr>
          <p:nvPr/>
        </p:nvSpPr>
        <p:spPr bwMode="auto">
          <a:xfrm>
            <a:off x="4403725" y="4268788"/>
            <a:ext cx="246063" cy="971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58" name="Line 13"/>
          <p:cNvSpPr>
            <a:spLocks noChangeShapeType="1"/>
          </p:cNvSpPr>
          <p:nvPr/>
        </p:nvSpPr>
        <p:spPr bwMode="auto">
          <a:xfrm flipH="1">
            <a:off x="4646613" y="4775200"/>
            <a:ext cx="7239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59" name="Line 14"/>
          <p:cNvSpPr>
            <a:spLocks noChangeShapeType="1"/>
          </p:cNvSpPr>
          <p:nvPr/>
        </p:nvSpPr>
        <p:spPr bwMode="auto">
          <a:xfrm flipH="1">
            <a:off x="4454525" y="3519488"/>
            <a:ext cx="388938" cy="779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60" name="Line 15"/>
          <p:cNvSpPr>
            <a:spLocks noChangeShapeType="1"/>
          </p:cNvSpPr>
          <p:nvPr/>
        </p:nvSpPr>
        <p:spPr bwMode="auto">
          <a:xfrm flipH="1">
            <a:off x="2689225" y="2319338"/>
            <a:ext cx="857250" cy="846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61" name="Line 16"/>
          <p:cNvSpPr>
            <a:spLocks noChangeShapeType="1"/>
          </p:cNvSpPr>
          <p:nvPr/>
        </p:nvSpPr>
        <p:spPr bwMode="auto">
          <a:xfrm flipH="1">
            <a:off x="2084388" y="3171825"/>
            <a:ext cx="577850" cy="790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62" name="Line 17"/>
          <p:cNvSpPr>
            <a:spLocks noChangeShapeType="1"/>
          </p:cNvSpPr>
          <p:nvPr/>
        </p:nvSpPr>
        <p:spPr bwMode="auto">
          <a:xfrm flipH="1">
            <a:off x="1435100" y="4024313"/>
            <a:ext cx="622300" cy="600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63" name="Line 18"/>
          <p:cNvSpPr>
            <a:spLocks noChangeShapeType="1"/>
          </p:cNvSpPr>
          <p:nvPr/>
        </p:nvSpPr>
        <p:spPr bwMode="auto">
          <a:xfrm flipH="1">
            <a:off x="2290763" y="4552950"/>
            <a:ext cx="433387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64" name="Line 19"/>
          <p:cNvSpPr>
            <a:spLocks noChangeShapeType="1"/>
          </p:cNvSpPr>
          <p:nvPr/>
        </p:nvSpPr>
        <p:spPr bwMode="auto">
          <a:xfrm>
            <a:off x="2163763" y="3981450"/>
            <a:ext cx="636587" cy="520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65" name="Freeform 20"/>
          <p:cNvSpPr>
            <a:spLocks/>
          </p:cNvSpPr>
          <p:nvPr/>
        </p:nvSpPr>
        <p:spPr bwMode="auto">
          <a:xfrm>
            <a:off x="1087438" y="2833688"/>
            <a:ext cx="2185987" cy="2820987"/>
          </a:xfrm>
          <a:custGeom>
            <a:avLst/>
            <a:gdLst>
              <a:gd name="T0" fmla="*/ 2147483647 w 1377"/>
              <a:gd name="T1" fmla="*/ 2147483647 h 1777"/>
              <a:gd name="T2" fmla="*/ 2147483647 w 1377"/>
              <a:gd name="T3" fmla="*/ 2147483647 h 1777"/>
              <a:gd name="T4" fmla="*/ 2147483647 w 1377"/>
              <a:gd name="T5" fmla="*/ 2147483647 h 1777"/>
              <a:gd name="T6" fmla="*/ 2147483647 w 1377"/>
              <a:gd name="T7" fmla="*/ 2147483647 h 1777"/>
              <a:gd name="T8" fmla="*/ 2147483647 w 1377"/>
              <a:gd name="T9" fmla="*/ 2147483647 h 1777"/>
              <a:gd name="T10" fmla="*/ 2147483647 w 1377"/>
              <a:gd name="T11" fmla="*/ 2147483647 h 1777"/>
              <a:gd name="T12" fmla="*/ 2147483647 w 1377"/>
              <a:gd name="T13" fmla="*/ 2147483647 h 1777"/>
              <a:gd name="T14" fmla="*/ 2147483647 w 1377"/>
              <a:gd name="T15" fmla="*/ 2147483647 h 1777"/>
              <a:gd name="T16" fmla="*/ 2147483647 w 1377"/>
              <a:gd name="T17" fmla="*/ 2147483647 h 1777"/>
              <a:gd name="T18" fmla="*/ 2147483647 w 1377"/>
              <a:gd name="T19" fmla="*/ 2147483647 h 1777"/>
              <a:gd name="T20" fmla="*/ 2147483647 w 1377"/>
              <a:gd name="T21" fmla="*/ 2147483647 h 1777"/>
              <a:gd name="T22" fmla="*/ 2147483647 w 1377"/>
              <a:gd name="T23" fmla="*/ 2147483647 h 1777"/>
              <a:gd name="T24" fmla="*/ 2147483647 w 1377"/>
              <a:gd name="T25" fmla="*/ 2147483647 h 1777"/>
              <a:gd name="T26" fmla="*/ 2147483647 w 1377"/>
              <a:gd name="T27" fmla="*/ 2147483647 h 1777"/>
              <a:gd name="T28" fmla="*/ 2147483647 w 1377"/>
              <a:gd name="T29" fmla="*/ 2147483647 h 1777"/>
              <a:gd name="T30" fmla="*/ 2147483647 w 1377"/>
              <a:gd name="T31" fmla="*/ 2147483647 h 1777"/>
              <a:gd name="T32" fmla="*/ 2147483647 w 1377"/>
              <a:gd name="T33" fmla="*/ 2147483647 h 177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377"/>
              <a:gd name="T52" fmla="*/ 0 h 1777"/>
              <a:gd name="T53" fmla="*/ 1377 w 1377"/>
              <a:gd name="T54" fmla="*/ 1777 h 177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377" h="1777">
                <a:moveTo>
                  <a:pt x="671" y="245"/>
                </a:moveTo>
                <a:cubicBezTo>
                  <a:pt x="604" y="317"/>
                  <a:pt x="533" y="382"/>
                  <a:pt x="474" y="463"/>
                </a:cubicBezTo>
                <a:cubicBezTo>
                  <a:pt x="415" y="544"/>
                  <a:pt x="366" y="663"/>
                  <a:pt x="319" y="730"/>
                </a:cubicBezTo>
                <a:cubicBezTo>
                  <a:pt x="272" y="797"/>
                  <a:pt x="242" y="800"/>
                  <a:pt x="193" y="863"/>
                </a:cubicBezTo>
                <a:cubicBezTo>
                  <a:pt x="144" y="926"/>
                  <a:pt x="48" y="1027"/>
                  <a:pt x="24" y="1109"/>
                </a:cubicBezTo>
                <a:cubicBezTo>
                  <a:pt x="0" y="1191"/>
                  <a:pt x="10" y="1295"/>
                  <a:pt x="46" y="1355"/>
                </a:cubicBezTo>
                <a:cubicBezTo>
                  <a:pt x="82" y="1415"/>
                  <a:pt x="172" y="1437"/>
                  <a:pt x="242" y="1467"/>
                </a:cubicBezTo>
                <a:cubicBezTo>
                  <a:pt x="312" y="1497"/>
                  <a:pt x="404" y="1499"/>
                  <a:pt x="467" y="1538"/>
                </a:cubicBezTo>
                <a:cubicBezTo>
                  <a:pt x="530" y="1577"/>
                  <a:pt x="518" y="1669"/>
                  <a:pt x="622" y="1699"/>
                </a:cubicBezTo>
                <a:cubicBezTo>
                  <a:pt x="726" y="1729"/>
                  <a:pt x="986" y="1777"/>
                  <a:pt x="1092" y="1720"/>
                </a:cubicBezTo>
                <a:cubicBezTo>
                  <a:pt x="1198" y="1663"/>
                  <a:pt x="1219" y="1471"/>
                  <a:pt x="1261" y="1355"/>
                </a:cubicBezTo>
                <a:cubicBezTo>
                  <a:pt x="1303" y="1239"/>
                  <a:pt x="1377" y="1150"/>
                  <a:pt x="1345" y="1025"/>
                </a:cubicBezTo>
                <a:cubicBezTo>
                  <a:pt x="1313" y="900"/>
                  <a:pt x="1084" y="727"/>
                  <a:pt x="1071" y="603"/>
                </a:cubicBezTo>
                <a:cubicBezTo>
                  <a:pt x="1058" y="479"/>
                  <a:pt x="1237" y="374"/>
                  <a:pt x="1268" y="280"/>
                </a:cubicBezTo>
                <a:cubicBezTo>
                  <a:pt x="1299" y="186"/>
                  <a:pt x="1320" y="82"/>
                  <a:pt x="1254" y="41"/>
                </a:cubicBezTo>
                <a:cubicBezTo>
                  <a:pt x="1188" y="0"/>
                  <a:pt x="970" y="2"/>
                  <a:pt x="874" y="34"/>
                </a:cubicBezTo>
                <a:cubicBezTo>
                  <a:pt x="778" y="66"/>
                  <a:pt x="738" y="173"/>
                  <a:pt x="671" y="245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66" name="Freeform 21"/>
          <p:cNvSpPr>
            <a:spLocks/>
          </p:cNvSpPr>
          <p:nvPr/>
        </p:nvSpPr>
        <p:spPr bwMode="auto">
          <a:xfrm>
            <a:off x="3951288" y="3068638"/>
            <a:ext cx="1903412" cy="2730500"/>
          </a:xfrm>
          <a:custGeom>
            <a:avLst/>
            <a:gdLst>
              <a:gd name="T0" fmla="*/ 2147483647 w 1199"/>
              <a:gd name="T1" fmla="*/ 2147483647 h 1720"/>
              <a:gd name="T2" fmla="*/ 2147483647 w 1199"/>
              <a:gd name="T3" fmla="*/ 2147483647 h 1720"/>
              <a:gd name="T4" fmla="*/ 2147483647 w 1199"/>
              <a:gd name="T5" fmla="*/ 2147483647 h 1720"/>
              <a:gd name="T6" fmla="*/ 2147483647 w 1199"/>
              <a:gd name="T7" fmla="*/ 2147483647 h 1720"/>
              <a:gd name="T8" fmla="*/ 2147483647 w 1199"/>
              <a:gd name="T9" fmla="*/ 2147483647 h 1720"/>
              <a:gd name="T10" fmla="*/ 2147483647 w 1199"/>
              <a:gd name="T11" fmla="*/ 2147483647 h 1720"/>
              <a:gd name="T12" fmla="*/ 2147483647 w 1199"/>
              <a:gd name="T13" fmla="*/ 2147483647 h 1720"/>
              <a:gd name="T14" fmla="*/ 2147483647 w 1199"/>
              <a:gd name="T15" fmla="*/ 2147483647 h 1720"/>
              <a:gd name="T16" fmla="*/ 2147483647 w 1199"/>
              <a:gd name="T17" fmla="*/ 2147483647 h 1720"/>
              <a:gd name="T18" fmla="*/ 2147483647 w 1199"/>
              <a:gd name="T19" fmla="*/ 2147483647 h 1720"/>
              <a:gd name="T20" fmla="*/ 2147483647 w 1199"/>
              <a:gd name="T21" fmla="*/ 2147483647 h 1720"/>
              <a:gd name="T22" fmla="*/ 2147483647 w 1199"/>
              <a:gd name="T23" fmla="*/ 2147483647 h 1720"/>
              <a:gd name="T24" fmla="*/ 2147483647 w 1199"/>
              <a:gd name="T25" fmla="*/ 2147483647 h 1720"/>
              <a:gd name="T26" fmla="*/ 2147483647 w 1199"/>
              <a:gd name="T27" fmla="*/ 2147483647 h 1720"/>
              <a:gd name="T28" fmla="*/ 2147483647 w 1199"/>
              <a:gd name="T29" fmla="*/ 2147483647 h 172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99"/>
              <a:gd name="T46" fmla="*/ 0 h 1720"/>
              <a:gd name="T47" fmla="*/ 1199 w 1199"/>
              <a:gd name="T48" fmla="*/ 1720 h 172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99" h="1720">
                <a:moveTo>
                  <a:pt x="651" y="20"/>
                </a:moveTo>
                <a:cubicBezTo>
                  <a:pt x="595" y="0"/>
                  <a:pt x="643" y="10"/>
                  <a:pt x="609" y="20"/>
                </a:cubicBezTo>
                <a:cubicBezTo>
                  <a:pt x="575" y="30"/>
                  <a:pt x="499" y="45"/>
                  <a:pt x="447" y="83"/>
                </a:cubicBezTo>
                <a:cubicBezTo>
                  <a:pt x="395" y="121"/>
                  <a:pt x="354" y="178"/>
                  <a:pt x="300" y="245"/>
                </a:cubicBezTo>
                <a:cubicBezTo>
                  <a:pt x="246" y="312"/>
                  <a:pt x="173" y="379"/>
                  <a:pt x="124" y="483"/>
                </a:cubicBezTo>
                <a:cubicBezTo>
                  <a:pt x="75" y="587"/>
                  <a:pt x="10" y="742"/>
                  <a:pt x="5" y="870"/>
                </a:cubicBezTo>
                <a:cubicBezTo>
                  <a:pt x="0" y="998"/>
                  <a:pt x="50" y="1122"/>
                  <a:pt x="96" y="1249"/>
                </a:cubicBezTo>
                <a:cubicBezTo>
                  <a:pt x="142" y="1376"/>
                  <a:pt x="153" y="1564"/>
                  <a:pt x="279" y="1635"/>
                </a:cubicBezTo>
                <a:cubicBezTo>
                  <a:pt x="405" y="1706"/>
                  <a:pt x="711" y="1720"/>
                  <a:pt x="855" y="1678"/>
                </a:cubicBezTo>
                <a:cubicBezTo>
                  <a:pt x="999" y="1636"/>
                  <a:pt x="1089" y="1492"/>
                  <a:pt x="1143" y="1383"/>
                </a:cubicBezTo>
                <a:cubicBezTo>
                  <a:pt x="1197" y="1274"/>
                  <a:pt x="1199" y="1129"/>
                  <a:pt x="1178" y="1024"/>
                </a:cubicBezTo>
                <a:cubicBezTo>
                  <a:pt x="1157" y="919"/>
                  <a:pt x="1057" y="854"/>
                  <a:pt x="1016" y="750"/>
                </a:cubicBezTo>
                <a:cubicBezTo>
                  <a:pt x="975" y="646"/>
                  <a:pt x="944" y="501"/>
                  <a:pt x="932" y="399"/>
                </a:cubicBezTo>
                <a:cubicBezTo>
                  <a:pt x="920" y="297"/>
                  <a:pt x="994" y="203"/>
                  <a:pt x="946" y="139"/>
                </a:cubicBezTo>
                <a:cubicBezTo>
                  <a:pt x="898" y="75"/>
                  <a:pt x="707" y="40"/>
                  <a:pt x="651" y="20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67" name="Freeform 22"/>
          <p:cNvSpPr>
            <a:spLocks/>
          </p:cNvSpPr>
          <p:nvPr/>
        </p:nvSpPr>
        <p:spPr bwMode="auto">
          <a:xfrm>
            <a:off x="6380163" y="2774950"/>
            <a:ext cx="2079625" cy="2720975"/>
          </a:xfrm>
          <a:custGeom>
            <a:avLst/>
            <a:gdLst>
              <a:gd name="T0" fmla="*/ 2147483647 w 1310"/>
              <a:gd name="T1" fmla="*/ 2147483647 h 1714"/>
              <a:gd name="T2" fmla="*/ 2147483647 w 1310"/>
              <a:gd name="T3" fmla="*/ 2147483647 h 1714"/>
              <a:gd name="T4" fmla="*/ 2147483647 w 1310"/>
              <a:gd name="T5" fmla="*/ 2147483647 h 1714"/>
              <a:gd name="T6" fmla="*/ 2147483647 w 1310"/>
              <a:gd name="T7" fmla="*/ 2147483647 h 1714"/>
              <a:gd name="T8" fmla="*/ 2147483647 w 1310"/>
              <a:gd name="T9" fmla="*/ 2147483647 h 1714"/>
              <a:gd name="T10" fmla="*/ 2147483647 w 1310"/>
              <a:gd name="T11" fmla="*/ 2147483647 h 1714"/>
              <a:gd name="T12" fmla="*/ 2147483647 w 1310"/>
              <a:gd name="T13" fmla="*/ 2147483647 h 1714"/>
              <a:gd name="T14" fmla="*/ 2147483647 w 1310"/>
              <a:gd name="T15" fmla="*/ 2147483647 h 1714"/>
              <a:gd name="T16" fmla="*/ 2147483647 w 1310"/>
              <a:gd name="T17" fmla="*/ 2147483647 h 1714"/>
              <a:gd name="T18" fmla="*/ 2147483647 w 1310"/>
              <a:gd name="T19" fmla="*/ 2147483647 h 1714"/>
              <a:gd name="T20" fmla="*/ 2147483647 w 1310"/>
              <a:gd name="T21" fmla="*/ 2147483647 h 1714"/>
              <a:gd name="T22" fmla="*/ 2147483647 w 1310"/>
              <a:gd name="T23" fmla="*/ 2147483647 h 1714"/>
              <a:gd name="T24" fmla="*/ 2147483647 w 1310"/>
              <a:gd name="T25" fmla="*/ 2147483647 h 171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10"/>
              <a:gd name="T40" fmla="*/ 0 h 1714"/>
              <a:gd name="T41" fmla="*/ 1310 w 1310"/>
              <a:gd name="T42" fmla="*/ 1714 h 171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10" h="1714">
                <a:moveTo>
                  <a:pt x="470" y="29"/>
                </a:moveTo>
                <a:cubicBezTo>
                  <a:pt x="373" y="0"/>
                  <a:pt x="308" y="123"/>
                  <a:pt x="245" y="198"/>
                </a:cubicBezTo>
                <a:cubicBezTo>
                  <a:pt x="182" y="273"/>
                  <a:pt x="130" y="385"/>
                  <a:pt x="90" y="479"/>
                </a:cubicBezTo>
                <a:cubicBezTo>
                  <a:pt x="50" y="573"/>
                  <a:pt x="12" y="651"/>
                  <a:pt x="6" y="760"/>
                </a:cubicBezTo>
                <a:cubicBezTo>
                  <a:pt x="0" y="869"/>
                  <a:pt x="7" y="1042"/>
                  <a:pt x="55" y="1132"/>
                </a:cubicBezTo>
                <a:cubicBezTo>
                  <a:pt x="103" y="1222"/>
                  <a:pt x="191" y="1232"/>
                  <a:pt x="294" y="1301"/>
                </a:cubicBezTo>
                <a:cubicBezTo>
                  <a:pt x="397" y="1370"/>
                  <a:pt x="536" y="1479"/>
                  <a:pt x="673" y="1546"/>
                </a:cubicBezTo>
                <a:cubicBezTo>
                  <a:pt x="810" y="1613"/>
                  <a:pt x="1018" y="1714"/>
                  <a:pt x="1116" y="1701"/>
                </a:cubicBezTo>
                <a:cubicBezTo>
                  <a:pt x="1214" y="1688"/>
                  <a:pt x="1310" y="1559"/>
                  <a:pt x="1263" y="1469"/>
                </a:cubicBezTo>
                <a:cubicBezTo>
                  <a:pt x="1216" y="1379"/>
                  <a:pt x="925" y="1270"/>
                  <a:pt x="835" y="1160"/>
                </a:cubicBezTo>
                <a:cubicBezTo>
                  <a:pt x="745" y="1050"/>
                  <a:pt x="723" y="940"/>
                  <a:pt x="722" y="809"/>
                </a:cubicBezTo>
                <a:cubicBezTo>
                  <a:pt x="721" y="678"/>
                  <a:pt x="871" y="504"/>
                  <a:pt x="828" y="373"/>
                </a:cubicBezTo>
                <a:cubicBezTo>
                  <a:pt x="785" y="242"/>
                  <a:pt x="567" y="58"/>
                  <a:pt x="470" y="29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68" name="Text Box 23"/>
          <p:cNvSpPr txBox="1">
            <a:spLocks noChangeArrowheads="1"/>
          </p:cNvSpPr>
          <p:nvPr/>
        </p:nvSpPr>
        <p:spPr bwMode="auto">
          <a:xfrm>
            <a:off x="5092700" y="1293813"/>
            <a:ext cx="1797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boundary router</a:t>
            </a:r>
          </a:p>
        </p:txBody>
      </p:sp>
      <p:sp>
        <p:nvSpPr>
          <p:cNvPr id="159769" name="Text Box 24"/>
          <p:cNvSpPr txBox="1">
            <a:spLocks noChangeArrowheads="1"/>
          </p:cNvSpPr>
          <p:nvPr/>
        </p:nvSpPr>
        <p:spPr bwMode="auto">
          <a:xfrm>
            <a:off x="6616700" y="17145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backbone router</a:t>
            </a:r>
          </a:p>
        </p:txBody>
      </p:sp>
      <p:sp>
        <p:nvSpPr>
          <p:cNvPr id="159770" name="Text Box 25"/>
          <p:cNvSpPr txBox="1">
            <a:spLocks noChangeArrowheads="1"/>
          </p:cNvSpPr>
          <p:nvPr/>
        </p:nvSpPr>
        <p:spPr bwMode="auto">
          <a:xfrm>
            <a:off x="936625" y="5357813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area 1</a:t>
            </a:r>
          </a:p>
        </p:txBody>
      </p:sp>
      <p:sp>
        <p:nvSpPr>
          <p:cNvPr id="159771" name="Text Box 26"/>
          <p:cNvSpPr txBox="1">
            <a:spLocks noChangeArrowheads="1"/>
          </p:cNvSpPr>
          <p:nvPr/>
        </p:nvSpPr>
        <p:spPr bwMode="auto">
          <a:xfrm>
            <a:off x="4502150" y="5734050"/>
            <a:ext cx="831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area 2</a:t>
            </a:r>
          </a:p>
        </p:txBody>
      </p:sp>
      <p:sp>
        <p:nvSpPr>
          <p:cNvPr id="159772" name="Text Box 27"/>
          <p:cNvSpPr txBox="1">
            <a:spLocks noChangeArrowheads="1"/>
          </p:cNvSpPr>
          <p:nvPr/>
        </p:nvSpPr>
        <p:spPr bwMode="auto">
          <a:xfrm>
            <a:off x="7586663" y="4113213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area 3</a:t>
            </a:r>
          </a:p>
        </p:txBody>
      </p:sp>
      <p:sp>
        <p:nvSpPr>
          <p:cNvPr id="159773" name="Text Box 28"/>
          <p:cNvSpPr txBox="1">
            <a:spLocks noChangeArrowheads="1"/>
          </p:cNvSpPr>
          <p:nvPr/>
        </p:nvSpPr>
        <p:spPr bwMode="auto">
          <a:xfrm>
            <a:off x="4394200" y="2411413"/>
            <a:ext cx="1285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</a:rPr>
              <a:t>backbone</a:t>
            </a:r>
          </a:p>
        </p:txBody>
      </p:sp>
      <p:sp>
        <p:nvSpPr>
          <p:cNvPr id="159774" name="Text Box 29"/>
          <p:cNvSpPr txBox="1">
            <a:spLocks noChangeArrowheads="1"/>
          </p:cNvSpPr>
          <p:nvPr/>
        </p:nvSpPr>
        <p:spPr bwMode="auto">
          <a:xfrm>
            <a:off x="3219450" y="2822575"/>
            <a:ext cx="8953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1800">
                <a:solidFill>
                  <a:schemeClr val="bg1"/>
                </a:solidFill>
              </a:rPr>
              <a:t>area</a:t>
            </a:r>
          </a:p>
          <a:p>
            <a:pPr>
              <a:lnSpc>
                <a:spcPct val="85000"/>
              </a:lnSpc>
            </a:pPr>
            <a:r>
              <a:rPr lang="en-US" sz="1800">
                <a:solidFill>
                  <a:schemeClr val="bg1"/>
                </a:solidFill>
              </a:rPr>
              <a:t>border</a:t>
            </a:r>
          </a:p>
          <a:p>
            <a:pPr>
              <a:lnSpc>
                <a:spcPct val="85000"/>
              </a:lnSpc>
            </a:pPr>
            <a:r>
              <a:rPr lang="en-US" sz="1800">
                <a:solidFill>
                  <a:schemeClr val="bg1"/>
                </a:solidFill>
              </a:rPr>
              <a:t>routers</a:t>
            </a:r>
          </a:p>
        </p:txBody>
      </p:sp>
      <p:sp>
        <p:nvSpPr>
          <p:cNvPr id="159775" name="Text Box 30"/>
          <p:cNvSpPr txBox="1">
            <a:spLocks noChangeArrowheads="1"/>
          </p:cNvSpPr>
          <p:nvPr/>
        </p:nvSpPr>
        <p:spPr bwMode="auto">
          <a:xfrm>
            <a:off x="5969000" y="5048250"/>
            <a:ext cx="933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1800">
                <a:solidFill>
                  <a:srgbClr val="CC0000"/>
                </a:solidFill>
              </a:rPr>
              <a:t>internal</a:t>
            </a:r>
          </a:p>
          <a:p>
            <a:pPr>
              <a:lnSpc>
                <a:spcPct val="85000"/>
              </a:lnSpc>
            </a:pPr>
            <a:r>
              <a:rPr lang="en-US" sz="1800">
                <a:solidFill>
                  <a:srgbClr val="CC0000"/>
                </a:solidFill>
              </a:rPr>
              <a:t>routers</a:t>
            </a:r>
          </a:p>
        </p:txBody>
      </p:sp>
      <p:sp>
        <p:nvSpPr>
          <p:cNvPr id="159776" name="Line 242"/>
          <p:cNvSpPr>
            <a:spLocks noChangeShapeType="1"/>
          </p:cNvSpPr>
          <p:nvPr/>
        </p:nvSpPr>
        <p:spPr bwMode="auto">
          <a:xfrm flipV="1">
            <a:off x="6946900" y="5018088"/>
            <a:ext cx="490538" cy="2000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77" name="Line 243"/>
          <p:cNvSpPr>
            <a:spLocks noChangeShapeType="1"/>
          </p:cNvSpPr>
          <p:nvPr/>
        </p:nvSpPr>
        <p:spPr bwMode="auto">
          <a:xfrm flipH="1" flipV="1">
            <a:off x="5559425" y="4892675"/>
            <a:ext cx="481013" cy="300038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78" name="Line 244"/>
          <p:cNvSpPr>
            <a:spLocks noChangeShapeType="1"/>
          </p:cNvSpPr>
          <p:nvPr/>
        </p:nvSpPr>
        <p:spPr bwMode="auto">
          <a:xfrm flipV="1">
            <a:off x="4862513" y="1081088"/>
            <a:ext cx="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79" name="Line 245"/>
          <p:cNvSpPr>
            <a:spLocks noChangeShapeType="1"/>
          </p:cNvSpPr>
          <p:nvPr/>
        </p:nvSpPr>
        <p:spPr bwMode="auto">
          <a:xfrm flipH="1">
            <a:off x="6534150" y="2039938"/>
            <a:ext cx="312738" cy="2016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80" name="Line 246"/>
          <p:cNvSpPr>
            <a:spLocks noChangeShapeType="1"/>
          </p:cNvSpPr>
          <p:nvPr/>
        </p:nvSpPr>
        <p:spPr bwMode="auto">
          <a:xfrm flipH="1">
            <a:off x="5024438" y="1646238"/>
            <a:ext cx="312737" cy="2016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81" name="Line 247"/>
          <p:cNvSpPr>
            <a:spLocks noChangeShapeType="1"/>
          </p:cNvSpPr>
          <p:nvPr/>
        </p:nvSpPr>
        <p:spPr bwMode="auto">
          <a:xfrm>
            <a:off x="4154488" y="3463925"/>
            <a:ext cx="334962" cy="555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782" name="Line 248"/>
          <p:cNvSpPr>
            <a:spLocks noChangeShapeType="1"/>
          </p:cNvSpPr>
          <p:nvPr/>
        </p:nvSpPr>
        <p:spPr bwMode="auto">
          <a:xfrm flipH="1" flipV="1">
            <a:off x="2968625" y="3270250"/>
            <a:ext cx="257175" cy="1571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59783" name="Group 249"/>
          <p:cNvGrpSpPr>
            <a:grpSpLocks/>
          </p:cNvGrpSpPr>
          <p:nvPr/>
        </p:nvGrpSpPr>
        <p:grpSpPr bwMode="auto">
          <a:xfrm>
            <a:off x="5902325" y="2276475"/>
            <a:ext cx="644525" cy="282575"/>
            <a:chOff x="4396" y="1245"/>
            <a:chExt cx="672" cy="248"/>
          </a:xfrm>
        </p:grpSpPr>
        <p:sp>
          <p:nvSpPr>
            <p:cNvPr id="15991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91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91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914" name="Group 25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917" name="Freeform 25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918" name="Freeform 25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915" name="Line 256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916" name="Line 25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84" name="Group 258"/>
          <p:cNvGrpSpPr>
            <a:grpSpLocks/>
          </p:cNvGrpSpPr>
          <p:nvPr/>
        </p:nvGrpSpPr>
        <p:grpSpPr bwMode="auto">
          <a:xfrm>
            <a:off x="6824663" y="3119438"/>
            <a:ext cx="644525" cy="282575"/>
            <a:chOff x="4396" y="1245"/>
            <a:chExt cx="672" cy="248"/>
          </a:xfrm>
        </p:grpSpPr>
        <p:sp>
          <p:nvSpPr>
            <p:cNvPr id="15990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90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90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906" name="Group 26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909" name="Freeform 26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910" name="Freeform 26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907" name="Line 265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908" name="Line 26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85" name="Group 267"/>
          <p:cNvGrpSpPr>
            <a:grpSpLocks/>
          </p:cNvGrpSpPr>
          <p:nvPr/>
        </p:nvGrpSpPr>
        <p:grpSpPr bwMode="auto">
          <a:xfrm>
            <a:off x="6608763" y="3952875"/>
            <a:ext cx="644525" cy="282575"/>
            <a:chOff x="4396" y="1245"/>
            <a:chExt cx="672" cy="248"/>
          </a:xfrm>
        </p:grpSpPr>
        <p:sp>
          <p:nvSpPr>
            <p:cNvPr id="15989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9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9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898" name="Group 27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901" name="Freeform 27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902" name="Freeform 27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899" name="Line 274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900" name="Line 27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86" name="Group 276"/>
          <p:cNvGrpSpPr>
            <a:grpSpLocks/>
          </p:cNvGrpSpPr>
          <p:nvPr/>
        </p:nvGrpSpPr>
        <p:grpSpPr bwMode="auto">
          <a:xfrm>
            <a:off x="7418388" y="4797425"/>
            <a:ext cx="644525" cy="282575"/>
            <a:chOff x="4396" y="1245"/>
            <a:chExt cx="672" cy="248"/>
          </a:xfrm>
        </p:grpSpPr>
        <p:sp>
          <p:nvSpPr>
            <p:cNvPr id="15988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8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8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890" name="Group 28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93" name="Freeform 28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894" name="Freeform 28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891" name="Line 283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92" name="Line 28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87" name="Group 285"/>
          <p:cNvGrpSpPr>
            <a:grpSpLocks/>
          </p:cNvGrpSpPr>
          <p:nvPr/>
        </p:nvGrpSpPr>
        <p:grpSpPr bwMode="auto">
          <a:xfrm>
            <a:off x="4548188" y="1871663"/>
            <a:ext cx="644525" cy="282575"/>
            <a:chOff x="4396" y="1245"/>
            <a:chExt cx="672" cy="248"/>
          </a:xfrm>
        </p:grpSpPr>
        <p:sp>
          <p:nvSpPr>
            <p:cNvPr id="15987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8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8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882" name="Group 28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85" name="Freeform 29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886" name="Freeform 29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883" name="Line 292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84" name="Line 29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88" name="Group 294"/>
          <p:cNvGrpSpPr>
            <a:grpSpLocks/>
          </p:cNvGrpSpPr>
          <p:nvPr/>
        </p:nvGrpSpPr>
        <p:grpSpPr bwMode="auto">
          <a:xfrm>
            <a:off x="4567238" y="3273425"/>
            <a:ext cx="644525" cy="282575"/>
            <a:chOff x="4396" y="1245"/>
            <a:chExt cx="672" cy="248"/>
          </a:xfrm>
        </p:grpSpPr>
        <p:sp>
          <p:nvSpPr>
            <p:cNvPr id="15987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7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7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874" name="Group 298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77" name="Freeform 29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878" name="Freeform 30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875" name="Line 301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76" name="Line 302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89" name="Group 303"/>
          <p:cNvGrpSpPr>
            <a:grpSpLocks/>
          </p:cNvGrpSpPr>
          <p:nvPr/>
        </p:nvGrpSpPr>
        <p:grpSpPr bwMode="auto">
          <a:xfrm>
            <a:off x="3314700" y="2276475"/>
            <a:ext cx="644525" cy="282575"/>
            <a:chOff x="4396" y="1245"/>
            <a:chExt cx="672" cy="248"/>
          </a:xfrm>
        </p:grpSpPr>
        <p:sp>
          <p:nvSpPr>
            <p:cNvPr id="15986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6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6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866" name="Group 30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69" name="Freeform 30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870" name="Freeform 30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867" name="Line 310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68" name="Line 31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90" name="Group 312"/>
          <p:cNvGrpSpPr>
            <a:grpSpLocks/>
          </p:cNvGrpSpPr>
          <p:nvPr/>
        </p:nvGrpSpPr>
        <p:grpSpPr bwMode="auto">
          <a:xfrm>
            <a:off x="2330450" y="3063875"/>
            <a:ext cx="644525" cy="282575"/>
            <a:chOff x="4396" y="1245"/>
            <a:chExt cx="672" cy="248"/>
          </a:xfrm>
        </p:grpSpPr>
        <p:sp>
          <p:nvSpPr>
            <p:cNvPr id="15985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5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5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858" name="Group 31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61" name="Freeform 31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862" name="Freeform 31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859" name="Line 319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60" name="Line 320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91" name="Group 321"/>
          <p:cNvGrpSpPr>
            <a:grpSpLocks/>
          </p:cNvGrpSpPr>
          <p:nvPr/>
        </p:nvGrpSpPr>
        <p:grpSpPr bwMode="auto">
          <a:xfrm>
            <a:off x="1781175" y="3841750"/>
            <a:ext cx="644525" cy="282575"/>
            <a:chOff x="4396" y="1245"/>
            <a:chExt cx="672" cy="248"/>
          </a:xfrm>
        </p:grpSpPr>
        <p:sp>
          <p:nvSpPr>
            <p:cNvPr id="15984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4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4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850" name="Group 325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53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854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851" name="Line 328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52" name="Line 329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92" name="Group 330"/>
          <p:cNvGrpSpPr>
            <a:grpSpLocks/>
          </p:cNvGrpSpPr>
          <p:nvPr/>
        </p:nvGrpSpPr>
        <p:grpSpPr bwMode="auto">
          <a:xfrm>
            <a:off x="2368550" y="4362450"/>
            <a:ext cx="644525" cy="282575"/>
            <a:chOff x="4396" y="1245"/>
            <a:chExt cx="672" cy="248"/>
          </a:xfrm>
        </p:grpSpPr>
        <p:sp>
          <p:nvSpPr>
            <p:cNvPr id="15983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4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4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842" name="Group 33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45" name="Freeform 33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846" name="Freeform 33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843" name="Line 337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44" name="Line 338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93" name="Group 339"/>
          <p:cNvGrpSpPr>
            <a:grpSpLocks/>
          </p:cNvGrpSpPr>
          <p:nvPr/>
        </p:nvGrpSpPr>
        <p:grpSpPr bwMode="auto">
          <a:xfrm>
            <a:off x="2019300" y="5095875"/>
            <a:ext cx="644525" cy="282575"/>
            <a:chOff x="4396" y="1245"/>
            <a:chExt cx="672" cy="248"/>
          </a:xfrm>
        </p:grpSpPr>
        <p:sp>
          <p:nvSpPr>
            <p:cNvPr id="15983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3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3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834" name="Group 34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37" name="Freeform 34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838" name="Freeform 34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835" name="Line 346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36" name="Line 34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94" name="Group 348"/>
          <p:cNvGrpSpPr>
            <a:grpSpLocks/>
          </p:cNvGrpSpPr>
          <p:nvPr/>
        </p:nvGrpSpPr>
        <p:grpSpPr bwMode="auto">
          <a:xfrm>
            <a:off x="1189038" y="4511675"/>
            <a:ext cx="644525" cy="282575"/>
            <a:chOff x="4396" y="1245"/>
            <a:chExt cx="672" cy="248"/>
          </a:xfrm>
        </p:grpSpPr>
        <p:sp>
          <p:nvSpPr>
            <p:cNvPr id="15982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2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2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826" name="Group 35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29" name="Freeform 35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830" name="Freeform 35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827" name="Line 355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28" name="Line 35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95" name="Group 357"/>
          <p:cNvGrpSpPr>
            <a:grpSpLocks/>
          </p:cNvGrpSpPr>
          <p:nvPr/>
        </p:nvGrpSpPr>
        <p:grpSpPr bwMode="auto">
          <a:xfrm>
            <a:off x="4149725" y="4191000"/>
            <a:ext cx="644525" cy="282575"/>
            <a:chOff x="4396" y="1245"/>
            <a:chExt cx="672" cy="248"/>
          </a:xfrm>
        </p:grpSpPr>
        <p:sp>
          <p:nvSpPr>
            <p:cNvPr id="15981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1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1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818" name="Group 36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21" name="Freeform 36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822" name="Freeform 36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819" name="Line 364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20" name="Line 36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96" name="Group 366"/>
          <p:cNvGrpSpPr>
            <a:grpSpLocks/>
          </p:cNvGrpSpPr>
          <p:nvPr/>
        </p:nvGrpSpPr>
        <p:grpSpPr bwMode="auto">
          <a:xfrm>
            <a:off x="4960938" y="4610100"/>
            <a:ext cx="644525" cy="282575"/>
            <a:chOff x="4396" y="1245"/>
            <a:chExt cx="672" cy="248"/>
          </a:xfrm>
        </p:grpSpPr>
        <p:sp>
          <p:nvSpPr>
            <p:cNvPr id="15980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0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0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810" name="Group 37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13" name="Freeform 37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814" name="Freeform 37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811" name="Line 373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12" name="Line 37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797" name="Group 375"/>
          <p:cNvGrpSpPr>
            <a:grpSpLocks/>
          </p:cNvGrpSpPr>
          <p:nvPr/>
        </p:nvGrpSpPr>
        <p:grpSpPr bwMode="auto">
          <a:xfrm>
            <a:off x="4376738" y="5051425"/>
            <a:ext cx="644525" cy="282575"/>
            <a:chOff x="4396" y="1245"/>
            <a:chExt cx="672" cy="248"/>
          </a:xfrm>
        </p:grpSpPr>
        <p:sp>
          <p:nvSpPr>
            <p:cNvPr id="15979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0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5980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59802" name="Group 37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05" name="Freeform 38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806" name="Freeform 38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803" name="Line 382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04" name="Line 38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59798" name="Picture 38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97631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21</a:t>
            </a:fld>
            <a:endParaRPr lang="en-US" sz="1200" dirty="0">
              <a:latin typeface="Tahoma" charset="0"/>
            </a:endParaRPr>
          </a:p>
        </p:txBody>
      </p:sp>
      <p:sp>
        <p:nvSpPr>
          <p:cNvPr id="17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442119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468438"/>
            <a:ext cx="8229600" cy="4008437"/>
          </a:xfrm>
        </p:spPr>
        <p:txBody>
          <a:bodyPr/>
          <a:lstStyle/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two-level hierarchy:</a:t>
            </a:r>
            <a:r>
              <a:rPr lang="en-US" dirty="0">
                <a:latin typeface="Gill Sans MT" charset="0"/>
              </a:rPr>
              <a:t> local area, backbone.</a:t>
            </a:r>
          </a:p>
          <a:p>
            <a:pPr lvl="1"/>
            <a:r>
              <a:rPr lang="en-US" sz="2800" dirty="0">
                <a:latin typeface="Gill Sans MT" charset="0"/>
              </a:rPr>
              <a:t>link-state advertisements only in area </a:t>
            </a:r>
          </a:p>
          <a:p>
            <a:pPr lvl="1"/>
            <a:r>
              <a:rPr lang="en-US" sz="2800" dirty="0">
                <a:latin typeface="Gill Sans MT" charset="0"/>
              </a:rPr>
              <a:t>each nodes has detailed area topology; only know direction (shortest path) to nets in other areas.</a:t>
            </a:r>
            <a:endParaRPr lang="en-US" dirty="0">
              <a:latin typeface="Gill Sans MT" charset="0"/>
            </a:endParaRP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area border routers:</a:t>
            </a:r>
            <a:r>
              <a:rPr lang="en-US" b="1" dirty="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summarize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distances  to nets in own area, advertise to other Area Border routers.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backbone routers:</a:t>
            </a:r>
            <a:r>
              <a:rPr lang="en-US" dirty="0">
                <a:latin typeface="Gill Sans MT" charset="0"/>
              </a:rPr>
              <a:t> run OSPF routing limited to backbone.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boundary routers:</a:t>
            </a:r>
            <a:r>
              <a:rPr lang="en-US" dirty="0">
                <a:latin typeface="Gill Sans MT" charset="0"/>
              </a:rPr>
              <a:t> connect to other AS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 err="1">
                <a:latin typeface="Gill Sans MT" charset="0"/>
              </a:rPr>
              <a:t>es</a:t>
            </a:r>
            <a:r>
              <a:rPr lang="en-US" altLang="ja-JP" dirty="0">
                <a:latin typeface="Gill Sans MT" charset="0"/>
              </a:rPr>
              <a:t>.</a:t>
            </a:r>
            <a:endParaRPr lang="en-US" altLang="ja-JP" sz="2400" dirty="0">
              <a:latin typeface="Gill Sans MT" charset="0"/>
            </a:endParaRPr>
          </a:p>
          <a:p>
            <a:endParaRPr lang="en-US" sz="2400" dirty="0">
              <a:latin typeface="Gill Sans MT" charset="0"/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title"/>
          </p:nvPr>
        </p:nvSpPr>
        <p:spPr>
          <a:xfrm>
            <a:off x="427038" y="169863"/>
            <a:ext cx="443865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Hierarchical OSPF</a:t>
            </a:r>
          </a:p>
        </p:txBody>
      </p:sp>
      <p:pic>
        <p:nvPicPr>
          <p:cNvPr id="160773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97631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5064452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5.1 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5.2 routing protocols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Gill Sans MT" charset="0"/>
              </a:rPr>
              <a:t>link state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5.3 intra-AS routing in the Internet: 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>
                <a:solidFill>
                  <a:srgbClr val="CC0000"/>
                </a:solidFill>
              </a:rPr>
              <a:t>5.4 routing among the ISPs: BGP</a:t>
            </a:r>
            <a:endParaRPr lang="en-US" sz="2400" dirty="0">
              <a:solidFill>
                <a:srgbClr val="CC0000"/>
              </a:solidFill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5.5 The SDN control plane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>
                <a:solidFill>
                  <a:srgbClr val="000000"/>
                </a:solidFill>
              </a:rPr>
              <a:t>5.6 ICMP: The Internet Control Message Protocol 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5.7 Network management and SNMP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5: outline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23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34604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099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942975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96863"/>
            <a:ext cx="7772400" cy="841375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132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5337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Bellman-Ford equation (dynamic programming)</a:t>
            </a:r>
          </a:p>
          <a:p>
            <a:pPr>
              <a:buFont typeface="Wingdings" charset="0"/>
              <a:buNone/>
            </a:pPr>
            <a:endParaRPr lang="en-US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>
                <a:latin typeface="Gill Sans MT" charset="0"/>
              </a:rPr>
              <a:t>let</a:t>
            </a:r>
          </a:p>
          <a:p>
            <a:pPr>
              <a:buFont typeface="Wingdings" charset="0"/>
              <a:buNone/>
            </a:pPr>
            <a:r>
              <a:rPr lang="en-US">
                <a:latin typeface="Gill Sans MT" charset="0"/>
              </a:rPr>
              <a:t>   d</a:t>
            </a:r>
            <a:r>
              <a:rPr lang="en-US" baseline="-25000">
                <a:latin typeface="Gill Sans MT" charset="0"/>
              </a:rPr>
              <a:t>x</a:t>
            </a:r>
            <a:r>
              <a:rPr lang="en-US">
                <a:latin typeface="Gill Sans MT" charset="0"/>
              </a:rPr>
              <a:t>(y) := cost of least-cost path from x to y</a:t>
            </a:r>
          </a:p>
          <a:p>
            <a:pPr>
              <a:buFont typeface="Wingdings" charset="0"/>
              <a:buNone/>
            </a:pPr>
            <a:r>
              <a:rPr lang="en-US">
                <a:latin typeface="Gill Sans MT" charset="0"/>
              </a:rPr>
              <a:t>then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   </a:t>
            </a:r>
            <a:r>
              <a:rPr lang="en-US" sz="3200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sz="3200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 sz="3200">
                <a:solidFill>
                  <a:srgbClr val="CC0000"/>
                </a:solidFill>
                <a:latin typeface="Gill Sans MT" charset="0"/>
              </a:rPr>
              <a:t>(y) = </a:t>
            </a:r>
            <a:r>
              <a:rPr lang="en-US" sz="3200" i="1">
                <a:solidFill>
                  <a:srgbClr val="CC0000"/>
                </a:solidFill>
                <a:latin typeface="Gill Sans MT" charset="0"/>
              </a:rPr>
              <a:t>min</a:t>
            </a:r>
            <a:r>
              <a:rPr lang="en-US" sz="3200">
                <a:solidFill>
                  <a:srgbClr val="CC0000"/>
                </a:solidFill>
                <a:latin typeface="Gill Sans MT" charset="0"/>
              </a:rPr>
              <a:t> {c(x,v) + d</a:t>
            </a:r>
            <a:r>
              <a:rPr lang="en-US" sz="3200" baseline="-25000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sz="3200">
                <a:solidFill>
                  <a:srgbClr val="CC0000"/>
                </a:solidFill>
                <a:latin typeface="Gill Sans MT" charset="0"/>
              </a:rPr>
              <a:t>(y) }</a:t>
            </a:r>
          </a:p>
          <a:p>
            <a:pPr>
              <a:buFont typeface="Wingdings" charset="0"/>
              <a:buNone/>
            </a:pPr>
            <a:r>
              <a:rPr lang="en-US" sz="3200">
                <a:latin typeface="Gill Sans MT" charset="0"/>
              </a:rPr>
              <a:t>   </a:t>
            </a:r>
          </a:p>
          <a:p>
            <a:pPr>
              <a:buFont typeface="Wingdings" charset="0"/>
              <a:buNone/>
            </a:pPr>
            <a:endParaRPr lang="en-US">
              <a:latin typeface="Gill Sans MT" charset="0"/>
            </a:endParaRPr>
          </a:p>
        </p:txBody>
      </p:sp>
      <p:sp>
        <p:nvSpPr>
          <p:cNvPr id="132102" name="Text Box 5"/>
          <p:cNvSpPr txBox="1">
            <a:spLocks noChangeArrowheads="1"/>
          </p:cNvSpPr>
          <p:nvPr/>
        </p:nvSpPr>
        <p:spPr bwMode="auto">
          <a:xfrm>
            <a:off x="2220913" y="4138613"/>
            <a:ext cx="29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  <a:latin typeface="Comic Sans MS" charset="0"/>
              </a:rPr>
              <a:t>v</a:t>
            </a: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3017838" y="5126038"/>
            <a:ext cx="2449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cost to neighbor v</a:t>
            </a:r>
          </a:p>
        </p:txBody>
      </p:sp>
      <p:sp>
        <p:nvSpPr>
          <p:cNvPr id="132104" name="Text Box 8"/>
          <p:cNvSpPr txBox="1">
            <a:spLocks noChangeArrowheads="1"/>
          </p:cNvSpPr>
          <p:nvPr/>
        </p:nvSpPr>
        <p:spPr bwMode="auto">
          <a:xfrm>
            <a:off x="2116138" y="5762625"/>
            <a:ext cx="4443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1">
                <a:latin typeface="Gill Sans MT" charset="0"/>
              </a:rPr>
              <a:t>min</a:t>
            </a:r>
            <a:r>
              <a:rPr lang="en-US">
                <a:latin typeface="Gill Sans MT" charset="0"/>
              </a:rPr>
              <a:t> taken over all neighbors v of x</a:t>
            </a:r>
          </a:p>
        </p:txBody>
      </p:sp>
      <p:sp>
        <p:nvSpPr>
          <p:cNvPr id="132105" name="Text Box 9"/>
          <p:cNvSpPr txBox="1">
            <a:spLocks noChangeArrowheads="1"/>
          </p:cNvSpPr>
          <p:nvPr/>
        </p:nvSpPr>
        <p:spPr bwMode="auto">
          <a:xfrm>
            <a:off x="4130675" y="4730750"/>
            <a:ext cx="4794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cost from neighbor v to destination y</a:t>
            </a:r>
          </a:p>
        </p:txBody>
      </p:sp>
      <p:sp>
        <p:nvSpPr>
          <p:cNvPr id="132106" name="Line 10"/>
          <p:cNvSpPr>
            <a:spLocks noChangeShapeType="1"/>
          </p:cNvSpPr>
          <p:nvPr/>
        </p:nvSpPr>
        <p:spPr bwMode="auto">
          <a:xfrm>
            <a:off x="2363788" y="4549775"/>
            <a:ext cx="0" cy="12827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2107" name="Line 11"/>
          <p:cNvSpPr>
            <a:spLocks noChangeShapeType="1"/>
          </p:cNvSpPr>
          <p:nvPr/>
        </p:nvSpPr>
        <p:spPr bwMode="auto">
          <a:xfrm>
            <a:off x="3344863" y="4359275"/>
            <a:ext cx="0" cy="8921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2108" name="Line 13"/>
          <p:cNvSpPr>
            <a:spLocks noChangeShapeType="1"/>
          </p:cNvSpPr>
          <p:nvPr/>
        </p:nvSpPr>
        <p:spPr bwMode="auto">
          <a:xfrm>
            <a:off x="4649788" y="4427538"/>
            <a:ext cx="0" cy="4349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3</a:t>
            </a:fld>
            <a:endParaRPr lang="en-US" sz="1200" dirty="0">
              <a:latin typeface="Tahoma" charset="0"/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119393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3" name="Picture 7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83978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7772400" cy="874713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Bellman-Ford example </a:t>
            </a:r>
          </a:p>
        </p:txBody>
      </p:sp>
      <p:grpSp>
        <p:nvGrpSpPr>
          <p:cNvPr id="133125" name="Group 3"/>
          <p:cNvGrpSpPr>
            <a:grpSpLocks/>
          </p:cNvGrpSpPr>
          <p:nvPr/>
        </p:nvGrpSpPr>
        <p:grpSpPr bwMode="auto">
          <a:xfrm>
            <a:off x="276225" y="1470025"/>
            <a:ext cx="3571875" cy="2236788"/>
            <a:chOff x="3162" y="1071"/>
            <a:chExt cx="2250" cy="1409"/>
          </a:xfrm>
        </p:grpSpPr>
        <p:sp>
          <p:nvSpPr>
            <p:cNvPr id="133130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1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2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3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4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5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36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7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8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9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0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41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2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3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4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5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46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7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8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9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0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51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2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3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4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5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56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7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8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9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0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61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2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3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4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5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6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7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8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9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70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171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33197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8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33172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33195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6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33173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33193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4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33174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33191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2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33175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33189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0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33176" name="Group 60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33187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88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  <p:sp>
          <p:nvSpPr>
            <p:cNvPr id="133177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33178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33179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33180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33181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33182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33183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33184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33185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33186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</p:grpSp>
      <p:sp>
        <p:nvSpPr>
          <p:cNvPr id="133126" name="Text Box 73"/>
          <p:cNvSpPr txBox="1">
            <a:spLocks noChangeArrowheads="1"/>
          </p:cNvSpPr>
          <p:nvPr/>
        </p:nvSpPr>
        <p:spPr bwMode="auto">
          <a:xfrm>
            <a:off x="3765550" y="1770063"/>
            <a:ext cx="504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clearly, d</a:t>
            </a:r>
            <a:r>
              <a:rPr lang="en-US" baseline="-25000"/>
              <a:t>v</a:t>
            </a:r>
            <a:r>
              <a:rPr lang="en-US"/>
              <a:t>(z) = 5, d</a:t>
            </a:r>
            <a:r>
              <a:rPr lang="en-US" baseline="-25000"/>
              <a:t>x</a:t>
            </a:r>
            <a:r>
              <a:rPr lang="en-US"/>
              <a:t>(z) = 3, d</a:t>
            </a:r>
            <a:r>
              <a:rPr lang="en-US" baseline="-25000"/>
              <a:t>w</a:t>
            </a:r>
            <a:r>
              <a:rPr lang="en-US"/>
              <a:t>(z) = 3</a:t>
            </a:r>
          </a:p>
        </p:txBody>
      </p:sp>
      <p:sp>
        <p:nvSpPr>
          <p:cNvPr id="133127" name="Text Box 74"/>
          <p:cNvSpPr txBox="1">
            <a:spLocks noChangeArrowheads="1"/>
          </p:cNvSpPr>
          <p:nvPr/>
        </p:nvSpPr>
        <p:spPr bwMode="auto">
          <a:xfrm>
            <a:off x="4275138" y="2928938"/>
            <a:ext cx="3900487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d</a:t>
            </a:r>
            <a:r>
              <a:rPr lang="en-US" baseline="-25000"/>
              <a:t>u</a:t>
            </a:r>
            <a:r>
              <a:rPr lang="en-US"/>
              <a:t>(z) = min { c(u,v) + d</a:t>
            </a:r>
            <a:r>
              <a:rPr lang="en-US" baseline="-25000"/>
              <a:t>v</a:t>
            </a:r>
            <a:r>
              <a:rPr lang="en-US"/>
              <a:t>(z),</a:t>
            </a:r>
          </a:p>
          <a:p>
            <a:r>
              <a:rPr lang="en-US"/>
              <a:t>                    c(u,x) + d</a:t>
            </a:r>
            <a:r>
              <a:rPr lang="en-US" baseline="-25000"/>
              <a:t>x</a:t>
            </a:r>
            <a:r>
              <a:rPr lang="en-US"/>
              <a:t>(z),</a:t>
            </a:r>
          </a:p>
          <a:p>
            <a:r>
              <a:rPr lang="en-US"/>
              <a:t>                    c(u,w) + d</a:t>
            </a:r>
            <a:r>
              <a:rPr lang="en-US" baseline="-25000"/>
              <a:t>w</a:t>
            </a:r>
            <a:r>
              <a:rPr lang="en-US"/>
              <a:t>(z) }</a:t>
            </a:r>
          </a:p>
          <a:p>
            <a:r>
              <a:rPr lang="en-US"/>
              <a:t>         = min {2 + 5,</a:t>
            </a:r>
          </a:p>
          <a:p>
            <a:r>
              <a:rPr lang="en-US"/>
              <a:t>                    1 + 3,</a:t>
            </a:r>
          </a:p>
          <a:p>
            <a:r>
              <a:rPr lang="en-US"/>
              <a:t>                    5 + 3}  = 4</a:t>
            </a:r>
          </a:p>
        </p:txBody>
      </p:sp>
      <p:sp>
        <p:nvSpPr>
          <p:cNvPr id="133128" name="Text Box 75"/>
          <p:cNvSpPr txBox="1">
            <a:spLocks noChangeArrowheads="1"/>
          </p:cNvSpPr>
          <p:nvPr/>
        </p:nvSpPr>
        <p:spPr bwMode="auto">
          <a:xfrm>
            <a:off x="596643" y="5061409"/>
            <a:ext cx="67659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2800" dirty="0">
                <a:latin typeface="Gill Sans MT" charset="0"/>
              </a:rPr>
              <a:t>node achieving minimum is next</a:t>
            </a:r>
          </a:p>
          <a:p>
            <a:pPr>
              <a:lnSpc>
                <a:spcPct val="85000"/>
              </a:lnSpc>
            </a:pPr>
            <a:r>
              <a:rPr lang="en-US" sz="2800" dirty="0">
                <a:latin typeface="Gill Sans MT" charset="0"/>
              </a:rPr>
              <a:t>hop in shortest path, used in</a:t>
            </a:r>
            <a:r>
              <a:rPr lang="en-US" sz="2800" dirty="0">
                <a:latin typeface="Gill Sans MT" charset="0"/>
                <a:ea typeface="MS Mincho" charset="0"/>
                <a:cs typeface="MS Mincho" charset="0"/>
              </a:rPr>
              <a:t> </a:t>
            </a:r>
            <a:r>
              <a:rPr lang="en-US" sz="2800" dirty="0">
                <a:latin typeface="Gill Sans MT" charset="0"/>
              </a:rPr>
              <a:t>forwarding table</a:t>
            </a:r>
          </a:p>
        </p:txBody>
      </p:sp>
      <p:sp>
        <p:nvSpPr>
          <p:cNvPr id="133129" name="Text Box 76"/>
          <p:cNvSpPr txBox="1">
            <a:spLocks noChangeArrowheads="1"/>
          </p:cNvSpPr>
          <p:nvPr/>
        </p:nvSpPr>
        <p:spPr bwMode="auto">
          <a:xfrm>
            <a:off x="3862388" y="2466975"/>
            <a:ext cx="2725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B-F equation says:</a:t>
            </a:r>
          </a:p>
        </p:txBody>
      </p:sp>
      <p:sp>
        <p:nvSpPr>
          <p:cNvPr id="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4</a:t>
            </a:fld>
            <a:endParaRPr lang="en-US" sz="1200" dirty="0">
              <a:latin typeface="Tahoma" charset="0"/>
            </a:endParaRPr>
          </a:p>
        </p:txBody>
      </p:sp>
      <p:sp>
        <p:nvSpPr>
          <p:cNvPr id="8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67912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7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134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(y)</a:t>
            </a:r>
            <a:r>
              <a:rPr lang="en-US">
                <a:latin typeface="Gill Sans MT" charset="0"/>
              </a:rPr>
              <a:t> = estimate of least cost from x to y</a:t>
            </a:r>
          </a:p>
          <a:p>
            <a:pPr lvl="1"/>
            <a:r>
              <a:rPr lang="en-US">
                <a:latin typeface="Gill Sans MT" charset="0"/>
              </a:rPr>
              <a:t>x maintains  distance vector </a:t>
            </a:r>
            <a:r>
              <a:rPr lang="en-US" b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 = [D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(y): y </a:t>
            </a:r>
            <a:r>
              <a:rPr lang="ru-RU">
                <a:solidFill>
                  <a:srgbClr val="CC0000"/>
                </a:solidFill>
                <a:latin typeface="Gill Sans MT" charset="0"/>
              </a:rPr>
              <a:t>є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 N ]</a:t>
            </a:r>
          </a:p>
          <a:p>
            <a:r>
              <a:rPr lang="en-US">
                <a:latin typeface="Gill Sans MT" charset="0"/>
              </a:rPr>
              <a:t>node x:</a:t>
            </a:r>
          </a:p>
          <a:p>
            <a:pPr lvl="1"/>
            <a:r>
              <a:rPr lang="en-US" sz="2800">
                <a:latin typeface="Gill Sans MT" charset="0"/>
              </a:rPr>
              <a:t>knows cost to each neighbor v: </a:t>
            </a:r>
            <a:r>
              <a:rPr lang="en-US" sz="2800">
                <a:solidFill>
                  <a:srgbClr val="CC0000"/>
                </a:solidFill>
                <a:latin typeface="Gill Sans MT" charset="0"/>
              </a:rPr>
              <a:t>c(x,v)</a:t>
            </a:r>
          </a:p>
          <a:p>
            <a:pPr lvl="1"/>
            <a:r>
              <a:rPr lang="en-US" sz="2800">
                <a:latin typeface="Gill Sans MT" charset="0"/>
              </a:rPr>
              <a:t>maintains its neighbors</a:t>
            </a:r>
            <a:r>
              <a:rPr lang="ja-JP" altLang="en-US" sz="2800">
                <a:latin typeface="Gill Sans MT" charset="0"/>
              </a:rPr>
              <a:t>’</a:t>
            </a:r>
            <a:r>
              <a:rPr lang="en-US" altLang="ja-JP" sz="2800">
                <a:latin typeface="Gill Sans MT" charset="0"/>
              </a:rPr>
              <a:t> distance vectors. For each neighbor v, x maintains </a:t>
            </a:r>
            <a:br>
              <a:rPr lang="en-US" altLang="ja-JP" sz="2800">
                <a:latin typeface="Gill Sans MT" charset="0"/>
              </a:rPr>
            </a:br>
            <a:r>
              <a:rPr lang="en-US" altLang="ja-JP" sz="2800" b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altLang="ja-JP" sz="2800" baseline="-25000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altLang="ja-JP" sz="2800">
                <a:solidFill>
                  <a:srgbClr val="CC0000"/>
                </a:solidFill>
                <a:latin typeface="Gill Sans MT" charset="0"/>
              </a:rPr>
              <a:t> = [D</a:t>
            </a:r>
            <a:r>
              <a:rPr lang="en-US" altLang="ja-JP" sz="2800" baseline="-25000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altLang="ja-JP" sz="2800">
                <a:solidFill>
                  <a:srgbClr val="CC0000"/>
                </a:solidFill>
                <a:latin typeface="Gill Sans MT" charset="0"/>
              </a:rPr>
              <a:t>(y): y </a:t>
            </a:r>
            <a:r>
              <a:rPr lang="ru-RU" altLang="ja-JP" sz="2800">
                <a:solidFill>
                  <a:srgbClr val="CC0000"/>
                </a:solidFill>
                <a:latin typeface="Gill Sans MT" charset="0"/>
              </a:rPr>
              <a:t>є</a:t>
            </a:r>
            <a:r>
              <a:rPr lang="en-US" altLang="ja-JP" sz="2800">
                <a:solidFill>
                  <a:srgbClr val="CC0000"/>
                </a:solidFill>
                <a:latin typeface="Gill Sans MT" charset="0"/>
              </a:rPr>
              <a:t> N ]</a:t>
            </a:r>
          </a:p>
          <a:p>
            <a:pPr>
              <a:buFont typeface="Wingdings" charset="0"/>
              <a:buNone/>
            </a:pPr>
            <a:endParaRPr lang="en-US">
              <a:solidFill>
                <a:srgbClr val="CC0000"/>
              </a:solidFill>
              <a:latin typeface="Gill Sans MT" charset="0"/>
            </a:endParaRPr>
          </a:p>
          <a:p>
            <a:endParaRPr lang="en-US">
              <a:latin typeface="Gill Sans MT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5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01728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2414588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>
                <a:solidFill>
                  <a:srgbClr val="CC0000"/>
                </a:solidFill>
                <a:cs typeface="+mn-cs"/>
              </a:rPr>
              <a:t>key idea:</a:t>
            </a:r>
            <a:r>
              <a:rPr lang="en-US" sz="3200">
                <a:solidFill>
                  <a:srgbClr val="CC0000"/>
                </a:solidFill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cs typeface="+mn-cs"/>
              </a:rPr>
              <a:t>from time-to-time, each node sends its own distance vector estimate to neighbors</a:t>
            </a:r>
          </a:p>
          <a:p>
            <a:pPr>
              <a:defRPr/>
            </a:pPr>
            <a:r>
              <a:rPr lang="en-US">
                <a:cs typeface="+mn-cs"/>
              </a:rPr>
              <a:t>when x receives new DV estimate from neighbor, it updates its own DV using B-F equation: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1003300" y="3821113"/>
            <a:ext cx="7816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D</a:t>
            </a:r>
            <a:r>
              <a:rPr lang="en-US" sz="2800" i="1" baseline="-30000">
                <a:solidFill>
                  <a:srgbClr val="CC0000"/>
                </a:solidFill>
                <a:cs typeface="Times New Roman" charset="0"/>
              </a:rPr>
              <a:t>x</a:t>
            </a:r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(y) ← min</a:t>
            </a:r>
            <a:r>
              <a:rPr lang="en-US" sz="2800" i="1" baseline="-30000">
                <a:solidFill>
                  <a:srgbClr val="CC0000"/>
                </a:solidFill>
                <a:cs typeface="Times New Roman" charset="0"/>
              </a:rPr>
              <a:t>v</a:t>
            </a:r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{c(x,v) + D</a:t>
            </a:r>
            <a:r>
              <a:rPr lang="en-US" sz="2800" i="1" baseline="-30000">
                <a:solidFill>
                  <a:srgbClr val="CC0000"/>
                </a:solidFill>
                <a:cs typeface="Times New Roman" charset="0"/>
              </a:rPr>
              <a:t>v</a:t>
            </a:r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(y)}  for each node y </a:t>
            </a:r>
            <a:r>
              <a:rPr lang="en-US" sz="2800" i="1">
                <a:solidFill>
                  <a:srgbClr val="CC0000"/>
                </a:solidFill>
                <a:ea typeface="MS Mincho" charset="0"/>
                <a:cs typeface="MS Mincho" charset="0"/>
              </a:rPr>
              <a:t>∊</a:t>
            </a:r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 N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385763" y="4640263"/>
            <a:ext cx="77724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800">
                <a:latin typeface="Gill Sans MT" charset="0"/>
              </a:rPr>
              <a:t>under minor, natural conditions, the estimate </a:t>
            </a:r>
            <a:r>
              <a:rPr lang="en-US" sz="2800" i="1">
                <a:latin typeface="Gill Sans MT" charset="0"/>
                <a:cs typeface="Times New Roman" charset="0"/>
              </a:rPr>
              <a:t>D</a:t>
            </a:r>
            <a:r>
              <a:rPr lang="en-US" sz="2800" i="1" baseline="-30000">
                <a:latin typeface="Gill Sans MT" charset="0"/>
                <a:cs typeface="Times New Roman" charset="0"/>
              </a:rPr>
              <a:t>x</a:t>
            </a:r>
            <a:r>
              <a:rPr lang="en-US" sz="2800" i="1">
                <a:latin typeface="Gill Sans MT" charset="0"/>
                <a:cs typeface="Times New Roman" charset="0"/>
              </a:rPr>
              <a:t>(y) converge to the actual least cost </a:t>
            </a:r>
            <a:r>
              <a:rPr lang="en-US" sz="2800">
                <a:latin typeface="Gill Sans MT" charset="0"/>
              </a:rPr>
              <a:t>d</a:t>
            </a:r>
            <a:r>
              <a:rPr lang="en-US" sz="2800" baseline="-25000">
                <a:latin typeface="Gill Sans MT" charset="0"/>
              </a:rPr>
              <a:t>x</a:t>
            </a:r>
            <a:r>
              <a:rPr lang="en-US" sz="2800">
                <a:latin typeface="Gill Sans MT" charset="0"/>
              </a:rPr>
              <a:t>(y)</a:t>
            </a:r>
            <a:r>
              <a:rPr lang="en-US" sz="2400">
                <a:latin typeface="Gill Sans MT" charset="0"/>
              </a:rPr>
              <a:t> </a:t>
            </a:r>
          </a:p>
        </p:txBody>
      </p:sp>
      <p:pic>
        <p:nvPicPr>
          <p:cNvPr id="135174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6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61950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417638"/>
            <a:ext cx="378142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iterative, asynchronous:</a:t>
            </a:r>
            <a:r>
              <a:rPr lang="en-US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each local iteration caused by: </a:t>
            </a:r>
          </a:p>
          <a:p>
            <a:r>
              <a:rPr lang="en-US" sz="2400">
                <a:latin typeface="Gill Sans MT" charset="0"/>
              </a:rPr>
              <a:t>local link cost change </a:t>
            </a:r>
          </a:p>
          <a:p>
            <a:r>
              <a:rPr lang="en-US" sz="2400">
                <a:latin typeface="Gill Sans MT" charset="0"/>
              </a:rPr>
              <a:t>DV update message from neighbor</a:t>
            </a:r>
          </a:p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distributed:</a:t>
            </a:r>
          </a:p>
          <a:p>
            <a:r>
              <a:rPr lang="en-US" sz="2400">
                <a:latin typeface="Gill Sans MT" charset="0"/>
              </a:rPr>
              <a:t>each node notifies neighbors </a:t>
            </a:r>
            <a:r>
              <a:rPr lang="en-US" sz="2400" i="1">
                <a:latin typeface="Gill Sans MT" charset="0"/>
              </a:rPr>
              <a:t>only</a:t>
            </a:r>
            <a:r>
              <a:rPr lang="en-US" sz="2400">
                <a:latin typeface="Gill Sans MT" charset="0"/>
              </a:rPr>
              <a:t> when its DV changes</a:t>
            </a:r>
          </a:p>
          <a:p>
            <a:pPr lvl="1"/>
            <a:r>
              <a:rPr lang="en-US" sz="2000">
                <a:latin typeface="Gill Sans MT" charset="0"/>
              </a:rPr>
              <a:t>neighbors then notify their neighbors if necessary</a:t>
            </a:r>
            <a:endParaRPr lang="en-US">
              <a:latin typeface="Gill Sans MT" charset="0"/>
            </a:endParaRP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5257800" y="1751013"/>
            <a:ext cx="3524250" cy="414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>
              <a:latin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wait</a:t>
            </a:r>
            <a:r>
              <a:rPr lang="en-US" sz="2000">
                <a:solidFill>
                  <a:srgbClr val="000099"/>
                </a:solidFill>
              </a:rPr>
              <a:t> </a:t>
            </a:r>
            <a:r>
              <a:rPr lang="en-US" sz="2000"/>
              <a:t>for (change in local link cost or msg from neighbor)</a:t>
            </a:r>
          </a:p>
          <a:p>
            <a:pPr>
              <a:spcBef>
                <a:spcPct val="5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recompute</a:t>
            </a:r>
            <a:r>
              <a:rPr lang="en-US" sz="2000"/>
              <a:t> estimates</a:t>
            </a:r>
          </a:p>
          <a:p>
            <a:pPr>
              <a:spcBef>
                <a:spcPct val="5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r>
              <a:rPr lang="en-US" sz="2000"/>
              <a:t>if DV to any dest has changed, </a:t>
            </a:r>
            <a:r>
              <a:rPr lang="en-US" i="1">
                <a:solidFill>
                  <a:srgbClr val="000099"/>
                </a:solidFill>
              </a:rPr>
              <a:t>notify</a:t>
            </a:r>
            <a:r>
              <a:rPr lang="en-US" sz="2000"/>
              <a:t> neighbors </a:t>
            </a:r>
            <a:endParaRPr lang="en-US"/>
          </a:p>
          <a:p>
            <a:pPr algn="ctr">
              <a:spcBef>
                <a:spcPct val="50000"/>
              </a:spcBef>
            </a:pPr>
            <a:endParaRPr lang="en-US">
              <a:latin typeface="Times New Roman" charset="0"/>
            </a:endParaRPr>
          </a:p>
        </p:txBody>
      </p:sp>
      <p:sp>
        <p:nvSpPr>
          <p:cNvPr id="136197" name="Line 5"/>
          <p:cNvSpPr>
            <a:spLocks noChangeShapeType="1"/>
          </p:cNvSpPr>
          <p:nvPr/>
        </p:nvSpPr>
        <p:spPr bwMode="auto">
          <a:xfrm>
            <a:off x="6811963" y="3055938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8" name="Line 6"/>
          <p:cNvSpPr>
            <a:spLocks noChangeShapeType="1"/>
          </p:cNvSpPr>
          <p:nvPr/>
        </p:nvSpPr>
        <p:spPr bwMode="auto">
          <a:xfrm>
            <a:off x="6791325" y="4075113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9" name="Freeform 7"/>
          <p:cNvSpPr>
            <a:spLocks/>
          </p:cNvSpPr>
          <p:nvPr/>
        </p:nvSpPr>
        <p:spPr bwMode="auto">
          <a:xfrm>
            <a:off x="5229225" y="2160588"/>
            <a:ext cx="1552575" cy="3581400"/>
          </a:xfrm>
          <a:custGeom>
            <a:avLst/>
            <a:gdLst>
              <a:gd name="T0" fmla="*/ 2147483647 w 978"/>
              <a:gd name="T1" fmla="*/ 2147483647 h 2256"/>
              <a:gd name="T2" fmla="*/ 2147483647 w 978"/>
              <a:gd name="T3" fmla="*/ 2147483647 h 2256"/>
              <a:gd name="T4" fmla="*/ 0 w 978"/>
              <a:gd name="T5" fmla="*/ 2147483647 h 2256"/>
              <a:gd name="T6" fmla="*/ 0 w 978"/>
              <a:gd name="T7" fmla="*/ 0 h 2256"/>
              <a:gd name="T8" fmla="*/ 2147483647 w 978"/>
              <a:gd name="T9" fmla="*/ 0 h 2256"/>
              <a:gd name="T10" fmla="*/ 2147483647 w 978"/>
              <a:gd name="T11" fmla="*/ 2147483647 h 22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78"/>
              <a:gd name="T19" fmla="*/ 0 h 2256"/>
              <a:gd name="T20" fmla="*/ 978 w 978"/>
              <a:gd name="T21" fmla="*/ 2256 h 22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78" h="2256">
                <a:moveTo>
                  <a:pt x="960" y="2010"/>
                </a:moveTo>
                <a:lnTo>
                  <a:pt x="961" y="2256"/>
                </a:lnTo>
                <a:lnTo>
                  <a:pt x="0" y="2256"/>
                </a:lnTo>
                <a:lnTo>
                  <a:pt x="0" y="0"/>
                </a:lnTo>
                <a:lnTo>
                  <a:pt x="978" y="0"/>
                </a:lnTo>
                <a:lnTo>
                  <a:pt x="978" y="155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4916488" y="1327150"/>
            <a:ext cx="162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each node:</a:t>
            </a:r>
          </a:p>
        </p:txBody>
      </p:sp>
      <p:pic>
        <p:nvPicPr>
          <p:cNvPr id="136201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7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2397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7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555223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Line 3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20" name="Line 4"/>
          <p:cNvSpPr>
            <a:spLocks noChangeShapeType="1"/>
          </p:cNvSpPr>
          <p:nvPr/>
        </p:nvSpPr>
        <p:spPr bwMode="auto">
          <a:xfrm>
            <a:off x="9144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12192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9144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7223" name="Text Box 7"/>
          <p:cNvSpPr txBox="1">
            <a:spLocks noChangeArrowheads="1"/>
          </p:cNvSpPr>
          <p:nvPr/>
        </p:nvSpPr>
        <p:spPr bwMode="auto">
          <a:xfrm>
            <a:off x="9144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9144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219200" y="1671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0  2   7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12192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1447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1828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29" name="Text Box 13"/>
          <p:cNvSpPr txBox="1">
            <a:spLocks noChangeArrowheads="1"/>
          </p:cNvSpPr>
          <p:nvPr/>
        </p:nvSpPr>
        <p:spPr bwMode="auto">
          <a:xfrm>
            <a:off x="12192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30" name="Text Box 14"/>
          <p:cNvSpPr txBox="1">
            <a:spLocks noChangeArrowheads="1"/>
          </p:cNvSpPr>
          <p:nvPr/>
        </p:nvSpPr>
        <p:spPr bwMode="auto">
          <a:xfrm>
            <a:off x="1447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31" name="Text Box 15"/>
          <p:cNvSpPr txBox="1">
            <a:spLocks noChangeArrowheads="1"/>
          </p:cNvSpPr>
          <p:nvPr/>
        </p:nvSpPr>
        <p:spPr bwMode="auto">
          <a:xfrm>
            <a:off x="1828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32" name="Text Box 16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7233" name="Text Box 17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7234" name="Text Box 18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from</a:t>
            </a:r>
          </a:p>
        </p:txBody>
      </p:sp>
      <p:sp>
        <p:nvSpPr>
          <p:cNvPr id="137235" name="Text Box 19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7236" name="Line 20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37" name="Line 21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38" name="Text Box 22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7239" name="Text Box 23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7240" name="Text Box 24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7241" name="Text Box 25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7242" name="Text Box 26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</a:t>
            </a:r>
          </a:p>
        </p:txBody>
      </p:sp>
      <p:sp>
        <p:nvSpPr>
          <p:cNvPr id="137243" name="Line 29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44" name="Line 30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45" name="Text Box 31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7246" name="Text Box 32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7247" name="Text Box 33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7248" name="Text Box 34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7249" name="Text Box 35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0" name="Text Box 36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1" name="Text Box 37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2" name="Text Box 38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3" name="Text Box 39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4" name="Text Box 40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7255" name="Line 41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56" name="Line 42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57" name="Text Box 43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7258" name="Text Box 44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7259" name="Text Box 45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7260" name="Text Box 46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7261" name="Text Box 47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62" name="Text Box 48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63" name="Text Box 49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64" name="Text Box 50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</a:t>
            </a:r>
          </a:p>
        </p:txBody>
      </p:sp>
      <p:sp>
        <p:nvSpPr>
          <p:cNvPr id="137265" name="Text Box 51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1</a:t>
            </a:r>
          </a:p>
        </p:txBody>
      </p:sp>
      <p:sp>
        <p:nvSpPr>
          <p:cNvPr id="137266" name="Text Box 52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</a:t>
            </a:r>
          </a:p>
        </p:txBody>
      </p:sp>
      <p:sp>
        <p:nvSpPr>
          <p:cNvPr id="137267" name="Text Box 53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7268" name="Text Box 54"/>
          <p:cNvSpPr txBox="1">
            <a:spLocks noChangeArrowheads="1"/>
          </p:cNvSpPr>
          <p:nvPr/>
        </p:nvSpPr>
        <p:spPr bwMode="auto">
          <a:xfrm>
            <a:off x="1219200" y="3500438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  <a:p>
            <a:r>
              <a:rPr lang="en-US" sz="1800"/>
              <a:t>2   0   1</a:t>
            </a:r>
          </a:p>
        </p:txBody>
      </p:sp>
      <p:sp>
        <p:nvSpPr>
          <p:cNvPr id="137269" name="Text Box 55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 ∞  ∞</a:t>
            </a:r>
          </a:p>
        </p:txBody>
      </p:sp>
      <p:sp>
        <p:nvSpPr>
          <p:cNvPr id="137270" name="Text Box 56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2   0   1</a:t>
            </a:r>
          </a:p>
        </p:txBody>
      </p:sp>
      <p:sp>
        <p:nvSpPr>
          <p:cNvPr id="137271" name="Text Box 57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7   1   0</a:t>
            </a:r>
          </a:p>
        </p:txBody>
      </p:sp>
      <p:sp>
        <p:nvSpPr>
          <p:cNvPr id="137272" name="Line 58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3" name="Line 59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4" name="Line 60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5" name="Line 61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6" name="Line 62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7" name="Line 63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8" name="Line 64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9" name="Text Box 65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time</a:t>
            </a:r>
          </a:p>
        </p:txBody>
      </p:sp>
      <p:grpSp>
        <p:nvGrpSpPr>
          <p:cNvPr id="137280" name="Group 66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37296" name="Freeform 67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97" name="Group 68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37298" name="Freeform 69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99" name="Oval 70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0" name="Line 71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1" name="Line 72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2" name="Rectangle 73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7303" name="Oval 74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4" name="Freeform 75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5" name="Freeform 76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7306" name="Group 77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137328" name="Rectangle 7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29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x</a:t>
                  </a:r>
                  <a:endParaRPr lang="en-US"/>
                </a:p>
              </p:txBody>
            </p:sp>
          </p:grpSp>
          <p:grpSp>
            <p:nvGrpSpPr>
              <p:cNvPr id="137307" name="Group 80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137320" name="Oval 81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21" name="Line 82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22" name="Line 83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23" name="Rectangle 84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7324" name="Oval 85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7325" name="Group 86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137326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7327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/>
                      <a:t>z</a:t>
                    </a:r>
                  </a:p>
                </p:txBody>
              </p:sp>
            </p:grpSp>
          </p:grpSp>
          <p:sp>
            <p:nvSpPr>
              <p:cNvPr id="137308" name="Text Box 89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1</a:t>
                </a:r>
                <a:endParaRPr lang="en-US"/>
              </a:p>
            </p:txBody>
          </p:sp>
          <p:sp>
            <p:nvSpPr>
              <p:cNvPr id="137309" name="Text Box 90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2</a:t>
                </a:r>
                <a:endParaRPr lang="en-US"/>
              </a:p>
            </p:txBody>
          </p:sp>
          <p:sp>
            <p:nvSpPr>
              <p:cNvPr id="137310" name="Text Box 91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7</a:t>
                </a:r>
                <a:endParaRPr lang="en-US"/>
              </a:p>
            </p:txBody>
          </p:sp>
          <p:grpSp>
            <p:nvGrpSpPr>
              <p:cNvPr id="137311" name="Group 92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137312" name="Oval 93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13" name="Line 94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14" name="Line 95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15" name="Rectangle 96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7316" name="Oval 97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7317" name="Group 98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137318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7319" name="Text Box 1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000"/>
                      <a:t>y</a:t>
                    </a:r>
                    <a:endParaRPr lang="en-US"/>
                  </a:p>
                </p:txBody>
              </p:sp>
            </p:grpSp>
          </p:grpSp>
        </p:grpSp>
      </p:grpSp>
      <p:sp>
        <p:nvSpPr>
          <p:cNvPr id="137281" name="Text Box 101"/>
          <p:cNvSpPr txBox="1">
            <a:spLocks noChangeArrowheads="1"/>
          </p:cNvSpPr>
          <p:nvPr/>
        </p:nvSpPr>
        <p:spPr bwMode="auto">
          <a:xfrm>
            <a:off x="263525" y="110490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x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7282" name="Oval 104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83" name="Oval 105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84" name="Oval 106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85" name="Oval 107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172" name="Rectangle 108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fr-FR">
                <a:solidFill>
                  <a:srgbClr val="000000"/>
                </a:solidFill>
                <a:cs typeface="Times New Roman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x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y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z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(y)} </a:t>
            </a:r>
            <a:br>
              <a:rPr lang="fr-FR">
                <a:solidFill>
                  <a:srgbClr val="000000"/>
                </a:solidFill>
                <a:cs typeface="Times New Roman" charset="0"/>
              </a:rPr>
            </a:br>
            <a:r>
              <a:rPr lang="fr-FR">
                <a:solidFill>
                  <a:srgbClr val="000000"/>
                </a:solidFill>
                <a:cs typeface="Times New Roman" charset="0"/>
              </a:rPr>
              <a:t>             = min{2+0 , 7+1} = 2</a:t>
            </a:r>
          </a:p>
        </p:txBody>
      </p:sp>
      <p:sp>
        <p:nvSpPr>
          <p:cNvPr id="728173" name="Line 109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8174" name="Rectangle 110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fr-FR" i="1"/>
              <a:t>D</a:t>
            </a:r>
            <a:r>
              <a:rPr lang="fr-FR" i="1" baseline="-25000"/>
              <a:t>x</a:t>
            </a:r>
            <a:r>
              <a:rPr lang="fr-FR" i="1"/>
              <a:t>(z) = </a:t>
            </a:r>
            <a:r>
              <a:rPr lang="fr-FR"/>
              <a:t>min{</a:t>
            </a:r>
            <a:r>
              <a:rPr lang="fr-FR" i="1"/>
              <a:t>c(x,y) + </a:t>
            </a:r>
            <a:br>
              <a:rPr lang="fr-FR" i="1"/>
            </a:br>
            <a:r>
              <a:rPr lang="fr-FR" i="1"/>
              <a:t>      D</a:t>
            </a:r>
            <a:r>
              <a:rPr lang="fr-FR" i="1" baseline="-25000"/>
              <a:t>y</a:t>
            </a:r>
            <a:r>
              <a:rPr lang="fr-FR" i="1"/>
              <a:t>(z), c(x,z) + D</a:t>
            </a:r>
            <a:r>
              <a:rPr lang="fr-FR" i="1" baseline="-25000"/>
              <a:t>z</a:t>
            </a:r>
            <a:r>
              <a:rPr lang="fr-FR" i="1"/>
              <a:t>(z)</a:t>
            </a:r>
            <a:r>
              <a:rPr lang="fr-FR"/>
              <a:t>} </a:t>
            </a:r>
          </a:p>
          <a:p>
            <a:pPr algn="just">
              <a:lnSpc>
                <a:spcPct val="120000"/>
              </a:lnSpc>
            </a:pPr>
            <a:r>
              <a:rPr lang="fr-FR"/>
              <a:t>= min{2+1 , 7+0} = 3</a:t>
            </a:r>
          </a:p>
        </p:txBody>
      </p:sp>
      <p:sp>
        <p:nvSpPr>
          <p:cNvPr id="728175" name="Line 111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8176" name="Text Box 112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</a:t>
            </a:r>
          </a:p>
        </p:txBody>
      </p:sp>
      <p:sp>
        <p:nvSpPr>
          <p:cNvPr id="728177" name="Text Box 113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</a:t>
            </a:r>
          </a:p>
        </p:txBody>
      </p:sp>
      <p:sp>
        <p:nvSpPr>
          <p:cNvPr id="137292" name="Text Box 114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y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7293" name="Text Box 115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z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7294" name="Text Box 117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7295" name="Text Box 118"/>
          <p:cNvSpPr txBox="1">
            <a:spLocks noChangeArrowheads="1"/>
          </p:cNvSpPr>
          <p:nvPr/>
        </p:nvSpPr>
        <p:spPr bwMode="auto">
          <a:xfrm rot="-5400000">
            <a:off x="561182" y="2067719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8</a:t>
            </a:fld>
            <a:endParaRPr lang="en-US" sz="1200" dirty="0">
              <a:latin typeface="Tahoma" charset="0"/>
            </a:endParaRPr>
          </a:p>
        </p:txBody>
      </p:sp>
      <p:sp>
        <p:nvSpPr>
          <p:cNvPr id="1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97087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172" grpId="0"/>
      <p:bldP spid="728173" grpId="0" animBg="1"/>
      <p:bldP spid="728174" grpId="0"/>
      <p:bldP spid="728175" grpId="0" animBg="1"/>
      <p:bldP spid="728176" grpId="0"/>
      <p:bldP spid="7281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Line 20"/>
          <p:cNvSpPr>
            <a:spLocks noChangeShapeType="1"/>
          </p:cNvSpPr>
          <p:nvPr/>
        </p:nvSpPr>
        <p:spPr bwMode="auto">
          <a:xfrm>
            <a:off x="5486400" y="152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44" name="Line 21"/>
          <p:cNvSpPr>
            <a:spLocks noChangeShapeType="1"/>
          </p:cNvSpPr>
          <p:nvPr/>
        </p:nvSpPr>
        <p:spPr bwMode="auto">
          <a:xfrm>
            <a:off x="5181600" y="175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45" name="Text Box 22"/>
          <p:cNvSpPr txBox="1">
            <a:spLocks noChangeArrowheads="1"/>
          </p:cNvSpPr>
          <p:nvPr/>
        </p:nvSpPr>
        <p:spPr bwMode="auto">
          <a:xfrm>
            <a:off x="5486400" y="13668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46" name="Text Box 23"/>
          <p:cNvSpPr txBox="1">
            <a:spLocks noChangeArrowheads="1"/>
          </p:cNvSpPr>
          <p:nvPr/>
        </p:nvSpPr>
        <p:spPr bwMode="auto">
          <a:xfrm>
            <a:off x="5181600" y="1747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47" name="Text Box 24"/>
          <p:cNvSpPr txBox="1">
            <a:spLocks noChangeArrowheads="1"/>
          </p:cNvSpPr>
          <p:nvPr/>
        </p:nvSpPr>
        <p:spPr bwMode="auto">
          <a:xfrm>
            <a:off x="5181600" y="2052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48" name="Text Box 25"/>
          <p:cNvSpPr txBox="1">
            <a:spLocks noChangeArrowheads="1"/>
          </p:cNvSpPr>
          <p:nvPr/>
        </p:nvSpPr>
        <p:spPr bwMode="auto">
          <a:xfrm>
            <a:off x="5181600" y="2357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49" name="Text Box 26"/>
          <p:cNvSpPr txBox="1">
            <a:spLocks noChangeArrowheads="1"/>
          </p:cNvSpPr>
          <p:nvPr/>
        </p:nvSpPr>
        <p:spPr bwMode="auto">
          <a:xfrm>
            <a:off x="5486400" y="1747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0  2   3</a:t>
            </a:r>
          </a:p>
        </p:txBody>
      </p:sp>
      <p:sp>
        <p:nvSpPr>
          <p:cNvPr id="138250" name="Text Box 27"/>
          <p:cNvSpPr txBox="1">
            <a:spLocks noChangeArrowheads="1"/>
          </p:cNvSpPr>
          <p:nvPr/>
        </p:nvSpPr>
        <p:spPr bwMode="auto">
          <a:xfrm rot="-5400000">
            <a:off x="4820443" y="2167732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51" name="Text Box 28"/>
          <p:cNvSpPr txBox="1">
            <a:spLocks noChangeArrowheads="1"/>
          </p:cNvSpPr>
          <p:nvPr/>
        </p:nvSpPr>
        <p:spPr bwMode="auto">
          <a:xfrm>
            <a:off x="5608638" y="1223963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52" name="Line 50"/>
          <p:cNvSpPr>
            <a:spLocks noChangeShapeType="1"/>
          </p:cNvSpPr>
          <p:nvPr/>
        </p:nvSpPr>
        <p:spPr bwMode="auto">
          <a:xfrm>
            <a:off x="3276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53" name="Line 51"/>
          <p:cNvSpPr>
            <a:spLocks noChangeShapeType="1"/>
          </p:cNvSpPr>
          <p:nvPr/>
        </p:nvSpPr>
        <p:spPr bwMode="auto">
          <a:xfrm>
            <a:off x="29718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54" name="Text Box 52"/>
          <p:cNvSpPr txBox="1">
            <a:spLocks noChangeArrowheads="1"/>
          </p:cNvSpPr>
          <p:nvPr/>
        </p:nvSpPr>
        <p:spPr bwMode="auto">
          <a:xfrm>
            <a:off x="3276600" y="30432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55" name="Text Box 53"/>
          <p:cNvSpPr txBox="1">
            <a:spLocks noChangeArrowheads="1"/>
          </p:cNvSpPr>
          <p:nvPr/>
        </p:nvSpPr>
        <p:spPr bwMode="auto">
          <a:xfrm>
            <a:off x="2971800" y="3424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56" name="Text Box 54"/>
          <p:cNvSpPr txBox="1">
            <a:spLocks noChangeArrowheads="1"/>
          </p:cNvSpPr>
          <p:nvPr/>
        </p:nvSpPr>
        <p:spPr bwMode="auto">
          <a:xfrm>
            <a:off x="2971800" y="372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57" name="Text Box 55"/>
          <p:cNvSpPr txBox="1">
            <a:spLocks noChangeArrowheads="1"/>
          </p:cNvSpPr>
          <p:nvPr/>
        </p:nvSpPr>
        <p:spPr bwMode="auto">
          <a:xfrm>
            <a:off x="2971800" y="403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58" name="Text Box 56"/>
          <p:cNvSpPr txBox="1">
            <a:spLocks noChangeArrowheads="1"/>
          </p:cNvSpPr>
          <p:nvPr/>
        </p:nvSpPr>
        <p:spPr bwMode="auto">
          <a:xfrm>
            <a:off x="3276600" y="34242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0  2   7</a:t>
            </a:r>
          </a:p>
        </p:txBody>
      </p:sp>
      <p:sp>
        <p:nvSpPr>
          <p:cNvPr id="138259" name="Text Box 57"/>
          <p:cNvSpPr txBox="1">
            <a:spLocks noChangeArrowheads="1"/>
          </p:cNvSpPr>
          <p:nvPr/>
        </p:nvSpPr>
        <p:spPr bwMode="auto">
          <a:xfrm rot="-5400000">
            <a:off x="2643981" y="382190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60" name="Text Box 58"/>
          <p:cNvSpPr txBox="1">
            <a:spLocks noChangeArrowheads="1"/>
          </p:cNvSpPr>
          <p:nvPr/>
        </p:nvSpPr>
        <p:spPr bwMode="auto">
          <a:xfrm>
            <a:off x="3421063" y="2900363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61" name="Line 59"/>
          <p:cNvSpPr>
            <a:spLocks noChangeShapeType="1"/>
          </p:cNvSpPr>
          <p:nvPr/>
        </p:nvSpPr>
        <p:spPr bwMode="auto">
          <a:xfrm>
            <a:off x="54864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62" name="Line 60"/>
          <p:cNvSpPr>
            <a:spLocks noChangeShapeType="1"/>
          </p:cNvSpPr>
          <p:nvPr/>
        </p:nvSpPr>
        <p:spPr bwMode="auto">
          <a:xfrm>
            <a:off x="5181600" y="3505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63" name="Text Box 61"/>
          <p:cNvSpPr txBox="1">
            <a:spLocks noChangeArrowheads="1"/>
          </p:cNvSpPr>
          <p:nvPr/>
        </p:nvSpPr>
        <p:spPr bwMode="auto">
          <a:xfrm>
            <a:off x="5486400" y="31194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64" name="Text Box 62"/>
          <p:cNvSpPr txBox="1">
            <a:spLocks noChangeArrowheads="1"/>
          </p:cNvSpPr>
          <p:nvPr/>
        </p:nvSpPr>
        <p:spPr bwMode="auto">
          <a:xfrm>
            <a:off x="5181600" y="3500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65" name="Text Box 63"/>
          <p:cNvSpPr txBox="1">
            <a:spLocks noChangeArrowheads="1"/>
          </p:cNvSpPr>
          <p:nvPr/>
        </p:nvSpPr>
        <p:spPr bwMode="auto">
          <a:xfrm>
            <a:off x="5181600" y="3805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66" name="Text Box 64"/>
          <p:cNvSpPr txBox="1">
            <a:spLocks noChangeArrowheads="1"/>
          </p:cNvSpPr>
          <p:nvPr/>
        </p:nvSpPr>
        <p:spPr bwMode="auto">
          <a:xfrm>
            <a:off x="5181600" y="4110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67" name="Text Box 65"/>
          <p:cNvSpPr txBox="1">
            <a:spLocks noChangeArrowheads="1"/>
          </p:cNvSpPr>
          <p:nvPr/>
        </p:nvSpPr>
        <p:spPr bwMode="auto">
          <a:xfrm>
            <a:off x="5486400" y="35004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0  2   3</a:t>
            </a:r>
          </a:p>
        </p:txBody>
      </p:sp>
      <p:sp>
        <p:nvSpPr>
          <p:cNvPr id="138268" name="Text Box 66"/>
          <p:cNvSpPr txBox="1">
            <a:spLocks noChangeArrowheads="1"/>
          </p:cNvSpPr>
          <p:nvPr/>
        </p:nvSpPr>
        <p:spPr bwMode="auto">
          <a:xfrm rot="-5400000">
            <a:off x="4820443" y="389810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69" name="Text Box 67"/>
          <p:cNvSpPr txBox="1">
            <a:spLocks noChangeArrowheads="1"/>
          </p:cNvSpPr>
          <p:nvPr/>
        </p:nvSpPr>
        <p:spPr bwMode="auto">
          <a:xfrm>
            <a:off x="5597525" y="2965450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70" name="Line 68"/>
          <p:cNvSpPr>
            <a:spLocks noChangeShapeType="1"/>
          </p:cNvSpPr>
          <p:nvPr/>
        </p:nvSpPr>
        <p:spPr bwMode="auto">
          <a:xfrm>
            <a:off x="54102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71" name="Line 69"/>
          <p:cNvSpPr>
            <a:spLocks noChangeShapeType="1"/>
          </p:cNvSpPr>
          <p:nvPr/>
        </p:nvSpPr>
        <p:spPr bwMode="auto">
          <a:xfrm>
            <a:off x="51054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72" name="Text Box 70"/>
          <p:cNvSpPr txBox="1">
            <a:spLocks noChangeArrowheads="1"/>
          </p:cNvSpPr>
          <p:nvPr/>
        </p:nvSpPr>
        <p:spPr bwMode="auto">
          <a:xfrm>
            <a:off x="5410200" y="47958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73" name="Text Box 71"/>
          <p:cNvSpPr txBox="1">
            <a:spLocks noChangeArrowheads="1"/>
          </p:cNvSpPr>
          <p:nvPr/>
        </p:nvSpPr>
        <p:spPr bwMode="auto">
          <a:xfrm>
            <a:off x="5105400" y="5176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74" name="Text Box 72"/>
          <p:cNvSpPr txBox="1">
            <a:spLocks noChangeArrowheads="1"/>
          </p:cNvSpPr>
          <p:nvPr/>
        </p:nvSpPr>
        <p:spPr bwMode="auto">
          <a:xfrm>
            <a:off x="5105400" y="548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75" name="Text Box 73"/>
          <p:cNvSpPr txBox="1">
            <a:spLocks noChangeArrowheads="1"/>
          </p:cNvSpPr>
          <p:nvPr/>
        </p:nvSpPr>
        <p:spPr bwMode="auto">
          <a:xfrm>
            <a:off x="5105400" y="578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76" name="Text Box 74"/>
          <p:cNvSpPr txBox="1">
            <a:spLocks noChangeArrowheads="1"/>
          </p:cNvSpPr>
          <p:nvPr/>
        </p:nvSpPr>
        <p:spPr bwMode="auto">
          <a:xfrm>
            <a:off x="5410200" y="5176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0  2   3</a:t>
            </a:r>
          </a:p>
        </p:txBody>
      </p:sp>
      <p:sp>
        <p:nvSpPr>
          <p:cNvPr id="138277" name="Text Box 75"/>
          <p:cNvSpPr txBox="1">
            <a:spLocks noChangeArrowheads="1"/>
          </p:cNvSpPr>
          <p:nvPr/>
        </p:nvSpPr>
        <p:spPr bwMode="auto">
          <a:xfrm rot="-5400000">
            <a:off x="4755357" y="556339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78" name="Text Box 76"/>
          <p:cNvSpPr txBox="1">
            <a:spLocks noChangeArrowheads="1"/>
          </p:cNvSpPr>
          <p:nvPr/>
        </p:nvSpPr>
        <p:spPr bwMode="auto">
          <a:xfrm>
            <a:off x="5521325" y="46640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79" name="Line 77"/>
          <p:cNvSpPr>
            <a:spLocks noChangeShapeType="1"/>
          </p:cNvSpPr>
          <p:nvPr/>
        </p:nvSpPr>
        <p:spPr bwMode="auto">
          <a:xfrm>
            <a:off x="32766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80" name="Line 78"/>
          <p:cNvSpPr>
            <a:spLocks noChangeShapeType="1"/>
          </p:cNvSpPr>
          <p:nvPr/>
        </p:nvSpPr>
        <p:spPr bwMode="auto">
          <a:xfrm>
            <a:off x="29718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81" name="Text Box 79"/>
          <p:cNvSpPr txBox="1">
            <a:spLocks noChangeArrowheads="1"/>
          </p:cNvSpPr>
          <p:nvPr/>
        </p:nvSpPr>
        <p:spPr bwMode="auto">
          <a:xfrm>
            <a:off x="3276600" y="47958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82" name="Text Box 80"/>
          <p:cNvSpPr txBox="1">
            <a:spLocks noChangeArrowheads="1"/>
          </p:cNvSpPr>
          <p:nvPr/>
        </p:nvSpPr>
        <p:spPr bwMode="auto">
          <a:xfrm>
            <a:off x="2971800" y="5176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83" name="Text Box 81"/>
          <p:cNvSpPr txBox="1">
            <a:spLocks noChangeArrowheads="1"/>
          </p:cNvSpPr>
          <p:nvPr/>
        </p:nvSpPr>
        <p:spPr bwMode="auto">
          <a:xfrm>
            <a:off x="2971800" y="548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84" name="Text Box 82"/>
          <p:cNvSpPr txBox="1">
            <a:spLocks noChangeArrowheads="1"/>
          </p:cNvSpPr>
          <p:nvPr/>
        </p:nvSpPr>
        <p:spPr bwMode="auto">
          <a:xfrm>
            <a:off x="2971800" y="578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85" name="Text Box 83"/>
          <p:cNvSpPr txBox="1">
            <a:spLocks noChangeArrowheads="1"/>
          </p:cNvSpPr>
          <p:nvPr/>
        </p:nvSpPr>
        <p:spPr bwMode="auto">
          <a:xfrm>
            <a:off x="3276600" y="5176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0  2   7</a:t>
            </a:r>
          </a:p>
        </p:txBody>
      </p:sp>
      <p:sp>
        <p:nvSpPr>
          <p:cNvPr id="138286" name="Text Box 84"/>
          <p:cNvSpPr txBox="1">
            <a:spLocks noChangeArrowheads="1"/>
          </p:cNvSpPr>
          <p:nvPr/>
        </p:nvSpPr>
        <p:spPr bwMode="auto">
          <a:xfrm rot="-5400000">
            <a:off x="2643982" y="553164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87" name="Text Box 85"/>
          <p:cNvSpPr txBox="1">
            <a:spLocks noChangeArrowheads="1"/>
          </p:cNvSpPr>
          <p:nvPr/>
        </p:nvSpPr>
        <p:spPr bwMode="auto">
          <a:xfrm>
            <a:off x="3409950" y="46640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88" name="Text Box 103"/>
          <p:cNvSpPr txBox="1">
            <a:spLocks noChangeArrowheads="1"/>
          </p:cNvSpPr>
          <p:nvPr/>
        </p:nvSpPr>
        <p:spPr bwMode="auto">
          <a:xfrm>
            <a:off x="3276600" y="3771900"/>
            <a:ext cx="88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2  0   1</a:t>
            </a:r>
          </a:p>
        </p:txBody>
      </p:sp>
      <p:sp>
        <p:nvSpPr>
          <p:cNvPr id="138289" name="Text Box 104"/>
          <p:cNvSpPr txBox="1">
            <a:spLocks noChangeArrowheads="1"/>
          </p:cNvSpPr>
          <p:nvPr/>
        </p:nvSpPr>
        <p:spPr bwMode="auto">
          <a:xfrm>
            <a:off x="3276600" y="4110038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7   1   0</a:t>
            </a:r>
          </a:p>
        </p:txBody>
      </p:sp>
      <p:sp>
        <p:nvSpPr>
          <p:cNvPr id="138290" name="Text Box 105"/>
          <p:cNvSpPr txBox="1">
            <a:spLocks noChangeArrowheads="1"/>
          </p:cNvSpPr>
          <p:nvPr/>
        </p:nvSpPr>
        <p:spPr bwMode="auto">
          <a:xfrm>
            <a:off x="3276600" y="5557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2  0   1</a:t>
            </a:r>
          </a:p>
        </p:txBody>
      </p:sp>
      <p:sp>
        <p:nvSpPr>
          <p:cNvPr id="138291" name="Text Box 106"/>
          <p:cNvSpPr txBox="1">
            <a:spLocks noChangeArrowheads="1"/>
          </p:cNvSpPr>
          <p:nvPr/>
        </p:nvSpPr>
        <p:spPr bwMode="auto">
          <a:xfrm>
            <a:off x="3276600" y="5862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3  1   0</a:t>
            </a:r>
          </a:p>
        </p:txBody>
      </p:sp>
      <p:sp>
        <p:nvSpPr>
          <p:cNvPr id="138292" name="Text Box 107"/>
          <p:cNvSpPr txBox="1">
            <a:spLocks noChangeArrowheads="1"/>
          </p:cNvSpPr>
          <p:nvPr/>
        </p:nvSpPr>
        <p:spPr bwMode="auto">
          <a:xfrm>
            <a:off x="5486400" y="2095500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2   0   1</a:t>
            </a:r>
          </a:p>
        </p:txBody>
      </p:sp>
      <p:sp>
        <p:nvSpPr>
          <p:cNvPr id="138293" name="Text Box 108"/>
          <p:cNvSpPr txBox="1">
            <a:spLocks noChangeArrowheads="1"/>
          </p:cNvSpPr>
          <p:nvPr/>
        </p:nvSpPr>
        <p:spPr bwMode="auto">
          <a:xfrm>
            <a:off x="5486400" y="2433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3  1   0</a:t>
            </a:r>
          </a:p>
        </p:txBody>
      </p:sp>
      <p:sp>
        <p:nvSpPr>
          <p:cNvPr id="138294" name="Text Box 109"/>
          <p:cNvSpPr txBox="1">
            <a:spLocks noChangeArrowheads="1"/>
          </p:cNvSpPr>
          <p:nvPr/>
        </p:nvSpPr>
        <p:spPr bwMode="auto">
          <a:xfrm>
            <a:off x="5486400" y="3825875"/>
            <a:ext cx="88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2  0   1</a:t>
            </a:r>
          </a:p>
        </p:txBody>
      </p:sp>
      <p:sp>
        <p:nvSpPr>
          <p:cNvPr id="138295" name="Text Box 110"/>
          <p:cNvSpPr txBox="1">
            <a:spLocks noChangeArrowheads="1"/>
          </p:cNvSpPr>
          <p:nvPr/>
        </p:nvSpPr>
        <p:spPr bwMode="auto">
          <a:xfrm>
            <a:off x="5410200" y="5862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3  1   0</a:t>
            </a:r>
          </a:p>
        </p:txBody>
      </p:sp>
      <p:sp>
        <p:nvSpPr>
          <p:cNvPr id="138296" name="Text Box 111"/>
          <p:cNvSpPr txBox="1">
            <a:spLocks noChangeArrowheads="1"/>
          </p:cNvSpPr>
          <p:nvPr/>
        </p:nvSpPr>
        <p:spPr bwMode="auto">
          <a:xfrm>
            <a:off x="5410200" y="5481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2  0   1</a:t>
            </a:r>
          </a:p>
        </p:txBody>
      </p:sp>
      <p:sp>
        <p:nvSpPr>
          <p:cNvPr id="138297" name="Text Box 112"/>
          <p:cNvSpPr txBox="1">
            <a:spLocks noChangeArrowheads="1"/>
          </p:cNvSpPr>
          <p:nvPr/>
        </p:nvSpPr>
        <p:spPr bwMode="auto">
          <a:xfrm>
            <a:off x="5486400" y="41100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3  1   0</a:t>
            </a:r>
          </a:p>
        </p:txBody>
      </p:sp>
      <p:sp>
        <p:nvSpPr>
          <p:cNvPr id="138298" name="Line 113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99" name="Line 114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0" name="Line 116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1" name="Line 118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2" name="Line 119"/>
          <p:cNvSpPr>
            <a:spLocks noChangeShapeType="1"/>
          </p:cNvSpPr>
          <p:nvPr/>
        </p:nvSpPr>
        <p:spPr bwMode="auto">
          <a:xfrm>
            <a:off x="4267200" y="19812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3" name="Line 120"/>
          <p:cNvSpPr>
            <a:spLocks noChangeShapeType="1"/>
          </p:cNvSpPr>
          <p:nvPr/>
        </p:nvSpPr>
        <p:spPr bwMode="auto">
          <a:xfrm>
            <a:off x="4191000" y="20574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4" name="Line 121"/>
          <p:cNvSpPr>
            <a:spLocks noChangeShapeType="1"/>
          </p:cNvSpPr>
          <p:nvPr/>
        </p:nvSpPr>
        <p:spPr bwMode="auto">
          <a:xfrm flipV="1">
            <a:off x="4114800" y="2743200"/>
            <a:ext cx="11430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5" name="Line 122"/>
          <p:cNvSpPr>
            <a:spLocks noChangeShapeType="1"/>
          </p:cNvSpPr>
          <p:nvPr/>
        </p:nvSpPr>
        <p:spPr bwMode="auto">
          <a:xfrm flipV="1">
            <a:off x="4114800" y="4419600"/>
            <a:ext cx="1066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6" name="Line 12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7" name="Text Box 12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time</a:t>
            </a:r>
          </a:p>
        </p:txBody>
      </p:sp>
      <p:sp>
        <p:nvSpPr>
          <p:cNvPr id="138308" name="Oval 167"/>
          <p:cNvSpPr>
            <a:spLocks noChangeArrowheads="1"/>
          </p:cNvSpPr>
          <p:nvPr/>
        </p:nvSpPr>
        <p:spPr bwMode="auto">
          <a:xfrm>
            <a:off x="3200400" y="5867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09" name="Line 174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10" name="Line 175"/>
          <p:cNvSpPr>
            <a:spLocks noChangeShapeType="1"/>
          </p:cNvSpPr>
          <p:nvPr/>
        </p:nvSpPr>
        <p:spPr bwMode="auto">
          <a:xfrm>
            <a:off x="9144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11" name="Text Box 176"/>
          <p:cNvSpPr txBox="1">
            <a:spLocks noChangeArrowheads="1"/>
          </p:cNvSpPr>
          <p:nvPr/>
        </p:nvSpPr>
        <p:spPr bwMode="auto">
          <a:xfrm>
            <a:off x="12192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312" name="Text Box 177"/>
          <p:cNvSpPr txBox="1">
            <a:spLocks noChangeArrowheads="1"/>
          </p:cNvSpPr>
          <p:nvPr/>
        </p:nvSpPr>
        <p:spPr bwMode="auto">
          <a:xfrm>
            <a:off x="9144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313" name="Text Box 178"/>
          <p:cNvSpPr txBox="1">
            <a:spLocks noChangeArrowheads="1"/>
          </p:cNvSpPr>
          <p:nvPr/>
        </p:nvSpPr>
        <p:spPr bwMode="auto">
          <a:xfrm>
            <a:off x="9144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314" name="Text Box 179"/>
          <p:cNvSpPr txBox="1">
            <a:spLocks noChangeArrowheads="1"/>
          </p:cNvSpPr>
          <p:nvPr/>
        </p:nvSpPr>
        <p:spPr bwMode="auto">
          <a:xfrm>
            <a:off x="9144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315" name="Text Box 180"/>
          <p:cNvSpPr txBox="1">
            <a:spLocks noChangeArrowheads="1"/>
          </p:cNvSpPr>
          <p:nvPr/>
        </p:nvSpPr>
        <p:spPr bwMode="auto">
          <a:xfrm>
            <a:off x="1219200" y="1671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0  2   7</a:t>
            </a:r>
          </a:p>
        </p:txBody>
      </p:sp>
      <p:sp>
        <p:nvSpPr>
          <p:cNvPr id="138316" name="Text Box 181"/>
          <p:cNvSpPr txBox="1">
            <a:spLocks noChangeArrowheads="1"/>
          </p:cNvSpPr>
          <p:nvPr/>
        </p:nvSpPr>
        <p:spPr bwMode="auto">
          <a:xfrm>
            <a:off x="12192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17" name="Text Box 182"/>
          <p:cNvSpPr txBox="1">
            <a:spLocks noChangeArrowheads="1"/>
          </p:cNvSpPr>
          <p:nvPr/>
        </p:nvSpPr>
        <p:spPr bwMode="auto">
          <a:xfrm>
            <a:off x="1447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18" name="Text Box 183"/>
          <p:cNvSpPr txBox="1">
            <a:spLocks noChangeArrowheads="1"/>
          </p:cNvSpPr>
          <p:nvPr/>
        </p:nvSpPr>
        <p:spPr bwMode="auto">
          <a:xfrm>
            <a:off x="1828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19" name="Text Box 184"/>
          <p:cNvSpPr txBox="1">
            <a:spLocks noChangeArrowheads="1"/>
          </p:cNvSpPr>
          <p:nvPr/>
        </p:nvSpPr>
        <p:spPr bwMode="auto">
          <a:xfrm>
            <a:off x="12192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20" name="Text Box 185"/>
          <p:cNvSpPr txBox="1">
            <a:spLocks noChangeArrowheads="1"/>
          </p:cNvSpPr>
          <p:nvPr/>
        </p:nvSpPr>
        <p:spPr bwMode="auto">
          <a:xfrm>
            <a:off x="1447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21" name="Text Box 186"/>
          <p:cNvSpPr txBox="1">
            <a:spLocks noChangeArrowheads="1"/>
          </p:cNvSpPr>
          <p:nvPr/>
        </p:nvSpPr>
        <p:spPr bwMode="auto">
          <a:xfrm>
            <a:off x="1828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22" name="Text Box 187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323" name="Text Box 188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324" name="Text Box 189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from</a:t>
            </a:r>
          </a:p>
        </p:txBody>
      </p:sp>
      <p:sp>
        <p:nvSpPr>
          <p:cNvPr id="138325" name="Text Box 190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326" name="Line 191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27" name="Line 192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28" name="Text Box 193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329" name="Text Box 194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330" name="Text Box 195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331" name="Text Box 196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332" name="Text Box 197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</a:t>
            </a:r>
          </a:p>
        </p:txBody>
      </p:sp>
      <p:sp>
        <p:nvSpPr>
          <p:cNvPr id="138333" name="Line 19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34" name="Line 19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35" name="Text Box 200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336" name="Text Box 201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337" name="Text Box 202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338" name="Text Box 203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339" name="Text Box 204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0" name="Text Box 205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1" name="Text Box 206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2" name="Text Box 207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3" name="Text Box 208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4" name="Text Box 209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345" name="Line 210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46" name="Line 211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47" name="Text Box 212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348" name="Text Box 213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349" name="Text Box 214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350" name="Text Box 215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351" name="Text Box 216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52" name="Text Box 217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53" name="Text Box 218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54" name="Text Box 219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</a:t>
            </a:r>
          </a:p>
        </p:txBody>
      </p:sp>
      <p:sp>
        <p:nvSpPr>
          <p:cNvPr id="138355" name="Text Box 220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1</a:t>
            </a:r>
          </a:p>
        </p:txBody>
      </p:sp>
      <p:sp>
        <p:nvSpPr>
          <p:cNvPr id="138356" name="Text Box 221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</a:t>
            </a:r>
          </a:p>
        </p:txBody>
      </p:sp>
      <p:sp>
        <p:nvSpPr>
          <p:cNvPr id="138357" name="Text Box 222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358" name="Text Box 223"/>
          <p:cNvSpPr txBox="1">
            <a:spLocks noChangeArrowheads="1"/>
          </p:cNvSpPr>
          <p:nvPr/>
        </p:nvSpPr>
        <p:spPr bwMode="auto">
          <a:xfrm>
            <a:off x="1219200" y="3467100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  <a:p>
            <a:r>
              <a:rPr lang="en-US" sz="1800"/>
              <a:t>2   0   1</a:t>
            </a:r>
          </a:p>
        </p:txBody>
      </p:sp>
      <p:sp>
        <p:nvSpPr>
          <p:cNvPr id="138359" name="Text Box 224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 ∞  ∞</a:t>
            </a:r>
          </a:p>
        </p:txBody>
      </p:sp>
      <p:sp>
        <p:nvSpPr>
          <p:cNvPr id="138360" name="Text Box 225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2   0   1</a:t>
            </a:r>
          </a:p>
        </p:txBody>
      </p:sp>
      <p:sp>
        <p:nvSpPr>
          <p:cNvPr id="138361" name="Text Box 226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7   1   0</a:t>
            </a:r>
          </a:p>
        </p:txBody>
      </p:sp>
      <p:sp>
        <p:nvSpPr>
          <p:cNvPr id="138362" name="Line 227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3" name="Line 228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4" name="Line 229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5" name="Line 230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6" name="Line 231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7" name="Line 232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8" name="Line 23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9" name="Text Box 23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time</a:t>
            </a:r>
          </a:p>
        </p:txBody>
      </p:sp>
      <p:grpSp>
        <p:nvGrpSpPr>
          <p:cNvPr id="138370" name="Group 23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38386" name="Freeform 23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387" name="Group 237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38388" name="Freeform 23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89" name="Oval 23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0" name="Line 24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1" name="Line 24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2" name="Rectangle 24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8393" name="Oval 24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4" name="Freeform 24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5" name="Freeform 24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8396" name="Group 246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138418" name="Rectangle 24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19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x</a:t>
                  </a:r>
                  <a:endParaRPr lang="en-US"/>
                </a:p>
              </p:txBody>
            </p:sp>
          </p:grpSp>
          <p:grpSp>
            <p:nvGrpSpPr>
              <p:cNvPr id="138397" name="Group 249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138410" name="Oval 25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11" name="Line 25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12" name="Line 25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13" name="Rectangle 25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8414" name="Oval 25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8415" name="Group 255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138416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8417" name="Text Box 2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/>
                      <a:t>z</a:t>
                    </a:r>
                  </a:p>
                </p:txBody>
              </p:sp>
            </p:grpSp>
          </p:grpSp>
          <p:sp>
            <p:nvSpPr>
              <p:cNvPr id="138398" name="Text Box 258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1</a:t>
                </a:r>
                <a:endParaRPr lang="en-US"/>
              </a:p>
            </p:txBody>
          </p:sp>
          <p:sp>
            <p:nvSpPr>
              <p:cNvPr id="138399" name="Text Box 259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2</a:t>
                </a:r>
                <a:endParaRPr lang="en-US"/>
              </a:p>
            </p:txBody>
          </p:sp>
          <p:sp>
            <p:nvSpPr>
              <p:cNvPr id="138400" name="Text Box 260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7</a:t>
                </a:r>
                <a:endParaRPr lang="en-US"/>
              </a:p>
            </p:txBody>
          </p:sp>
          <p:grpSp>
            <p:nvGrpSpPr>
              <p:cNvPr id="138401" name="Group 261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138402" name="Oval 26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03" name="Line 26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04" name="Line 26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05" name="Rectangle 26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8406" name="Oval 26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8407" name="Group 267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138408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8409" name="Text Box 2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000"/>
                      <a:t>y</a:t>
                    </a:r>
                    <a:endParaRPr lang="en-US"/>
                  </a:p>
                </p:txBody>
              </p:sp>
            </p:grpSp>
          </p:grpSp>
        </p:grpSp>
      </p:grpSp>
      <p:sp>
        <p:nvSpPr>
          <p:cNvPr id="138371" name="Text Box 270"/>
          <p:cNvSpPr txBox="1">
            <a:spLocks noChangeArrowheads="1"/>
          </p:cNvSpPr>
          <p:nvPr/>
        </p:nvSpPr>
        <p:spPr bwMode="auto">
          <a:xfrm>
            <a:off x="263525" y="110490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x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8372" name="Oval 271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73" name="Oval 272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74" name="Oval 273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75" name="Oval 274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76" name="Rectangle 275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fr-FR">
                <a:solidFill>
                  <a:srgbClr val="000000"/>
                </a:solidFill>
                <a:cs typeface="Times New Roman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x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y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z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(y)} </a:t>
            </a:r>
            <a:br>
              <a:rPr lang="fr-FR">
                <a:solidFill>
                  <a:srgbClr val="000000"/>
                </a:solidFill>
                <a:cs typeface="Times New Roman" charset="0"/>
              </a:rPr>
            </a:br>
            <a:r>
              <a:rPr lang="fr-FR">
                <a:solidFill>
                  <a:srgbClr val="000000"/>
                </a:solidFill>
                <a:cs typeface="Times New Roman" charset="0"/>
              </a:rPr>
              <a:t>             = min{2+0 , 7+1} = 2</a:t>
            </a:r>
          </a:p>
        </p:txBody>
      </p:sp>
      <p:sp>
        <p:nvSpPr>
          <p:cNvPr id="138377" name="Line 276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78" name="Rectangle 277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fr-FR" i="1"/>
              <a:t>D</a:t>
            </a:r>
            <a:r>
              <a:rPr lang="fr-FR" i="1" baseline="-25000"/>
              <a:t>x</a:t>
            </a:r>
            <a:r>
              <a:rPr lang="fr-FR" i="1"/>
              <a:t>(z) = </a:t>
            </a:r>
            <a:r>
              <a:rPr lang="fr-FR"/>
              <a:t>min{</a:t>
            </a:r>
            <a:r>
              <a:rPr lang="fr-FR" i="1"/>
              <a:t>c(x,y) + </a:t>
            </a:r>
            <a:br>
              <a:rPr lang="fr-FR" i="1"/>
            </a:br>
            <a:r>
              <a:rPr lang="fr-FR" i="1"/>
              <a:t>      D</a:t>
            </a:r>
            <a:r>
              <a:rPr lang="fr-FR" i="1" baseline="-25000"/>
              <a:t>y</a:t>
            </a:r>
            <a:r>
              <a:rPr lang="fr-FR" i="1"/>
              <a:t>(z), c(x,z) + D</a:t>
            </a:r>
            <a:r>
              <a:rPr lang="fr-FR" i="1" baseline="-25000"/>
              <a:t>z</a:t>
            </a:r>
            <a:r>
              <a:rPr lang="fr-FR" i="1"/>
              <a:t>(z)</a:t>
            </a:r>
            <a:r>
              <a:rPr lang="fr-FR"/>
              <a:t>} </a:t>
            </a:r>
          </a:p>
          <a:p>
            <a:pPr algn="just">
              <a:lnSpc>
                <a:spcPct val="120000"/>
              </a:lnSpc>
            </a:pPr>
            <a:r>
              <a:rPr lang="fr-FR"/>
              <a:t>= min{2+1 , 7+0} = 3</a:t>
            </a:r>
          </a:p>
        </p:txBody>
      </p:sp>
      <p:sp>
        <p:nvSpPr>
          <p:cNvPr id="138379" name="Line 278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80" name="Text Box 279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</a:t>
            </a:r>
          </a:p>
        </p:txBody>
      </p:sp>
      <p:sp>
        <p:nvSpPr>
          <p:cNvPr id="138381" name="Text Box 280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</a:t>
            </a:r>
          </a:p>
        </p:txBody>
      </p:sp>
      <p:sp>
        <p:nvSpPr>
          <p:cNvPr id="138382" name="Text Box 281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y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8383" name="Text Box 282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z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8384" name="Text Box 283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385" name="Text Box 284"/>
          <p:cNvSpPr txBox="1">
            <a:spLocks noChangeArrowheads="1"/>
          </p:cNvSpPr>
          <p:nvPr/>
        </p:nvSpPr>
        <p:spPr bwMode="auto">
          <a:xfrm rot="-5400000">
            <a:off x="561182" y="2067719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8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9</a:t>
            </a:fld>
            <a:endParaRPr lang="en-US" sz="1200" dirty="0">
              <a:latin typeface="Tahoma" charset="0"/>
            </a:endParaRPr>
          </a:p>
        </p:txBody>
      </p:sp>
      <p:sp>
        <p:nvSpPr>
          <p:cNvPr id="18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954183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16466</TotalTime>
  <Words>2237</Words>
  <Application>Microsoft Macintosh PowerPoint</Application>
  <PresentationFormat>On-screen Show (4:3)</PresentationFormat>
  <Paragraphs>500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ZapfDingbats</vt:lpstr>
      <vt:lpstr>Arial</vt:lpstr>
      <vt:lpstr>Comic Sans MS</vt:lpstr>
      <vt:lpstr>Gill Sans MT</vt:lpstr>
      <vt:lpstr>Tahoma</vt:lpstr>
      <vt:lpstr>Times New Roman</vt:lpstr>
      <vt:lpstr>Wingdings</vt:lpstr>
      <vt:lpstr>Default Design</vt:lpstr>
      <vt:lpstr>PowerPoint Presentation</vt:lpstr>
      <vt:lpstr>PowerPoint Presentation</vt:lpstr>
      <vt:lpstr>Distance vector algorithm </vt:lpstr>
      <vt:lpstr>Bellman-Ford example </vt:lpstr>
      <vt:lpstr>Distance vector algorithm </vt:lpstr>
      <vt:lpstr>Distance vector algorithm </vt:lpstr>
      <vt:lpstr>Distance vector algorithm </vt:lpstr>
      <vt:lpstr>PowerPoint Presentation</vt:lpstr>
      <vt:lpstr>PowerPoint Presentation</vt:lpstr>
      <vt:lpstr>Distance vector: link cost changes</vt:lpstr>
      <vt:lpstr>Distance vector: link cost changes</vt:lpstr>
      <vt:lpstr>Comparison of LS and DV algorithms</vt:lpstr>
      <vt:lpstr>PowerPoint Presentation</vt:lpstr>
      <vt:lpstr>Making routing scalable</vt:lpstr>
      <vt:lpstr>Internet approach to scalable routing</vt:lpstr>
      <vt:lpstr>Interconnected ASes</vt:lpstr>
      <vt:lpstr>Inter-AS tasks</vt:lpstr>
      <vt:lpstr>Intra-AS Routing</vt:lpstr>
      <vt:lpstr>OSPF (Open Shortest Path First)</vt:lpstr>
      <vt:lpstr>OSPF “advanced” features</vt:lpstr>
      <vt:lpstr>Hierarchical OSPF</vt:lpstr>
      <vt:lpstr>Hierarchical OSPF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Anduo Wang</cp:lastModifiedBy>
  <cp:revision>493</cp:revision>
  <dcterms:created xsi:type="dcterms:W3CDTF">1999-10-08T19:08:27Z</dcterms:created>
  <dcterms:modified xsi:type="dcterms:W3CDTF">2021-10-28T07:14:04Z</dcterms:modified>
</cp:coreProperties>
</file>