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909" r:id="rId2"/>
    <p:sldId id="779" r:id="rId3"/>
    <p:sldId id="780" r:id="rId4"/>
    <p:sldId id="781" r:id="rId5"/>
    <p:sldId id="783" r:id="rId6"/>
    <p:sldId id="784" r:id="rId7"/>
    <p:sldId id="787" r:id="rId8"/>
    <p:sldId id="788" r:id="rId9"/>
    <p:sldId id="789" r:id="rId10"/>
    <p:sldId id="793" r:id="rId11"/>
    <p:sldId id="794" r:id="rId12"/>
    <p:sldId id="795" r:id="rId13"/>
    <p:sldId id="796" r:id="rId14"/>
    <p:sldId id="797" r:id="rId15"/>
    <p:sldId id="817" r:id="rId16"/>
    <p:sldId id="818" r:id="rId17"/>
    <p:sldId id="819" r:id="rId18"/>
    <p:sldId id="820" r:id="rId19"/>
    <p:sldId id="821" r:id="rId20"/>
    <p:sldId id="822" r:id="rId21"/>
    <p:sldId id="823" r:id="rId22"/>
    <p:sldId id="824" r:id="rId23"/>
    <p:sldId id="825" r:id="rId24"/>
    <p:sldId id="826" r:id="rId25"/>
    <p:sldId id="827" r:id="rId26"/>
    <p:sldId id="828" r:id="rId27"/>
    <p:sldId id="829" r:id="rId28"/>
    <p:sldId id="830" r:id="rId29"/>
    <p:sldId id="831" r:id="rId30"/>
    <p:sldId id="832" r:id="rId31"/>
    <p:sldId id="835" r:id="rId32"/>
    <p:sldId id="837" r:id="rId33"/>
    <p:sldId id="838" r:id="rId34"/>
    <p:sldId id="839" r:id="rId35"/>
    <p:sldId id="840" r:id="rId36"/>
    <p:sldId id="841" r:id="rId37"/>
    <p:sldId id="842" r:id="rId38"/>
    <p:sldId id="843" r:id="rId39"/>
    <p:sldId id="844" r:id="rId40"/>
    <p:sldId id="845" r:id="rId41"/>
    <p:sldId id="846" r:id="rId42"/>
    <p:sldId id="847" r:id="rId43"/>
    <p:sldId id="861" r:id="rId44"/>
    <p:sldId id="848" r:id="rId45"/>
    <p:sldId id="849" r:id="rId46"/>
    <p:sldId id="850" r:id="rId47"/>
    <p:sldId id="853" r:id="rId48"/>
    <p:sldId id="854" r:id="rId49"/>
    <p:sldId id="855" r:id="rId50"/>
    <p:sldId id="856" r:id="rId51"/>
    <p:sldId id="857" r:id="rId52"/>
    <p:sldId id="858" r:id="rId53"/>
    <p:sldId id="859" r:id="rId54"/>
    <p:sldId id="860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>
      <p:cViewPr varScale="1">
        <p:scale>
          <a:sx n="144" d="100"/>
          <a:sy n="144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7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53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gif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1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Tahoma" charset="0"/>
                <a:cs typeface="Arial" charset="0"/>
              </a:rPr>
              <a:t>1-</a:t>
            </a:r>
            <a:fld id="{8EAC4CA4-333D-9946-96B7-29465C6C3ADF}" type="slidenum">
              <a:rPr lang="en-US" sz="1200" smtClean="0">
                <a:latin typeface="Tahoma" charset="0"/>
                <a:cs typeface="Arial" charset="0"/>
              </a:rPr>
              <a:pPr>
                <a:defRPr/>
              </a:pPr>
              <a:t>1</a:t>
            </a:fld>
            <a:endParaRPr lang="en-US" sz="1200">
              <a:latin typeface="Tahoma" charset="0"/>
              <a:cs typeface="Arial" charset="0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CIS 5617, </a:t>
            </a:r>
            <a:r>
              <a:rPr lang="en-US" sz="1800" dirty="0" smtClean="0">
                <a:latin typeface="Arial" charset="0"/>
                <a:cs typeface="Arial" charset="0"/>
              </a:rPr>
              <a:t>Spring 2020</a:t>
            </a:r>
            <a:endParaRPr lang="en-US" sz="1800" dirty="0">
              <a:latin typeface="Arial" charset="0"/>
              <a:cs typeface="Arial" charset="0"/>
            </a:endParaRP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Anduo Wang</a:t>
            </a:r>
          </a:p>
          <a:p>
            <a:pPr algn="ctr">
              <a:buFont typeface="Wingdings" charset="0"/>
              <a:buNone/>
            </a:pPr>
            <a:r>
              <a:rPr lang="en-US" sz="1800" dirty="0">
                <a:latin typeface="Arial" charset="0"/>
                <a:cs typeface="Arial" charset="0"/>
              </a:rPr>
              <a:t>Based on Slides created by JFK/KWR</a:t>
            </a:r>
            <a:endParaRPr lang="en-US" altLang="ja-JP" sz="1800" dirty="0">
              <a:latin typeface="Arial" charset="0"/>
              <a:cs typeface="Arial" charset="0"/>
            </a:endParaRPr>
          </a:p>
          <a:p>
            <a:pPr algn="ctr">
              <a:lnSpc>
                <a:spcPct val="85000"/>
              </a:lnSpc>
            </a:pP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69888" y="3917950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sz="1800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sz="180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sz="1800">
                <a:solidFill>
                  <a:srgbClr val="008000"/>
                </a:solidFill>
                <a:cs typeface="Arial" charset="0"/>
              </a:rPr>
            </a:br>
            <a:r>
              <a:rPr lang="en-US" sz="180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sz="18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Lecture 12 – Chapter 6</a:t>
            </a:r>
          </a:p>
          <a:p>
            <a:pPr algn="ctr" eaLnBrk="1" hangingPunct="1"/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Link Layer and LANs</a:t>
            </a:r>
          </a:p>
        </p:txBody>
      </p:sp>
      <p:pic>
        <p:nvPicPr>
          <p:cNvPr id="1536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37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3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6.3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coordination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Bluetooth, FDDI,  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address for interface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used for layer 3 (network layer) forwarding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Link layer and LANs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>
                <a:latin typeface="Gill Sans MT" charset="0"/>
                <a:cs typeface="+mn-cs"/>
              </a:rPr>
              <a:t>each IP node (host, router) on LAN has 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destination 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nodes on 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focus on addressing – at IP 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IP address of first hop router, R (how?)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chip, multiple speeds (e.g., Broadcom  BCM5761)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cheap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/>
                <a:cs typeface="Arial"/>
              </a:rPr>
              <a:t>Metcalfe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6.1 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latin typeface="Gill Sans MT" charset="0"/>
                <a:cs typeface="+mn-cs"/>
              </a:rPr>
              <a:t>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physical topology</a:t>
            </a: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bus: </a:t>
            </a:r>
            <a:r>
              <a:rPr lang="en-US" dirty="0">
                <a:latin typeface="Gill Sans MT" charset="0"/>
                <a:cs typeface="+mn-cs"/>
              </a:rPr>
              <a:t>popular 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star: </a:t>
            </a:r>
            <a:r>
              <a:rPr lang="en-US" dirty="0">
                <a:latin typeface="Gill Sans MT" charset="0"/>
                <a:cs typeface="+mn-cs"/>
              </a:rPr>
              <a:t>prevails today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>
                <a:latin typeface="Gill Sans MT" charset="0"/>
                <a:cs typeface="+mn-cs"/>
              </a:rPr>
              <a:t>no 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doesn't 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Ethernet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s MAC protocol: unslotted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can transmit simultaneously,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forwarding table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how does switch know A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5?</a:t>
            </a: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each switch has a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something like a routing protocol?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when  frame received at switch:</a:t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destination 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destination 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destination, A’, location unknown: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self-learning switches can be connected together: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to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>
                <a:latin typeface="Gill Sans MT" charset="0"/>
                <a:cs typeface="+mn-cs"/>
              </a:rPr>
              <a:t> node over a link</a:t>
            </a:r>
            <a:endParaRPr lang="en-US" i="0" dirty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>
                <a:latin typeface="Gill Sans MT" charset="0"/>
                <a:cs typeface="+mn-cs"/>
              </a:rPr>
              <a:t>: </a:t>
            </a:r>
            <a:r>
              <a:rPr lang="en-US" sz="2400" dirty="0">
                <a:latin typeface="Gill Sans MT" charset="0"/>
                <a:cs typeface="+mn-cs"/>
              </a:rPr>
              <a:t>link-layer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switches: </a:t>
            </a:r>
            <a:r>
              <a:rPr lang="en-US" sz="2400" dirty="0">
                <a:latin typeface="Gill Sans MT" charset="0"/>
                <a:cs typeface="+mn-cs"/>
              </a:rPr>
              <a:t>learn forwarding table using flooding, learning, MAC addresses </a:t>
            </a: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0133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>
                <a:latin typeface="Gill Sans MT" charset="0"/>
                <a:cs typeface="+mn-cs"/>
              </a:rPr>
              <a:t>: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DHCP, unknown location of destination MAC address) must cross entire LAN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security/privacy, efficiency issues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port-based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6.5 link virtualization: MPLS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destination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destination 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6.2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>
                <a:latin typeface="Arial" charset="0"/>
                <a:cs typeface="+mn-cs"/>
              </a:rPr>
            </a:br>
            <a:endParaRPr lang="en-US" sz="2000" i="0" dirty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Arial" charset="0"/>
                <a:cs typeface="+mn-cs"/>
              </a:rPr>
              <a:t>d</a:t>
            </a:r>
            <a:r>
              <a:rPr lang="en-US" sz="2000" i="0" dirty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17550</TotalTime>
  <Words>4366</Words>
  <Application>Microsoft Macintosh PowerPoint</Application>
  <PresentationFormat>On-screen Show (4:3)</PresentationFormat>
  <Paragraphs>974</Paragraphs>
  <Slides>54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PowerPoint Presentation</vt:lpstr>
      <vt:lpstr>Chapter 6: Link layer and LANs</vt:lpstr>
      <vt:lpstr>Link layer, LANs: outline</vt:lpstr>
      <vt:lpstr>Link layer: introduction</vt:lpstr>
      <vt:lpstr>Link layer services</vt:lpstr>
      <vt:lpstr>Link layer services (more)</vt:lpstr>
      <vt:lpstr>Link layer, LANs: outline</vt:lpstr>
      <vt:lpstr>Error detection</vt:lpstr>
      <vt:lpstr>Parity checking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Ethernet: unreliable, connectionless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Link layer, LANs: outline</vt:lpstr>
      <vt:lpstr>VLANs: motivation</vt:lpstr>
      <vt:lpstr>VLANs</vt:lpstr>
      <vt:lpstr>Port-based VLAN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</cp:lastModifiedBy>
  <cp:revision>529</cp:revision>
  <dcterms:created xsi:type="dcterms:W3CDTF">1999-10-08T19:08:27Z</dcterms:created>
  <dcterms:modified xsi:type="dcterms:W3CDTF">2020-04-15T09:01:00Z</dcterms:modified>
</cp:coreProperties>
</file>