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898" r:id="rId2"/>
    <p:sldId id="636" r:id="rId3"/>
    <p:sldId id="751" r:id="rId4"/>
    <p:sldId id="779" r:id="rId5"/>
    <p:sldId id="805" r:id="rId6"/>
    <p:sldId id="806" r:id="rId7"/>
    <p:sldId id="802" r:id="rId8"/>
    <p:sldId id="807" r:id="rId9"/>
    <p:sldId id="781" r:id="rId10"/>
    <p:sldId id="782" r:id="rId11"/>
    <p:sldId id="783" r:id="rId12"/>
    <p:sldId id="808" r:id="rId13"/>
    <p:sldId id="785" r:id="rId14"/>
    <p:sldId id="786" r:id="rId15"/>
    <p:sldId id="787" r:id="rId16"/>
    <p:sldId id="788" r:id="rId17"/>
    <p:sldId id="789" r:id="rId18"/>
    <p:sldId id="790" r:id="rId19"/>
    <p:sldId id="809" r:id="rId20"/>
    <p:sldId id="792" r:id="rId21"/>
    <p:sldId id="793" r:id="rId22"/>
    <p:sldId id="794" r:id="rId23"/>
    <p:sldId id="795" r:id="rId24"/>
    <p:sldId id="796" r:id="rId25"/>
    <p:sldId id="797" r:id="rId26"/>
    <p:sldId id="798" r:id="rId27"/>
    <p:sldId id="799" r:id="rId28"/>
    <p:sldId id="800" r:id="rId29"/>
    <p:sldId id="801" r:id="rId30"/>
    <p:sldId id="780" r:id="rId3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-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43F53F6-B523-C44E-B4C1-FCBC5EB64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8D61CF4-3907-BD48-A0AD-B97C00B71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E5268B6-BFED-754B-A245-6D16E75F0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64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C0F1923-A596-1A47-A249-877B26CCB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98B073-F070-8F40-A264-45FE158B6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1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E2E980-7D79-7040-B5D8-18DB8848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2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735F25A-B97A-024B-B408-E1A4C1DF4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8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D8B96B1-2EDF-B64A-A4F1-BB54A74A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6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DCF9BDD-CFA9-4940-A134-4E3EBF4A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7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14D338-4107-944C-9C9F-B78F8039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0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FD97474-BCA4-8B48-AA21-40B47D81E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Tahoma" charset="0"/>
                <a:cs typeface="Arial" charset="0"/>
              </a:rPr>
              <a:t>1-</a:t>
            </a:r>
            <a:fld id="{8EAC4CA4-333D-9946-96B7-29465C6C3ADF}" type="slidenum">
              <a:rPr lang="en-US" sz="1200" smtClean="0">
                <a:latin typeface="Tahoma" charset="0"/>
                <a:cs typeface="Arial" charset="0"/>
              </a:rPr>
              <a:pPr>
                <a:defRPr/>
              </a:pPr>
              <a:t>1</a:t>
            </a:fld>
            <a:endParaRPr lang="en-US" sz="1200" smtClean="0">
              <a:latin typeface="Tahoma" charset="0"/>
              <a:cs typeface="Arial" charset="0"/>
            </a:endParaRPr>
          </a:p>
        </p:txBody>
      </p:sp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CIS 5617</a:t>
            </a:r>
            <a:r>
              <a:rPr lang="en-US" sz="1800">
                <a:latin typeface="Arial" charset="0"/>
                <a:cs typeface="Arial" charset="0"/>
              </a:rPr>
              <a:t>, </a:t>
            </a:r>
            <a:r>
              <a:rPr lang="en-US" sz="1800" smtClean="0">
                <a:latin typeface="Arial" charset="0"/>
                <a:cs typeface="Arial" charset="0"/>
              </a:rPr>
              <a:t>Spring2019</a:t>
            </a:r>
            <a:endParaRPr lang="en-US" sz="1800" dirty="0">
              <a:latin typeface="Arial" charset="0"/>
              <a:cs typeface="Arial" charset="0"/>
            </a:endParaRPr>
          </a:p>
          <a:p>
            <a:pPr algn="ctr"/>
            <a:r>
              <a:rPr lang="en-US" sz="1800" dirty="0">
                <a:latin typeface="Arial" charset="0"/>
                <a:cs typeface="Arial" charset="0"/>
              </a:rPr>
              <a:t>Anduo Wang</a:t>
            </a:r>
          </a:p>
          <a:p>
            <a:pPr algn="ctr">
              <a:buFont typeface="Wingdings" charset="0"/>
              <a:buNone/>
            </a:pPr>
            <a:r>
              <a:rPr lang="en-US" sz="1800" dirty="0">
                <a:latin typeface="Arial" charset="0"/>
                <a:cs typeface="Arial" charset="0"/>
              </a:rPr>
              <a:t>Based on Slides created by JFK/KWR</a:t>
            </a:r>
            <a:endParaRPr lang="en-US" altLang="ja-JP" sz="1800" dirty="0">
              <a:latin typeface="Arial" charset="0"/>
              <a:cs typeface="Arial" charset="0"/>
            </a:endParaRPr>
          </a:p>
          <a:p>
            <a:pPr algn="ctr">
              <a:lnSpc>
                <a:spcPct val="85000"/>
              </a:lnSpc>
            </a:pP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369888" y="3917950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80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sz="1800" baseline="3000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sz="180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sz="1800">
                <a:solidFill>
                  <a:srgbClr val="008000"/>
                </a:solidFill>
                <a:cs typeface="Arial" charset="0"/>
              </a:rPr>
            </a:br>
            <a:r>
              <a:rPr lang="en-US" sz="180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sz="18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457200" y="241300"/>
            <a:ext cx="77724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Lecture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7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– 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5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  <a:p>
            <a:pPr algn="ctr" eaLnBrk="1" hangingPunct="1"/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Network Control Plane</a:t>
            </a:r>
            <a:endParaRPr lang="en-US" sz="4400" dirty="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15365" name="Picture 1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637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8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9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Graph abstraction: costs</a:t>
            </a:r>
          </a:p>
        </p:txBody>
      </p:sp>
      <p:grpSp>
        <p:nvGrpSpPr>
          <p:cNvPr id="121861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121865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6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7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8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9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0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71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2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3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4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5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76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7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8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9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0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81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2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3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4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5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86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7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8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9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0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91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2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3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4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5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96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7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8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9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0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1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2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3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4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5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1906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1932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33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1907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1930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31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1908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1928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9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1909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1926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7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1910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1924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5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1911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1922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3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1912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3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4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5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1916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7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8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9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1920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1921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21862" name="Text Box 73"/>
          <p:cNvSpPr txBox="1">
            <a:spLocks noChangeArrowheads="1"/>
          </p:cNvSpPr>
          <p:nvPr/>
        </p:nvSpPr>
        <p:spPr bwMode="auto">
          <a:xfrm>
            <a:off x="5265738" y="1689100"/>
            <a:ext cx="3052762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c(x,x</a:t>
            </a:r>
            <a:r>
              <a:rPr lang="ja-JP" altLang="en-US" sz="1800"/>
              <a:t>’</a:t>
            </a:r>
            <a:r>
              <a:rPr lang="en-US" altLang="ja-JP" sz="1800"/>
              <a:t>) = cost of link (x,x</a:t>
            </a:r>
            <a:r>
              <a:rPr lang="ja-JP" altLang="en-US" sz="1800"/>
              <a:t>’</a:t>
            </a:r>
            <a:r>
              <a:rPr lang="en-US" altLang="ja-JP" sz="1800"/>
              <a:t>)</a:t>
            </a:r>
          </a:p>
          <a:p>
            <a:r>
              <a:rPr lang="en-US" sz="1800"/>
              <a:t>      e.g., c(w,z) = 5</a:t>
            </a:r>
          </a:p>
          <a:p>
            <a:endParaRPr lang="en-US" sz="1800"/>
          </a:p>
          <a:p>
            <a:r>
              <a:rPr lang="en-US" sz="1800">
                <a:latin typeface="Gill Sans MT" charset="0"/>
              </a:rPr>
              <a:t>cost could always be 1, or </a:t>
            </a:r>
          </a:p>
          <a:p>
            <a:r>
              <a:rPr lang="en-US" sz="1800">
                <a:latin typeface="Gill Sans MT" charset="0"/>
              </a:rPr>
              <a:t>inversely related to bandwidth,</a:t>
            </a:r>
          </a:p>
          <a:p>
            <a:r>
              <a:rPr lang="en-US" sz="1800">
                <a:latin typeface="Gill Sans MT" charset="0"/>
              </a:rPr>
              <a:t>or inversely related to </a:t>
            </a:r>
          </a:p>
          <a:p>
            <a:r>
              <a:rPr lang="en-US" sz="1800">
                <a:latin typeface="Gill Sans MT" charset="0"/>
              </a:rPr>
              <a:t>congestion</a:t>
            </a:r>
          </a:p>
        </p:txBody>
      </p:sp>
      <p:sp>
        <p:nvSpPr>
          <p:cNvPr id="121863" name="Text Box 74"/>
          <p:cNvSpPr txBox="1">
            <a:spLocks noChangeArrowheads="1"/>
          </p:cNvSpPr>
          <p:nvPr/>
        </p:nvSpPr>
        <p:spPr bwMode="auto">
          <a:xfrm>
            <a:off x="925513" y="4227513"/>
            <a:ext cx="6761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cost of path (x</a:t>
            </a:r>
            <a:r>
              <a:rPr lang="en-US" sz="1800" baseline="-25000"/>
              <a:t>1</a:t>
            </a:r>
            <a:r>
              <a:rPr lang="en-US" sz="1800"/>
              <a:t>, x</a:t>
            </a:r>
            <a:r>
              <a:rPr lang="en-US" sz="1800" baseline="-25000"/>
              <a:t>2</a:t>
            </a:r>
            <a:r>
              <a:rPr lang="en-US" sz="1800"/>
              <a:t>, x</a:t>
            </a:r>
            <a:r>
              <a:rPr lang="en-US" sz="1800" baseline="-25000"/>
              <a:t>3</a:t>
            </a:r>
            <a:r>
              <a:rPr lang="en-US" sz="1800"/>
              <a:t>,…, x</a:t>
            </a:r>
            <a:r>
              <a:rPr lang="en-US" sz="1800" baseline="-25000"/>
              <a:t>p</a:t>
            </a:r>
            <a:r>
              <a:rPr lang="en-US" sz="1800"/>
              <a:t>) = c(x</a:t>
            </a:r>
            <a:r>
              <a:rPr lang="en-US" sz="1800" baseline="-25000"/>
              <a:t>1</a:t>
            </a:r>
            <a:r>
              <a:rPr lang="en-US" sz="1800"/>
              <a:t>,x</a:t>
            </a:r>
            <a:r>
              <a:rPr lang="en-US" sz="1800" baseline="-25000"/>
              <a:t>2</a:t>
            </a:r>
            <a:r>
              <a:rPr lang="en-US" sz="1800"/>
              <a:t>) + c(x</a:t>
            </a:r>
            <a:r>
              <a:rPr lang="en-US" sz="1800" baseline="-25000"/>
              <a:t>2</a:t>
            </a:r>
            <a:r>
              <a:rPr lang="en-US" sz="1800"/>
              <a:t>,x</a:t>
            </a:r>
            <a:r>
              <a:rPr lang="en-US" sz="1800" baseline="-25000"/>
              <a:t>3</a:t>
            </a:r>
            <a:r>
              <a:rPr lang="en-US" sz="1800"/>
              <a:t>) + … + c(x</a:t>
            </a:r>
            <a:r>
              <a:rPr lang="en-US" sz="1800" baseline="-25000"/>
              <a:t>p-1</a:t>
            </a:r>
            <a:r>
              <a:rPr lang="en-US" sz="1800"/>
              <a:t>,x</a:t>
            </a:r>
            <a:r>
              <a:rPr lang="en-US" sz="1800" baseline="-25000"/>
              <a:t>p</a:t>
            </a:r>
            <a:r>
              <a:rPr lang="en-US" sz="1800"/>
              <a:t>)  </a:t>
            </a:r>
          </a:p>
        </p:txBody>
      </p:sp>
      <p:sp>
        <p:nvSpPr>
          <p:cNvPr id="121864" name="Text Box 75"/>
          <p:cNvSpPr txBox="1">
            <a:spLocks noChangeArrowheads="1"/>
          </p:cNvSpPr>
          <p:nvPr/>
        </p:nvSpPr>
        <p:spPr bwMode="auto">
          <a:xfrm>
            <a:off x="792163" y="4981575"/>
            <a:ext cx="7569200" cy="9747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key question:</a:t>
            </a:r>
            <a:r>
              <a:rPr lang="en-US">
                <a:latin typeface="Gill Sans MT" charset="0"/>
              </a:rPr>
              <a:t> what is the least-cost path between u and z ?</a:t>
            </a:r>
          </a:p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routing algorithm:</a:t>
            </a:r>
            <a:r>
              <a:rPr lang="en-US">
                <a:latin typeface="Gill Sans MT" charset="0"/>
              </a:rPr>
              <a:t> algorithm that finds that least cost path</a:t>
            </a:r>
          </a:p>
        </p:txBody>
      </p:sp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7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0168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3"/>
            <a:ext cx="777240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Routing algorithm classification</a:t>
            </a:r>
            <a:endParaRPr lang="en-US">
              <a:latin typeface="Gill Sans MT" charset="0"/>
            </a:endParaRP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2288" y="1371600"/>
            <a:ext cx="4216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Q: global or decentralized information?</a:t>
            </a:r>
          </a:p>
          <a:p>
            <a:pPr>
              <a:spcBef>
                <a:spcPct val="40000"/>
              </a:spcBef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global:</a:t>
            </a:r>
          </a:p>
          <a:p>
            <a:r>
              <a:rPr lang="en-US" sz="2400">
                <a:latin typeface="Gill Sans MT" charset="0"/>
              </a:rPr>
              <a:t>all routers have complete topology, link cost info</a:t>
            </a:r>
          </a:p>
          <a:p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link state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algorithms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decentralized: </a:t>
            </a:r>
          </a:p>
          <a:p>
            <a:r>
              <a:rPr lang="en-US" sz="2400">
                <a:latin typeface="Gill Sans MT" charset="0"/>
              </a:rPr>
              <a:t>router knows physically-connected neighbors, link costs to neighbors</a:t>
            </a:r>
          </a:p>
          <a:p>
            <a:r>
              <a:rPr lang="en-US" sz="2400">
                <a:latin typeface="Gill Sans MT" charset="0"/>
              </a:rPr>
              <a:t>iterative process of computation, exchange of info with neighbors</a:t>
            </a:r>
          </a:p>
          <a:p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distance vector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algorithms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778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47788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Q: static or dynamic</a:t>
            </a:r>
            <a:r>
              <a:rPr lang="en-US" i="1" dirty="0" smtClean="0">
                <a:solidFill>
                  <a:srgbClr val="CC0000"/>
                </a:solidFill>
                <a:cs typeface="+mn-cs"/>
              </a:rPr>
              <a:t>?</a:t>
            </a:r>
            <a:endParaRPr lang="en-US" sz="2400" i="1" dirty="0" smtClean="0">
              <a:solidFill>
                <a:srgbClr val="CC0000"/>
              </a:solidFill>
              <a:cs typeface="+mn-cs"/>
            </a:endParaRPr>
          </a:p>
          <a:p>
            <a:pPr>
              <a:spcBef>
                <a:spcPts val="1752"/>
              </a:spcBef>
              <a:buFont typeface="Wingdings" charset="0"/>
              <a:buNone/>
              <a:defRPr/>
            </a:pPr>
            <a:r>
              <a:rPr lang="en-US" sz="2400" i="1" dirty="0" smtClean="0">
                <a:solidFill>
                  <a:srgbClr val="CC0000"/>
                </a:solidFill>
                <a:cs typeface="+mn-cs"/>
              </a:rPr>
              <a:t>static</a:t>
            </a:r>
            <a:r>
              <a:rPr lang="en-US" sz="2400" i="1" dirty="0">
                <a:solidFill>
                  <a:srgbClr val="CC0000"/>
                </a:solidFill>
                <a:cs typeface="+mn-cs"/>
              </a:rPr>
              <a:t>:</a:t>
            </a:r>
            <a:r>
              <a:rPr lang="en-US" sz="2400" dirty="0">
                <a:cs typeface="+mn-cs"/>
              </a:rPr>
              <a:t> </a:t>
            </a:r>
          </a:p>
          <a:p>
            <a:pPr>
              <a:defRPr/>
            </a:pPr>
            <a:r>
              <a:rPr lang="en-US" sz="2400" dirty="0">
                <a:cs typeface="+mn-cs"/>
              </a:rPr>
              <a:t>routes change slowly over time</a:t>
            </a:r>
          </a:p>
          <a:p>
            <a:pPr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dynamic: </a:t>
            </a:r>
          </a:p>
          <a:p>
            <a:pPr>
              <a:defRPr/>
            </a:pPr>
            <a:r>
              <a:rPr lang="en-US" sz="2400" dirty="0">
                <a:cs typeface="+mn-cs"/>
              </a:rPr>
              <a:t>routes change more quickly</a:t>
            </a:r>
          </a:p>
          <a:p>
            <a:pPr lvl="1">
              <a:defRPr/>
            </a:pPr>
            <a:r>
              <a:rPr lang="en-US" dirty="0"/>
              <a:t>periodic update</a:t>
            </a:r>
          </a:p>
          <a:p>
            <a:pPr lvl="1">
              <a:defRPr/>
            </a:pPr>
            <a:r>
              <a:rPr lang="en-US" dirty="0"/>
              <a:t>in response to link cost changes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7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5.1 </a:t>
            </a:r>
            <a:r>
              <a:rPr lang="en-US" sz="2400" dirty="0">
                <a:latin typeface="Gill Sans MT" charset="0"/>
              </a:rPr>
              <a:t>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 smtClean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5.3 intra</a:t>
            </a:r>
            <a:r>
              <a:rPr lang="en-US" sz="2400" dirty="0"/>
              <a:t>-AS </a:t>
            </a:r>
            <a:r>
              <a:rPr lang="en-US" sz="2400" dirty="0" smtClean="0"/>
              <a:t>routing </a:t>
            </a:r>
            <a:r>
              <a:rPr lang="en-US" sz="2400" dirty="0"/>
              <a:t>in the Internet: </a:t>
            </a:r>
            <a:r>
              <a:rPr lang="en-US" sz="2400" dirty="0" smtClean="0"/>
              <a:t>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5.4 routing among </a:t>
            </a:r>
            <a:r>
              <a:rPr lang="en-US" sz="2400" dirty="0"/>
              <a:t>the ISPs: B</a:t>
            </a:r>
            <a:r>
              <a:rPr lang="en-US" sz="2400" dirty="0" smtClean="0"/>
              <a:t>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5.5 The SDN control </a:t>
            </a:r>
            <a:r>
              <a:rPr lang="en-US" sz="2400" dirty="0" smtClean="0">
                <a:latin typeface="Gill Sans MT" charset="0"/>
              </a:rPr>
              <a:t>plane</a:t>
            </a:r>
            <a:endParaRPr lang="en-US" sz="2400" dirty="0" smtClean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5: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845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1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0144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A </a:t>
            </a:r>
            <a:r>
              <a:rPr lang="en-US" sz="4000" dirty="0" smtClean="0">
                <a:latin typeface="Gill Sans MT" charset="0"/>
              </a:rPr>
              <a:t>link-state routing 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55750"/>
            <a:ext cx="3810000" cy="490378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Dijkstra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’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s algorithm</a:t>
            </a:r>
          </a:p>
          <a:p>
            <a:r>
              <a:rPr lang="en-US" sz="2400">
                <a:latin typeface="Gill Sans MT" charset="0"/>
              </a:rPr>
              <a:t>net topology, link costs known to all nodes</a:t>
            </a:r>
          </a:p>
          <a:p>
            <a:pPr lvl="1"/>
            <a:r>
              <a:rPr lang="en-US" sz="2000">
                <a:latin typeface="Gill Sans MT" charset="0"/>
              </a:rPr>
              <a:t>accomplished via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>
                <a:latin typeface="Gill Sans MT" charset="0"/>
              </a:rPr>
              <a:t>link state broadcast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all nodes have same info</a:t>
            </a:r>
          </a:p>
          <a:p>
            <a:r>
              <a:rPr lang="en-US" sz="2400">
                <a:latin typeface="Gill Sans MT" charset="0"/>
              </a:rPr>
              <a:t>computes least cost paths from one node (</a:t>
            </a:r>
            <a:r>
              <a:rPr lang="ja-JP" altLang="en-US" sz="2400">
                <a:latin typeface="Gill Sans MT" charset="0"/>
              </a:rPr>
              <a:t>‘</a:t>
            </a:r>
            <a:r>
              <a:rPr lang="en-US" altLang="ja-JP" sz="2400">
                <a:latin typeface="Gill Sans MT" charset="0"/>
              </a:rPr>
              <a:t>source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) to all other nodes</a:t>
            </a:r>
          </a:p>
          <a:p>
            <a:pPr lvl="1"/>
            <a:r>
              <a:rPr lang="en-US" sz="2000">
                <a:latin typeface="Gill Sans MT" charset="0"/>
              </a:rPr>
              <a:t>gives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forwarding table</a:t>
            </a:r>
            <a:r>
              <a:rPr lang="en-US" sz="2000">
                <a:latin typeface="Gill Sans MT" charset="0"/>
              </a:rPr>
              <a:t> for that node</a:t>
            </a:r>
          </a:p>
          <a:p>
            <a:r>
              <a:rPr lang="en-US" sz="2400">
                <a:latin typeface="Gill Sans MT" charset="0"/>
              </a:rPr>
              <a:t>iterative: after k iterations, know least cost path to k dest.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</a:t>
            </a:r>
            <a:endParaRPr lang="en-US" sz="2400">
              <a:latin typeface="Gill Sans MT" charset="0"/>
            </a:endParaRPr>
          </a:p>
        </p:txBody>
      </p:sp>
      <p:sp>
        <p:nvSpPr>
          <p:cNvPr id="1249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notation: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c(x,y):</a:t>
            </a:r>
            <a:r>
              <a:rPr lang="en-US" sz="2400">
                <a:latin typeface="Gill Sans MT" charset="0"/>
              </a:rPr>
              <a:t> link cost from node x to y;  = ∞ if not direct neighbors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2400">
                <a:latin typeface="Gill Sans MT" charset="0"/>
              </a:rPr>
              <a:t> current value of cost of path from source to dest.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2400">
                <a:latin typeface="Gill Sans MT" charset="0"/>
              </a:rPr>
              <a:t> predecessor node along path from source to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latin typeface="Gill Sans MT" charset="0"/>
              </a:rPr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>
              <a:latin typeface="Gill Sans MT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80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5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Gill Sans MT" charset="0"/>
              </a:rPr>
              <a:t>Dijsktra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</a:t>
            </a:r>
            <a:r>
              <a:rPr lang="en-US" altLang="ja-JP" sz="4000" dirty="0" smtClean="0">
                <a:latin typeface="Gill Sans MT" charset="0"/>
              </a:rPr>
              <a:t>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1  </a:t>
            </a:r>
            <a:r>
              <a:rPr lang="en-US" sz="2000" b="1" i="1"/>
              <a:t>Initialization:</a:t>
            </a:r>
            <a:r>
              <a:rPr lang="en-US" sz="2000"/>
              <a:t> </a:t>
            </a:r>
          </a:p>
          <a:p>
            <a:r>
              <a:rPr lang="en-US" sz="2000"/>
              <a:t>2   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= {u} </a:t>
            </a:r>
          </a:p>
          <a:p>
            <a:r>
              <a:rPr lang="en-US" sz="2000"/>
              <a:t>3    for all nodes v </a:t>
            </a:r>
          </a:p>
          <a:p>
            <a:r>
              <a:rPr lang="en-US" sz="2000"/>
              <a:t>4      if v adjacent to u </a:t>
            </a:r>
          </a:p>
          <a:p>
            <a:r>
              <a:rPr lang="en-US" sz="2000"/>
              <a:t>5          then D(v) = c(u,v) </a:t>
            </a:r>
          </a:p>
          <a:p>
            <a:r>
              <a:rPr lang="en-US" sz="2000"/>
              <a:t>6      else D(v) = </a:t>
            </a:r>
            <a:r>
              <a:rPr lang="en-US" sz="2000">
                <a:cs typeface="Arial" charset="0"/>
              </a:rPr>
              <a:t>∞</a:t>
            </a:r>
            <a:r>
              <a:rPr lang="en-US" sz="2000"/>
              <a:t> </a:t>
            </a:r>
          </a:p>
          <a:p>
            <a:r>
              <a:rPr lang="en-US" sz="2000"/>
              <a:t>7 </a:t>
            </a:r>
          </a:p>
          <a:p>
            <a:r>
              <a:rPr lang="en-US" sz="2000"/>
              <a:t>8   </a:t>
            </a:r>
            <a:r>
              <a:rPr lang="en-US" sz="2000" b="1" i="1"/>
              <a:t>Loop</a:t>
            </a:r>
            <a:r>
              <a:rPr lang="en-US" sz="2000" i="1"/>
              <a:t> </a:t>
            </a:r>
            <a:endParaRPr lang="en-US" sz="2000"/>
          </a:p>
          <a:p>
            <a:r>
              <a:rPr lang="en-US" sz="2000"/>
              <a:t>9     find w not in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such that D(w) is a minimum </a:t>
            </a:r>
          </a:p>
          <a:p>
            <a:r>
              <a:rPr lang="en-US" sz="2000"/>
              <a:t>10    add w to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</a:t>
            </a:r>
          </a:p>
          <a:p>
            <a:r>
              <a:rPr lang="en-US" sz="2000"/>
              <a:t>11    update D(v) for all v adjacent to w and not in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: </a:t>
            </a:r>
          </a:p>
          <a:p>
            <a:r>
              <a:rPr lang="en-US" sz="2000"/>
              <a:t>12       </a:t>
            </a:r>
            <a:r>
              <a:rPr lang="en-US" sz="2000" b="1">
                <a:solidFill>
                  <a:srgbClr val="CC0000"/>
                </a:solidFill>
              </a:rPr>
              <a:t>D(v) = min( D(v), D(w) + c(w,v) ) </a:t>
            </a:r>
          </a:p>
          <a:p>
            <a:r>
              <a:rPr lang="en-US" sz="2000"/>
              <a:t>13    /* new cost to v is either old cost to v or known </a:t>
            </a:r>
          </a:p>
          <a:p>
            <a:r>
              <a:rPr lang="en-US" sz="2000"/>
              <a:t>14     shortest path cost to w plus cost from w to v */ </a:t>
            </a:r>
          </a:p>
          <a:p>
            <a:r>
              <a:rPr lang="en-US" sz="2000"/>
              <a:t>15  </a:t>
            </a:r>
            <a:r>
              <a:rPr lang="en-US" sz="2000" b="1" i="1"/>
              <a:t>until all nodes in N</a:t>
            </a:r>
            <a:r>
              <a:rPr lang="en-US" sz="2000" b="1" i="1">
                <a:cs typeface="Arial" charset="0"/>
              </a:rPr>
              <a:t>'</a:t>
            </a:r>
            <a:r>
              <a:rPr lang="en-US" sz="2000"/>
              <a:t> </a:t>
            </a:r>
          </a:p>
        </p:txBody>
      </p:sp>
      <p:sp>
        <p:nvSpPr>
          <p:cNvPr id="125958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1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9" name="Picture 13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0" name="Group 2"/>
          <p:cNvGrpSpPr>
            <a:grpSpLocks/>
          </p:cNvGrpSpPr>
          <p:nvPr/>
        </p:nvGrpSpPr>
        <p:grpSpPr bwMode="auto">
          <a:xfrm>
            <a:off x="4640263" y="3021824"/>
            <a:ext cx="4217987" cy="3364357"/>
            <a:chOff x="415" y="856"/>
            <a:chExt cx="2910" cy="2258"/>
          </a:xfrm>
        </p:grpSpPr>
        <p:grpSp>
          <p:nvGrpSpPr>
            <p:cNvPr id="1270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127103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4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5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6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107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8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9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sp>
          <p:nvSpPr>
            <p:cNvPr id="127042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7043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4</a:t>
              </a:r>
              <a:endParaRPr lang="en-US"/>
            </a:p>
          </p:txBody>
        </p:sp>
        <p:grpSp>
          <p:nvGrpSpPr>
            <p:cNvPr id="1270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127096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7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8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9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100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1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2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70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127089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0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1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2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93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4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5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x</a:t>
                </a:r>
                <a:endParaRPr lang="en-US"/>
              </a:p>
            </p:txBody>
          </p:sp>
        </p:grpSp>
        <p:grpSp>
          <p:nvGrpSpPr>
            <p:cNvPr id="1270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127082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3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4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5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86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7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8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sp>
          <p:nvSpPr>
            <p:cNvPr id="127047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8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9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0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7051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2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7053" name="Freeform 43"/>
            <p:cNvSpPr>
              <a:spLocks/>
            </p:cNvSpPr>
            <p:nvPr/>
          </p:nvSpPr>
          <p:spPr bwMode="auto">
            <a:xfrm>
              <a:off x="601" y="2227"/>
              <a:ext cx="860" cy="799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  <a:gd name="T9" fmla="*/ 0 w 857"/>
                <a:gd name="T10" fmla="*/ 0 h 1152"/>
                <a:gd name="T11" fmla="*/ 857 w 857"/>
                <a:gd name="T12" fmla="*/ 1152 h 1152"/>
                <a:gd name="connsiteX0" fmla="*/ 0 w 10000"/>
                <a:gd name="connsiteY0" fmla="*/ 0 h 6928"/>
                <a:gd name="connsiteX1" fmla="*/ 3770 w 10000"/>
                <a:gd name="connsiteY1" fmla="*/ 6300 h 6928"/>
                <a:gd name="connsiteX2" fmla="*/ 10000 w 10000"/>
                <a:gd name="connsiteY2" fmla="*/ 6701 h 6928"/>
                <a:gd name="connsiteX0" fmla="*/ 0 w 10000"/>
                <a:gd name="connsiteY0" fmla="*/ 0 h 9871"/>
                <a:gd name="connsiteX1" fmla="*/ 1802 w 10000"/>
                <a:gd name="connsiteY1" fmla="*/ 7634 h 9871"/>
                <a:gd name="connsiteX2" fmla="*/ 10000 w 10000"/>
                <a:gd name="connsiteY2" fmla="*/ 9672 h 9871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32 w 10032"/>
                <a:gd name="connsiteY0" fmla="*/ 0 h 10136"/>
                <a:gd name="connsiteX1" fmla="*/ 1834 w 10032"/>
                <a:gd name="connsiteY1" fmla="*/ 7734 h 10136"/>
                <a:gd name="connsiteX2" fmla="*/ 10032 w 10032"/>
                <a:gd name="connsiteY2" fmla="*/ 9798 h 1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2" h="10136">
                  <a:moveTo>
                    <a:pt x="32" y="0"/>
                  </a:moveTo>
                  <a:cubicBezTo>
                    <a:pt x="62" y="4573"/>
                    <a:pt x="-465" y="5047"/>
                    <a:pt x="1834" y="7734"/>
                  </a:cubicBezTo>
                  <a:cubicBezTo>
                    <a:pt x="4132" y="9414"/>
                    <a:pt x="9320" y="10802"/>
                    <a:pt x="10032" y="979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4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7</a:t>
              </a:r>
              <a:endParaRPr lang="en-US"/>
            </a:p>
          </p:txBody>
        </p:sp>
        <p:sp>
          <p:nvSpPr>
            <p:cNvPr id="127055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6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4</a:t>
              </a:r>
              <a:endParaRPr lang="en-US"/>
            </a:p>
          </p:txBody>
        </p:sp>
        <p:sp>
          <p:nvSpPr>
            <p:cNvPr id="1270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1"/>
                <a:gd name="T25" fmla="*/ 0 h 484"/>
                <a:gd name="T26" fmla="*/ 991 w 991"/>
                <a:gd name="T27" fmla="*/ 484 h 4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70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127075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6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7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8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79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0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1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sp>
          <p:nvSpPr>
            <p:cNvPr id="127059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8</a:t>
              </a:r>
              <a:endParaRPr lang="en-US"/>
            </a:p>
          </p:txBody>
        </p:sp>
        <p:grpSp>
          <p:nvGrpSpPr>
            <p:cNvPr id="1270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127068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69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0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1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72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3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4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z</a:t>
                </a:r>
                <a:endParaRPr lang="en-US"/>
              </a:p>
            </p:txBody>
          </p:sp>
        </p:grpSp>
        <p:sp>
          <p:nvSpPr>
            <p:cNvPr id="127061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2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7063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4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7</a:t>
              </a:r>
              <a:endParaRPr lang="en-US"/>
            </a:p>
          </p:txBody>
        </p:sp>
        <p:sp>
          <p:nvSpPr>
            <p:cNvPr id="1270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  <a:gd name="T9" fmla="*/ 0 w 28"/>
                <a:gd name="T10" fmla="*/ 0 h 14"/>
                <a:gd name="T11" fmla="*/ 28 w 2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  <a:gd name="T9" fmla="*/ 0 w 1510"/>
                <a:gd name="T10" fmla="*/ 0 h 1052"/>
                <a:gd name="T11" fmla="*/ 1510 w 1510"/>
                <a:gd name="T12" fmla="*/ 1052 h 1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7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9</a:t>
              </a:r>
              <a:endParaRPr lang="en-US"/>
            </a:p>
          </p:txBody>
        </p:sp>
      </p:grpSp>
      <p:sp>
        <p:nvSpPr>
          <p:cNvPr id="126981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>
                <a:solidFill>
                  <a:srgbClr val="000099"/>
                </a:solidFill>
                <a:latin typeface="Gill Sans MT" charset="0"/>
              </a:rPr>
              <a:t>Dijkstra</a:t>
            </a:r>
            <a:r>
              <a:rPr lang="ja-JP" altLang="en-US" sz="40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4000">
                <a:solidFill>
                  <a:srgbClr val="000099"/>
                </a:solidFill>
                <a:latin typeface="Gill Sans MT" charset="0"/>
              </a:rPr>
              <a:t>s algorithm: example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126982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Step</a:t>
            </a:r>
          </a:p>
          <a:p>
            <a:pPr algn="r"/>
            <a:endParaRPr lang="en-US" sz="2000"/>
          </a:p>
        </p:txBody>
      </p:sp>
      <p:sp>
        <p:nvSpPr>
          <p:cNvPr id="126983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N</a:t>
            </a:r>
            <a:r>
              <a:rPr lang="en-US" sz="2000">
                <a:cs typeface="Arial" charset="0"/>
              </a:rPr>
              <a:t>'</a:t>
            </a:r>
          </a:p>
        </p:txBody>
      </p:sp>
      <p:sp>
        <p:nvSpPr>
          <p:cNvPr id="126984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v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p(v)</a:t>
            </a:r>
          </a:p>
        </p:txBody>
      </p:sp>
      <p:sp>
        <p:nvSpPr>
          <p:cNvPr id="126985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0</a:t>
            </a:r>
          </a:p>
        </p:txBody>
      </p:sp>
      <p:sp>
        <p:nvSpPr>
          <p:cNvPr id="126986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1</a:t>
            </a:r>
          </a:p>
        </p:txBody>
      </p:sp>
      <p:sp>
        <p:nvSpPr>
          <p:cNvPr id="126987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2</a:t>
            </a:r>
          </a:p>
        </p:txBody>
      </p:sp>
      <p:sp>
        <p:nvSpPr>
          <p:cNvPr id="126988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3</a:t>
            </a:r>
          </a:p>
        </p:txBody>
      </p:sp>
      <p:sp>
        <p:nvSpPr>
          <p:cNvPr id="126989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4</a:t>
            </a:r>
          </a:p>
        </p:txBody>
      </p:sp>
      <p:sp>
        <p:nvSpPr>
          <p:cNvPr id="126990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5</a:t>
            </a:r>
          </a:p>
        </p:txBody>
      </p:sp>
      <p:sp>
        <p:nvSpPr>
          <p:cNvPr id="126991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w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p(w)</a:t>
            </a:r>
          </a:p>
        </p:txBody>
      </p:sp>
      <p:sp>
        <p:nvSpPr>
          <p:cNvPr id="126992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x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p(x)</a:t>
            </a:r>
          </a:p>
        </p:txBody>
      </p:sp>
      <p:sp>
        <p:nvSpPr>
          <p:cNvPr id="126993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y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p(y)</a:t>
            </a:r>
          </a:p>
        </p:txBody>
      </p:sp>
      <p:sp>
        <p:nvSpPr>
          <p:cNvPr id="126994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z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p(z)</a:t>
            </a:r>
          </a:p>
        </p:txBody>
      </p:sp>
      <p:sp>
        <p:nvSpPr>
          <p:cNvPr id="126995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6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7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</a:t>
            </a:r>
          </a:p>
        </p:txBody>
      </p:sp>
      <p:sp>
        <p:nvSpPr>
          <p:cNvPr id="126998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9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0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1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2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127036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7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8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7,u</a:t>
              </a:r>
            </a:p>
          </p:txBody>
        </p:sp>
        <p:sp>
          <p:nvSpPr>
            <p:cNvPr id="127039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3,u</a:t>
              </a:r>
            </a:p>
          </p:txBody>
        </p:sp>
        <p:sp>
          <p:nvSpPr>
            <p:cNvPr id="127040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</a:t>
            </a:r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127031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2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11</a:t>
              </a:r>
              <a:r>
                <a:rPr lang="en-US" sz="1800"/>
                <a:t>,w</a:t>
              </a:r>
              <a:r>
                <a:rPr lang="en-US" sz="1800">
                  <a:latin typeface="Comic Sans MS" charset="0"/>
                </a:rPr>
                <a:t> </a:t>
              </a:r>
              <a:endParaRPr lang="en-US" sz="2000"/>
            </a:p>
          </p:txBody>
        </p:sp>
        <p:sp>
          <p:nvSpPr>
            <p:cNvPr id="127033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6,w</a:t>
              </a:r>
            </a:p>
          </p:txBody>
        </p:sp>
        <p:sp>
          <p:nvSpPr>
            <p:cNvPr id="127034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  <p:sp>
          <p:nvSpPr>
            <p:cNvPr id="127035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5,u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127026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14</a:t>
              </a:r>
              <a:r>
                <a:rPr lang="en-US" sz="1800"/>
                <a:t>,x </a:t>
              </a:r>
            </a:p>
          </p:txBody>
        </p:sp>
        <p:sp>
          <p:nvSpPr>
            <p:cNvPr id="127027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11,</a:t>
              </a:r>
              <a:r>
                <a:rPr lang="en-US" sz="1800"/>
                <a:t>w </a:t>
              </a:r>
              <a:endParaRPr lang="en-US" sz="2000"/>
            </a:p>
          </p:txBody>
        </p:sp>
        <p:sp>
          <p:nvSpPr>
            <p:cNvPr id="127028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6,w</a:t>
              </a:r>
            </a:p>
          </p:txBody>
        </p:sp>
        <p:sp>
          <p:nvSpPr>
            <p:cNvPr id="127029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  <p:sp>
          <p:nvSpPr>
            <p:cNvPr id="127030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</a:t>
            </a:r>
          </a:p>
        </p:txBody>
      </p: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127024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14</a:t>
              </a:r>
              <a:r>
                <a:rPr lang="en-US" sz="1800"/>
                <a:t>,x </a:t>
              </a:r>
            </a:p>
          </p:txBody>
        </p:sp>
        <p:sp>
          <p:nvSpPr>
            <p:cNvPr id="127025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10,</a:t>
              </a:r>
              <a:r>
                <a:rPr lang="en-US" sz="1800"/>
                <a:t>v </a:t>
              </a:r>
              <a:endParaRPr lang="en-US" sz="2000"/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12</a:t>
            </a:r>
            <a:r>
              <a:rPr lang="en-US" sz="1800"/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notes: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>
                <a:latin typeface="Gill Sans MT" charset="0"/>
              </a:rPr>
              <a:t>construct shortest path tree by tracing predecessor nodes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>
                <a:latin typeface="Gill Sans MT" charset="0"/>
              </a:rPr>
              <a:t>ties can exist (can be broken arbitrarily)</a:t>
            </a: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uwxvyz</a:t>
            </a:r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4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0" grpId="0" animBg="1"/>
      <p:bldP spid="717951" grpId="0" animBg="1"/>
      <p:bldP spid="717952" grpId="0" animBg="1"/>
      <p:bldP spid="717953" grpId="0" animBg="1"/>
      <p:bldP spid="717954" grpId="0" animBg="1"/>
      <p:bldP spid="7179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9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another example</a:t>
            </a:r>
            <a:endParaRPr lang="en-US">
              <a:latin typeface="Gill Sans MT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Step</a:t>
            </a:r>
          </a:p>
          <a:p>
            <a:pPr algn="r"/>
            <a:r>
              <a:rPr lang="en-US" sz="2000"/>
              <a:t>0</a:t>
            </a:r>
          </a:p>
          <a:p>
            <a:pPr algn="r"/>
            <a:r>
              <a:rPr lang="en-US" sz="2000"/>
              <a:t>1</a:t>
            </a:r>
          </a:p>
          <a:p>
            <a:pPr algn="r"/>
            <a:r>
              <a:rPr lang="en-US" sz="2000"/>
              <a:t>2</a:t>
            </a:r>
          </a:p>
          <a:p>
            <a:pPr algn="r"/>
            <a:r>
              <a:rPr lang="en-US" sz="2000"/>
              <a:t>3</a:t>
            </a:r>
          </a:p>
          <a:p>
            <a:pPr algn="r"/>
            <a:r>
              <a:rPr lang="en-US" sz="2000"/>
              <a:t>4</a:t>
            </a:r>
          </a:p>
          <a:p>
            <a:pPr algn="r"/>
            <a:r>
              <a:rPr lang="en-US" sz="2000"/>
              <a:t>5</a:t>
            </a:r>
          </a:p>
        </p:txBody>
      </p:sp>
      <p:sp>
        <p:nvSpPr>
          <p:cNvPr id="12800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N</a:t>
            </a:r>
            <a:r>
              <a:rPr lang="en-US" sz="2000">
                <a:cs typeface="Arial" charset="0"/>
              </a:rPr>
              <a:t>'</a:t>
            </a:r>
          </a:p>
          <a:p>
            <a:pPr algn="r"/>
            <a:r>
              <a:rPr lang="en-US" sz="2000"/>
              <a:t>u</a:t>
            </a:r>
          </a:p>
          <a:p>
            <a:pPr algn="r"/>
            <a:r>
              <a:rPr lang="en-US" sz="2000"/>
              <a:t>ux</a:t>
            </a:r>
          </a:p>
          <a:p>
            <a:pPr algn="r"/>
            <a:r>
              <a:rPr lang="en-US" sz="2000"/>
              <a:t>uxy</a:t>
            </a:r>
          </a:p>
          <a:p>
            <a:pPr algn="r"/>
            <a:r>
              <a:rPr lang="en-US" sz="2000"/>
              <a:t>uxyv</a:t>
            </a:r>
          </a:p>
          <a:p>
            <a:pPr algn="r"/>
            <a:r>
              <a:rPr lang="en-US" sz="2000"/>
              <a:t>uxyvw</a:t>
            </a:r>
          </a:p>
          <a:p>
            <a:pPr algn="r"/>
            <a:r>
              <a:rPr lang="en-US" sz="2000"/>
              <a:t>uxyvwz</a:t>
            </a:r>
          </a:p>
        </p:txBody>
      </p:sp>
      <p:sp>
        <p:nvSpPr>
          <p:cNvPr id="128007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D(v),p(v)</a:t>
            </a:r>
          </a:p>
          <a:p>
            <a:pPr algn="r"/>
            <a:r>
              <a:rPr lang="en-US" sz="2000"/>
              <a:t>2,u</a:t>
            </a:r>
          </a:p>
          <a:p>
            <a:pPr algn="r"/>
            <a:r>
              <a:rPr lang="en-US" sz="2000"/>
              <a:t>2,u</a:t>
            </a:r>
          </a:p>
          <a:p>
            <a:pPr algn="r"/>
            <a:r>
              <a:rPr lang="en-US" sz="2000"/>
              <a:t>2,u</a:t>
            </a:r>
          </a:p>
        </p:txBody>
      </p:sp>
      <p:sp>
        <p:nvSpPr>
          <p:cNvPr id="128008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D(w),p(w)</a:t>
            </a:r>
          </a:p>
          <a:p>
            <a:pPr algn="r"/>
            <a:r>
              <a:rPr lang="en-US" sz="2000"/>
              <a:t>5,u</a:t>
            </a:r>
          </a:p>
          <a:p>
            <a:pPr algn="r"/>
            <a:r>
              <a:rPr lang="en-US" sz="2000"/>
              <a:t>4,x</a:t>
            </a:r>
          </a:p>
          <a:p>
            <a:pPr algn="r"/>
            <a:r>
              <a:rPr lang="en-US" sz="2000"/>
              <a:t>3,y</a:t>
            </a:r>
          </a:p>
          <a:p>
            <a:pPr algn="r"/>
            <a:r>
              <a:rPr lang="en-US" sz="2000"/>
              <a:t>3,y</a:t>
            </a:r>
          </a:p>
        </p:txBody>
      </p:sp>
      <p:sp>
        <p:nvSpPr>
          <p:cNvPr id="128009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D(x),p(x)</a:t>
            </a:r>
          </a:p>
          <a:p>
            <a:pPr algn="r"/>
            <a:r>
              <a:rPr lang="en-US" sz="2000"/>
              <a:t>1,u</a:t>
            </a:r>
          </a:p>
        </p:txBody>
      </p:sp>
      <p:sp>
        <p:nvSpPr>
          <p:cNvPr id="128010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D(y),p(y)</a:t>
            </a:r>
          </a:p>
          <a:p>
            <a:pPr algn="r"/>
            <a:r>
              <a:rPr lang="en-US" sz="2000">
                <a:latin typeface="Comic Sans MS" charset="0"/>
                <a:cs typeface="Arial" charset="0"/>
              </a:rPr>
              <a:t>∞</a:t>
            </a:r>
          </a:p>
          <a:p>
            <a:pPr algn="r"/>
            <a:r>
              <a:rPr lang="en-US" sz="2000"/>
              <a:t>2,x</a:t>
            </a:r>
          </a:p>
        </p:txBody>
      </p:sp>
      <p:sp>
        <p:nvSpPr>
          <p:cNvPr id="128011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D(z),p(z)</a:t>
            </a:r>
          </a:p>
          <a:p>
            <a:pPr algn="r"/>
            <a:r>
              <a:rPr lang="en-US" sz="1800">
                <a:latin typeface="Comic Sans MS" charset="0"/>
              </a:rPr>
              <a:t>∞ </a:t>
            </a:r>
            <a:endParaRPr lang="en-US" sz="2000"/>
          </a:p>
          <a:p>
            <a:pPr algn="r"/>
            <a:r>
              <a:rPr lang="en-US" sz="1800">
                <a:latin typeface="Comic Sans MS" charset="0"/>
              </a:rPr>
              <a:t>∞ </a:t>
            </a:r>
            <a:endParaRPr lang="en-US" sz="2000"/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</p:txBody>
      </p:sp>
      <p:sp>
        <p:nvSpPr>
          <p:cNvPr id="12801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18" name="Group 16"/>
          <p:cNvGrpSpPr>
            <a:grpSpLocks/>
          </p:cNvGrpSpPr>
          <p:nvPr/>
        </p:nvGrpSpPr>
        <p:grpSpPr bwMode="auto">
          <a:xfrm>
            <a:off x="3645396" y="3771160"/>
            <a:ext cx="3571875" cy="2236787"/>
            <a:chOff x="3162" y="1071"/>
            <a:chExt cx="2250" cy="1409"/>
          </a:xfrm>
        </p:grpSpPr>
        <p:sp>
          <p:nvSpPr>
            <p:cNvPr id="12802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6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7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8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9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30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1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2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3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4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35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6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7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8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9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40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1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2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3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4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45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6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7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8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9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50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1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2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3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4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55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65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8091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2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8066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8089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0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8067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8087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8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8068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8085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6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8069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8083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4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8070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8081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2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8071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2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3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4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8075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6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7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8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8079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8080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96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 smtClean="0"/>
              <a:t>* Check </a:t>
            </a:r>
            <a:r>
              <a:rPr lang="en-US" sz="1400" dirty="0"/>
              <a:t>out the online interactive exercises for more </a:t>
            </a:r>
            <a:r>
              <a:rPr lang="en-US" sz="1400" dirty="0" smtClean="0"/>
              <a:t>examples: h</a:t>
            </a:r>
            <a:r>
              <a:rPr lang="en-US" sz="1200" dirty="0" smtClean="0"/>
              <a:t>ttp</a:t>
            </a:r>
            <a:r>
              <a:rPr lang="en-US" sz="1200" dirty="0"/>
              <a:t>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1457685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34" grpId="0" animBg="1"/>
      <p:bldP spid="718935" grpId="0" animBg="1"/>
      <p:bldP spid="718936" grpId="0" animBg="1"/>
      <p:bldP spid="718937" grpId="0" animBg="1"/>
      <p:bldP spid="7189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example (2) </a:t>
            </a:r>
            <a:endParaRPr lang="en-US" sz="4000">
              <a:latin typeface="Gill Sans MT" charset="0"/>
            </a:endParaRPr>
          </a:p>
        </p:txBody>
      </p:sp>
      <p:grpSp>
        <p:nvGrpSpPr>
          <p:cNvPr id="129028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29047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8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9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0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1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52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3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4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5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6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57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8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9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0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1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62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3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4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5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6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67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8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9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0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1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72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3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4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5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6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77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8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9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0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1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082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129098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9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9083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129096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7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9084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12909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5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9085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12909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3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9086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12909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1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9087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12908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89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</p:grpSp>
      <p:sp>
        <p:nvSpPr>
          <p:cNvPr id="129029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29030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129033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4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5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v</a:t>
              </a:r>
            </a:p>
          </p:txBody>
        </p:sp>
        <p:sp>
          <p:nvSpPr>
            <p:cNvPr id="129036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x</a:t>
              </a:r>
            </a:p>
          </p:txBody>
        </p:sp>
        <p:sp>
          <p:nvSpPr>
            <p:cNvPr id="129037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y</a:t>
              </a:r>
            </a:p>
          </p:txBody>
        </p:sp>
        <p:sp>
          <p:nvSpPr>
            <p:cNvPr id="129038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w</a:t>
              </a:r>
            </a:p>
          </p:txBody>
        </p:sp>
        <p:sp>
          <p:nvSpPr>
            <p:cNvPr id="129039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z</a:t>
              </a:r>
            </a:p>
          </p:txBody>
        </p:sp>
        <p:sp>
          <p:nvSpPr>
            <p:cNvPr id="129040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(u,v)</a:t>
              </a:r>
            </a:p>
          </p:txBody>
        </p:sp>
        <p:sp>
          <p:nvSpPr>
            <p:cNvPr id="129041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2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3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4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5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destination</a:t>
              </a:r>
            </a:p>
          </p:txBody>
        </p:sp>
        <p:sp>
          <p:nvSpPr>
            <p:cNvPr id="129046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link</a:t>
              </a:r>
            </a:p>
          </p:txBody>
        </p:sp>
      </p:grpSp>
      <p:sp>
        <p:nvSpPr>
          <p:cNvPr id="129031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resulting forwarding table in u:</a:t>
            </a:r>
          </a:p>
        </p:txBody>
      </p:sp>
      <p:pic>
        <p:nvPicPr>
          <p:cNvPr id="129032" name="Picture 7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7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3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2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8366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algorithm, discussion</a:t>
            </a:r>
            <a:endParaRPr lang="en-US">
              <a:latin typeface="Gill Sans MT" charset="0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338" y="1190625"/>
            <a:ext cx="73533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algorithm complexity:</a:t>
            </a:r>
            <a:r>
              <a:rPr lang="en-US">
                <a:solidFill>
                  <a:srgbClr val="FF0000"/>
                </a:solidFill>
                <a:cs typeface="+mn-cs"/>
              </a:rPr>
              <a:t> </a:t>
            </a:r>
            <a:r>
              <a:rPr lang="en-US">
                <a:cs typeface="+mn-cs"/>
              </a:rPr>
              <a:t>n nodes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each iteration: need to check all nodes, w, not in N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n(n+1)/2 comparisons: O(n</a:t>
            </a:r>
            <a:r>
              <a:rPr lang="en-US" sz="2400" baseline="30000">
                <a:cs typeface="+mn-cs"/>
              </a:rPr>
              <a:t>2</a:t>
            </a:r>
            <a:r>
              <a:rPr lang="en-US" sz="2400">
                <a:cs typeface="+mn-cs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more efficient implementations possible: O(nlogn)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oscillations possible: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e.g., support link cost equals amount of carried traffic:</a:t>
            </a:r>
          </a:p>
        </p:txBody>
      </p:sp>
      <p:sp>
        <p:nvSpPr>
          <p:cNvPr id="130054" name="Freeform 5"/>
          <p:cNvSpPr>
            <a:spLocks/>
          </p:cNvSpPr>
          <p:nvPr/>
        </p:nvSpPr>
        <p:spPr bwMode="auto">
          <a:xfrm>
            <a:off x="395288" y="4141788"/>
            <a:ext cx="1971675" cy="1355725"/>
          </a:xfrm>
          <a:custGeom>
            <a:avLst/>
            <a:gdLst>
              <a:gd name="T0" fmla="*/ 2147483647 w 1242"/>
              <a:gd name="T1" fmla="*/ 2147483647 h 854"/>
              <a:gd name="T2" fmla="*/ 2147483647 w 1242"/>
              <a:gd name="T3" fmla="*/ 2147483647 h 854"/>
              <a:gd name="T4" fmla="*/ 2147483647 w 1242"/>
              <a:gd name="T5" fmla="*/ 2147483647 h 854"/>
              <a:gd name="T6" fmla="*/ 2147483647 w 1242"/>
              <a:gd name="T7" fmla="*/ 2147483647 h 854"/>
              <a:gd name="T8" fmla="*/ 2147483647 w 1242"/>
              <a:gd name="T9" fmla="*/ 2147483647 h 854"/>
              <a:gd name="T10" fmla="*/ 2147483647 w 1242"/>
              <a:gd name="T11" fmla="*/ 2147483647 h 854"/>
              <a:gd name="T12" fmla="*/ 2147483647 w 1242"/>
              <a:gd name="T13" fmla="*/ 2147483647 h 854"/>
              <a:gd name="T14" fmla="*/ 2147483647 w 1242"/>
              <a:gd name="T15" fmla="*/ 2147483647 h 854"/>
              <a:gd name="T16" fmla="*/ 2147483647 w 1242"/>
              <a:gd name="T17" fmla="*/ 2147483647 h 854"/>
              <a:gd name="T18" fmla="*/ 2147483647 w 1242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42"/>
              <a:gd name="T31" fmla="*/ 0 h 854"/>
              <a:gd name="T32" fmla="*/ 1242 w 1242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42" h="854">
                <a:moveTo>
                  <a:pt x="1" y="381"/>
                </a:moveTo>
                <a:cubicBezTo>
                  <a:pt x="0" y="296"/>
                  <a:pt x="88" y="222"/>
                  <a:pt x="169" y="162"/>
                </a:cubicBezTo>
                <a:cubicBezTo>
                  <a:pt x="250" y="102"/>
                  <a:pt x="378" y="40"/>
                  <a:pt x="487" y="18"/>
                </a:cubicBezTo>
                <a:cubicBezTo>
                  <a:pt x="616" y="6"/>
                  <a:pt x="685" y="0"/>
                  <a:pt x="823" y="30"/>
                </a:cubicBezTo>
                <a:cubicBezTo>
                  <a:pt x="961" y="60"/>
                  <a:pt x="1121" y="165"/>
                  <a:pt x="1183" y="261"/>
                </a:cubicBezTo>
                <a:cubicBezTo>
                  <a:pt x="1242" y="357"/>
                  <a:pt x="1219" y="523"/>
                  <a:pt x="1177" y="609"/>
                </a:cubicBezTo>
                <a:cubicBezTo>
                  <a:pt x="1135" y="695"/>
                  <a:pt x="1049" y="742"/>
                  <a:pt x="928" y="780"/>
                </a:cubicBezTo>
                <a:cubicBezTo>
                  <a:pt x="807" y="818"/>
                  <a:pt x="573" y="854"/>
                  <a:pt x="448" y="837"/>
                </a:cubicBezTo>
                <a:cubicBezTo>
                  <a:pt x="323" y="820"/>
                  <a:pt x="252" y="751"/>
                  <a:pt x="178" y="675"/>
                </a:cubicBezTo>
                <a:cubicBezTo>
                  <a:pt x="104" y="599"/>
                  <a:pt x="2" y="466"/>
                  <a:pt x="1" y="3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5" name="Freeform 6"/>
          <p:cNvSpPr>
            <a:spLocks/>
          </p:cNvSpPr>
          <p:nvPr/>
        </p:nvSpPr>
        <p:spPr bwMode="auto">
          <a:xfrm>
            <a:off x="796925" y="447992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056" name="Group 7"/>
          <p:cNvGrpSpPr>
            <a:grpSpLocks/>
          </p:cNvGrpSpPr>
          <p:nvPr/>
        </p:nvGrpSpPr>
        <p:grpSpPr bwMode="auto">
          <a:xfrm>
            <a:off x="1103313" y="4162425"/>
            <a:ext cx="501650" cy="396875"/>
            <a:chOff x="1747" y="3190"/>
            <a:chExt cx="316" cy="250"/>
          </a:xfrm>
        </p:grpSpPr>
        <p:sp>
          <p:nvSpPr>
            <p:cNvPr id="130276" name="Oval 8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7" name="Line 9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8" name="Line 10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9" name="Rectangle 11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80" name="Oval 12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81" name="Group 13"/>
            <p:cNvGrpSpPr>
              <a:grpSpLocks/>
            </p:cNvGrpSpPr>
            <p:nvPr/>
          </p:nvGrpSpPr>
          <p:grpSpPr bwMode="auto">
            <a:xfrm>
              <a:off x="1790" y="3190"/>
              <a:ext cx="223" cy="250"/>
              <a:chOff x="2945" y="2425"/>
              <a:chExt cx="226" cy="250"/>
            </a:xfrm>
          </p:grpSpPr>
          <p:sp>
            <p:nvSpPr>
              <p:cNvPr id="130282" name="Rectangle 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83" name="Text Box 15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A</a:t>
                </a:r>
                <a:endParaRPr lang="en-US"/>
              </a:p>
            </p:txBody>
          </p:sp>
        </p:grpSp>
      </p:grpSp>
      <p:grpSp>
        <p:nvGrpSpPr>
          <p:cNvPr id="130057" name="Group 16"/>
          <p:cNvGrpSpPr>
            <a:grpSpLocks/>
          </p:cNvGrpSpPr>
          <p:nvPr/>
        </p:nvGrpSpPr>
        <p:grpSpPr bwMode="auto">
          <a:xfrm>
            <a:off x="455613" y="4567238"/>
            <a:ext cx="501650" cy="396875"/>
            <a:chOff x="2221" y="3571"/>
            <a:chExt cx="316" cy="250"/>
          </a:xfrm>
        </p:grpSpPr>
        <p:sp>
          <p:nvSpPr>
            <p:cNvPr id="130268" name="Oval 17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69" name="Line 18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0" name="Line 19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1" name="Rectangle 20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72" name="Oval 21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73" name="Group 22"/>
            <p:cNvGrpSpPr>
              <a:grpSpLocks/>
            </p:cNvGrpSpPr>
            <p:nvPr/>
          </p:nvGrpSpPr>
          <p:grpSpPr bwMode="auto">
            <a:xfrm>
              <a:off x="2275" y="3571"/>
              <a:ext cx="232" cy="250"/>
              <a:chOff x="2941" y="2425"/>
              <a:chExt cx="235" cy="250"/>
            </a:xfrm>
          </p:grpSpPr>
          <p:sp>
            <p:nvSpPr>
              <p:cNvPr id="130274" name="Rectangle 2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75" name="Text Box 24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D</a:t>
                </a:r>
                <a:endParaRPr lang="en-US"/>
              </a:p>
            </p:txBody>
          </p:sp>
        </p:grpSp>
      </p:grpSp>
      <p:grpSp>
        <p:nvGrpSpPr>
          <p:cNvPr id="130058" name="Group 25"/>
          <p:cNvGrpSpPr>
            <a:grpSpLocks/>
          </p:cNvGrpSpPr>
          <p:nvPr/>
        </p:nvGrpSpPr>
        <p:grpSpPr bwMode="auto">
          <a:xfrm>
            <a:off x="1090613" y="5029200"/>
            <a:ext cx="500062" cy="396875"/>
            <a:chOff x="2903" y="2884"/>
            <a:chExt cx="315" cy="250"/>
          </a:xfrm>
        </p:grpSpPr>
        <p:grpSp>
          <p:nvGrpSpPr>
            <p:cNvPr id="130259" name="Group 26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30263" name="Oval 27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4" name="Line 28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5" name="Line 29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6" name="Rectangle 30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67" name="Oval 31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260" name="Group 32"/>
            <p:cNvGrpSpPr>
              <a:grpSpLocks/>
            </p:cNvGrpSpPr>
            <p:nvPr/>
          </p:nvGrpSpPr>
          <p:grpSpPr bwMode="auto">
            <a:xfrm>
              <a:off x="2949" y="2884"/>
              <a:ext cx="232" cy="250"/>
              <a:chOff x="2940" y="2425"/>
              <a:chExt cx="235" cy="250"/>
            </a:xfrm>
          </p:grpSpPr>
          <p:sp>
            <p:nvSpPr>
              <p:cNvPr id="130261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2" name="Text Box 34"/>
              <p:cNvSpPr txBox="1">
                <a:spLocks noChangeArrowheads="1"/>
              </p:cNvSpPr>
              <p:nvPr/>
            </p:nvSpPr>
            <p:spPr bwMode="auto">
              <a:xfrm>
                <a:off x="2940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C</a:t>
                </a:r>
                <a:endParaRPr lang="en-US"/>
              </a:p>
            </p:txBody>
          </p:sp>
        </p:grpSp>
      </p:grpSp>
      <p:grpSp>
        <p:nvGrpSpPr>
          <p:cNvPr id="130059" name="Group 35"/>
          <p:cNvGrpSpPr>
            <a:grpSpLocks/>
          </p:cNvGrpSpPr>
          <p:nvPr/>
        </p:nvGrpSpPr>
        <p:grpSpPr bwMode="auto">
          <a:xfrm>
            <a:off x="1744663" y="4581525"/>
            <a:ext cx="501650" cy="396875"/>
            <a:chOff x="2217" y="2884"/>
            <a:chExt cx="316" cy="250"/>
          </a:xfrm>
        </p:grpSpPr>
        <p:sp>
          <p:nvSpPr>
            <p:cNvPr id="130251" name="Oval 36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2" name="Line 37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3" name="Line 38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4" name="Rectangle 39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55" name="Oval 40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56" name="Group 41"/>
            <p:cNvGrpSpPr>
              <a:grpSpLocks/>
            </p:cNvGrpSpPr>
            <p:nvPr/>
          </p:nvGrpSpPr>
          <p:grpSpPr bwMode="auto">
            <a:xfrm>
              <a:off x="2270" y="2884"/>
              <a:ext cx="223" cy="250"/>
              <a:chOff x="2945" y="2425"/>
              <a:chExt cx="226" cy="250"/>
            </a:xfrm>
          </p:grpSpPr>
          <p:sp>
            <p:nvSpPr>
              <p:cNvPr id="130257" name="Rectangle 4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58" name="Text Box 43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B</a:t>
                </a:r>
                <a:endParaRPr lang="en-US"/>
              </a:p>
            </p:txBody>
          </p:sp>
        </p:grpSp>
      </p:grpSp>
      <p:sp>
        <p:nvSpPr>
          <p:cNvPr id="130060" name="Text Box 44"/>
          <p:cNvSpPr txBox="1">
            <a:spLocks noChangeArrowheads="1"/>
          </p:cNvSpPr>
          <p:nvPr/>
        </p:nvSpPr>
        <p:spPr bwMode="auto">
          <a:xfrm>
            <a:off x="798513" y="433387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1</a:t>
            </a:r>
          </a:p>
        </p:txBody>
      </p:sp>
      <p:sp>
        <p:nvSpPr>
          <p:cNvPr id="130061" name="Freeform 45"/>
          <p:cNvSpPr>
            <a:spLocks/>
          </p:cNvSpPr>
          <p:nvPr/>
        </p:nvSpPr>
        <p:spPr bwMode="auto">
          <a:xfrm flipH="1">
            <a:off x="1482725" y="4479925"/>
            <a:ext cx="338138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2" name="Freeform 46"/>
          <p:cNvSpPr>
            <a:spLocks/>
          </p:cNvSpPr>
          <p:nvPr/>
        </p:nvSpPr>
        <p:spPr bwMode="auto">
          <a:xfrm flipH="1" flipV="1">
            <a:off x="1497013" y="489426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3" name="Freeform 47"/>
          <p:cNvSpPr>
            <a:spLocks/>
          </p:cNvSpPr>
          <p:nvPr/>
        </p:nvSpPr>
        <p:spPr bwMode="auto">
          <a:xfrm flipV="1">
            <a:off x="858838" y="488473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4" name="Text Box 48"/>
          <p:cNvSpPr txBox="1">
            <a:spLocks noChangeArrowheads="1"/>
          </p:cNvSpPr>
          <p:nvPr/>
        </p:nvSpPr>
        <p:spPr bwMode="auto">
          <a:xfrm>
            <a:off x="1627188" y="4343400"/>
            <a:ext cx="484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1+e</a:t>
            </a:r>
          </a:p>
        </p:txBody>
      </p:sp>
      <p:sp>
        <p:nvSpPr>
          <p:cNvPr id="130065" name="Text Box 49"/>
          <p:cNvSpPr txBox="1">
            <a:spLocks noChangeArrowheads="1"/>
          </p:cNvSpPr>
          <p:nvPr/>
        </p:nvSpPr>
        <p:spPr bwMode="auto">
          <a:xfrm>
            <a:off x="1633538" y="49339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e</a:t>
            </a:r>
          </a:p>
        </p:txBody>
      </p:sp>
      <p:sp>
        <p:nvSpPr>
          <p:cNvPr id="130066" name="Text Box 50"/>
          <p:cNvSpPr txBox="1">
            <a:spLocks noChangeArrowheads="1"/>
          </p:cNvSpPr>
          <p:nvPr/>
        </p:nvSpPr>
        <p:spPr bwMode="auto">
          <a:xfrm>
            <a:off x="762000" y="4957763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67" name="Line 51"/>
          <p:cNvSpPr>
            <a:spLocks noChangeShapeType="1"/>
          </p:cNvSpPr>
          <p:nvPr/>
        </p:nvSpPr>
        <p:spPr bwMode="auto">
          <a:xfrm flipV="1">
            <a:off x="1330325" y="5351463"/>
            <a:ext cx="0" cy="400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8" name="Text Box 52"/>
          <p:cNvSpPr txBox="1">
            <a:spLocks noChangeArrowheads="1"/>
          </p:cNvSpPr>
          <p:nvPr/>
        </p:nvSpPr>
        <p:spPr bwMode="auto">
          <a:xfrm>
            <a:off x="1085850" y="55594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e</a:t>
            </a:r>
            <a:endParaRPr lang="en-US"/>
          </a:p>
        </p:txBody>
      </p:sp>
      <p:sp>
        <p:nvSpPr>
          <p:cNvPr id="130069" name="Line 53"/>
          <p:cNvSpPr>
            <a:spLocks noChangeShapeType="1"/>
          </p:cNvSpPr>
          <p:nvPr/>
        </p:nvSpPr>
        <p:spPr bwMode="auto">
          <a:xfrm flipH="1" flipV="1">
            <a:off x="511175" y="4884738"/>
            <a:ext cx="4763" cy="338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0" name="Text Box 54"/>
          <p:cNvSpPr txBox="1">
            <a:spLocks noChangeArrowheads="1"/>
          </p:cNvSpPr>
          <p:nvPr/>
        </p:nvSpPr>
        <p:spPr bwMode="auto">
          <a:xfrm>
            <a:off x="338138" y="5173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130071" name="Line 55"/>
          <p:cNvSpPr>
            <a:spLocks noChangeShapeType="1"/>
          </p:cNvSpPr>
          <p:nvPr/>
        </p:nvSpPr>
        <p:spPr bwMode="auto">
          <a:xfrm flipV="1">
            <a:off x="2030413" y="4918075"/>
            <a:ext cx="0" cy="4286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2" name="Text Box 56"/>
          <p:cNvSpPr txBox="1">
            <a:spLocks noChangeArrowheads="1"/>
          </p:cNvSpPr>
          <p:nvPr/>
        </p:nvSpPr>
        <p:spPr bwMode="auto">
          <a:xfrm>
            <a:off x="1871663" y="52784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130073" name="Freeform 57"/>
          <p:cNvSpPr>
            <a:spLocks/>
          </p:cNvSpPr>
          <p:nvPr/>
        </p:nvSpPr>
        <p:spPr bwMode="auto">
          <a:xfrm flipH="1" flipV="1">
            <a:off x="1401763" y="485140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4" name="Freeform 58"/>
          <p:cNvSpPr>
            <a:spLocks/>
          </p:cNvSpPr>
          <p:nvPr/>
        </p:nvSpPr>
        <p:spPr bwMode="auto">
          <a:xfrm flipH="1">
            <a:off x="949325" y="486092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5" name="Text Box 59"/>
          <p:cNvSpPr txBox="1">
            <a:spLocks noChangeArrowheads="1"/>
          </p:cNvSpPr>
          <p:nvPr/>
        </p:nvSpPr>
        <p:spPr bwMode="auto">
          <a:xfrm>
            <a:off x="1047750" y="47386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76" name="Text Box 60"/>
          <p:cNvSpPr txBox="1">
            <a:spLocks noChangeArrowheads="1"/>
          </p:cNvSpPr>
          <p:nvPr/>
        </p:nvSpPr>
        <p:spPr bwMode="auto">
          <a:xfrm>
            <a:off x="1390650" y="47307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77" name="Text Box 211"/>
          <p:cNvSpPr txBox="1">
            <a:spLocks noChangeArrowheads="1"/>
          </p:cNvSpPr>
          <p:nvPr/>
        </p:nvSpPr>
        <p:spPr bwMode="auto">
          <a:xfrm>
            <a:off x="908050" y="5824538"/>
            <a:ext cx="949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99"/>
                </a:solidFill>
              </a:rPr>
              <a:t>initially</a:t>
            </a:r>
            <a:endParaRPr lang="en-US" dirty="0">
              <a:solidFill>
                <a:srgbClr val="000099"/>
              </a:solidFill>
            </a:endParaRPr>
          </a:p>
        </p:txBody>
      </p:sp>
      <p:grpSp>
        <p:nvGrpSpPr>
          <p:cNvPr id="11" name="Group 298"/>
          <p:cNvGrpSpPr>
            <a:grpSpLocks/>
          </p:cNvGrpSpPr>
          <p:nvPr/>
        </p:nvGrpSpPr>
        <p:grpSpPr bwMode="auto">
          <a:xfrm>
            <a:off x="2544763" y="4189413"/>
            <a:ext cx="2195512" cy="2293937"/>
            <a:chOff x="1729" y="2639"/>
            <a:chExt cx="1383" cy="1445"/>
          </a:xfrm>
        </p:grpSpPr>
        <p:sp>
          <p:nvSpPr>
            <p:cNvPr id="130203" name="Freeform 61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04" name="Freeform 62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05" name="Group 63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243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4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5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6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47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48" name="Group 69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249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50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206" name="Group 72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235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6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7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8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39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40" name="Group 78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241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4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207" name="Group 81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226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230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1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2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3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234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227" name="Group 88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228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9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208" name="Group 91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218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19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20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21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22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23" name="Group 97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224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209" name="Freeform 101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0" name="Freeform 102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1" name="Freeform 103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2" name="Freeform 107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3" name="Freeform 108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4" name="Text Box 212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215" name="Line 21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6" name="Line 21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7" name="Line 21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079" name="Freeform 288"/>
          <p:cNvSpPr>
            <a:spLocks/>
          </p:cNvSpPr>
          <p:nvPr/>
        </p:nvSpPr>
        <p:spPr bwMode="auto">
          <a:xfrm>
            <a:off x="1358900" y="4338638"/>
            <a:ext cx="609600" cy="828675"/>
          </a:xfrm>
          <a:custGeom>
            <a:avLst/>
            <a:gdLst>
              <a:gd name="T0" fmla="*/ 0 w 384"/>
              <a:gd name="T1" fmla="*/ 2147483647 h 522"/>
              <a:gd name="T2" fmla="*/ 2147483647 w 384"/>
              <a:gd name="T3" fmla="*/ 2147483647 h 522"/>
              <a:gd name="T4" fmla="*/ 2147483647 w 384"/>
              <a:gd name="T5" fmla="*/ 0 h 522"/>
              <a:gd name="T6" fmla="*/ 0 60000 65536"/>
              <a:gd name="T7" fmla="*/ 0 60000 65536"/>
              <a:gd name="T8" fmla="*/ 0 60000 65536"/>
              <a:gd name="T9" fmla="*/ 0 w 384"/>
              <a:gd name="T10" fmla="*/ 0 h 522"/>
              <a:gd name="T11" fmla="*/ 384 w 384"/>
              <a:gd name="T12" fmla="*/ 522 h 5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522">
                <a:moveTo>
                  <a:pt x="0" y="522"/>
                </a:moveTo>
                <a:lnTo>
                  <a:pt x="384" y="249"/>
                </a:lnTo>
                <a:lnTo>
                  <a:pt x="12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0080" name="Line 289"/>
          <p:cNvSpPr>
            <a:spLocks noChangeShapeType="1"/>
          </p:cNvSpPr>
          <p:nvPr/>
        </p:nvSpPr>
        <p:spPr bwMode="auto">
          <a:xfrm flipV="1">
            <a:off x="720725" y="4419600"/>
            <a:ext cx="447675" cy="2428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1186" name="Freeform 290"/>
          <p:cNvSpPr>
            <a:spLocks/>
          </p:cNvSpPr>
          <p:nvPr/>
        </p:nvSpPr>
        <p:spPr bwMode="auto">
          <a:xfrm>
            <a:off x="2943225" y="439102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1" name="Group 291"/>
          <p:cNvGrpSpPr>
            <a:grpSpLocks/>
          </p:cNvGrpSpPr>
          <p:nvPr/>
        </p:nvGrpSpPr>
        <p:grpSpPr bwMode="auto">
          <a:xfrm>
            <a:off x="2768600" y="4376738"/>
            <a:ext cx="1430338" cy="966787"/>
            <a:chOff x="1870" y="2772"/>
            <a:chExt cx="901" cy="609"/>
          </a:xfrm>
        </p:grpSpPr>
        <p:sp>
          <p:nvSpPr>
            <p:cNvPr id="130197" name="Text Box 292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198" name="Text Box 293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99" name="Text Box 294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200" name="Text Box 295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201" name="Text Box 296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202" name="Text Box 297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grpSp>
        <p:nvGrpSpPr>
          <p:cNvPr id="22" name="Group 299"/>
          <p:cNvGrpSpPr>
            <a:grpSpLocks/>
          </p:cNvGrpSpPr>
          <p:nvPr/>
        </p:nvGrpSpPr>
        <p:grpSpPr bwMode="auto">
          <a:xfrm>
            <a:off x="4814888" y="4197350"/>
            <a:ext cx="2195512" cy="2293938"/>
            <a:chOff x="1729" y="2639"/>
            <a:chExt cx="1383" cy="1445"/>
          </a:xfrm>
        </p:grpSpPr>
        <p:sp>
          <p:nvSpPr>
            <p:cNvPr id="130149" name="Freeform 30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0" name="Freeform 30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151" name="Group 30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189" name="Oval 30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0" name="Line 30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1" name="Line 30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2" name="Rectangle 30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93" name="Oval 30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94" name="Group 30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195" name="Rectangle 30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96" name="Text Box 31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152" name="Group 31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181" name="Oval 31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2" name="Line 31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3" name="Line 31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4" name="Rectangle 31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85" name="Oval 31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86" name="Group 31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187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88" name="Text Box 31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153" name="Group 32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172" name="Group 32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176" name="Oval 32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7" name="Line 32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8" name="Line 32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9" name="Rectangle 32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180" name="Oval 32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173" name="Group 32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174" name="Rectangle 32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5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154" name="Group 33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164" name="Oval 33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5" name="Line 33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6" name="Line 33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7" name="Rectangle 33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68" name="Oval 33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69" name="Group 33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170" name="Rectangle 3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1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155" name="Freeform 33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6" name="Freeform 34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7" name="Freeform 34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8" name="Freeform 34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9" name="Freeform 34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0" name="Text Box 34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161" name="Line 34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2" name="Line 34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3" name="Line 34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124" name="Freeform 228"/>
          <p:cNvSpPr>
            <a:spLocks/>
          </p:cNvSpPr>
          <p:nvPr/>
        </p:nvSpPr>
        <p:spPr bwMode="auto">
          <a:xfrm>
            <a:off x="5219700" y="4332288"/>
            <a:ext cx="1181100" cy="952500"/>
          </a:xfrm>
          <a:custGeom>
            <a:avLst/>
            <a:gdLst>
              <a:gd name="T0" fmla="*/ 0 w 744"/>
              <a:gd name="T1" fmla="*/ 2147483647 h 600"/>
              <a:gd name="T2" fmla="*/ 2147483647 w 744"/>
              <a:gd name="T3" fmla="*/ 2147483647 h 600"/>
              <a:gd name="T4" fmla="*/ 2147483647 w 744"/>
              <a:gd name="T5" fmla="*/ 2147483647 h 600"/>
              <a:gd name="T6" fmla="*/ 2147483647 w 744"/>
              <a:gd name="T7" fmla="*/ 2147483647 h 600"/>
              <a:gd name="T8" fmla="*/ 2147483647 w 744"/>
              <a:gd name="T9" fmla="*/ 0 h 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4"/>
              <a:gd name="T16" fmla="*/ 0 h 600"/>
              <a:gd name="T17" fmla="*/ 744 w 744"/>
              <a:gd name="T18" fmla="*/ 600 h 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4" h="600">
                <a:moveTo>
                  <a:pt x="0" y="294"/>
                </a:moveTo>
                <a:lnTo>
                  <a:pt x="387" y="600"/>
                </a:lnTo>
                <a:lnTo>
                  <a:pt x="744" y="304"/>
                </a:lnTo>
                <a:lnTo>
                  <a:pt x="429" y="66"/>
                </a:lnTo>
                <a:lnTo>
                  <a:pt x="354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21280" name="Group 348"/>
          <p:cNvGrpSpPr>
            <a:grpSpLocks/>
          </p:cNvGrpSpPr>
          <p:nvPr/>
        </p:nvGrpSpPr>
        <p:grpSpPr bwMode="auto">
          <a:xfrm>
            <a:off x="5137150" y="4410075"/>
            <a:ext cx="1493838" cy="990600"/>
            <a:chOff x="-186" y="1184"/>
            <a:chExt cx="941" cy="624"/>
          </a:xfrm>
        </p:grpSpPr>
        <p:sp>
          <p:nvSpPr>
            <p:cNvPr id="130143" name="Text Box 270"/>
            <p:cNvSpPr txBox="1">
              <a:spLocks noChangeArrowheads="1"/>
            </p:cNvSpPr>
            <p:nvPr/>
          </p:nvSpPr>
          <p:spPr bwMode="auto">
            <a:xfrm>
              <a:off x="-186" y="119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44" name="Text Box 274"/>
            <p:cNvSpPr txBox="1">
              <a:spLocks noChangeArrowheads="1"/>
            </p:cNvSpPr>
            <p:nvPr/>
          </p:nvSpPr>
          <p:spPr bwMode="auto">
            <a:xfrm>
              <a:off x="450" y="1184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145" name="Text Box 275"/>
            <p:cNvSpPr txBox="1">
              <a:spLocks noChangeArrowheads="1"/>
            </p:cNvSpPr>
            <p:nvPr/>
          </p:nvSpPr>
          <p:spPr bwMode="auto">
            <a:xfrm>
              <a:off x="340" y="1616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146" name="Text Box 276"/>
            <p:cNvSpPr txBox="1">
              <a:spLocks noChangeArrowheads="1"/>
            </p:cNvSpPr>
            <p:nvPr/>
          </p:nvSpPr>
          <p:spPr bwMode="auto">
            <a:xfrm>
              <a:off x="-132" y="158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130147" name="Text Box 279"/>
            <p:cNvSpPr txBox="1">
              <a:spLocks noChangeArrowheads="1"/>
            </p:cNvSpPr>
            <p:nvPr/>
          </p:nvSpPr>
          <p:spPr bwMode="auto">
            <a:xfrm>
              <a:off x="79" y="143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48" name="Text Box 280"/>
            <p:cNvSpPr txBox="1">
              <a:spLocks noChangeArrowheads="1"/>
            </p:cNvSpPr>
            <p:nvPr/>
          </p:nvSpPr>
          <p:spPr bwMode="auto">
            <a:xfrm>
              <a:off x="261" y="143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</p:grpSp>
      <p:grpSp>
        <p:nvGrpSpPr>
          <p:cNvPr id="721281" name="Group 349"/>
          <p:cNvGrpSpPr>
            <a:grpSpLocks/>
          </p:cNvGrpSpPr>
          <p:nvPr/>
        </p:nvGrpSpPr>
        <p:grpSpPr bwMode="auto">
          <a:xfrm>
            <a:off x="6967538" y="4195763"/>
            <a:ext cx="2195512" cy="2293937"/>
            <a:chOff x="1729" y="2639"/>
            <a:chExt cx="1383" cy="1445"/>
          </a:xfrm>
        </p:grpSpPr>
        <p:sp>
          <p:nvSpPr>
            <p:cNvPr id="130095" name="Freeform 35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6" name="Freeform 35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097" name="Group 35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135" name="Oval 35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6" name="Line 35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7" name="Line 35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8" name="Rectangle 35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39" name="Oval 35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40" name="Group 35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1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42" name="Text Box 36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098" name="Group 36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127" name="Oval 36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8" name="Line 36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9" name="Line 36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0" name="Rectangle 36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31" name="Oval 36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32" name="Group 36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133" name="Rectangle 36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34" name="Text Box 36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099" name="Group 37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118" name="Group 37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122" name="Oval 37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3" name="Line 37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4" name="Line 37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5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126" name="Oval 37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119" name="Group 37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12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1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100" name="Group 38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110" name="Oval 38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1" name="Line 38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2" name="Line 38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3" name="Rectangle 38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14" name="Oval 38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15" name="Group 38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116" name="Rectangle 38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17" name="Text Box 38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101" name="Freeform 38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2" name="Freeform 39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3" name="Freeform 39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4" name="Freeform 39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5" name="Freeform 39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6" name="Text Box 39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107" name="Line 39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8" name="Line 39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9" name="Line 39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294" name="Freeform 398"/>
          <p:cNvSpPr>
            <a:spLocks/>
          </p:cNvSpPr>
          <p:nvPr/>
        </p:nvSpPr>
        <p:spPr bwMode="auto">
          <a:xfrm>
            <a:off x="7366000" y="439737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21291" name="Group 399"/>
          <p:cNvGrpSpPr>
            <a:grpSpLocks/>
          </p:cNvGrpSpPr>
          <p:nvPr/>
        </p:nvGrpSpPr>
        <p:grpSpPr bwMode="auto">
          <a:xfrm>
            <a:off x="7191375" y="4383088"/>
            <a:ext cx="1430338" cy="966787"/>
            <a:chOff x="1870" y="2772"/>
            <a:chExt cx="901" cy="609"/>
          </a:xfrm>
        </p:grpSpPr>
        <p:sp>
          <p:nvSpPr>
            <p:cNvPr id="130089" name="Text Box 400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090" name="Text Box 401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1" name="Text Box 402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2" name="Text Box 403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3" name="Text Box 404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094" name="Text Box 405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sp>
        <p:nvSpPr>
          <p:cNvPr id="2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33627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32813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817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2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2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86" grpId="0" animBg="1"/>
      <p:bldP spid="721124" grpId="0" animBg="1"/>
      <p:bldP spid="7212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5.1 </a:t>
            </a:r>
            <a:r>
              <a:rPr lang="en-US" sz="2400" dirty="0">
                <a:latin typeface="Gill Sans MT" charset="0"/>
              </a:rPr>
              <a:t>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5.3 intra</a:t>
            </a:r>
            <a:r>
              <a:rPr lang="en-US" sz="2400" dirty="0"/>
              <a:t>-AS </a:t>
            </a:r>
            <a:r>
              <a:rPr lang="en-US" sz="2400" dirty="0" smtClean="0"/>
              <a:t>routing </a:t>
            </a:r>
            <a:r>
              <a:rPr lang="en-US" sz="2400" dirty="0"/>
              <a:t>in the Internet: </a:t>
            </a:r>
            <a:r>
              <a:rPr lang="en-US" sz="2400" dirty="0" smtClean="0"/>
              <a:t>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5.4 routing among </a:t>
            </a:r>
            <a:r>
              <a:rPr lang="en-US" sz="2400" dirty="0"/>
              <a:t>the ISPs: B</a:t>
            </a:r>
            <a:r>
              <a:rPr lang="en-US" sz="2400" dirty="0" smtClean="0"/>
              <a:t>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5.5 The SDN control </a:t>
            </a:r>
            <a:r>
              <a:rPr lang="en-US" sz="2400" dirty="0" smtClean="0">
                <a:latin typeface="Gill Sans MT" charset="0"/>
              </a:rPr>
              <a:t>plane</a:t>
            </a:r>
            <a:endParaRPr lang="en-US" sz="2400" dirty="0" smtClean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5: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32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027113"/>
            <a:ext cx="7324366" cy="2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Chapter </a:t>
            </a:r>
            <a:r>
              <a:rPr lang="en-US" sz="4000" dirty="0" smtClean="0">
                <a:cs typeface="+mj-cs"/>
              </a:rPr>
              <a:t>5: </a:t>
            </a:r>
            <a:r>
              <a:rPr lang="en-US" sz="3600" dirty="0">
                <a:cs typeface="+mj-cs"/>
              </a:rPr>
              <a:t>network </a:t>
            </a:r>
            <a:r>
              <a:rPr lang="en-US" sz="3600" dirty="0" smtClean="0">
                <a:cs typeface="+mj-cs"/>
              </a:rPr>
              <a:t>layer control plane</a:t>
            </a:r>
            <a:endParaRPr lang="en-US" sz="3600" dirty="0">
              <a:cs typeface="+mj-cs"/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645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cs typeface="+mn-cs"/>
              </a:rPr>
              <a:t>chapter goals:</a:t>
            </a:r>
            <a:r>
              <a:rPr lang="en-US" sz="3200" dirty="0">
                <a:solidFill>
                  <a:srgbClr val="CC0000"/>
                </a:solidFill>
                <a:cs typeface="+mn-cs"/>
              </a:rPr>
              <a:t> </a:t>
            </a:r>
            <a:r>
              <a:rPr lang="en-US" sz="3200" dirty="0" smtClean="0">
                <a:solidFill>
                  <a:srgbClr val="CC0000"/>
                </a:solidFill>
                <a:cs typeface="+mn-cs"/>
              </a:rPr>
              <a:t> </a:t>
            </a:r>
            <a:r>
              <a:rPr lang="en-US" dirty="0" smtClean="0">
                <a:cs typeface="+mn-cs"/>
              </a:rPr>
              <a:t>understand </a:t>
            </a:r>
            <a:r>
              <a:rPr lang="en-US" dirty="0">
                <a:cs typeface="+mn-cs"/>
              </a:rPr>
              <a:t>principles behind network </a:t>
            </a:r>
            <a:r>
              <a:rPr lang="en-US" dirty="0" smtClean="0">
                <a:cs typeface="+mn-cs"/>
              </a:rPr>
              <a:t>control plane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 smtClean="0">
                <a:cs typeface="+mn-cs"/>
              </a:rPr>
              <a:t>traditional routing algorithms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SDN </a:t>
            </a:r>
            <a:r>
              <a:rPr lang="en-US" dirty="0" smtClean="0">
                <a:cs typeface="+mn-cs"/>
              </a:rPr>
              <a:t>controllers</a:t>
            </a:r>
            <a:endParaRPr lang="en-US" dirty="0" smtClean="0">
              <a:cs typeface="+mn-cs"/>
            </a:endParaRPr>
          </a:p>
          <a:p>
            <a:pPr marL="0" indent="0">
              <a:buNone/>
              <a:defRPr/>
            </a:pPr>
            <a:endParaRPr lang="en-US" dirty="0">
              <a:cs typeface="+mn-cs"/>
            </a:endParaRPr>
          </a:p>
          <a:p>
            <a:pPr marL="0" indent="0">
              <a:buNone/>
              <a:defRPr/>
            </a:pPr>
            <a:r>
              <a:rPr lang="en-US" dirty="0" smtClean="0">
                <a:cs typeface="+mn-cs"/>
              </a:rPr>
              <a:t>and their instantiation</a:t>
            </a:r>
            <a:r>
              <a:rPr lang="en-US" dirty="0">
                <a:cs typeface="+mn-cs"/>
              </a:rPr>
              <a:t>, implementation in the </a:t>
            </a:r>
            <a:r>
              <a:rPr lang="en-US" dirty="0" smtClean="0">
                <a:cs typeface="+mn-cs"/>
              </a:rPr>
              <a:t>Internet: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OSPF, BGP, OpenFlow, ODL and ONOS </a:t>
            </a:r>
            <a:r>
              <a:rPr lang="en-US" dirty="0" smtClean="0">
                <a:cs typeface="+mn-cs"/>
              </a:rPr>
              <a:t>controllers, </a:t>
            </a:r>
            <a:r>
              <a:rPr lang="en-US" i="1" dirty="0" smtClean="0">
                <a:solidFill>
                  <a:srgbClr val="FF0000"/>
                </a:solidFill>
                <a:cs typeface="+mn-cs"/>
              </a:rPr>
              <a:t>Ravel</a:t>
            </a:r>
            <a:endParaRPr lang="en-US" i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94297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96863"/>
            <a:ext cx="7772400" cy="84137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2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Bellman-Ford equation (dynamic programming)</a:t>
            </a: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let</a:t>
            </a: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   d</a:t>
            </a:r>
            <a:r>
              <a:rPr lang="en-US" baseline="-25000">
                <a:latin typeface="Gill Sans MT" charset="0"/>
              </a:rPr>
              <a:t>x</a:t>
            </a:r>
            <a:r>
              <a:rPr lang="en-US">
                <a:latin typeface="Gill Sans MT" charset="0"/>
              </a:rPr>
              <a:t>(y) := cost of least-cost path from x to y</a:t>
            </a: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then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   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3200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(y) = </a:t>
            </a: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min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 {c(x,v) + d</a:t>
            </a:r>
            <a:r>
              <a:rPr lang="en-US" sz="32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(y) }</a:t>
            </a:r>
          </a:p>
          <a:p>
            <a:pPr>
              <a:buFont typeface="Wingdings" charset="0"/>
              <a:buNone/>
            </a:pPr>
            <a:r>
              <a:rPr lang="en-US" sz="3200">
                <a:latin typeface="Gill Sans MT" charset="0"/>
              </a:rPr>
              <a:t>   </a:t>
            </a: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sp>
        <p:nvSpPr>
          <p:cNvPr id="132102" name="Text Box 5"/>
          <p:cNvSpPr txBox="1">
            <a:spLocks noChangeArrowheads="1"/>
          </p:cNvSpPr>
          <p:nvPr/>
        </p:nvSpPr>
        <p:spPr bwMode="auto">
          <a:xfrm>
            <a:off x="2220913" y="4138613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  <a:latin typeface="Comic Sans MS" charset="0"/>
              </a:rPr>
              <a:t>v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3017838" y="5126038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cost to neighbor v</a:t>
            </a: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2116138" y="5762625"/>
            <a:ext cx="4443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>
                <a:latin typeface="Gill Sans MT" charset="0"/>
              </a:rPr>
              <a:t>min</a:t>
            </a:r>
            <a:r>
              <a:rPr lang="en-US">
                <a:latin typeface="Gill Sans MT" charset="0"/>
              </a:rPr>
              <a:t> taken over all neighbors v of x</a:t>
            </a: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4130675" y="4730750"/>
            <a:ext cx="479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cost from neighbor v to destination y</a:t>
            </a:r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>
            <a:off x="2363788" y="4549775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3344863" y="4359275"/>
            <a:ext cx="0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108" name="Line 13"/>
          <p:cNvSpPr>
            <a:spLocks noChangeShapeType="1"/>
          </p:cNvSpPr>
          <p:nvPr/>
        </p:nvSpPr>
        <p:spPr bwMode="auto">
          <a:xfrm>
            <a:off x="4649788" y="4427538"/>
            <a:ext cx="0" cy="4349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3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83978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772400" cy="874713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Bellman-Ford example </a:t>
            </a:r>
          </a:p>
        </p:txBody>
      </p:sp>
      <p:grpSp>
        <p:nvGrpSpPr>
          <p:cNvPr id="133125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33130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1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2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3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4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5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36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7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8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9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0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41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2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3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4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5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46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7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8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9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0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51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2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3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4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5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56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7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8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9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0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61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2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3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4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5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6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7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8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9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0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71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3319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8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33172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33195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6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33173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33193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4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33174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33191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2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33175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33189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0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33176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33187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88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33177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78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79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0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33181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2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3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84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33185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33186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33126" name="Text Box 73"/>
          <p:cNvSpPr txBox="1">
            <a:spLocks noChangeArrowheads="1"/>
          </p:cNvSpPr>
          <p:nvPr/>
        </p:nvSpPr>
        <p:spPr bwMode="auto">
          <a:xfrm>
            <a:off x="3765550" y="1770063"/>
            <a:ext cx="504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clearly, d</a:t>
            </a:r>
            <a:r>
              <a:rPr lang="en-US" baseline="-25000"/>
              <a:t>v</a:t>
            </a:r>
            <a:r>
              <a:rPr lang="en-US"/>
              <a:t>(z) = 5, d</a:t>
            </a:r>
            <a:r>
              <a:rPr lang="en-US" baseline="-25000"/>
              <a:t>x</a:t>
            </a:r>
            <a:r>
              <a:rPr lang="en-US"/>
              <a:t>(z) = 3, d</a:t>
            </a:r>
            <a:r>
              <a:rPr lang="en-US" baseline="-25000"/>
              <a:t>w</a:t>
            </a:r>
            <a:r>
              <a:rPr lang="en-US"/>
              <a:t>(z) = 3</a:t>
            </a:r>
          </a:p>
        </p:txBody>
      </p:sp>
      <p:sp>
        <p:nvSpPr>
          <p:cNvPr id="133127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d</a:t>
            </a:r>
            <a:r>
              <a:rPr lang="en-US" baseline="-25000"/>
              <a:t>u</a:t>
            </a:r>
            <a:r>
              <a:rPr lang="en-US"/>
              <a:t>(z) = min { c(u,v) + d</a:t>
            </a:r>
            <a:r>
              <a:rPr lang="en-US" baseline="-25000"/>
              <a:t>v</a:t>
            </a:r>
            <a:r>
              <a:rPr lang="en-US"/>
              <a:t>(z),</a:t>
            </a:r>
          </a:p>
          <a:p>
            <a:r>
              <a:rPr lang="en-US"/>
              <a:t>                    c(u,x) + d</a:t>
            </a:r>
            <a:r>
              <a:rPr lang="en-US" baseline="-25000"/>
              <a:t>x</a:t>
            </a:r>
            <a:r>
              <a:rPr lang="en-US"/>
              <a:t>(z),</a:t>
            </a:r>
          </a:p>
          <a:p>
            <a:r>
              <a:rPr lang="en-US"/>
              <a:t>                    c(u,w) + d</a:t>
            </a:r>
            <a:r>
              <a:rPr lang="en-US" baseline="-25000"/>
              <a:t>w</a:t>
            </a:r>
            <a:r>
              <a:rPr lang="en-US"/>
              <a:t>(z) }</a:t>
            </a:r>
          </a:p>
          <a:p>
            <a:r>
              <a:rPr lang="en-US"/>
              <a:t>         = min {2 + 5,</a:t>
            </a:r>
          </a:p>
          <a:p>
            <a:r>
              <a:rPr lang="en-US"/>
              <a:t>                    1 + 3,</a:t>
            </a:r>
          </a:p>
          <a:p>
            <a:r>
              <a:rPr lang="en-US"/>
              <a:t>                    5 + 3}  = 4</a:t>
            </a:r>
          </a:p>
        </p:txBody>
      </p:sp>
      <p:sp>
        <p:nvSpPr>
          <p:cNvPr id="133128" name="Text Box 75"/>
          <p:cNvSpPr txBox="1">
            <a:spLocks noChangeArrowheads="1"/>
          </p:cNvSpPr>
          <p:nvPr/>
        </p:nvSpPr>
        <p:spPr bwMode="auto">
          <a:xfrm>
            <a:off x="596643" y="5061409"/>
            <a:ext cx="6765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800" dirty="0">
                <a:latin typeface="Gill Sans MT" charset="0"/>
              </a:rPr>
              <a:t>node achieving minimum is next</a:t>
            </a:r>
          </a:p>
          <a:p>
            <a:pPr>
              <a:lnSpc>
                <a:spcPct val="85000"/>
              </a:lnSpc>
            </a:pPr>
            <a:r>
              <a:rPr lang="en-US" sz="2800" dirty="0">
                <a:latin typeface="Gill Sans MT" charset="0"/>
              </a:rPr>
              <a:t>hop in shortest path, used in</a:t>
            </a:r>
            <a:r>
              <a:rPr lang="en-US" sz="2800" dirty="0">
                <a:latin typeface="Gill Sans MT" charset="0"/>
                <a:ea typeface="MS Mincho" charset="0"/>
                <a:cs typeface="MS Mincho" charset="0"/>
              </a:rPr>
              <a:t> </a:t>
            </a:r>
            <a:r>
              <a:rPr lang="en-US" sz="2800" dirty="0">
                <a:latin typeface="Gill Sans MT" charset="0"/>
              </a:rPr>
              <a:t>forwarding table</a:t>
            </a:r>
          </a:p>
        </p:txBody>
      </p:sp>
      <p:sp>
        <p:nvSpPr>
          <p:cNvPr id="133129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B-F equation says:</a:t>
            </a:r>
          </a:p>
        </p:txBody>
      </p:sp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8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128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7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</a:t>
            </a:r>
            <a:r>
              <a:rPr lang="en-US">
                <a:latin typeface="Gill Sans MT" charset="0"/>
              </a:rPr>
              <a:t> = estimate of least cost from x to y</a:t>
            </a:r>
          </a:p>
          <a:p>
            <a:pPr lvl="1"/>
            <a:r>
              <a:rPr lang="en-US">
                <a:latin typeface="Gill Sans MT" charset="0"/>
              </a:rPr>
              <a:t>x maintains  distance vector </a:t>
            </a:r>
            <a:r>
              <a:rPr lang="en-US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r>
              <a:rPr lang="en-US">
                <a:latin typeface="Gill Sans MT" charset="0"/>
              </a:rPr>
              <a:t>node x:</a:t>
            </a:r>
          </a:p>
          <a:p>
            <a:pPr lvl="1"/>
            <a:r>
              <a:rPr lang="en-US" sz="2800">
                <a:latin typeface="Gill Sans MT" charset="0"/>
              </a:rPr>
              <a:t>knows cost to each neighbor v: </a:t>
            </a:r>
            <a:r>
              <a:rPr lang="en-US" sz="2800">
                <a:solidFill>
                  <a:srgbClr val="CC0000"/>
                </a:solidFill>
                <a:latin typeface="Gill Sans MT" charset="0"/>
              </a:rPr>
              <a:t>c(x,v)</a:t>
            </a:r>
          </a:p>
          <a:p>
            <a:pPr lvl="1"/>
            <a:r>
              <a:rPr lang="en-US" sz="2800">
                <a:latin typeface="Gill Sans MT" charset="0"/>
              </a:rPr>
              <a:t>maintains its neighbors</a:t>
            </a:r>
            <a:r>
              <a:rPr lang="ja-JP" altLang="en-US" sz="2800">
                <a:latin typeface="Gill Sans MT" charset="0"/>
              </a:rPr>
              <a:t>’</a:t>
            </a:r>
            <a:r>
              <a:rPr lang="en-US" altLang="ja-JP" sz="2800">
                <a:latin typeface="Gill Sans MT" charset="0"/>
              </a:rPr>
              <a:t> distance vectors. For each neighbor v, x maintains </a:t>
            </a:r>
            <a:br>
              <a:rPr lang="en-US" altLang="ja-JP" sz="2800">
                <a:latin typeface="Gill Sans MT" charset="0"/>
              </a:rPr>
            </a:br>
            <a:r>
              <a:rPr lang="en-US" altLang="ja-JP" sz="2800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 altLang="ja-JP" sz="2800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pPr>
              <a:buFont typeface="Wingdings" charset="0"/>
              <a:buNone/>
            </a:pPr>
            <a:endParaRPr lang="en-US">
              <a:solidFill>
                <a:srgbClr val="CC0000"/>
              </a:solidFill>
              <a:latin typeface="Gill Sans MT" charset="0"/>
            </a:endParaRPr>
          </a:p>
          <a:p>
            <a:endParaRPr lang="en-US">
              <a:latin typeface="Gill Sans MT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8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key idea:</a:t>
            </a:r>
            <a:r>
              <a:rPr lang="en-US" sz="320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from time-to-time, each node sends its own distance vector estimate to neighbors</a:t>
            </a:r>
          </a:p>
          <a:p>
            <a:pPr>
              <a:defRPr/>
            </a:pPr>
            <a:r>
              <a:rPr lang="en-US">
                <a:cs typeface="+mn-cs"/>
              </a:rPr>
              <a:t>when x receives new DV estimate from neighbor, it updates its own DV using B-F equation: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x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(y) ← min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{c(x,v) + D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(y)}  for each node y </a:t>
            </a:r>
            <a:r>
              <a:rPr lang="en-US" sz="2800" i="1">
                <a:solidFill>
                  <a:srgbClr val="CC0000"/>
                </a:solidFill>
                <a:ea typeface="MS Mincho" charset="0"/>
                <a:cs typeface="MS Mincho" charset="0"/>
              </a:rPr>
              <a:t>∊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 N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under minor, natural conditions, the estimate </a:t>
            </a:r>
            <a:r>
              <a:rPr lang="en-US" sz="2800" i="1">
                <a:latin typeface="Gill Sans MT" charset="0"/>
                <a:cs typeface="Times New Roman" charset="0"/>
              </a:rPr>
              <a:t>D</a:t>
            </a:r>
            <a:r>
              <a:rPr lang="en-US" sz="2800" i="1" baseline="-30000">
                <a:latin typeface="Gill Sans MT" charset="0"/>
                <a:cs typeface="Times New Roman" charset="0"/>
              </a:rPr>
              <a:t>x</a:t>
            </a:r>
            <a:r>
              <a:rPr lang="en-US" sz="2800" i="1">
                <a:latin typeface="Gill Sans MT" charset="0"/>
                <a:cs typeface="Times New Roman" charset="0"/>
              </a:rPr>
              <a:t>(y) converge to the actual least cost </a:t>
            </a:r>
            <a:r>
              <a:rPr lang="en-US" sz="2800">
                <a:latin typeface="Gill Sans MT" charset="0"/>
              </a:rPr>
              <a:t>d</a:t>
            </a:r>
            <a:r>
              <a:rPr lang="en-US" sz="2800" baseline="-25000">
                <a:latin typeface="Gill Sans MT" charset="0"/>
              </a:rPr>
              <a:t>x</a:t>
            </a:r>
            <a:r>
              <a:rPr lang="en-US" sz="2800">
                <a:latin typeface="Gill Sans MT" charset="0"/>
              </a:rPr>
              <a:t>(y)</a:t>
            </a:r>
            <a:r>
              <a:rPr lang="en-US" sz="2400">
                <a:latin typeface="Gill Sans MT" charset="0"/>
              </a:rPr>
              <a:t> </a:t>
            </a:r>
          </a:p>
        </p:txBody>
      </p:sp>
      <p:pic>
        <p:nvPicPr>
          <p:cNvPr id="135174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0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iterative, asynchronous: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each local iteration caused by: </a:t>
            </a:r>
          </a:p>
          <a:p>
            <a:r>
              <a:rPr lang="en-US" sz="2400">
                <a:latin typeface="Gill Sans MT" charset="0"/>
              </a:rPr>
              <a:t>local link cost change </a:t>
            </a:r>
          </a:p>
          <a:p>
            <a:r>
              <a:rPr lang="en-US" sz="2400">
                <a:latin typeface="Gill Sans MT" charset="0"/>
              </a:rPr>
              <a:t>DV update message from neighbor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distributed:</a:t>
            </a:r>
          </a:p>
          <a:p>
            <a:r>
              <a:rPr lang="en-US" sz="2400">
                <a:latin typeface="Gill Sans MT" charset="0"/>
              </a:rPr>
              <a:t>each node notifies neighbors </a:t>
            </a:r>
            <a:r>
              <a:rPr lang="en-US" sz="2400" i="1">
                <a:latin typeface="Gill Sans MT" charset="0"/>
              </a:rPr>
              <a:t>only</a:t>
            </a:r>
            <a:r>
              <a:rPr lang="en-US" sz="2400">
                <a:latin typeface="Gill Sans MT" charset="0"/>
              </a:rPr>
              <a:t> when its DV changes</a:t>
            </a:r>
          </a:p>
          <a:p>
            <a:pPr lvl="1"/>
            <a:r>
              <a:rPr lang="en-US" sz="2000">
                <a:latin typeface="Gill Sans MT" charset="0"/>
              </a:rPr>
              <a:t>neighbors then notify their neighbors if necessary</a:t>
            </a:r>
            <a:endParaRPr lang="en-US">
              <a:latin typeface="Gill Sans MT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wait</a:t>
            </a:r>
            <a:r>
              <a:rPr lang="en-US" sz="2000">
                <a:solidFill>
                  <a:srgbClr val="000099"/>
                </a:solidFill>
              </a:rPr>
              <a:t> </a:t>
            </a:r>
            <a:r>
              <a:rPr lang="en-US" sz="2000"/>
              <a:t>for (change in local link cost or msg from neighbor)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recompute</a:t>
            </a:r>
            <a:r>
              <a:rPr lang="en-US" sz="2000"/>
              <a:t> estimates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if DV to any dest has changed, </a:t>
            </a:r>
            <a:r>
              <a:rPr lang="en-US" i="1">
                <a:solidFill>
                  <a:srgbClr val="000099"/>
                </a:solidFill>
              </a:rPr>
              <a:t>notify</a:t>
            </a:r>
            <a:r>
              <a:rPr lang="en-US" sz="2000"/>
              <a:t> neighbors </a:t>
            </a:r>
            <a:endParaRPr lang="en-US"/>
          </a:p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9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2147483647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8"/>
              <a:gd name="T19" fmla="*/ 0 h 2256"/>
              <a:gd name="T20" fmla="*/ 978 w 978"/>
              <a:gd name="T21" fmla="*/ 2256 h 2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pic>
        <p:nvPicPr>
          <p:cNvPr id="13620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22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1" name="Text Box 15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from</a:t>
            </a: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40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7243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44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45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46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47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48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49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0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1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2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3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4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55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56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57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58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59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60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61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2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3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4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</a:t>
            </a:r>
          </a:p>
        </p:txBody>
      </p:sp>
      <p:sp>
        <p:nvSpPr>
          <p:cNvPr id="137265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1</a:t>
            </a:r>
          </a:p>
        </p:txBody>
      </p:sp>
      <p:sp>
        <p:nvSpPr>
          <p:cNvPr id="137266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7267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68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  <a:p>
            <a:r>
              <a:rPr lang="en-US" sz="1800"/>
              <a:t>2   0   1</a:t>
            </a:r>
          </a:p>
        </p:txBody>
      </p:sp>
      <p:sp>
        <p:nvSpPr>
          <p:cNvPr id="137269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 ∞  ∞</a:t>
            </a:r>
          </a:p>
        </p:txBody>
      </p:sp>
      <p:sp>
        <p:nvSpPr>
          <p:cNvPr id="137270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7271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7272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3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4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5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6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7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8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9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grpSp>
        <p:nvGrpSpPr>
          <p:cNvPr id="137280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7296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7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7298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99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0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1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2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7303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4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5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7306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732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9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x</a:t>
                  </a:r>
                  <a:endParaRPr lang="en-US"/>
                </a:p>
              </p:txBody>
            </p:sp>
          </p:grpSp>
          <p:grpSp>
            <p:nvGrpSpPr>
              <p:cNvPr id="137307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7320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1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2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3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7324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7325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7326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327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/>
                      <a:t>z</a:t>
                    </a:r>
                  </a:p>
                </p:txBody>
              </p:sp>
            </p:grpSp>
          </p:grpSp>
          <p:sp>
            <p:nvSpPr>
              <p:cNvPr id="137308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1</a:t>
                </a:r>
                <a:endParaRPr lang="en-US"/>
              </a:p>
            </p:txBody>
          </p:sp>
          <p:sp>
            <p:nvSpPr>
              <p:cNvPr id="137309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2</a:t>
                </a:r>
                <a:endParaRPr lang="en-US"/>
              </a:p>
            </p:txBody>
          </p:sp>
          <p:sp>
            <p:nvSpPr>
              <p:cNvPr id="137310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7</a:t>
                </a:r>
                <a:endParaRPr lang="en-US"/>
              </a:p>
            </p:txBody>
          </p:sp>
          <p:grpSp>
            <p:nvGrpSpPr>
              <p:cNvPr id="137311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7312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3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4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5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7316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7317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7318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319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y</a:t>
                    </a:r>
                    <a:endParaRPr lang="en-US"/>
                  </a:p>
                </p:txBody>
              </p:sp>
            </p:grpSp>
          </p:grpSp>
        </p:grpSp>
      </p:grpSp>
      <p:sp>
        <p:nvSpPr>
          <p:cNvPr id="137281" name="Text Box 101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82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3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4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5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>
              <a:lnSpc>
                <a:spcPct val="120000"/>
              </a:lnSpc>
            </a:pPr>
            <a:r>
              <a:rPr lang="fr-FR"/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</a:t>
            </a:r>
          </a:p>
        </p:txBody>
      </p:sp>
      <p:sp>
        <p:nvSpPr>
          <p:cNvPr id="137292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3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4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95" name="Text Box 118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74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3" grpId="0" animBg="1"/>
      <p:bldP spid="728174" grpId="0"/>
      <p:bldP spid="728175" grpId="0" animBg="1"/>
      <p:bldP spid="728176" grpId="0"/>
      <p:bldP spid="7281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44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45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46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47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48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49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50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51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52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3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4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55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56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57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58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259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60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61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62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63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64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65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66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67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68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69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70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71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72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73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74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75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76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77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78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79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80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81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82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83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84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85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286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87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88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89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8290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1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2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8293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4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5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6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7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8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99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0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1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2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3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4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5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6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7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138308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09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10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11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12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13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14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15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316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7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8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9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0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1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2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323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24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from</a:t>
            </a:r>
          </a:p>
        </p:txBody>
      </p:sp>
      <p:sp>
        <p:nvSpPr>
          <p:cNvPr id="138325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326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27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28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29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30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31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32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8333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34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35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36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37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38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39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0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1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2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3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4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45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46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47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48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49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50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51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2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3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4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</a:t>
            </a:r>
          </a:p>
        </p:txBody>
      </p:sp>
      <p:sp>
        <p:nvSpPr>
          <p:cNvPr id="138355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1</a:t>
            </a:r>
          </a:p>
        </p:txBody>
      </p:sp>
      <p:sp>
        <p:nvSpPr>
          <p:cNvPr id="138356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8357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58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  <a:p>
            <a:r>
              <a:rPr lang="en-US" sz="1800"/>
              <a:t>2   0   1</a:t>
            </a:r>
          </a:p>
        </p:txBody>
      </p:sp>
      <p:sp>
        <p:nvSpPr>
          <p:cNvPr id="138359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 ∞  ∞</a:t>
            </a:r>
          </a:p>
        </p:txBody>
      </p:sp>
      <p:sp>
        <p:nvSpPr>
          <p:cNvPr id="138360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8361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8362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3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4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5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6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7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8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9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grpSp>
        <p:nvGrpSpPr>
          <p:cNvPr id="138370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8386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87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8388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89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0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1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2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8393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4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5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396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8418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9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x</a:t>
                  </a:r>
                  <a:endParaRPr lang="en-US"/>
                </a:p>
              </p:txBody>
            </p:sp>
          </p:grpSp>
          <p:grpSp>
            <p:nvGrpSpPr>
              <p:cNvPr id="138397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8410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1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2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3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8414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8415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841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417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/>
                      <a:t>z</a:t>
                    </a:r>
                  </a:p>
                </p:txBody>
              </p:sp>
            </p:grpSp>
          </p:grpSp>
          <p:sp>
            <p:nvSpPr>
              <p:cNvPr id="138398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1</a:t>
                </a:r>
                <a:endParaRPr lang="en-US"/>
              </a:p>
            </p:txBody>
          </p:sp>
          <p:sp>
            <p:nvSpPr>
              <p:cNvPr id="138399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2</a:t>
                </a:r>
                <a:endParaRPr lang="en-US"/>
              </a:p>
            </p:txBody>
          </p:sp>
          <p:sp>
            <p:nvSpPr>
              <p:cNvPr id="138400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7</a:t>
                </a:r>
                <a:endParaRPr lang="en-US"/>
              </a:p>
            </p:txBody>
          </p:sp>
          <p:grpSp>
            <p:nvGrpSpPr>
              <p:cNvPr id="138401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8402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3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4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5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8406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8407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840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409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y</a:t>
                    </a:r>
                    <a:endParaRPr lang="en-US"/>
                  </a:p>
                </p:txBody>
              </p:sp>
            </p:grpSp>
          </p:grpSp>
        </p:grpSp>
      </p:grpSp>
      <p:sp>
        <p:nvSpPr>
          <p:cNvPr id="138371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72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3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4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5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6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138377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78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>
              <a:lnSpc>
                <a:spcPct val="120000"/>
              </a:lnSpc>
            </a:pPr>
            <a:r>
              <a:rPr lang="fr-FR"/>
              <a:t>= min{2+1 , 7+0} = 3</a:t>
            </a:r>
          </a:p>
        </p:txBody>
      </p:sp>
      <p:sp>
        <p:nvSpPr>
          <p:cNvPr id="138379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80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</a:t>
            </a:r>
          </a:p>
        </p:txBody>
      </p:sp>
      <p:sp>
        <p:nvSpPr>
          <p:cNvPr id="138381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</a:t>
            </a:r>
          </a:p>
        </p:txBody>
      </p:sp>
      <p:sp>
        <p:nvSpPr>
          <p:cNvPr id="138382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3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4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85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8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18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7" name="Picture 15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39269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updates routing info, recalculates </a:t>
            </a:r>
            <a:br>
              <a:rPr lang="en-US" sz="2400">
                <a:latin typeface="Gill Sans MT" charset="0"/>
              </a:rPr>
            </a:br>
            <a:r>
              <a:rPr lang="en-US" sz="2400">
                <a:latin typeface="Gill Sans MT" charset="0"/>
              </a:rPr>
              <a:t>distance vector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if DV changes, notify neighbors</a:t>
            </a:r>
            <a:r>
              <a:rPr lang="en-US" sz="2200">
                <a:latin typeface="Gill Sans MT" charset="0"/>
              </a:rPr>
              <a:t> </a:t>
            </a:r>
          </a:p>
        </p:txBody>
      </p:sp>
      <p:sp>
        <p:nvSpPr>
          <p:cNvPr id="139270" name="Text Box 4"/>
          <p:cNvSpPr txBox="1">
            <a:spLocks noChangeArrowheads="1"/>
          </p:cNvSpPr>
          <p:nvPr/>
        </p:nvSpPr>
        <p:spPr bwMode="auto">
          <a:xfrm>
            <a:off x="314325" y="3694113"/>
            <a:ext cx="10001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>
                <a:solidFill>
                  <a:srgbClr val="CC0000"/>
                </a:solidFill>
                <a:latin typeface="Gill Sans MT" charset="0"/>
              </a:rPr>
              <a:t>good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news 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travels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fast</a:t>
            </a: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sz="1600">
              <a:solidFill>
                <a:srgbClr val="CC0000"/>
              </a:solidFill>
              <a:latin typeface="Gill Sans MT" charset="0"/>
            </a:endParaRPr>
          </a:p>
        </p:txBody>
      </p:sp>
      <p:grpSp>
        <p:nvGrpSpPr>
          <p:cNvPr id="139271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39275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6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7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8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9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0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139281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2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3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284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39308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9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</a:rPr>
                  <a:t>x</a:t>
                </a: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39285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39300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1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2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3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9304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930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39306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30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z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86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87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4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88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50</a:t>
              </a:r>
              <a:endParaRPr lang="en-US">
                <a:latin typeface="Times New Roman" charset="0"/>
              </a:endParaRPr>
            </a:p>
          </p:txBody>
        </p:sp>
        <p:grpSp>
          <p:nvGrpSpPr>
            <p:cNvPr id="139289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39292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3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4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5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9296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929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39298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29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y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90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91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698625" y="3633788"/>
            <a:ext cx="66913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0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detects link-cost change, updates its DV, informs its neighbors.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711325" y="4327525"/>
            <a:ext cx="65039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1 </a:t>
            </a:r>
            <a:r>
              <a:rPr lang="en-US"/>
              <a:t>: </a:t>
            </a:r>
            <a:r>
              <a:rPr lang="en-US" i="1"/>
              <a:t>z</a:t>
            </a:r>
            <a:r>
              <a:rPr lang="en-US"/>
              <a:t> receives update from </a:t>
            </a:r>
            <a:r>
              <a:rPr lang="en-US" i="1"/>
              <a:t>y</a:t>
            </a:r>
            <a:r>
              <a:rPr lang="en-US"/>
              <a:t>, updates its table, computes new least cost to </a:t>
            </a:r>
            <a:r>
              <a:rPr lang="en-US" i="1"/>
              <a:t>x</a:t>
            </a:r>
            <a:r>
              <a:rPr lang="en-US"/>
              <a:t> , sends its neighbors its DV.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733550" y="5151438"/>
            <a:ext cx="71580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2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receives </a:t>
            </a:r>
            <a:r>
              <a:rPr lang="en-US" i="1"/>
              <a:t>z</a:t>
            </a:r>
            <a:r>
              <a:rPr lang="ja-JP" altLang="en-US"/>
              <a:t>’</a:t>
            </a:r>
            <a:r>
              <a:rPr lang="en-US" altLang="ja-JP"/>
              <a:t>s update, updates its distance table.  </a:t>
            </a:r>
            <a:r>
              <a:rPr lang="en-US" altLang="ja-JP" i="1"/>
              <a:t>y</a:t>
            </a:r>
            <a:r>
              <a:rPr lang="ja-JP" altLang="en-US"/>
              <a:t>’</a:t>
            </a:r>
            <a:r>
              <a:rPr lang="en-US" altLang="ja-JP"/>
              <a:t>s least costs do </a:t>
            </a:r>
            <a:r>
              <a:rPr lang="en-US" altLang="ja-JP" i="1"/>
              <a:t>not</a:t>
            </a:r>
            <a:r>
              <a:rPr lang="en-US" altLang="ja-JP"/>
              <a:t> change, so </a:t>
            </a:r>
            <a:r>
              <a:rPr lang="en-US" altLang="ja-JP" i="1"/>
              <a:t>y</a:t>
            </a:r>
            <a:r>
              <a:rPr lang="en-US" altLang="ja-JP"/>
              <a:t>  does </a:t>
            </a:r>
            <a:r>
              <a:rPr lang="en-US" altLang="ja-JP" i="1"/>
              <a:t>not</a:t>
            </a:r>
            <a:r>
              <a:rPr lang="en-US" altLang="ja-JP"/>
              <a:t> send a message to </a:t>
            </a:r>
            <a:r>
              <a:rPr lang="en-US" altLang="ja-JP" i="1"/>
              <a:t>z</a:t>
            </a:r>
            <a:r>
              <a:rPr lang="en-US" altLang="ja-JP"/>
              <a:t>. 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4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 smtClean="0"/>
              <a:t>* Check </a:t>
            </a:r>
            <a:r>
              <a:rPr lang="en-US" sz="1400" dirty="0"/>
              <a:t>out the online interactive exercises for more </a:t>
            </a:r>
            <a:r>
              <a:rPr lang="en-US" sz="1400" dirty="0" smtClean="0"/>
              <a:t>examples: h</a:t>
            </a:r>
            <a:r>
              <a:rPr lang="en-US" sz="1200" dirty="0" smtClean="0"/>
              <a:t>ttp</a:t>
            </a:r>
            <a:r>
              <a:rPr lang="en-US" sz="1200" dirty="0"/>
              <a:t>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352354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53" grpId="0"/>
      <p:bldP spid="730154" grpId="0"/>
      <p:bldP spid="73015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40293" name="Rectangle 4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bad news travels slow</a:t>
            </a:r>
            <a:r>
              <a:rPr lang="en-US" sz="2400">
                <a:latin typeface="Gill Sans MT" charset="0"/>
              </a:rPr>
              <a:t> -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count to infinity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problem!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44 iterations before algorithm stabilizes: see text</a:t>
            </a:r>
          </a:p>
        </p:txBody>
      </p: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40296" name="Freeform 7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7" name="Freeform 8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8" name="Oval 9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9" name="Line 10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0" name="Line 11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1" name="Rectangle 12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140302" name="Oval 13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3" name="Freeform 14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4" name="Freeform 15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0305" name="Group 16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40329" name="Rectangle 1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30" name="Text Box 18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</a:rPr>
                  <a:t>x</a:t>
                </a: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40306" name="Group 19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40321" name="Oval 2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2" name="Line 2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3" name="Line 2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4" name="Rectangle 2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0325" name="Oval 2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0326" name="Group 25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40327" name="Rectangle 2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32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z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07" name="Text Box 28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08" name="Text Box 29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4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09" name="Text Box 30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50</a:t>
              </a:r>
              <a:endParaRPr lang="en-US">
                <a:latin typeface="Times New Roman" charset="0"/>
              </a:endParaRPr>
            </a:p>
          </p:txBody>
        </p:sp>
        <p:grpSp>
          <p:nvGrpSpPr>
            <p:cNvPr id="140310" name="Group 31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40313" name="Oval 32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4" name="Line 33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5" name="Line 34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6" name="Rectangle 35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0317" name="Oval 36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0318" name="Group 37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40319" name="Rectangle 3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32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y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11" name="Text Box 40"/>
            <p:cNvSpPr txBox="1">
              <a:spLocks noChangeArrowheads="1"/>
            </p:cNvSpPr>
            <p:nvPr/>
          </p:nvSpPr>
          <p:spPr bwMode="auto">
            <a:xfrm>
              <a:off x="3784" y="107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12" name="Line 41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295" name="Rectangle 45"/>
          <p:cNvSpPr>
            <a:spLocks noChangeArrowheads="1"/>
          </p:cNvSpPr>
          <p:nvPr/>
        </p:nvSpPr>
        <p:spPr bwMode="auto">
          <a:xfrm>
            <a:off x="604838" y="3787775"/>
            <a:ext cx="72104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poisoned reverse:</a:t>
            </a:r>
            <a:r>
              <a:rPr lang="en-US" sz="2000">
                <a:latin typeface="Gill Sans MT" charset="0"/>
              </a:rPr>
              <a:t>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If Z routes through Y to get to X 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>
                <a:latin typeface="Gill Sans MT" charset="0"/>
              </a:rPr>
              <a:t>Z tells Y its (Z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s) distance to X is infinite (so Y won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t route to X via Z)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will this completely solve count to infinity problem?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60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5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04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52438"/>
            <a:ext cx="7772400" cy="528637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Comparison of LS and DV algorithms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message complexity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with n nodes, E links, O(nE) msgs sent  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exchange between neighbors only</a:t>
            </a:r>
          </a:p>
          <a:p>
            <a:pPr lvl="1"/>
            <a:r>
              <a:rPr lang="en-US" sz="2000">
                <a:latin typeface="Gill Sans MT" charset="0"/>
              </a:rPr>
              <a:t>convergence time varies</a:t>
            </a:r>
          </a:p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speed of convergence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O(n</a:t>
            </a:r>
            <a:r>
              <a:rPr lang="en-US" sz="2000" b="1" baseline="30000">
                <a:latin typeface="Gill Sans MT" charset="0"/>
              </a:rPr>
              <a:t>2</a:t>
            </a:r>
            <a:r>
              <a:rPr lang="en-US" sz="2000">
                <a:latin typeface="Gill Sans MT" charset="0"/>
              </a:rPr>
              <a:t>) algorithm requires O(nE) msgs</a:t>
            </a:r>
          </a:p>
          <a:p>
            <a:pPr lvl="1"/>
            <a:r>
              <a:rPr lang="en-US" sz="2000">
                <a:latin typeface="Gill Sans MT" charset="0"/>
              </a:rPr>
              <a:t>may have oscillations</a:t>
            </a:r>
            <a:endParaRPr lang="en-US" sz="1800">
              <a:latin typeface="Gill Sans MT" charset="0"/>
            </a:endParaRP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latin typeface="Gill Sans MT" charset="0"/>
              </a:rPr>
              <a:t> convergence time varies</a:t>
            </a:r>
          </a:p>
          <a:p>
            <a:pPr lvl="1"/>
            <a:r>
              <a:rPr lang="en-US" sz="2000">
                <a:latin typeface="Gill Sans MT" charset="0"/>
              </a:rPr>
              <a:t>may be routing loops</a:t>
            </a:r>
          </a:p>
          <a:p>
            <a:pPr lvl="1"/>
            <a:r>
              <a:rPr lang="en-US" sz="2000">
                <a:latin typeface="Gill Sans MT" charset="0"/>
              </a:rPr>
              <a:t>count-to-infinity problem</a:t>
            </a:r>
            <a:endParaRPr lang="en-US" sz="1800">
              <a:latin typeface="Gill Sans MT" charset="0"/>
            </a:endParaRPr>
          </a:p>
        </p:txBody>
      </p:sp>
      <p:sp>
        <p:nvSpPr>
          <p:cNvPr id="141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328738"/>
            <a:ext cx="40100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robustness:</a:t>
            </a:r>
            <a:r>
              <a:rPr lang="en-US" sz="2400">
                <a:latin typeface="Gill Sans MT" charset="0"/>
              </a:rPr>
              <a:t> what happens if router malfunctions?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link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 computes only its </a:t>
            </a:r>
            <a:r>
              <a:rPr lang="en-US" sz="2000" i="1">
                <a:latin typeface="Gill Sans MT" charset="0"/>
              </a:rPr>
              <a:t>own</a:t>
            </a:r>
            <a:r>
              <a:rPr lang="en-US" sz="2000">
                <a:latin typeface="Gill Sans MT" charset="0"/>
              </a:rPr>
              <a:t> table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DV:</a:t>
            </a:r>
          </a:p>
          <a:p>
            <a:pPr lvl="1"/>
            <a:r>
              <a:rPr lang="en-US" sz="2000">
                <a:latin typeface="Gill Sans MT" charset="0"/>
              </a:rPr>
              <a:t>DV 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path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 table used by others </a:t>
            </a:r>
          </a:p>
          <a:p>
            <a:pPr lvl="2"/>
            <a:r>
              <a:rPr lang="en-US" sz="1800">
                <a:latin typeface="Comic Sans MS" charset="0"/>
              </a:rPr>
              <a:t>error propagate thru network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31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5.1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5.3 intra</a:t>
            </a:r>
            <a:r>
              <a:rPr lang="en-US" sz="2400" dirty="0"/>
              <a:t>-AS </a:t>
            </a:r>
            <a:r>
              <a:rPr lang="en-US" sz="2400" dirty="0" smtClean="0"/>
              <a:t>routing </a:t>
            </a:r>
            <a:r>
              <a:rPr lang="en-US" sz="2400" dirty="0"/>
              <a:t>in the Internet: </a:t>
            </a:r>
            <a:r>
              <a:rPr lang="en-US" sz="2400" dirty="0" smtClean="0"/>
              <a:t>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5.4 routing among </a:t>
            </a:r>
            <a:r>
              <a:rPr lang="en-US" sz="2400" dirty="0"/>
              <a:t>the ISPs: B</a:t>
            </a:r>
            <a:r>
              <a:rPr lang="en-US" sz="2400" dirty="0" smtClean="0"/>
              <a:t>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5.5 The SDN control </a:t>
            </a:r>
            <a:r>
              <a:rPr lang="en-US" sz="2400" dirty="0" smtClean="0">
                <a:latin typeface="Gill Sans MT" charset="0"/>
              </a:rPr>
              <a:t>plane</a:t>
            </a:r>
            <a:endParaRPr lang="en-US" sz="2400" dirty="0" smtClean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5: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5.1 </a:t>
            </a:r>
            <a:r>
              <a:rPr lang="en-US" sz="2400" dirty="0">
                <a:latin typeface="Gill Sans MT" charset="0"/>
              </a:rPr>
              <a:t>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>
                <a:solidFill>
                  <a:srgbClr val="CC0000"/>
                </a:solidFill>
              </a:rPr>
              <a:t>5.3 intra</a:t>
            </a:r>
            <a:r>
              <a:rPr lang="en-US" sz="2400" dirty="0">
                <a:solidFill>
                  <a:srgbClr val="CC0000"/>
                </a:solidFill>
              </a:rPr>
              <a:t>-AS </a:t>
            </a:r>
            <a:r>
              <a:rPr lang="en-US" sz="2400" dirty="0" smtClean="0">
                <a:solidFill>
                  <a:srgbClr val="CC0000"/>
                </a:solidFill>
              </a:rPr>
              <a:t>routing </a:t>
            </a:r>
            <a:r>
              <a:rPr lang="en-US" sz="2400" dirty="0">
                <a:solidFill>
                  <a:srgbClr val="CC0000"/>
                </a:solidFill>
              </a:rPr>
              <a:t>in the Internet: </a:t>
            </a:r>
            <a:r>
              <a:rPr lang="en-US" sz="2400" dirty="0" smtClean="0">
                <a:solidFill>
                  <a:srgbClr val="CC0000"/>
                </a:solidFill>
              </a:rPr>
              <a:t>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5.4 routing among </a:t>
            </a:r>
            <a:r>
              <a:rPr lang="en-US" sz="2400" dirty="0"/>
              <a:t>the ISPs: B</a:t>
            </a:r>
            <a:r>
              <a:rPr lang="en-US" sz="2400" dirty="0" smtClean="0"/>
              <a:t>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5.5 The SDN control </a:t>
            </a:r>
            <a:r>
              <a:rPr lang="en-US" sz="2400" dirty="0" smtClean="0">
                <a:latin typeface="Gill Sans MT" charset="0"/>
              </a:rPr>
              <a:t>plane</a:t>
            </a:r>
            <a:endParaRPr lang="en-US" sz="2400" dirty="0" smtClean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5: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50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6" y="1035050"/>
            <a:ext cx="5659786" cy="17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N</a:t>
            </a:r>
            <a:r>
              <a:rPr lang="en-US" dirty="0" smtClean="0">
                <a:cs typeface="+mj-cs"/>
              </a:rPr>
              <a:t>etwork</a:t>
            </a:r>
            <a:r>
              <a:rPr lang="en-US" dirty="0">
                <a:cs typeface="+mj-cs"/>
              </a:rPr>
              <a:t>-layer 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4" y="2001352"/>
            <a:ext cx="4184626" cy="130857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i="1" dirty="0" smtClean="0">
                <a:solidFill>
                  <a:srgbClr val="000099"/>
                </a:solidFill>
                <a:latin typeface="Gill Sans MT" charset="0"/>
              </a:rPr>
              <a:t>forwarding</a:t>
            </a: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:</a:t>
            </a:r>
            <a:r>
              <a:rPr lang="en-US" sz="2400" dirty="0">
                <a:latin typeface="Gill Sans MT" charset="0"/>
              </a:rPr>
              <a:t> move packets from router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input to appropriate router </a:t>
            </a:r>
            <a:r>
              <a:rPr lang="en-US" altLang="ja-JP" sz="2400" dirty="0" smtClean="0">
                <a:latin typeface="Gill Sans MT" charset="0"/>
              </a:rPr>
              <a:t>output</a:t>
            </a:r>
            <a:endParaRPr lang="en-US" altLang="ja-JP" sz="2400" dirty="0">
              <a:latin typeface="Gill Sans MT" charset="0"/>
            </a:endParaRP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4904354" y="2211504"/>
            <a:ext cx="2888003" cy="69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3600" i="1" dirty="0" smtClean="0">
                <a:solidFill>
                  <a:srgbClr val="000090"/>
                </a:solidFill>
                <a:latin typeface="Gill Sans MT" charset="0"/>
              </a:rPr>
              <a:t>data plane</a:t>
            </a:r>
          </a:p>
          <a:p>
            <a:pPr marL="342900" indent="-34290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800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latin typeface="Gill Sans MT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941818" y="3342607"/>
            <a:ext cx="3293068" cy="814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100000"/>
              <a:defRPr/>
            </a:pPr>
            <a:r>
              <a:rPr lang="en-US" sz="3600" i="1" dirty="0" smtClean="0">
                <a:solidFill>
                  <a:srgbClr val="000099"/>
                </a:solidFill>
                <a:latin typeface="Gill Sans MT" charset="0"/>
              </a:rPr>
              <a:t>control</a:t>
            </a:r>
            <a:r>
              <a:rPr lang="en-US" sz="3600" b="1" i="1" dirty="0" smtClean="0">
                <a:solidFill>
                  <a:srgbClr val="000099"/>
                </a:solidFill>
                <a:latin typeface="Gill Sans MT" charset="0"/>
              </a:rPr>
              <a:t> </a:t>
            </a:r>
            <a:r>
              <a:rPr lang="en-US" sz="3600" i="1" dirty="0" smtClean="0">
                <a:solidFill>
                  <a:srgbClr val="000099"/>
                </a:solidFill>
                <a:latin typeface="Gill Sans MT" charset="0"/>
              </a:rPr>
              <a:t>plane</a:t>
            </a:r>
            <a:endParaRPr lang="en-US" sz="3600" i="1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latin typeface="Gill Sans MT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 sz="2800" dirty="0">
              <a:latin typeface="Gill Sans M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6449" y="4426071"/>
            <a:ext cx="772519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CC0000"/>
                </a:solidFill>
                <a:latin typeface="Gill Sans MT"/>
                <a:cs typeface="Gill Sans MT"/>
              </a:rPr>
              <a:t>Two approaches to structuring network control plane:</a:t>
            </a:r>
          </a:p>
          <a:p>
            <a:pPr marL="346075" indent="-3460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 smtClean="0">
                <a:latin typeface="Gill Sans MT"/>
                <a:cs typeface="Gill Sans MT"/>
              </a:rPr>
              <a:t>per-router control (traditional)</a:t>
            </a:r>
          </a:p>
          <a:p>
            <a:pPr marL="346075" indent="-3460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 smtClean="0">
                <a:latin typeface="Gill Sans MT"/>
                <a:cs typeface="Gill Sans MT"/>
              </a:rPr>
              <a:t>logically centralized control (software defined networking)</a:t>
            </a:r>
            <a:endParaRPr lang="en-US" sz="2400" dirty="0">
              <a:latin typeface="Gill Sans MT"/>
              <a:cs typeface="Gill Sans M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1672" y="1480083"/>
            <a:ext cx="5783102" cy="57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spcBef>
                <a:spcPts val="600"/>
              </a:spcBef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Recall: two network-layer functions:</a:t>
            </a:r>
            <a:endParaRPr lang="en-US" dirty="0">
              <a:latin typeface="Gill Sans MT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23952" y="3135187"/>
            <a:ext cx="4184626" cy="132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i="1" dirty="0" smtClean="0">
                <a:solidFill>
                  <a:srgbClr val="000099"/>
                </a:solidFill>
                <a:latin typeface="Gill Sans MT" charset="0"/>
              </a:rPr>
              <a:t>routing:</a:t>
            </a:r>
            <a:r>
              <a:rPr lang="en-US" sz="2400" dirty="0" smtClean="0">
                <a:latin typeface="Gill Sans MT" charset="0"/>
              </a:rPr>
              <a:t> determine route taken by packets from source to destination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81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45062" grpId="0"/>
      <p:bldP spid="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4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3" y="819150"/>
            <a:ext cx="4727928" cy="18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5" name="Freeform 2"/>
          <p:cNvSpPr>
            <a:spLocks/>
          </p:cNvSpPr>
          <p:nvPr/>
        </p:nvSpPr>
        <p:spPr bwMode="auto">
          <a:xfrm>
            <a:off x="2592388" y="5766426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22625" y="5918826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11500" y="6104563"/>
            <a:ext cx="2259013" cy="30003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24200" y="6210926"/>
            <a:ext cx="714375" cy="274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41788" y="6404601"/>
            <a:ext cx="1247775" cy="809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02188" y="5950576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086225" y="6104563"/>
            <a:ext cx="1790700" cy="30003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13375" y="6133138"/>
            <a:ext cx="588963" cy="27146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56125" y="5918826"/>
            <a:ext cx="814388" cy="4000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128" name="Group 7"/>
          <p:cNvGrpSpPr>
            <a:grpSpLocks/>
          </p:cNvGrpSpPr>
          <p:nvPr/>
        </p:nvGrpSpPr>
        <p:grpSpPr bwMode="auto">
          <a:xfrm>
            <a:off x="3681413" y="6344276"/>
            <a:ext cx="563562" cy="293687"/>
            <a:chOff x="1871277" y="1576300"/>
            <a:chExt cx="1128371" cy="437861"/>
          </a:xfrm>
        </p:grpSpPr>
        <p:sp>
          <p:nvSpPr>
            <p:cNvPr id="318" name="Oval 317"/>
            <p:cNvSpPr/>
            <p:nvPr/>
          </p:nvSpPr>
          <p:spPr bwMode="auto">
            <a:xfrm flipV="1">
              <a:off x="1874455" y="1694641"/>
              <a:ext cx="1125193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1871277" y="1739610"/>
              <a:ext cx="1128371" cy="11597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0" name="Oval 319"/>
            <p:cNvSpPr/>
            <p:nvPr/>
          </p:nvSpPr>
          <p:spPr bwMode="auto">
            <a:xfrm flipV="1">
              <a:off x="1871277" y="1576300"/>
              <a:ext cx="1125193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4" name="Freeform 323"/>
            <p:cNvSpPr/>
            <p:nvPr/>
          </p:nvSpPr>
          <p:spPr bwMode="auto">
            <a:xfrm>
              <a:off x="2160521" y="1673339"/>
              <a:ext cx="546704" cy="160944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5" name="Freeform 324"/>
            <p:cNvSpPr/>
            <p:nvPr/>
          </p:nvSpPr>
          <p:spPr bwMode="auto">
            <a:xfrm>
              <a:off x="2103307" y="1633104"/>
              <a:ext cx="661131" cy="111240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6" name="Freeform 325"/>
            <p:cNvSpPr/>
            <p:nvPr/>
          </p:nvSpPr>
          <p:spPr bwMode="auto">
            <a:xfrm>
              <a:off x="2538765" y="1727776"/>
              <a:ext cx="241567" cy="97039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" name="Freeform 326"/>
            <p:cNvSpPr/>
            <p:nvPr/>
          </p:nvSpPr>
          <p:spPr bwMode="auto">
            <a:xfrm>
              <a:off x="2090593" y="1730143"/>
              <a:ext cx="238389" cy="97040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22" name="Straight Connector 321"/>
            <p:cNvCxnSpPr>
              <a:endCxn id="320" idx="2"/>
            </p:cNvCxnSpPr>
            <p:nvPr/>
          </p:nvCxnSpPr>
          <p:spPr bwMode="auto">
            <a:xfrm flipH="1" flipV="1">
              <a:off x="1871277" y="1737244"/>
              <a:ext cx="3178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 bwMode="auto">
            <a:xfrm flipH="1" flipV="1">
              <a:off x="2996470" y="1734876"/>
              <a:ext cx="3178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29" name="Group 327"/>
          <p:cNvGrpSpPr>
            <a:grpSpLocks/>
          </p:cNvGrpSpPr>
          <p:nvPr/>
        </p:nvGrpSpPr>
        <p:grpSpPr bwMode="auto">
          <a:xfrm>
            <a:off x="4376738" y="5802938"/>
            <a:ext cx="565150" cy="292100"/>
            <a:chOff x="1871277" y="1576300"/>
            <a:chExt cx="1128371" cy="437861"/>
          </a:xfrm>
        </p:grpSpPr>
        <p:sp>
          <p:nvSpPr>
            <p:cNvPr id="329" name="Oval 328"/>
            <p:cNvSpPr/>
            <p:nvPr/>
          </p:nvSpPr>
          <p:spPr bwMode="auto">
            <a:xfrm flipV="1">
              <a:off x="1874446" y="1692905"/>
              <a:ext cx="1125202" cy="32125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1871277" y="1740499"/>
              <a:ext cx="1128371" cy="11422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1" name="Oval 330"/>
            <p:cNvSpPr/>
            <p:nvPr/>
          </p:nvSpPr>
          <p:spPr bwMode="auto">
            <a:xfrm flipV="1">
              <a:off x="1871277" y="1576300"/>
              <a:ext cx="1125200" cy="32125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2" name="Freeform 331"/>
            <p:cNvSpPr/>
            <p:nvPr/>
          </p:nvSpPr>
          <p:spPr bwMode="auto">
            <a:xfrm>
              <a:off x="2159708" y="1673868"/>
              <a:ext cx="548339" cy="159438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3" name="Freeform 332"/>
            <p:cNvSpPr/>
            <p:nvPr/>
          </p:nvSpPr>
          <p:spPr bwMode="auto">
            <a:xfrm>
              <a:off x="2102655" y="1633412"/>
              <a:ext cx="662444" cy="111846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4" name="Freeform 333"/>
            <p:cNvSpPr/>
            <p:nvPr/>
          </p:nvSpPr>
          <p:spPr bwMode="auto">
            <a:xfrm>
              <a:off x="2536889" y="1728599"/>
              <a:ext cx="244057" cy="97568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5" name="Freeform 334"/>
            <p:cNvSpPr/>
            <p:nvPr/>
          </p:nvSpPr>
          <p:spPr bwMode="auto">
            <a:xfrm>
              <a:off x="2089977" y="1730980"/>
              <a:ext cx="240888" cy="95187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36" name="Straight Connector 335"/>
            <p:cNvCxnSpPr>
              <a:endCxn id="331" idx="2"/>
            </p:cNvCxnSpPr>
            <p:nvPr/>
          </p:nvCxnSpPr>
          <p:spPr bwMode="auto">
            <a:xfrm flipH="1" flipV="1">
              <a:off x="1871277" y="1735739"/>
              <a:ext cx="3169" cy="12374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 bwMode="auto">
            <a:xfrm flipH="1" flipV="1">
              <a:off x="2996477" y="1733359"/>
              <a:ext cx="3171" cy="12374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0" name="Group 337"/>
          <p:cNvGrpSpPr>
            <a:grpSpLocks/>
          </p:cNvGrpSpPr>
          <p:nvPr/>
        </p:nvGrpSpPr>
        <p:grpSpPr bwMode="auto">
          <a:xfrm>
            <a:off x="5019675" y="6256963"/>
            <a:ext cx="563563" cy="293688"/>
            <a:chOff x="1871277" y="1576300"/>
            <a:chExt cx="1128371" cy="437861"/>
          </a:xfrm>
        </p:grpSpPr>
        <p:sp>
          <p:nvSpPr>
            <p:cNvPr id="339" name="Oval 338"/>
            <p:cNvSpPr/>
            <p:nvPr/>
          </p:nvSpPr>
          <p:spPr bwMode="auto">
            <a:xfrm flipV="1">
              <a:off x="1874457" y="1694641"/>
              <a:ext cx="1125191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1" name="Oval 340"/>
            <p:cNvSpPr/>
            <p:nvPr/>
          </p:nvSpPr>
          <p:spPr bwMode="auto">
            <a:xfrm flipV="1">
              <a:off x="1871277" y="1576300"/>
              <a:ext cx="1125191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2" name="Freeform 341"/>
            <p:cNvSpPr/>
            <p:nvPr/>
          </p:nvSpPr>
          <p:spPr bwMode="auto">
            <a:xfrm>
              <a:off x="2160522" y="1673340"/>
              <a:ext cx="546703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3" name="Freeform 342"/>
            <p:cNvSpPr/>
            <p:nvPr/>
          </p:nvSpPr>
          <p:spPr bwMode="auto">
            <a:xfrm>
              <a:off x="2103309" y="1633103"/>
              <a:ext cx="661129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4" name="Freeform 343"/>
            <p:cNvSpPr/>
            <p:nvPr/>
          </p:nvSpPr>
          <p:spPr bwMode="auto">
            <a:xfrm>
              <a:off x="2538763" y="1727776"/>
              <a:ext cx="24156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5" name="Freeform 344"/>
            <p:cNvSpPr/>
            <p:nvPr/>
          </p:nvSpPr>
          <p:spPr bwMode="auto">
            <a:xfrm>
              <a:off x="2090595" y="1730144"/>
              <a:ext cx="238387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46" name="Straight Connector 345"/>
            <p:cNvCxnSpPr>
              <a:endCxn id="341" idx="2"/>
            </p:cNvCxnSpPr>
            <p:nvPr/>
          </p:nvCxnSpPr>
          <p:spPr bwMode="auto">
            <a:xfrm flipH="1" flipV="1">
              <a:off x="1871277" y="1737243"/>
              <a:ext cx="3180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 bwMode="auto">
            <a:xfrm flipH="1" flipV="1">
              <a:off x="2996468" y="1734877"/>
              <a:ext cx="3180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1" name="Group 347"/>
          <p:cNvGrpSpPr>
            <a:grpSpLocks/>
          </p:cNvGrpSpPr>
          <p:nvPr/>
        </p:nvGrpSpPr>
        <p:grpSpPr bwMode="auto">
          <a:xfrm>
            <a:off x="5741988" y="5942638"/>
            <a:ext cx="565150" cy="293688"/>
            <a:chOff x="1871277" y="1576300"/>
            <a:chExt cx="1128371" cy="437861"/>
          </a:xfrm>
        </p:grpSpPr>
        <p:sp>
          <p:nvSpPr>
            <p:cNvPr id="349" name="Oval 348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1" name="Oval 350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2" name="Freeform 351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3" name="Freeform 352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4" name="Freeform 353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5" name="Freeform 354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56" name="Straight Connector 355"/>
            <p:cNvCxnSpPr>
              <a:endCxn id="351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2" name="Group 357"/>
          <p:cNvGrpSpPr>
            <a:grpSpLocks/>
          </p:cNvGrpSpPr>
          <p:nvPr/>
        </p:nvGrpSpPr>
        <p:grpSpPr bwMode="auto">
          <a:xfrm>
            <a:off x="2714625" y="5988676"/>
            <a:ext cx="565150" cy="293687"/>
            <a:chOff x="1871277" y="1576300"/>
            <a:chExt cx="1128371" cy="437861"/>
          </a:xfrm>
        </p:grpSpPr>
        <p:sp>
          <p:nvSpPr>
            <p:cNvPr id="359" name="Oval 358"/>
            <p:cNvSpPr/>
            <p:nvPr/>
          </p:nvSpPr>
          <p:spPr bwMode="auto">
            <a:xfrm flipV="1">
              <a:off x="1874448" y="1694641"/>
              <a:ext cx="1125200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871277" y="1739610"/>
              <a:ext cx="1128371" cy="11597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1" name="Oval 360"/>
            <p:cNvSpPr/>
            <p:nvPr/>
          </p:nvSpPr>
          <p:spPr bwMode="auto">
            <a:xfrm flipV="1">
              <a:off x="1871277" y="1576300"/>
              <a:ext cx="1125202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2" name="Freeform 361"/>
            <p:cNvSpPr/>
            <p:nvPr/>
          </p:nvSpPr>
          <p:spPr bwMode="auto">
            <a:xfrm>
              <a:off x="2159710" y="1673339"/>
              <a:ext cx="548337" cy="160944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3" name="Freeform 362"/>
            <p:cNvSpPr/>
            <p:nvPr/>
          </p:nvSpPr>
          <p:spPr bwMode="auto">
            <a:xfrm>
              <a:off x="2102657" y="1633104"/>
              <a:ext cx="662442" cy="111240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4" name="Freeform 363"/>
            <p:cNvSpPr/>
            <p:nvPr/>
          </p:nvSpPr>
          <p:spPr bwMode="auto">
            <a:xfrm>
              <a:off x="2536889" y="1727776"/>
              <a:ext cx="244059" cy="97039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Freeform 364"/>
            <p:cNvSpPr/>
            <p:nvPr/>
          </p:nvSpPr>
          <p:spPr bwMode="auto">
            <a:xfrm>
              <a:off x="2089979" y="1730143"/>
              <a:ext cx="240888" cy="97040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66" name="Straight Connector 365"/>
            <p:cNvCxnSpPr>
              <a:endCxn id="361" idx="2"/>
            </p:cNvCxnSpPr>
            <p:nvPr/>
          </p:nvCxnSpPr>
          <p:spPr bwMode="auto">
            <a:xfrm flipH="1" flipV="1">
              <a:off x="1871277" y="1737244"/>
              <a:ext cx="3171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 bwMode="auto">
            <a:xfrm flipH="1" flipV="1">
              <a:off x="2996479" y="1734876"/>
              <a:ext cx="3169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757805" y="2660292"/>
            <a:ext cx="5270058" cy="3804634"/>
            <a:chOff x="1757805" y="2331054"/>
            <a:chExt cx="5270058" cy="3804634"/>
          </a:xfrm>
        </p:grpSpPr>
        <p:sp>
          <p:nvSpPr>
            <p:cNvPr id="268" name="Freeform 267"/>
            <p:cNvSpPr/>
            <p:nvPr/>
          </p:nvSpPr>
          <p:spPr>
            <a:xfrm>
              <a:off x="1776413" y="4829175"/>
              <a:ext cx="1220787" cy="920750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0510" h="921649">
                  <a:moveTo>
                    <a:pt x="1060159" y="921649"/>
                  </a:moveTo>
                  <a:cubicBezTo>
                    <a:pt x="166591" y="183345"/>
                    <a:pt x="908943" y="790884"/>
                    <a:pt x="0" y="51716"/>
                  </a:cubicBezTo>
                  <a:cubicBezTo>
                    <a:pt x="346878" y="57311"/>
                    <a:pt x="712340" y="-5240"/>
                    <a:pt x="1059218" y="355"/>
                  </a:cubicBezTo>
                  <a:cubicBezTo>
                    <a:pt x="1192967" y="751903"/>
                    <a:pt x="1090859" y="157699"/>
                    <a:pt x="1220510" y="849923"/>
                  </a:cubicBezTo>
                  <a:cubicBezTo>
                    <a:pt x="1126090" y="855456"/>
                    <a:pt x="1222187" y="863235"/>
                    <a:pt x="1060159" y="92164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102350" y="4916488"/>
              <a:ext cx="925513" cy="75723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6304" h="758185">
                  <a:moveTo>
                    <a:pt x="0" y="735614"/>
                  </a:moveTo>
                  <a:cubicBezTo>
                    <a:pt x="309918" y="169731"/>
                    <a:pt x="59088" y="622691"/>
                    <a:pt x="405840" y="13939"/>
                  </a:cubicBezTo>
                  <a:cubicBezTo>
                    <a:pt x="580581" y="18247"/>
                    <a:pt x="751563" y="-3745"/>
                    <a:pt x="926304" y="563"/>
                  </a:cubicBezTo>
                  <a:cubicBezTo>
                    <a:pt x="312762" y="607705"/>
                    <a:pt x="474902" y="459041"/>
                    <a:pt x="183705" y="758185"/>
                  </a:cubicBezTo>
                  <a:cubicBezTo>
                    <a:pt x="49420" y="729549"/>
                    <a:pt x="196198" y="734148"/>
                    <a:pt x="0" y="73561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287963" y="4937125"/>
              <a:ext cx="725487" cy="110013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5009" h="1101479">
                  <a:moveTo>
                    <a:pt x="0" y="1073986"/>
                  </a:moveTo>
                  <a:cubicBezTo>
                    <a:pt x="95638" y="589814"/>
                    <a:pt x="96800" y="618448"/>
                    <a:pt x="206612" y="1724"/>
                  </a:cubicBezTo>
                  <a:cubicBezTo>
                    <a:pt x="451440" y="14348"/>
                    <a:pt x="499346" y="35256"/>
                    <a:pt x="725009" y="0"/>
                  </a:cubicBezTo>
                  <a:cubicBezTo>
                    <a:pt x="326141" y="749497"/>
                    <a:pt x="642687" y="159790"/>
                    <a:pt x="159092" y="1101479"/>
                  </a:cubicBezTo>
                  <a:cubicBezTo>
                    <a:pt x="24807" y="1072843"/>
                    <a:pt x="92525" y="1088071"/>
                    <a:pt x="0" y="107398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00538" y="4956175"/>
              <a:ext cx="514350" cy="577850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578353">
                  <a:moveTo>
                    <a:pt x="135770" y="577341"/>
                  </a:moveTo>
                  <a:cubicBezTo>
                    <a:pt x="50587" y="214237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26658" y="280104"/>
                    <a:pt x="339280" y="576561"/>
                  </a:cubicBezTo>
                  <a:cubicBezTo>
                    <a:pt x="292835" y="580865"/>
                    <a:pt x="203869" y="575875"/>
                    <a:pt x="135770" y="577341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21075" y="4919663"/>
              <a:ext cx="593725" cy="1216025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113" h="1215612">
                  <a:moveTo>
                    <a:pt x="403236" y="1215612"/>
                  </a:moveTo>
                  <a:cubicBezTo>
                    <a:pt x="223947" y="663007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57486" y="515061"/>
                    <a:pt x="594113" y="1179818"/>
                  </a:cubicBezTo>
                  <a:cubicBezTo>
                    <a:pt x="496428" y="1184123"/>
                    <a:pt x="599434" y="1214146"/>
                    <a:pt x="403236" y="1215612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757805" y="2331054"/>
              <a:ext cx="1079500" cy="2674334"/>
              <a:chOff x="1757805" y="2331054"/>
              <a:chExt cx="1079500" cy="2674334"/>
            </a:xfrm>
          </p:grpSpPr>
          <p:sp>
            <p:nvSpPr>
              <p:cNvPr id="108" name="Rectangle 107"/>
              <p:cNvSpPr/>
              <p:nvPr/>
            </p:nvSpPr>
            <p:spPr bwMode="auto">
              <a:xfrm rot="10800000">
                <a:off x="1789113" y="2580876"/>
                <a:ext cx="1027112" cy="108307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7266" name="Group 104"/>
              <p:cNvGrpSpPr>
                <a:grpSpLocks/>
              </p:cNvGrpSpPr>
              <p:nvPr/>
            </p:nvGrpSpPr>
            <p:grpSpPr bwMode="auto">
              <a:xfrm>
                <a:off x="1782739" y="4616206"/>
                <a:ext cx="1034710" cy="389182"/>
                <a:chOff x="4128636" y="3606589"/>
                <a:chExt cx="568145" cy="338667"/>
              </a:xfrm>
            </p:grpSpPr>
            <p:sp>
              <p:nvSpPr>
                <p:cNvPr id="119" name="Oval 118"/>
                <p:cNvSpPr/>
                <p:nvPr/>
              </p:nvSpPr>
              <p:spPr>
                <a:xfrm>
                  <a:off x="4128649" y="3720080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4128649" y="3720080"/>
                  <a:ext cx="568332" cy="11189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4128649" y="3606801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4696981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4128649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7" name="Rectangle 146"/>
              <p:cNvSpPr/>
              <p:nvPr/>
            </p:nvSpPr>
            <p:spPr bwMode="auto">
              <a:xfrm>
                <a:off x="1801813" y="3602038"/>
                <a:ext cx="1027112" cy="1163637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 bwMode="auto">
              <a:xfrm>
                <a:off x="1781175" y="2805113"/>
                <a:ext cx="20638" cy="202088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 bwMode="auto">
              <a:xfrm flipH="1">
                <a:off x="2817813" y="2805113"/>
                <a:ext cx="4762" cy="19764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72" name="Group 9"/>
              <p:cNvGrpSpPr>
                <a:grpSpLocks/>
              </p:cNvGrpSpPr>
              <p:nvPr/>
            </p:nvGrpSpPr>
            <p:grpSpPr bwMode="auto">
              <a:xfrm>
                <a:off x="1757805" y="2331054"/>
                <a:ext cx="1079500" cy="430213"/>
                <a:chOff x="2183302" y="1574638"/>
                <a:chExt cx="1200154" cy="430181"/>
              </a:xfrm>
            </p:grpSpPr>
            <p:sp>
              <p:nvSpPr>
                <p:cNvPr id="369" name="Oval 368"/>
                <p:cNvSpPr/>
                <p:nvPr/>
              </p:nvSpPr>
              <p:spPr bwMode="auto">
                <a:xfrm flipV="1">
                  <a:off x="2186832" y="1690517"/>
                  <a:ext cx="1194859" cy="31430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70" name="Rectangle 369"/>
                <p:cNvSpPr/>
                <p:nvPr/>
              </p:nvSpPr>
              <p:spPr bwMode="auto">
                <a:xfrm>
                  <a:off x="2183302" y="1734964"/>
                  <a:ext cx="1198389" cy="112704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1" name="Oval 370"/>
                <p:cNvSpPr/>
                <p:nvPr/>
              </p:nvSpPr>
              <p:spPr bwMode="auto">
                <a:xfrm flipV="1">
                  <a:off x="2183302" y="1574638"/>
                  <a:ext cx="1196624" cy="3143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72" name="Freeform 371"/>
                <p:cNvSpPr/>
                <p:nvPr/>
              </p:nvSpPr>
              <p:spPr bwMode="auto">
                <a:xfrm>
                  <a:off x="2490400" y="1671469"/>
                  <a:ext cx="582428" cy="15715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3" name="Freeform 372"/>
                <p:cNvSpPr/>
                <p:nvPr/>
              </p:nvSpPr>
              <p:spPr bwMode="auto">
                <a:xfrm>
                  <a:off x="2430393" y="1630197"/>
                  <a:ext cx="702443" cy="10952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4" name="Freeform 373"/>
                <p:cNvSpPr/>
                <p:nvPr/>
              </p:nvSpPr>
              <p:spPr bwMode="auto">
                <a:xfrm>
                  <a:off x="2892805" y="1723852"/>
                  <a:ext cx="257680" cy="952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5" name="Freeform 374"/>
                <p:cNvSpPr/>
                <p:nvPr/>
              </p:nvSpPr>
              <p:spPr bwMode="auto">
                <a:xfrm>
                  <a:off x="2418037" y="1725440"/>
                  <a:ext cx="254150" cy="9524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376" name="Straight Connector 375"/>
                <p:cNvCxnSpPr>
                  <a:endCxn id="371" idx="2"/>
                </p:cNvCxnSpPr>
                <p:nvPr/>
              </p:nvCxnSpPr>
              <p:spPr bwMode="auto">
                <a:xfrm flipH="1" flipV="1">
                  <a:off x="2183302" y="1731787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 bwMode="auto">
                <a:xfrm flipH="1" flipV="1">
                  <a:off x="3379926" y="1728615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Group 18"/>
            <p:cNvGrpSpPr/>
            <p:nvPr/>
          </p:nvGrpSpPr>
          <p:grpSpPr>
            <a:xfrm>
              <a:off x="3500438" y="3174091"/>
              <a:ext cx="522287" cy="1831297"/>
              <a:chOff x="3500438" y="3174091"/>
              <a:chExt cx="522287" cy="1831297"/>
            </a:xfrm>
          </p:grpSpPr>
          <p:sp>
            <p:nvSpPr>
              <p:cNvPr id="171" name="Rectangle 170"/>
              <p:cNvSpPr/>
              <p:nvPr/>
            </p:nvSpPr>
            <p:spPr bwMode="auto">
              <a:xfrm rot="10800000">
                <a:off x="3507320" y="3287221"/>
                <a:ext cx="498349" cy="306623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flipH="1">
                <a:off x="4019550" y="3321180"/>
                <a:ext cx="1059" cy="153657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247" name="Picture 86" descr="router_top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0438" y="3194292"/>
                <a:ext cx="522287" cy="22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249" name="Group 82"/>
              <p:cNvGrpSpPr>
                <a:grpSpLocks/>
              </p:cNvGrpSpPr>
              <p:nvPr/>
            </p:nvGrpSpPr>
            <p:grpSpPr bwMode="auto">
              <a:xfrm>
                <a:off x="3511442" y="4783543"/>
                <a:ext cx="507858" cy="221845"/>
                <a:chOff x="4128636" y="3606589"/>
                <a:chExt cx="568145" cy="338667"/>
              </a:xfrm>
            </p:grpSpPr>
            <p:sp>
              <p:nvSpPr>
                <p:cNvPr id="97" name="Oval 96"/>
                <p:cNvSpPr/>
                <p:nvPr/>
              </p:nvSpPr>
              <p:spPr>
                <a:xfrm>
                  <a:off x="4128757" y="3719873"/>
                  <a:ext cx="568304" cy="225383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128757" y="3719873"/>
                  <a:ext cx="568304" cy="111479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>
                  <a:off x="4128757" y="3605971"/>
                  <a:ext cx="568304" cy="22538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4697061" y="3719873"/>
                  <a:ext cx="0" cy="11147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4128757" y="3719873"/>
                  <a:ext cx="0" cy="11147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5" name="Rectangle 154"/>
              <p:cNvSpPr/>
              <p:nvPr/>
            </p:nvSpPr>
            <p:spPr bwMode="auto">
              <a:xfrm>
                <a:off x="3516313" y="3697288"/>
                <a:ext cx="498475" cy="1163637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74" name="Straight Connector 173"/>
              <p:cNvCxnSpPr>
                <a:stCxn id="381" idx="2"/>
              </p:cNvCxnSpPr>
              <p:nvPr/>
            </p:nvCxnSpPr>
            <p:spPr bwMode="auto">
              <a:xfrm flipH="1">
                <a:off x="3506788" y="3262991"/>
                <a:ext cx="4762" cy="168842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33" name="Group 377"/>
              <p:cNvGrpSpPr>
                <a:grpSpLocks/>
              </p:cNvGrpSpPr>
              <p:nvPr/>
            </p:nvGrpSpPr>
            <p:grpSpPr bwMode="auto">
              <a:xfrm>
                <a:off x="3511057" y="3174091"/>
                <a:ext cx="504096" cy="242719"/>
                <a:chOff x="2183302" y="1574638"/>
                <a:chExt cx="1200154" cy="430218"/>
              </a:xfrm>
            </p:grpSpPr>
            <p:sp>
              <p:nvSpPr>
                <p:cNvPr id="379" name="Oval 378"/>
                <p:cNvSpPr/>
                <p:nvPr/>
              </p:nvSpPr>
              <p:spPr bwMode="auto">
                <a:xfrm flipV="1">
                  <a:off x="2188256" y="1690004"/>
                  <a:ext cx="1194331" cy="31514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80" name="Rectangle 379"/>
                <p:cNvSpPr/>
                <p:nvPr/>
              </p:nvSpPr>
              <p:spPr bwMode="auto">
                <a:xfrm>
                  <a:off x="2184476" y="1735026"/>
                  <a:ext cx="1198111" cy="112553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1" name="Oval 380"/>
                <p:cNvSpPr/>
                <p:nvPr/>
              </p:nvSpPr>
              <p:spPr bwMode="auto">
                <a:xfrm flipV="1">
                  <a:off x="2184476" y="1574638"/>
                  <a:ext cx="1194331" cy="315149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 bwMode="auto">
                <a:xfrm>
                  <a:off x="2490619" y="1670308"/>
                  <a:ext cx="582047" cy="15757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3" name="Freeform 382"/>
                <p:cNvSpPr/>
                <p:nvPr/>
              </p:nvSpPr>
              <p:spPr bwMode="auto">
                <a:xfrm>
                  <a:off x="2430146" y="1630915"/>
                  <a:ext cx="702992" cy="10973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4" name="Freeform 383"/>
                <p:cNvSpPr/>
                <p:nvPr/>
              </p:nvSpPr>
              <p:spPr bwMode="auto">
                <a:xfrm>
                  <a:off x="2891248" y="1723770"/>
                  <a:ext cx="260786" cy="9567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5" name="Freeform 384"/>
                <p:cNvSpPr/>
                <p:nvPr/>
              </p:nvSpPr>
              <p:spPr bwMode="auto">
                <a:xfrm>
                  <a:off x="2418806" y="1726585"/>
                  <a:ext cx="253230" cy="92856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386" name="Straight Connector 385"/>
                <p:cNvCxnSpPr>
                  <a:endCxn id="381" idx="2"/>
                </p:cNvCxnSpPr>
                <p:nvPr/>
              </p:nvCxnSpPr>
              <p:spPr bwMode="auto">
                <a:xfrm flipH="1" flipV="1">
                  <a:off x="2184476" y="1732213"/>
                  <a:ext cx="3781" cy="120994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Straight Connector 386"/>
                <p:cNvCxnSpPr/>
                <p:nvPr/>
              </p:nvCxnSpPr>
              <p:spPr bwMode="auto">
                <a:xfrm flipH="1" flipV="1">
                  <a:off x="3378806" y="1729398"/>
                  <a:ext cx="3781" cy="120996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Group 19"/>
            <p:cNvGrpSpPr/>
            <p:nvPr/>
          </p:nvGrpSpPr>
          <p:grpSpPr>
            <a:xfrm>
              <a:off x="4299212" y="2486508"/>
              <a:ext cx="528376" cy="2517292"/>
              <a:chOff x="4299212" y="2486508"/>
              <a:chExt cx="528376" cy="2517292"/>
            </a:xfrm>
          </p:grpSpPr>
          <p:sp>
            <p:nvSpPr>
              <p:cNvPr id="439" name="Rectangle 438"/>
              <p:cNvSpPr/>
              <p:nvPr/>
            </p:nvSpPr>
            <p:spPr bwMode="auto">
              <a:xfrm rot="10800000">
                <a:off x="4315358" y="2675960"/>
                <a:ext cx="498350" cy="91657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0" name="Straight Connector 439"/>
              <p:cNvCxnSpPr/>
              <p:nvPr/>
            </p:nvCxnSpPr>
            <p:spPr bwMode="auto">
              <a:xfrm>
                <a:off x="4822015" y="2642002"/>
                <a:ext cx="5573" cy="2214161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18" name="Group 442"/>
              <p:cNvGrpSpPr>
                <a:grpSpLocks/>
              </p:cNvGrpSpPr>
              <p:nvPr/>
            </p:nvGrpSpPr>
            <p:grpSpPr bwMode="auto">
              <a:xfrm>
                <a:off x="4319479" y="4781999"/>
                <a:ext cx="507859" cy="221801"/>
                <a:chOff x="4128636" y="3606589"/>
                <a:chExt cx="568145" cy="338667"/>
              </a:xfrm>
            </p:grpSpPr>
            <p:sp>
              <p:nvSpPr>
                <p:cNvPr id="452" name="Oval 451"/>
                <p:cNvSpPr/>
                <p:nvPr/>
              </p:nvSpPr>
              <p:spPr>
                <a:xfrm>
                  <a:off x="4128758" y="3719830"/>
                  <a:ext cx="568303" cy="22542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3" name="Rectangle 452"/>
                <p:cNvSpPr/>
                <p:nvPr/>
              </p:nvSpPr>
              <p:spPr>
                <a:xfrm>
                  <a:off x="4128758" y="3719830"/>
                  <a:ext cx="568303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4" name="Oval 453"/>
                <p:cNvSpPr/>
                <p:nvPr/>
              </p:nvSpPr>
              <p:spPr>
                <a:xfrm>
                  <a:off x="4128758" y="3605903"/>
                  <a:ext cx="568303" cy="22542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55" name="Straight Connector 454"/>
                <p:cNvCxnSpPr/>
                <p:nvPr/>
              </p:nvCxnSpPr>
              <p:spPr>
                <a:xfrm>
                  <a:off x="4697061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Straight Connector 455"/>
                <p:cNvCxnSpPr/>
                <p:nvPr/>
              </p:nvCxnSpPr>
              <p:spPr>
                <a:xfrm>
                  <a:off x="4128758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4" name="Rectangle 443"/>
              <p:cNvSpPr/>
              <p:nvPr/>
            </p:nvSpPr>
            <p:spPr bwMode="auto">
              <a:xfrm>
                <a:off x="4324350" y="3695700"/>
                <a:ext cx="498475" cy="116363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7" name="Straight Connector 446"/>
              <p:cNvCxnSpPr>
                <a:stCxn id="458" idx="2"/>
              </p:cNvCxnSpPr>
              <p:nvPr/>
            </p:nvCxnSpPr>
            <p:spPr bwMode="auto">
              <a:xfrm>
                <a:off x="4300799" y="2640496"/>
                <a:ext cx="14026" cy="2309329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37" name="Group 456"/>
              <p:cNvGrpSpPr>
                <a:grpSpLocks/>
              </p:cNvGrpSpPr>
              <p:nvPr/>
            </p:nvGrpSpPr>
            <p:grpSpPr bwMode="auto">
              <a:xfrm>
                <a:off x="4299212" y="2486508"/>
                <a:ext cx="504825" cy="242888"/>
                <a:chOff x="2183302" y="1574638"/>
                <a:chExt cx="1200154" cy="430218"/>
              </a:xfrm>
            </p:grpSpPr>
            <p:sp>
              <p:nvSpPr>
                <p:cNvPr id="458" name="Oval 457"/>
                <p:cNvSpPr/>
                <p:nvPr/>
              </p:nvSpPr>
              <p:spPr bwMode="auto">
                <a:xfrm flipV="1">
                  <a:off x="2187075" y="1689926"/>
                  <a:ext cx="1196381" cy="31493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59" name="Rectangle 458"/>
                <p:cNvSpPr/>
                <p:nvPr/>
              </p:nvSpPr>
              <p:spPr bwMode="auto">
                <a:xfrm>
                  <a:off x="2183302" y="1734916"/>
                  <a:ext cx="1200154" cy="11247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 flipV="1">
                  <a:off x="2183302" y="1574638"/>
                  <a:ext cx="1196379" cy="31493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61" name="Freeform 460"/>
                <p:cNvSpPr/>
                <p:nvPr/>
              </p:nvSpPr>
              <p:spPr bwMode="auto">
                <a:xfrm>
                  <a:off x="2489000" y="1670242"/>
                  <a:ext cx="584982" cy="1574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2" name="Freeform 461"/>
                <p:cNvSpPr/>
                <p:nvPr/>
              </p:nvSpPr>
              <p:spPr bwMode="auto">
                <a:xfrm>
                  <a:off x="2428615" y="1630876"/>
                  <a:ext cx="705752" cy="10966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3" name="Freeform 462"/>
                <p:cNvSpPr/>
                <p:nvPr/>
              </p:nvSpPr>
              <p:spPr bwMode="auto">
                <a:xfrm>
                  <a:off x="2892827" y="1723668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4" name="Freeform 463"/>
                <p:cNvSpPr/>
                <p:nvPr/>
              </p:nvSpPr>
              <p:spPr bwMode="auto">
                <a:xfrm>
                  <a:off x="2417294" y="1726479"/>
                  <a:ext cx="252861" cy="9279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65" name="Straight Connector 464"/>
                <p:cNvCxnSpPr>
                  <a:endCxn id="460" idx="2"/>
                </p:cNvCxnSpPr>
                <p:nvPr/>
              </p:nvCxnSpPr>
              <p:spPr bwMode="auto">
                <a:xfrm flipH="1" flipV="1">
                  <a:off x="2183302" y="1732103"/>
                  <a:ext cx="3773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/>
                <p:cNvCxnSpPr/>
                <p:nvPr/>
              </p:nvCxnSpPr>
              <p:spPr bwMode="auto">
                <a:xfrm flipH="1" flipV="1">
                  <a:off x="3379681" y="1729292"/>
                  <a:ext cx="3775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20"/>
            <p:cNvGrpSpPr/>
            <p:nvPr/>
          </p:nvGrpSpPr>
          <p:grpSpPr>
            <a:xfrm>
              <a:off x="5491163" y="3179295"/>
              <a:ext cx="522287" cy="1824505"/>
              <a:chOff x="5491163" y="3179295"/>
              <a:chExt cx="522287" cy="1824505"/>
            </a:xfrm>
          </p:grpSpPr>
          <p:sp>
            <p:nvSpPr>
              <p:cNvPr id="468" name="Rectangle 467"/>
              <p:cNvSpPr/>
              <p:nvPr/>
            </p:nvSpPr>
            <p:spPr bwMode="auto">
              <a:xfrm rot="10800000">
                <a:off x="5498044" y="3266845"/>
                <a:ext cx="498349" cy="325689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69" name="Straight Connector 468"/>
              <p:cNvCxnSpPr>
                <a:stCxn id="489" idx="6"/>
              </p:cNvCxnSpPr>
              <p:nvPr/>
            </p:nvCxnSpPr>
            <p:spPr bwMode="auto">
              <a:xfrm>
                <a:off x="6003925" y="3268195"/>
                <a:ext cx="6350" cy="158117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187" name="Picture 469" descr="router_top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1163" y="3206725"/>
                <a:ext cx="522287" cy="220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189" name="Group 471"/>
              <p:cNvGrpSpPr>
                <a:grpSpLocks/>
              </p:cNvGrpSpPr>
              <p:nvPr/>
            </p:nvGrpSpPr>
            <p:grpSpPr bwMode="auto">
              <a:xfrm>
                <a:off x="5502167" y="4781999"/>
                <a:ext cx="507858" cy="221801"/>
                <a:chOff x="4128636" y="3606589"/>
                <a:chExt cx="568145" cy="338667"/>
              </a:xfrm>
            </p:grpSpPr>
            <p:sp>
              <p:nvSpPr>
                <p:cNvPr id="481" name="Oval 480"/>
                <p:cNvSpPr/>
                <p:nvPr/>
              </p:nvSpPr>
              <p:spPr>
                <a:xfrm>
                  <a:off x="4128757" y="3719830"/>
                  <a:ext cx="568304" cy="22542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2" name="Rectangle 481"/>
                <p:cNvSpPr/>
                <p:nvPr/>
              </p:nvSpPr>
              <p:spPr>
                <a:xfrm>
                  <a:off x="4128757" y="3719830"/>
                  <a:ext cx="568304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3" name="Oval 482"/>
                <p:cNvSpPr/>
                <p:nvPr/>
              </p:nvSpPr>
              <p:spPr>
                <a:xfrm>
                  <a:off x="4128757" y="3605903"/>
                  <a:ext cx="568304" cy="22542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84" name="Straight Connector 483"/>
                <p:cNvCxnSpPr/>
                <p:nvPr/>
              </p:nvCxnSpPr>
              <p:spPr>
                <a:xfrm>
                  <a:off x="4697061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Straight Connector 484"/>
                <p:cNvCxnSpPr/>
                <p:nvPr/>
              </p:nvCxnSpPr>
              <p:spPr>
                <a:xfrm>
                  <a:off x="4128757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3" name="Rectangle 472"/>
              <p:cNvSpPr/>
              <p:nvPr/>
            </p:nvSpPr>
            <p:spPr bwMode="auto">
              <a:xfrm>
                <a:off x="5507038" y="3695700"/>
                <a:ext cx="498475" cy="116363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76" name="Straight Connector 475"/>
              <p:cNvCxnSpPr>
                <a:stCxn id="47187" idx="1"/>
              </p:cNvCxnSpPr>
              <p:nvPr/>
            </p:nvCxnSpPr>
            <p:spPr bwMode="auto">
              <a:xfrm>
                <a:off x="5491163" y="3316941"/>
                <a:ext cx="6350" cy="16328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39" name="Group 485"/>
              <p:cNvGrpSpPr>
                <a:grpSpLocks/>
              </p:cNvGrpSpPr>
              <p:nvPr/>
            </p:nvGrpSpPr>
            <p:grpSpPr bwMode="auto">
              <a:xfrm>
                <a:off x="5500688" y="3179295"/>
                <a:ext cx="504825" cy="242888"/>
                <a:chOff x="2183302" y="1574638"/>
                <a:chExt cx="1200154" cy="430218"/>
              </a:xfrm>
            </p:grpSpPr>
            <p:sp>
              <p:nvSpPr>
                <p:cNvPr id="487" name="Oval 486"/>
                <p:cNvSpPr/>
                <p:nvPr/>
              </p:nvSpPr>
              <p:spPr bwMode="auto">
                <a:xfrm flipV="1">
                  <a:off x="2187075" y="1689926"/>
                  <a:ext cx="1196381" cy="31493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88" name="Rectangle 487"/>
                <p:cNvSpPr/>
                <p:nvPr/>
              </p:nvSpPr>
              <p:spPr bwMode="auto">
                <a:xfrm>
                  <a:off x="2183302" y="1734916"/>
                  <a:ext cx="1200154" cy="11247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9" name="Oval 488"/>
                <p:cNvSpPr/>
                <p:nvPr/>
              </p:nvSpPr>
              <p:spPr bwMode="auto">
                <a:xfrm flipV="1">
                  <a:off x="2183302" y="1574638"/>
                  <a:ext cx="1196379" cy="31493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90" name="Freeform 489"/>
                <p:cNvSpPr/>
                <p:nvPr/>
              </p:nvSpPr>
              <p:spPr bwMode="auto">
                <a:xfrm>
                  <a:off x="2489000" y="1670242"/>
                  <a:ext cx="584982" cy="1574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1" name="Freeform 490"/>
                <p:cNvSpPr/>
                <p:nvPr/>
              </p:nvSpPr>
              <p:spPr bwMode="auto">
                <a:xfrm>
                  <a:off x="2428615" y="1630876"/>
                  <a:ext cx="705752" cy="10966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2" name="Freeform 491"/>
                <p:cNvSpPr/>
                <p:nvPr/>
              </p:nvSpPr>
              <p:spPr bwMode="auto">
                <a:xfrm>
                  <a:off x="2892827" y="1723668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3" name="Freeform 492"/>
                <p:cNvSpPr/>
                <p:nvPr/>
              </p:nvSpPr>
              <p:spPr bwMode="auto">
                <a:xfrm>
                  <a:off x="2417294" y="1726479"/>
                  <a:ext cx="252861" cy="9279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94" name="Straight Connector 493"/>
                <p:cNvCxnSpPr>
                  <a:endCxn id="489" idx="2"/>
                </p:cNvCxnSpPr>
                <p:nvPr/>
              </p:nvCxnSpPr>
              <p:spPr bwMode="auto">
                <a:xfrm flipH="1" flipV="1">
                  <a:off x="2183302" y="1732103"/>
                  <a:ext cx="3773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 bwMode="auto">
                <a:xfrm flipH="1" flipV="1">
                  <a:off x="3379681" y="1729292"/>
                  <a:ext cx="3775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Group 21"/>
            <p:cNvGrpSpPr/>
            <p:nvPr/>
          </p:nvGrpSpPr>
          <p:grpSpPr>
            <a:xfrm>
              <a:off x="6472366" y="2647932"/>
              <a:ext cx="522159" cy="2354282"/>
              <a:chOff x="6472366" y="2647932"/>
              <a:chExt cx="522159" cy="2354282"/>
            </a:xfrm>
          </p:grpSpPr>
          <p:sp>
            <p:nvSpPr>
              <p:cNvPr id="497" name="Rectangle 496"/>
              <p:cNvSpPr/>
              <p:nvPr/>
            </p:nvSpPr>
            <p:spPr bwMode="auto">
              <a:xfrm rot="10800000">
                <a:off x="6482296" y="2777838"/>
                <a:ext cx="498349" cy="72203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98" name="Straight Connector 497"/>
              <p:cNvCxnSpPr/>
              <p:nvPr/>
            </p:nvCxnSpPr>
            <p:spPr bwMode="auto">
              <a:xfrm>
                <a:off x="6994525" y="2845840"/>
                <a:ext cx="0" cy="1999208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60" name="Group 500"/>
              <p:cNvGrpSpPr>
                <a:grpSpLocks/>
              </p:cNvGrpSpPr>
              <p:nvPr/>
            </p:nvGrpSpPr>
            <p:grpSpPr bwMode="auto">
              <a:xfrm>
                <a:off x="6486417" y="4766099"/>
                <a:ext cx="507858" cy="236115"/>
                <a:chOff x="4128636" y="3606589"/>
                <a:chExt cx="568145" cy="338667"/>
              </a:xfrm>
            </p:grpSpPr>
            <p:sp>
              <p:nvSpPr>
                <p:cNvPr id="510" name="Oval 509"/>
                <p:cNvSpPr/>
                <p:nvPr/>
              </p:nvSpPr>
              <p:spPr>
                <a:xfrm>
                  <a:off x="4128757" y="3719828"/>
                  <a:ext cx="568304" cy="225428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1" name="Rectangle 510"/>
                <p:cNvSpPr/>
                <p:nvPr/>
              </p:nvSpPr>
              <p:spPr>
                <a:xfrm>
                  <a:off x="4128757" y="3719828"/>
                  <a:ext cx="568304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128757" y="3605903"/>
                  <a:ext cx="568304" cy="225426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3" name="Straight Connector 512"/>
                <p:cNvCxnSpPr/>
                <p:nvPr/>
              </p:nvCxnSpPr>
              <p:spPr>
                <a:xfrm>
                  <a:off x="4697061" y="3719828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>
                <a:xfrm>
                  <a:off x="4128757" y="3719828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2" name="Rectangle 501"/>
              <p:cNvSpPr/>
              <p:nvPr/>
            </p:nvSpPr>
            <p:spPr bwMode="auto">
              <a:xfrm>
                <a:off x="6491288" y="3609696"/>
                <a:ext cx="498475" cy="12387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5" name="Straight Connector 504"/>
              <p:cNvCxnSpPr/>
              <p:nvPr/>
            </p:nvCxnSpPr>
            <p:spPr bwMode="auto">
              <a:xfrm>
                <a:off x="6472366" y="2818589"/>
                <a:ext cx="9397" cy="212616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41" name="Group 514"/>
              <p:cNvGrpSpPr>
                <a:grpSpLocks/>
              </p:cNvGrpSpPr>
              <p:nvPr/>
            </p:nvGrpSpPr>
            <p:grpSpPr bwMode="auto">
              <a:xfrm>
                <a:off x="6478146" y="2647932"/>
                <a:ext cx="504825" cy="242887"/>
                <a:chOff x="2183302" y="1574638"/>
                <a:chExt cx="1200154" cy="430218"/>
              </a:xfrm>
            </p:grpSpPr>
            <p:sp>
              <p:nvSpPr>
                <p:cNvPr id="516" name="Oval 515"/>
                <p:cNvSpPr/>
                <p:nvPr/>
              </p:nvSpPr>
              <p:spPr bwMode="auto">
                <a:xfrm flipV="1">
                  <a:off x="2187075" y="1689925"/>
                  <a:ext cx="1196381" cy="31493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7" name="Rectangle 516"/>
                <p:cNvSpPr/>
                <p:nvPr/>
              </p:nvSpPr>
              <p:spPr bwMode="auto">
                <a:xfrm>
                  <a:off x="2183302" y="1734915"/>
                  <a:ext cx="1200154" cy="112476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8" name="Oval 517"/>
                <p:cNvSpPr/>
                <p:nvPr/>
              </p:nvSpPr>
              <p:spPr bwMode="auto">
                <a:xfrm flipV="1">
                  <a:off x="2183302" y="1574638"/>
                  <a:ext cx="1196379" cy="31493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9" name="Freeform 518"/>
                <p:cNvSpPr/>
                <p:nvPr/>
              </p:nvSpPr>
              <p:spPr bwMode="auto">
                <a:xfrm>
                  <a:off x="2489000" y="1670242"/>
                  <a:ext cx="584982" cy="157466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0" name="Freeform 519"/>
                <p:cNvSpPr/>
                <p:nvPr/>
              </p:nvSpPr>
              <p:spPr bwMode="auto">
                <a:xfrm>
                  <a:off x="2428615" y="1630876"/>
                  <a:ext cx="705752" cy="109663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1" name="Freeform 520"/>
                <p:cNvSpPr/>
                <p:nvPr/>
              </p:nvSpPr>
              <p:spPr bwMode="auto">
                <a:xfrm>
                  <a:off x="2892827" y="1723667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2" name="Freeform 521"/>
                <p:cNvSpPr/>
                <p:nvPr/>
              </p:nvSpPr>
              <p:spPr bwMode="auto">
                <a:xfrm>
                  <a:off x="2417294" y="1726480"/>
                  <a:ext cx="252861" cy="9279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23" name="Straight Connector 522"/>
                <p:cNvCxnSpPr>
                  <a:endCxn id="518" idx="2"/>
                </p:cNvCxnSpPr>
                <p:nvPr/>
              </p:nvCxnSpPr>
              <p:spPr bwMode="auto">
                <a:xfrm flipH="1" flipV="1">
                  <a:off x="2183302" y="1732104"/>
                  <a:ext cx="3773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4" name="Straight Connector 523"/>
                <p:cNvCxnSpPr/>
                <p:nvPr/>
              </p:nvCxnSpPr>
              <p:spPr bwMode="auto">
                <a:xfrm flipH="1" flipV="1">
                  <a:off x="3379681" y="1729291"/>
                  <a:ext cx="3775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142" name="Text Box 167"/>
          <p:cNvSpPr txBox="1">
            <a:spLocks noChangeArrowheads="1"/>
          </p:cNvSpPr>
          <p:nvPr/>
        </p:nvSpPr>
        <p:spPr bwMode="auto">
          <a:xfrm>
            <a:off x="563563" y="277813"/>
            <a:ext cx="47456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P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er</a:t>
            </a:r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-router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control plane</a:t>
            </a:r>
            <a:endParaRPr lang="en-US" sz="3600" dirty="0">
              <a:solidFill>
                <a:srgbClr val="000099"/>
              </a:solidFill>
              <a:latin typeface="Gill Sans MT" charset="0"/>
            </a:endParaRPr>
          </a:p>
        </p:txBody>
      </p:sp>
      <p:grpSp>
        <p:nvGrpSpPr>
          <p:cNvPr id="229" name="Group 228"/>
          <p:cNvGrpSpPr/>
          <p:nvPr/>
        </p:nvGrpSpPr>
        <p:grpSpPr>
          <a:xfrm>
            <a:off x="1828233" y="3016011"/>
            <a:ext cx="5112820" cy="879389"/>
            <a:chOff x="1866825" y="707349"/>
            <a:chExt cx="5112820" cy="879389"/>
          </a:xfrm>
        </p:grpSpPr>
        <p:sp>
          <p:nvSpPr>
            <p:cNvPr id="233" name="Oval 232"/>
            <p:cNvSpPr/>
            <p:nvPr/>
          </p:nvSpPr>
          <p:spPr>
            <a:xfrm>
              <a:off x="1866825" y="785347"/>
              <a:ext cx="954705" cy="491476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891781" y="783191"/>
              <a:ext cx="910613" cy="476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480"/>
                </a:lnSpc>
              </a:pPr>
              <a:r>
                <a:rPr lang="en-US" sz="1400" dirty="0" smtClean="0"/>
                <a:t>Routing</a:t>
              </a:r>
            </a:p>
            <a:p>
              <a:pPr algn="ctr">
                <a:lnSpc>
                  <a:spcPts val="1480"/>
                </a:lnSpc>
              </a:pPr>
              <a:r>
                <a:rPr lang="en-US" sz="1400" dirty="0" smtClean="0"/>
                <a:t>Algorithm</a:t>
              </a:r>
              <a:endParaRPr lang="en-US" sz="1400" dirty="0"/>
            </a:p>
          </p:txBody>
        </p:sp>
        <p:cxnSp>
          <p:nvCxnSpPr>
            <p:cNvPr id="235" name="Straight Arrow Connector 234"/>
            <p:cNvCxnSpPr/>
            <p:nvPr/>
          </p:nvCxnSpPr>
          <p:spPr>
            <a:xfrm flipV="1">
              <a:off x="2833714" y="807908"/>
              <a:ext cx="1517851" cy="213379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/>
            <p:nvPr/>
          </p:nvCxnSpPr>
          <p:spPr>
            <a:xfrm>
              <a:off x="2750618" y="1201670"/>
              <a:ext cx="797027" cy="279264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/>
            <p:cNvCxnSpPr/>
            <p:nvPr/>
          </p:nvCxnSpPr>
          <p:spPr>
            <a:xfrm>
              <a:off x="4684666" y="894080"/>
              <a:ext cx="893541" cy="510629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>
              <a:off x="4800837" y="800746"/>
              <a:ext cx="1695897" cy="130795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Oval 238"/>
            <p:cNvSpPr/>
            <p:nvPr/>
          </p:nvSpPr>
          <p:spPr>
            <a:xfrm>
              <a:off x="6558622" y="894080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5572329" y="1404709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367082" y="707349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3571953" y="1402071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Arrow Connector 242"/>
            <p:cNvCxnSpPr/>
            <p:nvPr/>
          </p:nvCxnSpPr>
          <p:spPr>
            <a:xfrm>
              <a:off x="2821560" y="1106261"/>
              <a:ext cx="2738615" cy="338776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>
              <a:endCxn id="239" idx="2"/>
            </p:cNvCxnSpPr>
            <p:nvPr/>
          </p:nvCxnSpPr>
          <p:spPr>
            <a:xfrm flipV="1">
              <a:off x="3997124" y="985095"/>
              <a:ext cx="2561498" cy="469120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3992124" y="1509221"/>
              <a:ext cx="1580205" cy="2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 flipV="1">
              <a:off x="5997500" y="1083737"/>
              <a:ext cx="751103" cy="397197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8" name="TextBox 257"/>
          <p:cNvSpPr txBox="1"/>
          <p:nvPr/>
        </p:nvSpPr>
        <p:spPr>
          <a:xfrm>
            <a:off x="517479" y="1154626"/>
            <a:ext cx="820901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Individual </a:t>
            </a:r>
            <a:r>
              <a:rPr lang="en-US" sz="2400" dirty="0"/>
              <a:t>routing algorithm </a:t>
            </a:r>
            <a:r>
              <a:rPr lang="en-US" sz="2400" dirty="0" smtClean="0"/>
              <a:t>components </a:t>
            </a:r>
            <a:r>
              <a:rPr lang="en-US" sz="2400" i="1" dirty="0" smtClean="0">
                <a:solidFill>
                  <a:srgbClr val="000090"/>
                </a:solidFill>
              </a:rPr>
              <a:t>in each and every router </a:t>
            </a:r>
            <a:r>
              <a:rPr lang="en-US" sz="2400" dirty="0" smtClean="0"/>
              <a:t>interact with each other in control plane to compute forwarding tables</a:t>
            </a:r>
            <a:endParaRPr lang="en-US" sz="24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557338" y="3404226"/>
            <a:ext cx="6375400" cy="1047750"/>
            <a:chOff x="1557338" y="3074988"/>
            <a:chExt cx="6375400" cy="1047750"/>
          </a:xfrm>
        </p:grpSpPr>
        <p:sp>
          <p:nvSpPr>
            <p:cNvPr id="47115" name="TextBox 232"/>
            <p:cNvSpPr txBox="1">
              <a:spLocks noChangeArrowheads="1"/>
            </p:cNvSpPr>
            <p:nvPr/>
          </p:nvSpPr>
          <p:spPr bwMode="auto">
            <a:xfrm>
              <a:off x="7292975" y="3651250"/>
              <a:ext cx="595313" cy="471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sp>
          <p:nvSpPr>
            <p:cNvPr id="47116" name="TextBox 233"/>
            <p:cNvSpPr txBox="1">
              <a:spLocks noChangeArrowheads="1"/>
            </p:cNvSpPr>
            <p:nvPr/>
          </p:nvSpPr>
          <p:spPr bwMode="auto">
            <a:xfrm>
              <a:off x="7224713" y="3074988"/>
              <a:ext cx="708025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cxnSp>
          <p:nvCxnSpPr>
            <p:cNvPr id="232" name="Straight Connector 231"/>
            <p:cNvCxnSpPr/>
            <p:nvPr/>
          </p:nvCxnSpPr>
          <p:spPr>
            <a:xfrm>
              <a:off x="1557338" y="3613150"/>
              <a:ext cx="620712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829356" y="4031984"/>
            <a:ext cx="5126173" cy="1120753"/>
            <a:chOff x="-4746102" y="4471477"/>
            <a:chExt cx="5126173" cy="1120753"/>
          </a:xfrm>
        </p:grpSpPr>
        <p:pic>
          <p:nvPicPr>
            <p:cNvPr id="47268" name="Picture 10" descr="fig42_table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746102" y="4471477"/>
              <a:ext cx="966463" cy="966962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3025264" y="5228984"/>
              <a:ext cx="3405335" cy="363246"/>
              <a:chOff x="-3025264" y="5228984"/>
              <a:chExt cx="3405335" cy="363246"/>
            </a:xfrm>
          </p:grpSpPr>
          <p:grpSp>
            <p:nvGrpSpPr>
              <p:cNvPr id="47251" name="Group 241"/>
              <p:cNvGrpSpPr>
                <a:grpSpLocks/>
              </p:cNvGrpSpPr>
              <p:nvPr/>
            </p:nvGrpSpPr>
            <p:grpSpPr bwMode="auto">
              <a:xfrm>
                <a:off x="-3025264" y="5262858"/>
                <a:ext cx="430360" cy="329372"/>
                <a:chOff x="2931664" y="3912603"/>
                <a:chExt cx="430450" cy="329314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935837" y="3912034"/>
                  <a:ext cx="425539" cy="330142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2931074" y="4004093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31074" y="4067582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>
                  <a:stCxn id="92" idx="2"/>
                </p:cNvCxnSpPr>
                <p:nvPr/>
              </p:nvCxnSpPr>
              <p:spPr>
                <a:xfrm flipH="1" flipV="1">
                  <a:off x="3147019" y="4004093"/>
                  <a:ext cx="1587" cy="23808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220" name="Group 444"/>
              <p:cNvGrpSpPr>
                <a:grpSpLocks/>
              </p:cNvGrpSpPr>
              <p:nvPr/>
            </p:nvGrpSpPr>
            <p:grpSpPr bwMode="auto">
              <a:xfrm>
                <a:off x="-2217227" y="5261364"/>
                <a:ext cx="430361" cy="329307"/>
                <a:chOff x="2931664" y="3912603"/>
                <a:chExt cx="430450" cy="329314"/>
              </a:xfrm>
            </p:grpSpPr>
            <p:sp>
              <p:nvSpPr>
                <p:cNvPr id="448" name="Rectangle 447"/>
                <p:cNvSpPr/>
                <p:nvPr/>
              </p:nvSpPr>
              <p:spPr>
                <a:xfrm>
                  <a:off x="2935838" y="3911941"/>
                  <a:ext cx="425538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49" name="Straight Connector 448"/>
                <p:cNvCxnSpPr/>
                <p:nvPr/>
              </p:nvCxnSpPr>
              <p:spPr>
                <a:xfrm>
                  <a:off x="2931074" y="4004018"/>
                  <a:ext cx="42553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Straight Connector 449"/>
                <p:cNvCxnSpPr/>
                <p:nvPr/>
              </p:nvCxnSpPr>
              <p:spPr>
                <a:xfrm>
                  <a:off x="2931074" y="4067519"/>
                  <a:ext cx="42553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Straight Connector 450"/>
                <p:cNvCxnSpPr>
                  <a:stCxn id="448" idx="2"/>
                </p:cNvCxnSpPr>
                <p:nvPr/>
              </p:nvCxnSpPr>
              <p:spPr>
                <a:xfrm flipH="1" flipV="1">
                  <a:off x="3147019" y="4004018"/>
                  <a:ext cx="1588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191" name="Group 473"/>
              <p:cNvGrpSpPr>
                <a:grpSpLocks/>
              </p:cNvGrpSpPr>
              <p:nvPr/>
            </p:nvGrpSpPr>
            <p:grpSpPr bwMode="auto">
              <a:xfrm>
                <a:off x="-1034539" y="5261364"/>
                <a:ext cx="430360" cy="329307"/>
                <a:chOff x="2931664" y="3912603"/>
                <a:chExt cx="430450" cy="329314"/>
              </a:xfrm>
            </p:grpSpPr>
            <p:sp>
              <p:nvSpPr>
                <p:cNvPr id="477" name="Rectangle 476"/>
                <p:cNvSpPr/>
                <p:nvPr/>
              </p:nvSpPr>
              <p:spPr>
                <a:xfrm>
                  <a:off x="2935837" y="3911941"/>
                  <a:ext cx="425539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78" name="Straight Connector 477"/>
                <p:cNvCxnSpPr/>
                <p:nvPr/>
              </p:nvCxnSpPr>
              <p:spPr>
                <a:xfrm>
                  <a:off x="2931074" y="4004018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Straight Connector 478"/>
                <p:cNvCxnSpPr/>
                <p:nvPr/>
              </p:nvCxnSpPr>
              <p:spPr>
                <a:xfrm>
                  <a:off x="2931074" y="4067519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>
                  <a:stCxn id="477" idx="2"/>
                </p:cNvCxnSpPr>
                <p:nvPr/>
              </p:nvCxnSpPr>
              <p:spPr>
                <a:xfrm flipH="1" flipV="1">
                  <a:off x="3147019" y="4004018"/>
                  <a:ext cx="1587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162" name="Group 502"/>
              <p:cNvGrpSpPr>
                <a:grpSpLocks/>
              </p:cNvGrpSpPr>
              <p:nvPr/>
            </p:nvGrpSpPr>
            <p:grpSpPr bwMode="auto">
              <a:xfrm>
                <a:off x="-50289" y="5228984"/>
                <a:ext cx="430360" cy="350559"/>
                <a:chOff x="2931664" y="3912603"/>
                <a:chExt cx="430450" cy="329314"/>
              </a:xfrm>
            </p:grpSpPr>
            <p:sp>
              <p:nvSpPr>
                <p:cNvPr id="506" name="Rectangle 505"/>
                <p:cNvSpPr/>
                <p:nvPr/>
              </p:nvSpPr>
              <p:spPr>
                <a:xfrm>
                  <a:off x="2935837" y="3911940"/>
                  <a:ext cx="425539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07" name="Straight Connector 506"/>
                <p:cNvCxnSpPr/>
                <p:nvPr/>
              </p:nvCxnSpPr>
              <p:spPr>
                <a:xfrm>
                  <a:off x="2931074" y="4004017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Straight Connector 507"/>
                <p:cNvCxnSpPr/>
                <p:nvPr/>
              </p:nvCxnSpPr>
              <p:spPr>
                <a:xfrm>
                  <a:off x="2931074" y="4067518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9" name="Straight Connector 508"/>
                <p:cNvCxnSpPr>
                  <a:stCxn id="506" idx="2"/>
                </p:cNvCxnSpPr>
                <p:nvPr/>
              </p:nvCxnSpPr>
              <p:spPr>
                <a:xfrm flipH="1" flipV="1">
                  <a:off x="3147019" y="4004017"/>
                  <a:ext cx="1587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" name="Group 24"/>
          <p:cNvGrpSpPr/>
          <p:nvPr/>
        </p:nvGrpSpPr>
        <p:grpSpPr>
          <a:xfrm>
            <a:off x="2282487" y="3212142"/>
            <a:ext cx="4437063" cy="1906161"/>
            <a:chOff x="-4267279" y="3655204"/>
            <a:chExt cx="4437063" cy="1906161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-4267279" y="4046968"/>
              <a:ext cx="0" cy="422275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 bwMode="auto">
            <a:xfrm flipH="1">
              <a:off x="-2808366" y="4361550"/>
              <a:ext cx="154" cy="872164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Arrow Connector 445"/>
            <p:cNvCxnSpPr/>
            <p:nvPr/>
          </p:nvCxnSpPr>
          <p:spPr bwMode="auto">
            <a:xfrm>
              <a:off x="-2006807" y="3655204"/>
              <a:ext cx="6479" cy="1576923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Arrow Connector 474"/>
            <p:cNvCxnSpPr>
              <a:stCxn id="468" idx="0"/>
            </p:cNvCxnSpPr>
            <p:nvPr/>
          </p:nvCxnSpPr>
          <p:spPr bwMode="auto">
            <a:xfrm>
              <a:off x="-823524" y="4656511"/>
              <a:ext cx="5883" cy="904854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Arrow Connector 503"/>
            <p:cNvCxnSpPr/>
            <p:nvPr/>
          </p:nvCxnSpPr>
          <p:spPr bwMode="auto">
            <a:xfrm flipH="1">
              <a:off x="166609" y="3798581"/>
              <a:ext cx="3175" cy="1399277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97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453484" y="2021024"/>
            <a:ext cx="6027737" cy="1440135"/>
            <a:chOff x="1492879" y="2061336"/>
            <a:chExt cx="6027737" cy="1440135"/>
          </a:xfrm>
        </p:grpSpPr>
        <p:sp>
          <p:nvSpPr>
            <p:cNvPr id="388" name="Rectangle 387"/>
            <p:cNvSpPr/>
            <p:nvPr/>
          </p:nvSpPr>
          <p:spPr bwMode="auto">
            <a:xfrm>
              <a:off x="1929251" y="2064703"/>
              <a:ext cx="5043488" cy="10175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6" name="Freeform 395"/>
            <p:cNvSpPr/>
            <p:nvPr/>
          </p:nvSpPr>
          <p:spPr bwMode="auto">
            <a:xfrm>
              <a:off x="1739747" y="2067585"/>
              <a:ext cx="198437" cy="1385888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855" h="1385496">
                  <a:moveTo>
                    <a:pt x="0" y="745656"/>
                  </a:moveTo>
                  <a:lnTo>
                    <a:pt x="193920" y="0"/>
                  </a:lnTo>
                  <a:cubicBezTo>
                    <a:pt x="195898" y="342623"/>
                    <a:pt x="197877" y="685246"/>
                    <a:pt x="199855" y="1027869"/>
                  </a:cubicBezTo>
                  <a:lnTo>
                    <a:pt x="4471" y="1385496"/>
                  </a:lnTo>
                  <a:cubicBezTo>
                    <a:pt x="2981" y="1172216"/>
                    <a:pt x="1490" y="958936"/>
                    <a:pt x="0" y="74565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8" name="Freeform 397"/>
            <p:cNvSpPr/>
            <p:nvPr/>
          </p:nvSpPr>
          <p:spPr bwMode="auto">
            <a:xfrm flipH="1">
              <a:off x="6969078" y="2061336"/>
              <a:ext cx="220427" cy="1370587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  <a:gd name="connsiteX0" fmla="*/ 0 w 219519"/>
                <a:gd name="connsiteY0" fmla="*/ 730359 h 1370199"/>
                <a:gd name="connsiteX1" fmla="*/ 219401 w 219519"/>
                <a:gd name="connsiteY1" fmla="*/ 0 h 1370199"/>
                <a:gd name="connsiteX2" fmla="*/ 199855 w 219519"/>
                <a:gd name="connsiteY2" fmla="*/ 1012572 h 1370199"/>
                <a:gd name="connsiteX3" fmla="*/ 4471 w 219519"/>
                <a:gd name="connsiteY3" fmla="*/ 1370199 h 1370199"/>
                <a:gd name="connsiteX4" fmla="*/ 0 w 219519"/>
                <a:gd name="connsiteY4" fmla="*/ 730359 h 1370199"/>
                <a:gd name="connsiteX0" fmla="*/ 0 w 219602"/>
                <a:gd name="connsiteY0" fmla="*/ 730359 h 1370199"/>
                <a:gd name="connsiteX1" fmla="*/ 219401 w 219602"/>
                <a:gd name="connsiteY1" fmla="*/ 0 h 1370199"/>
                <a:gd name="connsiteX2" fmla="*/ 210047 w 219602"/>
                <a:gd name="connsiteY2" fmla="*/ 1007473 h 1370199"/>
                <a:gd name="connsiteX3" fmla="*/ 4471 w 219602"/>
                <a:gd name="connsiteY3" fmla="*/ 1370199 h 1370199"/>
                <a:gd name="connsiteX4" fmla="*/ 0 w 219602"/>
                <a:gd name="connsiteY4" fmla="*/ 730359 h 1370199"/>
                <a:gd name="connsiteX0" fmla="*/ 0 w 220239"/>
                <a:gd name="connsiteY0" fmla="*/ 730359 h 1370199"/>
                <a:gd name="connsiteX1" fmla="*/ 219401 w 220239"/>
                <a:gd name="connsiteY1" fmla="*/ 0 h 1370199"/>
                <a:gd name="connsiteX2" fmla="*/ 220239 w 220239"/>
                <a:gd name="connsiteY2" fmla="*/ 1007473 h 1370199"/>
                <a:gd name="connsiteX3" fmla="*/ 4471 w 220239"/>
                <a:gd name="connsiteY3" fmla="*/ 1370199 h 1370199"/>
                <a:gd name="connsiteX4" fmla="*/ 0 w 220239"/>
                <a:gd name="connsiteY4" fmla="*/ 730359 h 137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239" h="1370199">
                  <a:moveTo>
                    <a:pt x="0" y="730359"/>
                  </a:moveTo>
                  <a:cubicBezTo>
                    <a:pt x="64640" y="481807"/>
                    <a:pt x="154761" y="248552"/>
                    <a:pt x="219401" y="0"/>
                  </a:cubicBezTo>
                  <a:cubicBezTo>
                    <a:pt x="221379" y="342623"/>
                    <a:pt x="218261" y="664850"/>
                    <a:pt x="220239" y="1007473"/>
                  </a:cubicBezTo>
                  <a:lnTo>
                    <a:pt x="4471" y="1370199"/>
                  </a:lnTo>
                  <a:cubicBezTo>
                    <a:pt x="2981" y="1156919"/>
                    <a:pt x="1490" y="943639"/>
                    <a:pt x="0" y="730359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48316" name="Group 950"/>
            <p:cNvGrpSpPr>
              <a:grpSpLocks/>
            </p:cNvGrpSpPr>
            <p:nvPr/>
          </p:nvGrpSpPr>
          <p:grpSpPr bwMode="auto">
            <a:xfrm>
              <a:off x="1492879" y="2820676"/>
              <a:ext cx="338137" cy="653816"/>
              <a:chOff x="4140" y="429"/>
              <a:chExt cx="1425" cy="2396"/>
            </a:xfrm>
          </p:grpSpPr>
          <p:sp>
            <p:nvSpPr>
              <p:cNvPr id="48350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1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2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3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4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55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80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81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56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57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78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9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58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9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60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76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7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61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62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74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5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63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4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5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6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7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8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9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0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1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8372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3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8317" name="Group 950"/>
            <p:cNvGrpSpPr>
              <a:grpSpLocks/>
            </p:cNvGrpSpPr>
            <p:nvPr/>
          </p:nvGrpSpPr>
          <p:grpSpPr bwMode="auto">
            <a:xfrm>
              <a:off x="7182479" y="2847655"/>
              <a:ext cx="338137" cy="653816"/>
              <a:chOff x="4140" y="429"/>
              <a:chExt cx="1425" cy="2396"/>
            </a:xfrm>
          </p:grpSpPr>
          <p:sp>
            <p:nvSpPr>
              <p:cNvPr id="4831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1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2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4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4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2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4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3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4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3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834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4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8129" name="Freeform 2"/>
          <p:cNvSpPr>
            <a:spLocks/>
          </p:cNvSpPr>
          <p:nvPr/>
        </p:nvSpPr>
        <p:spPr bwMode="auto">
          <a:xfrm>
            <a:off x="2592388" y="5749925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62941" y="5900738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51816" y="6088063"/>
            <a:ext cx="2259013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64516" y="6192838"/>
            <a:ext cx="714375" cy="2762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82104" y="6386513"/>
            <a:ext cx="1247775" cy="825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42504" y="5934075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126541" y="6088063"/>
            <a:ext cx="1790700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53691" y="6116638"/>
            <a:ext cx="588963" cy="2698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96441" y="5900738"/>
            <a:ext cx="814388" cy="401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261" name="Group 48260"/>
          <p:cNvGrpSpPr/>
          <p:nvPr/>
        </p:nvGrpSpPr>
        <p:grpSpPr>
          <a:xfrm>
            <a:off x="1526216" y="3003498"/>
            <a:ext cx="6978041" cy="1096962"/>
            <a:chOff x="1526216" y="3003498"/>
            <a:chExt cx="6978041" cy="1096962"/>
          </a:xfrm>
        </p:grpSpPr>
        <p:sp>
          <p:nvSpPr>
            <p:cNvPr id="48156" name="TextBox 399"/>
            <p:cNvSpPr txBox="1">
              <a:spLocks noChangeArrowheads="1"/>
            </p:cNvSpPr>
            <p:nvPr/>
          </p:nvSpPr>
          <p:spPr bwMode="auto">
            <a:xfrm>
              <a:off x="7714291" y="3628973"/>
              <a:ext cx="595313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sp>
          <p:nvSpPr>
            <p:cNvPr id="48157" name="TextBox 400"/>
            <p:cNvSpPr txBox="1">
              <a:spLocks noChangeArrowheads="1"/>
            </p:cNvSpPr>
            <p:nvPr/>
          </p:nvSpPr>
          <p:spPr bwMode="auto">
            <a:xfrm>
              <a:off x="7728579" y="3003498"/>
              <a:ext cx="709612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cxnSp>
          <p:nvCxnSpPr>
            <p:cNvPr id="302" name="Straight Connector 301"/>
            <p:cNvCxnSpPr/>
            <p:nvPr/>
          </p:nvCxnSpPr>
          <p:spPr bwMode="auto">
            <a:xfrm flipV="1">
              <a:off x="1526216" y="3579342"/>
              <a:ext cx="6978041" cy="1215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436115" y="2735108"/>
            <a:ext cx="4296530" cy="320561"/>
            <a:chOff x="2433511" y="2792111"/>
            <a:chExt cx="4296530" cy="320561"/>
          </a:xfrm>
        </p:grpSpPr>
        <p:grpSp>
          <p:nvGrpSpPr>
            <p:cNvPr id="48311" name="Group 401"/>
            <p:cNvGrpSpPr>
              <a:grpSpLocks/>
            </p:cNvGrpSpPr>
            <p:nvPr/>
          </p:nvGrpSpPr>
          <p:grpSpPr bwMode="auto">
            <a:xfrm>
              <a:off x="2433511" y="2794083"/>
              <a:ext cx="349250" cy="317387"/>
              <a:chOff x="2931664" y="3912603"/>
              <a:chExt cx="430450" cy="329314"/>
            </a:xfrm>
          </p:grpSpPr>
          <p:sp>
            <p:nvSpPr>
              <p:cNvPr id="403" name="Rectangle 402"/>
              <p:cNvSpPr/>
              <p:nvPr/>
            </p:nvSpPr>
            <p:spPr>
              <a:xfrm>
                <a:off x="2937534" y="3912858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4" name="Straight Connector 403"/>
              <p:cNvCxnSpPr/>
              <p:nvPr/>
            </p:nvCxnSpPr>
            <p:spPr>
              <a:xfrm>
                <a:off x="2931664" y="4005099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2931664" y="4067691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403" idx="2"/>
              </p:cNvCxnSpPr>
              <p:nvPr/>
            </p:nvCxnSpPr>
            <p:spPr>
              <a:xfrm flipH="1" flipV="1">
                <a:off x="3148846" y="4005099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2" name="Group 406"/>
            <p:cNvGrpSpPr>
              <a:grpSpLocks/>
            </p:cNvGrpSpPr>
            <p:nvPr/>
          </p:nvGrpSpPr>
          <p:grpSpPr bwMode="auto">
            <a:xfrm>
              <a:off x="3348666" y="2792111"/>
              <a:ext cx="350838" cy="317387"/>
              <a:chOff x="2931664" y="3912603"/>
              <a:chExt cx="430450" cy="329314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937508" y="3912861"/>
                <a:ext cx="424606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2931664" y="4005102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2931664" y="4067694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408" idx="2"/>
              </p:cNvCxnSpPr>
              <p:nvPr/>
            </p:nvCxnSpPr>
            <p:spPr>
              <a:xfrm flipH="1" flipV="1">
                <a:off x="3147863" y="4005102"/>
                <a:ext cx="1947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3" name="Group 411"/>
            <p:cNvGrpSpPr>
              <a:grpSpLocks/>
            </p:cNvGrpSpPr>
            <p:nvPr/>
          </p:nvGrpSpPr>
          <p:grpSpPr bwMode="auto">
            <a:xfrm>
              <a:off x="4182104" y="2792111"/>
              <a:ext cx="350837" cy="317387"/>
              <a:chOff x="2931664" y="3912603"/>
              <a:chExt cx="430450" cy="329314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>
                <a:stCxn id="41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4" name="Group 416"/>
            <p:cNvGrpSpPr>
              <a:grpSpLocks/>
            </p:cNvGrpSpPr>
            <p:nvPr/>
          </p:nvGrpSpPr>
          <p:grpSpPr bwMode="auto">
            <a:xfrm>
              <a:off x="5374316" y="2795285"/>
              <a:ext cx="349250" cy="317387"/>
              <a:chOff x="2931664" y="3912603"/>
              <a:chExt cx="430450" cy="329314"/>
            </a:xfrm>
          </p:grpSpPr>
          <p:sp>
            <p:nvSpPr>
              <p:cNvPr id="418" name="Rectangle 417"/>
              <p:cNvSpPr/>
              <p:nvPr/>
            </p:nvSpPr>
            <p:spPr>
              <a:xfrm>
                <a:off x="2937534" y="3912862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>
                <a:off x="2931664" y="4005103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>
                <a:off x="2931664" y="4067695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8" idx="2"/>
              </p:cNvCxnSpPr>
              <p:nvPr/>
            </p:nvCxnSpPr>
            <p:spPr>
              <a:xfrm flipH="1" flipV="1">
                <a:off x="3148846" y="4005103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5" name="Group 421"/>
            <p:cNvGrpSpPr>
              <a:grpSpLocks/>
            </p:cNvGrpSpPr>
            <p:nvPr/>
          </p:nvGrpSpPr>
          <p:grpSpPr bwMode="auto">
            <a:xfrm>
              <a:off x="6379204" y="2792111"/>
              <a:ext cx="350837" cy="317387"/>
              <a:chOff x="2931664" y="3912603"/>
              <a:chExt cx="430450" cy="329314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stCxn id="42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260" name="Group 48259"/>
          <p:cNvGrpSpPr/>
          <p:nvPr/>
        </p:nvGrpSpPr>
        <p:grpSpPr>
          <a:xfrm>
            <a:off x="1856416" y="3709935"/>
            <a:ext cx="5211763" cy="2739614"/>
            <a:chOff x="1856416" y="3709935"/>
            <a:chExt cx="5211763" cy="2739614"/>
          </a:xfrm>
        </p:grpSpPr>
        <p:sp>
          <p:nvSpPr>
            <p:cNvPr id="268" name="Freeform 267"/>
            <p:cNvSpPr/>
            <p:nvPr/>
          </p:nvSpPr>
          <p:spPr>
            <a:xfrm>
              <a:off x="1876731" y="5330139"/>
              <a:ext cx="1280789" cy="75908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499" h="759828">
                  <a:moveTo>
                    <a:pt x="965179" y="759828"/>
                  </a:moveTo>
                  <a:cubicBezTo>
                    <a:pt x="301565" y="231725"/>
                    <a:pt x="628999" y="498939"/>
                    <a:pt x="0" y="0"/>
                  </a:cubicBezTo>
                  <a:lnTo>
                    <a:pt x="999231" y="13701"/>
                  </a:lnTo>
                  <a:cubicBezTo>
                    <a:pt x="1112985" y="379881"/>
                    <a:pt x="1055867" y="236107"/>
                    <a:pt x="1280499" y="723135"/>
                  </a:cubicBezTo>
                  <a:cubicBezTo>
                    <a:pt x="1186079" y="728668"/>
                    <a:pt x="1127207" y="701414"/>
                    <a:pt x="965179" y="75982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202668" y="5429198"/>
              <a:ext cx="865511" cy="55382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1011379"/>
                <a:gd name="connsiteY0" fmla="*/ 605727 h 758185"/>
                <a:gd name="connsiteX1" fmla="*/ 490915 w 1011379"/>
                <a:gd name="connsiteY1" fmla="*/ 13939 h 758185"/>
                <a:gd name="connsiteX2" fmla="*/ 1011379 w 1011379"/>
                <a:gd name="connsiteY2" fmla="*/ 563 h 758185"/>
                <a:gd name="connsiteX3" fmla="*/ 268780 w 1011379"/>
                <a:gd name="connsiteY3" fmla="*/ 758185 h 758185"/>
                <a:gd name="connsiteX4" fmla="*/ 0 w 1011379"/>
                <a:gd name="connsiteY4" fmla="*/ 605727 h 758185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05727"/>
                <a:gd name="connsiteX1" fmla="*/ 490915 w 1011379"/>
                <a:gd name="connsiteY1" fmla="*/ 13939 h 605727"/>
                <a:gd name="connsiteX2" fmla="*/ 1011379 w 1011379"/>
                <a:gd name="connsiteY2" fmla="*/ 563 h 605727"/>
                <a:gd name="connsiteX3" fmla="*/ 318823 w 1011379"/>
                <a:gd name="connsiteY3" fmla="*/ 553361 h 605727"/>
                <a:gd name="connsiteX4" fmla="*/ 0 w 1011379"/>
                <a:gd name="connsiteY4" fmla="*/ 605727 h 605727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251" h="553361">
                  <a:moveTo>
                    <a:pt x="0" y="540783"/>
                  </a:moveTo>
                  <a:cubicBezTo>
                    <a:pt x="274887" y="134762"/>
                    <a:pt x="159176" y="337938"/>
                    <a:pt x="345787" y="13939"/>
                  </a:cubicBezTo>
                  <a:cubicBezTo>
                    <a:pt x="520528" y="18247"/>
                    <a:pt x="691510" y="-3745"/>
                    <a:pt x="866251" y="563"/>
                  </a:cubicBezTo>
                  <a:cubicBezTo>
                    <a:pt x="252709" y="502795"/>
                    <a:pt x="640047" y="209256"/>
                    <a:pt x="173695" y="553361"/>
                  </a:cubicBezTo>
                  <a:cubicBezTo>
                    <a:pt x="39410" y="524725"/>
                    <a:pt x="196198" y="539317"/>
                    <a:pt x="0" y="54078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378281" y="5449835"/>
              <a:ext cx="675485" cy="89677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675040"/>
                <a:gd name="connsiteY0" fmla="*/ 894029 h 896577"/>
                <a:gd name="connsiteX1" fmla="*/ 15664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  <a:gd name="connsiteX0" fmla="*/ 0 w 675040"/>
                <a:gd name="connsiteY0" fmla="*/ 894029 h 896577"/>
                <a:gd name="connsiteX1" fmla="*/ 18662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5040" h="896577">
                  <a:moveTo>
                    <a:pt x="0" y="894029"/>
                  </a:moveTo>
                  <a:cubicBezTo>
                    <a:pt x="95638" y="409857"/>
                    <a:pt x="76811" y="618448"/>
                    <a:pt x="186623" y="1724"/>
                  </a:cubicBezTo>
                  <a:cubicBezTo>
                    <a:pt x="431451" y="14348"/>
                    <a:pt x="449377" y="35256"/>
                    <a:pt x="675040" y="0"/>
                  </a:cubicBezTo>
                  <a:cubicBezTo>
                    <a:pt x="276172" y="749497"/>
                    <a:pt x="462801" y="344746"/>
                    <a:pt x="179079" y="886531"/>
                  </a:cubicBezTo>
                  <a:cubicBezTo>
                    <a:pt x="44794" y="857895"/>
                    <a:pt x="92525" y="908114"/>
                    <a:pt x="0" y="89402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40854" y="5470471"/>
              <a:ext cx="514350" cy="401843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7341"/>
                <a:gd name="connsiteX1" fmla="*/ 0 w 514180"/>
                <a:gd name="connsiteY1" fmla="*/ 0 h 577341"/>
                <a:gd name="connsiteX2" fmla="*/ 514180 w 514180"/>
                <a:gd name="connsiteY2" fmla="*/ 10891 h 577341"/>
                <a:gd name="connsiteX3" fmla="*/ 404259 w 514180"/>
                <a:gd name="connsiteY3" fmla="*/ 386400 h 577341"/>
                <a:gd name="connsiteX4" fmla="*/ 135770 w 514180"/>
                <a:gd name="connsiteY4" fmla="*/ 577341 h 577341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02193 h 402193"/>
                <a:gd name="connsiteX1" fmla="*/ 0 w 514180"/>
                <a:gd name="connsiteY1" fmla="*/ 0 h 402193"/>
                <a:gd name="connsiteX2" fmla="*/ 514180 w 514180"/>
                <a:gd name="connsiteY2" fmla="*/ 10891 h 402193"/>
                <a:gd name="connsiteX3" fmla="*/ 404259 w 514180"/>
                <a:gd name="connsiteY3" fmla="*/ 386400 h 402193"/>
                <a:gd name="connsiteX4" fmla="*/ 100781 w 514180"/>
                <a:gd name="connsiteY4" fmla="*/ 402193 h 40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402193">
                  <a:moveTo>
                    <a:pt x="100781" y="402193"/>
                  </a:moveTo>
                  <a:cubicBezTo>
                    <a:pt x="60584" y="194221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91637" y="89943"/>
                    <a:pt x="404259" y="386400"/>
                  </a:cubicBezTo>
                  <a:cubicBezTo>
                    <a:pt x="357814" y="390704"/>
                    <a:pt x="168880" y="400727"/>
                    <a:pt x="100781" y="40219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61391" y="5433960"/>
              <a:ext cx="573725" cy="1015589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  <a:gd name="connsiteX0" fmla="*/ 403236 w 574100"/>
                <a:gd name="connsiteY0" fmla="*/ 1215612 h 1215612"/>
                <a:gd name="connsiteX1" fmla="*/ 0 w 574100"/>
                <a:gd name="connsiteY1" fmla="*/ 4757 h 1215612"/>
                <a:gd name="connsiteX2" fmla="*/ 502783 w 574100"/>
                <a:gd name="connsiteY2" fmla="*/ 0 h 1215612"/>
                <a:gd name="connsiteX3" fmla="*/ 574100 w 574100"/>
                <a:gd name="connsiteY3" fmla="*/ 1014877 h 1215612"/>
                <a:gd name="connsiteX4" fmla="*/ 403236 w 574100"/>
                <a:gd name="connsiteY4" fmla="*/ 1215612 h 1215612"/>
                <a:gd name="connsiteX0" fmla="*/ 333190 w 574100"/>
                <a:gd name="connsiteY0" fmla="*/ 985695 h 1015244"/>
                <a:gd name="connsiteX1" fmla="*/ 0 w 574100"/>
                <a:gd name="connsiteY1" fmla="*/ 4757 h 1015244"/>
                <a:gd name="connsiteX2" fmla="*/ 502783 w 574100"/>
                <a:gd name="connsiteY2" fmla="*/ 0 h 1015244"/>
                <a:gd name="connsiteX3" fmla="*/ 574100 w 574100"/>
                <a:gd name="connsiteY3" fmla="*/ 1014877 h 1015244"/>
                <a:gd name="connsiteX4" fmla="*/ 333190 w 574100"/>
                <a:gd name="connsiteY4" fmla="*/ 985695 h 101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100" h="1015244">
                  <a:moveTo>
                    <a:pt x="333190" y="985695"/>
                  </a:moveTo>
                  <a:cubicBezTo>
                    <a:pt x="153901" y="433090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37473" y="350120"/>
                    <a:pt x="574100" y="1014877"/>
                  </a:cubicBezTo>
                  <a:cubicBezTo>
                    <a:pt x="476415" y="1019182"/>
                    <a:pt x="529388" y="984229"/>
                    <a:pt x="333190" y="985695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56416" y="3709935"/>
              <a:ext cx="1049338" cy="1739900"/>
              <a:chOff x="1856416" y="3709935"/>
              <a:chExt cx="1049338" cy="1739900"/>
            </a:xfrm>
          </p:grpSpPr>
          <p:sp>
            <p:nvSpPr>
              <p:cNvPr id="496" name="Rectangle 495"/>
              <p:cNvSpPr/>
              <p:nvPr/>
            </p:nvSpPr>
            <p:spPr bwMode="auto">
              <a:xfrm rot="10800000">
                <a:off x="1867529" y="3957585"/>
                <a:ext cx="1027112" cy="61109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8285" name="Group 498"/>
              <p:cNvGrpSpPr>
                <a:grpSpLocks/>
              </p:cNvGrpSpPr>
              <p:nvPr/>
            </p:nvGrpSpPr>
            <p:grpSpPr bwMode="auto">
              <a:xfrm>
                <a:off x="1858805" y="5088863"/>
                <a:ext cx="1035373" cy="360972"/>
                <a:chOff x="4128636" y="3606589"/>
                <a:chExt cx="568145" cy="338667"/>
              </a:xfrm>
            </p:grpSpPr>
            <p:sp>
              <p:nvSpPr>
                <p:cNvPr id="515" name="Oval 514"/>
                <p:cNvSpPr/>
                <p:nvPr/>
              </p:nvSpPr>
              <p:spPr>
                <a:xfrm>
                  <a:off x="4129067" y="3720356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6" name="Rectangle 515"/>
                <p:cNvSpPr/>
                <p:nvPr/>
              </p:nvSpPr>
              <p:spPr>
                <a:xfrm>
                  <a:off x="4129067" y="3720356"/>
                  <a:ext cx="567968" cy="11170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7" name="Oval 516"/>
                <p:cNvSpPr/>
                <p:nvPr/>
              </p:nvSpPr>
              <p:spPr>
                <a:xfrm>
                  <a:off x="4129067" y="3607161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8" name="Straight Connector 517"/>
                <p:cNvCxnSpPr/>
                <p:nvPr/>
              </p:nvCxnSpPr>
              <p:spPr>
                <a:xfrm>
                  <a:off x="4697035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4129067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Rectangle 499"/>
              <p:cNvSpPr/>
              <p:nvPr/>
            </p:nvSpPr>
            <p:spPr bwMode="auto">
              <a:xfrm>
                <a:off x="1877054" y="4704509"/>
                <a:ext cx="1028700" cy="52307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2" name="Straight Connector 501"/>
              <p:cNvCxnSpPr/>
              <p:nvPr/>
            </p:nvCxnSpPr>
            <p:spPr bwMode="auto">
              <a:xfrm>
                <a:off x="1861179" y="3981398"/>
                <a:ext cx="17462" cy="13017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 bwMode="auto">
              <a:xfrm flipH="1">
                <a:off x="2894641" y="3971873"/>
                <a:ext cx="6350" cy="1270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90" name="Group 504"/>
              <p:cNvGrpSpPr>
                <a:grpSpLocks/>
              </p:cNvGrpSpPr>
              <p:nvPr/>
            </p:nvGrpSpPr>
            <p:grpSpPr bwMode="auto">
              <a:xfrm>
                <a:off x="1856416" y="3709935"/>
                <a:ext cx="1044712" cy="399063"/>
                <a:chOff x="2183302" y="1574638"/>
                <a:chExt cx="1200154" cy="430218"/>
              </a:xfrm>
            </p:grpSpPr>
            <p:sp>
              <p:nvSpPr>
                <p:cNvPr id="506" name="Oval 505"/>
                <p:cNvSpPr/>
                <p:nvPr/>
              </p:nvSpPr>
              <p:spPr bwMode="auto">
                <a:xfrm flipV="1">
                  <a:off x="2185126" y="1689305"/>
                  <a:ext cx="1196349" cy="31490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7" name="Rectangle 506"/>
                <p:cNvSpPr/>
                <p:nvPr/>
              </p:nvSpPr>
              <p:spPr bwMode="auto">
                <a:xfrm>
                  <a:off x="2183302" y="1735513"/>
                  <a:ext cx="1198173" cy="11295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08" name="Oval 507"/>
                <p:cNvSpPr/>
                <p:nvPr/>
              </p:nvSpPr>
              <p:spPr bwMode="auto">
                <a:xfrm flipV="1">
                  <a:off x="2183302" y="1574638"/>
                  <a:ext cx="1196349" cy="314904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 bwMode="auto">
                <a:xfrm>
                  <a:off x="2489684" y="1670478"/>
                  <a:ext cx="581762" cy="157452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0" name="Freeform 509"/>
                <p:cNvSpPr/>
                <p:nvPr/>
              </p:nvSpPr>
              <p:spPr bwMode="auto">
                <a:xfrm>
                  <a:off x="2429502" y="1629404"/>
                  <a:ext cx="703949" cy="11124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1" name="Freeform 510"/>
                <p:cNvSpPr/>
                <p:nvPr/>
              </p:nvSpPr>
              <p:spPr bwMode="auto">
                <a:xfrm>
                  <a:off x="2892723" y="1723534"/>
                  <a:ext cx="257142" cy="9584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2" name="Freeform 511"/>
                <p:cNvSpPr/>
                <p:nvPr/>
              </p:nvSpPr>
              <p:spPr bwMode="auto">
                <a:xfrm>
                  <a:off x="2416736" y="1725244"/>
                  <a:ext cx="255318" cy="94130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endCxn id="508" idx="2"/>
                </p:cNvCxnSpPr>
                <p:nvPr/>
              </p:nvCxnSpPr>
              <p:spPr bwMode="auto">
                <a:xfrm flipH="1" flipV="1">
                  <a:off x="2183302" y="1732090"/>
                  <a:ext cx="1824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 bwMode="auto">
                <a:xfrm flipH="1" flipV="1">
                  <a:off x="3381475" y="1728667"/>
                  <a:ext cx="1823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3566154" y="3862335"/>
              <a:ext cx="514350" cy="1670050"/>
              <a:chOff x="3566154" y="3862335"/>
              <a:chExt cx="514350" cy="1670050"/>
            </a:xfrm>
          </p:grpSpPr>
          <p:sp>
            <p:nvSpPr>
              <p:cNvPr id="549" name="Rectangle 548"/>
              <p:cNvSpPr/>
              <p:nvPr/>
            </p:nvSpPr>
            <p:spPr bwMode="auto">
              <a:xfrm rot="10800000">
                <a:off x="3569201" y="39460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0" name="Straight Connector 549"/>
              <p:cNvCxnSpPr/>
              <p:nvPr/>
            </p:nvCxnSpPr>
            <p:spPr bwMode="auto">
              <a:xfrm flipH="1">
                <a:off x="4078916" y="4019498"/>
                <a:ext cx="1588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71" name="Group 552"/>
              <p:cNvGrpSpPr>
                <a:grpSpLocks/>
              </p:cNvGrpSpPr>
              <p:nvPr/>
            </p:nvGrpSpPr>
            <p:grpSpPr bwMode="auto">
              <a:xfrm>
                <a:off x="3571302" y="5310688"/>
                <a:ext cx="507588" cy="221697"/>
                <a:chOff x="4128636" y="3606589"/>
                <a:chExt cx="568145" cy="338667"/>
              </a:xfrm>
            </p:grpSpPr>
            <p:sp>
              <p:nvSpPr>
                <p:cNvPr id="562" name="Oval 561"/>
                <p:cNvSpPr/>
                <p:nvPr/>
              </p:nvSpPr>
              <p:spPr>
                <a:xfrm>
                  <a:off x="4128204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3" name="Rectangle 562"/>
                <p:cNvSpPr/>
                <p:nvPr/>
              </p:nvSpPr>
              <p:spPr>
                <a:xfrm>
                  <a:off x="4128204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4" name="Oval 563"/>
                <p:cNvSpPr/>
                <p:nvPr/>
              </p:nvSpPr>
              <p:spPr>
                <a:xfrm>
                  <a:off x="4128204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65" name="Straight Connector 564"/>
                <p:cNvCxnSpPr/>
                <p:nvPr/>
              </p:nvCxnSpPr>
              <p:spPr>
                <a:xfrm>
                  <a:off x="4696810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/>
                <p:cNvCxnSpPr/>
                <p:nvPr/>
              </p:nvCxnSpPr>
              <p:spPr>
                <a:xfrm>
                  <a:off x="4128204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4" name="Rectangle 553"/>
              <p:cNvSpPr/>
              <p:nvPr/>
            </p:nvSpPr>
            <p:spPr bwMode="auto">
              <a:xfrm>
                <a:off x="3572504" y="4575123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7" name="Straight Connector 556"/>
              <p:cNvCxnSpPr/>
              <p:nvPr/>
            </p:nvCxnSpPr>
            <p:spPr bwMode="auto">
              <a:xfrm flipH="1">
                <a:off x="3566154" y="40274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57" name="Group 538"/>
              <p:cNvGrpSpPr>
                <a:grpSpLocks/>
              </p:cNvGrpSpPr>
              <p:nvPr/>
            </p:nvGrpSpPr>
            <p:grpSpPr bwMode="auto">
              <a:xfrm>
                <a:off x="3568667" y="38623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40" name="Oval 539"/>
                <p:cNvSpPr/>
                <p:nvPr/>
              </p:nvSpPr>
              <p:spPr bwMode="auto">
                <a:xfrm flipV="1">
                  <a:off x="2188659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2184879" y="1736302"/>
                  <a:ext cx="1198746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2" name="Oval 541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 bwMode="auto">
                <a:xfrm>
                  <a:off x="2491182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4" name="Freeform 543"/>
                <p:cNvSpPr/>
                <p:nvPr/>
              </p:nvSpPr>
              <p:spPr bwMode="auto">
                <a:xfrm>
                  <a:off x="2430678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5" name="Freeform 544"/>
                <p:cNvSpPr/>
                <p:nvPr/>
              </p:nvSpPr>
              <p:spPr bwMode="auto">
                <a:xfrm>
                  <a:off x="2892025" y="1722222"/>
                  <a:ext cx="260927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6" name="Freeform 545"/>
                <p:cNvSpPr/>
                <p:nvPr/>
              </p:nvSpPr>
              <p:spPr bwMode="auto">
                <a:xfrm>
                  <a:off x="2419334" y="1725039"/>
                  <a:ext cx="253362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endCxn id="542" idx="2"/>
                </p:cNvCxnSpPr>
                <p:nvPr/>
              </p:nvCxnSpPr>
              <p:spPr bwMode="auto">
                <a:xfrm flipH="1" flipV="1">
                  <a:off x="2184879" y="1722222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8" name="Straight Connector 547"/>
                <p:cNvCxnSpPr/>
                <p:nvPr/>
              </p:nvCxnSpPr>
              <p:spPr bwMode="auto">
                <a:xfrm flipH="1" flipV="1">
                  <a:off x="3379845" y="1727853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oup 30"/>
            <p:cNvGrpSpPr/>
            <p:nvPr/>
          </p:nvGrpSpPr>
          <p:grpSpPr>
            <a:xfrm>
              <a:off x="4348791" y="3867098"/>
              <a:ext cx="514350" cy="1670050"/>
              <a:chOff x="4348791" y="3867098"/>
              <a:chExt cx="514350" cy="1670050"/>
            </a:xfrm>
          </p:grpSpPr>
          <p:sp>
            <p:nvSpPr>
              <p:cNvPr id="579" name="Rectangle 578"/>
              <p:cNvSpPr/>
              <p:nvPr/>
            </p:nvSpPr>
            <p:spPr bwMode="auto">
              <a:xfrm rot="10800000">
                <a:off x="4351838" y="3950855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0" name="Straight Connector 579"/>
              <p:cNvCxnSpPr/>
              <p:nvPr/>
            </p:nvCxnSpPr>
            <p:spPr bwMode="auto">
              <a:xfrm flipH="1">
                <a:off x="4861554" y="4024260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43" name="Group 580"/>
              <p:cNvGrpSpPr>
                <a:grpSpLocks/>
              </p:cNvGrpSpPr>
              <p:nvPr/>
            </p:nvGrpSpPr>
            <p:grpSpPr bwMode="auto">
              <a:xfrm>
                <a:off x="4353939" y="5315451"/>
                <a:ext cx="507588" cy="221697"/>
                <a:chOff x="4128636" y="3606589"/>
                <a:chExt cx="568145" cy="338667"/>
              </a:xfrm>
            </p:grpSpPr>
            <p:sp>
              <p:nvSpPr>
                <p:cNvPr id="589" name="Oval 588"/>
                <p:cNvSpPr/>
                <p:nvPr/>
              </p:nvSpPr>
              <p:spPr>
                <a:xfrm>
                  <a:off x="4128205" y="3719722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4128205" y="3719722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1" name="Oval 590"/>
                <p:cNvSpPr/>
                <p:nvPr/>
              </p:nvSpPr>
              <p:spPr>
                <a:xfrm>
                  <a:off x="4128205" y="360574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92" name="Straight Connector 591"/>
                <p:cNvCxnSpPr/>
                <p:nvPr/>
              </p:nvCxnSpPr>
              <p:spPr>
                <a:xfrm>
                  <a:off x="4696811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128205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2" name="Rectangle 581"/>
              <p:cNvSpPr/>
              <p:nvPr/>
            </p:nvSpPr>
            <p:spPr bwMode="auto">
              <a:xfrm>
                <a:off x="4355141" y="4579885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4" name="Straight Connector 583"/>
              <p:cNvCxnSpPr/>
              <p:nvPr/>
            </p:nvCxnSpPr>
            <p:spPr bwMode="auto">
              <a:xfrm flipH="1">
                <a:off x="4348791" y="4032198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29" name="Group 568"/>
              <p:cNvGrpSpPr>
                <a:grpSpLocks/>
              </p:cNvGrpSpPr>
              <p:nvPr/>
            </p:nvGrpSpPr>
            <p:grpSpPr bwMode="auto">
              <a:xfrm>
                <a:off x="4351304" y="3867098"/>
                <a:ext cx="503828" cy="248249"/>
                <a:chOff x="2183302" y="1564542"/>
                <a:chExt cx="1200154" cy="440314"/>
              </a:xfrm>
            </p:grpSpPr>
            <p:sp>
              <p:nvSpPr>
                <p:cNvPr id="570" name="Oval 569"/>
                <p:cNvSpPr/>
                <p:nvPr/>
              </p:nvSpPr>
              <p:spPr bwMode="auto">
                <a:xfrm flipV="1">
                  <a:off x="2188662" y="1691248"/>
                  <a:ext cx="1194966" cy="31254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1" name="Rectangle 570"/>
                <p:cNvSpPr/>
                <p:nvPr/>
              </p:nvSpPr>
              <p:spPr bwMode="auto">
                <a:xfrm>
                  <a:off x="2184879" y="1736300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2" name="Oval 571"/>
                <p:cNvSpPr/>
                <p:nvPr/>
              </p:nvSpPr>
              <p:spPr bwMode="auto">
                <a:xfrm flipV="1">
                  <a:off x="2184879" y="1564542"/>
                  <a:ext cx="1194966" cy="312543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3" name="Freeform 572"/>
                <p:cNvSpPr/>
                <p:nvPr/>
              </p:nvSpPr>
              <p:spPr bwMode="auto">
                <a:xfrm>
                  <a:off x="2491185" y="1671539"/>
                  <a:ext cx="582357" cy="154863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4" name="Freeform 573"/>
                <p:cNvSpPr/>
                <p:nvPr/>
              </p:nvSpPr>
              <p:spPr bwMode="auto">
                <a:xfrm>
                  <a:off x="2430680" y="1629303"/>
                  <a:ext cx="703366" cy="10981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5" name="Freeform 574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6" name="Freeform 575"/>
                <p:cNvSpPr/>
                <p:nvPr/>
              </p:nvSpPr>
              <p:spPr bwMode="auto">
                <a:xfrm>
                  <a:off x="2419334" y="1725037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77" name="Straight Connector 576"/>
                <p:cNvCxnSpPr>
                  <a:endCxn id="572" idx="2"/>
                </p:cNvCxnSpPr>
                <p:nvPr/>
              </p:nvCxnSpPr>
              <p:spPr bwMode="auto">
                <a:xfrm flipH="1" flipV="1">
                  <a:off x="2184879" y="1722222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Straight Connector 577"/>
                <p:cNvCxnSpPr/>
                <p:nvPr/>
              </p:nvCxnSpPr>
              <p:spPr bwMode="auto">
                <a:xfrm flipH="1" flipV="1">
                  <a:off x="3379845" y="1727853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8" name="Group 48257"/>
            <p:cNvGrpSpPr/>
            <p:nvPr/>
          </p:nvGrpSpPr>
          <p:grpSpPr>
            <a:xfrm>
              <a:off x="5552116" y="3849635"/>
              <a:ext cx="514350" cy="1670050"/>
              <a:chOff x="5552116" y="3849635"/>
              <a:chExt cx="514350" cy="1670050"/>
            </a:xfrm>
          </p:grpSpPr>
          <p:sp>
            <p:nvSpPr>
              <p:cNvPr id="606" name="Rectangle 605"/>
              <p:cNvSpPr/>
              <p:nvPr/>
            </p:nvSpPr>
            <p:spPr bwMode="auto">
              <a:xfrm rot="10800000">
                <a:off x="5555163" y="39333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07" name="Straight Connector 606"/>
              <p:cNvCxnSpPr/>
              <p:nvPr/>
            </p:nvCxnSpPr>
            <p:spPr bwMode="auto">
              <a:xfrm flipH="1">
                <a:off x="6064879" y="4006798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15" name="Group 607"/>
              <p:cNvGrpSpPr>
                <a:grpSpLocks/>
              </p:cNvGrpSpPr>
              <p:nvPr/>
            </p:nvGrpSpPr>
            <p:grpSpPr bwMode="auto">
              <a:xfrm>
                <a:off x="5557264" y="5297988"/>
                <a:ext cx="507588" cy="221697"/>
                <a:chOff x="4128636" y="3606589"/>
                <a:chExt cx="568145" cy="338667"/>
              </a:xfrm>
            </p:grpSpPr>
            <p:sp>
              <p:nvSpPr>
                <p:cNvPr id="616" name="Oval 615"/>
                <p:cNvSpPr/>
                <p:nvPr/>
              </p:nvSpPr>
              <p:spPr>
                <a:xfrm>
                  <a:off x="4128205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7" name="Rectangle 616"/>
                <p:cNvSpPr/>
                <p:nvPr/>
              </p:nvSpPr>
              <p:spPr>
                <a:xfrm>
                  <a:off x="4128205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8" name="Oval 617"/>
                <p:cNvSpPr/>
                <p:nvPr/>
              </p:nvSpPr>
              <p:spPr>
                <a:xfrm>
                  <a:off x="4128205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19" name="Straight Connector 618"/>
                <p:cNvCxnSpPr/>
                <p:nvPr/>
              </p:nvCxnSpPr>
              <p:spPr>
                <a:xfrm>
                  <a:off x="4696811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>
                  <a:off x="4128205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9" name="Rectangle 608"/>
              <p:cNvSpPr/>
              <p:nvPr/>
            </p:nvSpPr>
            <p:spPr bwMode="auto">
              <a:xfrm>
                <a:off x="5558466" y="4562423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1" name="Straight Connector 610"/>
              <p:cNvCxnSpPr/>
              <p:nvPr/>
            </p:nvCxnSpPr>
            <p:spPr bwMode="auto">
              <a:xfrm flipH="1">
                <a:off x="5552116" y="40147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01" name="Group 595"/>
              <p:cNvGrpSpPr>
                <a:grpSpLocks/>
              </p:cNvGrpSpPr>
              <p:nvPr/>
            </p:nvGrpSpPr>
            <p:grpSpPr bwMode="auto">
              <a:xfrm>
                <a:off x="5554629" y="38496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97" name="Oval 596"/>
                <p:cNvSpPr/>
                <p:nvPr/>
              </p:nvSpPr>
              <p:spPr bwMode="auto">
                <a:xfrm flipV="1">
                  <a:off x="2188662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98" name="Rectangle 597"/>
                <p:cNvSpPr/>
                <p:nvPr/>
              </p:nvSpPr>
              <p:spPr bwMode="auto">
                <a:xfrm>
                  <a:off x="2184879" y="1736302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9" name="Oval 598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00" name="Freeform 599"/>
                <p:cNvSpPr/>
                <p:nvPr/>
              </p:nvSpPr>
              <p:spPr bwMode="auto">
                <a:xfrm>
                  <a:off x="2491185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1" name="Freeform 600"/>
                <p:cNvSpPr/>
                <p:nvPr/>
              </p:nvSpPr>
              <p:spPr bwMode="auto">
                <a:xfrm>
                  <a:off x="2430680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2" name="Freeform 601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3" name="Freeform 602"/>
                <p:cNvSpPr/>
                <p:nvPr/>
              </p:nvSpPr>
              <p:spPr bwMode="auto">
                <a:xfrm>
                  <a:off x="2419334" y="1725039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04" name="Straight Connector 603"/>
                <p:cNvCxnSpPr>
                  <a:endCxn id="599" idx="2"/>
                </p:cNvCxnSpPr>
                <p:nvPr/>
              </p:nvCxnSpPr>
              <p:spPr bwMode="auto">
                <a:xfrm flipH="1" flipV="1">
                  <a:off x="2184879" y="1722222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/>
                <p:cNvCxnSpPr/>
                <p:nvPr/>
              </p:nvCxnSpPr>
              <p:spPr bwMode="auto">
                <a:xfrm flipH="1" flipV="1">
                  <a:off x="3379845" y="1727853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9" name="Group 48258"/>
            <p:cNvGrpSpPr/>
            <p:nvPr/>
          </p:nvGrpSpPr>
          <p:grpSpPr>
            <a:xfrm>
              <a:off x="6547479" y="3836935"/>
              <a:ext cx="514350" cy="1671638"/>
              <a:chOff x="6547479" y="3836935"/>
              <a:chExt cx="514350" cy="1671638"/>
            </a:xfrm>
          </p:grpSpPr>
          <p:sp>
            <p:nvSpPr>
              <p:cNvPr id="633" name="Rectangle 632"/>
              <p:cNvSpPr/>
              <p:nvPr/>
            </p:nvSpPr>
            <p:spPr bwMode="auto">
              <a:xfrm rot="10800000">
                <a:off x="6550526" y="3920772"/>
                <a:ext cx="498084" cy="62924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4" name="Straight Connector 633"/>
              <p:cNvCxnSpPr/>
              <p:nvPr/>
            </p:nvCxnSpPr>
            <p:spPr bwMode="auto">
              <a:xfrm flipH="1">
                <a:off x="7060241" y="3994098"/>
                <a:ext cx="1588" cy="13668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87" name="Group 634"/>
              <p:cNvGrpSpPr>
                <a:grpSpLocks/>
              </p:cNvGrpSpPr>
              <p:nvPr/>
            </p:nvGrpSpPr>
            <p:grpSpPr bwMode="auto">
              <a:xfrm>
                <a:off x="6552627" y="5286665"/>
                <a:ext cx="507588" cy="221908"/>
                <a:chOff x="4128636" y="3606589"/>
                <a:chExt cx="568145" cy="338667"/>
              </a:xfrm>
            </p:grpSpPr>
            <p:sp>
              <p:nvSpPr>
                <p:cNvPr id="643" name="Oval 642"/>
                <p:cNvSpPr/>
                <p:nvPr/>
              </p:nvSpPr>
              <p:spPr>
                <a:xfrm>
                  <a:off x="4128204" y="3719937"/>
                  <a:ext cx="568606" cy="225319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4128204" y="3719937"/>
                  <a:ext cx="568606" cy="11144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4128204" y="3606067"/>
                  <a:ext cx="568606" cy="22531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46" name="Straight Connector 645"/>
                <p:cNvCxnSpPr/>
                <p:nvPr/>
              </p:nvCxnSpPr>
              <p:spPr>
                <a:xfrm>
                  <a:off x="4696810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/>
                <p:cNvCxnSpPr/>
                <p:nvPr/>
              </p:nvCxnSpPr>
              <p:spPr>
                <a:xfrm>
                  <a:off x="4128204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6" name="Rectangle 635"/>
              <p:cNvSpPr/>
              <p:nvPr/>
            </p:nvSpPr>
            <p:spPr bwMode="auto">
              <a:xfrm>
                <a:off x="6553829" y="4551310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8" name="Straight Connector 637"/>
              <p:cNvCxnSpPr/>
              <p:nvPr/>
            </p:nvCxnSpPr>
            <p:spPr bwMode="auto">
              <a:xfrm flipH="1">
                <a:off x="6547479" y="4002035"/>
                <a:ext cx="3175" cy="1452563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73" name="Group 622"/>
              <p:cNvGrpSpPr>
                <a:grpSpLocks/>
              </p:cNvGrpSpPr>
              <p:nvPr/>
            </p:nvGrpSpPr>
            <p:grpSpPr bwMode="auto">
              <a:xfrm>
                <a:off x="6549992" y="3836935"/>
                <a:ext cx="503828" cy="248485"/>
                <a:chOff x="2183302" y="1564542"/>
                <a:chExt cx="1200154" cy="440314"/>
              </a:xfrm>
            </p:grpSpPr>
            <p:sp>
              <p:nvSpPr>
                <p:cNvPr id="624" name="Oval 623"/>
                <p:cNvSpPr/>
                <p:nvPr/>
              </p:nvSpPr>
              <p:spPr bwMode="auto">
                <a:xfrm flipV="1">
                  <a:off x="2188659" y="1691130"/>
                  <a:ext cx="1194966" cy="3150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5" name="Rectangle 624"/>
                <p:cNvSpPr/>
                <p:nvPr/>
              </p:nvSpPr>
              <p:spPr bwMode="auto">
                <a:xfrm>
                  <a:off x="2184879" y="1736138"/>
                  <a:ext cx="1198746" cy="11252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6" name="Oval 625"/>
                <p:cNvSpPr/>
                <p:nvPr/>
              </p:nvSpPr>
              <p:spPr bwMode="auto">
                <a:xfrm flipV="1">
                  <a:off x="2184879" y="1564542"/>
                  <a:ext cx="1194966" cy="31506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7" name="Freeform 626"/>
                <p:cNvSpPr/>
                <p:nvPr/>
              </p:nvSpPr>
              <p:spPr bwMode="auto">
                <a:xfrm>
                  <a:off x="2491182" y="1671438"/>
                  <a:ext cx="582357" cy="15753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8" name="Freeform 627"/>
                <p:cNvSpPr/>
                <p:nvPr/>
              </p:nvSpPr>
              <p:spPr bwMode="auto">
                <a:xfrm>
                  <a:off x="2430678" y="1629243"/>
                  <a:ext cx="703366" cy="11252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9" name="Freeform 628"/>
                <p:cNvSpPr/>
                <p:nvPr/>
              </p:nvSpPr>
              <p:spPr bwMode="auto">
                <a:xfrm>
                  <a:off x="2892025" y="1724886"/>
                  <a:ext cx="260927" cy="956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30" name="Freeform 629"/>
                <p:cNvSpPr/>
                <p:nvPr/>
              </p:nvSpPr>
              <p:spPr bwMode="auto">
                <a:xfrm>
                  <a:off x="2419334" y="1727698"/>
                  <a:ext cx="253362" cy="9283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31" name="Straight Connector 630"/>
                <p:cNvCxnSpPr>
                  <a:endCxn id="626" idx="2"/>
                </p:cNvCxnSpPr>
                <p:nvPr/>
              </p:nvCxnSpPr>
              <p:spPr bwMode="auto">
                <a:xfrm flipH="1" flipV="1">
                  <a:off x="2184879" y="1722072"/>
                  <a:ext cx="3780" cy="12096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/>
                <p:cNvCxnSpPr/>
                <p:nvPr/>
              </p:nvCxnSpPr>
              <p:spPr bwMode="auto">
                <a:xfrm flipH="1" flipV="1">
                  <a:off x="3379845" y="1730512"/>
                  <a:ext cx="3780" cy="12096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" name="Group 27"/>
          <p:cNvGrpSpPr/>
          <p:nvPr/>
        </p:nvGrpSpPr>
        <p:grpSpPr>
          <a:xfrm>
            <a:off x="2381956" y="2475925"/>
            <a:ext cx="4415330" cy="2315048"/>
            <a:chOff x="2381956" y="2435173"/>
            <a:chExt cx="4415330" cy="2315048"/>
          </a:xfrm>
        </p:grpSpPr>
        <p:sp>
          <p:nvSpPr>
            <p:cNvPr id="391" name="Freeform 390"/>
            <p:cNvSpPr/>
            <p:nvPr/>
          </p:nvSpPr>
          <p:spPr>
            <a:xfrm>
              <a:off x="2381956" y="2439629"/>
              <a:ext cx="297540" cy="1743187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015941"/>
                <a:gd name="connsiteX1" fmla="*/ 0 w 307275"/>
                <a:gd name="connsiteY1" fmla="*/ 0 h 2015941"/>
                <a:gd name="connsiteX2" fmla="*/ 0 w 307275"/>
                <a:gd name="connsiteY2" fmla="*/ 2015941 h 2015941"/>
                <a:gd name="connsiteX0" fmla="*/ 228538 w 228538"/>
                <a:gd name="connsiteY0" fmla="*/ 0 h 2022548"/>
                <a:gd name="connsiteX1" fmla="*/ 0 w 228538"/>
                <a:gd name="connsiteY1" fmla="*/ 6607 h 2022548"/>
                <a:gd name="connsiteX2" fmla="*/ 0 w 228538"/>
                <a:gd name="connsiteY2" fmla="*/ 2022548 h 202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538" h="2022548">
                  <a:moveTo>
                    <a:pt x="228538" y="0"/>
                  </a:moveTo>
                  <a:lnTo>
                    <a:pt x="0" y="6607"/>
                  </a:lnTo>
                  <a:lnTo>
                    <a:pt x="0" y="2022548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CC0000"/>
                </a:solidFill>
              </a:endParaRPr>
            </a:p>
          </p:txBody>
        </p:sp>
        <p:sp>
          <p:nvSpPr>
            <p:cNvPr id="392" name="Freeform 391"/>
            <p:cNvSpPr/>
            <p:nvPr/>
          </p:nvSpPr>
          <p:spPr>
            <a:xfrm flipH="1">
              <a:off x="6411524" y="2435173"/>
              <a:ext cx="385762" cy="2300562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117725"/>
                <a:gd name="connsiteX1" fmla="*/ 0 w 307275"/>
                <a:gd name="connsiteY1" fmla="*/ 0 h 2117725"/>
                <a:gd name="connsiteX2" fmla="*/ 0 w 307275"/>
                <a:gd name="connsiteY2" fmla="*/ 2117725 h 211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275" h="2117725">
                  <a:moveTo>
                    <a:pt x="307275" y="0"/>
                  </a:moveTo>
                  <a:lnTo>
                    <a:pt x="0" y="0"/>
                  </a:lnTo>
                  <a:lnTo>
                    <a:pt x="0" y="2117725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393" name="Straight Arrow Connector 392"/>
            <p:cNvCxnSpPr/>
            <p:nvPr/>
          </p:nvCxnSpPr>
          <p:spPr>
            <a:xfrm flipV="1">
              <a:off x="5791457" y="2687586"/>
              <a:ext cx="8309" cy="2062635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Arrow Connector 393"/>
            <p:cNvCxnSpPr/>
            <p:nvPr/>
          </p:nvCxnSpPr>
          <p:spPr>
            <a:xfrm flipV="1">
              <a:off x="4598735" y="2708225"/>
              <a:ext cx="18344" cy="2037167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H="1" flipV="1">
              <a:off x="3807455" y="2762199"/>
              <a:ext cx="9009" cy="198319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69" name="Text Box 167"/>
          <p:cNvSpPr txBox="1">
            <a:spLocks noChangeArrowheads="1"/>
          </p:cNvSpPr>
          <p:nvPr/>
        </p:nvSpPr>
        <p:spPr bwMode="auto">
          <a:xfrm>
            <a:off x="542925" y="236538"/>
            <a:ext cx="65370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L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ogically </a:t>
            </a:r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centralized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control plane</a:t>
            </a:r>
            <a:endParaRPr lang="en-US" sz="3600" dirty="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4817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776288"/>
            <a:ext cx="6422481" cy="20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71" name="TextBox 335"/>
          <p:cNvSpPr txBox="1">
            <a:spLocks noChangeArrowheads="1"/>
          </p:cNvSpPr>
          <p:nvPr/>
        </p:nvSpPr>
        <p:spPr bwMode="auto">
          <a:xfrm>
            <a:off x="394448" y="1039914"/>
            <a:ext cx="8456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/>
              <a:t>A distinct</a:t>
            </a:r>
            <a:r>
              <a:rPr lang="en-US" dirty="0"/>
              <a:t> </a:t>
            </a:r>
            <a:r>
              <a:rPr lang="en-US" dirty="0" smtClean="0"/>
              <a:t>(typically remote) controller </a:t>
            </a:r>
            <a:r>
              <a:rPr lang="en-US" dirty="0"/>
              <a:t>interacts with local control agents (</a:t>
            </a:r>
            <a:r>
              <a:rPr lang="en-US" dirty="0" smtClean="0"/>
              <a:t>CAs) in routers to compute forwarding tables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055910" y="4687854"/>
            <a:ext cx="4956877" cy="694339"/>
            <a:chOff x="2055070" y="4690247"/>
            <a:chExt cx="4956877" cy="694339"/>
          </a:xfrm>
        </p:grpSpPr>
        <p:grpSp>
          <p:nvGrpSpPr>
            <p:cNvPr id="48273" name="Group 554"/>
            <p:cNvGrpSpPr>
              <a:grpSpLocks/>
            </p:cNvGrpSpPr>
            <p:nvPr/>
          </p:nvGrpSpPr>
          <p:grpSpPr bwMode="auto">
            <a:xfrm>
              <a:off x="3605320" y="5055434"/>
              <a:ext cx="430131" cy="329152"/>
              <a:chOff x="2931664" y="3912603"/>
              <a:chExt cx="430450" cy="329314"/>
            </a:xfrm>
          </p:grpSpPr>
          <p:sp>
            <p:nvSpPr>
              <p:cNvPr id="558" name="Rectangle 5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9" name="Straight Connector 5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5" name="Group 582"/>
            <p:cNvGrpSpPr>
              <a:grpSpLocks/>
            </p:cNvGrpSpPr>
            <p:nvPr/>
          </p:nvGrpSpPr>
          <p:grpSpPr bwMode="auto">
            <a:xfrm>
              <a:off x="4387957" y="5055368"/>
              <a:ext cx="430131" cy="329152"/>
              <a:chOff x="2931664" y="3912603"/>
              <a:chExt cx="430450" cy="329314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2936952" y="3913304"/>
                <a:ext cx="425766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6" name="Straight Connector 585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2"/>
              </p:cNvCxnSpPr>
              <p:nvPr/>
            </p:nvCxnSpPr>
            <p:spPr>
              <a:xfrm flipH="1" flipV="1">
                <a:off x="3148247" y="4005425"/>
                <a:ext cx="1588" cy="236653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17" name="Group 609"/>
            <p:cNvGrpSpPr>
              <a:grpSpLocks/>
            </p:cNvGrpSpPr>
            <p:nvPr/>
          </p:nvGrpSpPr>
          <p:grpSpPr bwMode="auto">
            <a:xfrm>
              <a:off x="5591804" y="5053093"/>
              <a:ext cx="430212" cy="328614"/>
              <a:chOff x="2932186" y="3913304"/>
              <a:chExt cx="430531" cy="328775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2936952" y="3913304"/>
                <a:ext cx="425765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3" name="Straight Connector 612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>
                <a:stCxn id="612" idx="2"/>
              </p:cNvCxnSpPr>
              <p:nvPr/>
            </p:nvCxnSpPr>
            <p:spPr>
              <a:xfrm flipH="1" flipV="1">
                <a:off x="3148247" y="4005425"/>
                <a:ext cx="1588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189" name="Group 636"/>
            <p:cNvGrpSpPr>
              <a:grpSpLocks/>
            </p:cNvGrpSpPr>
            <p:nvPr/>
          </p:nvGrpSpPr>
          <p:grpSpPr bwMode="auto">
            <a:xfrm>
              <a:off x="6581816" y="5045656"/>
              <a:ext cx="430131" cy="329465"/>
              <a:chOff x="2931664" y="3912603"/>
              <a:chExt cx="430450" cy="329314"/>
            </a:xfrm>
          </p:grpSpPr>
          <p:sp>
            <p:nvSpPr>
              <p:cNvPr id="639" name="Rectangle 638"/>
              <p:cNvSpPr/>
              <p:nvPr/>
            </p:nvSpPr>
            <p:spPr>
              <a:xfrm>
                <a:off x="2936952" y="3912169"/>
                <a:ext cx="425766" cy="33004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40" name="Straight Connector 639"/>
              <p:cNvCxnSpPr/>
              <p:nvPr/>
            </p:nvCxnSpPr>
            <p:spPr>
              <a:xfrm>
                <a:off x="2932185" y="4004202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>
                <a:off x="2932185" y="4067673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>
                <a:stCxn id="639" idx="2"/>
              </p:cNvCxnSpPr>
              <p:nvPr/>
            </p:nvCxnSpPr>
            <p:spPr>
              <a:xfrm flipH="1" flipV="1">
                <a:off x="3148246" y="4004202"/>
                <a:ext cx="1589" cy="23801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oup 554"/>
            <p:cNvGrpSpPr>
              <a:grpSpLocks/>
            </p:cNvGrpSpPr>
            <p:nvPr/>
          </p:nvGrpSpPr>
          <p:grpSpPr bwMode="auto">
            <a:xfrm>
              <a:off x="2055070" y="4690247"/>
              <a:ext cx="675320" cy="521222"/>
              <a:chOff x="2931664" y="3912603"/>
              <a:chExt cx="430450" cy="329314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2" name="Group 347"/>
          <p:cNvGrpSpPr>
            <a:grpSpLocks/>
          </p:cNvGrpSpPr>
          <p:nvPr/>
        </p:nvGrpSpPr>
        <p:grpSpPr bwMode="auto">
          <a:xfrm>
            <a:off x="5856401" y="5944266"/>
            <a:ext cx="588970" cy="242608"/>
            <a:chOff x="1871277" y="1576300"/>
            <a:chExt cx="1128371" cy="437861"/>
          </a:xfrm>
        </p:grpSpPr>
        <p:sp>
          <p:nvSpPr>
            <p:cNvPr id="363" name="Oval 36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Oval 36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6" name="Freeform 36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7" name="Freeform 36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" name="Freeform 36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9" name="Freeform 36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70" name="Straight Connector 369"/>
            <p:cNvCxnSpPr>
              <a:endCxn id="36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2" name="Group 347"/>
          <p:cNvGrpSpPr>
            <a:grpSpLocks/>
          </p:cNvGrpSpPr>
          <p:nvPr/>
        </p:nvGrpSpPr>
        <p:grpSpPr bwMode="auto">
          <a:xfrm>
            <a:off x="4375328" y="5802169"/>
            <a:ext cx="588970" cy="242608"/>
            <a:chOff x="1871277" y="1576300"/>
            <a:chExt cx="1128371" cy="437861"/>
          </a:xfrm>
        </p:grpSpPr>
        <p:sp>
          <p:nvSpPr>
            <p:cNvPr id="373" name="Oval 37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5" name="Oval 37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6" name="Freeform 37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7" name="Freeform 37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8" name="Freeform 37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" name="Freeform 37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80" name="Straight Connector 379"/>
            <p:cNvCxnSpPr>
              <a:endCxn id="37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47"/>
          <p:cNvGrpSpPr>
            <a:grpSpLocks/>
          </p:cNvGrpSpPr>
          <p:nvPr/>
        </p:nvGrpSpPr>
        <p:grpSpPr bwMode="auto">
          <a:xfrm>
            <a:off x="2848241" y="5995982"/>
            <a:ext cx="588970" cy="242608"/>
            <a:chOff x="1871277" y="1576300"/>
            <a:chExt cx="1128371" cy="437861"/>
          </a:xfrm>
        </p:grpSpPr>
        <p:sp>
          <p:nvSpPr>
            <p:cNvPr id="383" name="Oval 38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5" name="Oval 38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6" name="Freeform 38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7" name="Freeform 38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0" name="Freeform 38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7" name="Freeform 3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99" name="Straight Connector 398"/>
            <p:cNvCxnSpPr>
              <a:endCxn id="38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347"/>
          <p:cNvGrpSpPr>
            <a:grpSpLocks/>
          </p:cNvGrpSpPr>
          <p:nvPr/>
        </p:nvGrpSpPr>
        <p:grpSpPr bwMode="auto">
          <a:xfrm>
            <a:off x="5166757" y="6262321"/>
            <a:ext cx="588970" cy="242608"/>
            <a:chOff x="1871277" y="1576300"/>
            <a:chExt cx="1128371" cy="437861"/>
          </a:xfrm>
        </p:grpSpPr>
        <p:sp>
          <p:nvSpPr>
            <p:cNvPr id="402" name="Oval 4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2" name="Oval 41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7" name="Freeform 4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2" name="Freeform 421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7" name="Freeform 42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8" name="Freeform 42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29" name="Straight Connector 428"/>
            <p:cNvCxnSpPr>
              <a:endCxn id="41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1" name="Group 347"/>
          <p:cNvGrpSpPr>
            <a:grpSpLocks/>
          </p:cNvGrpSpPr>
          <p:nvPr/>
        </p:nvGrpSpPr>
        <p:grpSpPr bwMode="auto">
          <a:xfrm>
            <a:off x="3704088" y="6354901"/>
            <a:ext cx="588970" cy="242608"/>
            <a:chOff x="1871277" y="1576300"/>
            <a:chExt cx="1128371" cy="437861"/>
          </a:xfrm>
        </p:grpSpPr>
        <p:sp>
          <p:nvSpPr>
            <p:cNvPr id="432" name="Oval 43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4" name="Oval 43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5" name="Freeform 43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6" name="Freeform 43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7" name="Freeform 43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8" name="Freeform 43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39" name="Straight Connector 438"/>
            <p:cNvCxnSpPr>
              <a:endCxn id="43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925875" y="2220187"/>
            <a:ext cx="5095391" cy="2833288"/>
            <a:chOff x="1925876" y="2212958"/>
            <a:chExt cx="5095391" cy="2833288"/>
          </a:xfrm>
        </p:grpSpPr>
        <p:grpSp>
          <p:nvGrpSpPr>
            <p:cNvPr id="12" name="Group 11"/>
            <p:cNvGrpSpPr/>
            <p:nvPr/>
          </p:nvGrpSpPr>
          <p:grpSpPr>
            <a:xfrm>
              <a:off x="2745416" y="2212958"/>
              <a:ext cx="3597533" cy="493677"/>
              <a:chOff x="2705100" y="2011398"/>
              <a:chExt cx="3597533" cy="493677"/>
            </a:xfrm>
          </p:grpSpPr>
          <p:sp>
            <p:nvSpPr>
              <p:cNvPr id="342" name="Oval 341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308" name="TextBox 389"/>
              <p:cNvSpPr txBox="1">
                <a:spLocks noChangeArrowheads="1"/>
              </p:cNvSpPr>
              <p:nvPr/>
            </p:nvSpPr>
            <p:spPr bwMode="auto">
              <a:xfrm>
                <a:off x="3452664" y="2127167"/>
                <a:ext cx="2057700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800" dirty="0">
                    <a:solidFill>
                      <a:schemeClr val="bg1"/>
                    </a:solidFill>
                  </a:rPr>
                  <a:t>Remote Controller</a:t>
                </a:r>
              </a:p>
            </p:txBody>
          </p:sp>
        </p:grpSp>
        <p:grpSp>
          <p:nvGrpSpPr>
            <p:cNvPr id="442" name="Group 441"/>
            <p:cNvGrpSpPr/>
            <p:nvPr/>
          </p:nvGrpSpPr>
          <p:grpSpPr>
            <a:xfrm>
              <a:off x="1925876" y="4223509"/>
              <a:ext cx="923540" cy="405953"/>
              <a:chOff x="2705100" y="2011398"/>
              <a:chExt cx="3597533" cy="493677"/>
            </a:xfrm>
          </p:grpSpPr>
          <p:sp>
            <p:nvSpPr>
              <p:cNvPr id="443" name="Oval 442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5" name="TextBox 389"/>
              <p:cNvSpPr txBox="1">
                <a:spLocks noChangeArrowheads="1"/>
              </p:cNvSpPr>
              <p:nvPr/>
            </p:nvSpPr>
            <p:spPr bwMode="auto">
              <a:xfrm>
                <a:off x="3901810" y="2127167"/>
                <a:ext cx="1159411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800" dirty="0" smtClean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589508" y="4760377"/>
              <a:ext cx="463568" cy="285869"/>
              <a:chOff x="3558850" y="4573304"/>
              <a:chExt cx="463568" cy="28586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47" name="Oval 446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48" name="Oval 447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49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4369656" y="4758258"/>
              <a:ext cx="463568" cy="285869"/>
              <a:chOff x="3558850" y="4573304"/>
              <a:chExt cx="463568" cy="285869"/>
            </a:xfrm>
          </p:grpSpPr>
          <p:grpSp>
            <p:nvGrpSpPr>
              <p:cNvPr id="452" name="Group 45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4" name="Oval 45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5" name="Oval 45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5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5569912" y="4756140"/>
              <a:ext cx="463568" cy="285869"/>
              <a:chOff x="3558850" y="4573304"/>
              <a:chExt cx="463568" cy="285869"/>
            </a:xfrm>
          </p:grpSpPr>
          <p:grpSp>
            <p:nvGrpSpPr>
              <p:cNvPr id="457" name="Group 456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9" name="Oval 458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58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>
              <a:off x="6557699" y="4754022"/>
              <a:ext cx="463568" cy="285869"/>
              <a:chOff x="3558850" y="4573304"/>
              <a:chExt cx="463568" cy="285869"/>
            </a:xfrm>
          </p:grpSpPr>
          <p:grpSp>
            <p:nvGrpSpPr>
              <p:cNvPr id="462" name="Group 46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64" name="Oval 46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5" name="Oval 46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6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4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651760" y="3017520"/>
            <a:ext cx="3972560" cy="2032000"/>
            <a:chOff x="2651760" y="3017520"/>
            <a:chExt cx="3972560" cy="2032000"/>
          </a:xfrm>
        </p:grpSpPr>
        <p:cxnSp>
          <p:nvCxnSpPr>
            <p:cNvPr id="338" name="Straight Arrow Connector 337"/>
            <p:cNvCxnSpPr/>
            <p:nvPr/>
          </p:nvCxnSpPr>
          <p:spPr bwMode="auto">
            <a:xfrm>
              <a:off x="2651760" y="3017520"/>
              <a:ext cx="0" cy="166624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/>
            <p:cNvCxnSpPr/>
            <p:nvPr/>
          </p:nvCxnSpPr>
          <p:spPr bwMode="auto">
            <a:xfrm>
              <a:off x="36474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Arrow Connector 346"/>
            <p:cNvCxnSpPr/>
            <p:nvPr/>
          </p:nvCxnSpPr>
          <p:spPr bwMode="auto">
            <a:xfrm>
              <a:off x="44602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Arrow Connector 347"/>
            <p:cNvCxnSpPr/>
            <p:nvPr/>
          </p:nvCxnSpPr>
          <p:spPr bwMode="auto">
            <a:xfrm>
              <a:off x="56591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Arrow Connector 348"/>
            <p:cNvCxnSpPr/>
            <p:nvPr/>
          </p:nvCxnSpPr>
          <p:spPr bwMode="auto">
            <a:xfrm>
              <a:off x="66243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483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5.1 </a:t>
            </a:r>
            <a:r>
              <a:rPr lang="en-US" sz="2400" dirty="0">
                <a:latin typeface="Gill Sans MT" charset="0"/>
              </a:rPr>
              <a:t>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5.3 intra</a:t>
            </a:r>
            <a:r>
              <a:rPr lang="en-US" sz="2400" dirty="0"/>
              <a:t>-AS </a:t>
            </a:r>
            <a:r>
              <a:rPr lang="en-US" sz="2400" dirty="0" smtClean="0"/>
              <a:t>routing </a:t>
            </a:r>
            <a:r>
              <a:rPr lang="en-US" sz="2400" dirty="0"/>
              <a:t>in the Internet: </a:t>
            </a:r>
            <a:r>
              <a:rPr lang="en-US" sz="2400" dirty="0" smtClean="0"/>
              <a:t>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 smtClean="0"/>
              <a:t>5.4 routing among </a:t>
            </a:r>
            <a:r>
              <a:rPr lang="en-US" sz="2400" dirty="0"/>
              <a:t>the ISPs: B</a:t>
            </a:r>
            <a:r>
              <a:rPr lang="en-US" sz="2400" dirty="0" smtClean="0"/>
              <a:t>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 smtClean="0">
                <a:latin typeface="Gill Sans MT" charset="0"/>
              </a:rPr>
              <a:t>5.5 The SDN control </a:t>
            </a:r>
            <a:r>
              <a:rPr lang="en-US" sz="2400" dirty="0" smtClean="0">
                <a:latin typeface="Gill Sans MT" charset="0"/>
              </a:rPr>
              <a:t>plane</a:t>
            </a:r>
            <a:endParaRPr lang="en-US" sz="2400" dirty="0" smtClean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</a:rPr>
              <a:t>5: 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9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2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836613"/>
            <a:ext cx="3972409" cy="18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 dirty="0" smtClean="0">
                <a:latin typeface="Gill Sans MT" charset="0"/>
              </a:rPr>
              <a:t>Routing</a:t>
            </a:r>
            <a:r>
              <a:rPr lang="en-US" altLang="ja-JP" sz="4000" dirty="0" smtClean="0">
                <a:latin typeface="Gill Sans MT" charset="0"/>
              </a:rPr>
              <a:t> protocols</a:t>
            </a:r>
            <a:endParaRPr lang="en-US" dirty="0">
              <a:latin typeface="Gill Sans MT" charset="0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2261" y="1363819"/>
            <a:ext cx="7353300" cy="42746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i="1" dirty="0" smtClean="0">
                <a:solidFill>
                  <a:srgbClr val="CC0000"/>
                </a:solidFill>
                <a:cs typeface="+mn-cs"/>
              </a:rPr>
              <a:t>Routing </a:t>
            </a:r>
            <a:r>
              <a:rPr lang="en-US" sz="3200" i="1" dirty="0">
                <a:solidFill>
                  <a:srgbClr val="CC0000"/>
                </a:solidFill>
                <a:cs typeface="+mn-cs"/>
              </a:rPr>
              <a:t>p</a:t>
            </a:r>
            <a:r>
              <a:rPr lang="en-US" sz="3200" i="1" dirty="0" smtClean="0">
                <a:solidFill>
                  <a:srgbClr val="CC0000"/>
                </a:solidFill>
                <a:cs typeface="+mn-cs"/>
              </a:rPr>
              <a:t>rotocol goal:</a:t>
            </a:r>
            <a:r>
              <a:rPr lang="en-US" sz="3200" dirty="0"/>
              <a:t> </a:t>
            </a:r>
            <a:r>
              <a:rPr lang="en-US" dirty="0"/>
              <a:t>determine </a:t>
            </a:r>
            <a:r>
              <a:rPr lang="en-US" dirty="0" smtClean="0"/>
              <a:t>“good” paths </a:t>
            </a:r>
            <a:r>
              <a:rPr lang="en-US" dirty="0"/>
              <a:t>(equivalently, routes), from </a:t>
            </a:r>
            <a:r>
              <a:rPr lang="en-US" dirty="0" smtClean="0"/>
              <a:t>sending hosts </a:t>
            </a:r>
            <a:r>
              <a:rPr lang="en-US" dirty="0"/>
              <a:t>to </a:t>
            </a:r>
            <a:r>
              <a:rPr lang="en-US" dirty="0" smtClean="0"/>
              <a:t>receiving host, </a:t>
            </a:r>
            <a:r>
              <a:rPr lang="en-US" dirty="0"/>
              <a:t>through </a:t>
            </a:r>
            <a:r>
              <a:rPr lang="en-US" dirty="0" smtClean="0"/>
              <a:t>network of routers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>
                <a:cs typeface="+mn-cs"/>
              </a:rPr>
              <a:t>path: sequence of routers packets will traverse in going from given initial source host to given final destination host</a:t>
            </a:r>
            <a:endParaRPr lang="en-US" dirty="0">
              <a:cs typeface="+mn-c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 smtClean="0">
                <a:cs typeface="+mn-cs"/>
              </a:rPr>
              <a:t>“good”: least “cost”, “fastest”, “least congested”</a:t>
            </a:r>
            <a:endParaRPr lang="en-US" sz="2400" dirty="0" smtClean="0">
              <a:cs typeface="+mn-c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 smtClean="0">
                <a:cs typeface="+mn-cs"/>
              </a:rPr>
              <a:t>routing: a “top-10” networking challenge!</a:t>
            </a:r>
            <a:endParaRPr lang="en-US" sz="3200" dirty="0">
              <a:cs typeface="+mn-cs"/>
            </a:endParaRPr>
          </a:p>
        </p:txBody>
      </p:sp>
      <p:sp>
        <p:nvSpPr>
          <p:cNvPr id="2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31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5" name="Picture 7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847724"/>
            <a:ext cx="6924508" cy="21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36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120840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1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2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3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4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5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46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7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8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9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0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51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2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3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4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5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56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7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8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9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0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61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2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3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4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5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66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7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8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9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0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71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2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3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4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5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6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7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8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9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80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81" name="Group 44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0907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8" name="Text Box 46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0882" name="Group 47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0905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6" name="Text Box 4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0883" name="Group 50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0903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4" name="Text Box 52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0884" name="Group 53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0901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2" name="Text Box 55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0885" name="Group 56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0899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0" name="Text Box 58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0886" name="Group 59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0897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98" name="Text Box 61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0887" name="Text Box 62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88" name="Text Box 63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89" name="Text Box 64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0" name="Text Box 65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0891" name="Text Box 66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2" name="Text Box 67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3" name="Text Box 68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94" name="Text Box 69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0895" name="Text Box 70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0896" name="Text Box 71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20837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739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graph: G = (N,E)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N = set of routers = { u, v, w, x, y, z }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E = set of links ={ (u,v), (u,x), (v,x), (v,w), (x,w), (x,y), (w,y), (w,z), (y,z) }</a:t>
            </a:r>
          </a:p>
        </p:txBody>
      </p:sp>
      <p:sp>
        <p:nvSpPr>
          <p:cNvPr id="75783" name="Rectangle 73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7969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Graph abstraction of the network</a:t>
            </a:r>
            <a:endParaRPr lang="en-US" sz="4000" dirty="0">
              <a:cs typeface="+mj-cs"/>
            </a:endParaRPr>
          </a:p>
        </p:txBody>
      </p:sp>
      <p:sp>
        <p:nvSpPr>
          <p:cNvPr id="120839" name="Text Box 74"/>
          <p:cNvSpPr txBox="1">
            <a:spLocks noChangeArrowheads="1"/>
          </p:cNvSpPr>
          <p:nvPr/>
        </p:nvSpPr>
        <p:spPr bwMode="auto">
          <a:xfrm>
            <a:off x="1150938" y="5157788"/>
            <a:ext cx="676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90513" indent="-2905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1" dirty="0"/>
              <a:t>aside:</a:t>
            </a:r>
            <a:r>
              <a:rPr lang="en-US" sz="1800" dirty="0"/>
              <a:t> graph abstraction is useful in other network contexts, e.g., </a:t>
            </a:r>
          </a:p>
          <a:p>
            <a:r>
              <a:rPr lang="en-US" sz="1800" dirty="0"/>
              <a:t>P2P, where </a:t>
            </a:r>
            <a:r>
              <a:rPr lang="en-US" sz="1800" i="1" dirty="0"/>
              <a:t>N</a:t>
            </a:r>
            <a:r>
              <a:rPr lang="en-US" sz="1800" dirty="0"/>
              <a:t> is set of peers and </a:t>
            </a:r>
            <a:r>
              <a:rPr lang="en-US" sz="1800" i="1" dirty="0"/>
              <a:t>E</a:t>
            </a:r>
            <a:r>
              <a:rPr lang="en-US" sz="1800" dirty="0"/>
              <a:t> is set of TCP connections</a:t>
            </a:r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Layer: Control Plane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1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16478</TotalTime>
  <Words>2896</Words>
  <Application>Microsoft Macintosh PowerPoint</Application>
  <PresentationFormat>On-screen Show (4:3)</PresentationFormat>
  <Paragraphs>732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PowerPoint Presentation</vt:lpstr>
      <vt:lpstr>Chapter 5: network layer control plane</vt:lpstr>
      <vt:lpstr>PowerPoint Presentation</vt:lpstr>
      <vt:lpstr>Network-layer functions</vt:lpstr>
      <vt:lpstr>PowerPoint Presentation</vt:lpstr>
      <vt:lpstr>PowerPoint Presentation</vt:lpstr>
      <vt:lpstr>PowerPoint Presentation</vt:lpstr>
      <vt:lpstr>Routing protocols</vt:lpstr>
      <vt:lpstr>Graph abstraction of the network</vt:lpstr>
      <vt:lpstr>Graph abstraction: costs</vt:lpstr>
      <vt:lpstr>Routing algorithm classification</vt:lpstr>
      <vt:lpstr>PowerPoint Presentation</vt:lpstr>
      <vt:lpstr>A link-state routing algorithm</vt:lpstr>
      <vt:lpstr>Dijsktra’s algorithm</vt:lpstr>
      <vt:lpstr>PowerPoint Presentation</vt:lpstr>
      <vt:lpstr>Dijkstra’s algorithm: another example</vt:lpstr>
      <vt:lpstr>Dijkstra’s algorithm: example (2) </vt:lpstr>
      <vt:lpstr>Dijkstra’s algorithm, discussion</vt:lpstr>
      <vt:lpstr>PowerPoint Presentation</vt:lpstr>
      <vt:lpstr>Distance vector algorithm </vt:lpstr>
      <vt:lpstr>Bellman-Ford example </vt:lpstr>
      <vt:lpstr>Distance vector algorithm </vt:lpstr>
      <vt:lpstr>Distance vector algorithm </vt:lpstr>
      <vt:lpstr>Distance vector algorithm </vt:lpstr>
      <vt:lpstr>PowerPoint Presentation</vt:lpstr>
      <vt:lpstr>PowerPoint Presentation</vt:lpstr>
      <vt:lpstr>Distance vector: link cost changes</vt:lpstr>
      <vt:lpstr>Distance vector: link cost changes</vt:lpstr>
      <vt:lpstr>Comparison of LS and DV algorithms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anduo</cp:lastModifiedBy>
  <cp:revision>503</cp:revision>
  <dcterms:created xsi:type="dcterms:W3CDTF">1999-10-08T19:08:27Z</dcterms:created>
  <dcterms:modified xsi:type="dcterms:W3CDTF">2019-02-28T06:55:38Z</dcterms:modified>
</cp:coreProperties>
</file>