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60"/>
  </p:notesMasterIdLst>
  <p:handoutMasterIdLst>
    <p:handoutMasterId r:id="rId61"/>
  </p:handoutMasterIdLst>
  <p:sldIdLst>
    <p:sldId id="778" r:id="rId2"/>
    <p:sldId id="818" r:id="rId3"/>
    <p:sldId id="819" r:id="rId4"/>
    <p:sldId id="820" r:id="rId5"/>
    <p:sldId id="821" r:id="rId6"/>
    <p:sldId id="822" r:id="rId7"/>
    <p:sldId id="823" r:id="rId8"/>
    <p:sldId id="824" r:id="rId9"/>
    <p:sldId id="825" r:id="rId10"/>
    <p:sldId id="826" r:id="rId11"/>
    <p:sldId id="827" r:id="rId12"/>
    <p:sldId id="828" r:id="rId13"/>
    <p:sldId id="829" r:id="rId14"/>
    <p:sldId id="830" r:id="rId15"/>
    <p:sldId id="831" r:id="rId16"/>
    <p:sldId id="832" r:id="rId17"/>
    <p:sldId id="833" r:id="rId18"/>
    <p:sldId id="834" r:id="rId19"/>
    <p:sldId id="835" r:id="rId20"/>
    <p:sldId id="836" r:id="rId21"/>
    <p:sldId id="837" r:id="rId22"/>
    <p:sldId id="838" r:id="rId23"/>
    <p:sldId id="839" r:id="rId24"/>
    <p:sldId id="840" r:id="rId25"/>
    <p:sldId id="841" r:id="rId26"/>
    <p:sldId id="842" r:id="rId27"/>
    <p:sldId id="843" r:id="rId28"/>
    <p:sldId id="844" r:id="rId29"/>
    <p:sldId id="845" r:id="rId30"/>
    <p:sldId id="846" r:id="rId31"/>
    <p:sldId id="847" r:id="rId32"/>
    <p:sldId id="848" r:id="rId33"/>
    <p:sldId id="849" r:id="rId34"/>
    <p:sldId id="850" r:id="rId35"/>
    <p:sldId id="851" r:id="rId36"/>
    <p:sldId id="852" r:id="rId37"/>
    <p:sldId id="853" r:id="rId38"/>
    <p:sldId id="854" r:id="rId39"/>
    <p:sldId id="855" r:id="rId40"/>
    <p:sldId id="856" r:id="rId41"/>
    <p:sldId id="857" r:id="rId42"/>
    <p:sldId id="858" r:id="rId43"/>
    <p:sldId id="859" r:id="rId44"/>
    <p:sldId id="860" r:id="rId45"/>
    <p:sldId id="861" r:id="rId46"/>
    <p:sldId id="862" r:id="rId47"/>
    <p:sldId id="863" r:id="rId48"/>
    <p:sldId id="864" r:id="rId49"/>
    <p:sldId id="865" r:id="rId50"/>
    <p:sldId id="866" r:id="rId51"/>
    <p:sldId id="867" r:id="rId52"/>
    <p:sldId id="868" r:id="rId53"/>
    <p:sldId id="869" r:id="rId54"/>
    <p:sldId id="870" r:id="rId55"/>
    <p:sldId id="871" r:id="rId56"/>
    <p:sldId id="872" r:id="rId57"/>
    <p:sldId id="873" r:id="rId58"/>
    <p:sldId id="874" r:id="rId59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DDDDDD"/>
    <a:srgbClr val="FFCCFF"/>
    <a:srgbClr val="000099"/>
    <a:srgbClr val="FF0000"/>
    <a:srgbClr val="008000"/>
    <a:srgbClr val="66CCFF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-160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32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presProps" Target="presProps.xml"/><Relationship Id="rId64" Type="http://schemas.openxmlformats.org/officeDocument/2006/relationships/viewProps" Target="viewProps.xml"/><Relationship Id="rId65" Type="http://schemas.openxmlformats.org/officeDocument/2006/relationships/theme" Target="theme/theme1.xml"/><Relationship Id="rId66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notesMaster" Target="notesMasters/notesMaster1.xml"/><Relationship Id="rId61" Type="http://schemas.openxmlformats.org/officeDocument/2006/relationships/handoutMaster" Target="handoutMasters/handoutMaster1.xml"/><Relationship Id="rId62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5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225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225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225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fld id="{91292653-6D28-1A4E-9097-8CD0CA4FA9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4161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fld id="{ACCD5E27-021E-054B-84DE-C100B224ED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4115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F5D8AFE1-5C1D-B844-AF97-3AD4EA9342E3}" type="slidenum">
              <a:rPr lang="en-US" i="0" smtClean="0">
                <a:latin typeface="Times New Roman" charset="0"/>
              </a:rPr>
              <a:pPr>
                <a:defRPr/>
              </a:pPr>
              <a:t>2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FEB62942-464A-BE4C-976A-09A7C59A25EA}" type="slidenum">
              <a:rPr lang="en-US" i="0" smtClean="0">
                <a:latin typeface="Times New Roman" charset="0"/>
              </a:rPr>
              <a:pPr>
                <a:defRPr/>
              </a:pPr>
              <a:t>11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499BDC0E-1826-674A-906D-54708681E955}" type="slidenum">
              <a:rPr lang="en-US" i="0" smtClean="0">
                <a:latin typeface="Times New Roman" charset="0"/>
              </a:rPr>
              <a:pPr>
                <a:defRPr/>
              </a:pPr>
              <a:t>12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63CD8A2B-4DCF-D14C-840D-0D433CEF9CD4}" type="slidenum">
              <a:rPr lang="en-US" i="0" smtClean="0">
                <a:latin typeface="Times New Roman" charset="0"/>
              </a:rPr>
              <a:pPr>
                <a:defRPr/>
              </a:pPr>
              <a:t>13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A6368E5B-3379-0245-93F9-05C5621CBCC5}" type="slidenum">
              <a:rPr lang="en-US" i="0" smtClean="0">
                <a:latin typeface="Times New Roman" charset="0"/>
              </a:rPr>
              <a:pPr>
                <a:defRPr/>
              </a:pPr>
              <a:t>14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84BF121E-9906-AC41-BFFB-85364A968541}" type="slidenum">
              <a:rPr lang="en-US" i="0" smtClean="0">
                <a:latin typeface="Times New Roman" charset="0"/>
              </a:rPr>
              <a:pPr>
                <a:defRPr/>
              </a:pPr>
              <a:t>15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CC4DF883-D50D-014F-AA3F-58F969D03B5E}" type="slidenum">
              <a:rPr lang="en-US" i="0" smtClean="0">
                <a:latin typeface="Times New Roman" charset="0"/>
              </a:rPr>
              <a:pPr>
                <a:defRPr/>
              </a:pPr>
              <a:t>16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2ED44080-A1C1-6D48-9090-593E79365BAF}" type="slidenum">
              <a:rPr lang="en-US" i="0" smtClean="0">
                <a:latin typeface="Times New Roman" charset="0"/>
              </a:rPr>
              <a:pPr>
                <a:defRPr/>
              </a:pPr>
              <a:t>17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CEFE8A98-A037-0E46-97CD-719E6DC48C9A}" type="slidenum">
              <a:rPr lang="en-US" i="0" smtClean="0">
                <a:latin typeface="Times New Roman" charset="0"/>
              </a:rPr>
              <a:pPr>
                <a:defRPr/>
              </a:pPr>
              <a:t>18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C643D48F-8711-C346-AC55-69781208CC1B}" type="slidenum">
              <a:rPr lang="en-US" i="0" smtClean="0">
                <a:latin typeface="Times New Roman" charset="0"/>
              </a:rPr>
              <a:pPr>
                <a:defRPr/>
              </a:pPr>
              <a:t>19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B795F41B-3CEF-8149-ABBA-878664839912}" type="slidenum">
              <a:rPr lang="en-US" i="0" smtClean="0">
                <a:latin typeface="Times New Roman" charset="0"/>
              </a:rPr>
              <a:pPr>
                <a:defRPr/>
              </a:pPr>
              <a:t>20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8DC36F2B-1838-7D43-A1F0-2700684F567E}" type="slidenum">
              <a:rPr lang="en-US" i="0" smtClean="0">
                <a:latin typeface="Times New Roman" charset="0"/>
              </a:rPr>
              <a:pPr>
                <a:defRPr/>
              </a:pPr>
              <a:t>3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66954268-D528-7442-800B-9664DDD7601B}" type="slidenum">
              <a:rPr lang="en-US" i="0" smtClean="0">
                <a:latin typeface="Times New Roman" charset="0"/>
              </a:rPr>
              <a:pPr>
                <a:defRPr/>
              </a:pPr>
              <a:t>21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F4433DD6-D70A-8E47-B310-554B6E789C8D}" type="slidenum">
              <a:rPr lang="en-US" i="0" smtClean="0">
                <a:latin typeface="Times New Roman" charset="0"/>
              </a:rPr>
              <a:pPr>
                <a:defRPr/>
              </a:pPr>
              <a:t>22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233626DD-24C9-E94F-AE99-A71BBB1A5D74}" type="slidenum">
              <a:rPr lang="en-US" i="0" smtClean="0">
                <a:latin typeface="Times New Roman" charset="0"/>
              </a:rPr>
              <a:pPr>
                <a:defRPr/>
              </a:pPr>
              <a:t>23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56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8CC6F2D1-A888-7345-8BF4-5577B25D9EB8}" type="slidenum">
              <a:rPr lang="en-US" i="0" smtClean="0">
                <a:latin typeface="Times New Roman" charset="0"/>
              </a:rPr>
              <a:pPr>
                <a:defRPr/>
              </a:pPr>
              <a:t>24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5899F814-C6BF-1141-85EA-782526095993}" type="slidenum">
              <a:rPr lang="en-US" i="0" smtClean="0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25</a:t>
            </a:fld>
            <a:endParaRPr lang="en-US" i="0" dirty="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46E67162-D420-CA40-8110-1AA35398323B}" type="slidenum">
              <a:rPr lang="en-US" i="0" smtClean="0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26</a:t>
            </a:fld>
            <a:endParaRPr lang="en-US" i="0" dirty="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04905453-E051-BC4D-8DD5-BD2AF7AD00B3}" type="slidenum">
              <a:rPr lang="en-US" i="0" smtClean="0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27</a:t>
            </a:fld>
            <a:endParaRPr lang="en-US" i="0" dirty="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6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561E5BF8-A926-074D-815E-F2F393FDB438}" type="slidenum">
              <a:rPr lang="en-US" i="0" smtClean="0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28</a:t>
            </a:fld>
            <a:endParaRPr lang="en-US" i="0" dirty="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C65E8E46-FAA0-DA4A-9B36-C2794ABD15BF}" type="slidenum">
              <a:rPr lang="en-US" i="0" smtClean="0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29</a:t>
            </a:fld>
            <a:endParaRPr lang="en-US" i="0" dirty="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63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A7CA331A-DC94-1B42-A2A9-C17C57FED148}" type="slidenum">
              <a:rPr lang="en-US" i="0" smtClean="0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30</a:t>
            </a:fld>
            <a:endParaRPr lang="en-US" i="0" dirty="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6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993F18A6-DDE2-554F-A5B0-9BC3DAAE2CDF}" type="slidenum">
              <a:rPr lang="en-US" i="0" smtClean="0">
                <a:latin typeface="Times New Roman" charset="0"/>
              </a:rPr>
              <a:pPr>
                <a:defRPr/>
              </a:pPr>
              <a:t>4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CA0263EC-9FC8-3E46-A8F2-77E357E79E36}" type="slidenum">
              <a:rPr lang="en-US" i="0" smtClean="0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31</a:t>
            </a:fld>
            <a:endParaRPr lang="en-US" i="0" dirty="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65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6CDA285F-6A09-5D4C-A322-7D1EDA26E0ED}" type="slidenum">
              <a:rPr lang="en-US" i="0" smtClean="0">
                <a:latin typeface="Times New Roman" charset="0"/>
              </a:rPr>
              <a:pPr>
                <a:defRPr/>
              </a:pPr>
              <a:t>37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A723D779-C292-7C49-8148-AB3AD59111C2}" type="slidenum">
              <a:rPr lang="en-US" i="0" smtClean="0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38</a:t>
            </a:fld>
            <a:endParaRPr lang="en-US" i="0" dirty="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E9600B93-8034-F447-85CE-88E355B6FADD}" type="slidenum">
              <a:rPr lang="en-US" i="0" smtClean="0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39</a:t>
            </a:fld>
            <a:endParaRPr lang="en-US" i="0" dirty="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15827C07-B323-1E43-831B-E2E6BCD11768}" type="slidenum">
              <a:rPr lang="en-US" i="0" smtClean="0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40</a:t>
            </a:fld>
            <a:endParaRPr lang="en-US" i="0" dirty="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69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2EE596BD-79B8-F24D-A916-5F2104E87CBB}" type="slidenum">
              <a:rPr lang="en-US" i="0" smtClean="0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41</a:t>
            </a:fld>
            <a:endParaRPr lang="en-US" i="0" dirty="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FC438215-D38C-0D48-ABD0-3AFB4629475D}" type="slidenum">
              <a:rPr lang="en-US" i="0" smtClean="0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42</a:t>
            </a:fld>
            <a:endParaRPr lang="en-US" i="0" dirty="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72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B25487E6-1209-1B44-8A6B-79DCC9D55604}" type="slidenum">
              <a:rPr lang="en-US" i="0" smtClean="0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43</a:t>
            </a:fld>
            <a:endParaRPr lang="en-US" i="0" dirty="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636EC43F-D216-5A49-9D19-ED7984D96B3C}" type="slidenum">
              <a:rPr lang="en-US" i="0" smtClean="0">
                <a:latin typeface="Times New Roman" charset="0"/>
              </a:rPr>
              <a:pPr>
                <a:defRPr/>
              </a:pPr>
              <a:t>44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4C815FD5-B57F-A44A-87F2-BF696E2DEF6E}" type="slidenum">
              <a:rPr lang="en-US" i="0" smtClean="0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45</a:t>
            </a:fld>
            <a:endParaRPr lang="en-US" i="0" dirty="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410934A6-469E-5846-AA37-F91A0F6B127C}" type="slidenum">
              <a:rPr lang="en-US" i="0" smtClean="0">
                <a:latin typeface="Times New Roman" charset="0"/>
              </a:rPr>
              <a:pPr>
                <a:defRPr/>
              </a:pPr>
              <a:t>5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EE4C2F5E-D93F-F644-8D11-49C71E81086F}" type="slidenum">
              <a:rPr lang="en-US" i="0" smtClean="0">
                <a:latin typeface="Times New Roman" charset="0"/>
              </a:rPr>
              <a:pPr>
                <a:defRPr/>
              </a:pPr>
              <a:t>48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7DB61159-EE09-2745-B91D-BC465D8E6509}" type="slidenum">
              <a:rPr lang="en-US" i="0" smtClean="0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57</a:t>
            </a:fld>
            <a:endParaRPr lang="en-US" i="0" dirty="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75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3BCB891A-1F10-6C4C-8EDC-2A2224A69238}" type="slidenum">
              <a:rPr lang="en-US" i="0" smtClean="0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58</a:t>
            </a:fld>
            <a:endParaRPr lang="en-US" i="0" dirty="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76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BCCFCE89-56C3-414D-BFB3-B0D9ACE8FC6D}" type="slidenum">
              <a:rPr lang="en-US" i="0" smtClean="0">
                <a:latin typeface="Times New Roman" charset="0"/>
              </a:rPr>
              <a:pPr>
                <a:defRPr/>
              </a:pPr>
              <a:t>6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FFBDDC76-7329-B84A-8E56-FF1317E0AB5F}" type="slidenum">
              <a:rPr lang="en-US" i="0" smtClean="0">
                <a:latin typeface="Times New Roman" charset="0"/>
              </a:rPr>
              <a:pPr>
                <a:defRPr/>
              </a:pPr>
              <a:t>7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887D3B6C-C169-0741-98AD-F565A816F2E9}" type="slidenum">
              <a:rPr lang="en-US" i="0" smtClean="0">
                <a:latin typeface="Times New Roman" charset="0"/>
              </a:rPr>
              <a:pPr>
                <a:defRPr/>
              </a:pPr>
              <a:t>8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C6C6E3BF-3995-EA4B-8E4D-B37DD4BAD334}" type="slidenum">
              <a:rPr lang="en-US" i="0" smtClean="0">
                <a:latin typeface="Times New Roman" charset="0"/>
              </a:rPr>
              <a:pPr>
                <a:defRPr/>
              </a:pPr>
              <a:t>9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B0CA0556-2E55-7E49-9536-F0455F7DC450}" type="slidenum">
              <a:rPr lang="en-US" i="0" smtClean="0">
                <a:latin typeface="Times New Roman" charset="0"/>
              </a:rPr>
              <a:pPr>
                <a:defRPr/>
              </a:pPr>
              <a:t>10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Network Layer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4-</a:t>
            </a:r>
            <a:fld id="{7EFC9773-7379-5049-A6C9-0C8EEEC5C5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134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572125" y="6486525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Data Link Layer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181975" y="6486525"/>
            <a:ext cx="676275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5-</a:t>
            </a:r>
            <a:fld id="{9AB7E571-4613-BD47-B8AF-E4769FE4BB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070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572125" y="6486525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Data Link Layer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181975" y="6486525"/>
            <a:ext cx="676275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5-</a:t>
            </a:r>
            <a:fld id="{D0626857-DD43-9D46-91D4-DEBFBA1258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814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572125" y="6486525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Data Link Layer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181975" y="6486525"/>
            <a:ext cx="676275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5-</a:t>
            </a:r>
            <a:fld id="{B3616EB6-F471-2047-976B-63D7811A01E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757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9pPr>
    </p:titleStyle>
    <p:bodyStyle>
      <a:lvl1pPr marL="342900" indent="-34290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SzPct val="100000"/>
        <a:buFont typeface="Wingdings" charset="2"/>
        <a:buChar char="§"/>
        <a:defRPr sz="28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Font typeface="Arial"/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Comic Sans MS" pitchFamily="66" charset="0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-109" charset="0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5" Type="http://schemas.openxmlformats.org/officeDocument/2006/relationships/image" Target="../media/image4.png"/><Relationship Id="rId6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9.png"/><Relationship Id="rId6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9.png"/><Relationship Id="rId6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9.png"/><Relationship Id="rId6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9.png"/><Relationship Id="rId6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9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9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9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9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9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Relationship Id="rId3" Type="http://schemas.openxmlformats.org/officeDocument/2006/relationships/image" Target="../media/image1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3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9.png"/><Relationship Id="rId7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9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9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9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9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9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9.png"/><Relationship Id="rId5" Type="http://schemas.openxmlformats.org/officeDocument/2006/relationships/image" Target="../media/image15.png"/><Relationship Id="rId6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3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5" Type="http://schemas.openxmlformats.org/officeDocument/2006/relationships/image" Target="../media/image4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4"/>
          <p:cNvSpPr>
            <a:spLocks noChangeArrowheads="1"/>
          </p:cNvSpPr>
          <p:nvPr/>
        </p:nvSpPr>
        <p:spPr bwMode="auto">
          <a:xfrm>
            <a:off x="5608638" y="3489325"/>
            <a:ext cx="3260725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lnSpc>
                <a:spcPts val="3063"/>
              </a:lnSpc>
            </a:pPr>
            <a:r>
              <a:rPr lang="en-US" sz="2800" i="1" dirty="0">
                <a:solidFill>
                  <a:srgbClr val="008000"/>
                </a:solidFill>
                <a:cs typeface="Arial" charset="0"/>
              </a:rPr>
              <a:t>Computer Networking: A Top Down </a:t>
            </a:r>
            <a:r>
              <a:rPr lang="en-US" sz="2800" i="1" dirty="0" smtClean="0">
                <a:solidFill>
                  <a:srgbClr val="008000"/>
                </a:solidFill>
                <a:cs typeface="Arial" charset="0"/>
              </a:rPr>
              <a:t>Approach </a:t>
            </a:r>
            <a:r>
              <a:rPr lang="en-US" sz="2800" dirty="0">
                <a:solidFill>
                  <a:srgbClr val="008000"/>
                </a:solidFill>
                <a:cs typeface="Arial" charset="0"/>
              </a:rPr>
              <a:t/>
            </a:r>
            <a:br>
              <a:rPr lang="en-US" sz="2800" dirty="0">
                <a:solidFill>
                  <a:srgbClr val="008000"/>
                </a:solidFill>
                <a:cs typeface="Arial" charset="0"/>
              </a:rPr>
            </a:br>
            <a:endParaRPr lang="en-US" sz="2000" dirty="0">
              <a:solidFill>
                <a:srgbClr val="008000"/>
              </a:solidFill>
              <a:cs typeface="Arial" charset="0"/>
            </a:endParaRPr>
          </a:p>
        </p:txBody>
      </p:sp>
      <p:sp>
        <p:nvSpPr>
          <p:cNvPr id="40962" name="Text Box 6"/>
          <p:cNvSpPr txBox="1">
            <a:spLocks noChangeArrowheads="1"/>
          </p:cNvSpPr>
          <p:nvPr/>
        </p:nvSpPr>
        <p:spPr bwMode="auto">
          <a:xfrm>
            <a:off x="369888" y="3241675"/>
            <a:ext cx="5378450" cy="148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/>
              <a:t>A note on the use of these Powerpoint slides:</a:t>
            </a:r>
          </a:p>
          <a:p>
            <a:r>
              <a:rPr lang="en-US" sz="1200" dirty="0"/>
              <a:t>We</a:t>
            </a:r>
            <a:r>
              <a:rPr lang="ja-JP" altLang="en-US" sz="1200" dirty="0"/>
              <a:t>’</a:t>
            </a:r>
            <a:r>
              <a:rPr lang="en-US" altLang="ja-JP" sz="1200" dirty="0"/>
              <a:t>re making these slides freely available to all (faculty, students, readers). They’re in PowerPoint form so you see the animations; and can add, modify, and delete slides  (including this one) and slide content to suit your needs. They obviously represent a </a:t>
            </a:r>
            <a:r>
              <a:rPr lang="en-US" altLang="ja-JP" sz="1200" i="1" dirty="0"/>
              <a:t>lot</a:t>
            </a:r>
            <a:r>
              <a:rPr lang="en-US" altLang="ja-JP" sz="1200" dirty="0"/>
              <a:t> of work on our part. In return for use, we only ask the following:</a:t>
            </a:r>
          </a:p>
          <a:p>
            <a:pPr>
              <a:lnSpc>
                <a:spcPct val="85000"/>
              </a:lnSpc>
            </a:pPr>
            <a:endParaRPr lang="en-US" sz="1400" dirty="0"/>
          </a:p>
        </p:txBody>
      </p:sp>
      <p:sp>
        <p:nvSpPr>
          <p:cNvPr id="29702" name="Text Box 7"/>
          <p:cNvSpPr txBox="1">
            <a:spLocks noChangeArrowheads="1"/>
          </p:cNvSpPr>
          <p:nvPr/>
        </p:nvSpPr>
        <p:spPr bwMode="auto">
          <a:xfrm>
            <a:off x="390525" y="4370388"/>
            <a:ext cx="5378450" cy="209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3038" indent="-1730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endParaRPr lang="en-US" sz="1400" dirty="0" smtClean="0">
              <a:latin typeface="Gill Sans MT" charset="0"/>
            </a:endParaRPr>
          </a:p>
          <a:p>
            <a:pPr marL="231775" indent="-177800"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1200" dirty="0" smtClean="0"/>
              <a:t>If you use these slides (e.g., in a class) that you mention their source (after all, we</a:t>
            </a:r>
            <a:r>
              <a:rPr lang="ja-JP" altLang="en-US" sz="1200" dirty="0" smtClean="0"/>
              <a:t>’</a:t>
            </a:r>
            <a:r>
              <a:rPr lang="en-US" altLang="ja-JP" sz="1200" dirty="0" smtClean="0"/>
              <a:t>d like people to use our book!)</a:t>
            </a:r>
          </a:p>
          <a:p>
            <a:pPr marL="231775" indent="-177800"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1200" dirty="0" smtClean="0"/>
              <a:t>If you post any slides on a www site, that you note that they are adapted from (or perhaps identical to) our slides, and note our copyright of this material.</a:t>
            </a:r>
          </a:p>
          <a:p>
            <a:pPr>
              <a:buClr>
                <a:schemeClr val="accent2"/>
              </a:buClr>
              <a:buFont typeface="Wingdings" charset="0"/>
              <a:buChar char="q"/>
              <a:defRPr/>
            </a:pPr>
            <a:endParaRPr lang="en-US" sz="1200" dirty="0" smtClean="0"/>
          </a:p>
          <a:p>
            <a:pPr>
              <a:lnSpc>
                <a:spcPct val="85000"/>
              </a:lnSpc>
              <a:buClr>
                <a:schemeClr val="accent2"/>
              </a:buClr>
              <a:buFont typeface="Wingdings" charset="0"/>
              <a:buNone/>
              <a:defRPr/>
            </a:pPr>
            <a:r>
              <a:rPr lang="en-US" sz="1200" dirty="0" smtClean="0"/>
              <a:t>Thanks and enjoy!  JFK/KWR</a:t>
            </a:r>
          </a:p>
          <a:p>
            <a:pPr>
              <a:lnSpc>
                <a:spcPct val="85000"/>
              </a:lnSpc>
              <a:defRPr/>
            </a:pPr>
            <a:endParaRPr lang="en-US" sz="1200" dirty="0" smtClean="0"/>
          </a:p>
          <a:p>
            <a:pPr>
              <a:defRPr/>
            </a:pPr>
            <a:r>
              <a:rPr lang="en-US" sz="1200" dirty="0" smtClean="0"/>
              <a:t>     All material copyright 1996-2016</a:t>
            </a:r>
          </a:p>
          <a:p>
            <a:pPr>
              <a:defRPr/>
            </a:pPr>
            <a:r>
              <a:rPr lang="en-US" sz="1200" dirty="0" smtClean="0"/>
              <a:t>     J.F Kurose and K.W. Ross, All Rights Reserved</a:t>
            </a:r>
          </a:p>
        </p:txBody>
      </p:sp>
      <p:pic>
        <p:nvPicPr>
          <p:cNvPr id="4096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6146800"/>
            <a:ext cx="187325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1" descr="kurose7e_cover_smal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238" y="325438"/>
            <a:ext cx="3087687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6" name="Rectangle 4"/>
          <p:cNvSpPr>
            <a:spLocks noChangeArrowheads="1"/>
          </p:cNvSpPr>
          <p:nvPr/>
        </p:nvSpPr>
        <p:spPr bwMode="auto">
          <a:xfrm>
            <a:off x="5634038" y="4510088"/>
            <a:ext cx="3260725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dirty="0">
                <a:solidFill>
                  <a:srgbClr val="008000"/>
                </a:solidFill>
                <a:cs typeface="Arial" charset="0"/>
              </a:rPr>
              <a:t>7</a:t>
            </a:r>
            <a:r>
              <a:rPr lang="en-US" baseline="30000" dirty="0">
                <a:solidFill>
                  <a:srgbClr val="008000"/>
                </a:solidFill>
                <a:cs typeface="Arial" charset="0"/>
              </a:rPr>
              <a:t>th</a:t>
            </a:r>
            <a:r>
              <a:rPr lang="en-US" dirty="0">
                <a:solidFill>
                  <a:srgbClr val="008000"/>
                </a:solidFill>
                <a:cs typeface="Arial" charset="0"/>
              </a:rPr>
              <a:t> edition </a:t>
            </a:r>
            <a:br>
              <a:rPr lang="en-US" dirty="0">
                <a:solidFill>
                  <a:srgbClr val="008000"/>
                </a:solidFill>
                <a:cs typeface="Arial" charset="0"/>
              </a:rPr>
            </a:br>
            <a:r>
              <a:rPr lang="en-US" dirty="0">
                <a:solidFill>
                  <a:srgbClr val="008000"/>
                </a:solidFill>
                <a:cs typeface="Arial" charset="0"/>
              </a:rPr>
              <a:t>Jim Kurose, Keith Ross</a:t>
            </a:r>
            <a:br>
              <a:rPr lang="en-US" dirty="0">
                <a:solidFill>
                  <a:srgbClr val="008000"/>
                </a:solidFill>
                <a:cs typeface="Arial" charset="0"/>
              </a:rPr>
            </a:br>
            <a:r>
              <a:rPr lang="en-US" sz="1400" dirty="0">
                <a:solidFill>
                  <a:srgbClr val="008000"/>
                </a:solidFill>
                <a:cs typeface="Arial" charset="0"/>
              </a:rPr>
              <a:t>Pearson/Addison Wesley</a:t>
            </a:r>
            <a:br>
              <a:rPr lang="en-US" sz="1400" dirty="0">
                <a:solidFill>
                  <a:srgbClr val="008000"/>
                </a:solidFill>
                <a:cs typeface="Arial" charset="0"/>
              </a:rPr>
            </a:br>
            <a:r>
              <a:rPr lang="en-US" sz="1400" dirty="0">
                <a:solidFill>
                  <a:srgbClr val="008000"/>
                </a:solidFill>
                <a:cs typeface="Arial" charset="0"/>
              </a:rPr>
              <a:t>April 2016</a:t>
            </a:r>
          </a:p>
        </p:txBody>
      </p:sp>
      <p:sp>
        <p:nvSpPr>
          <p:cNvPr id="40967" name="Rectangle 3"/>
          <p:cNvSpPr>
            <a:spLocks noChangeArrowheads="1"/>
          </p:cNvSpPr>
          <p:nvPr/>
        </p:nvSpPr>
        <p:spPr bwMode="auto">
          <a:xfrm>
            <a:off x="371475" y="715963"/>
            <a:ext cx="4487863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lnSpc>
                <a:spcPct val="85000"/>
              </a:lnSpc>
            </a:pPr>
            <a:r>
              <a:rPr lang="en-US" sz="4400" dirty="0">
                <a:solidFill>
                  <a:srgbClr val="000099"/>
                </a:solidFill>
                <a:latin typeface="Gill Sans MT" charset="0"/>
                <a:cs typeface="Arial" charset="0"/>
              </a:rPr>
              <a:t>Chapter </a:t>
            </a:r>
            <a:r>
              <a:rPr lang="en-US" sz="4400" dirty="0" smtClean="0">
                <a:solidFill>
                  <a:srgbClr val="000099"/>
                </a:solidFill>
                <a:latin typeface="Gill Sans MT" charset="0"/>
                <a:cs typeface="Arial" charset="0"/>
              </a:rPr>
              <a:t>6</a:t>
            </a:r>
            <a:r>
              <a:rPr lang="en-US" sz="4800" dirty="0">
                <a:solidFill>
                  <a:srgbClr val="000099"/>
                </a:solidFill>
                <a:latin typeface="Gill Sans MT" charset="0"/>
                <a:cs typeface="Arial" charset="0"/>
              </a:rPr>
              <a:t/>
            </a:r>
            <a:br>
              <a:rPr lang="en-US" sz="4800" dirty="0">
                <a:solidFill>
                  <a:srgbClr val="000099"/>
                </a:solidFill>
                <a:latin typeface="Gill Sans MT" charset="0"/>
                <a:cs typeface="Arial" charset="0"/>
              </a:rPr>
            </a:br>
            <a:r>
              <a:rPr lang="en-US" sz="4400" dirty="0" smtClean="0">
                <a:solidFill>
                  <a:srgbClr val="000099"/>
                </a:solidFill>
                <a:latin typeface="Gill Sans MT" charset="0"/>
                <a:cs typeface="Arial" charset="0"/>
              </a:rPr>
              <a:t>The Link Layer </a:t>
            </a:r>
          </a:p>
          <a:p>
            <a:pPr eaLnBrk="1" hangingPunct="1">
              <a:lnSpc>
                <a:spcPct val="85000"/>
              </a:lnSpc>
            </a:pPr>
            <a:r>
              <a:rPr lang="en-US" sz="4400" dirty="0" smtClean="0">
                <a:solidFill>
                  <a:srgbClr val="000099"/>
                </a:solidFill>
                <a:latin typeface="Gill Sans MT" charset="0"/>
                <a:cs typeface="Arial" charset="0"/>
              </a:rPr>
              <a:t>and LANs</a:t>
            </a:r>
            <a:endParaRPr lang="en-US" sz="4400" dirty="0">
              <a:solidFill>
                <a:srgbClr val="000099"/>
              </a:solidFill>
              <a:latin typeface="Gill Sans MT" charset="0"/>
              <a:cs typeface="Arial" charset="0"/>
            </a:endParaRPr>
          </a:p>
        </p:txBody>
      </p:sp>
      <p:pic>
        <p:nvPicPr>
          <p:cNvPr id="40968" name="Picture 9" descr="underline_bas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2389188"/>
            <a:ext cx="3890962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1</a:t>
            </a:fld>
            <a:endParaRPr lang="en-US" sz="1200" dirty="0">
              <a:latin typeface="Tahoma" charset="0"/>
            </a:endParaRPr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019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193" name="Group 163"/>
          <p:cNvGrpSpPr>
            <a:grpSpLocks/>
          </p:cNvGrpSpPr>
          <p:nvPr/>
        </p:nvGrpSpPr>
        <p:grpSpPr bwMode="auto">
          <a:xfrm>
            <a:off x="709613" y="3962400"/>
            <a:ext cx="8221662" cy="2349500"/>
            <a:chOff x="709613" y="3962400"/>
            <a:chExt cx="8221662" cy="2349500"/>
          </a:xfrm>
        </p:grpSpPr>
        <p:grpSp>
          <p:nvGrpSpPr>
            <p:cNvPr id="136236" name="Group 164"/>
            <p:cNvGrpSpPr>
              <a:grpSpLocks/>
            </p:cNvGrpSpPr>
            <p:nvPr/>
          </p:nvGrpSpPr>
          <p:grpSpPr bwMode="auto">
            <a:xfrm>
              <a:off x="6979920" y="5354320"/>
              <a:ext cx="711200" cy="601028"/>
              <a:chOff x="7179310" y="4033520"/>
              <a:chExt cx="1009650" cy="855028"/>
            </a:xfrm>
          </p:grpSpPr>
          <p:grpSp>
            <p:nvGrpSpPr>
              <p:cNvPr id="136295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36297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6298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sp>
            <p:nvSpPr>
              <p:cNvPr id="225" name="Rectangle 43"/>
              <p:cNvSpPr>
                <a:spLocks noChangeArrowheads="1"/>
              </p:cNvSpPr>
              <p:nvPr/>
            </p:nvSpPr>
            <p:spPr bwMode="auto">
              <a:xfrm rot="16200000">
                <a:off x="7439930" y="4308572"/>
                <a:ext cx="126470" cy="196070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36237" name="Group 165"/>
            <p:cNvGrpSpPr>
              <a:grpSpLocks/>
            </p:cNvGrpSpPr>
            <p:nvPr/>
          </p:nvGrpSpPr>
          <p:grpSpPr bwMode="auto">
            <a:xfrm>
              <a:off x="1046480" y="3962400"/>
              <a:ext cx="1026163" cy="761428"/>
              <a:chOff x="1046480" y="3962400"/>
              <a:chExt cx="1026163" cy="761428"/>
            </a:xfrm>
          </p:grpSpPr>
          <p:sp>
            <p:nvSpPr>
              <p:cNvPr id="220" name="Rectangle 48"/>
              <p:cNvSpPr>
                <a:spLocks noChangeArrowheads="1"/>
              </p:cNvSpPr>
              <p:nvPr/>
            </p:nvSpPr>
            <p:spPr bwMode="auto">
              <a:xfrm rot="16200000">
                <a:off x="1893887" y="4300538"/>
                <a:ext cx="111125" cy="247650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grpSp>
            <p:nvGrpSpPr>
              <p:cNvPr id="136292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36293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6294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</p:grpSp>
        <p:sp>
          <p:nvSpPr>
            <p:cNvPr id="167" name="Text Box 4"/>
            <p:cNvSpPr txBox="1">
              <a:spLocks noChangeArrowheads="1"/>
            </p:cNvSpPr>
            <p:nvPr/>
          </p:nvSpPr>
          <p:spPr bwMode="auto">
            <a:xfrm>
              <a:off x="4224338" y="4381500"/>
              <a:ext cx="376237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i="0" dirty="0">
                  <a:solidFill>
                    <a:srgbClr val="FF0000"/>
                  </a:solidFill>
                  <a:latin typeface="+mn-lt"/>
                  <a:ea typeface="+mn-ea"/>
                  <a:cs typeface="+mn-cs"/>
                </a:rPr>
                <a:t>R</a:t>
              </a:r>
              <a:endParaRPr lang="en-US" i="0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152" name="Text Box 21"/>
            <p:cNvSpPr txBox="1">
              <a:spLocks noChangeArrowheads="1"/>
            </p:cNvSpPr>
            <p:nvPr/>
          </p:nvSpPr>
          <p:spPr bwMode="auto">
            <a:xfrm>
              <a:off x="3868738" y="5378450"/>
              <a:ext cx="1543050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1A-23-F9-CD-06-9B</a:t>
              </a:r>
            </a:p>
          </p:txBody>
        </p:sp>
        <p:sp>
          <p:nvSpPr>
            <p:cNvPr id="47153" name="Text Box 22"/>
            <p:cNvSpPr txBox="1">
              <a:spLocks noChangeArrowheads="1"/>
            </p:cNvSpPr>
            <p:nvPr/>
          </p:nvSpPr>
          <p:spPr bwMode="auto">
            <a:xfrm>
              <a:off x="4016375" y="5205413"/>
              <a:ext cx="13223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222.222.222.220</a:t>
              </a:r>
            </a:p>
          </p:txBody>
        </p:sp>
        <p:grpSp>
          <p:nvGrpSpPr>
            <p:cNvPr id="136241" name="Group 23"/>
            <p:cNvGrpSpPr>
              <a:grpSpLocks/>
            </p:cNvGrpSpPr>
            <p:nvPr/>
          </p:nvGrpSpPr>
          <p:grpSpPr bwMode="auto">
            <a:xfrm>
              <a:off x="3044825" y="5794375"/>
              <a:ext cx="1541463" cy="449263"/>
              <a:chOff x="1934" y="2405"/>
              <a:chExt cx="971" cy="283"/>
            </a:xfrm>
          </p:grpSpPr>
          <p:sp>
            <p:nvSpPr>
              <p:cNvPr id="47202" name="Text Box 24"/>
              <p:cNvSpPr txBox="1">
                <a:spLocks noChangeArrowheads="1"/>
              </p:cNvSpPr>
              <p:nvPr/>
            </p:nvSpPr>
            <p:spPr bwMode="auto">
              <a:xfrm>
                <a:off x="1934" y="2405"/>
                <a:ext cx="83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 smtClean="0">
                    <a:latin typeface="Arial" charset="0"/>
                    <a:cs typeface="+mn-cs"/>
                  </a:rPr>
                  <a:t>111.111.111.110</a:t>
                </a:r>
              </a:p>
            </p:txBody>
          </p:sp>
          <p:sp>
            <p:nvSpPr>
              <p:cNvPr id="47203" name="Text Box 25"/>
              <p:cNvSpPr txBox="1">
                <a:spLocks noChangeArrowheads="1"/>
              </p:cNvSpPr>
              <p:nvPr/>
            </p:nvSpPr>
            <p:spPr bwMode="auto">
              <a:xfrm>
                <a:off x="1938" y="2515"/>
                <a:ext cx="967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 smtClean="0">
                    <a:latin typeface="Arial" charset="0"/>
                    <a:cs typeface="+mn-cs"/>
                  </a:rPr>
                  <a:t>E6-E9-00-17-BB-4B</a:t>
                </a:r>
              </a:p>
            </p:txBody>
          </p:sp>
        </p:grpSp>
        <p:sp>
          <p:nvSpPr>
            <p:cNvPr id="47155" name="Text Box 26"/>
            <p:cNvSpPr txBox="1">
              <a:spLocks noChangeArrowheads="1"/>
            </p:cNvSpPr>
            <p:nvPr/>
          </p:nvSpPr>
          <p:spPr bwMode="auto">
            <a:xfrm>
              <a:off x="952500" y="6037263"/>
              <a:ext cx="16271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CC-49-DE-D0-AB-7D</a:t>
              </a:r>
            </a:p>
          </p:txBody>
        </p:sp>
        <p:sp>
          <p:nvSpPr>
            <p:cNvPr id="47156" name="Text Box 27"/>
            <p:cNvSpPr txBox="1">
              <a:spLocks noChangeArrowheads="1"/>
            </p:cNvSpPr>
            <p:nvPr/>
          </p:nvSpPr>
          <p:spPr bwMode="auto">
            <a:xfrm>
              <a:off x="942975" y="5854700"/>
              <a:ext cx="1322388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111.111.111.112</a:t>
              </a:r>
            </a:p>
          </p:txBody>
        </p:sp>
        <p:sp>
          <p:nvSpPr>
            <p:cNvPr id="47157" name="Text Box 30"/>
            <p:cNvSpPr txBox="1">
              <a:spLocks noChangeArrowheads="1"/>
            </p:cNvSpPr>
            <p:nvPr/>
          </p:nvSpPr>
          <p:spPr bwMode="auto">
            <a:xfrm>
              <a:off x="709613" y="4741863"/>
              <a:ext cx="1322387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111.111.111.111</a:t>
              </a:r>
            </a:p>
          </p:txBody>
        </p:sp>
        <p:sp>
          <p:nvSpPr>
            <p:cNvPr id="47158" name="Text Box 33"/>
            <p:cNvSpPr txBox="1">
              <a:spLocks noChangeArrowheads="1"/>
            </p:cNvSpPr>
            <p:nvPr/>
          </p:nvSpPr>
          <p:spPr bwMode="auto">
            <a:xfrm>
              <a:off x="730250" y="4927600"/>
              <a:ext cx="1509713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74-29-9C-E8-FF-55</a:t>
              </a:r>
            </a:p>
          </p:txBody>
        </p:sp>
        <p:sp>
          <p:nvSpPr>
            <p:cNvPr id="136246" name="Freeform 39"/>
            <p:cNvSpPr>
              <a:spLocks/>
            </p:cNvSpPr>
            <p:nvPr/>
          </p:nvSpPr>
          <p:spPr bwMode="auto">
            <a:xfrm>
              <a:off x="2365375" y="4437063"/>
              <a:ext cx="839788" cy="1069975"/>
            </a:xfrm>
            <a:custGeom>
              <a:avLst/>
              <a:gdLst>
                <a:gd name="T0" fmla="*/ 2147483647 w 1005"/>
                <a:gd name="T1" fmla="*/ 2147483647 h 996"/>
                <a:gd name="T2" fmla="*/ 2147483647 w 1005"/>
                <a:gd name="T3" fmla="*/ 2147483647 h 996"/>
                <a:gd name="T4" fmla="*/ 2147483647 w 1005"/>
                <a:gd name="T5" fmla="*/ 2147483647 h 996"/>
                <a:gd name="T6" fmla="*/ 2147483647 w 1005"/>
                <a:gd name="T7" fmla="*/ 2147483647 h 996"/>
                <a:gd name="T8" fmla="*/ 2147483647 w 1005"/>
                <a:gd name="T9" fmla="*/ 2147483647 h 996"/>
                <a:gd name="T10" fmla="*/ 2147483647 w 1005"/>
                <a:gd name="T11" fmla="*/ 2147483647 h 996"/>
                <a:gd name="T12" fmla="*/ 2147483647 w 1005"/>
                <a:gd name="T13" fmla="*/ 2147483647 h 996"/>
                <a:gd name="T14" fmla="*/ 2147483647 w 1005"/>
                <a:gd name="T15" fmla="*/ 2147483647 h 996"/>
                <a:gd name="T16" fmla="*/ 2147483647 w 1005"/>
                <a:gd name="T17" fmla="*/ 2147483647 h 996"/>
                <a:gd name="T18" fmla="*/ 2147483647 w 1005"/>
                <a:gd name="T19" fmla="*/ 2147483647 h 996"/>
                <a:gd name="T20" fmla="*/ 2147483647 w 1005"/>
                <a:gd name="T21" fmla="*/ 2147483647 h 996"/>
                <a:gd name="T22" fmla="*/ 2147483647 w 1005"/>
                <a:gd name="T23" fmla="*/ 2147483647 h 996"/>
                <a:gd name="T24" fmla="*/ 2147483647 w 1005"/>
                <a:gd name="T25" fmla="*/ 2147483647 h 9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05" h="996">
                  <a:moveTo>
                    <a:pt x="307" y="83"/>
                  </a:moveTo>
                  <a:cubicBezTo>
                    <a:pt x="218" y="117"/>
                    <a:pt x="182" y="156"/>
                    <a:pt x="134" y="227"/>
                  </a:cubicBezTo>
                  <a:cubicBezTo>
                    <a:pt x="86" y="298"/>
                    <a:pt x="38" y="426"/>
                    <a:pt x="19" y="507"/>
                  </a:cubicBezTo>
                  <a:cubicBezTo>
                    <a:pt x="0" y="588"/>
                    <a:pt x="8" y="648"/>
                    <a:pt x="19" y="716"/>
                  </a:cubicBezTo>
                  <a:cubicBezTo>
                    <a:pt x="30" y="784"/>
                    <a:pt x="54" y="873"/>
                    <a:pt x="84" y="918"/>
                  </a:cubicBezTo>
                  <a:cubicBezTo>
                    <a:pt x="114" y="963"/>
                    <a:pt x="148" y="984"/>
                    <a:pt x="199" y="990"/>
                  </a:cubicBezTo>
                  <a:cubicBezTo>
                    <a:pt x="250" y="996"/>
                    <a:pt x="310" y="961"/>
                    <a:pt x="393" y="954"/>
                  </a:cubicBezTo>
                  <a:cubicBezTo>
                    <a:pt x="476" y="947"/>
                    <a:pt x="614" y="967"/>
                    <a:pt x="696" y="947"/>
                  </a:cubicBezTo>
                  <a:cubicBezTo>
                    <a:pt x="778" y="927"/>
                    <a:pt x="833" y="898"/>
                    <a:pt x="883" y="831"/>
                  </a:cubicBezTo>
                  <a:cubicBezTo>
                    <a:pt x="933" y="764"/>
                    <a:pt x="991" y="644"/>
                    <a:pt x="998" y="543"/>
                  </a:cubicBezTo>
                  <a:cubicBezTo>
                    <a:pt x="1005" y="442"/>
                    <a:pt x="981" y="313"/>
                    <a:pt x="926" y="227"/>
                  </a:cubicBezTo>
                  <a:cubicBezTo>
                    <a:pt x="871" y="141"/>
                    <a:pt x="768" y="50"/>
                    <a:pt x="667" y="25"/>
                  </a:cubicBezTo>
                  <a:cubicBezTo>
                    <a:pt x="566" y="0"/>
                    <a:pt x="396" y="49"/>
                    <a:pt x="307" y="83"/>
                  </a:cubicBezTo>
                  <a:close/>
                </a:path>
              </a:pathLst>
            </a:custGeom>
            <a:solidFill>
              <a:srgbClr val="00CCFF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47160" name="Line 40"/>
            <p:cNvSpPr>
              <a:spLocks noChangeShapeType="1"/>
            </p:cNvSpPr>
            <p:nvPr/>
          </p:nvSpPr>
          <p:spPr bwMode="auto">
            <a:xfrm>
              <a:off x="2062163" y="4416425"/>
              <a:ext cx="438150" cy="2301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61" name="Line 41"/>
            <p:cNvSpPr>
              <a:spLocks noChangeShapeType="1"/>
            </p:cNvSpPr>
            <p:nvPr/>
          </p:nvSpPr>
          <p:spPr bwMode="auto">
            <a:xfrm flipV="1">
              <a:off x="2185988" y="5360988"/>
              <a:ext cx="231775" cy="255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62" name="Line 42"/>
            <p:cNvSpPr>
              <a:spLocks noChangeShapeType="1"/>
            </p:cNvSpPr>
            <p:nvPr/>
          </p:nvSpPr>
          <p:spPr bwMode="auto">
            <a:xfrm>
              <a:off x="3184525" y="4954588"/>
              <a:ext cx="584200" cy="95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63" name="Line 44"/>
            <p:cNvSpPr>
              <a:spLocks noChangeShapeType="1"/>
            </p:cNvSpPr>
            <p:nvPr/>
          </p:nvSpPr>
          <p:spPr bwMode="auto">
            <a:xfrm flipV="1">
              <a:off x="2101850" y="5711825"/>
              <a:ext cx="0" cy="1635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64" name="Line 45"/>
            <p:cNvSpPr>
              <a:spLocks noChangeShapeType="1"/>
            </p:cNvSpPr>
            <p:nvPr/>
          </p:nvSpPr>
          <p:spPr bwMode="auto">
            <a:xfrm flipH="1" flipV="1">
              <a:off x="1976438" y="4489450"/>
              <a:ext cx="0" cy="3984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65" name="Line 46"/>
            <p:cNvSpPr>
              <a:spLocks noChangeShapeType="1"/>
            </p:cNvSpPr>
            <p:nvPr/>
          </p:nvSpPr>
          <p:spPr bwMode="auto">
            <a:xfrm>
              <a:off x="3854450" y="5021263"/>
              <a:ext cx="0" cy="7508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66" name="Line 47"/>
            <p:cNvSpPr>
              <a:spLocks noChangeShapeType="1"/>
            </p:cNvSpPr>
            <p:nvPr/>
          </p:nvSpPr>
          <p:spPr bwMode="auto">
            <a:xfrm flipH="1" flipV="1">
              <a:off x="4935538" y="5011738"/>
              <a:ext cx="4762" cy="2206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83" name="Text Box 58"/>
            <p:cNvSpPr txBox="1">
              <a:spLocks noChangeArrowheads="1"/>
            </p:cNvSpPr>
            <p:nvPr/>
          </p:nvSpPr>
          <p:spPr bwMode="auto">
            <a:xfrm>
              <a:off x="719138" y="4156075"/>
              <a:ext cx="390525" cy="461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i="0" dirty="0">
                  <a:solidFill>
                    <a:srgbClr val="FF0000"/>
                  </a:solidFill>
                  <a:latin typeface="+mj-lt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47168" name="Line 60"/>
            <p:cNvSpPr>
              <a:spLocks noChangeShapeType="1"/>
            </p:cNvSpPr>
            <p:nvPr/>
          </p:nvSpPr>
          <p:spPr bwMode="auto">
            <a:xfrm>
              <a:off x="5045075" y="4921250"/>
              <a:ext cx="11985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36256" name="Group 63"/>
            <p:cNvGrpSpPr>
              <a:grpSpLocks/>
            </p:cNvGrpSpPr>
            <p:nvPr/>
          </p:nvGrpSpPr>
          <p:grpSpPr bwMode="auto">
            <a:xfrm>
              <a:off x="7372350" y="4845050"/>
              <a:ext cx="1558925" cy="460375"/>
              <a:chOff x="4351" y="2786"/>
              <a:chExt cx="982" cy="290"/>
            </a:xfrm>
          </p:grpSpPr>
          <p:sp>
            <p:nvSpPr>
              <p:cNvPr id="47200" name="Text Box 64"/>
              <p:cNvSpPr txBox="1">
                <a:spLocks noChangeArrowheads="1"/>
              </p:cNvSpPr>
              <p:nvPr/>
            </p:nvSpPr>
            <p:spPr bwMode="auto">
              <a:xfrm>
                <a:off x="4352" y="2786"/>
                <a:ext cx="83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 smtClean="0">
                    <a:latin typeface="Arial" charset="0"/>
                    <a:cs typeface="+mn-cs"/>
                  </a:rPr>
                  <a:t>222.222.222.222</a:t>
                </a:r>
              </a:p>
            </p:txBody>
          </p:sp>
          <p:sp>
            <p:nvSpPr>
              <p:cNvPr id="47201" name="Text Box 65"/>
              <p:cNvSpPr txBox="1">
                <a:spLocks noChangeArrowheads="1"/>
              </p:cNvSpPr>
              <p:nvPr/>
            </p:nvSpPr>
            <p:spPr bwMode="auto">
              <a:xfrm>
                <a:off x="4351" y="2904"/>
                <a:ext cx="982" cy="1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 smtClean="0">
                    <a:latin typeface="Arial" charset="0"/>
                    <a:cs typeface="+mn-cs"/>
                  </a:rPr>
                  <a:t>49-BD-D2-C7-56-2A</a:t>
                </a:r>
              </a:p>
            </p:txBody>
          </p:sp>
        </p:grpSp>
        <p:sp>
          <p:nvSpPr>
            <p:cNvPr id="47170" name="Line 67"/>
            <p:cNvSpPr>
              <a:spLocks noChangeShapeType="1"/>
            </p:cNvSpPr>
            <p:nvPr/>
          </p:nvSpPr>
          <p:spPr bwMode="auto">
            <a:xfrm flipV="1">
              <a:off x="6943725" y="4416425"/>
              <a:ext cx="450850" cy="3175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71" name="Line 68"/>
            <p:cNvSpPr>
              <a:spLocks noChangeShapeType="1"/>
            </p:cNvSpPr>
            <p:nvPr/>
          </p:nvSpPr>
          <p:spPr bwMode="auto">
            <a:xfrm flipH="1" flipV="1">
              <a:off x="7469188" y="4492625"/>
              <a:ext cx="11112" cy="3889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72" name="Text Box 71"/>
            <p:cNvSpPr txBox="1">
              <a:spLocks noChangeArrowheads="1"/>
            </p:cNvSpPr>
            <p:nvPr/>
          </p:nvSpPr>
          <p:spPr bwMode="auto">
            <a:xfrm>
              <a:off x="7073900" y="5811838"/>
              <a:ext cx="13223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222.222.222.221</a:t>
              </a:r>
            </a:p>
          </p:txBody>
        </p:sp>
        <p:sp>
          <p:nvSpPr>
            <p:cNvPr id="47173" name="Text Box 72"/>
            <p:cNvSpPr txBox="1">
              <a:spLocks noChangeArrowheads="1"/>
            </p:cNvSpPr>
            <p:nvPr/>
          </p:nvSpPr>
          <p:spPr bwMode="auto">
            <a:xfrm>
              <a:off x="7077075" y="5986463"/>
              <a:ext cx="1501775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88-B2-2F-54-1A-0F</a:t>
              </a:r>
            </a:p>
          </p:txBody>
        </p:sp>
        <p:sp>
          <p:nvSpPr>
            <p:cNvPr id="47174" name="Line 73"/>
            <p:cNvSpPr>
              <a:spLocks noChangeShapeType="1"/>
            </p:cNvSpPr>
            <p:nvPr/>
          </p:nvSpPr>
          <p:spPr bwMode="auto">
            <a:xfrm flipH="1" flipV="1">
              <a:off x="6873875" y="5313363"/>
              <a:ext cx="254000" cy="2508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75" name="Line 74"/>
            <p:cNvSpPr>
              <a:spLocks noChangeShapeType="1"/>
            </p:cNvSpPr>
            <p:nvPr/>
          </p:nvSpPr>
          <p:spPr bwMode="auto">
            <a:xfrm flipH="1">
              <a:off x="7208838" y="5654675"/>
              <a:ext cx="4762" cy="2016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36263" name="Freeform 75"/>
            <p:cNvSpPr>
              <a:spLocks/>
            </p:cNvSpPr>
            <p:nvPr/>
          </p:nvSpPr>
          <p:spPr bwMode="auto">
            <a:xfrm>
              <a:off x="6203950" y="4440238"/>
              <a:ext cx="765175" cy="1081088"/>
            </a:xfrm>
            <a:custGeom>
              <a:avLst/>
              <a:gdLst>
                <a:gd name="T0" fmla="*/ 2147483647 w 1005"/>
                <a:gd name="T1" fmla="*/ 2147483647 h 996"/>
                <a:gd name="T2" fmla="*/ 2147483647 w 1005"/>
                <a:gd name="T3" fmla="*/ 2147483647 h 996"/>
                <a:gd name="T4" fmla="*/ 2147483647 w 1005"/>
                <a:gd name="T5" fmla="*/ 2147483647 h 996"/>
                <a:gd name="T6" fmla="*/ 2147483647 w 1005"/>
                <a:gd name="T7" fmla="*/ 2147483647 h 996"/>
                <a:gd name="T8" fmla="*/ 2147483647 w 1005"/>
                <a:gd name="T9" fmla="*/ 2147483647 h 996"/>
                <a:gd name="T10" fmla="*/ 2147483647 w 1005"/>
                <a:gd name="T11" fmla="*/ 2147483647 h 996"/>
                <a:gd name="T12" fmla="*/ 2147483647 w 1005"/>
                <a:gd name="T13" fmla="*/ 2147483647 h 996"/>
                <a:gd name="T14" fmla="*/ 2147483647 w 1005"/>
                <a:gd name="T15" fmla="*/ 2147483647 h 996"/>
                <a:gd name="T16" fmla="*/ 2147483647 w 1005"/>
                <a:gd name="T17" fmla="*/ 2147483647 h 996"/>
                <a:gd name="T18" fmla="*/ 2147483647 w 1005"/>
                <a:gd name="T19" fmla="*/ 2147483647 h 996"/>
                <a:gd name="T20" fmla="*/ 2147483647 w 1005"/>
                <a:gd name="T21" fmla="*/ 2147483647 h 996"/>
                <a:gd name="T22" fmla="*/ 2147483647 w 1005"/>
                <a:gd name="T23" fmla="*/ 2147483647 h 996"/>
                <a:gd name="T24" fmla="*/ 2147483647 w 1005"/>
                <a:gd name="T25" fmla="*/ 2147483647 h 9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05" h="996">
                  <a:moveTo>
                    <a:pt x="307" y="83"/>
                  </a:moveTo>
                  <a:cubicBezTo>
                    <a:pt x="218" y="117"/>
                    <a:pt x="182" y="156"/>
                    <a:pt x="134" y="227"/>
                  </a:cubicBezTo>
                  <a:cubicBezTo>
                    <a:pt x="86" y="298"/>
                    <a:pt x="38" y="426"/>
                    <a:pt x="19" y="507"/>
                  </a:cubicBezTo>
                  <a:cubicBezTo>
                    <a:pt x="0" y="588"/>
                    <a:pt x="8" y="648"/>
                    <a:pt x="19" y="716"/>
                  </a:cubicBezTo>
                  <a:cubicBezTo>
                    <a:pt x="30" y="784"/>
                    <a:pt x="54" y="873"/>
                    <a:pt x="84" y="918"/>
                  </a:cubicBezTo>
                  <a:cubicBezTo>
                    <a:pt x="114" y="963"/>
                    <a:pt x="148" y="984"/>
                    <a:pt x="199" y="990"/>
                  </a:cubicBezTo>
                  <a:cubicBezTo>
                    <a:pt x="250" y="996"/>
                    <a:pt x="310" y="961"/>
                    <a:pt x="393" y="954"/>
                  </a:cubicBezTo>
                  <a:cubicBezTo>
                    <a:pt x="476" y="947"/>
                    <a:pt x="614" y="967"/>
                    <a:pt x="696" y="947"/>
                  </a:cubicBezTo>
                  <a:cubicBezTo>
                    <a:pt x="778" y="927"/>
                    <a:pt x="833" y="898"/>
                    <a:pt x="883" y="831"/>
                  </a:cubicBezTo>
                  <a:cubicBezTo>
                    <a:pt x="933" y="764"/>
                    <a:pt x="991" y="644"/>
                    <a:pt x="998" y="543"/>
                  </a:cubicBezTo>
                  <a:cubicBezTo>
                    <a:pt x="1005" y="442"/>
                    <a:pt x="981" y="313"/>
                    <a:pt x="926" y="227"/>
                  </a:cubicBezTo>
                  <a:cubicBezTo>
                    <a:pt x="871" y="141"/>
                    <a:pt x="768" y="50"/>
                    <a:pt x="667" y="25"/>
                  </a:cubicBezTo>
                  <a:cubicBezTo>
                    <a:pt x="566" y="0"/>
                    <a:pt x="396" y="49"/>
                    <a:pt x="307" y="83"/>
                  </a:cubicBezTo>
                  <a:close/>
                </a:path>
              </a:pathLst>
            </a:custGeom>
            <a:solidFill>
              <a:srgbClr val="00CCFF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193" name="Text Box 76"/>
            <p:cNvSpPr txBox="1">
              <a:spLocks noChangeArrowheads="1"/>
            </p:cNvSpPr>
            <p:nvPr/>
          </p:nvSpPr>
          <p:spPr bwMode="auto">
            <a:xfrm>
              <a:off x="8307388" y="4073525"/>
              <a:ext cx="357187" cy="461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i="0" dirty="0">
                  <a:solidFill>
                    <a:srgbClr val="FF0000"/>
                  </a:solidFill>
                  <a:latin typeface="+mj-lt"/>
                  <a:ea typeface="+mn-ea"/>
                  <a:cs typeface="+mn-cs"/>
                </a:rPr>
                <a:t>B</a:t>
              </a:r>
            </a:p>
          </p:txBody>
        </p:sp>
        <p:grpSp>
          <p:nvGrpSpPr>
            <p:cNvPr id="136265" name="Group 193"/>
            <p:cNvGrpSpPr>
              <a:grpSpLocks/>
            </p:cNvGrpSpPr>
            <p:nvPr/>
          </p:nvGrpSpPr>
          <p:grpSpPr bwMode="auto">
            <a:xfrm>
              <a:off x="7179310" y="4033520"/>
              <a:ext cx="1009650" cy="855028"/>
              <a:chOff x="7179310" y="4033520"/>
              <a:chExt cx="1009650" cy="855028"/>
            </a:xfrm>
          </p:grpSpPr>
          <p:grpSp>
            <p:nvGrpSpPr>
              <p:cNvPr id="136283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36285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6286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sp>
            <p:nvSpPr>
              <p:cNvPr id="213" name="Rectangle 43"/>
              <p:cNvSpPr>
                <a:spLocks noChangeArrowheads="1"/>
              </p:cNvSpPr>
              <p:nvPr/>
            </p:nvSpPr>
            <p:spPr bwMode="auto">
              <a:xfrm rot="16200000">
                <a:off x="7438232" y="4309268"/>
                <a:ext cx="127000" cy="195263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36266" name="Group 194"/>
            <p:cNvGrpSpPr>
              <a:grpSpLocks/>
            </p:cNvGrpSpPr>
            <p:nvPr/>
          </p:nvGrpSpPr>
          <p:grpSpPr bwMode="auto">
            <a:xfrm>
              <a:off x="3757931" y="4714240"/>
              <a:ext cx="1291589" cy="426719"/>
              <a:chOff x="4011931" y="3379152"/>
              <a:chExt cx="1262062" cy="390207"/>
            </a:xfrm>
          </p:grpSpPr>
          <p:sp>
            <p:nvSpPr>
              <p:cNvPr id="201" name="Rectangle 43"/>
              <p:cNvSpPr>
                <a:spLocks noChangeArrowheads="1"/>
              </p:cNvSpPr>
              <p:nvPr/>
            </p:nvSpPr>
            <p:spPr bwMode="auto">
              <a:xfrm rot="16200000">
                <a:off x="5112705" y="3476529"/>
                <a:ext cx="127747" cy="19545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grpSp>
            <p:nvGrpSpPr>
              <p:cNvPr id="136273" name="Group 1185"/>
              <p:cNvGrpSpPr>
                <a:grpSpLocks/>
              </p:cNvGrpSpPr>
              <p:nvPr/>
            </p:nvGrpSpPr>
            <p:grpSpPr bwMode="auto">
              <a:xfrm>
                <a:off x="4197985" y="3379152"/>
                <a:ext cx="892175" cy="390207"/>
                <a:chOff x="4650" y="1129"/>
                <a:chExt cx="246" cy="95"/>
              </a:xfrm>
            </p:grpSpPr>
            <p:sp>
              <p:nvSpPr>
                <p:cNvPr id="136275" name="Oval 407"/>
                <p:cNvSpPr>
                  <a:spLocks noChangeArrowheads="1"/>
                </p:cNvSpPr>
                <p:nvPr/>
              </p:nvSpPr>
              <p:spPr bwMode="auto">
                <a:xfrm>
                  <a:off x="4651" y="1171"/>
                  <a:ext cx="244" cy="5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 i="0" dirty="0">
                    <a:latin typeface="Times New Roman" charset="0"/>
                    <a:cs typeface="Arial" charset="0"/>
                  </a:endParaRPr>
                </a:p>
              </p:txBody>
            </p:sp>
            <p:sp>
              <p:nvSpPr>
                <p:cNvPr id="136276" name="Rectangle 410"/>
                <p:cNvSpPr>
                  <a:spLocks noChangeArrowheads="1"/>
                </p:cNvSpPr>
                <p:nvPr/>
              </p:nvSpPr>
              <p:spPr bwMode="auto">
                <a:xfrm>
                  <a:off x="4651" y="1165"/>
                  <a:ext cx="245" cy="3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2400" i="0" dirty="0">
                    <a:latin typeface="Times New Roman" charset="0"/>
                    <a:cs typeface="Arial" charset="0"/>
                  </a:endParaRPr>
                </a:p>
              </p:txBody>
            </p:sp>
            <p:sp>
              <p:nvSpPr>
                <p:cNvPr id="136277" name="Oval 411"/>
                <p:cNvSpPr>
                  <a:spLocks noChangeArrowheads="1"/>
                </p:cNvSpPr>
                <p:nvPr/>
              </p:nvSpPr>
              <p:spPr bwMode="auto">
                <a:xfrm>
                  <a:off x="4650" y="1129"/>
                  <a:ext cx="244" cy="6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 i="0" dirty="0">
                    <a:latin typeface="Times New Roman" charset="0"/>
                    <a:cs typeface="Arial" charset="0"/>
                  </a:endParaRPr>
                </a:p>
              </p:txBody>
            </p:sp>
            <p:grpSp>
              <p:nvGrpSpPr>
                <p:cNvPr id="136278" name="Group 1189"/>
                <p:cNvGrpSpPr>
                  <a:grpSpLocks/>
                </p:cNvGrpSpPr>
                <p:nvPr/>
              </p:nvGrpSpPr>
              <p:grpSpPr bwMode="auto">
                <a:xfrm>
                  <a:off x="4699" y="1145"/>
                  <a:ext cx="138" cy="29"/>
                  <a:chOff x="2468" y="1332"/>
                  <a:chExt cx="310" cy="60"/>
                </a:xfrm>
              </p:grpSpPr>
              <p:sp>
                <p:nvSpPr>
                  <p:cNvPr id="136281" name="Freeform 1190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36282" name="Freeform 1191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47192" name="Line 1192"/>
                <p:cNvSpPr>
                  <a:spLocks noChangeShapeType="1"/>
                </p:cNvSpPr>
                <p:nvPr/>
              </p:nvSpPr>
              <p:spPr bwMode="auto">
                <a:xfrm>
                  <a:off x="4651" y="1158"/>
                  <a:ext cx="0" cy="4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47193" name="Line 1193"/>
                <p:cNvSpPr>
                  <a:spLocks noChangeShapeType="1"/>
                </p:cNvSpPr>
                <p:nvPr/>
              </p:nvSpPr>
              <p:spPr bwMode="auto">
                <a:xfrm>
                  <a:off x="4894" y="1160"/>
                  <a:ext cx="0" cy="4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sp>
            <p:nvSpPr>
              <p:cNvPr id="203" name="Rectangle 43"/>
              <p:cNvSpPr>
                <a:spLocks noChangeArrowheads="1"/>
              </p:cNvSpPr>
              <p:nvPr/>
            </p:nvSpPr>
            <p:spPr bwMode="auto">
              <a:xfrm rot="16200000">
                <a:off x="4046200" y="3485965"/>
                <a:ext cx="126295" cy="19545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36267" name="Group 195"/>
            <p:cNvGrpSpPr>
              <a:grpSpLocks/>
            </p:cNvGrpSpPr>
            <p:nvPr/>
          </p:nvGrpSpPr>
          <p:grpSpPr bwMode="auto">
            <a:xfrm>
              <a:off x="1483360" y="5313680"/>
              <a:ext cx="701043" cy="517588"/>
              <a:chOff x="1046480" y="3962400"/>
              <a:chExt cx="1026163" cy="761428"/>
            </a:xfrm>
          </p:grpSpPr>
          <p:sp>
            <p:nvSpPr>
              <p:cNvPr id="197" name="Rectangle 48"/>
              <p:cNvSpPr>
                <a:spLocks noChangeArrowheads="1"/>
              </p:cNvSpPr>
              <p:nvPr/>
            </p:nvSpPr>
            <p:spPr bwMode="auto">
              <a:xfrm rot="16200000">
                <a:off x="1893438" y="4298853"/>
                <a:ext cx="109762" cy="248638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grpSp>
            <p:nvGrpSpPr>
              <p:cNvPr id="136269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36270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6271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</p:grpSp>
      </p:grpSp>
      <p:sp>
        <p:nvSpPr>
          <p:cNvPr id="47109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001000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Addressing: routing to another LAN</a:t>
            </a:r>
          </a:p>
        </p:txBody>
      </p:sp>
      <p:grpSp>
        <p:nvGrpSpPr>
          <p:cNvPr id="714811" name="Group 59"/>
          <p:cNvGrpSpPr>
            <a:grpSpLocks/>
          </p:cNvGrpSpPr>
          <p:nvPr/>
        </p:nvGrpSpPr>
        <p:grpSpPr bwMode="auto">
          <a:xfrm>
            <a:off x="534988" y="2686050"/>
            <a:ext cx="976312" cy="1460500"/>
            <a:chOff x="337" y="1692"/>
            <a:chExt cx="615" cy="920"/>
          </a:xfrm>
        </p:grpSpPr>
        <p:sp>
          <p:nvSpPr>
            <p:cNvPr id="136229" name="Freeform 60"/>
            <p:cNvSpPr>
              <a:spLocks/>
            </p:cNvSpPr>
            <p:nvPr/>
          </p:nvSpPr>
          <p:spPr bwMode="auto">
            <a:xfrm>
              <a:off x="348" y="1709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47143" name="Rectangle 61"/>
            <p:cNvSpPr>
              <a:spLocks noChangeArrowheads="1"/>
            </p:cNvSpPr>
            <p:nvPr/>
          </p:nvSpPr>
          <p:spPr bwMode="auto">
            <a:xfrm>
              <a:off x="344" y="1711"/>
              <a:ext cx="493" cy="79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44" name="Text Box 62"/>
            <p:cNvSpPr txBox="1">
              <a:spLocks noChangeArrowheads="1"/>
            </p:cNvSpPr>
            <p:nvPr/>
          </p:nvSpPr>
          <p:spPr bwMode="auto">
            <a:xfrm>
              <a:off x="413" y="1692"/>
              <a:ext cx="336" cy="8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endParaRPr lang="en-US" sz="1600" i="0" dirty="0" smtClean="0">
                <a:latin typeface="Arial" charset="0"/>
                <a:cs typeface="+mn-cs"/>
              </a:endParaRPr>
            </a:p>
            <a:p>
              <a:pPr algn="ctr">
                <a:defRPr/>
              </a:pPr>
              <a:endParaRPr lang="en-US" sz="1600" i="0" dirty="0" smtClean="0">
                <a:latin typeface="Arial" charset="0"/>
                <a:cs typeface="+mn-cs"/>
              </a:endParaRPr>
            </a:p>
            <a:p>
              <a:pPr algn="ctr">
                <a:defRPr/>
              </a:pPr>
              <a:r>
                <a:rPr lang="en-US" sz="1600" i="0" dirty="0" smtClean="0">
                  <a:latin typeface="Arial" charset="0"/>
                  <a:cs typeface="+mn-cs"/>
                </a:rPr>
                <a:t>IP</a:t>
              </a:r>
            </a:p>
            <a:p>
              <a:pPr algn="ctr">
                <a:defRPr/>
              </a:pPr>
              <a:r>
                <a:rPr lang="en-US" sz="1600" i="0" dirty="0" smtClean="0">
                  <a:latin typeface="Arial" charset="0"/>
                  <a:cs typeface="+mn-cs"/>
                </a:rPr>
                <a:t>Eth</a:t>
              </a:r>
            </a:p>
            <a:p>
              <a:pPr algn="ctr">
                <a:defRPr/>
              </a:pPr>
              <a:r>
                <a:rPr lang="en-US" sz="1600" i="0" dirty="0" smtClean="0">
                  <a:latin typeface="Arial" charset="0"/>
                  <a:cs typeface="+mn-cs"/>
                </a:rPr>
                <a:t>Phy</a:t>
              </a:r>
            </a:p>
          </p:txBody>
        </p:sp>
        <p:sp>
          <p:nvSpPr>
            <p:cNvPr id="47145" name="Line 63"/>
            <p:cNvSpPr>
              <a:spLocks noChangeShapeType="1"/>
            </p:cNvSpPr>
            <p:nvPr/>
          </p:nvSpPr>
          <p:spPr bwMode="auto">
            <a:xfrm>
              <a:off x="346" y="186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46" name="Line 64"/>
            <p:cNvSpPr>
              <a:spLocks noChangeShapeType="1"/>
            </p:cNvSpPr>
            <p:nvPr/>
          </p:nvSpPr>
          <p:spPr bwMode="auto">
            <a:xfrm>
              <a:off x="343" y="2027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47" name="Line 65"/>
            <p:cNvSpPr>
              <a:spLocks noChangeShapeType="1"/>
            </p:cNvSpPr>
            <p:nvPr/>
          </p:nvSpPr>
          <p:spPr bwMode="auto">
            <a:xfrm>
              <a:off x="340" y="2186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48" name="Line 66"/>
            <p:cNvSpPr>
              <a:spLocks noChangeShapeType="1"/>
            </p:cNvSpPr>
            <p:nvPr/>
          </p:nvSpPr>
          <p:spPr bwMode="auto">
            <a:xfrm>
              <a:off x="337" y="2345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47111" name="Rectangle 76"/>
          <p:cNvSpPr>
            <a:spLocks noChangeArrowheads="1"/>
          </p:cNvSpPr>
          <p:nvPr/>
        </p:nvSpPr>
        <p:spPr bwMode="auto">
          <a:xfrm>
            <a:off x="706438" y="1084263"/>
            <a:ext cx="77724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>
                <a:latin typeface="Gill Sans MT" charset="0"/>
                <a:cs typeface="+mn-cs"/>
              </a:rPr>
              <a:t>frame sent from A to R</a:t>
            </a:r>
          </a:p>
        </p:txBody>
      </p:sp>
      <p:grpSp>
        <p:nvGrpSpPr>
          <p:cNvPr id="714820" name="Group 68"/>
          <p:cNvGrpSpPr>
            <a:grpSpLocks/>
          </p:cNvGrpSpPr>
          <p:nvPr/>
        </p:nvGrpSpPr>
        <p:grpSpPr bwMode="auto">
          <a:xfrm>
            <a:off x="2713038" y="3265488"/>
            <a:ext cx="1096962" cy="244475"/>
            <a:chOff x="1231" y="1990"/>
            <a:chExt cx="691" cy="154"/>
          </a:xfrm>
        </p:grpSpPr>
        <p:sp>
          <p:nvSpPr>
            <p:cNvPr id="47139" name="Rectangle 69"/>
            <p:cNvSpPr>
              <a:spLocks noChangeArrowheads="1"/>
            </p:cNvSpPr>
            <p:nvPr/>
          </p:nvSpPr>
          <p:spPr bwMode="auto">
            <a:xfrm>
              <a:off x="1231" y="1991"/>
              <a:ext cx="691" cy="15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40" name="Line 70"/>
            <p:cNvSpPr>
              <a:spLocks noChangeShapeType="1"/>
            </p:cNvSpPr>
            <p:nvPr/>
          </p:nvSpPr>
          <p:spPr bwMode="auto">
            <a:xfrm>
              <a:off x="1337" y="1990"/>
              <a:ext cx="0" cy="152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41" name="Line 71"/>
            <p:cNvSpPr>
              <a:spLocks noChangeShapeType="1"/>
            </p:cNvSpPr>
            <p:nvPr/>
          </p:nvSpPr>
          <p:spPr bwMode="auto">
            <a:xfrm>
              <a:off x="1427" y="1992"/>
              <a:ext cx="0" cy="152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714852" name="Group 100"/>
          <p:cNvGrpSpPr>
            <a:grpSpLocks/>
          </p:cNvGrpSpPr>
          <p:nvPr/>
        </p:nvGrpSpPr>
        <p:grpSpPr bwMode="auto">
          <a:xfrm>
            <a:off x="3952875" y="2767013"/>
            <a:ext cx="895350" cy="2038350"/>
            <a:chOff x="2823" y="1545"/>
            <a:chExt cx="564" cy="1284"/>
          </a:xfrm>
        </p:grpSpPr>
        <p:sp>
          <p:nvSpPr>
            <p:cNvPr id="136221" name="Freeform 93"/>
            <p:cNvSpPr>
              <a:spLocks/>
            </p:cNvSpPr>
            <p:nvPr/>
          </p:nvSpPr>
          <p:spPr bwMode="auto">
            <a:xfrm>
              <a:off x="2823" y="2265"/>
              <a:ext cx="564" cy="564"/>
            </a:xfrm>
            <a:custGeom>
              <a:avLst/>
              <a:gdLst>
                <a:gd name="T0" fmla="*/ 564 w 564"/>
                <a:gd name="T1" fmla="*/ 0 h 564"/>
                <a:gd name="T2" fmla="*/ 287 w 564"/>
                <a:gd name="T3" fmla="*/ 564 h 564"/>
                <a:gd name="T4" fmla="*/ 0 w 564"/>
                <a:gd name="T5" fmla="*/ 0 h 564"/>
                <a:gd name="T6" fmla="*/ 564 w 564"/>
                <a:gd name="T7" fmla="*/ 0 h 56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64" h="564">
                  <a:moveTo>
                    <a:pt x="564" y="0"/>
                  </a:moveTo>
                  <a:lnTo>
                    <a:pt x="287" y="564"/>
                  </a:lnTo>
                  <a:lnTo>
                    <a:pt x="0" y="0"/>
                  </a:lnTo>
                  <a:lnTo>
                    <a:pt x="56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47135" name="Rectangle 94"/>
            <p:cNvSpPr>
              <a:spLocks noChangeArrowheads="1"/>
            </p:cNvSpPr>
            <p:nvPr/>
          </p:nvSpPr>
          <p:spPr bwMode="auto">
            <a:xfrm>
              <a:off x="2872" y="1877"/>
              <a:ext cx="493" cy="47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36" name="Text Box 95"/>
            <p:cNvSpPr txBox="1">
              <a:spLocks noChangeArrowheads="1"/>
            </p:cNvSpPr>
            <p:nvPr/>
          </p:nvSpPr>
          <p:spPr bwMode="auto">
            <a:xfrm>
              <a:off x="2941" y="1545"/>
              <a:ext cx="336" cy="8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endParaRPr lang="en-US" sz="1600" i="0" dirty="0" smtClean="0">
                <a:latin typeface="Arial" charset="0"/>
                <a:cs typeface="+mn-cs"/>
              </a:endParaRPr>
            </a:p>
            <a:p>
              <a:pPr algn="ctr">
                <a:defRPr/>
              </a:pPr>
              <a:endParaRPr lang="en-US" sz="1600" i="0" dirty="0" smtClean="0">
                <a:latin typeface="Arial" charset="0"/>
                <a:cs typeface="+mn-cs"/>
              </a:endParaRPr>
            </a:p>
            <a:p>
              <a:pPr algn="ctr">
                <a:defRPr/>
              </a:pPr>
              <a:r>
                <a:rPr lang="en-US" sz="1600" i="0" dirty="0" smtClean="0">
                  <a:latin typeface="Arial" charset="0"/>
                  <a:cs typeface="+mn-cs"/>
                </a:rPr>
                <a:t>IP</a:t>
              </a:r>
            </a:p>
            <a:p>
              <a:pPr algn="ctr">
                <a:defRPr/>
              </a:pPr>
              <a:r>
                <a:rPr lang="en-US" sz="1600" i="0" dirty="0" smtClean="0">
                  <a:latin typeface="Arial" charset="0"/>
                  <a:cs typeface="+mn-cs"/>
                </a:rPr>
                <a:t>Eth</a:t>
              </a:r>
            </a:p>
            <a:p>
              <a:pPr algn="ctr">
                <a:defRPr/>
              </a:pPr>
              <a:r>
                <a:rPr lang="en-US" sz="1600" i="0" dirty="0" smtClean="0">
                  <a:latin typeface="Arial" charset="0"/>
                  <a:cs typeface="+mn-cs"/>
                </a:rPr>
                <a:t>Phy</a:t>
              </a:r>
            </a:p>
          </p:txBody>
        </p:sp>
        <p:sp>
          <p:nvSpPr>
            <p:cNvPr id="47137" name="Line 98"/>
            <p:cNvSpPr>
              <a:spLocks noChangeShapeType="1"/>
            </p:cNvSpPr>
            <p:nvPr/>
          </p:nvSpPr>
          <p:spPr bwMode="auto">
            <a:xfrm>
              <a:off x="2868" y="2039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38" name="Line 99"/>
            <p:cNvSpPr>
              <a:spLocks noChangeShapeType="1"/>
            </p:cNvSpPr>
            <p:nvPr/>
          </p:nvSpPr>
          <p:spPr bwMode="auto">
            <a:xfrm>
              <a:off x="2865" y="219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714853" name="Rectangle 101"/>
          <p:cNvSpPr>
            <a:spLocks noChangeArrowheads="1"/>
          </p:cNvSpPr>
          <p:nvPr/>
        </p:nvSpPr>
        <p:spPr bwMode="auto">
          <a:xfrm>
            <a:off x="709613" y="1439863"/>
            <a:ext cx="77724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>
                <a:latin typeface="Gill Sans MT" charset="0"/>
                <a:cs typeface="+mn-cs"/>
              </a:rPr>
              <a:t>frame received at R, datagram removed, passed up to IP</a:t>
            </a:r>
          </a:p>
        </p:txBody>
      </p:sp>
      <p:grpSp>
        <p:nvGrpSpPr>
          <p:cNvPr id="714883" name="Group 131"/>
          <p:cNvGrpSpPr>
            <a:grpSpLocks/>
          </p:cNvGrpSpPr>
          <p:nvPr/>
        </p:nvGrpSpPr>
        <p:grpSpPr bwMode="auto">
          <a:xfrm>
            <a:off x="1477963" y="2244725"/>
            <a:ext cx="2443162" cy="1519238"/>
            <a:chOff x="931" y="1414"/>
            <a:chExt cx="1539" cy="957"/>
          </a:xfrm>
        </p:grpSpPr>
        <p:sp>
          <p:nvSpPr>
            <p:cNvPr id="47121" name="Text Box 79"/>
            <p:cNvSpPr txBox="1">
              <a:spLocks noChangeArrowheads="1"/>
            </p:cNvSpPr>
            <p:nvPr/>
          </p:nvSpPr>
          <p:spPr bwMode="auto">
            <a:xfrm>
              <a:off x="931" y="1414"/>
              <a:ext cx="153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MAC src: 74-29-9C-E8-FF-55</a:t>
              </a:r>
            </a:p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   MAC dest: E6-E9-00-17-BB-4B</a:t>
              </a:r>
            </a:p>
          </p:txBody>
        </p:sp>
        <p:grpSp>
          <p:nvGrpSpPr>
            <p:cNvPr id="136209" name="Group 80"/>
            <p:cNvGrpSpPr>
              <a:grpSpLocks/>
            </p:cNvGrpSpPr>
            <p:nvPr/>
          </p:nvGrpSpPr>
          <p:grpSpPr bwMode="auto">
            <a:xfrm>
              <a:off x="981" y="2182"/>
              <a:ext cx="1049" cy="189"/>
              <a:chOff x="2829" y="2040"/>
              <a:chExt cx="1049" cy="189"/>
            </a:xfrm>
          </p:grpSpPr>
          <p:sp>
            <p:nvSpPr>
              <p:cNvPr id="47128" name="Rectangle 81"/>
              <p:cNvSpPr>
                <a:spLocks noChangeArrowheads="1"/>
              </p:cNvSpPr>
              <p:nvPr/>
            </p:nvSpPr>
            <p:spPr bwMode="auto">
              <a:xfrm>
                <a:off x="2829" y="2042"/>
                <a:ext cx="1049" cy="185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7129" name="Rectangle 82"/>
              <p:cNvSpPr>
                <a:spLocks noChangeArrowheads="1"/>
              </p:cNvSpPr>
              <p:nvPr/>
            </p:nvSpPr>
            <p:spPr bwMode="auto">
              <a:xfrm>
                <a:off x="3078" y="2060"/>
                <a:ext cx="691" cy="15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7130" name="Line 83"/>
              <p:cNvSpPr>
                <a:spLocks noChangeShapeType="1"/>
              </p:cNvSpPr>
              <p:nvPr/>
            </p:nvSpPr>
            <p:spPr bwMode="auto">
              <a:xfrm>
                <a:off x="3180" y="2063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7131" name="Line 84"/>
              <p:cNvSpPr>
                <a:spLocks noChangeShapeType="1"/>
              </p:cNvSpPr>
              <p:nvPr/>
            </p:nvSpPr>
            <p:spPr bwMode="auto">
              <a:xfrm>
                <a:off x="3276" y="2063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7132" name="Line 85"/>
              <p:cNvSpPr>
                <a:spLocks noChangeShapeType="1"/>
              </p:cNvSpPr>
              <p:nvPr/>
            </p:nvSpPr>
            <p:spPr bwMode="auto">
              <a:xfrm>
                <a:off x="2910" y="2040"/>
                <a:ext cx="0" cy="189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7133" name="Line 86"/>
              <p:cNvSpPr>
                <a:spLocks noChangeShapeType="1"/>
              </p:cNvSpPr>
              <p:nvPr/>
            </p:nvSpPr>
            <p:spPr bwMode="auto">
              <a:xfrm>
                <a:off x="3006" y="2040"/>
                <a:ext cx="0" cy="189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sp>
          <p:nvSpPr>
            <p:cNvPr id="47123" name="Line 87"/>
            <p:cNvSpPr>
              <a:spLocks noChangeShapeType="1"/>
            </p:cNvSpPr>
            <p:nvPr/>
          </p:nvSpPr>
          <p:spPr bwMode="auto">
            <a:xfrm flipV="1">
              <a:off x="1018" y="1576"/>
              <a:ext cx="2" cy="7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24" name="Line 88"/>
            <p:cNvSpPr>
              <a:spLocks noChangeShapeType="1"/>
            </p:cNvSpPr>
            <p:nvPr/>
          </p:nvSpPr>
          <p:spPr bwMode="auto">
            <a:xfrm flipV="1">
              <a:off x="1106" y="1680"/>
              <a:ext cx="0" cy="5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25" name="Line 89"/>
            <p:cNvSpPr>
              <a:spLocks noChangeShapeType="1"/>
            </p:cNvSpPr>
            <p:nvPr/>
          </p:nvSpPr>
          <p:spPr bwMode="auto">
            <a:xfrm flipH="1" flipV="1">
              <a:off x="1276" y="1812"/>
              <a:ext cx="2" cy="4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26" name="Line 90"/>
            <p:cNvSpPr>
              <a:spLocks noChangeShapeType="1"/>
            </p:cNvSpPr>
            <p:nvPr/>
          </p:nvSpPr>
          <p:spPr bwMode="auto">
            <a:xfrm>
              <a:off x="1368" y="1924"/>
              <a:ext cx="2" cy="3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27" name="Text Box 130"/>
            <p:cNvSpPr txBox="1">
              <a:spLocks noChangeArrowheads="1"/>
            </p:cNvSpPr>
            <p:nvPr/>
          </p:nvSpPr>
          <p:spPr bwMode="auto">
            <a:xfrm>
              <a:off x="1193" y="1665"/>
              <a:ext cx="126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IP src: 111.111.111.111</a:t>
              </a:r>
            </a:p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   IP dest: 222.222.222.222</a:t>
              </a:r>
            </a:p>
          </p:txBody>
        </p:sp>
      </p:grpSp>
      <p:grpSp>
        <p:nvGrpSpPr>
          <p:cNvPr id="714898" name="Group 146"/>
          <p:cNvGrpSpPr>
            <a:grpSpLocks/>
          </p:cNvGrpSpPr>
          <p:nvPr/>
        </p:nvGrpSpPr>
        <p:grpSpPr bwMode="auto">
          <a:xfrm>
            <a:off x="2667000" y="2435225"/>
            <a:ext cx="2011363" cy="979488"/>
            <a:chOff x="4493" y="1480"/>
            <a:chExt cx="1267" cy="617"/>
          </a:xfrm>
        </p:grpSpPr>
        <p:sp>
          <p:nvSpPr>
            <p:cNvPr id="47118" name="Line 143"/>
            <p:cNvSpPr>
              <a:spLocks noChangeShapeType="1"/>
            </p:cNvSpPr>
            <p:nvPr/>
          </p:nvSpPr>
          <p:spPr bwMode="auto">
            <a:xfrm flipH="1" flipV="1">
              <a:off x="4576" y="1627"/>
              <a:ext cx="2" cy="4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19" name="Line 144"/>
            <p:cNvSpPr>
              <a:spLocks noChangeShapeType="1"/>
            </p:cNvSpPr>
            <p:nvPr/>
          </p:nvSpPr>
          <p:spPr bwMode="auto">
            <a:xfrm>
              <a:off x="4668" y="1739"/>
              <a:ext cx="2" cy="3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20" name="Text Box 145"/>
            <p:cNvSpPr txBox="1">
              <a:spLocks noChangeArrowheads="1"/>
            </p:cNvSpPr>
            <p:nvPr/>
          </p:nvSpPr>
          <p:spPr bwMode="auto">
            <a:xfrm>
              <a:off x="4493" y="1480"/>
              <a:ext cx="126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IP src: 111.111.111.111</a:t>
              </a:r>
            </a:p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   IP dest: 222.222.222.222</a:t>
              </a:r>
            </a:p>
          </p:txBody>
        </p:sp>
      </p:grpSp>
      <p:pic>
        <p:nvPicPr>
          <p:cNvPr id="136204" name="Picture 15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8" y="763588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10</a:t>
            </a:fld>
            <a:endParaRPr lang="en-US" sz="1200" dirty="0">
              <a:latin typeface="Tahoma" charset="0"/>
            </a:endParaRPr>
          </a:p>
        </p:txBody>
      </p:sp>
      <p:sp>
        <p:nvSpPr>
          <p:cNvPr id="10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709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714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96296E-6 L -8.33333E-7 0.13334 L 0.04045 0.16297 L 0.08629 0.16297 L 0.08524 0.01482 " pathEditMode="relative" rAng="0" ptsTypes="AAAAA">
                                      <p:cBhvr>
                                        <p:cTn id="11" dur="2000" fill="hold"/>
                                        <p:tgtEl>
                                          <p:spTgt spid="7148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06" y="8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7148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4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1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7148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4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714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485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241" name="Group 100"/>
          <p:cNvGrpSpPr>
            <a:grpSpLocks/>
          </p:cNvGrpSpPr>
          <p:nvPr/>
        </p:nvGrpSpPr>
        <p:grpSpPr bwMode="auto">
          <a:xfrm>
            <a:off x="709613" y="3962400"/>
            <a:ext cx="8221662" cy="2349500"/>
            <a:chOff x="709613" y="3962400"/>
            <a:chExt cx="8221662" cy="2349500"/>
          </a:xfrm>
        </p:grpSpPr>
        <p:grpSp>
          <p:nvGrpSpPr>
            <p:cNvPr id="138285" name="Group 101"/>
            <p:cNvGrpSpPr>
              <a:grpSpLocks/>
            </p:cNvGrpSpPr>
            <p:nvPr/>
          </p:nvGrpSpPr>
          <p:grpSpPr bwMode="auto">
            <a:xfrm>
              <a:off x="6979920" y="5354320"/>
              <a:ext cx="711200" cy="601028"/>
              <a:chOff x="7179310" y="4033520"/>
              <a:chExt cx="1009650" cy="855028"/>
            </a:xfrm>
          </p:grpSpPr>
          <p:grpSp>
            <p:nvGrpSpPr>
              <p:cNvPr id="138344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38346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8347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sp>
            <p:nvSpPr>
              <p:cNvPr id="162" name="Rectangle 43"/>
              <p:cNvSpPr>
                <a:spLocks noChangeArrowheads="1"/>
              </p:cNvSpPr>
              <p:nvPr/>
            </p:nvSpPr>
            <p:spPr bwMode="auto">
              <a:xfrm rot="16200000">
                <a:off x="7439930" y="4308572"/>
                <a:ext cx="126470" cy="196070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38286" name="Group 102"/>
            <p:cNvGrpSpPr>
              <a:grpSpLocks/>
            </p:cNvGrpSpPr>
            <p:nvPr/>
          </p:nvGrpSpPr>
          <p:grpSpPr bwMode="auto">
            <a:xfrm>
              <a:off x="1046480" y="3962400"/>
              <a:ext cx="1026163" cy="761428"/>
              <a:chOff x="1046480" y="3962400"/>
              <a:chExt cx="1026163" cy="761428"/>
            </a:xfrm>
          </p:grpSpPr>
          <p:sp>
            <p:nvSpPr>
              <p:cNvPr id="157" name="Rectangle 48"/>
              <p:cNvSpPr>
                <a:spLocks noChangeArrowheads="1"/>
              </p:cNvSpPr>
              <p:nvPr/>
            </p:nvSpPr>
            <p:spPr bwMode="auto">
              <a:xfrm rot="16200000">
                <a:off x="1893887" y="4300538"/>
                <a:ext cx="111125" cy="247650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grpSp>
            <p:nvGrpSpPr>
              <p:cNvPr id="138341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38342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8343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</p:grpSp>
        <p:sp>
          <p:nvSpPr>
            <p:cNvPr id="104" name="Text Box 4"/>
            <p:cNvSpPr txBox="1">
              <a:spLocks noChangeArrowheads="1"/>
            </p:cNvSpPr>
            <p:nvPr/>
          </p:nvSpPr>
          <p:spPr bwMode="auto">
            <a:xfrm>
              <a:off x="4224338" y="4381500"/>
              <a:ext cx="376237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i="0" dirty="0">
                  <a:solidFill>
                    <a:srgbClr val="FF0000"/>
                  </a:solidFill>
                  <a:latin typeface="+mn-lt"/>
                  <a:ea typeface="+mn-ea"/>
                  <a:cs typeface="+mn-cs"/>
                </a:rPr>
                <a:t>R</a:t>
              </a:r>
              <a:endParaRPr lang="en-US" i="0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177" name="Text Box 21"/>
            <p:cNvSpPr txBox="1">
              <a:spLocks noChangeArrowheads="1"/>
            </p:cNvSpPr>
            <p:nvPr/>
          </p:nvSpPr>
          <p:spPr bwMode="auto">
            <a:xfrm>
              <a:off x="3868738" y="5378450"/>
              <a:ext cx="1543050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1A-23-F9-CD-06-9B</a:t>
              </a:r>
            </a:p>
          </p:txBody>
        </p:sp>
        <p:sp>
          <p:nvSpPr>
            <p:cNvPr id="48178" name="Text Box 22"/>
            <p:cNvSpPr txBox="1">
              <a:spLocks noChangeArrowheads="1"/>
            </p:cNvSpPr>
            <p:nvPr/>
          </p:nvSpPr>
          <p:spPr bwMode="auto">
            <a:xfrm>
              <a:off x="4016375" y="5205413"/>
              <a:ext cx="13223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222.222.222.220</a:t>
              </a:r>
            </a:p>
          </p:txBody>
        </p:sp>
        <p:grpSp>
          <p:nvGrpSpPr>
            <p:cNvPr id="138290" name="Group 23"/>
            <p:cNvGrpSpPr>
              <a:grpSpLocks/>
            </p:cNvGrpSpPr>
            <p:nvPr/>
          </p:nvGrpSpPr>
          <p:grpSpPr bwMode="auto">
            <a:xfrm>
              <a:off x="3044825" y="5794375"/>
              <a:ext cx="1541463" cy="449263"/>
              <a:chOff x="1934" y="2405"/>
              <a:chExt cx="971" cy="283"/>
            </a:xfrm>
          </p:grpSpPr>
          <p:sp>
            <p:nvSpPr>
              <p:cNvPr id="48227" name="Text Box 24"/>
              <p:cNvSpPr txBox="1">
                <a:spLocks noChangeArrowheads="1"/>
              </p:cNvSpPr>
              <p:nvPr/>
            </p:nvSpPr>
            <p:spPr bwMode="auto">
              <a:xfrm>
                <a:off x="1934" y="2405"/>
                <a:ext cx="83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 smtClean="0">
                    <a:latin typeface="Arial" charset="0"/>
                    <a:cs typeface="+mn-cs"/>
                  </a:rPr>
                  <a:t>111.111.111.110</a:t>
                </a:r>
              </a:p>
            </p:txBody>
          </p:sp>
          <p:sp>
            <p:nvSpPr>
              <p:cNvPr id="48228" name="Text Box 25"/>
              <p:cNvSpPr txBox="1">
                <a:spLocks noChangeArrowheads="1"/>
              </p:cNvSpPr>
              <p:nvPr/>
            </p:nvSpPr>
            <p:spPr bwMode="auto">
              <a:xfrm>
                <a:off x="1938" y="2515"/>
                <a:ext cx="967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 smtClean="0">
                    <a:latin typeface="Arial" charset="0"/>
                    <a:cs typeface="+mn-cs"/>
                  </a:rPr>
                  <a:t>E6-E9-00-17-BB-4B</a:t>
                </a:r>
              </a:p>
            </p:txBody>
          </p:sp>
        </p:grpSp>
        <p:sp>
          <p:nvSpPr>
            <p:cNvPr id="48180" name="Text Box 26"/>
            <p:cNvSpPr txBox="1">
              <a:spLocks noChangeArrowheads="1"/>
            </p:cNvSpPr>
            <p:nvPr/>
          </p:nvSpPr>
          <p:spPr bwMode="auto">
            <a:xfrm>
              <a:off x="952500" y="6037263"/>
              <a:ext cx="16271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CC-49-DE-D0-AB-7D</a:t>
              </a:r>
            </a:p>
          </p:txBody>
        </p:sp>
        <p:sp>
          <p:nvSpPr>
            <p:cNvPr id="48181" name="Text Box 27"/>
            <p:cNvSpPr txBox="1">
              <a:spLocks noChangeArrowheads="1"/>
            </p:cNvSpPr>
            <p:nvPr/>
          </p:nvSpPr>
          <p:spPr bwMode="auto">
            <a:xfrm>
              <a:off x="942975" y="5854700"/>
              <a:ext cx="1322388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111.111.111.112</a:t>
              </a:r>
            </a:p>
          </p:txBody>
        </p:sp>
        <p:sp>
          <p:nvSpPr>
            <p:cNvPr id="48182" name="Text Box 30"/>
            <p:cNvSpPr txBox="1">
              <a:spLocks noChangeArrowheads="1"/>
            </p:cNvSpPr>
            <p:nvPr/>
          </p:nvSpPr>
          <p:spPr bwMode="auto">
            <a:xfrm>
              <a:off x="709613" y="4741863"/>
              <a:ext cx="1322387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111.111.111.111</a:t>
              </a:r>
            </a:p>
          </p:txBody>
        </p:sp>
        <p:sp>
          <p:nvSpPr>
            <p:cNvPr id="48183" name="Text Box 33"/>
            <p:cNvSpPr txBox="1">
              <a:spLocks noChangeArrowheads="1"/>
            </p:cNvSpPr>
            <p:nvPr/>
          </p:nvSpPr>
          <p:spPr bwMode="auto">
            <a:xfrm>
              <a:off x="730250" y="4927600"/>
              <a:ext cx="1509713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74-29-9C-E8-FF-55</a:t>
              </a:r>
            </a:p>
          </p:txBody>
        </p:sp>
        <p:sp>
          <p:nvSpPr>
            <p:cNvPr id="138295" name="Freeform 39"/>
            <p:cNvSpPr>
              <a:spLocks/>
            </p:cNvSpPr>
            <p:nvPr/>
          </p:nvSpPr>
          <p:spPr bwMode="auto">
            <a:xfrm>
              <a:off x="2365375" y="4437063"/>
              <a:ext cx="839788" cy="1069975"/>
            </a:xfrm>
            <a:custGeom>
              <a:avLst/>
              <a:gdLst>
                <a:gd name="T0" fmla="*/ 2147483647 w 1005"/>
                <a:gd name="T1" fmla="*/ 2147483647 h 996"/>
                <a:gd name="T2" fmla="*/ 2147483647 w 1005"/>
                <a:gd name="T3" fmla="*/ 2147483647 h 996"/>
                <a:gd name="T4" fmla="*/ 2147483647 w 1005"/>
                <a:gd name="T5" fmla="*/ 2147483647 h 996"/>
                <a:gd name="T6" fmla="*/ 2147483647 w 1005"/>
                <a:gd name="T7" fmla="*/ 2147483647 h 996"/>
                <a:gd name="T8" fmla="*/ 2147483647 w 1005"/>
                <a:gd name="T9" fmla="*/ 2147483647 h 996"/>
                <a:gd name="T10" fmla="*/ 2147483647 w 1005"/>
                <a:gd name="T11" fmla="*/ 2147483647 h 996"/>
                <a:gd name="T12" fmla="*/ 2147483647 w 1005"/>
                <a:gd name="T13" fmla="*/ 2147483647 h 996"/>
                <a:gd name="T14" fmla="*/ 2147483647 w 1005"/>
                <a:gd name="T15" fmla="*/ 2147483647 h 996"/>
                <a:gd name="T16" fmla="*/ 2147483647 w 1005"/>
                <a:gd name="T17" fmla="*/ 2147483647 h 996"/>
                <a:gd name="T18" fmla="*/ 2147483647 w 1005"/>
                <a:gd name="T19" fmla="*/ 2147483647 h 996"/>
                <a:gd name="T20" fmla="*/ 2147483647 w 1005"/>
                <a:gd name="T21" fmla="*/ 2147483647 h 996"/>
                <a:gd name="T22" fmla="*/ 2147483647 w 1005"/>
                <a:gd name="T23" fmla="*/ 2147483647 h 996"/>
                <a:gd name="T24" fmla="*/ 2147483647 w 1005"/>
                <a:gd name="T25" fmla="*/ 2147483647 h 9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05" h="996">
                  <a:moveTo>
                    <a:pt x="307" y="83"/>
                  </a:moveTo>
                  <a:cubicBezTo>
                    <a:pt x="218" y="117"/>
                    <a:pt x="182" y="156"/>
                    <a:pt x="134" y="227"/>
                  </a:cubicBezTo>
                  <a:cubicBezTo>
                    <a:pt x="86" y="298"/>
                    <a:pt x="38" y="426"/>
                    <a:pt x="19" y="507"/>
                  </a:cubicBezTo>
                  <a:cubicBezTo>
                    <a:pt x="0" y="588"/>
                    <a:pt x="8" y="648"/>
                    <a:pt x="19" y="716"/>
                  </a:cubicBezTo>
                  <a:cubicBezTo>
                    <a:pt x="30" y="784"/>
                    <a:pt x="54" y="873"/>
                    <a:pt x="84" y="918"/>
                  </a:cubicBezTo>
                  <a:cubicBezTo>
                    <a:pt x="114" y="963"/>
                    <a:pt x="148" y="984"/>
                    <a:pt x="199" y="990"/>
                  </a:cubicBezTo>
                  <a:cubicBezTo>
                    <a:pt x="250" y="996"/>
                    <a:pt x="310" y="961"/>
                    <a:pt x="393" y="954"/>
                  </a:cubicBezTo>
                  <a:cubicBezTo>
                    <a:pt x="476" y="947"/>
                    <a:pt x="614" y="967"/>
                    <a:pt x="696" y="947"/>
                  </a:cubicBezTo>
                  <a:cubicBezTo>
                    <a:pt x="778" y="927"/>
                    <a:pt x="833" y="898"/>
                    <a:pt x="883" y="831"/>
                  </a:cubicBezTo>
                  <a:cubicBezTo>
                    <a:pt x="933" y="764"/>
                    <a:pt x="991" y="644"/>
                    <a:pt x="998" y="543"/>
                  </a:cubicBezTo>
                  <a:cubicBezTo>
                    <a:pt x="1005" y="442"/>
                    <a:pt x="981" y="313"/>
                    <a:pt x="926" y="227"/>
                  </a:cubicBezTo>
                  <a:cubicBezTo>
                    <a:pt x="871" y="141"/>
                    <a:pt x="768" y="50"/>
                    <a:pt x="667" y="25"/>
                  </a:cubicBezTo>
                  <a:cubicBezTo>
                    <a:pt x="566" y="0"/>
                    <a:pt x="396" y="49"/>
                    <a:pt x="307" y="83"/>
                  </a:cubicBezTo>
                  <a:close/>
                </a:path>
              </a:pathLst>
            </a:custGeom>
            <a:solidFill>
              <a:srgbClr val="00CCFF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48185" name="Line 40"/>
            <p:cNvSpPr>
              <a:spLocks noChangeShapeType="1"/>
            </p:cNvSpPr>
            <p:nvPr/>
          </p:nvSpPr>
          <p:spPr bwMode="auto">
            <a:xfrm>
              <a:off x="2062163" y="4416425"/>
              <a:ext cx="438150" cy="2301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186" name="Line 41"/>
            <p:cNvSpPr>
              <a:spLocks noChangeShapeType="1"/>
            </p:cNvSpPr>
            <p:nvPr/>
          </p:nvSpPr>
          <p:spPr bwMode="auto">
            <a:xfrm flipV="1">
              <a:off x="2185988" y="5360988"/>
              <a:ext cx="231775" cy="255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187" name="Line 42"/>
            <p:cNvSpPr>
              <a:spLocks noChangeShapeType="1"/>
            </p:cNvSpPr>
            <p:nvPr/>
          </p:nvSpPr>
          <p:spPr bwMode="auto">
            <a:xfrm>
              <a:off x="3184525" y="4954588"/>
              <a:ext cx="584200" cy="95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188" name="Line 44"/>
            <p:cNvSpPr>
              <a:spLocks noChangeShapeType="1"/>
            </p:cNvSpPr>
            <p:nvPr/>
          </p:nvSpPr>
          <p:spPr bwMode="auto">
            <a:xfrm flipV="1">
              <a:off x="2101850" y="5711825"/>
              <a:ext cx="0" cy="1635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189" name="Line 45"/>
            <p:cNvSpPr>
              <a:spLocks noChangeShapeType="1"/>
            </p:cNvSpPr>
            <p:nvPr/>
          </p:nvSpPr>
          <p:spPr bwMode="auto">
            <a:xfrm flipH="1" flipV="1">
              <a:off x="1976438" y="4489450"/>
              <a:ext cx="0" cy="3984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190" name="Line 46"/>
            <p:cNvSpPr>
              <a:spLocks noChangeShapeType="1"/>
            </p:cNvSpPr>
            <p:nvPr/>
          </p:nvSpPr>
          <p:spPr bwMode="auto">
            <a:xfrm>
              <a:off x="3854450" y="5021263"/>
              <a:ext cx="0" cy="7508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191" name="Line 47"/>
            <p:cNvSpPr>
              <a:spLocks noChangeShapeType="1"/>
            </p:cNvSpPr>
            <p:nvPr/>
          </p:nvSpPr>
          <p:spPr bwMode="auto">
            <a:xfrm flipH="1" flipV="1">
              <a:off x="4935538" y="5011738"/>
              <a:ext cx="4762" cy="2206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20" name="Text Box 58"/>
            <p:cNvSpPr txBox="1">
              <a:spLocks noChangeArrowheads="1"/>
            </p:cNvSpPr>
            <p:nvPr/>
          </p:nvSpPr>
          <p:spPr bwMode="auto">
            <a:xfrm>
              <a:off x="719138" y="4156075"/>
              <a:ext cx="390525" cy="461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i="0" dirty="0">
                  <a:solidFill>
                    <a:srgbClr val="FF0000"/>
                  </a:solidFill>
                  <a:latin typeface="+mj-lt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48193" name="Line 60"/>
            <p:cNvSpPr>
              <a:spLocks noChangeShapeType="1"/>
            </p:cNvSpPr>
            <p:nvPr/>
          </p:nvSpPr>
          <p:spPr bwMode="auto">
            <a:xfrm>
              <a:off x="5045075" y="4921250"/>
              <a:ext cx="11985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38305" name="Group 63"/>
            <p:cNvGrpSpPr>
              <a:grpSpLocks/>
            </p:cNvGrpSpPr>
            <p:nvPr/>
          </p:nvGrpSpPr>
          <p:grpSpPr bwMode="auto">
            <a:xfrm>
              <a:off x="7372350" y="4845050"/>
              <a:ext cx="1558925" cy="460375"/>
              <a:chOff x="4351" y="2786"/>
              <a:chExt cx="982" cy="290"/>
            </a:xfrm>
          </p:grpSpPr>
          <p:sp>
            <p:nvSpPr>
              <p:cNvPr id="48225" name="Text Box 64"/>
              <p:cNvSpPr txBox="1">
                <a:spLocks noChangeArrowheads="1"/>
              </p:cNvSpPr>
              <p:nvPr/>
            </p:nvSpPr>
            <p:spPr bwMode="auto">
              <a:xfrm>
                <a:off x="4352" y="2786"/>
                <a:ext cx="83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 smtClean="0">
                    <a:latin typeface="Arial" charset="0"/>
                    <a:cs typeface="+mn-cs"/>
                  </a:rPr>
                  <a:t>222.222.222.222</a:t>
                </a:r>
              </a:p>
            </p:txBody>
          </p:sp>
          <p:sp>
            <p:nvSpPr>
              <p:cNvPr id="48226" name="Text Box 65"/>
              <p:cNvSpPr txBox="1">
                <a:spLocks noChangeArrowheads="1"/>
              </p:cNvSpPr>
              <p:nvPr/>
            </p:nvSpPr>
            <p:spPr bwMode="auto">
              <a:xfrm>
                <a:off x="4351" y="2904"/>
                <a:ext cx="982" cy="1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 smtClean="0">
                    <a:latin typeface="Arial" charset="0"/>
                    <a:cs typeface="+mn-cs"/>
                  </a:rPr>
                  <a:t>49-BD-D2-C7-56-2A</a:t>
                </a:r>
              </a:p>
            </p:txBody>
          </p:sp>
        </p:grpSp>
        <p:sp>
          <p:nvSpPr>
            <p:cNvPr id="48195" name="Line 67"/>
            <p:cNvSpPr>
              <a:spLocks noChangeShapeType="1"/>
            </p:cNvSpPr>
            <p:nvPr/>
          </p:nvSpPr>
          <p:spPr bwMode="auto">
            <a:xfrm flipV="1">
              <a:off x="6943725" y="4416425"/>
              <a:ext cx="450850" cy="3175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196" name="Line 68"/>
            <p:cNvSpPr>
              <a:spLocks noChangeShapeType="1"/>
            </p:cNvSpPr>
            <p:nvPr/>
          </p:nvSpPr>
          <p:spPr bwMode="auto">
            <a:xfrm flipH="1" flipV="1">
              <a:off x="7469188" y="4492625"/>
              <a:ext cx="11112" cy="3889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197" name="Text Box 71"/>
            <p:cNvSpPr txBox="1">
              <a:spLocks noChangeArrowheads="1"/>
            </p:cNvSpPr>
            <p:nvPr/>
          </p:nvSpPr>
          <p:spPr bwMode="auto">
            <a:xfrm>
              <a:off x="7073900" y="5811838"/>
              <a:ext cx="13223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222.222.222.221</a:t>
              </a:r>
            </a:p>
          </p:txBody>
        </p:sp>
        <p:sp>
          <p:nvSpPr>
            <p:cNvPr id="48198" name="Text Box 72"/>
            <p:cNvSpPr txBox="1">
              <a:spLocks noChangeArrowheads="1"/>
            </p:cNvSpPr>
            <p:nvPr/>
          </p:nvSpPr>
          <p:spPr bwMode="auto">
            <a:xfrm>
              <a:off x="7077075" y="5986463"/>
              <a:ext cx="1501775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88-B2-2F-54-1A-0F</a:t>
              </a:r>
            </a:p>
          </p:txBody>
        </p:sp>
        <p:sp>
          <p:nvSpPr>
            <p:cNvPr id="48199" name="Line 73"/>
            <p:cNvSpPr>
              <a:spLocks noChangeShapeType="1"/>
            </p:cNvSpPr>
            <p:nvPr/>
          </p:nvSpPr>
          <p:spPr bwMode="auto">
            <a:xfrm flipH="1" flipV="1">
              <a:off x="6873875" y="5313363"/>
              <a:ext cx="254000" cy="2508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200" name="Line 74"/>
            <p:cNvSpPr>
              <a:spLocks noChangeShapeType="1"/>
            </p:cNvSpPr>
            <p:nvPr/>
          </p:nvSpPr>
          <p:spPr bwMode="auto">
            <a:xfrm flipH="1">
              <a:off x="7208838" y="5654675"/>
              <a:ext cx="4762" cy="2016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38312" name="Freeform 75"/>
            <p:cNvSpPr>
              <a:spLocks/>
            </p:cNvSpPr>
            <p:nvPr/>
          </p:nvSpPr>
          <p:spPr bwMode="auto">
            <a:xfrm>
              <a:off x="6203950" y="4440238"/>
              <a:ext cx="765175" cy="1081088"/>
            </a:xfrm>
            <a:custGeom>
              <a:avLst/>
              <a:gdLst>
                <a:gd name="T0" fmla="*/ 2147483647 w 1005"/>
                <a:gd name="T1" fmla="*/ 2147483647 h 996"/>
                <a:gd name="T2" fmla="*/ 2147483647 w 1005"/>
                <a:gd name="T3" fmla="*/ 2147483647 h 996"/>
                <a:gd name="T4" fmla="*/ 2147483647 w 1005"/>
                <a:gd name="T5" fmla="*/ 2147483647 h 996"/>
                <a:gd name="T6" fmla="*/ 2147483647 w 1005"/>
                <a:gd name="T7" fmla="*/ 2147483647 h 996"/>
                <a:gd name="T8" fmla="*/ 2147483647 w 1005"/>
                <a:gd name="T9" fmla="*/ 2147483647 h 996"/>
                <a:gd name="T10" fmla="*/ 2147483647 w 1005"/>
                <a:gd name="T11" fmla="*/ 2147483647 h 996"/>
                <a:gd name="T12" fmla="*/ 2147483647 w 1005"/>
                <a:gd name="T13" fmla="*/ 2147483647 h 996"/>
                <a:gd name="T14" fmla="*/ 2147483647 w 1005"/>
                <a:gd name="T15" fmla="*/ 2147483647 h 996"/>
                <a:gd name="T16" fmla="*/ 2147483647 w 1005"/>
                <a:gd name="T17" fmla="*/ 2147483647 h 996"/>
                <a:gd name="T18" fmla="*/ 2147483647 w 1005"/>
                <a:gd name="T19" fmla="*/ 2147483647 h 996"/>
                <a:gd name="T20" fmla="*/ 2147483647 w 1005"/>
                <a:gd name="T21" fmla="*/ 2147483647 h 996"/>
                <a:gd name="T22" fmla="*/ 2147483647 w 1005"/>
                <a:gd name="T23" fmla="*/ 2147483647 h 996"/>
                <a:gd name="T24" fmla="*/ 2147483647 w 1005"/>
                <a:gd name="T25" fmla="*/ 2147483647 h 9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05" h="996">
                  <a:moveTo>
                    <a:pt x="307" y="83"/>
                  </a:moveTo>
                  <a:cubicBezTo>
                    <a:pt x="218" y="117"/>
                    <a:pt x="182" y="156"/>
                    <a:pt x="134" y="227"/>
                  </a:cubicBezTo>
                  <a:cubicBezTo>
                    <a:pt x="86" y="298"/>
                    <a:pt x="38" y="426"/>
                    <a:pt x="19" y="507"/>
                  </a:cubicBezTo>
                  <a:cubicBezTo>
                    <a:pt x="0" y="588"/>
                    <a:pt x="8" y="648"/>
                    <a:pt x="19" y="716"/>
                  </a:cubicBezTo>
                  <a:cubicBezTo>
                    <a:pt x="30" y="784"/>
                    <a:pt x="54" y="873"/>
                    <a:pt x="84" y="918"/>
                  </a:cubicBezTo>
                  <a:cubicBezTo>
                    <a:pt x="114" y="963"/>
                    <a:pt x="148" y="984"/>
                    <a:pt x="199" y="990"/>
                  </a:cubicBezTo>
                  <a:cubicBezTo>
                    <a:pt x="250" y="996"/>
                    <a:pt x="310" y="961"/>
                    <a:pt x="393" y="954"/>
                  </a:cubicBezTo>
                  <a:cubicBezTo>
                    <a:pt x="476" y="947"/>
                    <a:pt x="614" y="967"/>
                    <a:pt x="696" y="947"/>
                  </a:cubicBezTo>
                  <a:cubicBezTo>
                    <a:pt x="778" y="927"/>
                    <a:pt x="833" y="898"/>
                    <a:pt x="883" y="831"/>
                  </a:cubicBezTo>
                  <a:cubicBezTo>
                    <a:pt x="933" y="764"/>
                    <a:pt x="991" y="644"/>
                    <a:pt x="998" y="543"/>
                  </a:cubicBezTo>
                  <a:cubicBezTo>
                    <a:pt x="1005" y="442"/>
                    <a:pt x="981" y="313"/>
                    <a:pt x="926" y="227"/>
                  </a:cubicBezTo>
                  <a:cubicBezTo>
                    <a:pt x="871" y="141"/>
                    <a:pt x="768" y="50"/>
                    <a:pt x="667" y="25"/>
                  </a:cubicBezTo>
                  <a:cubicBezTo>
                    <a:pt x="566" y="0"/>
                    <a:pt x="396" y="49"/>
                    <a:pt x="307" y="83"/>
                  </a:cubicBezTo>
                  <a:close/>
                </a:path>
              </a:pathLst>
            </a:custGeom>
            <a:solidFill>
              <a:srgbClr val="00CCFF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130" name="Text Box 76"/>
            <p:cNvSpPr txBox="1">
              <a:spLocks noChangeArrowheads="1"/>
            </p:cNvSpPr>
            <p:nvPr/>
          </p:nvSpPr>
          <p:spPr bwMode="auto">
            <a:xfrm>
              <a:off x="8307388" y="4073525"/>
              <a:ext cx="357187" cy="461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i="0" dirty="0">
                  <a:solidFill>
                    <a:srgbClr val="FF0000"/>
                  </a:solidFill>
                  <a:latin typeface="+mj-lt"/>
                  <a:ea typeface="+mn-ea"/>
                  <a:cs typeface="+mn-cs"/>
                </a:rPr>
                <a:t>B</a:t>
              </a:r>
            </a:p>
          </p:txBody>
        </p:sp>
        <p:grpSp>
          <p:nvGrpSpPr>
            <p:cNvPr id="138314" name="Group 130"/>
            <p:cNvGrpSpPr>
              <a:grpSpLocks/>
            </p:cNvGrpSpPr>
            <p:nvPr/>
          </p:nvGrpSpPr>
          <p:grpSpPr bwMode="auto">
            <a:xfrm>
              <a:off x="7179310" y="4033520"/>
              <a:ext cx="1009650" cy="855028"/>
              <a:chOff x="7179310" y="4033520"/>
              <a:chExt cx="1009650" cy="855028"/>
            </a:xfrm>
          </p:grpSpPr>
          <p:grpSp>
            <p:nvGrpSpPr>
              <p:cNvPr id="138332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38334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8335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sp>
            <p:nvSpPr>
              <p:cNvPr id="150" name="Rectangle 43"/>
              <p:cNvSpPr>
                <a:spLocks noChangeArrowheads="1"/>
              </p:cNvSpPr>
              <p:nvPr/>
            </p:nvSpPr>
            <p:spPr bwMode="auto">
              <a:xfrm rot="16200000">
                <a:off x="7438232" y="4309268"/>
                <a:ext cx="127000" cy="195263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38315" name="Group 131"/>
            <p:cNvGrpSpPr>
              <a:grpSpLocks/>
            </p:cNvGrpSpPr>
            <p:nvPr/>
          </p:nvGrpSpPr>
          <p:grpSpPr bwMode="auto">
            <a:xfrm>
              <a:off x="3757931" y="4714240"/>
              <a:ext cx="1291589" cy="426719"/>
              <a:chOff x="4011931" y="3379152"/>
              <a:chExt cx="1262062" cy="390207"/>
            </a:xfrm>
          </p:grpSpPr>
          <p:sp>
            <p:nvSpPr>
              <p:cNvPr id="138" name="Rectangle 43"/>
              <p:cNvSpPr>
                <a:spLocks noChangeArrowheads="1"/>
              </p:cNvSpPr>
              <p:nvPr/>
            </p:nvSpPr>
            <p:spPr bwMode="auto">
              <a:xfrm rot="16200000">
                <a:off x="5112705" y="3476529"/>
                <a:ext cx="127747" cy="19545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grpSp>
            <p:nvGrpSpPr>
              <p:cNvPr id="138322" name="Group 1185"/>
              <p:cNvGrpSpPr>
                <a:grpSpLocks/>
              </p:cNvGrpSpPr>
              <p:nvPr/>
            </p:nvGrpSpPr>
            <p:grpSpPr bwMode="auto">
              <a:xfrm>
                <a:off x="4197985" y="3379152"/>
                <a:ext cx="892175" cy="390207"/>
                <a:chOff x="4650" y="1129"/>
                <a:chExt cx="246" cy="95"/>
              </a:xfrm>
            </p:grpSpPr>
            <p:sp>
              <p:nvSpPr>
                <p:cNvPr id="138324" name="Oval 407"/>
                <p:cNvSpPr>
                  <a:spLocks noChangeArrowheads="1"/>
                </p:cNvSpPr>
                <p:nvPr/>
              </p:nvSpPr>
              <p:spPr bwMode="auto">
                <a:xfrm>
                  <a:off x="4651" y="1171"/>
                  <a:ext cx="244" cy="5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 i="0" dirty="0">
                    <a:latin typeface="Times New Roman" charset="0"/>
                    <a:cs typeface="Arial" charset="0"/>
                  </a:endParaRPr>
                </a:p>
              </p:txBody>
            </p:sp>
            <p:sp>
              <p:nvSpPr>
                <p:cNvPr id="138325" name="Rectangle 410"/>
                <p:cNvSpPr>
                  <a:spLocks noChangeArrowheads="1"/>
                </p:cNvSpPr>
                <p:nvPr/>
              </p:nvSpPr>
              <p:spPr bwMode="auto">
                <a:xfrm>
                  <a:off x="4651" y="1165"/>
                  <a:ext cx="245" cy="3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2400" i="0" dirty="0">
                    <a:latin typeface="Times New Roman" charset="0"/>
                    <a:cs typeface="Arial" charset="0"/>
                  </a:endParaRPr>
                </a:p>
              </p:txBody>
            </p:sp>
            <p:sp>
              <p:nvSpPr>
                <p:cNvPr id="138326" name="Oval 411"/>
                <p:cNvSpPr>
                  <a:spLocks noChangeArrowheads="1"/>
                </p:cNvSpPr>
                <p:nvPr/>
              </p:nvSpPr>
              <p:spPr bwMode="auto">
                <a:xfrm>
                  <a:off x="4650" y="1129"/>
                  <a:ext cx="244" cy="6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 i="0" dirty="0">
                    <a:latin typeface="Times New Roman" charset="0"/>
                    <a:cs typeface="Arial" charset="0"/>
                  </a:endParaRPr>
                </a:p>
              </p:txBody>
            </p:sp>
            <p:grpSp>
              <p:nvGrpSpPr>
                <p:cNvPr id="138327" name="Group 1189"/>
                <p:cNvGrpSpPr>
                  <a:grpSpLocks/>
                </p:cNvGrpSpPr>
                <p:nvPr/>
              </p:nvGrpSpPr>
              <p:grpSpPr bwMode="auto">
                <a:xfrm>
                  <a:off x="4699" y="1145"/>
                  <a:ext cx="138" cy="29"/>
                  <a:chOff x="2468" y="1332"/>
                  <a:chExt cx="310" cy="60"/>
                </a:xfrm>
              </p:grpSpPr>
              <p:sp>
                <p:nvSpPr>
                  <p:cNvPr id="138330" name="Freeform 1190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38331" name="Freeform 1191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48217" name="Line 1192"/>
                <p:cNvSpPr>
                  <a:spLocks noChangeShapeType="1"/>
                </p:cNvSpPr>
                <p:nvPr/>
              </p:nvSpPr>
              <p:spPr bwMode="auto">
                <a:xfrm>
                  <a:off x="4651" y="1158"/>
                  <a:ext cx="0" cy="4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48218" name="Line 1193"/>
                <p:cNvSpPr>
                  <a:spLocks noChangeShapeType="1"/>
                </p:cNvSpPr>
                <p:nvPr/>
              </p:nvSpPr>
              <p:spPr bwMode="auto">
                <a:xfrm>
                  <a:off x="4894" y="1160"/>
                  <a:ext cx="0" cy="4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sp>
            <p:nvSpPr>
              <p:cNvPr id="140" name="Rectangle 43"/>
              <p:cNvSpPr>
                <a:spLocks noChangeArrowheads="1"/>
              </p:cNvSpPr>
              <p:nvPr/>
            </p:nvSpPr>
            <p:spPr bwMode="auto">
              <a:xfrm rot="16200000">
                <a:off x="4046200" y="3485965"/>
                <a:ext cx="126295" cy="19545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38316" name="Group 132"/>
            <p:cNvGrpSpPr>
              <a:grpSpLocks/>
            </p:cNvGrpSpPr>
            <p:nvPr/>
          </p:nvGrpSpPr>
          <p:grpSpPr bwMode="auto">
            <a:xfrm>
              <a:off x="1483360" y="5313680"/>
              <a:ext cx="701043" cy="517588"/>
              <a:chOff x="1046480" y="3962400"/>
              <a:chExt cx="1026163" cy="761428"/>
            </a:xfrm>
          </p:grpSpPr>
          <p:sp>
            <p:nvSpPr>
              <p:cNvPr id="134" name="Rectangle 48"/>
              <p:cNvSpPr>
                <a:spLocks noChangeArrowheads="1"/>
              </p:cNvSpPr>
              <p:nvPr/>
            </p:nvSpPr>
            <p:spPr bwMode="auto">
              <a:xfrm rot="16200000">
                <a:off x="1893438" y="4298853"/>
                <a:ext cx="109762" cy="248638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grpSp>
            <p:nvGrpSpPr>
              <p:cNvPr id="138318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38319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8320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</p:grpSp>
      </p:grpSp>
      <p:sp>
        <p:nvSpPr>
          <p:cNvPr id="718850" name="AutoShape 2"/>
          <p:cNvSpPr>
            <a:spLocks noChangeArrowheads="1"/>
          </p:cNvSpPr>
          <p:nvPr/>
        </p:nvSpPr>
        <p:spPr bwMode="auto">
          <a:xfrm>
            <a:off x="5710238" y="3144838"/>
            <a:ext cx="314325" cy="792162"/>
          </a:xfrm>
          <a:prstGeom prst="downArrow">
            <a:avLst>
              <a:gd name="adj1" fmla="val 50000"/>
              <a:gd name="adj2" fmla="val 63005"/>
            </a:avLst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8134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001000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Addressing: routing to another LAN</a:t>
            </a:r>
          </a:p>
        </p:txBody>
      </p:sp>
      <p:grpSp>
        <p:nvGrpSpPr>
          <p:cNvPr id="138246" name="Group 67"/>
          <p:cNvGrpSpPr>
            <a:grpSpLocks/>
          </p:cNvGrpSpPr>
          <p:nvPr/>
        </p:nvGrpSpPr>
        <p:grpSpPr bwMode="auto">
          <a:xfrm>
            <a:off x="5216525" y="2701925"/>
            <a:ext cx="2011363" cy="760413"/>
            <a:chOff x="1197" y="1665"/>
            <a:chExt cx="1267" cy="479"/>
          </a:xfrm>
        </p:grpSpPr>
        <p:grpSp>
          <p:nvGrpSpPr>
            <p:cNvPr id="138280" name="Group 68"/>
            <p:cNvGrpSpPr>
              <a:grpSpLocks/>
            </p:cNvGrpSpPr>
            <p:nvPr/>
          </p:nvGrpSpPr>
          <p:grpSpPr bwMode="auto">
            <a:xfrm>
              <a:off x="1231" y="1990"/>
              <a:ext cx="691" cy="154"/>
              <a:chOff x="1231" y="1990"/>
              <a:chExt cx="691" cy="154"/>
            </a:xfrm>
          </p:grpSpPr>
          <p:sp>
            <p:nvSpPr>
              <p:cNvPr id="48171" name="Rectangle 69"/>
              <p:cNvSpPr>
                <a:spLocks noChangeArrowheads="1"/>
              </p:cNvSpPr>
              <p:nvPr/>
            </p:nvSpPr>
            <p:spPr bwMode="auto">
              <a:xfrm>
                <a:off x="1231" y="1991"/>
                <a:ext cx="691" cy="15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8172" name="Line 70"/>
              <p:cNvSpPr>
                <a:spLocks noChangeShapeType="1"/>
              </p:cNvSpPr>
              <p:nvPr/>
            </p:nvSpPr>
            <p:spPr bwMode="auto">
              <a:xfrm>
                <a:off x="1337" y="1990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8173" name="Line 71"/>
              <p:cNvSpPr>
                <a:spLocks noChangeShapeType="1"/>
              </p:cNvSpPr>
              <p:nvPr/>
            </p:nvSpPr>
            <p:spPr bwMode="auto">
              <a:xfrm>
                <a:off x="1427" y="1992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sp>
          <p:nvSpPr>
            <p:cNvPr id="48170" name="Text Box 72"/>
            <p:cNvSpPr txBox="1">
              <a:spLocks noChangeArrowheads="1"/>
            </p:cNvSpPr>
            <p:nvPr/>
          </p:nvSpPr>
          <p:spPr bwMode="auto">
            <a:xfrm>
              <a:off x="1197" y="1665"/>
              <a:ext cx="126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IP src: 111.111.111.111</a:t>
              </a:r>
            </a:p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   IP dest: 222.222.222.222</a:t>
              </a:r>
            </a:p>
          </p:txBody>
        </p:sp>
      </p:grpSp>
      <p:grpSp>
        <p:nvGrpSpPr>
          <p:cNvPr id="718921" name="Group 73"/>
          <p:cNvGrpSpPr>
            <a:grpSpLocks/>
          </p:cNvGrpSpPr>
          <p:nvPr/>
        </p:nvGrpSpPr>
        <p:grpSpPr bwMode="auto">
          <a:xfrm>
            <a:off x="5340350" y="2952750"/>
            <a:ext cx="146050" cy="385763"/>
            <a:chOff x="1272" y="1762"/>
            <a:chExt cx="92" cy="243"/>
          </a:xfrm>
        </p:grpSpPr>
        <p:sp>
          <p:nvSpPr>
            <p:cNvPr id="48167" name="Line 74"/>
            <p:cNvSpPr>
              <a:spLocks noChangeShapeType="1"/>
            </p:cNvSpPr>
            <p:nvPr/>
          </p:nvSpPr>
          <p:spPr bwMode="auto">
            <a:xfrm>
              <a:off x="1272" y="1762"/>
              <a:ext cx="0" cy="2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168" name="Line 75"/>
            <p:cNvSpPr>
              <a:spLocks noChangeShapeType="1"/>
            </p:cNvSpPr>
            <p:nvPr/>
          </p:nvSpPr>
          <p:spPr bwMode="auto">
            <a:xfrm>
              <a:off x="1364" y="1878"/>
              <a:ext cx="0" cy="1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718924" name="Rectangle 76"/>
          <p:cNvSpPr>
            <a:spLocks noChangeArrowheads="1"/>
          </p:cNvSpPr>
          <p:nvPr/>
        </p:nvSpPr>
        <p:spPr bwMode="auto">
          <a:xfrm>
            <a:off x="706438" y="1084263"/>
            <a:ext cx="7772400" cy="55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>
                <a:latin typeface="Gill Sans MT" charset="0"/>
                <a:cs typeface="+mn-cs"/>
              </a:rPr>
              <a:t>R forwards datagram with IP source A, destination B </a:t>
            </a:r>
          </a:p>
        </p:txBody>
      </p:sp>
      <p:sp>
        <p:nvSpPr>
          <p:cNvPr id="718925" name="Rectangle 77"/>
          <p:cNvSpPr>
            <a:spLocks noChangeArrowheads="1"/>
          </p:cNvSpPr>
          <p:nvPr/>
        </p:nvSpPr>
        <p:spPr bwMode="auto">
          <a:xfrm>
            <a:off x="719138" y="1441450"/>
            <a:ext cx="7772400" cy="72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>
                <a:latin typeface="Gill Sans MT" charset="0"/>
                <a:cs typeface="+mn-cs"/>
              </a:rPr>
              <a:t>R creates link-layer frame with B's MAC address as </a:t>
            </a:r>
            <a:r>
              <a:rPr lang="en-US" sz="2000" i="0" dirty="0" smtClean="0">
                <a:latin typeface="Gill Sans MT" charset="0"/>
                <a:cs typeface="+mn-cs"/>
              </a:rPr>
              <a:t>destination address, </a:t>
            </a:r>
            <a:r>
              <a:rPr lang="en-US" sz="2000" i="0" dirty="0">
                <a:latin typeface="Gill Sans MT" charset="0"/>
                <a:cs typeface="+mn-cs"/>
              </a:rPr>
              <a:t>frame contains A-to-B IP datagram</a:t>
            </a:r>
            <a:endParaRPr lang="en-US" sz="2800" i="0" dirty="0">
              <a:latin typeface="Gill Sans MT" charset="0"/>
              <a:cs typeface="+mn-cs"/>
            </a:endParaRPr>
          </a:p>
        </p:txBody>
      </p:sp>
      <p:grpSp>
        <p:nvGrpSpPr>
          <p:cNvPr id="718926" name="Group 78"/>
          <p:cNvGrpSpPr>
            <a:grpSpLocks/>
          </p:cNvGrpSpPr>
          <p:nvPr/>
        </p:nvGrpSpPr>
        <p:grpSpPr bwMode="auto">
          <a:xfrm>
            <a:off x="4791075" y="2293938"/>
            <a:ext cx="2428876" cy="1519237"/>
            <a:chOff x="931" y="1414"/>
            <a:chExt cx="1530" cy="957"/>
          </a:xfrm>
        </p:grpSpPr>
        <p:sp>
          <p:nvSpPr>
            <p:cNvPr id="48155" name="Text Box 79"/>
            <p:cNvSpPr txBox="1">
              <a:spLocks noChangeArrowheads="1"/>
            </p:cNvSpPr>
            <p:nvPr/>
          </p:nvSpPr>
          <p:spPr bwMode="auto">
            <a:xfrm>
              <a:off x="931" y="1414"/>
              <a:ext cx="1530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MAC src: </a:t>
              </a:r>
              <a:r>
                <a:rPr lang="en-US" sz="1200" i="0" dirty="0" smtClean="0">
                  <a:solidFill>
                    <a:srgbClr val="FF0000"/>
                  </a:solidFill>
                  <a:latin typeface="Arial" charset="0"/>
                  <a:cs typeface="+mn-cs"/>
                </a:rPr>
                <a:t>1A-23-F9-CD-06-9B</a:t>
              </a:r>
            </a:p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  MAC dest: </a:t>
              </a:r>
              <a:r>
                <a:rPr lang="en-US" sz="1200" i="0" dirty="0" smtClean="0">
                  <a:solidFill>
                    <a:srgbClr val="FF0000"/>
                  </a:solidFill>
                  <a:latin typeface="Arial" charset="0"/>
                  <a:cs typeface="+mn-cs"/>
                </a:rPr>
                <a:t>49-BD-D2-C7-56-2A</a:t>
              </a:r>
            </a:p>
            <a:p>
              <a:pPr>
                <a:defRPr/>
              </a:pPr>
              <a:endParaRPr lang="en-US" sz="1200" i="0" dirty="0" smtClean="0">
                <a:solidFill>
                  <a:srgbClr val="FF0000"/>
                </a:solidFill>
                <a:latin typeface="Arial" charset="0"/>
                <a:cs typeface="+mn-cs"/>
              </a:endParaRPr>
            </a:p>
          </p:txBody>
        </p:sp>
        <p:grpSp>
          <p:nvGrpSpPr>
            <p:cNvPr id="138267" name="Group 80"/>
            <p:cNvGrpSpPr>
              <a:grpSpLocks/>
            </p:cNvGrpSpPr>
            <p:nvPr/>
          </p:nvGrpSpPr>
          <p:grpSpPr bwMode="auto">
            <a:xfrm>
              <a:off x="981" y="2182"/>
              <a:ext cx="1049" cy="189"/>
              <a:chOff x="2829" y="2040"/>
              <a:chExt cx="1049" cy="189"/>
            </a:xfrm>
          </p:grpSpPr>
          <p:sp>
            <p:nvSpPr>
              <p:cNvPr id="48161" name="Rectangle 81"/>
              <p:cNvSpPr>
                <a:spLocks noChangeArrowheads="1"/>
              </p:cNvSpPr>
              <p:nvPr/>
            </p:nvSpPr>
            <p:spPr bwMode="auto">
              <a:xfrm>
                <a:off x="2829" y="2042"/>
                <a:ext cx="1049" cy="185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8162" name="Rectangle 82"/>
              <p:cNvSpPr>
                <a:spLocks noChangeArrowheads="1"/>
              </p:cNvSpPr>
              <p:nvPr/>
            </p:nvSpPr>
            <p:spPr bwMode="auto">
              <a:xfrm>
                <a:off x="3078" y="2060"/>
                <a:ext cx="691" cy="15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8163" name="Line 83"/>
              <p:cNvSpPr>
                <a:spLocks noChangeShapeType="1"/>
              </p:cNvSpPr>
              <p:nvPr/>
            </p:nvSpPr>
            <p:spPr bwMode="auto">
              <a:xfrm>
                <a:off x="3180" y="2063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8164" name="Line 84"/>
              <p:cNvSpPr>
                <a:spLocks noChangeShapeType="1"/>
              </p:cNvSpPr>
              <p:nvPr/>
            </p:nvSpPr>
            <p:spPr bwMode="auto">
              <a:xfrm>
                <a:off x="3276" y="2063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8165" name="Line 85"/>
              <p:cNvSpPr>
                <a:spLocks noChangeShapeType="1"/>
              </p:cNvSpPr>
              <p:nvPr/>
            </p:nvSpPr>
            <p:spPr bwMode="auto">
              <a:xfrm>
                <a:off x="2910" y="2040"/>
                <a:ext cx="0" cy="189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8166" name="Line 86"/>
              <p:cNvSpPr>
                <a:spLocks noChangeShapeType="1"/>
              </p:cNvSpPr>
              <p:nvPr/>
            </p:nvSpPr>
            <p:spPr bwMode="auto">
              <a:xfrm>
                <a:off x="3006" y="2040"/>
                <a:ext cx="0" cy="189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sp>
          <p:nvSpPr>
            <p:cNvPr id="48157" name="Line 87"/>
            <p:cNvSpPr>
              <a:spLocks noChangeShapeType="1"/>
            </p:cNvSpPr>
            <p:nvPr/>
          </p:nvSpPr>
          <p:spPr bwMode="auto">
            <a:xfrm flipV="1">
              <a:off x="1018" y="1576"/>
              <a:ext cx="2" cy="7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158" name="Line 88"/>
            <p:cNvSpPr>
              <a:spLocks noChangeShapeType="1"/>
            </p:cNvSpPr>
            <p:nvPr/>
          </p:nvSpPr>
          <p:spPr bwMode="auto">
            <a:xfrm flipV="1">
              <a:off x="1106" y="1680"/>
              <a:ext cx="0" cy="5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159" name="Line 89"/>
            <p:cNvSpPr>
              <a:spLocks noChangeShapeType="1"/>
            </p:cNvSpPr>
            <p:nvPr/>
          </p:nvSpPr>
          <p:spPr bwMode="auto">
            <a:xfrm flipH="1" flipV="1">
              <a:off x="1276" y="1812"/>
              <a:ext cx="2" cy="4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160" name="Line 90"/>
            <p:cNvSpPr>
              <a:spLocks noChangeShapeType="1"/>
            </p:cNvSpPr>
            <p:nvPr/>
          </p:nvSpPr>
          <p:spPr bwMode="auto">
            <a:xfrm>
              <a:off x="1368" y="1924"/>
              <a:ext cx="2" cy="3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138251" name="Group 91"/>
          <p:cNvGrpSpPr>
            <a:grpSpLocks/>
          </p:cNvGrpSpPr>
          <p:nvPr/>
        </p:nvGrpSpPr>
        <p:grpSpPr bwMode="auto">
          <a:xfrm>
            <a:off x="3952875" y="2767013"/>
            <a:ext cx="895350" cy="2038350"/>
            <a:chOff x="2823" y="1545"/>
            <a:chExt cx="564" cy="1284"/>
          </a:xfrm>
        </p:grpSpPr>
        <p:sp>
          <p:nvSpPr>
            <p:cNvPr id="138261" name="Freeform 92"/>
            <p:cNvSpPr>
              <a:spLocks/>
            </p:cNvSpPr>
            <p:nvPr/>
          </p:nvSpPr>
          <p:spPr bwMode="auto">
            <a:xfrm>
              <a:off x="2823" y="2265"/>
              <a:ext cx="564" cy="564"/>
            </a:xfrm>
            <a:custGeom>
              <a:avLst/>
              <a:gdLst>
                <a:gd name="T0" fmla="*/ 564 w 564"/>
                <a:gd name="T1" fmla="*/ 0 h 564"/>
                <a:gd name="T2" fmla="*/ 287 w 564"/>
                <a:gd name="T3" fmla="*/ 564 h 564"/>
                <a:gd name="T4" fmla="*/ 0 w 564"/>
                <a:gd name="T5" fmla="*/ 0 h 564"/>
                <a:gd name="T6" fmla="*/ 564 w 564"/>
                <a:gd name="T7" fmla="*/ 0 h 56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64" h="564">
                  <a:moveTo>
                    <a:pt x="564" y="0"/>
                  </a:moveTo>
                  <a:lnTo>
                    <a:pt x="287" y="564"/>
                  </a:lnTo>
                  <a:lnTo>
                    <a:pt x="0" y="0"/>
                  </a:lnTo>
                  <a:lnTo>
                    <a:pt x="56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48151" name="Rectangle 93"/>
            <p:cNvSpPr>
              <a:spLocks noChangeArrowheads="1"/>
            </p:cNvSpPr>
            <p:nvPr/>
          </p:nvSpPr>
          <p:spPr bwMode="auto">
            <a:xfrm>
              <a:off x="2872" y="1877"/>
              <a:ext cx="493" cy="47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152" name="Text Box 94"/>
            <p:cNvSpPr txBox="1">
              <a:spLocks noChangeArrowheads="1"/>
            </p:cNvSpPr>
            <p:nvPr/>
          </p:nvSpPr>
          <p:spPr bwMode="auto">
            <a:xfrm>
              <a:off x="2941" y="1545"/>
              <a:ext cx="336" cy="8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endParaRPr lang="en-US" sz="1600" i="0" dirty="0" smtClean="0">
                <a:latin typeface="Arial" charset="0"/>
                <a:cs typeface="+mn-cs"/>
              </a:endParaRPr>
            </a:p>
            <a:p>
              <a:pPr algn="ctr">
                <a:defRPr/>
              </a:pPr>
              <a:endParaRPr lang="en-US" sz="1600" i="0" dirty="0" smtClean="0">
                <a:latin typeface="Arial" charset="0"/>
                <a:cs typeface="+mn-cs"/>
              </a:endParaRPr>
            </a:p>
            <a:p>
              <a:pPr algn="ctr">
                <a:defRPr/>
              </a:pPr>
              <a:r>
                <a:rPr lang="en-US" sz="1600" i="0" dirty="0" smtClean="0">
                  <a:latin typeface="Arial" charset="0"/>
                  <a:cs typeface="+mn-cs"/>
                </a:rPr>
                <a:t>IP</a:t>
              </a:r>
            </a:p>
            <a:p>
              <a:pPr algn="ctr">
                <a:defRPr/>
              </a:pPr>
              <a:r>
                <a:rPr lang="en-US" sz="1600" i="0" dirty="0" smtClean="0">
                  <a:latin typeface="Arial" charset="0"/>
                  <a:cs typeface="+mn-cs"/>
                </a:rPr>
                <a:t>Eth</a:t>
              </a:r>
            </a:p>
            <a:p>
              <a:pPr algn="ctr">
                <a:defRPr/>
              </a:pPr>
              <a:r>
                <a:rPr lang="en-US" sz="1600" i="0" dirty="0" smtClean="0">
                  <a:latin typeface="Arial" charset="0"/>
                  <a:cs typeface="+mn-cs"/>
                </a:rPr>
                <a:t>Phy</a:t>
              </a:r>
            </a:p>
          </p:txBody>
        </p:sp>
        <p:sp>
          <p:nvSpPr>
            <p:cNvPr id="48153" name="Line 95"/>
            <p:cNvSpPr>
              <a:spLocks noChangeShapeType="1"/>
            </p:cNvSpPr>
            <p:nvPr/>
          </p:nvSpPr>
          <p:spPr bwMode="auto">
            <a:xfrm>
              <a:off x="2868" y="2039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154" name="Line 96"/>
            <p:cNvSpPr>
              <a:spLocks noChangeShapeType="1"/>
            </p:cNvSpPr>
            <p:nvPr/>
          </p:nvSpPr>
          <p:spPr bwMode="auto">
            <a:xfrm>
              <a:off x="2865" y="219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138252" name="Group 113"/>
          <p:cNvGrpSpPr>
            <a:grpSpLocks/>
          </p:cNvGrpSpPr>
          <p:nvPr/>
        </p:nvGrpSpPr>
        <p:grpSpPr bwMode="auto">
          <a:xfrm>
            <a:off x="8061325" y="2478088"/>
            <a:ext cx="928688" cy="1954212"/>
            <a:chOff x="250" y="1380"/>
            <a:chExt cx="585" cy="1231"/>
          </a:xfrm>
        </p:grpSpPr>
        <p:sp>
          <p:nvSpPr>
            <p:cNvPr id="138254" name="Freeform 106"/>
            <p:cNvSpPr>
              <a:spLocks/>
            </p:cNvSpPr>
            <p:nvPr/>
          </p:nvSpPr>
          <p:spPr bwMode="auto">
            <a:xfrm>
              <a:off x="250" y="1414"/>
              <a:ext cx="582" cy="1197"/>
            </a:xfrm>
            <a:custGeom>
              <a:avLst/>
              <a:gdLst>
                <a:gd name="T0" fmla="*/ 582 w 582"/>
                <a:gd name="T1" fmla="*/ 781 h 1197"/>
                <a:gd name="T2" fmla="*/ 0 w 582"/>
                <a:gd name="T3" fmla="*/ 1197 h 1197"/>
                <a:gd name="T4" fmla="*/ 83 w 582"/>
                <a:gd name="T5" fmla="*/ 0 h 1197"/>
                <a:gd name="T6" fmla="*/ 582 w 582"/>
                <a:gd name="T7" fmla="*/ 781 h 119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82" h="1197">
                  <a:moveTo>
                    <a:pt x="582" y="781"/>
                  </a:moveTo>
                  <a:lnTo>
                    <a:pt x="0" y="1197"/>
                  </a:lnTo>
                  <a:lnTo>
                    <a:pt x="83" y="0"/>
                  </a:lnTo>
                  <a:lnTo>
                    <a:pt x="582" y="781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48144" name="Rectangle 107"/>
            <p:cNvSpPr>
              <a:spLocks noChangeArrowheads="1"/>
            </p:cNvSpPr>
            <p:nvPr/>
          </p:nvSpPr>
          <p:spPr bwMode="auto">
            <a:xfrm>
              <a:off x="338" y="1399"/>
              <a:ext cx="493" cy="79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145" name="Text Box 108"/>
            <p:cNvSpPr txBox="1">
              <a:spLocks noChangeArrowheads="1"/>
            </p:cNvSpPr>
            <p:nvPr/>
          </p:nvSpPr>
          <p:spPr bwMode="auto">
            <a:xfrm>
              <a:off x="413" y="1380"/>
              <a:ext cx="336" cy="8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endParaRPr lang="en-US" sz="1600" i="0" dirty="0" smtClean="0">
                <a:latin typeface="Arial" charset="0"/>
                <a:cs typeface="+mn-cs"/>
              </a:endParaRPr>
            </a:p>
            <a:p>
              <a:pPr algn="ctr">
                <a:defRPr/>
              </a:pPr>
              <a:endParaRPr lang="en-US" sz="1600" i="0" dirty="0" smtClean="0">
                <a:latin typeface="Arial" charset="0"/>
                <a:cs typeface="+mn-cs"/>
              </a:endParaRPr>
            </a:p>
            <a:p>
              <a:pPr algn="ctr">
                <a:defRPr/>
              </a:pPr>
              <a:r>
                <a:rPr lang="en-US" sz="1600" i="0" dirty="0" smtClean="0">
                  <a:latin typeface="Arial" charset="0"/>
                  <a:cs typeface="+mn-cs"/>
                </a:rPr>
                <a:t>IP</a:t>
              </a:r>
            </a:p>
            <a:p>
              <a:pPr algn="ctr">
                <a:defRPr/>
              </a:pPr>
              <a:r>
                <a:rPr lang="en-US" sz="1600" i="0" dirty="0" smtClean="0">
                  <a:latin typeface="Arial" charset="0"/>
                  <a:cs typeface="+mn-cs"/>
                </a:rPr>
                <a:t>Eth</a:t>
              </a:r>
            </a:p>
            <a:p>
              <a:pPr algn="ctr">
                <a:defRPr/>
              </a:pPr>
              <a:r>
                <a:rPr lang="en-US" sz="1600" i="0" dirty="0" smtClean="0">
                  <a:latin typeface="Arial" charset="0"/>
                  <a:cs typeface="+mn-cs"/>
                </a:rPr>
                <a:t>Phy</a:t>
              </a:r>
            </a:p>
          </p:txBody>
        </p:sp>
        <p:sp>
          <p:nvSpPr>
            <p:cNvPr id="48146" name="Line 109"/>
            <p:cNvSpPr>
              <a:spLocks noChangeShapeType="1"/>
            </p:cNvSpPr>
            <p:nvPr/>
          </p:nvSpPr>
          <p:spPr bwMode="auto">
            <a:xfrm>
              <a:off x="346" y="186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147" name="Line 110"/>
            <p:cNvSpPr>
              <a:spLocks noChangeShapeType="1"/>
            </p:cNvSpPr>
            <p:nvPr/>
          </p:nvSpPr>
          <p:spPr bwMode="auto">
            <a:xfrm>
              <a:off x="343" y="2027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148" name="Line 111"/>
            <p:cNvSpPr>
              <a:spLocks noChangeShapeType="1"/>
            </p:cNvSpPr>
            <p:nvPr/>
          </p:nvSpPr>
          <p:spPr bwMode="auto">
            <a:xfrm>
              <a:off x="340" y="2186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149" name="Line 112"/>
            <p:cNvSpPr>
              <a:spLocks noChangeShapeType="1"/>
            </p:cNvSpPr>
            <p:nvPr/>
          </p:nvSpPr>
          <p:spPr bwMode="auto">
            <a:xfrm>
              <a:off x="330" y="169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pic>
        <p:nvPicPr>
          <p:cNvPr id="138253" name="Picture 15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8" y="763588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11</a:t>
            </a:fld>
            <a:endParaRPr lang="en-US" sz="1200" dirty="0">
              <a:latin typeface="Tahoma" charset="0"/>
            </a:endParaRPr>
          </a:p>
        </p:txBody>
      </p:sp>
      <p:sp>
        <p:nvSpPr>
          <p:cNvPr id="1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974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718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7189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18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850" grpId="0" animBg="1"/>
      <p:bldP spid="718924" grpId="0"/>
      <p:bldP spid="7189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289" name="Group 101"/>
          <p:cNvGrpSpPr>
            <a:grpSpLocks/>
          </p:cNvGrpSpPr>
          <p:nvPr/>
        </p:nvGrpSpPr>
        <p:grpSpPr bwMode="auto">
          <a:xfrm>
            <a:off x="709613" y="3962400"/>
            <a:ext cx="8221662" cy="2349500"/>
            <a:chOff x="709613" y="3962400"/>
            <a:chExt cx="8221662" cy="2349500"/>
          </a:xfrm>
        </p:grpSpPr>
        <p:grpSp>
          <p:nvGrpSpPr>
            <p:cNvPr id="140334" name="Group 102"/>
            <p:cNvGrpSpPr>
              <a:grpSpLocks/>
            </p:cNvGrpSpPr>
            <p:nvPr/>
          </p:nvGrpSpPr>
          <p:grpSpPr bwMode="auto">
            <a:xfrm>
              <a:off x="6979920" y="5354320"/>
              <a:ext cx="711200" cy="601028"/>
              <a:chOff x="7179310" y="4033520"/>
              <a:chExt cx="1009650" cy="855028"/>
            </a:xfrm>
          </p:grpSpPr>
          <p:grpSp>
            <p:nvGrpSpPr>
              <p:cNvPr id="140393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40395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40396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sp>
            <p:nvSpPr>
              <p:cNvPr id="163" name="Rectangle 43"/>
              <p:cNvSpPr>
                <a:spLocks noChangeArrowheads="1"/>
              </p:cNvSpPr>
              <p:nvPr/>
            </p:nvSpPr>
            <p:spPr bwMode="auto">
              <a:xfrm rot="16200000">
                <a:off x="7439930" y="4308572"/>
                <a:ext cx="126470" cy="196070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40335" name="Group 103"/>
            <p:cNvGrpSpPr>
              <a:grpSpLocks/>
            </p:cNvGrpSpPr>
            <p:nvPr/>
          </p:nvGrpSpPr>
          <p:grpSpPr bwMode="auto">
            <a:xfrm>
              <a:off x="1046480" y="3962400"/>
              <a:ext cx="1026163" cy="761428"/>
              <a:chOff x="1046480" y="3962400"/>
              <a:chExt cx="1026163" cy="761428"/>
            </a:xfrm>
          </p:grpSpPr>
          <p:sp>
            <p:nvSpPr>
              <p:cNvPr id="158" name="Rectangle 48"/>
              <p:cNvSpPr>
                <a:spLocks noChangeArrowheads="1"/>
              </p:cNvSpPr>
              <p:nvPr/>
            </p:nvSpPr>
            <p:spPr bwMode="auto">
              <a:xfrm rot="16200000">
                <a:off x="1893887" y="4300538"/>
                <a:ext cx="111125" cy="247650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grpSp>
            <p:nvGrpSpPr>
              <p:cNvPr id="140390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40391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40392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</p:grpSp>
        <p:sp>
          <p:nvSpPr>
            <p:cNvPr id="105" name="Text Box 4"/>
            <p:cNvSpPr txBox="1">
              <a:spLocks noChangeArrowheads="1"/>
            </p:cNvSpPr>
            <p:nvPr/>
          </p:nvSpPr>
          <p:spPr bwMode="auto">
            <a:xfrm>
              <a:off x="4224338" y="4381500"/>
              <a:ext cx="376237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i="0" dirty="0">
                  <a:solidFill>
                    <a:srgbClr val="FF0000"/>
                  </a:solidFill>
                  <a:latin typeface="+mn-lt"/>
                  <a:ea typeface="+mn-ea"/>
                  <a:cs typeface="+mn-cs"/>
                </a:rPr>
                <a:t>R</a:t>
              </a:r>
              <a:endParaRPr lang="en-US" i="0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202" name="Text Box 21"/>
            <p:cNvSpPr txBox="1">
              <a:spLocks noChangeArrowheads="1"/>
            </p:cNvSpPr>
            <p:nvPr/>
          </p:nvSpPr>
          <p:spPr bwMode="auto">
            <a:xfrm>
              <a:off x="3868738" y="5378450"/>
              <a:ext cx="1543050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1A-23-F9-CD-06-9B</a:t>
              </a:r>
            </a:p>
          </p:txBody>
        </p:sp>
        <p:sp>
          <p:nvSpPr>
            <p:cNvPr id="49203" name="Text Box 22"/>
            <p:cNvSpPr txBox="1">
              <a:spLocks noChangeArrowheads="1"/>
            </p:cNvSpPr>
            <p:nvPr/>
          </p:nvSpPr>
          <p:spPr bwMode="auto">
            <a:xfrm>
              <a:off x="4016375" y="5205413"/>
              <a:ext cx="13223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222.222.222.220</a:t>
              </a:r>
            </a:p>
          </p:txBody>
        </p:sp>
        <p:grpSp>
          <p:nvGrpSpPr>
            <p:cNvPr id="140339" name="Group 23"/>
            <p:cNvGrpSpPr>
              <a:grpSpLocks/>
            </p:cNvGrpSpPr>
            <p:nvPr/>
          </p:nvGrpSpPr>
          <p:grpSpPr bwMode="auto">
            <a:xfrm>
              <a:off x="3044825" y="5794375"/>
              <a:ext cx="1541463" cy="449263"/>
              <a:chOff x="1934" y="2405"/>
              <a:chExt cx="971" cy="283"/>
            </a:xfrm>
          </p:grpSpPr>
          <p:sp>
            <p:nvSpPr>
              <p:cNvPr id="49252" name="Text Box 24"/>
              <p:cNvSpPr txBox="1">
                <a:spLocks noChangeArrowheads="1"/>
              </p:cNvSpPr>
              <p:nvPr/>
            </p:nvSpPr>
            <p:spPr bwMode="auto">
              <a:xfrm>
                <a:off x="1934" y="2405"/>
                <a:ext cx="83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 smtClean="0">
                    <a:latin typeface="Arial" charset="0"/>
                    <a:cs typeface="+mn-cs"/>
                  </a:rPr>
                  <a:t>111.111.111.110</a:t>
                </a:r>
              </a:p>
            </p:txBody>
          </p:sp>
          <p:sp>
            <p:nvSpPr>
              <p:cNvPr id="49253" name="Text Box 25"/>
              <p:cNvSpPr txBox="1">
                <a:spLocks noChangeArrowheads="1"/>
              </p:cNvSpPr>
              <p:nvPr/>
            </p:nvSpPr>
            <p:spPr bwMode="auto">
              <a:xfrm>
                <a:off x="1938" y="2515"/>
                <a:ext cx="967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 smtClean="0">
                    <a:latin typeface="Arial" charset="0"/>
                    <a:cs typeface="+mn-cs"/>
                  </a:rPr>
                  <a:t>E6-E9-00-17-BB-4B</a:t>
                </a:r>
              </a:p>
            </p:txBody>
          </p:sp>
        </p:grpSp>
        <p:sp>
          <p:nvSpPr>
            <p:cNvPr id="49205" name="Text Box 26"/>
            <p:cNvSpPr txBox="1">
              <a:spLocks noChangeArrowheads="1"/>
            </p:cNvSpPr>
            <p:nvPr/>
          </p:nvSpPr>
          <p:spPr bwMode="auto">
            <a:xfrm>
              <a:off x="952500" y="6037263"/>
              <a:ext cx="16271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CC-49-DE-D0-AB-7D</a:t>
              </a:r>
            </a:p>
          </p:txBody>
        </p:sp>
        <p:sp>
          <p:nvSpPr>
            <p:cNvPr id="49206" name="Text Box 27"/>
            <p:cNvSpPr txBox="1">
              <a:spLocks noChangeArrowheads="1"/>
            </p:cNvSpPr>
            <p:nvPr/>
          </p:nvSpPr>
          <p:spPr bwMode="auto">
            <a:xfrm>
              <a:off x="942975" y="5854700"/>
              <a:ext cx="1322388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111.111.111.112</a:t>
              </a:r>
            </a:p>
          </p:txBody>
        </p:sp>
        <p:sp>
          <p:nvSpPr>
            <p:cNvPr id="49207" name="Text Box 30"/>
            <p:cNvSpPr txBox="1">
              <a:spLocks noChangeArrowheads="1"/>
            </p:cNvSpPr>
            <p:nvPr/>
          </p:nvSpPr>
          <p:spPr bwMode="auto">
            <a:xfrm>
              <a:off x="709613" y="4741863"/>
              <a:ext cx="1322387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111.111.111.111</a:t>
              </a:r>
            </a:p>
          </p:txBody>
        </p:sp>
        <p:sp>
          <p:nvSpPr>
            <p:cNvPr id="49208" name="Text Box 33"/>
            <p:cNvSpPr txBox="1">
              <a:spLocks noChangeArrowheads="1"/>
            </p:cNvSpPr>
            <p:nvPr/>
          </p:nvSpPr>
          <p:spPr bwMode="auto">
            <a:xfrm>
              <a:off x="730250" y="4927600"/>
              <a:ext cx="1509713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74-29-9C-E8-FF-55</a:t>
              </a:r>
            </a:p>
          </p:txBody>
        </p:sp>
        <p:sp>
          <p:nvSpPr>
            <p:cNvPr id="140344" name="Freeform 39"/>
            <p:cNvSpPr>
              <a:spLocks/>
            </p:cNvSpPr>
            <p:nvPr/>
          </p:nvSpPr>
          <p:spPr bwMode="auto">
            <a:xfrm>
              <a:off x="2365375" y="4437063"/>
              <a:ext cx="839788" cy="1069975"/>
            </a:xfrm>
            <a:custGeom>
              <a:avLst/>
              <a:gdLst>
                <a:gd name="T0" fmla="*/ 2147483647 w 1005"/>
                <a:gd name="T1" fmla="*/ 2147483647 h 996"/>
                <a:gd name="T2" fmla="*/ 2147483647 w 1005"/>
                <a:gd name="T3" fmla="*/ 2147483647 h 996"/>
                <a:gd name="T4" fmla="*/ 2147483647 w 1005"/>
                <a:gd name="T5" fmla="*/ 2147483647 h 996"/>
                <a:gd name="T6" fmla="*/ 2147483647 w 1005"/>
                <a:gd name="T7" fmla="*/ 2147483647 h 996"/>
                <a:gd name="T8" fmla="*/ 2147483647 w 1005"/>
                <a:gd name="T9" fmla="*/ 2147483647 h 996"/>
                <a:gd name="T10" fmla="*/ 2147483647 w 1005"/>
                <a:gd name="T11" fmla="*/ 2147483647 h 996"/>
                <a:gd name="T12" fmla="*/ 2147483647 w 1005"/>
                <a:gd name="T13" fmla="*/ 2147483647 h 996"/>
                <a:gd name="T14" fmla="*/ 2147483647 w 1005"/>
                <a:gd name="T15" fmla="*/ 2147483647 h 996"/>
                <a:gd name="T16" fmla="*/ 2147483647 w 1005"/>
                <a:gd name="T17" fmla="*/ 2147483647 h 996"/>
                <a:gd name="T18" fmla="*/ 2147483647 w 1005"/>
                <a:gd name="T19" fmla="*/ 2147483647 h 996"/>
                <a:gd name="T20" fmla="*/ 2147483647 w 1005"/>
                <a:gd name="T21" fmla="*/ 2147483647 h 996"/>
                <a:gd name="T22" fmla="*/ 2147483647 w 1005"/>
                <a:gd name="T23" fmla="*/ 2147483647 h 996"/>
                <a:gd name="T24" fmla="*/ 2147483647 w 1005"/>
                <a:gd name="T25" fmla="*/ 2147483647 h 9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05" h="996">
                  <a:moveTo>
                    <a:pt x="307" y="83"/>
                  </a:moveTo>
                  <a:cubicBezTo>
                    <a:pt x="218" y="117"/>
                    <a:pt x="182" y="156"/>
                    <a:pt x="134" y="227"/>
                  </a:cubicBezTo>
                  <a:cubicBezTo>
                    <a:pt x="86" y="298"/>
                    <a:pt x="38" y="426"/>
                    <a:pt x="19" y="507"/>
                  </a:cubicBezTo>
                  <a:cubicBezTo>
                    <a:pt x="0" y="588"/>
                    <a:pt x="8" y="648"/>
                    <a:pt x="19" y="716"/>
                  </a:cubicBezTo>
                  <a:cubicBezTo>
                    <a:pt x="30" y="784"/>
                    <a:pt x="54" y="873"/>
                    <a:pt x="84" y="918"/>
                  </a:cubicBezTo>
                  <a:cubicBezTo>
                    <a:pt x="114" y="963"/>
                    <a:pt x="148" y="984"/>
                    <a:pt x="199" y="990"/>
                  </a:cubicBezTo>
                  <a:cubicBezTo>
                    <a:pt x="250" y="996"/>
                    <a:pt x="310" y="961"/>
                    <a:pt x="393" y="954"/>
                  </a:cubicBezTo>
                  <a:cubicBezTo>
                    <a:pt x="476" y="947"/>
                    <a:pt x="614" y="967"/>
                    <a:pt x="696" y="947"/>
                  </a:cubicBezTo>
                  <a:cubicBezTo>
                    <a:pt x="778" y="927"/>
                    <a:pt x="833" y="898"/>
                    <a:pt x="883" y="831"/>
                  </a:cubicBezTo>
                  <a:cubicBezTo>
                    <a:pt x="933" y="764"/>
                    <a:pt x="991" y="644"/>
                    <a:pt x="998" y="543"/>
                  </a:cubicBezTo>
                  <a:cubicBezTo>
                    <a:pt x="1005" y="442"/>
                    <a:pt x="981" y="313"/>
                    <a:pt x="926" y="227"/>
                  </a:cubicBezTo>
                  <a:cubicBezTo>
                    <a:pt x="871" y="141"/>
                    <a:pt x="768" y="50"/>
                    <a:pt x="667" y="25"/>
                  </a:cubicBezTo>
                  <a:cubicBezTo>
                    <a:pt x="566" y="0"/>
                    <a:pt x="396" y="49"/>
                    <a:pt x="307" y="83"/>
                  </a:cubicBezTo>
                  <a:close/>
                </a:path>
              </a:pathLst>
            </a:custGeom>
            <a:solidFill>
              <a:srgbClr val="00CCFF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49210" name="Line 40"/>
            <p:cNvSpPr>
              <a:spLocks noChangeShapeType="1"/>
            </p:cNvSpPr>
            <p:nvPr/>
          </p:nvSpPr>
          <p:spPr bwMode="auto">
            <a:xfrm>
              <a:off x="2062163" y="4416425"/>
              <a:ext cx="438150" cy="2301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9211" name="Line 41"/>
            <p:cNvSpPr>
              <a:spLocks noChangeShapeType="1"/>
            </p:cNvSpPr>
            <p:nvPr/>
          </p:nvSpPr>
          <p:spPr bwMode="auto">
            <a:xfrm flipV="1">
              <a:off x="2185988" y="5360988"/>
              <a:ext cx="231775" cy="255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9212" name="Line 42"/>
            <p:cNvSpPr>
              <a:spLocks noChangeShapeType="1"/>
            </p:cNvSpPr>
            <p:nvPr/>
          </p:nvSpPr>
          <p:spPr bwMode="auto">
            <a:xfrm>
              <a:off x="3184525" y="4954588"/>
              <a:ext cx="584200" cy="95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9213" name="Line 44"/>
            <p:cNvSpPr>
              <a:spLocks noChangeShapeType="1"/>
            </p:cNvSpPr>
            <p:nvPr/>
          </p:nvSpPr>
          <p:spPr bwMode="auto">
            <a:xfrm flipV="1">
              <a:off x="2101850" y="5711825"/>
              <a:ext cx="0" cy="1635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9214" name="Line 45"/>
            <p:cNvSpPr>
              <a:spLocks noChangeShapeType="1"/>
            </p:cNvSpPr>
            <p:nvPr/>
          </p:nvSpPr>
          <p:spPr bwMode="auto">
            <a:xfrm flipH="1" flipV="1">
              <a:off x="1976438" y="4489450"/>
              <a:ext cx="0" cy="3984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9215" name="Line 46"/>
            <p:cNvSpPr>
              <a:spLocks noChangeShapeType="1"/>
            </p:cNvSpPr>
            <p:nvPr/>
          </p:nvSpPr>
          <p:spPr bwMode="auto">
            <a:xfrm>
              <a:off x="3854450" y="5021263"/>
              <a:ext cx="0" cy="7508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9216" name="Line 47"/>
            <p:cNvSpPr>
              <a:spLocks noChangeShapeType="1"/>
            </p:cNvSpPr>
            <p:nvPr/>
          </p:nvSpPr>
          <p:spPr bwMode="auto">
            <a:xfrm flipH="1" flipV="1">
              <a:off x="4935538" y="5011738"/>
              <a:ext cx="4762" cy="2206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21" name="Text Box 58"/>
            <p:cNvSpPr txBox="1">
              <a:spLocks noChangeArrowheads="1"/>
            </p:cNvSpPr>
            <p:nvPr/>
          </p:nvSpPr>
          <p:spPr bwMode="auto">
            <a:xfrm>
              <a:off x="719138" y="4156075"/>
              <a:ext cx="390525" cy="461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i="0" dirty="0">
                  <a:solidFill>
                    <a:srgbClr val="FF0000"/>
                  </a:solidFill>
                  <a:latin typeface="+mj-lt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49218" name="Line 60"/>
            <p:cNvSpPr>
              <a:spLocks noChangeShapeType="1"/>
            </p:cNvSpPr>
            <p:nvPr/>
          </p:nvSpPr>
          <p:spPr bwMode="auto">
            <a:xfrm>
              <a:off x="5045075" y="4921250"/>
              <a:ext cx="11985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40354" name="Group 63"/>
            <p:cNvGrpSpPr>
              <a:grpSpLocks/>
            </p:cNvGrpSpPr>
            <p:nvPr/>
          </p:nvGrpSpPr>
          <p:grpSpPr bwMode="auto">
            <a:xfrm>
              <a:off x="7372350" y="4845050"/>
              <a:ext cx="1558925" cy="460375"/>
              <a:chOff x="4351" y="2786"/>
              <a:chExt cx="982" cy="290"/>
            </a:xfrm>
          </p:grpSpPr>
          <p:sp>
            <p:nvSpPr>
              <p:cNvPr id="49250" name="Text Box 64"/>
              <p:cNvSpPr txBox="1">
                <a:spLocks noChangeArrowheads="1"/>
              </p:cNvSpPr>
              <p:nvPr/>
            </p:nvSpPr>
            <p:spPr bwMode="auto">
              <a:xfrm>
                <a:off x="4352" y="2786"/>
                <a:ext cx="83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 smtClean="0">
                    <a:latin typeface="Arial" charset="0"/>
                    <a:cs typeface="+mn-cs"/>
                  </a:rPr>
                  <a:t>222.222.222.222</a:t>
                </a:r>
              </a:p>
            </p:txBody>
          </p:sp>
          <p:sp>
            <p:nvSpPr>
              <p:cNvPr id="49251" name="Text Box 65"/>
              <p:cNvSpPr txBox="1">
                <a:spLocks noChangeArrowheads="1"/>
              </p:cNvSpPr>
              <p:nvPr/>
            </p:nvSpPr>
            <p:spPr bwMode="auto">
              <a:xfrm>
                <a:off x="4351" y="2904"/>
                <a:ext cx="982" cy="1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 smtClean="0">
                    <a:latin typeface="Arial" charset="0"/>
                    <a:cs typeface="+mn-cs"/>
                  </a:rPr>
                  <a:t>49-BD-D2-C7-56-2A</a:t>
                </a:r>
              </a:p>
            </p:txBody>
          </p:sp>
        </p:grpSp>
        <p:sp>
          <p:nvSpPr>
            <p:cNvPr id="49220" name="Line 67"/>
            <p:cNvSpPr>
              <a:spLocks noChangeShapeType="1"/>
            </p:cNvSpPr>
            <p:nvPr/>
          </p:nvSpPr>
          <p:spPr bwMode="auto">
            <a:xfrm flipV="1">
              <a:off x="6943725" y="4416425"/>
              <a:ext cx="450850" cy="3175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9221" name="Line 68"/>
            <p:cNvSpPr>
              <a:spLocks noChangeShapeType="1"/>
            </p:cNvSpPr>
            <p:nvPr/>
          </p:nvSpPr>
          <p:spPr bwMode="auto">
            <a:xfrm flipH="1" flipV="1">
              <a:off x="7469188" y="4492625"/>
              <a:ext cx="11112" cy="3889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9222" name="Text Box 71"/>
            <p:cNvSpPr txBox="1">
              <a:spLocks noChangeArrowheads="1"/>
            </p:cNvSpPr>
            <p:nvPr/>
          </p:nvSpPr>
          <p:spPr bwMode="auto">
            <a:xfrm>
              <a:off x="7073900" y="5811838"/>
              <a:ext cx="13223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222.222.222.221</a:t>
              </a:r>
            </a:p>
          </p:txBody>
        </p:sp>
        <p:sp>
          <p:nvSpPr>
            <p:cNvPr id="49223" name="Text Box 72"/>
            <p:cNvSpPr txBox="1">
              <a:spLocks noChangeArrowheads="1"/>
            </p:cNvSpPr>
            <p:nvPr/>
          </p:nvSpPr>
          <p:spPr bwMode="auto">
            <a:xfrm>
              <a:off x="7077075" y="5986463"/>
              <a:ext cx="1501775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88-B2-2F-54-1A-0F</a:t>
              </a:r>
            </a:p>
          </p:txBody>
        </p:sp>
        <p:sp>
          <p:nvSpPr>
            <p:cNvPr id="49224" name="Line 73"/>
            <p:cNvSpPr>
              <a:spLocks noChangeShapeType="1"/>
            </p:cNvSpPr>
            <p:nvPr/>
          </p:nvSpPr>
          <p:spPr bwMode="auto">
            <a:xfrm flipH="1" flipV="1">
              <a:off x="6873875" y="5313363"/>
              <a:ext cx="254000" cy="2508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9225" name="Line 74"/>
            <p:cNvSpPr>
              <a:spLocks noChangeShapeType="1"/>
            </p:cNvSpPr>
            <p:nvPr/>
          </p:nvSpPr>
          <p:spPr bwMode="auto">
            <a:xfrm flipH="1">
              <a:off x="7208838" y="5654675"/>
              <a:ext cx="4762" cy="2016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40361" name="Freeform 75"/>
            <p:cNvSpPr>
              <a:spLocks/>
            </p:cNvSpPr>
            <p:nvPr/>
          </p:nvSpPr>
          <p:spPr bwMode="auto">
            <a:xfrm>
              <a:off x="6203950" y="4440238"/>
              <a:ext cx="765175" cy="1081088"/>
            </a:xfrm>
            <a:custGeom>
              <a:avLst/>
              <a:gdLst>
                <a:gd name="T0" fmla="*/ 2147483647 w 1005"/>
                <a:gd name="T1" fmla="*/ 2147483647 h 996"/>
                <a:gd name="T2" fmla="*/ 2147483647 w 1005"/>
                <a:gd name="T3" fmla="*/ 2147483647 h 996"/>
                <a:gd name="T4" fmla="*/ 2147483647 w 1005"/>
                <a:gd name="T5" fmla="*/ 2147483647 h 996"/>
                <a:gd name="T6" fmla="*/ 2147483647 w 1005"/>
                <a:gd name="T7" fmla="*/ 2147483647 h 996"/>
                <a:gd name="T8" fmla="*/ 2147483647 w 1005"/>
                <a:gd name="T9" fmla="*/ 2147483647 h 996"/>
                <a:gd name="T10" fmla="*/ 2147483647 w 1005"/>
                <a:gd name="T11" fmla="*/ 2147483647 h 996"/>
                <a:gd name="T12" fmla="*/ 2147483647 w 1005"/>
                <a:gd name="T13" fmla="*/ 2147483647 h 996"/>
                <a:gd name="T14" fmla="*/ 2147483647 w 1005"/>
                <a:gd name="T15" fmla="*/ 2147483647 h 996"/>
                <a:gd name="T16" fmla="*/ 2147483647 w 1005"/>
                <a:gd name="T17" fmla="*/ 2147483647 h 996"/>
                <a:gd name="T18" fmla="*/ 2147483647 w 1005"/>
                <a:gd name="T19" fmla="*/ 2147483647 h 996"/>
                <a:gd name="T20" fmla="*/ 2147483647 w 1005"/>
                <a:gd name="T21" fmla="*/ 2147483647 h 996"/>
                <a:gd name="T22" fmla="*/ 2147483647 w 1005"/>
                <a:gd name="T23" fmla="*/ 2147483647 h 996"/>
                <a:gd name="T24" fmla="*/ 2147483647 w 1005"/>
                <a:gd name="T25" fmla="*/ 2147483647 h 9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05" h="996">
                  <a:moveTo>
                    <a:pt x="307" y="83"/>
                  </a:moveTo>
                  <a:cubicBezTo>
                    <a:pt x="218" y="117"/>
                    <a:pt x="182" y="156"/>
                    <a:pt x="134" y="227"/>
                  </a:cubicBezTo>
                  <a:cubicBezTo>
                    <a:pt x="86" y="298"/>
                    <a:pt x="38" y="426"/>
                    <a:pt x="19" y="507"/>
                  </a:cubicBezTo>
                  <a:cubicBezTo>
                    <a:pt x="0" y="588"/>
                    <a:pt x="8" y="648"/>
                    <a:pt x="19" y="716"/>
                  </a:cubicBezTo>
                  <a:cubicBezTo>
                    <a:pt x="30" y="784"/>
                    <a:pt x="54" y="873"/>
                    <a:pt x="84" y="918"/>
                  </a:cubicBezTo>
                  <a:cubicBezTo>
                    <a:pt x="114" y="963"/>
                    <a:pt x="148" y="984"/>
                    <a:pt x="199" y="990"/>
                  </a:cubicBezTo>
                  <a:cubicBezTo>
                    <a:pt x="250" y="996"/>
                    <a:pt x="310" y="961"/>
                    <a:pt x="393" y="954"/>
                  </a:cubicBezTo>
                  <a:cubicBezTo>
                    <a:pt x="476" y="947"/>
                    <a:pt x="614" y="967"/>
                    <a:pt x="696" y="947"/>
                  </a:cubicBezTo>
                  <a:cubicBezTo>
                    <a:pt x="778" y="927"/>
                    <a:pt x="833" y="898"/>
                    <a:pt x="883" y="831"/>
                  </a:cubicBezTo>
                  <a:cubicBezTo>
                    <a:pt x="933" y="764"/>
                    <a:pt x="991" y="644"/>
                    <a:pt x="998" y="543"/>
                  </a:cubicBezTo>
                  <a:cubicBezTo>
                    <a:pt x="1005" y="442"/>
                    <a:pt x="981" y="313"/>
                    <a:pt x="926" y="227"/>
                  </a:cubicBezTo>
                  <a:cubicBezTo>
                    <a:pt x="871" y="141"/>
                    <a:pt x="768" y="50"/>
                    <a:pt x="667" y="25"/>
                  </a:cubicBezTo>
                  <a:cubicBezTo>
                    <a:pt x="566" y="0"/>
                    <a:pt x="396" y="49"/>
                    <a:pt x="307" y="83"/>
                  </a:cubicBezTo>
                  <a:close/>
                </a:path>
              </a:pathLst>
            </a:custGeom>
            <a:solidFill>
              <a:srgbClr val="00CCFF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131" name="Text Box 76"/>
            <p:cNvSpPr txBox="1">
              <a:spLocks noChangeArrowheads="1"/>
            </p:cNvSpPr>
            <p:nvPr/>
          </p:nvSpPr>
          <p:spPr bwMode="auto">
            <a:xfrm>
              <a:off x="8307388" y="4073525"/>
              <a:ext cx="357187" cy="461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i="0" dirty="0">
                  <a:solidFill>
                    <a:srgbClr val="FF0000"/>
                  </a:solidFill>
                  <a:latin typeface="+mj-lt"/>
                  <a:ea typeface="+mn-ea"/>
                  <a:cs typeface="+mn-cs"/>
                </a:rPr>
                <a:t>B</a:t>
              </a:r>
            </a:p>
          </p:txBody>
        </p:sp>
        <p:grpSp>
          <p:nvGrpSpPr>
            <p:cNvPr id="140363" name="Group 131"/>
            <p:cNvGrpSpPr>
              <a:grpSpLocks/>
            </p:cNvGrpSpPr>
            <p:nvPr/>
          </p:nvGrpSpPr>
          <p:grpSpPr bwMode="auto">
            <a:xfrm>
              <a:off x="7179310" y="4033520"/>
              <a:ext cx="1009650" cy="855028"/>
              <a:chOff x="7179310" y="4033520"/>
              <a:chExt cx="1009650" cy="855028"/>
            </a:xfrm>
          </p:grpSpPr>
          <p:grpSp>
            <p:nvGrpSpPr>
              <p:cNvPr id="140381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40383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40384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sp>
            <p:nvSpPr>
              <p:cNvPr id="151" name="Rectangle 43"/>
              <p:cNvSpPr>
                <a:spLocks noChangeArrowheads="1"/>
              </p:cNvSpPr>
              <p:nvPr/>
            </p:nvSpPr>
            <p:spPr bwMode="auto">
              <a:xfrm rot="16200000">
                <a:off x="7438232" y="4309268"/>
                <a:ext cx="127000" cy="195263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40364" name="Group 132"/>
            <p:cNvGrpSpPr>
              <a:grpSpLocks/>
            </p:cNvGrpSpPr>
            <p:nvPr/>
          </p:nvGrpSpPr>
          <p:grpSpPr bwMode="auto">
            <a:xfrm>
              <a:off x="3757931" y="4714240"/>
              <a:ext cx="1291589" cy="426719"/>
              <a:chOff x="4011931" y="3379152"/>
              <a:chExt cx="1262062" cy="390207"/>
            </a:xfrm>
          </p:grpSpPr>
          <p:sp>
            <p:nvSpPr>
              <p:cNvPr id="139" name="Rectangle 43"/>
              <p:cNvSpPr>
                <a:spLocks noChangeArrowheads="1"/>
              </p:cNvSpPr>
              <p:nvPr/>
            </p:nvSpPr>
            <p:spPr bwMode="auto">
              <a:xfrm rot="16200000">
                <a:off x="5112705" y="3476529"/>
                <a:ext cx="127747" cy="19545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grpSp>
            <p:nvGrpSpPr>
              <p:cNvPr id="140371" name="Group 1185"/>
              <p:cNvGrpSpPr>
                <a:grpSpLocks/>
              </p:cNvGrpSpPr>
              <p:nvPr/>
            </p:nvGrpSpPr>
            <p:grpSpPr bwMode="auto">
              <a:xfrm>
                <a:off x="4197985" y="3379152"/>
                <a:ext cx="892175" cy="390207"/>
                <a:chOff x="4650" y="1129"/>
                <a:chExt cx="246" cy="95"/>
              </a:xfrm>
            </p:grpSpPr>
            <p:sp>
              <p:nvSpPr>
                <p:cNvPr id="140373" name="Oval 407"/>
                <p:cNvSpPr>
                  <a:spLocks noChangeArrowheads="1"/>
                </p:cNvSpPr>
                <p:nvPr/>
              </p:nvSpPr>
              <p:spPr bwMode="auto">
                <a:xfrm>
                  <a:off x="4651" y="1171"/>
                  <a:ext cx="244" cy="5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 i="0" dirty="0">
                    <a:latin typeface="Times New Roman" charset="0"/>
                    <a:cs typeface="Arial" charset="0"/>
                  </a:endParaRPr>
                </a:p>
              </p:txBody>
            </p:sp>
            <p:sp>
              <p:nvSpPr>
                <p:cNvPr id="140374" name="Rectangle 410"/>
                <p:cNvSpPr>
                  <a:spLocks noChangeArrowheads="1"/>
                </p:cNvSpPr>
                <p:nvPr/>
              </p:nvSpPr>
              <p:spPr bwMode="auto">
                <a:xfrm>
                  <a:off x="4651" y="1165"/>
                  <a:ext cx="245" cy="3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2400" i="0" dirty="0">
                    <a:latin typeface="Times New Roman" charset="0"/>
                    <a:cs typeface="Arial" charset="0"/>
                  </a:endParaRPr>
                </a:p>
              </p:txBody>
            </p:sp>
            <p:sp>
              <p:nvSpPr>
                <p:cNvPr id="140375" name="Oval 411"/>
                <p:cNvSpPr>
                  <a:spLocks noChangeArrowheads="1"/>
                </p:cNvSpPr>
                <p:nvPr/>
              </p:nvSpPr>
              <p:spPr bwMode="auto">
                <a:xfrm>
                  <a:off x="4650" y="1129"/>
                  <a:ext cx="244" cy="6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 i="0" dirty="0">
                    <a:latin typeface="Times New Roman" charset="0"/>
                    <a:cs typeface="Arial" charset="0"/>
                  </a:endParaRPr>
                </a:p>
              </p:txBody>
            </p:sp>
            <p:grpSp>
              <p:nvGrpSpPr>
                <p:cNvPr id="140376" name="Group 1189"/>
                <p:cNvGrpSpPr>
                  <a:grpSpLocks/>
                </p:cNvGrpSpPr>
                <p:nvPr/>
              </p:nvGrpSpPr>
              <p:grpSpPr bwMode="auto">
                <a:xfrm>
                  <a:off x="4699" y="1145"/>
                  <a:ext cx="138" cy="29"/>
                  <a:chOff x="2468" y="1332"/>
                  <a:chExt cx="310" cy="60"/>
                </a:xfrm>
              </p:grpSpPr>
              <p:sp>
                <p:nvSpPr>
                  <p:cNvPr id="140379" name="Freeform 1190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40380" name="Freeform 1191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49242" name="Line 1192"/>
                <p:cNvSpPr>
                  <a:spLocks noChangeShapeType="1"/>
                </p:cNvSpPr>
                <p:nvPr/>
              </p:nvSpPr>
              <p:spPr bwMode="auto">
                <a:xfrm>
                  <a:off x="4651" y="1158"/>
                  <a:ext cx="0" cy="4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49243" name="Line 1193"/>
                <p:cNvSpPr>
                  <a:spLocks noChangeShapeType="1"/>
                </p:cNvSpPr>
                <p:nvPr/>
              </p:nvSpPr>
              <p:spPr bwMode="auto">
                <a:xfrm>
                  <a:off x="4894" y="1160"/>
                  <a:ext cx="0" cy="4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sp>
            <p:nvSpPr>
              <p:cNvPr id="141" name="Rectangle 43"/>
              <p:cNvSpPr>
                <a:spLocks noChangeArrowheads="1"/>
              </p:cNvSpPr>
              <p:nvPr/>
            </p:nvSpPr>
            <p:spPr bwMode="auto">
              <a:xfrm rot="16200000">
                <a:off x="4046200" y="3485965"/>
                <a:ext cx="126295" cy="19545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40365" name="Group 133"/>
            <p:cNvGrpSpPr>
              <a:grpSpLocks/>
            </p:cNvGrpSpPr>
            <p:nvPr/>
          </p:nvGrpSpPr>
          <p:grpSpPr bwMode="auto">
            <a:xfrm>
              <a:off x="1483360" y="5313680"/>
              <a:ext cx="701043" cy="517588"/>
              <a:chOff x="1046480" y="3962400"/>
              <a:chExt cx="1026163" cy="761428"/>
            </a:xfrm>
          </p:grpSpPr>
          <p:sp>
            <p:nvSpPr>
              <p:cNvPr id="135" name="Rectangle 48"/>
              <p:cNvSpPr>
                <a:spLocks noChangeArrowheads="1"/>
              </p:cNvSpPr>
              <p:nvPr/>
            </p:nvSpPr>
            <p:spPr bwMode="auto">
              <a:xfrm rot="16200000">
                <a:off x="1893438" y="4298853"/>
                <a:ext cx="109762" cy="248638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grpSp>
            <p:nvGrpSpPr>
              <p:cNvPr id="140367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40368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40369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</p:grpSp>
      </p:grpSp>
      <p:sp>
        <p:nvSpPr>
          <p:cNvPr id="49157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001000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Addressing: routing to another LAN</a:t>
            </a:r>
          </a:p>
        </p:txBody>
      </p:sp>
      <p:sp>
        <p:nvSpPr>
          <p:cNvPr id="720966" name="Rectangle 70"/>
          <p:cNvSpPr>
            <a:spLocks noChangeArrowheads="1"/>
          </p:cNvSpPr>
          <p:nvPr/>
        </p:nvSpPr>
        <p:spPr bwMode="auto">
          <a:xfrm>
            <a:off x="706438" y="1084263"/>
            <a:ext cx="7772400" cy="55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>
                <a:latin typeface="Gill Sans MT" charset="0"/>
                <a:cs typeface="+mn-cs"/>
              </a:rPr>
              <a:t>R forwards datagram with IP source A, destination B </a:t>
            </a:r>
          </a:p>
        </p:txBody>
      </p:sp>
      <p:sp>
        <p:nvSpPr>
          <p:cNvPr id="720967" name="Rectangle 71"/>
          <p:cNvSpPr>
            <a:spLocks noChangeArrowheads="1"/>
          </p:cNvSpPr>
          <p:nvPr/>
        </p:nvSpPr>
        <p:spPr bwMode="auto">
          <a:xfrm>
            <a:off x="719138" y="1441450"/>
            <a:ext cx="7772400" cy="72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>
                <a:latin typeface="Gill Sans MT" charset="0"/>
                <a:cs typeface="+mn-cs"/>
              </a:rPr>
              <a:t>R creates link-layer frame with B's MAC address as </a:t>
            </a:r>
            <a:r>
              <a:rPr lang="en-US" sz="2000" i="0" dirty="0" smtClean="0">
                <a:latin typeface="Gill Sans MT" charset="0"/>
                <a:cs typeface="+mn-cs"/>
              </a:rPr>
              <a:t>destination address, </a:t>
            </a:r>
            <a:r>
              <a:rPr lang="en-US" sz="2000" i="0" dirty="0">
                <a:latin typeface="Gill Sans MT" charset="0"/>
                <a:cs typeface="+mn-cs"/>
              </a:rPr>
              <a:t>frame contains A-to-B IP datagram</a:t>
            </a:r>
            <a:endParaRPr lang="en-US" sz="2800" i="0" dirty="0">
              <a:latin typeface="Gill Sans MT" charset="0"/>
              <a:cs typeface="+mn-cs"/>
            </a:endParaRPr>
          </a:p>
        </p:txBody>
      </p:sp>
      <p:grpSp>
        <p:nvGrpSpPr>
          <p:cNvPr id="720995" name="Group 99"/>
          <p:cNvGrpSpPr>
            <a:grpSpLocks/>
          </p:cNvGrpSpPr>
          <p:nvPr/>
        </p:nvGrpSpPr>
        <p:grpSpPr bwMode="auto">
          <a:xfrm>
            <a:off x="4791075" y="2293938"/>
            <a:ext cx="2436813" cy="1643062"/>
            <a:chOff x="3018" y="1445"/>
            <a:chExt cx="1535" cy="1035"/>
          </a:xfrm>
        </p:grpSpPr>
        <p:sp>
          <p:nvSpPr>
            <p:cNvPr id="49176" name="AutoShape 2"/>
            <p:cNvSpPr>
              <a:spLocks noChangeArrowheads="1"/>
            </p:cNvSpPr>
            <p:nvPr/>
          </p:nvSpPr>
          <p:spPr bwMode="auto">
            <a:xfrm>
              <a:off x="3597" y="1981"/>
              <a:ext cx="198" cy="499"/>
            </a:xfrm>
            <a:prstGeom prst="downArrow">
              <a:avLst>
                <a:gd name="adj1" fmla="val 50000"/>
                <a:gd name="adj2" fmla="val 63005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54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40312" name="Group 61"/>
            <p:cNvGrpSpPr>
              <a:grpSpLocks/>
            </p:cNvGrpSpPr>
            <p:nvPr/>
          </p:nvGrpSpPr>
          <p:grpSpPr bwMode="auto">
            <a:xfrm>
              <a:off x="3286" y="1702"/>
              <a:ext cx="1267" cy="479"/>
              <a:chOff x="1197" y="1665"/>
              <a:chExt cx="1267" cy="479"/>
            </a:xfrm>
          </p:grpSpPr>
          <p:grpSp>
            <p:nvGrpSpPr>
              <p:cNvPr id="140329" name="Group 62"/>
              <p:cNvGrpSpPr>
                <a:grpSpLocks/>
              </p:cNvGrpSpPr>
              <p:nvPr/>
            </p:nvGrpSpPr>
            <p:grpSpPr bwMode="auto">
              <a:xfrm>
                <a:off x="1231" y="1990"/>
                <a:ext cx="691" cy="154"/>
                <a:chOff x="1231" y="1990"/>
                <a:chExt cx="691" cy="154"/>
              </a:xfrm>
            </p:grpSpPr>
            <p:sp>
              <p:nvSpPr>
                <p:cNvPr id="49196" name="Rectangle 63"/>
                <p:cNvSpPr>
                  <a:spLocks noChangeArrowheads="1"/>
                </p:cNvSpPr>
                <p:nvPr/>
              </p:nvSpPr>
              <p:spPr bwMode="auto">
                <a:xfrm>
                  <a:off x="1231" y="1991"/>
                  <a:ext cx="691" cy="15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49197" name="Line 64"/>
                <p:cNvSpPr>
                  <a:spLocks noChangeShapeType="1"/>
                </p:cNvSpPr>
                <p:nvPr/>
              </p:nvSpPr>
              <p:spPr bwMode="auto">
                <a:xfrm>
                  <a:off x="1337" y="1990"/>
                  <a:ext cx="0" cy="152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49198" name="Line 65"/>
                <p:cNvSpPr>
                  <a:spLocks noChangeShapeType="1"/>
                </p:cNvSpPr>
                <p:nvPr/>
              </p:nvSpPr>
              <p:spPr bwMode="auto">
                <a:xfrm>
                  <a:off x="1427" y="1992"/>
                  <a:ext cx="0" cy="152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sp>
            <p:nvSpPr>
              <p:cNvPr id="49195" name="Text Box 66"/>
              <p:cNvSpPr txBox="1">
                <a:spLocks noChangeArrowheads="1"/>
              </p:cNvSpPr>
              <p:nvPr/>
            </p:nvSpPr>
            <p:spPr bwMode="auto">
              <a:xfrm>
                <a:off x="1197" y="1665"/>
                <a:ext cx="126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 smtClean="0">
                    <a:latin typeface="Arial" charset="0"/>
                    <a:cs typeface="+mn-cs"/>
                  </a:rPr>
                  <a:t>IP src: 111.111.111.111</a:t>
                </a:r>
              </a:p>
              <a:p>
                <a:pPr>
                  <a:defRPr/>
                </a:pPr>
                <a:r>
                  <a:rPr lang="en-US" sz="1200" i="0" dirty="0" smtClean="0">
                    <a:latin typeface="Arial" charset="0"/>
                    <a:cs typeface="+mn-cs"/>
                  </a:rPr>
                  <a:t>   IP dest: 222.222.222.222</a:t>
                </a:r>
              </a:p>
            </p:txBody>
          </p:sp>
        </p:grpSp>
        <p:grpSp>
          <p:nvGrpSpPr>
            <p:cNvPr id="140313" name="Group 67"/>
            <p:cNvGrpSpPr>
              <a:grpSpLocks/>
            </p:cNvGrpSpPr>
            <p:nvPr/>
          </p:nvGrpSpPr>
          <p:grpSpPr bwMode="auto">
            <a:xfrm>
              <a:off x="3364" y="1860"/>
              <a:ext cx="92" cy="243"/>
              <a:chOff x="1272" y="1762"/>
              <a:chExt cx="92" cy="243"/>
            </a:xfrm>
          </p:grpSpPr>
          <p:sp>
            <p:nvSpPr>
              <p:cNvPr id="49192" name="Line 68"/>
              <p:cNvSpPr>
                <a:spLocks noChangeShapeType="1"/>
              </p:cNvSpPr>
              <p:nvPr/>
            </p:nvSpPr>
            <p:spPr bwMode="auto">
              <a:xfrm>
                <a:off x="1272" y="1762"/>
                <a:ext cx="0" cy="2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9193" name="Line 69"/>
              <p:cNvSpPr>
                <a:spLocks noChangeShapeType="1"/>
              </p:cNvSpPr>
              <p:nvPr/>
            </p:nvSpPr>
            <p:spPr bwMode="auto">
              <a:xfrm>
                <a:off x="1364" y="1878"/>
                <a:ext cx="0" cy="12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40314" name="Group 72"/>
            <p:cNvGrpSpPr>
              <a:grpSpLocks/>
            </p:cNvGrpSpPr>
            <p:nvPr/>
          </p:nvGrpSpPr>
          <p:grpSpPr bwMode="auto">
            <a:xfrm>
              <a:off x="3018" y="1445"/>
              <a:ext cx="1530" cy="957"/>
              <a:chOff x="931" y="1414"/>
              <a:chExt cx="1530" cy="957"/>
            </a:xfrm>
          </p:grpSpPr>
          <p:sp>
            <p:nvSpPr>
              <p:cNvPr id="49180" name="Text Box 73"/>
              <p:cNvSpPr txBox="1">
                <a:spLocks noChangeArrowheads="1"/>
              </p:cNvSpPr>
              <p:nvPr/>
            </p:nvSpPr>
            <p:spPr bwMode="auto">
              <a:xfrm>
                <a:off x="931" y="1414"/>
                <a:ext cx="1530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 smtClean="0">
                    <a:latin typeface="Arial" charset="0"/>
                    <a:cs typeface="+mn-cs"/>
                  </a:rPr>
                  <a:t>MAC src: </a:t>
                </a:r>
                <a:r>
                  <a:rPr lang="en-US" sz="1200" i="0" dirty="0" smtClean="0">
                    <a:solidFill>
                      <a:srgbClr val="FF0000"/>
                    </a:solidFill>
                    <a:latin typeface="Arial" charset="0"/>
                    <a:cs typeface="+mn-cs"/>
                  </a:rPr>
                  <a:t>1A-23-F9-CD-06-9B</a:t>
                </a:r>
              </a:p>
              <a:p>
                <a:pPr>
                  <a:defRPr/>
                </a:pPr>
                <a:r>
                  <a:rPr lang="en-US" sz="1200" i="0" dirty="0" smtClean="0">
                    <a:latin typeface="Arial" charset="0"/>
                    <a:cs typeface="+mn-cs"/>
                  </a:rPr>
                  <a:t>  MAC dest: </a:t>
                </a:r>
                <a:r>
                  <a:rPr lang="en-US" sz="1200" i="0" dirty="0" smtClean="0">
                    <a:solidFill>
                      <a:srgbClr val="FF0000"/>
                    </a:solidFill>
                    <a:latin typeface="Arial" charset="0"/>
                    <a:cs typeface="+mn-cs"/>
                  </a:rPr>
                  <a:t>49-BD-D2-C7-56-2A</a:t>
                </a:r>
              </a:p>
              <a:p>
                <a:pPr>
                  <a:defRPr/>
                </a:pPr>
                <a:endParaRPr lang="en-US" sz="1200" i="0" dirty="0" smtClean="0">
                  <a:solidFill>
                    <a:srgbClr val="FF0000"/>
                  </a:solidFill>
                  <a:latin typeface="Arial" charset="0"/>
                  <a:cs typeface="+mn-cs"/>
                </a:endParaRPr>
              </a:p>
            </p:txBody>
          </p:sp>
          <p:grpSp>
            <p:nvGrpSpPr>
              <p:cNvPr id="140316" name="Group 74"/>
              <p:cNvGrpSpPr>
                <a:grpSpLocks/>
              </p:cNvGrpSpPr>
              <p:nvPr/>
            </p:nvGrpSpPr>
            <p:grpSpPr bwMode="auto">
              <a:xfrm>
                <a:off x="981" y="2182"/>
                <a:ext cx="1049" cy="189"/>
                <a:chOff x="2829" y="2040"/>
                <a:chExt cx="1049" cy="189"/>
              </a:xfrm>
            </p:grpSpPr>
            <p:sp>
              <p:nvSpPr>
                <p:cNvPr id="49186" name="Rectangle 75"/>
                <p:cNvSpPr>
                  <a:spLocks noChangeArrowheads="1"/>
                </p:cNvSpPr>
                <p:nvPr/>
              </p:nvSpPr>
              <p:spPr bwMode="auto">
                <a:xfrm>
                  <a:off x="2829" y="2042"/>
                  <a:ext cx="1049" cy="185"/>
                </a:xfrm>
                <a:prstGeom prst="rect">
                  <a:avLst/>
                </a:prstGeom>
                <a:solidFill>
                  <a:srgbClr val="0000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49187" name="Rectangle 76"/>
                <p:cNvSpPr>
                  <a:spLocks noChangeArrowheads="1"/>
                </p:cNvSpPr>
                <p:nvPr/>
              </p:nvSpPr>
              <p:spPr bwMode="auto">
                <a:xfrm>
                  <a:off x="3078" y="2060"/>
                  <a:ext cx="691" cy="15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49188" name="Line 77"/>
                <p:cNvSpPr>
                  <a:spLocks noChangeShapeType="1"/>
                </p:cNvSpPr>
                <p:nvPr/>
              </p:nvSpPr>
              <p:spPr bwMode="auto">
                <a:xfrm>
                  <a:off x="3180" y="2063"/>
                  <a:ext cx="0" cy="152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49189" name="Line 78"/>
                <p:cNvSpPr>
                  <a:spLocks noChangeShapeType="1"/>
                </p:cNvSpPr>
                <p:nvPr/>
              </p:nvSpPr>
              <p:spPr bwMode="auto">
                <a:xfrm>
                  <a:off x="3276" y="2063"/>
                  <a:ext cx="0" cy="152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49190" name="Line 79"/>
                <p:cNvSpPr>
                  <a:spLocks noChangeShapeType="1"/>
                </p:cNvSpPr>
                <p:nvPr/>
              </p:nvSpPr>
              <p:spPr bwMode="auto">
                <a:xfrm>
                  <a:off x="2910" y="2040"/>
                  <a:ext cx="0" cy="189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49191" name="Line 80"/>
                <p:cNvSpPr>
                  <a:spLocks noChangeShapeType="1"/>
                </p:cNvSpPr>
                <p:nvPr/>
              </p:nvSpPr>
              <p:spPr bwMode="auto">
                <a:xfrm>
                  <a:off x="3006" y="2040"/>
                  <a:ext cx="0" cy="189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sp>
            <p:nvSpPr>
              <p:cNvPr id="49182" name="Line 81"/>
              <p:cNvSpPr>
                <a:spLocks noChangeShapeType="1"/>
              </p:cNvSpPr>
              <p:nvPr/>
            </p:nvSpPr>
            <p:spPr bwMode="auto">
              <a:xfrm flipV="1">
                <a:off x="1018" y="1576"/>
                <a:ext cx="2" cy="70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9183" name="Line 82"/>
              <p:cNvSpPr>
                <a:spLocks noChangeShapeType="1"/>
              </p:cNvSpPr>
              <p:nvPr/>
            </p:nvSpPr>
            <p:spPr bwMode="auto">
              <a:xfrm flipV="1">
                <a:off x="1106" y="1680"/>
                <a:ext cx="0" cy="59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9184" name="Line 83"/>
              <p:cNvSpPr>
                <a:spLocks noChangeShapeType="1"/>
              </p:cNvSpPr>
              <p:nvPr/>
            </p:nvSpPr>
            <p:spPr bwMode="auto">
              <a:xfrm flipH="1" flipV="1">
                <a:off x="1276" y="1812"/>
                <a:ext cx="2" cy="47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9185" name="Line 84"/>
              <p:cNvSpPr>
                <a:spLocks noChangeShapeType="1"/>
              </p:cNvSpPr>
              <p:nvPr/>
            </p:nvSpPr>
            <p:spPr bwMode="auto">
              <a:xfrm>
                <a:off x="1368" y="1924"/>
                <a:ext cx="2" cy="35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40296" name="Group 85"/>
          <p:cNvGrpSpPr>
            <a:grpSpLocks/>
          </p:cNvGrpSpPr>
          <p:nvPr/>
        </p:nvGrpSpPr>
        <p:grpSpPr bwMode="auto">
          <a:xfrm>
            <a:off x="3952875" y="2767013"/>
            <a:ext cx="895350" cy="2038350"/>
            <a:chOff x="2823" y="1545"/>
            <a:chExt cx="564" cy="1284"/>
          </a:xfrm>
        </p:grpSpPr>
        <p:sp>
          <p:nvSpPr>
            <p:cNvPr id="140306" name="Freeform 86"/>
            <p:cNvSpPr>
              <a:spLocks/>
            </p:cNvSpPr>
            <p:nvPr/>
          </p:nvSpPr>
          <p:spPr bwMode="auto">
            <a:xfrm>
              <a:off x="2823" y="2265"/>
              <a:ext cx="564" cy="564"/>
            </a:xfrm>
            <a:custGeom>
              <a:avLst/>
              <a:gdLst>
                <a:gd name="T0" fmla="*/ 564 w 564"/>
                <a:gd name="T1" fmla="*/ 0 h 564"/>
                <a:gd name="T2" fmla="*/ 287 w 564"/>
                <a:gd name="T3" fmla="*/ 564 h 564"/>
                <a:gd name="T4" fmla="*/ 0 w 564"/>
                <a:gd name="T5" fmla="*/ 0 h 564"/>
                <a:gd name="T6" fmla="*/ 564 w 564"/>
                <a:gd name="T7" fmla="*/ 0 h 56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64" h="564">
                  <a:moveTo>
                    <a:pt x="564" y="0"/>
                  </a:moveTo>
                  <a:lnTo>
                    <a:pt x="287" y="564"/>
                  </a:lnTo>
                  <a:lnTo>
                    <a:pt x="0" y="0"/>
                  </a:lnTo>
                  <a:lnTo>
                    <a:pt x="56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49172" name="Rectangle 87"/>
            <p:cNvSpPr>
              <a:spLocks noChangeArrowheads="1"/>
            </p:cNvSpPr>
            <p:nvPr/>
          </p:nvSpPr>
          <p:spPr bwMode="auto">
            <a:xfrm>
              <a:off x="2872" y="1877"/>
              <a:ext cx="493" cy="47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9173" name="Text Box 88"/>
            <p:cNvSpPr txBox="1">
              <a:spLocks noChangeArrowheads="1"/>
            </p:cNvSpPr>
            <p:nvPr/>
          </p:nvSpPr>
          <p:spPr bwMode="auto">
            <a:xfrm>
              <a:off x="2941" y="1545"/>
              <a:ext cx="336" cy="8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endParaRPr lang="en-US" sz="1600" i="0" dirty="0" smtClean="0">
                <a:latin typeface="Arial" charset="0"/>
                <a:cs typeface="+mn-cs"/>
              </a:endParaRPr>
            </a:p>
            <a:p>
              <a:pPr algn="ctr">
                <a:defRPr/>
              </a:pPr>
              <a:endParaRPr lang="en-US" sz="1600" i="0" dirty="0" smtClean="0">
                <a:latin typeface="Arial" charset="0"/>
                <a:cs typeface="+mn-cs"/>
              </a:endParaRPr>
            </a:p>
            <a:p>
              <a:pPr algn="ctr">
                <a:defRPr/>
              </a:pPr>
              <a:r>
                <a:rPr lang="en-US" sz="1600" i="0" dirty="0" smtClean="0">
                  <a:latin typeface="Arial" charset="0"/>
                  <a:cs typeface="+mn-cs"/>
                </a:rPr>
                <a:t>IP</a:t>
              </a:r>
            </a:p>
            <a:p>
              <a:pPr algn="ctr">
                <a:defRPr/>
              </a:pPr>
              <a:r>
                <a:rPr lang="en-US" sz="1600" i="0" dirty="0" smtClean="0">
                  <a:latin typeface="Arial" charset="0"/>
                  <a:cs typeface="+mn-cs"/>
                </a:rPr>
                <a:t>Eth</a:t>
              </a:r>
            </a:p>
            <a:p>
              <a:pPr algn="ctr">
                <a:defRPr/>
              </a:pPr>
              <a:r>
                <a:rPr lang="en-US" sz="1600" i="0" dirty="0" smtClean="0">
                  <a:latin typeface="Arial" charset="0"/>
                  <a:cs typeface="+mn-cs"/>
                </a:rPr>
                <a:t>Phy</a:t>
              </a:r>
            </a:p>
          </p:txBody>
        </p:sp>
        <p:sp>
          <p:nvSpPr>
            <p:cNvPr id="49174" name="Line 89"/>
            <p:cNvSpPr>
              <a:spLocks noChangeShapeType="1"/>
            </p:cNvSpPr>
            <p:nvPr/>
          </p:nvSpPr>
          <p:spPr bwMode="auto">
            <a:xfrm>
              <a:off x="2868" y="2039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9175" name="Line 90"/>
            <p:cNvSpPr>
              <a:spLocks noChangeShapeType="1"/>
            </p:cNvSpPr>
            <p:nvPr/>
          </p:nvSpPr>
          <p:spPr bwMode="auto">
            <a:xfrm>
              <a:off x="2865" y="219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720987" name="Group 91"/>
          <p:cNvGrpSpPr>
            <a:grpSpLocks/>
          </p:cNvGrpSpPr>
          <p:nvPr/>
        </p:nvGrpSpPr>
        <p:grpSpPr bwMode="auto">
          <a:xfrm>
            <a:off x="8061325" y="2478088"/>
            <a:ext cx="928688" cy="1954212"/>
            <a:chOff x="250" y="1380"/>
            <a:chExt cx="585" cy="1231"/>
          </a:xfrm>
        </p:grpSpPr>
        <p:sp>
          <p:nvSpPr>
            <p:cNvPr id="140299" name="Freeform 92"/>
            <p:cNvSpPr>
              <a:spLocks/>
            </p:cNvSpPr>
            <p:nvPr/>
          </p:nvSpPr>
          <p:spPr bwMode="auto">
            <a:xfrm>
              <a:off x="250" y="1414"/>
              <a:ext cx="582" cy="1197"/>
            </a:xfrm>
            <a:custGeom>
              <a:avLst/>
              <a:gdLst>
                <a:gd name="T0" fmla="*/ 582 w 582"/>
                <a:gd name="T1" fmla="*/ 781 h 1197"/>
                <a:gd name="T2" fmla="*/ 0 w 582"/>
                <a:gd name="T3" fmla="*/ 1197 h 1197"/>
                <a:gd name="T4" fmla="*/ 83 w 582"/>
                <a:gd name="T5" fmla="*/ 0 h 1197"/>
                <a:gd name="T6" fmla="*/ 582 w 582"/>
                <a:gd name="T7" fmla="*/ 781 h 119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82" h="1197">
                  <a:moveTo>
                    <a:pt x="582" y="781"/>
                  </a:moveTo>
                  <a:lnTo>
                    <a:pt x="0" y="1197"/>
                  </a:lnTo>
                  <a:lnTo>
                    <a:pt x="83" y="0"/>
                  </a:lnTo>
                  <a:lnTo>
                    <a:pt x="582" y="781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49165" name="Rectangle 93"/>
            <p:cNvSpPr>
              <a:spLocks noChangeArrowheads="1"/>
            </p:cNvSpPr>
            <p:nvPr/>
          </p:nvSpPr>
          <p:spPr bwMode="auto">
            <a:xfrm>
              <a:off x="338" y="1399"/>
              <a:ext cx="493" cy="79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9166" name="Text Box 94"/>
            <p:cNvSpPr txBox="1">
              <a:spLocks noChangeArrowheads="1"/>
            </p:cNvSpPr>
            <p:nvPr/>
          </p:nvSpPr>
          <p:spPr bwMode="auto">
            <a:xfrm>
              <a:off x="413" y="1380"/>
              <a:ext cx="336" cy="8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endParaRPr lang="en-US" sz="1600" i="0" dirty="0" smtClean="0">
                <a:latin typeface="Arial" charset="0"/>
                <a:cs typeface="+mn-cs"/>
              </a:endParaRPr>
            </a:p>
            <a:p>
              <a:pPr algn="ctr">
                <a:defRPr/>
              </a:pPr>
              <a:endParaRPr lang="en-US" sz="1600" i="0" dirty="0" smtClean="0">
                <a:latin typeface="Arial" charset="0"/>
                <a:cs typeface="+mn-cs"/>
              </a:endParaRPr>
            </a:p>
            <a:p>
              <a:pPr algn="ctr">
                <a:defRPr/>
              </a:pPr>
              <a:r>
                <a:rPr lang="en-US" sz="1600" i="0" dirty="0" smtClean="0">
                  <a:latin typeface="Arial" charset="0"/>
                  <a:cs typeface="+mn-cs"/>
                </a:rPr>
                <a:t>IP</a:t>
              </a:r>
            </a:p>
            <a:p>
              <a:pPr algn="ctr">
                <a:defRPr/>
              </a:pPr>
              <a:r>
                <a:rPr lang="en-US" sz="1600" i="0" dirty="0" smtClean="0">
                  <a:latin typeface="Arial" charset="0"/>
                  <a:cs typeface="+mn-cs"/>
                </a:rPr>
                <a:t>Eth</a:t>
              </a:r>
            </a:p>
            <a:p>
              <a:pPr algn="ctr">
                <a:defRPr/>
              </a:pPr>
              <a:r>
                <a:rPr lang="en-US" sz="1600" i="0" dirty="0" smtClean="0">
                  <a:latin typeface="Arial" charset="0"/>
                  <a:cs typeface="+mn-cs"/>
                </a:rPr>
                <a:t>Phy</a:t>
              </a:r>
            </a:p>
          </p:txBody>
        </p:sp>
        <p:sp>
          <p:nvSpPr>
            <p:cNvPr id="49167" name="Line 95"/>
            <p:cNvSpPr>
              <a:spLocks noChangeShapeType="1"/>
            </p:cNvSpPr>
            <p:nvPr/>
          </p:nvSpPr>
          <p:spPr bwMode="auto">
            <a:xfrm>
              <a:off x="346" y="186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9168" name="Line 96"/>
            <p:cNvSpPr>
              <a:spLocks noChangeShapeType="1"/>
            </p:cNvSpPr>
            <p:nvPr/>
          </p:nvSpPr>
          <p:spPr bwMode="auto">
            <a:xfrm>
              <a:off x="343" y="2027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9169" name="Line 97"/>
            <p:cNvSpPr>
              <a:spLocks noChangeShapeType="1"/>
            </p:cNvSpPr>
            <p:nvPr/>
          </p:nvSpPr>
          <p:spPr bwMode="auto">
            <a:xfrm>
              <a:off x="340" y="2186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9170" name="Line 98"/>
            <p:cNvSpPr>
              <a:spLocks noChangeShapeType="1"/>
            </p:cNvSpPr>
            <p:nvPr/>
          </p:nvSpPr>
          <p:spPr bwMode="auto">
            <a:xfrm>
              <a:off x="330" y="169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pic>
        <p:nvPicPr>
          <p:cNvPr id="140298" name="Picture 15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8" y="763588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12</a:t>
            </a:fld>
            <a:endParaRPr lang="en-US" sz="1200" dirty="0">
              <a:latin typeface="Tahoma" charset="0"/>
            </a:endParaRPr>
          </a:p>
        </p:txBody>
      </p:sp>
      <p:sp>
        <p:nvSpPr>
          <p:cNvPr id="1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030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720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3.33333E-6 L 1.94444E-6 0.19838 L 0.11007 0.1199 L 0.11007 -0.03565 " pathEditMode="relative" rAng="0" ptsTypes="AAAA">
                                      <p:cBhvr>
                                        <p:cTn id="18" dur="2000" fill="hold"/>
                                        <p:tgtEl>
                                          <p:spTgt spid="7209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3" y="8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0966" grpId="0"/>
      <p:bldP spid="72096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337" name="Group 95"/>
          <p:cNvGrpSpPr>
            <a:grpSpLocks/>
          </p:cNvGrpSpPr>
          <p:nvPr/>
        </p:nvGrpSpPr>
        <p:grpSpPr bwMode="auto">
          <a:xfrm>
            <a:off x="6962095" y="5191351"/>
            <a:ext cx="711200" cy="600075"/>
            <a:chOff x="7179310" y="4033520"/>
            <a:chExt cx="1009650" cy="855028"/>
          </a:xfrm>
        </p:grpSpPr>
        <p:grpSp>
          <p:nvGrpSpPr>
            <p:cNvPr id="142433" name="Group 44"/>
            <p:cNvGrpSpPr>
              <a:grpSpLocks/>
            </p:cNvGrpSpPr>
            <p:nvPr/>
          </p:nvGrpSpPr>
          <p:grpSpPr bwMode="auto">
            <a:xfrm>
              <a:off x="7179310" y="4033520"/>
              <a:ext cx="1009650" cy="855028"/>
              <a:chOff x="-44" y="1473"/>
              <a:chExt cx="981" cy="1105"/>
            </a:xfrm>
          </p:grpSpPr>
          <p:pic>
            <p:nvPicPr>
              <p:cNvPr id="142435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2436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sp>
          <p:nvSpPr>
            <p:cNvPr id="156" name="Rectangle 43"/>
            <p:cNvSpPr>
              <a:spLocks noChangeArrowheads="1"/>
            </p:cNvSpPr>
            <p:nvPr/>
          </p:nvSpPr>
          <p:spPr bwMode="auto">
            <a:xfrm rot="16200000">
              <a:off x="7439378" y="4308711"/>
              <a:ext cx="126671" cy="196070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</p:grpSp>
      <p:grpSp>
        <p:nvGrpSpPr>
          <p:cNvPr id="142338" name="Group 96"/>
          <p:cNvGrpSpPr>
            <a:grpSpLocks/>
          </p:cNvGrpSpPr>
          <p:nvPr/>
        </p:nvGrpSpPr>
        <p:grpSpPr bwMode="auto">
          <a:xfrm>
            <a:off x="1028020" y="3799113"/>
            <a:ext cx="1027112" cy="762000"/>
            <a:chOff x="1046480" y="3962400"/>
            <a:chExt cx="1026163" cy="761428"/>
          </a:xfrm>
        </p:grpSpPr>
        <p:sp>
          <p:nvSpPr>
            <p:cNvPr id="151" name="Rectangle 48"/>
            <p:cNvSpPr>
              <a:spLocks noChangeArrowheads="1"/>
            </p:cNvSpPr>
            <p:nvPr/>
          </p:nvSpPr>
          <p:spPr bwMode="auto">
            <a:xfrm rot="16200000">
              <a:off x="1893411" y="4300306"/>
              <a:ext cx="111042" cy="247421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142430" name="Group 49"/>
            <p:cNvGrpSpPr>
              <a:grpSpLocks/>
            </p:cNvGrpSpPr>
            <p:nvPr/>
          </p:nvGrpSpPr>
          <p:grpSpPr bwMode="auto">
            <a:xfrm>
              <a:off x="1046480" y="3962400"/>
              <a:ext cx="936071" cy="761428"/>
              <a:chOff x="-44" y="1473"/>
              <a:chExt cx="981" cy="1105"/>
            </a:xfrm>
          </p:grpSpPr>
          <p:pic>
            <p:nvPicPr>
              <p:cNvPr id="142431" name="Picture 5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2432" name="Freeform 51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sp>
        <p:nvSpPr>
          <p:cNvPr id="98" name="Text Box 4"/>
          <p:cNvSpPr txBox="1">
            <a:spLocks noChangeArrowheads="1"/>
          </p:cNvSpPr>
          <p:nvPr/>
        </p:nvSpPr>
        <p:spPr bwMode="auto">
          <a:xfrm>
            <a:off x="4206195" y="4218213"/>
            <a:ext cx="376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i="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R</a:t>
            </a:r>
            <a:endParaRPr lang="en-US" i="0" dirty="0">
              <a:latin typeface="+mn-lt"/>
              <a:ea typeface="+mn-ea"/>
              <a:cs typeface="+mn-cs"/>
            </a:endParaRPr>
          </a:p>
        </p:txBody>
      </p:sp>
      <p:sp>
        <p:nvSpPr>
          <p:cNvPr id="50181" name="Text Box 21"/>
          <p:cNvSpPr txBox="1">
            <a:spLocks noChangeArrowheads="1"/>
          </p:cNvSpPr>
          <p:nvPr/>
        </p:nvSpPr>
        <p:spPr bwMode="auto">
          <a:xfrm>
            <a:off x="3850595" y="5215163"/>
            <a:ext cx="15430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i="0" dirty="0" smtClean="0">
                <a:latin typeface="Arial" charset="0"/>
                <a:cs typeface="+mn-cs"/>
              </a:rPr>
              <a:t>1A-23-F9-CD-06-9B</a:t>
            </a:r>
          </a:p>
        </p:txBody>
      </p:sp>
      <p:sp>
        <p:nvSpPr>
          <p:cNvPr id="50182" name="Text Box 22"/>
          <p:cNvSpPr txBox="1">
            <a:spLocks noChangeArrowheads="1"/>
          </p:cNvSpPr>
          <p:nvPr/>
        </p:nvSpPr>
        <p:spPr bwMode="auto">
          <a:xfrm>
            <a:off x="3998232" y="5042126"/>
            <a:ext cx="13223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i="0" dirty="0" smtClean="0">
                <a:latin typeface="Arial" charset="0"/>
                <a:cs typeface="+mn-cs"/>
              </a:rPr>
              <a:t>222.222.222.220</a:t>
            </a:r>
          </a:p>
        </p:txBody>
      </p:sp>
      <p:grpSp>
        <p:nvGrpSpPr>
          <p:cNvPr id="142342" name="Group 23"/>
          <p:cNvGrpSpPr>
            <a:grpSpLocks/>
          </p:cNvGrpSpPr>
          <p:nvPr/>
        </p:nvGrpSpPr>
        <p:grpSpPr bwMode="auto">
          <a:xfrm>
            <a:off x="3026682" y="5631088"/>
            <a:ext cx="1541463" cy="449263"/>
            <a:chOff x="1934" y="2405"/>
            <a:chExt cx="971" cy="283"/>
          </a:xfrm>
        </p:grpSpPr>
        <p:sp>
          <p:nvSpPr>
            <p:cNvPr id="50268" name="Text Box 24"/>
            <p:cNvSpPr txBox="1">
              <a:spLocks noChangeArrowheads="1"/>
            </p:cNvSpPr>
            <p:nvPr/>
          </p:nvSpPr>
          <p:spPr bwMode="auto">
            <a:xfrm>
              <a:off x="1934" y="2405"/>
              <a:ext cx="83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111.111.111.110</a:t>
              </a:r>
            </a:p>
          </p:txBody>
        </p:sp>
        <p:sp>
          <p:nvSpPr>
            <p:cNvPr id="50269" name="Text Box 25"/>
            <p:cNvSpPr txBox="1">
              <a:spLocks noChangeArrowheads="1"/>
            </p:cNvSpPr>
            <p:nvPr/>
          </p:nvSpPr>
          <p:spPr bwMode="auto">
            <a:xfrm>
              <a:off x="1938" y="2515"/>
              <a:ext cx="96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E6-E9-00-17-BB-4B</a:t>
              </a:r>
            </a:p>
          </p:txBody>
        </p:sp>
      </p:grpSp>
      <p:sp>
        <p:nvSpPr>
          <p:cNvPr id="50184" name="Text Box 26"/>
          <p:cNvSpPr txBox="1">
            <a:spLocks noChangeArrowheads="1"/>
          </p:cNvSpPr>
          <p:nvPr/>
        </p:nvSpPr>
        <p:spPr bwMode="auto">
          <a:xfrm>
            <a:off x="934357" y="5873976"/>
            <a:ext cx="16271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i="0" dirty="0" smtClean="0">
                <a:latin typeface="Arial" charset="0"/>
                <a:cs typeface="+mn-cs"/>
              </a:rPr>
              <a:t>CC-49-DE-D0-AB-7D</a:t>
            </a:r>
          </a:p>
        </p:txBody>
      </p:sp>
      <p:sp>
        <p:nvSpPr>
          <p:cNvPr id="50185" name="Text Box 27"/>
          <p:cNvSpPr txBox="1">
            <a:spLocks noChangeArrowheads="1"/>
          </p:cNvSpPr>
          <p:nvPr/>
        </p:nvSpPr>
        <p:spPr bwMode="auto">
          <a:xfrm>
            <a:off x="924832" y="5691413"/>
            <a:ext cx="13223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i="0" dirty="0" smtClean="0">
                <a:latin typeface="Arial" charset="0"/>
                <a:cs typeface="+mn-cs"/>
              </a:rPr>
              <a:t>111.111.111.112</a:t>
            </a:r>
          </a:p>
        </p:txBody>
      </p:sp>
      <p:sp>
        <p:nvSpPr>
          <p:cNvPr id="50186" name="Text Box 30"/>
          <p:cNvSpPr txBox="1">
            <a:spLocks noChangeArrowheads="1"/>
          </p:cNvSpPr>
          <p:nvPr/>
        </p:nvSpPr>
        <p:spPr bwMode="auto">
          <a:xfrm>
            <a:off x="691470" y="4578576"/>
            <a:ext cx="13223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i="0" dirty="0" smtClean="0">
                <a:latin typeface="Arial" charset="0"/>
                <a:cs typeface="+mn-cs"/>
              </a:rPr>
              <a:t>111.111.111.111</a:t>
            </a:r>
          </a:p>
        </p:txBody>
      </p:sp>
      <p:sp>
        <p:nvSpPr>
          <p:cNvPr id="50187" name="Text Box 33"/>
          <p:cNvSpPr txBox="1">
            <a:spLocks noChangeArrowheads="1"/>
          </p:cNvSpPr>
          <p:nvPr/>
        </p:nvSpPr>
        <p:spPr bwMode="auto">
          <a:xfrm>
            <a:off x="712107" y="4764313"/>
            <a:ext cx="15097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i="0" dirty="0" smtClean="0">
                <a:latin typeface="Arial" charset="0"/>
                <a:cs typeface="+mn-cs"/>
              </a:rPr>
              <a:t>74-29-9C-E8-FF-55</a:t>
            </a:r>
          </a:p>
        </p:txBody>
      </p:sp>
      <p:sp>
        <p:nvSpPr>
          <p:cNvPr id="142347" name="Freeform 39"/>
          <p:cNvSpPr>
            <a:spLocks/>
          </p:cNvSpPr>
          <p:nvPr/>
        </p:nvSpPr>
        <p:spPr bwMode="auto">
          <a:xfrm>
            <a:off x="2347232" y="4273776"/>
            <a:ext cx="839788" cy="1069975"/>
          </a:xfrm>
          <a:custGeom>
            <a:avLst/>
            <a:gdLst>
              <a:gd name="T0" fmla="*/ 2147483647 w 1005"/>
              <a:gd name="T1" fmla="*/ 2147483647 h 996"/>
              <a:gd name="T2" fmla="*/ 2147483647 w 1005"/>
              <a:gd name="T3" fmla="*/ 2147483647 h 996"/>
              <a:gd name="T4" fmla="*/ 2147483647 w 1005"/>
              <a:gd name="T5" fmla="*/ 2147483647 h 996"/>
              <a:gd name="T6" fmla="*/ 2147483647 w 1005"/>
              <a:gd name="T7" fmla="*/ 2147483647 h 996"/>
              <a:gd name="T8" fmla="*/ 2147483647 w 1005"/>
              <a:gd name="T9" fmla="*/ 2147483647 h 996"/>
              <a:gd name="T10" fmla="*/ 2147483647 w 1005"/>
              <a:gd name="T11" fmla="*/ 2147483647 h 996"/>
              <a:gd name="T12" fmla="*/ 2147483647 w 1005"/>
              <a:gd name="T13" fmla="*/ 2147483647 h 996"/>
              <a:gd name="T14" fmla="*/ 2147483647 w 1005"/>
              <a:gd name="T15" fmla="*/ 2147483647 h 996"/>
              <a:gd name="T16" fmla="*/ 2147483647 w 1005"/>
              <a:gd name="T17" fmla="*/ 2147483647 h 996"/>
              <a:gd name="T18" fmla="*/ 2147483647 w 1005"/>
              <a:gd name="T19" fmla="*/ 2147483647 h 996"/>
              <a:gd name="T20" fmla="*/ 2147483647 w 1005"/>
              <a:gd name="T21" fmla="*/ 2147483647 h 996"/>
              <a:gd name="T22" fmla="*/ 2147483647 w 1005"/>
              <a:gd name="T23" fmla="*/ 2147483647 h 996"/>
              <a:gd name="T24" fmla="*/ 2147483647 w 1005"/>
              <a:gd name="T25" fmla="*/ 2147483647 h 99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005" h="996">
                <a:moveTo>
                  <a:pt x="307" y="83"/>
                </a:moveTo>
                <a:cubicBezTo>
                  <a:pt x="218" y="117"/>
                  <a:pt x="182" y="156"/>
                  <a:pt x="134" y="227"/>
                </a:cubicBezTo>
                <a:cubicBezTo>
                  <a:pt x="86" y="298"/>
                  <a:pt x="38" y="426"/>
                  <a:pt x="19" y="507"/>
                </a:cubicBezTo>
                <a:cubicBezTo>
                  <a:pt x="0" y="588"/>
                  <a:pt x="8" y="648"/>
                  <a:pt x="19" y="716"/>
                </a:cubicBezTo>
                <a:cubicBezTo>
                  <a:pt x="30" y="784"/>
                  <a:pt x="54" y="873"/>
                  <a:pt x="84" y="918"/>
                </a:cubicBezTo>
                <a:cubicBezTo>
                  <a:pt x="114" y="963"/>
                  <a:pt x="148" y="984"/>
                  <a:pt x="199" y="990"/>
                </a:cubicBezTo>
                <a:cubicBezTo>
                  <a:pt x="250" y="996"/>
                  <a:pt x="310" y="961"/>
                  <a:pt x="393" y="954"/>
                </a:cubicBezTo>
                <a:cubicBezTo>
                  <a:pt x="476" y="947"/>
                  <a:pt x="614" y="967"/>
                  <a:pt x="696" y="947"/>
                </a:cubicBezTo>
                <a:cubicBezTo>
                  <a:pt x="778" y="927"/>
                  <a:pt x="833" y="898"/>
                  <a:pt x="883" y="831"/>
                </a:cubicBezTo>
                <a:cubicBezTo>
                  <a:pt x="933" y="764"/>
                  <a:pt x="991" y="644"/>
                  <a:pt x="998" y="543"/>
                </a:cubicBezTo>
                <a:cubicBezTo>
                  <a:pt x="1005" y="442"/>
                  <a:pt x="981" y="313"/>
                  <a:pt x="926" y="227"/>
                </a:cubicBezTo>
                <a:cubicBezTo>
                  <a:pt x="871" y="141"/>
                  <a:pt x="768" y="50"/>
                  <a:pt x="667" y="25"/>
                </a:cubicBezTo>
                <a:cubicBezTo>
                  <a:pt x="566" y="0"/>
                  <a:pt x="396" y="49"/>
                  <a:pt x="307" y="83"/>
                </a:cubicBezTo>
                <a:close/>
              </a:path>
            </a:pathLst>
          </a:custGeom>
          <a:solidFill>
            <a:srgbClr val="00CCFF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50189" name="Line 40"/>
          <p:cNvSpPr>
            <a:spLocks noChangeShapeType="1"/>
          </p:cNvSpPr>
          <p:nvPr/>
        </p:nvSpPr>
        <p:spPr bwMode="auto">
          <a:xfrm>
            <a:off x="2044020" y="4253138"/>
            <a:ext cx="438150" cy="230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0190" name="Line 41"/>
          <p:cNvSpPr>
            <a:spLocks noChangeShapeType="1"/>
          </p:cNvSpPr>
          <p:nvPr/>
        </p:nvSpPr>
        <p:spPr bwMode="auto">
          <a:xfrm flipV="1">
            <a:off x="2167845" y="5197701"/>
            <a:ext cx="231775" cy="255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0191" name="Line 42"/>
          <p:cNvSpPr>
            <a:spLocks noChangeShapeType="1"/>
          </p:cNvSpPr>
          <p:nvPr/>
        </p:nvSpPr>
        <p:spPr bwMode="auto">
          <a:xfrm>
            <a:off x="3166382" y="4791301"/>
            <a:ext cx="584200" cy="9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0192" name="Line 44"/>
          <p:cNvSpPr>
            <a:spLocks noChangeShapeType="1"/>
          </p:cNvSpPr>
          <p:nvPr/>
        </p:nvSpPr>
        <p:spPr bwMode="auto">
          <a:xfrm flipV="1">
            <a:off x="2083707" y="5548538"/>
            <a:ext cx="0" cy="163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0193" name="Line 45"/>
          <p:cNvSpPr>
            <a:spLocks noChangeShapeType="1"/>
          </p:cNvSpPr>
          <p:nvPr/>
        </p:nvSpPr>
        <p:spPr bwMode="auto">
          <a:xfrm flipH="1" flipV="1">
            <a:off x="1958295" y="4326163"/>
            <a:ext cx="0" cy="398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0194" name="Line 46"/>
          <p:cNvSpPr>
            <a:spLocks noChangeShapeType="1"/>
          </p:cNvSpPr>
          <p:nvPr/>
        </p:nvSpPr>
        <p:spPr bwMode="auto">
          <a:xfrm>
            <a:off x="3836307" y="4857976"/>
            <a:ext cx="0" cy="750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0195" name="Line 47"/>
          <p:cNvSpPr>
            <a:spLocks noChangeShapeType="1"/>
          </p:cNvSpPr>
          <p:nvPr/>
        </p:nvSpPr>
        <p:spPr bwMode="auto">
          <a:xfrm flipH="1" flipV="1">
            <a:off x="4917395" y="4848451"/>
            <a:ext cx="4762" cy="220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14" name="Text Box 58"/>
          <p:cNvSpPr txBox="1">
            <a:spLocks noChangeArrowheads="1"/>
          </p:cNvSpPr>
          <p:nvPr/>
        </p:nvSpPr>
        <p:spPr bwMode="auto">
          <a:xfrm>
            <a:off x="700995" y="3992788"/>
            <a:ext cx="39052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i="0" dirty="0">
                <a:solidFill>
                  <a:srgbClr val="FF0000"/>
                </a:solidFill>
                <a:latin typeface="+mj-lt"/>
                <a:ea typeface="+mn-ea"/>
                <a:cs typeface="+mn-cs"/>
              </a:rPr>
              <a:t>A</a:t>
            </a:r>
          </a:p>
        </p:txBody>
      </p:sp>
      <p:sp>
        <p:nvSpPr>
          <p:cNvPr id="50197" name="Line 60"/>
          <p:cNvSpPr>
            <a:spLocks noChangeShapeType="1"/>
          </p:cNvSpPr>
          <p:nvPr/>
        </p:nvSpPr>
        <p:spPr bwMode="auto">
          <a:xfrm>
            <a:off x="5026932" y="4757963"/>
            <a:ext cx="11985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142357" name="Group 63"/>
          <p:cNvGrpSpPr>
            <a:grpSpLocks/>
          </p:cNvGrpSpPr>
          <p:nvPr/>
        </p:nvGrpSpPr>
        <p:grpSpPr bwMode="auto">
          <a:xfrm>
            <a:off x="7354207" y="4681763"/>
            <a:ext cx="1558925" cy="460375"/>
            <a:chOff x="4351" y="2786"/>
            <a:chExt cx="982" cy="290"/>
          </a:xfrm>
        </p:grpSpPr>
        <p:sp>
          <p:nvSpPr>
            <p:cNvPr id="50266" name="Text Box 64"/>
            <p:cNvSpPr txBox="1">
              <a:spLocks noChangeArrowheads="1"/>
            </p:cNvSpPr>
            <p:nvPr/>
          </p:nvSpPr>
          <p:spPr bwMode="auto">
            <a:xfrm>
              <a:off x="4352" y="2786"/>
              <a:ext cx="83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222.222.222.222</a:t>
              </a:r>
            </a:p>
          </p:txBody>
        </p:sp>
        <p:sp>
          <p:nvSpPr>
            <p:cNvPr id="50267" name="Text Box 65"/>
            <p:cNvSpPr txBox="1">
              <a:spLocks noChangeArrowheads="1"/>
            </p:cNvSpPr>
            <p:nvPr/>
          </p:nvSpPr>
          <p:spPr bwMode="auto">
            <a:xfrm>
              <a:off x="4351" y="2904"/>
              <a:ext cx="982" cy="1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49-BD-D2-C7-56-2A</a:t>
              </a:r>
            </a:p>
          </p:txBody>
        </p:sp>
      </p:grpSp>
      <p:sp>
        <p:nvSpPr>
          <p:cNvPr id="50199" name="Line 67"/>
          <p:cNvSpPr>
            <a:spLocks noChangeShapeType="1"/>
          </p:cNvSpPr>
          <p:nvPr/>
        </p:nvSpPr>
        <p:spPr bwMode="auto">
          <a:xfrm flipV="1">
            <a:off x="6925582" y="4253138"/>
            <a:ext cx="450850" cy="317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0200" name="Line 68"/>
          <p:cNvSpPr>
            <a:spLocks noChangeShapeType="1"/>
          </p:cNvSpPr>
          <p:nvPr/>
        </p:nvSpPr>
        <p:spPr bwMode="auto">
          <a:xfrm flipH="1" flipV="1">
            <a:off x="7451045" y="4329338"/>
            <a:ext cx="11112" cy="388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0201" name="Text Box 71"/>
          <p:cNvSpPr txBox="1">
            <a:spLocks noChangeArrowheads="1"/>
          </p:cNvSpPr>
          <p:nvPr/>
        </p:nvSpPr>
        <p:spPr bwMode="auto">
          <a:xfrm>
            <a:off x="7055757" y="5648551"/>
            <a:ext cx="13223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i="0" dirty="0" smtClean="0">
                <a:latin typeface="Arial" charset="0"/>
                <a:cs typeface="+mn-cs"/>
              </a:rPr>
              <a:t>222.222.222.221</a:t>
            </a:r>
          </a:p>
        </p:txBody>
      </p:sp>
      <p:sp>
        <p:nvSpPr>
          <p:cNvPr id="50202" name="Text Box 72"/>
          <p:cNvSpPr txBox="1">
            <a:spLocks noChangeArrowheads="1"/>
          </p:cNvSpPr>
          <p:nvPr/>
        </p:nvSpPr>
        <p:spPr bwMode="auto">
          <a:xfrm>
            <a:off x="7058932" y="5823176"/>
            <a:ext cx="15017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i="0" dirty="0" smtClean="0">
                <a:latin typeface="Arial" charset="0"/>
                <a:cs typeface="+mn-cs"/>
              </a:rPr>
              <a:t>88-B2-2F-54-1A-0F</a:t>
            </a:r>
          </a:p>
        </p:txBody>
      </p:sp>
      <p:sp>
        <p:nvSpPr>
          <p:cNvPr id="50203" name="Line 73"/>
          <p:cNvSpPr>
            <a:spLocks noChangeShapeType="1"/>
          </p:cNvSpPr>
          <p:nvPr/>
        </p:nvSpPr>
        <p:spPr bwMode="auto">
          <a:xfrm flipH="1" flipV="1">
            <a:off x="6855732" y="5150076"/>
            <a:ext cx="254000" cy="250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0204" name="Line 74"/>
          <p:cNvSpPr>
            <a:spLocks noChangeShapeType="1"/>
          </p:cNvSpPr>
          <p:nvPr/>
        </p:nvSpPr>
        <p:spPr bwMode="auto">
          <a:xfrm flipH="1">
            <a:off x="7190695" y="5491388"/>
            <a:ext cx="4762" cy="201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42364" name="Freeform 75"/>
          <p:cNvSpPr>
            <a:spLocks/>
          </p:cNvSpPr>
          <p:nvPr/>
        </p:nvSpPr>
        <p:spPr bwMode="auto">
          <a:xfrm>
            <a:off x="6185807" y="4276951"/>
            <a:ext cx="765175" cy="1081087"/>
          </a:xfrm>
          <a:custGeom>
            <a:avLst/>
            <a:gdLst>
              <a:gd name="T0" fmla="*/ 2147483647 w 1005"/>
              <a:gd name="T1" fmla="*/ 2147483647 h 996"/>
              <a:gd name="T2" fmla="*/ 2147483647 w 1005"/>
              <a:gd name="T3" fmla="*/ 2147483647 h 996"/>
              <a:gd name="T4" fmla="*/ 2147483647 w 1005"/>
              <a:gd name="T5" fmla="*/ 2147483647 h 996"/>
              <a:gd name="T6" fmla="*/ 2147483647 w 1005"/>
              <a:gd name="T7" fmla="*/ 2147483647 h 996"/>
              <a:gd name="T8" fmla="*/ 2147483647 w 1005"/>
              <a:gd name="T9" fmla="*/ 2147483647 h 996"/>
              <a:gd name="T10" fmla="*/ 2147483647 w 1005"/>
              <a:gd name="T11" fmla="*/ 2147483647 h 996"/>
              <a:gd name="T12" fmla="*/ 2147483647 w 1005"/>
              <a:gd name="T13" fmla="*/ 2147483647 h 996"/>
              <a:gd name="T14" fmla="*/ 2147483647 w 1005"/>
              <a:gd name="T15" fmla="*/ 2147483647 h 996"/>
              <a:gd name="T16" fmla="*/ 2147483647 w 1005"/>
              <a:gd name="T17" fmla="*/ 2147483647 h 996"/>
              <a:gd name="T18" fmla="*/ 2147483647 w 1005"/>
              <a:gd name="T19" fmla="*/ 2147483647 h 996"/>
              <a:gd name="T20" fmla="*/ 2147483647 w 1005"/>
              <a:gd name="T21" fmla="*/ 2147483647 h 996"/>
              <a:gd name="T22" fmla="*/ 2147483647 w 1005"/>
              <a:gd name="T23" fmla="*/ 2147483647 h 996"/>
              <a:gd name="T24" fmla="*/ 2147483647 w 1005"/>
              <a:gd name="T25" fmla="*/ 2147483647 h 99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005" h="996">
                <a:moveTo>
                  <a:pt x="307" y="83"/>
                </a:moveTo>
                <a:cubicBezTo>
                  <a:pt x="218" y="117"/>
                  <a:pt x="182" y="156"/>
                  <a:pt x="134" y="227"/>
                </a:cubicBezTo>
                <a:cubicBezTo>
                  <a:pt x="86" y="298"/>
                  <a:pt x="38" y="426"/>
                  <a:pt x="19" y="507"/>
                </a:cubicBezTo>
                <a:cubicBezTo>
                  <a:pt x="0" y="588"/>
                  <a:pt x="8" y="648"/>
                  <a:pt x="19" y="716"/>
                </a:cubicBezTo>
                <a:cubicBezTo>
                  <a:pt x="30" y="784"/>
                  <a:pt x="54" y="873"/>
                  <a:pt x="84" y="918"/>
                </a:cubicBezTo>
                <a:cubicBezTo>
                  <a:pt x="114" y="963"/>
                  <a:pt x="148" y="984"/>
                  <a:pt x="199" y="990"/>
                </a:cubicBezTo>
                <a:cubicBezTo>
                  <a:pt x="250" y="996"/>
                  <a:pt x="310" y="961"/>
                  <a:pt x="393" y="954"/>
                </a:cubicBezTo>
                <a:cubicBezTo>
                  <a:pt x="476" y="947"/>
                  <a:pt x="614" y="967"/>
                  <a:pt x="696" y="947"/>
                </a:cubicBezTo>
                <a:cubicBezTo>
                  <a:pt x="778" y="927"/>
                  <a:pt x="833" y="898"/>
                  <a:pt x="883" y="831"/>
                </a:cubicBezTo>
                <a:cubicBezTo>
                  <a:pt x="933" y="764"/>
                  <a:pt x="991" y="644"/>
                  <a:pt x="998" y="543"/>
                </a:cubicBezTo>
                <a:cubicBezTo>
                  <a:pt x="1005" y="442"/>
                  <a:pt x="981" y="313"/>
                  <a:pt x="926" y="227"/>
                </a:cubicBezTo>
                <a:cubicBezTo>
                  <a:pt x="871" y="141"/>
                  <a:pt x="768" y="50"/>
                  <a:pt x="667" y="25"/>
                </a:cubicBezTo>
                <a:cubicBezTo>
                  <a:pt x="566" y="0"/>
                  <a:pt x="396" y="49"/>
                  <a:pt x="307" y="83"/>
                </a:cubicBezTo>
                <a:close/>
              </a:path>
            </a:pathLst>
          </a:custGeom>
          <a:solidFill>
            <a:srgbClr val="00CCFF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124" name="Text Box 76"/>
          <p:cNvSpPr txBox="1">
            <a:spLocks noChangeArrowheads="1"/>
          </p:cNvSpPr>
          <p:nvPr/>
        </p:nvSpPr>
        <p:spPr bwMode="auto">
          <a:xfrm>
            <a:off x="8289245" y="3910238"/>
            <a:ext cx="357187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i="0" dirty="0">
                <a:solidFill>
                  <a:srgbClr val="FF0000"/>
                </a:solidFill>
                <a:latin typeface="+mj-lt"/>
                <a:ea typeface="+mn-ea"/>
                <a:cs typeface="+mn-cs"/>
              </a:rPr>
              <a:t>B</a:t>
            </a:r>
          </a:p>
        </p:txBody>
      </p:sp>
      <p:grpSp>
        <p:nvGrpSpPr>
          <p:cNvPr id="142366" name="Group 124"/>
          <p:cNvGrpSpPr>
            <a:grpSpLocks/>
          </p:cNvGrpSpPr>
          <p:nvPr/>
        </p:nvGrpSpPr>
        <p:grpSpPr bwMode="auto">
          <a:xfrm>
            <a:off x="7160532" y="3870551"/>
            <a:ext cx="1009650" cy="854075"/>
            <a:chOff x="7179310" y="4033520"/>
            <a:chExt cx="1009650" cy="855028"/>
          </a:xfrm>
        </p:grpSpPr>
        <p:grpSp>
          <p:nvGrpSpPr>
            <p:cNvPr id="142421" name="Group 44"/>
            <p:cNvGrpSpPr>
              <a:grpSpLocks/>
            </p:cNvGrpSpPr>
            <p:nvPr/>
          </p:nvGrpSpPr>
          <p:grpSpPr bwMode="auto">
            <a:xfrm>
              <a:off x="7179310" y="4033520"/>
              <a:ext cx="1009650" cy="855028"/>
              <a:chOff x="-44" y="1473"/>
              <a:chExt cx="981" cy="1105"/>
            </a:xfrm>
          </p:grpSpPr>
          <p:pic>
            <p:nvPicPr>
              <p:cNvPr id="142423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2424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sp>
          <p:nvSpPr>
            <p:cNvPr id="144" name="Rectangle 43"/>
            <p:cNvSpPr>
              <a:spLocks noChangeArrowheads="1"/>
            </p:cNvSpPr>
            <p:nvPr/>
          </p:nvSpPr>
          <p:spPr bwMode="auto">
            <a:xfrm rot="16200000">
              <a:off x="7438796" y="4309366"/>
              <a:ext cx="127142" cy="195263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</p:grpSp>
      <p:grpSp>
        <p:nvGrpSpPr>
          <p:cNvPr id="142367" name="Group 125"/>
          <p:cNvGrpSpPr>
            <a:grpSpLocks/>
          </p:cNvGrpSpPr>
          <p:nvPr/>
        </p:nvGrpSpPr>
        <p:grpSpPr bwMode="auto">
          <a:xfrm>
            <a:off x="3739470" y="4551588"/>
            <a:ext cx="1292225" cy="425450"/>
            <a:chOff x="4011931" y="3379152"/>
            <a:chExt cx="1262062" cy="390207"/>
          </a:xfrm>
        </p:grpSpPr>
        <p:sp>
          <p:nvSpPr>
            <p:cNvPr id="132" name="Rectangle 43"/>
            <p:cNvSpPr>
              <a:spLocks noChangeArrowheads="1"/>
            </p:cNvSpPr>
            <p:nvPr/>
          </p:nvSpPr>
          <p:spPr bwMode="auto">
            <a:xfrm rot="16200000">
              <a:off x="5112252" y="3476577"/>
              <a:ext cx="128128" cy="195356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142411" name="Group 1185"/>
            <p:cNvGrpSpPr>
              <a:grpSpLocks/>
            </p:cNvGrpSpPr>
            <p:nvPr/>
          </p:nvGrpSpPr>
          <p:grpSpPr bwMode="auto">
            <a:xfrm>
              <a:off x="4197985" y="3379152"/>
              <a:ext cx="892175" cy="390207"/>
              <a:chOff x="4650" y="1129"/>
              <a:chExt cx="246" cy="95"/>
            </a:xfrm>
          </p:grpSpPr>
          <p:sp>
            <p:nvSpPr>
              <p:cNvPr id="142413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i="0" dirty="0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142414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 i="0" dirty="0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142415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i="0" dirty="0">
                  <a:latin typeface="Times New Roman" charset="0"/>
                  <a:cs typeface="Arial" charset="0"/>
                </a:endParaRPr>
              </a:p>
            </p:txBody>
          </p:sp>
          <p:grpSp>
            <p:nvGrpSpPr>
              <p:cNvPr id="142416" name="Group 1189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142419" name="Freeform 1190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2420" name="Freeform 1191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50258" name="Line 1192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50259" name="Line 1193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sp>
          <p:nvSpPr>
            <p:cNvPr id="134" name="Rectangle 43"/>
            <p:cNvSpPr>
              <a:spLocks noChangeArrowheads="1"/>
            </p:cNvSpPr>
            <p:nvPr/>
          </p:nvSpPr>
          <p:spPr bwMode="auto">
            <a:xfrm rot="16200000">
              <a:off x="4046274" y="3486041"/>
              <a:ext cx="126671" cy="195356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</p:grpSp>
      <p:grpSp>
        <p:nvGrpSpPr>
          <p:cNvPr id="142368" name="Group 126"/>
          <p:cNvGrpSpPr>
            <a:grpSpLocks/>
          </p:cNvGrpSpPr>
          <p:nvPr/>
        </p:nvGrpSpPr>
        <p:grpSpPr bwMode="auto">
          <a:xfrm>
            <a:off x="1464582" y="5150076"/>
            <a:ext cx="701675" cy="517525"/>
            <a:chOff x="1046480" y="3962400"/>
            <a:chExt cx="1026163" cy="761428"/>
          </a:xfrm>
        </p:grpSpPr>
        <p:sp>
          <p:nvSpPr>
            <p:cNvPr id="128" name="Rectangle 48"/>
            <p:cNvSpPr>
              <a:spLocks noChangeArrowheads="1"/>
            </p:cNvSpPr>
            <p:nvPr/>
          </p:nvSpPr>
          <p:spPr bwMode="auto">
            <a:xfrm rot="16200000">
              <a:off x="1893548" y="4299487"/>
              <a:ext cx="109776" cy="248414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142407" name="Group 49"/>
            <p:cNvGrpSpPr>
              <a:grpSpLocks/>
            </p:cNvGrpSpPr>
            <p:nvPr/>
          </p:nvGrpSpPr>
          <p:grpSpPr bwMode="auto">
            <a:xfrm>
              <a:off x="1046480" y="3962400"/>
              <a:ext cx="936071" cy="761428"/>
              <a:chOff x="-44" y="1473"/>
              <a:chExt cx="981" cy="1105"/>
            </a:xfrm>
          </p:grpSpPr>
          <p:pic>
            <p:nvPicPr>
              <p:cNvPr id="142408" name="Picture 5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2409" name="Freeform 51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sp>
        <p:nvSpPr>
          <p:cNvPr id="5021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001000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Addressing: routing to another LAN</a:t>
            </a:r>
          </a:p>
        </p:txBody>
      </p:sp>
      <p:sp>
        <p:nvSpPr>
          <p:cNvPr id="50213" name="Rectangle 60"/>
          <p:cNvSpPr>
            <a:spLocks noChangeArrowheads="1"/>
          </p:cNvSpPr>
          <p:nvPr/>
        </p:nvSpPr>
        <p:spPr bwMode="auto">
          <a:xfrm>
            <a:off x="706438" y="1084263"/>
            <a:ext cx="7772400" cy="55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>
                <a:latin typeface="Gill Sans MT" charset="0"/>
                <a:cs typeface="+mn-cs"/>
              </a:rPr>
              <a:t>R forwards datagram with IP source A, destination B </a:t>
            </a:r>
          </a:p>
        </p:txBody>
      </p:sp>
      <p:sp>
        <p:nvSpPr>
          <p:cNvPr id="50214" name="Rectangle 61"/>
          <p:cNvSpPr>
            <a:spLocks noChangeArrowheads="1"/>
          </p:cNvSpPr>
          <p:nvPr/>
        </p:nvSpPr>
        <p:spPr bwMode="auto">
          <a:xfrm>
            <a:off x="700995" y="1405164"/>
            <a:ext cx="7772400" cy="72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>
                <a:latin typeface="Gill Sans MT" charset="0"/>
                <a:cs typeface="+mn-cs"/>
              </a:rPr>
              <a:t>R creates link-layer frame with B's MAC address as dest, frame contains A-to-B IP datagram</a:t>
            </a:r>
            <a:endParaRPr lang="en-US" sz="2800" i="0" dirty="0">
              <a:latin typeface="Gill Sans MT" charset="0"/>
              <a:cs typeface="+mn-cs"/>
            </a:endParaRPr>
          </a:p>
        </p:txBody>
      </p:sp>
      <p:sp>
        <p:nvSpPr>
          <p:cNvPr id="723007" name="AutoShape 63"/>
          <p:cNvSpPr>
            <a:spLocks noChangeArrowheads="1"/>
          </p:cNvSpPr>
          <p:nvPr/>
        </p:nvSpPr>
        <p:spPr bwMode="auto">
          <a:xfrm>
            <a:off x="6701745" y="2733901"/>
            <a:ext cx="314325" cy="792162"/>
          </a:xfrm>
          <a:prstGeom prst="downArrow">
            <a:avLst>
              <a:gd name="adj1" fmla="val 50000"/>
              <a:gd name="adj2" fmla="val 63005"/>
            </a:avLst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142375" name="Group 64"/>
          <p:cNvGrpSpPr>
            <a:grpSpLocks/>
          </p:cNvGrpSpPr>
          <p:nvPr/>
        </p:nvGrpSpPr>
        <p:grpSpPr bwMode="auto">
          <a:xfrm>
            <a:off x="6208032" y="2290988"/>
            <a:ext cx="2011363" cy="760413"/>
            <a:chOff x="1197" y="1665"/>
            <a:chExt cx="1267" cy="479"/>
          </a:xfrm>
        </p:grpSpPr>
        <p:grpSp>
          <p:nvGrpSpPr>
            <p:cNvPr id="142401" name="Group 65"/>
            <p:cNvGrpSpPr>
              <a:grpSpLocks/>
            </p:cNvGrpSpPr>
            <p:nvPr/>
          </p:nvGrpSpPr>
          <p:grpSpPr bwMode="auto">
            <a:xfrm>
              <a:off x="1231" y="1990"/>
              <a:ext cx="691" cy="154"/>
              <a:chOff x="1231" y="1990"/>
              <a:chExt cx="691" cy="154"/>
            </a:xfrm>
          </p:grpSpPr>
          <p:sp>
            <p:nvSpPr>
              <p:cNvPr id="50244" name="Rectangle 66"/>
              <p:cNvSpPr>
                <a:spLocks noChangeArrowheads="1"/>
              </p:cNvSpPr>
              <p:nvPr/>
            </p:nvSpPr>
            <p:spPr bwMode="auto">
              <a:xfrm>
                <a:off x="1231" y="1991"/>
                <a:ext cx="691" cy="15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50245" name="Line 67"/>
              <p:cNvSpPr>
                <a:spLocks noChangeShapeType="1"/>
              </p:cNvSpPr>
              <p:nvPr/>
            </p:nvSpPr>
            <p:spPr bwMode="auto">
              <a:xfrm>
                <a:off x="1337" y="1990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50246" name="Line 68"/>
              <p:cNvSpPr>
                <a:spLocks noChangeShapeType="1"/>
              </p:cNvSpPr>
              <p:nvPr/>
            </p:nvSpPr>
            <p:spPr bwMode="auto">
              <a:xfrm>
                <a:off x="1427" y="1992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sp>
          <p:nvSpPr>
            <p:cNvPr id="50243" name="Text Box 69"/>
            <p:cNvSpPr txBox="1">
              <a:spLocks noChangeArrowheads="1"/>
            </p:cNvSpPr>
            <p:nvPr/>
          </p:nvSpPr>
          <p:spPr bwMode="auto">
            <a:xfrm>
              <a:off x="1197" y="1665"/>
              <a:ext cx="126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IP src: 111.111.111.111</a:t>
              </a:r>
            </a:p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   IP dest: 222.222.222.222</a:t>
              </a:r>
            </a:p>
          </p:txBody>
        </p:sp>
      </p:grpSp>
      <p:grpSp>
        <p:nvGrpSpPr>
          <p:cNvPr id="142376" name="Group 70"/>
          <p:cNvGrpSpPr>
            <a:grpSpLocks/>
          </p:cNvGrpSpPr>
          <p:nvPr/>
        </p:nvGrpSpPr>
        <p:grpSpPr bwMode="auto">
          <a:xfrm>
            <a:off x="6331857" y="2541813"/>
            <a:ext cx="146050" cy="385763"/>
            <a:chOff x="1272" y="1762"/>
            <a:chExt cx="92" cy="243"/>
          </a:xfrm>
        </p:grpSpPr>
        <p:sp>
          <p:nvSpPr>
            <p:cNvPr id="50240" name="Line 71"/>
            <p:cNvSpPr>
              <a:spLocks noChangeShapeType="1"/>
            </p:cNvSpPr>
            <p:nvPr/>
          </p:nvSpPr>
          <p:spPr bwMode="auto">
            <a:xfrm>
              <a:off x="1272" y="1762"/>
              <a:ext cx="0" cy="2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0241" name="Line 72"/>
            <p:cNvSpPr>
              <a:spLocks noChangeShapeType="1"/>
            </p:cNvSpPr>
            <p:nvPr/>
          </p:nvSpPr>
          <p:spPr bwMode="auto">
            <a:xfrm>
              <a:off x="1364" y="1878"/>
              <a:ext cx="0" cy="1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723017" name="Group 73"/>
          <p:cNvGrpSpPr>
            <a:grpSpLocks/>
          </p:cNvGrpSpPr>
          <p:nvPr/>
        </p:nvGrpSpPr>
        <p:grpSpPr bwMode="auto">
          <a:xfrm>
            <a:off x="5782582" y="1883001"/>
            <a:ext cx="2428876" cy="1519237"/>
            <a:chOff x="931" y="1414"/>
            <a:chExt cx="1530" cy="957"/>
          </a:xfrm>
        </p:grpSpPr>
        <p:sp>
          <p:nvSpPr>
            <p:cNvPr id="50228" name="Text Box 74"/>
            <p:cNvSpPr txBox="1">
              <a:spLocks noChangeArrowheads="1"/>
            </p:cNvSpPr>
            <p:nvPr/>
          </p:nvSpPr>
          <p:spPr bwMode="auto">
            <a:xfrm>
              <a:off x="931" y="1414"/>
              <a:ext cx="1530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MAC src: </a:t>
              </a:r>
              <a:r>
                <a:rPr lang="en-US" sz="1200" i="0" dirty="0" smtClean="0">
                  <a:solidFill>
                    <a:srgbClr val="FF0000"/>
                  </a:solidFill>
                  <a:latin typeface="Arial" charset="0"/>
                  <a:cs typeface="+mn-cs"/>
                </a:rPr>
                <a:t>1A-23-F9-CD-06-9B</a:t>
              </a:r>
            </a:p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  MAC dest: </a:t>
              </a:r>
              <a:r>
                <a:rPr lang="en-US" sz="1200" i="0" dirty="0" smtClean="0">
                  <a:solidFill>
                    <a:srgbClr val="FF0000"/>
                  </a:solidFill>
                  <a:latin typeface="Arial" charset="0"/>
                  <a:cs typeface="+mn-cs"/>
                </a:rPr>
                <a:t>49-BD-D2-C7-56-2A</a:t>
              </a:r>
            </a:p>
            <a:p>
              <a:pPr>
                <a:defRPr/>
              </a:pPr>
              <a:endParaRPr lang="en-US" sz="1200" i="0" dirty="0" smtClean="0">
                <a:solidFill>
                  <a:srgbClr val="FF0000"/>
                </a:solidFill>
                <a:latin typeface="Arial" charset="0"/>
                <a:cs typeface="+mn-cs"/>
              </a:endParaRPr>
            </a:p>
          </p:txBody>
        </p:sp>
        <p:grpSp>
          <p:nvGrpSpPr>
            <p:cNvPr id="142388" name="Group 75"/>
            <p:cNvGrpSpPr>
              <a:grpSpLocks/>
            </p:cNvGrpSpPr>
            <p:nvPr/>
          </p:nvGrpSpPr>
          <p:grpSpPr bwMode="auto">
            <a:xfrm>
              <a:off x="981" y="2182"/>
              <a:ext cx="1049" cy="189"/>
              <a:chOff x="2829" y="2040"/>
              <a:chExt cx="1049" cy="189"/>
            </a:xfrm>
          </p:grpSpPr>
          <p:sp>
            <p:nvSpPr>
              <p:cNvPr id="50234" name="Rectangle 76"/>
              <p:cNvSpPr>
                <a:spLocks noChangeArrowheads="1"/>
              </p:cNvSpPr>
              <p:nvPr/>
            </p:nvSpPr>
            <p:spPr bwMode="auto">
              <a:xfrm>
                <a:off x="2829" y="2042"/>
                <a:ext cx="1049" cy="185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50235" name="Rectangle 77"/>
              <p:cNvSpPr>
                <a:spLocks noChangeArrowheads="1"/>
              </p:cNvSpPr>
              <p:nvPr/>
            </p:nvSpPr>
            <p:spPr bwMode="auto">
              <a:xfrm>
                <a:off x="3078" y="2060"/>
                <a:ext cx="691" cy="15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50236" name="Line 78"/>
              <p:cNvSpPr>
                <a:spLocks noChangeShapeType="1"/>
              </p:cNvSpPr>
              <p:nvPr/>
            </p:nvSpPr>
            <p:spPr bwMode="auto">
              <a:xfrm>
                <a:off x="3180" y="2063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50237" name="Line 79"/>
              <p:cNvSpPr>
                <a:spLocks noChangeShapeType="1"/>
              </p:cNvSpPr>
              <p:nvPr/>
            </p:nvSpPr>
            <p:spPr bwMode="auto">
              <a:xfrm>
                <a:off x="3276" y="2063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50238" name="Line 80"/>
              <p:cNvSpPr>
                <a:spLocks noChangeShapeType="1"/>
              </p:cNvSpPr>
              <p:nvPr/>
            </p:nvSpPr>
            <p:spPr bwMode="auto">
              <a:xfrm>
                <a:off x="2910" y="2040"/>
                <a:ext cx="0" cy="189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50239" name="Line 81"/>
              <p:cNvSpPr>
                <a:spLocks noChangeShapeType="1"/>
              </p:cNvSpPr>
              <p:nvPr/>
            </p:nvSpPr>
            <p:spPr bwMode="auto">
              <a:xfrm>
                <a:off x="3006" y="2040"/>
                <a:ext cx="0" cy="189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sp>
          <p:nvSpPr>
            <p:cNvPr id="50230" name="Line 82"/>
            <p:cNvSpPr>
              <a:spLocks noChangeShapeType="1"/>
            </p:cNvSpPr>
            <p:nvPr/>
          </p:nvSpPr>
          <p:spPr bwMode="auto">
            <a:xfrm flipV="1">
              <a:off x="1018" y="1576"/>
              <a:ext cx="2" cy="7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0231" name="Line 83"/>
            <p:cNvSpPr>
              <a:spLocks noChangeShapeType="1"/>
            </p:cNvSpPr>
            <p:nvPr/>
          </p:nvSpPr>
          <p:spPr bwMode="auto">
            <a:xfrm flipV="1">
              <a:off x="1106" y="1680"/>
              <a:ext cx="0" cy="5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0232" name="Line 84"/>
            <p:cNvSpPr>
              <a:spLocks noChangeShapeType="1"/>
            </p:cNvSpPr>
            <p:nvPr/>
          </p:nvSpPr>
          <p:spPr bwMode="auto">
            <a:xfrm flipH="1" flipV="1">
              <a:off x="1276" y="1812"/>
              <a:ext cx="2" cy="4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0233" name="Line 85"/>
            <p:cNvSpPr>
              <a:spLocks noChangeShapeType="1"/>
            </p:cNvSpPr>
            <p:nvPr/>
          </p:nvSpPr>
          <p:spPr bwMode="auto">
            <a:xfrm>
              <a:off x="1368" y="1924"/>
              <a:ext cx="2" cy="3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142378" name="Group 92"/>
          <p:cNvGrpSpPr>
            <a:grpSpLocks/>
          </p:cNvGrpSpPr>
          <p:nvPr/>
        </p:nvGrpSpPr>
        <p:grpSpPr bwMode="auto">
          <a:xfrm>
            <a:off x="8043182" y="2314801"/>
            <a:ext cx="928688" cy="1954212"/>
            <a:chOff x="250" y="1380"/>
            <a:chExt cx="585" cy="1231"/>
          </a:xfrm>
        </p:grpSpPr>
        <p:sp>
          <p:nvSpPr>
            <p:cNvPr id="142380" name="Freeform 93"/>
            <p:cNvSpPr>
              <a:spLocks/>
            </p:cNvSpPr>
            <p:nvPr/>
          </p:nvSpPr>
          <p:spPr bwMode="auto">
            <a:xfrm>
              <a:off x="250" y="1414"/>
              <a:ext cx="582" cy="1197"/>
            </a:xfrm>
            <a:custGeom>
              <a:avLst/>
              <a:gdLst>
                <a:gd name="T0" fmla="*/ 582 w 582"/>
                <a:gd name="T1" fmla="*/ 781 h 1197"/>
                <a:gd name="T2" fmla="*/ 0 w 582"/>
                <a:gd name="T3" fmla="*/ 1197 h 1197"/>
                <a:gd name="T4" fmla="*/ 83 w 582"/>
                <a:gd name="T5" fmla="*/ 0 h 1197"/>
                <a:gd name="T6" fmla="*/ 582 w 582"/>
                <a:gd name="T7" fmla="*/ 781 h 119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82" h="1197">
                  <a:moveTo>
                    <a:pt x="582" y="781"/>
                  </a:moveTo>
                  <a:lnTo>
                    <a:pt x="0" y="1197"/>
                  </a:lnTo>
                  <a:lnTo>
                    <a:pt x="83" y="0"/>
                  </a:lnTo>
                  <a:lnTo>
                    <a:pt x="582" y="781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50222" name="Rectangle 94"/>
            <p:cNvSpPr>
              <a:spLocks noChangeArrowheads="1"/>
            </p:cNvSpPr>
            <p:nvPr/>
          </p:nvSpPr>
          <p:spPr bwMode="auto">
            <a:xfrm>
              <a:off x="338" y="1399"/>
              <a:ext cx="493" cy="79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0223" name="Text Box 95"/>
            <p:cNvSpPr txBox="1">
              <a:spLocks noChangeArrowheads="1"/>
            </p:cNvSpPr>
            <p:nvPr/>
          </p:nvSpPr>
          <p:spPr bwMode="auto">
            <a:xfrm>
              <a:off x="413" y="1380"/>
              <a:ext cx="336" cy="8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endParaRPr lang="en-US" sz="1600" i="0" dirty="0" smtClean="0">
                <a:latin typeface="Arial" charset="0"/>
                <a:cs typeface="+mn-cs"/>
              </a:endParaRPr>
            </a:p>
            <a:p>
              <a:pPr algn="ctr">
                <a:defRPr/>
              </a:pPr>
              <a:endParaRPr lang="en-US" sz="1600" i="0" dirty="0" smtClean="0">
                <a:latin typeface="Arial" charset="0"/>
                <a:cs typeface="+mn-cs"/>
              </a:endParaRPr>
            </a:p>
            <a:p>
              <a:pPr algn="ctr">
                <a:defRPr/>
              </a:pPr>
              <a:r>
                <a:rPr lang="en-US" sz="1600" i="0" dirty="0" smtClean="0">
                  <a:latin typeface="Arial" charset="0"/>
                  <a:cs typeface="+mn-cs"/>
                </a:rPr>
                <a:t>IP</a:t>
              </a:r>
            </a:p>
            <a:p>
              <a:pPr algn="ctr">
                <a:defRPr/>
              </a:pPr>
              <a:r>
                <a:rPr lang="en-US" sz="1600" i="0" dirty="0" smtClean="0">
                  <a:latin typeface="Arial" charset="0"/>
                  <a:cs typeface="+mn-cs"/>
                </a:rPr>
                <a:t>Eth</a:t>
              </a:r>
            </a:p>
            <a:p>
              <a:pPr algn="ctr">
                <a:defRPr/>
              </a:pPr>
              <a:r>
                <a:rPr lang="en-US" sz="1600" i="0" dirty="0" smtClean="0">
                  <a:latin typeface="Arial" charset="0"/>
                  <a:cs typeface="+mn-cs"/>
                </a:rPr>
                <a:t>Phy</a:t>
              </a:r>
            </a:p>
          </p:txBody>
        </p:sp>
        <p:sp>
          <p:nvSpPr>
            <p:cNvPr id="50224" name="Line 96"/>
            <p:cNvSpPr>
              <a:spLocks noChangeShapeType="1"/>
            </p:cNvSpPr>
            <p:nvPr/>
          </p:nvSpPr>
          <p:spPr bwMode="auto">
            <a:xfrm>
              <a:off x="346" y="186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0225" name="Line 97"/>
            <p:cNvSpPr>
              <a:spLocks noChangeShapeType="1"/>
            </p:cNvSpPr>
            <p:nvPr/>
          </p:nvSpPr>
          <p:spPr bwMode="auto">
            <a:xfrm>
              <a:off x="343" y="2027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0226" name="Line 98"/>
            <p:cNvSpPr>
              <a:spLocks noChangeShapeType="1"/>
            </p:cNvSpPr>
            <p:nvPr/>
          </p:nvSpPr>
          <p:spPr bwMode="auto">
            <a:xfrm>
              <a:off x="340" y="2186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0227" name="Line 99"/>
            <p:cNvSpPr>
              <a:spLocks noChangeShapeType="1"/>
            </p:cNvSpPr>
            <p:nvPr/>
          </p:nvSpPr>
          <p:spPr bwMode="auto">
            <a:xfrm>
              <a:off x="330" y="169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pic>
        <p:nvPicPr>
          <p:cNvPr id="142379" name="Picture 15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8" y="783430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13</a:t>
            </a:fld>
            <a:endParaRPr lang="en-US" sz="1200" dirty="0">
              <a:latin typeface="Tahoma" charset="0"/>
            </a:endParaRPr>
          </a:p>
        </p:txBody>
      </p:sp>
      <p:sp>
        <p:nvSpPr>
          <p:cNvPr id="10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sp>
        <p:nvSpPr>
          <p:cNvPr id="104" name="TextBox 1"/>
          <p:cNvSpPr txBox="1">
            <a:spLocks noChangeArrowheads="1"/>
          </p:cNvSpPr>
          <p:nvPr/>
        </p:nvSpPr>
        <p:spPr bwMode="auto">
          <a:xfrm>
            <a:off x="339826" y="6271334"/>
            <a:ext cx="4507165" cy="444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1400" dirty="0" smtClean="0"/>
              <a:t>* Check </a:t>
            </a:r>
            <a:r>
              <a:rPr lang="en-US" sz="1400" dirty="0"/>
              <a:t>out the online interactive exercises for more </a:t>
            </a:r>
            <a:r>
              <a:rPr lang="en-US" sz="1400" dirty="0" smtClean="0"/>
              <a:t>examples: h</a:t>
            </a:r>
            <a:r>
              <a:rPr lang="en-US" sz="1200" dirty="0" smtClean="0"/>
              <a:t>ttp</a:t>
            </a:r>
            <a:r>
              <a:rPr lang="en-US" sz="1200" dirty="0"/>
              <a:t>://gaia.cs.umass.edu/kurose_ross/interactive/</a:t>
            </a:r>
          </a:p>
        </p:txBody>
      </p:sp>
    </p:spTree>
    <p:extLst>
      <p:ext uri="{BB962C8B-B14F-4D97-AF65-F5344CB8AC3E}">
        <p14:creationId xmlns:p14="http://schemas.microsoft.com/office/powerpoint/2010/main" val="119366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7230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7230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3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300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7" name="Picture 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1028700"/>
            <a:ext cx="5942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Link layer, </a:t>
            </a:r>
            <a:r>
              <a:rPr lang="en-US" sz="4000" dirty="0">
                <a:latin typeface="Gill Sans MT" charset="0"/>
                <a:cs typeface="+mj-cs"/>
              </a:rPr>
              <a:t>LAN</a:t>
            </a:r>
            <a:r>
              <a:rPr lang="en-US" dirty="0">
                <a:latin typeface="Gill Sans MT" charset="0"/>
                <a:cs typeface="+mj-cs"/>
              </a:rPr>
              <a:t>s: outline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3922713" cy="4648200"/>
          </a:xfrm>
        </p:spPr>
        <p:txBody>
          <a:bodyPr/>
          <a:lstStyle/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6.1</a:t>
            </a: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introduction, services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6.2</a:t>
            </a: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error detection, correction 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6.3</a:t>
            </a: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multiple access protocols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6.4 LANs</a:t>
            </a:r>
            <a:endParaRPr lang="en-US" dirty="0">
              <a:solidFill>
                <a:srgbClr val="CC0000"/>
              </a:solidFill>
              <a:latin typeface="Gill Sans MT" charset="0"/>
              <a:cs typeface="+mn-cs"/>
            </a:endParaRPr>
          </a:p>
          <a:p>
            <a:pPr lvl="1">
              <a:defRPr/>
            </a:pPr>
            <a:r>
              <a:rPr lang="en-US" dirty="0" smtClean="0">
                <a:latin typeface="Gill Sans MT" charset="0"/>
              </a:rPr>
              <a:t>addressing, ARP</a:t>
            </a:r>
          </a:p>
          <a:p>
            <a:pPr lvl="1">
              <a:defRPr/>
            </a:pPr>
            <a:r>
              <a:rPr lang="en-US" dirty="0" smtClean="0">
                <a:solidFill>
                  <a:srgbClr val="CC0000"/>
                </a:solidFill>
                <a:latin typeface="Gill Sans MT" charset="0"/>
              </a:rPr>
              <a:t>Ethernet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s</a:t>
            </a:r>
            <a:r>
              <a:rPr lang="en-US" dirty="0" smtClean="0">
                <a:latin typeface="Gill Sans MT" charset="0"/>
              </a:rPr>
              <a:t>witches</a:t>
            </a:r>
          </a:p>
          <a:p>
            <a:pPr lvl="1">
              <a:defRPr/>
            </a:pPr>
            <a:r>
              <a:rPr lang="en-US" dirty="0" smtClean="0">
                <a:latin typeface="Gill Sans MT" charset="0"/>
              </a:rPr>
              <a:t>VLANS</a:t>
            </a:r>
            <a:endParaRPr lang="en-US" dirty="0">
              <a:latin typeface="Gill Sans MT" charset="0"/>
            </a:endParaRPr>
          </a:p>
        </p:txBody>
      </p:sp>
      <p:sp>
        <p:nvSpPr>
          <p:cNvPr id="307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6.5</a:t>
            </a:r>
            <a:r>
              <a:rPr lang="en-US" dirty="0" smtClean="0">
                <a:latin typeface="Gill Sans MT" charset="0"/>
                <a:cs typeface="+mn-cs"/>
              </a:rPr>
              <a:t> link </a:t>
            </a:r>
            <a:r>
              <a:rPr lang="en-US" dirty="0">
                <a:latin typeface="Gill Sans MT" charset="0"/>
                <a:cs typeface="+mn-cs"/>
              </a:rPr>
              <a:t>v</a:t>
            </a:r>
            <a:r>
              <a:rPr lang="en-US" dirty="0" smtClean="0">
                <a:latin typeface="Gill Sans MT" charset="0"/>
                <a:cs typeface="+mn-cs"/>
              </a:rPr>
              <a:t>irtualization</a:t>
            </a:r>
            <a:r>
              <a:rPr lang="en-US" dirty="0">
                <a:latin typeface="Gill Sans MT" charset="0"/>
                <a:cs typeface="+mn-cs"/>
              </a:rPr>
              <a:t>: </a:t>
            </a:r>
            <a:r>
              <a:rPr lang="en-US" dirty="0" smtClean="0">
                <a:latin typeface="Gill Sans MT" charset="0"/>
                <a:cs typeface="+mn-cs"/>
              </a:rPr>
              <a:t>MPLS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6.6</a:t>
            </a:r>
            <a:r>
              <a:rPr lang="en-US" dirty="0" smtClean="0">
                <a:latin typeface="Gill Sans MT" charset="0"/>
                <a:cs typeface="+mn-cs"/>
              </a:rPr>
              <a:t> data center networking</a:t>
            </a:r>
            <a:endParaRPr lang="en-US" dirty="0">
              <a:latin typeface="Gill Sans MT" charset="0"/>
              <a:cs typeface="+mn-cs"/>
            </a:endParaRP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6.7</a:t>
            </a:r>
            <a:r>
              <a:rPr lang="en-US" dirty="0" smtClean="0"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a day in the life of a web request</a:t>
            </a:r>
          </a:p>
          <a:p>
            <a:pPr marL="457200" indent="-457200">
              <a:buFont typeface="Wingdings" charset="0"/>
              <a:buNone/>
              <a:defRPr/>
            </a:pPr>
            <a:endParaRPr lang="en-US" sz="2600" dirty="0">
              <a:latin typeface="Gill Sans MT" charset="0"/>
              <a:cs typeface="+mn-cs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14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824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Ethernet</a:t>
            </a:r>
          </a:p>
        </p:txBody>
      </p:sp>
      <p:sp>
        <p:nvSpPr>
          <p:cNvPr id="522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8188" y="1276350"/>
            <a:ext cx="7519987" cy="21336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ja-JP" altLang="en-US" sz="2400" dirty="0">
                <a:latin typeface="Gill Sans MT" charset="0"/>
                <a:cs typeface="+mn-cs"/>
              </a:rPr>
              <a:t>“</a:t>
            </a:r>
            <a:r>
              <a:rPr lang="en-US" sz="2400" dirty="0">
                <a:latin typeface="Gill Sans MT" charset="0"/>
                <a:cs typeface="+mn-cs"/>
              </a:rPr>
              <a:t>dominant</a:t>
            </a:r>
            <a:r>
              <a:rPr lang="ja-JP" altLang="en-US" sz="2400" dirty="0">
                <a:latin typeface="Gill Sans MT" charset="0"/>
                <a:cs typeface="+mn-cs"/>
              </a:rPr>
              <a:t>”</a:t>
            </a:r>
            <a:r>
              <a:rPr lang="en-US" sz="2400" dirty="0">
                <a:latin typeface="Gill Sans MT" charset="0"/>
                <a:cs typeface="+mn-cs"/>
              </a:rPr>
              <a:t> wired LAN technology: </a:t>
            </a:r>
          </a:p>
          <a:p>
            <a:pPr>
              <a:defRPr/>
            </a:pPr>
            <a:r>
              <a:rPr lang="en-US" sz="2400" dirty="0" smtClean="0">
                <a:latin typeface="Gill Sans MT" charset="0"/>
                <a:cs typeface="+mn-cs"/>
              </a:rPr>
              <a:t>single chip, multiple speeds (e.g., Broadcom  BCM5761)</a:t>
            </a:r>
            <a:endParaRPr lang="en-US" sz="2400" dirty="0">
              <a:latin typeface="Gill Sans MT" charset="0"/>
              <a:cs typeface="+mn-cs"/>
            </a:endParaRP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first widely used LAN technology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simpler, </a:t>
            </a:r>
            <a:r>
              <a:rPr lang="en-US" sz="2400" dirty="0" smtClean="0">
                <a:latin typeface="Gill Sans MT" charset="0"/>
                <a:cs typeface="+mn-cs"/>
              </a:rPr>
              <a:t>cheap</a:t>
            </a:r>
            <a:endParaRPr lang="en-US" sz="2400" dirty="0">
              <a:latin typeface="Gill Sans MT" charset="0"/>
              <a:cs typeface="+mn-cs"/>
            </a:endParaRP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kept up with speed race: 10 Mbps – 10 Gbps </a:t>
            </a:r>
            <a:endParaRPr lang="en-US" dirty="0">
              <a:latin typeface="Gill Sans MT" charset="0"/>
              <a:cs typeface="+mn-cs"/>
            </a:endParaRPr>
          </a:p>
          <a:p>
            <a:pPr>
              <a:defRPr/>
            </a:pPr>
            <a:endParaRPr lang="en-US" dirty="0">
              <a:latin typeface="Gill Sans MT" charset="0"/>
              <a:cs typeface="+mn-cs"/>
            </a:endParaRPr>
          </a:p>
        </p:txBody>
      </p:sp>
      <p:pic>
        <p:nvPicPr>
          <p:cNvPr id="146437" name="Picture 4" descr="551 metcalfe-en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0" y="3635375"/>
            <a:ext cx="4752975" cy="254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1" name="Text Box 5"/>
          <p:cNvSpPr txBox="1">
            <a:spLocks noChangeArrowheads="1"/>
          </p:cNvSpPr>
          <p:nvPr/>
        </p:nvSpPr>
        <p:spPr bwMode="auto">
          <a:xfrm>
            <a:off x="4289425" y="6086475"/>
            <a:ext cx="313055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 smtClean="0">
                <a:latin typeface="Arial"/>
                <a:cs typeface="Arial"/>
              </a:rPr>
              <a:t>Metcalfe</a:t>
            </a:r>
            <a:r>
              <a:rPr lang="ja-JP" altLang="en-US" dirty="0" smtClean="0">
                <a:latin typeface="Arial"/>
                <a:cs typeface="Arial"/>
              </a:rPr>
              <a:t>’</a:t>
            </a:r>
            <a:r>
              <a:rPr lang="en-US" dirty="0" smtClean="0">
                <a:latin typeface="Arial"/>
                <a:cs typeface="Arial"/>
              </a:rPr>
              <a:t>s Ethernet sketch</a:t>
            </a:r>
          </a:p>
        </p:txBody>
      </p:sp>
      <p:pic>
        <p:nvPicPr>
          <p:cNvPr id="146439" name="Picture 24" descr="underline_bas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13" y="877888"/>
            <a:ext cx="1970087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15</a:t>
            </a:fld>
            <a:endParaRPr lang="en-US" sz="1200" dirty="0">
              <a:latin typeface="Tahoma" charset="0"/>
            </a:endParaRP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8821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1" name="Picture 19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796925"/>
            <a:ext cx="5942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2" name="Rectangle 4"/>
          <p:cNvSpPr>
            <a:spLocks noGrp="1" noChangeArrowheads="1"/>
          </p:cNvSpPr>
          <p:nvPr>
            <p:ph type="title"/>
          </p:nvPr>
        </p:nvSpPr>
        <p:spPr>
          <a:xfrm>
            <a:off x="5461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4000" dirty="0" smtClean="0">
                <a:latin typeface="Gill Sans MT" charset="0"/>
                <a:cs typeface="+mj-cs"/>
              </a:rPr>
              <a:t>Ethernet: physical topology</a:t>
            </a:r>
            <a:endParaRPr lang="en-US" sz="4000" dirty="0">
              <a:latin typeface="Gill Sans MT" charset="0"/>
              <a:cs typeface="+mj-cs"/>
            </a:endParaRPr>
          </a:p>
        </p:txBody>
      </p:sp>
      <p:sp>
        <p:nvSpPr>
          <p:cNvPr id="53253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508000" y="1103313"/>
            <a:ext cx="8297863" cy="2449512"/>
          </a:xfrm>
        </p:spPr>
        <p:txBody>
          <a:bodyPr/>
          <a:lstStyle/>
          <a:p>
            <a:pPr>
              <a:lnSpc>
                <a:spcPct val="75000"/>
              </a:lnSpc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b</a:t>
            </a:r>
            <a:r>
              <a:rPr lang="en-US" i="1" dirty="0" smtClean="0">
                <a:solidFill>
                  <a:srgbClr val="CC0000"/>
                </a:solidFill>
                <a:latin typeface="Gill Sans MT" charset="0"/>
                <a:cs typeface="+mn-cs"/>
              </a:rPr>
              <a:t>us: </a:t>
            </a:r>
            <a:r>
              <a:rPr lang="en-US" dirty="0" smtClean="0">
                <a:latin typeface="Gill Sans MT" charset="0"/>
                <a:cs typeface="+mn-cs"/>
              </a:rPr>
              <a:t>popular </a:t>
            </a:r>
            <a:r>
              <a:rPr lang="en-US" dirty="0">
                <a:latin typeface="Gill Sans MT" charset="0"/>
                <a:cs typeface="+mn-cs"/>
              </a:rPr>
              <a:t>through mid 90s</a:t>
            </a:r>
          </a:p>
          <a:p>
            <a:pPr lvl="1">
              <a:lnSpc>
                <a:spcPct val="75000"/>
              </a:lnSpc>
              <a:defRPr/>
            </a:pPr>
            <a:r>
              <a:rPr lang="en-US" dirty="0">
                <a:latin typeface="Gill Sans MT" charset="0"/>
              </a:rPr>
              <a:t>all nodes in same collision domain (can collide with each other)</a:t>
            </a:r>
          </a:p>
          <a:p>
            <a:pPr>
              <a:lnSpc>
                <a:spcPct val="75000"/>
              </a:lnSpc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s</a:t>
            </a:r>
            <a:r>
              <a:rPr lang="en-US" i="1" dirty="0" smtClean="0">
                <a:solidFill>
                  <a:srgbClr val="CC0000"/>
                </a:solidFill>
                <a:latin typeface="Gill Sans MT" charset="0"/>
                <a:cs typeface="+mn-cs"/>
              </a:rPr>
              <a:t>tar: </a:t>
            </a:r>
            <a:r>
              <a:rPr lang="en-US" dirty="0" smtClean="0">
                <a:latin typeface="Gill Sans MT" charset="0"/>
                <a:cs typeface="+mn-cs"/>
              </a:rPr>
              <a:t>prevails today</a:t>
            </a:r>
            <a:endParaRPr lang="en-US" dirty="0">
              <a:latin typeface="Gill Sans MT" charset="0"/>
              <a:cs typeface="+mn-cs"/>
            </a:endParaRPr>
          </a:p>
          <a:p>
            <a:pPr lvl="1">
              <a:lnSpc>
                <a:spcPct val="75000"/>
              </a:lnSpc>
              <a:defRPr/>
            </a:pPr>
            <a:r>
              <a:rPr lang="en-US" dirty="0">
                <a:latin typeface="Gill Sans MT" charset="0"/>
              </a:rPr>
              <a:t>active </a:t>
            </a:r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switch</a:t>
            </a:r>
            <a:r>
              <a:rPr lang="en-US" dirty="0">
                <a:solidFill>
                  <a:srgbClr val="CC0000"/>
                </a:solidFill>
                <a:latin typeface="Gill Sans MT" charset="0"/>
              </a:rPr>
              <a:t> </a:t>
            </a:r>
            <a:r>
              <a:rPr lang="en-US" dirty="0">
                <a:latin typeface="Gill Sans MT" charset="0"/>
              </a:rPr>
              <a:t>in center</a:t>
            </a:r>
          </a:p>
          <a:p>
            <a:pPr lvl="1">
              <a:lnSpc>
                <a:spcPct val="100000"/>
              </a:lnSpc>
              <a:defRPr/>
            </a:pPr>
            <a:r>
              <a:rPr lang="en-US" dirty="0">
                <a:latin typeface="Gill Sans MT" charset="0"/>
              </a:rPr>
              <a:t>each </a:t>
            </a:r>
            <a:r>
              <a:rPr lang="ja-JP" altLang="en-US" dirty="0">
                <a:latin typeface="Gill Sans MT" charset="0"/>
              </a:rPr>
              <a:t>“</a:t>
            </a:r>
            <a:r>
              <a:rPr lang="en-US" dirty="0">
                <a:latin typeface="Gill Sans MT" charset="0"/>
              </a:rPr>
              <a:t>spoke</a:t>
            </a:r>
            <a:r>
              <a:rPr lang="ja-JP" altLang="en-US" dirty="0">
                <a:latin typeface="Gill Sans MT" charset="0"/>
              </a:rPr>
              <a:t>”</a:t>
            </a:r>
            <a:r>
              <a:rPr lang="en-US" dirty="0">
                <a:latin typeface="Gill Sans MT" charset="0"/>
              </a:rPr>
              <a:t> runs a (separate) Ethernet protocol (nodes do not collide with each other)</a:t>
            </a:r>
          </a:p>
        </p:txBody>
      </p:sp>
      <p:sp>
        <p:nvSpPr>
          <p:cNvPr id="53254" name="Line 17"/>
          <p:cNvSpPr>
            <a:spLocks noChangeShapeType="1"/>
          </p:cNvSpPr>
          <p:nvPr/>
        </p:nvSpPr>
        <p:spPr bwMode="auto">
          <a:xfrm>
            <a:off x="5316538" y="5110163"/>
            <a:ext cx="974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3255" name="Line 18"/>
          <p:cNvSpPr>
            <a:spLocks noChangeShapeType="1"/>
          </p:cNvSpPr>
          <p:nvPr/>
        </p:nvSpPr>
        <p:spPr bwMode="auto">
          <a:xfrm>
            <a:off x="6556375" y="4518025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3256" name="Line 19"/>
          <p:cNvSpPr>
            <a:spLocks noChangeShapeType="1"/>
          </p:cNvSpPr>
          <p:nvPr/>
        </p:nvSpPr>
        <p:spPr bwMode="auto">
          <a:xfrm flipH="1">
            <a:off x="6746875" y="5126038"/>
            <a:ext cx="1003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3257" name="Line 20"/>
          <p:cNvSpPr>
            <a:spLocks noChangeShapeType="1"/>
          </p:cNvSpPr>
          <p:nvPr/>
        </p:nvSpPr>
        <p:spPr bwMode="auto">
          <a:xfrm flipV="1">
            <a:off x="6556375" y="5251450"/>
            <a:ext cx="12700" cy="709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3258" name="Text Box 23"/>
          <p:cNvSpPr txBox="1">
            <a:spLocks noChangeArrowheads="1"/>
          </p:cNvSpPr>
          <p:nvPr/>
        </p:nvSpPr>
        <p:spPr bwMode="auto">
          <a:xfrm>
            <a:off x="5464175" y="5486400"/>
            <a:ext cx="754063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i="0" dirty="0" smtClean="0">
                <a:latin typeface="Arial" charset="0"/>
                <a:cs typeface="Arial" charset="0"/>
              </a:rPr>
              <a:t>switch</a:t>
            </a:r>
          </a:p>
        </p:txBody>
      </p:sp>
      <p:sp>
        <p:nvSpPr>
          <p:cNvPr id="53259" name="Line 24"/>
          <p:cNvSpPr>
            <a:spLocks noChangeShapeType="1"/>
          </p:cNvSpPr>
          <p:nvPr/>
        </p:nvSpPr>
        <p:spPr bwMode="auto">
          <a:xfrm flipV="1">
            <a:off x="5834063" y="5275263"/>
            <a:ext cx="417512" cy="239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3260" name="Line 32"/>
          <p:cNvSpPr>
            <a:spLocks noChangeShapeType="1"/>
          </p:cNvSpPr>
          <p:nvPr/>
        </p:nvSpPr>
        <p:spPr bwMode="auto">
          <a:xfrm flipH="1">
            <a:off x="2160588" y="4102100"/>
            <a:ext cx="752475" cy="1468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3261" name="Line 33"/>
          <p:cNvSpPr>
            <a:spLocks noChangeShapeType="1"/>
          </p:cNvSpPr>
          <p:nvPr/>
        </p:nvSpPr>
        <p:spPr bwMode="auto">
          <a:xfrm>
            <a:off x="2132013" y="4879975"/>
            <a:ext cx="392112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3262" name="Line 34"/>
          <p:cNvSpPr>
            <a:spLocks noChangeShapeType="1"/>
          </p:cNvSpPr>
          <p:nvPr/>
        </p:nvSpPr>
        <p:spPr bwMode="auto">
          <a:xfrm>
            <a:off x="1914525" y="5434013"/>
            <a:ext cx="307975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3263" name="Line 35"/>
          <p:cNvSpPr>
            <a:spLocks noChangeShapeType="1"/>
          </p:cNvSpPr>
          <p:nvPr/>
        </p:nvSpPr>
        <p:spPr bwMode="auto">
          <a:xfrm flipV="1">
            <a:off x="2632075" y="4648200"/>
            <a:ext cx="287338" cy="14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3264" name="Line 37"/>
          <p:cNvSpPr>
            <a:spLocks noChangeShapeType="1"/>
          </p:cNvSpPr>
          <p:nvPr/>
        </p:nvSpPr>
        <p:spPr bwMode="auto">
          <a:xfrm>
            <a:off x="2424113" y="4275138"/>
            <a:ext cx="392112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3265" name="Line 38"/>
          <p:cNvSpPr>
            <a:spLocks noChangeShapeType="1"/>
          </p:cNvSpPr>
          <p:nvPr/>
        </p:nvSpPr>
        <p:spPr bwMode="auto">
          <a:xfrm>
            <a:off x="2424113" y="4275138"/>
            <a:ext cx="392112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3266" name="Line 39"/>
          <p:cNvSpPr>
            <a:spLocks noChangeShapeType="1"/>
          </p:cNvSpPr>
          <p:nvPr/>
        </p:nvSpPr>
        <p:spPr bwMode="auto">
          <a:xfrm>
            <a:off x="2314575" y="5324475"/>
            <a:ext cx="307975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3267" name="Text Box 41"/>
          <p:cNvSpPr txBox="1">
            <a:spLocks noChangeArrowheads="1"/>
          </p:cNvSpPr>
          <p:nvPr/>
        </p:nvSpPr>
        <p:spPr bwMode="auto">
          <a:xfrm>
            <a:off x="1430338" y="5908675"/>
            <a:ext cx="2185987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dirty="0" smtClean="0">
                <a:solidFill>
                  <a:srgbClr val="CC0000"/>
                </a:solidFill>
                <a:latin typeface="Arial" charset="0"/>
                <a:cs typeface="Arial" charset="0"/>
              </a:rPr>
              <a:t>bus: </a:t>
            </a:r>
            <a:r>
              <a:rPr lang="en-US" i="0" dirty="0" smtClean="0">
                <a:latin typeface="Arial" charset="0"/>
                <a:cs typeface="Arial" charset="0"/>
              </a:rPr>
              <a:t>coaxial cable</a:t>
            </a:r>
          </a:p>
        </p:txBody>
      </p:sp>
      <p:sp>
        <p:nvSpPr>
          <p:cNvPr id="53268" name="Text Box 42"/>
          <p:cNvSpPr txBox="1">
            <a:spLocks noChangeArrowheads="1"/>
          </p:cNvSpPr>
          <p:nvPr/>
        </p:nvSpPr>
        <p:spPr bwMode="auto">
          <a:xfrm>
            <a:off x="4989513" y="5691188"/>
            <a:ext cx="7747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dirty="0" smtClean="0">
                <a:solidFill>
                  <a:srgbClr val="CC0000"/>
                </a:solidFill>
                <a:latin typeface="Arial" charset="0"/>
                <a:cs typeface="Arial" charset="0"/>
              </a:rPr>
              <a:t>star</a:t>
            </a:r>
          </a:p>
        </p:txBody>
      </p:sp>
      <p:grpSp>
        <p:nvGrpSpPr>
          <p:cNvPr id="148501" name="Group 37"/>
          <p:cNvGrpSpPr>
            <a:grpSpLocks/>
          </p:cNvGrpSpPr>
          <p:nvPr/>
        </p:nvGrpSpPr>
        <p:grpSpPr bwMode="auto">
          <a:xfrm>
            <a:off x="2733675" y="4398963"/>
            <a:ext cx="711200" cy="601662"/>
            <a:chOff x="7179310" y="4033520"/>
            <a:chExt cx="1009650" cy="855028"/>
          </a:xfrm>
        </p:grpSpPr>
        <p:grpSp>
          <p:nvGrpSpPr>
            <p:cNvPr id="148542" name="Group 44"/>
            <p:cNvGrpSpPr>
              <a:grpSpLocks/>
            </p:cNvGrpSpPr>
            <p:nvPr/>
          </p:nvGrpSpPr>
          <p:grpSpPr bwMode="auto">
            <a:xfrm>
              <a:off x="7179310" y="4033520"/>
              <a:ext cx="1009650" cy="855028"/>
              <a:chOff x="-44" y="1473"/>
              <a:chExt cx="981" cy="1105"/>
            </a:xfrm>
          </p:grpSpPr>
          <p:pic>
            <p:nvPicPr>
              <p:cNvPr id="148544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8545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sp>
          <p:nvSpPr>
            <p:cNvPr id="40" name="Rectangle 43"/>
            <p:cNvSpPr>
              <a:spLocks noChangeArrowheads="1"/>
            </p:cNvSpPr>
            <p:nvPr/>
          </p:nvSpPr>
          <p:spPr bwMode="auto">
            <a:xfrm rot="16200000">
              <a:off x="7438418" y="4308853"/>
              <a:ext cx="128593" cy="196071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</p:grpSp>
      <p:grpSp>
        <p:nvGrpSpPr>
          <p:cNvPr id="148502" name="Group 42"/>
          <p:cNvGrpSpPr>
            <a:grpSpLocks/>
          </p:cNvGrpSpPr>
          <p:nvPr/>
        </p:nvGrpSpPr>
        <p:grpSpPr bwMode="auto">
          <a:xfrm>
            <a:off x="1757363" y="3962400"/>
            <a:ext cx="701675" cy="517525"/>
            <a:chOff x="1046480" y="3962400"/>
            <a:chExt cx="1026163" cy="761428"/>
          </a:xfrm>
        </p:grpSpPr>
        <p:sp>
          <p:nvSpPr>
            <p:cNvPr id="44" name="Rectangle 48"/>
            <p:cNvSpPr>
              <a:spLocks noChangeArrowheads="1"/>
            </p:cNvSpPr>
            <p:nvPr/>
          </p:nvSpPr>
          <p:spPr bwMode="auto">
            <a:xfrm rot="16200000">
              <a:off x="1893547" y="4299487"/>
              <a:ext cx="109777" cy="248416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148539" name="Group 49"/>
            <p:cNvGrpSpPr>
              <a:grpSpLocks/>
            </p:cNvGrpSpPr>
            <p:nvPr/>
          </p:nvGrpSpPr>
          <p:grpSpPr bwMode="auto">
            <a:xfrm>
              <a:off x="1046480" y="3962400"/>
              <a:ext cx="936071" cy="761428"/>
              <a:chOff x="-44" y="1473"/>
              <a:chExt cx="981" cy="1105"/>
            </a:xfrm>
          </p:grpSpPr>
          <p:pic>
            <p:nvPicPr>
              <p:cNvPr id="148540" name="Picture 5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8541" name="Freeform 51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grpSp>
        <p:nvGrpSpPr>
          <p:cNvPr id="148503" name="Group 47"/>
          <p:cNvGrpSpPr>
            <a:grpSpLocks/>
          </p:cNvGrpSpPr>
          <p:nvPr/>
        </p:nvGrpSpPr>
        <p:grpSpPr bwMode="auto">
          <a:xfrm>
            <a:off x="1473200" y="4551363"/>
            <a:ext cx="701675" cy="517525"/>
            <a:chOff x="1046480" y="3962400"/>
            <a:chExt cx="1026163" cy="761428"/>
          </a:xfrm>
        </p:grpSpPr>
        <p:sp>
          <p:nvSpPr>
            <p:cNvPr id="49" name="Rectangle 48"/>
            <p:cNvSpPr>
              <a:spLocks noChangeArrowheads="1"/>
            </p:cNvSpPr>
            <p:nvPr/>
          </p:nvSpPr>
          <p:spPr bwMode="auto">
            <a:xfrm rot="16200000">
              <a:off x="1893548" y="4299487"/>
              <a:ext cx="109776" cy="248414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148535" name="Group 49"/>
            <p:cNvGrpSpPr>
              <a:grpSpLocks/>
            </p:cNvGrpSpPr>
            <p:nvPr/>
          </p:nvGrpSpPr>
          <p:grpSpPr bwMode="auto">
            <a:xfrm>
              <a:off x="1046480" y="3962400"/>
              <a:ext cx="936071" cy="761428"/>
              <a:chOff x="-44" y="1473"/>
              <a:chExt cx="981" cy="1105"/>
            </a:xfrm>
          </p:grpSpPr>
          <p:pic>
            <p:nvPicPr>
              <p:cNvPr id="148536" name="Picture 5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8537" name="Freeform 51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grpSp>
        <p:nvGrpSpPr>
          <p:cNvPr id="148504" name="Group 52"/>
          <p:cNvGrpSpPr>
            <a:grpSpLocks/>
          </p:cNvGrpSpPr>
          <p:nvPr/>
        </p:nvGrpSpPr>
        <p:grpSpPr bwMode="auto">
          <a:xfrm>
            <a:off x="1279525" y="5110163"/>
            <a:ext cx="701675" cy="517525"/>
            <a:chOff x="1046480" y="3962400"/>
            <a:chExt cx="1026163" cy="761428"/>
          </a:xfrm>
        </p:grpSpPr>
        <p:sp>
          <p:nvSpPr>
            <p:cNvPr id="54" name="Rectangle 53"/>
            <p:cNvSpPr>
              <a:spLocks noChangeArrowheads="1"/>
            </p:cNvSpPr>
            <p:nvPr/>
          </p:nvSpPr>
          <p:spPr bwMode="auto">
            <a:xfrm rot="16200000">
              <a:off x="1893548" y="4299487"/>
              <a:ext cx="109776" cy="248414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148531" name="Group 54"/>
            <p:cNvGrpSpPr>
              <a:grpSpLocks/>
            </p:cNvGrpSpPr>
            <p:nvPr/>
          </p:nvGrpSpPr>
          <p:grpSpPr bwMode="auto">
            <a:xfrm>
              <a:off x="1046480" y="3962400"/>
              <a:ext cx="936071" cy="761428"/>
              <a:chOff x="-44" y="1473"/>
              <a:chExt cx="981" cy="1105"/>
            </a:xfrm>
          </p:grpSpPr>
          <p:pic>
            <p:nvPicPr>
              <p:cNvPr id="148532" name="Picture 5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8533" name="Freeform 5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grpSp>
        <p:nvGrpSpPr>
          <p:cNvPr id="148505" name="Group 57"/>
          <p:cNvGrpSpPr>
            <a:grpSpLocks/>
          </p:cNvGrpSpPr>
          <p:nvPr/>
        </p:nvGrpSpPr>
        <p:grpSpPr bwMode="auto">
          <a:xfrm>
            <a:off x="2447925" y="5070475"/>
            <a:ext cx="711200" cy="600075"/>
            <a:chOff x="7179310" y="4033520"/>
            <a:chExt cx="1009650" cy="855028"/>
          </a:xfrm>
        </p:grpSpPr>
        <p:grpSp>
          <p:nvGrpSpPr>
            <p:cNvPr id="148526" name="Group 44"/>
            <p:cNvGrpSpPr>
              <a:grpSpLocks/>
            </p:cNvGrpSpPr>
            <p:nvPr/>
          </p:nvGrpSpPr>
          <p:grpSpPr bwMode="auto">
            <a:xfrm>
              <a:off x="7179310" y="4033520"/>
              <a:ext cx="1009650" cy="855028"/>
              <a:chOff x="-44" y="1473"/>
              <a:chExt cx="981" cy="1105"/>
            </a:xfrm>
          </p:grpSpPr>
          <p:pic>
            <p:nvPicPr>
              <p:cNvPr id="148528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8529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sp>
          <p:nvSpPr>
            <p:cNvPr id="60" name="Rectangle 43"/>
            <p:cNvSpPr>
              <a:spLocks noChangeArrowheads="1"/>
            </p:cNvSpPr>
            <p:nvPr/>
          </p:nvSpPr>
          <p:spPr bwMode="auto">
            <a:xfrm rot="16200000">
              <a:off x="7439379" y="4308711"/>
              <a:ext cx="126671" cy="196071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</p:grpSp>
      <p:grpSp>
        <p:nvGrpSpPr>
          <p:cNvPr id="148506" name="Group 62"/>
          <p:cNvGrpSpPr>
            <a:grpSpLocks/>
          </p:cNvGrpSpPr>
          <p:nvPr/>
        </p:nvGrpSpPr>
        <p:grpSpPr bwMode="auto">
          <a:xfrm>
            <a:off x="4419600" y="4687888"/>
            <a:ext cx="914400" cy="690562"/>
            <a:chOff x="1046480" y="3962400"/>
            <a:chExt cx="1026163" cy="761428"/>
          </a:xfrm>
        </p:grpSpPr>
        <p:sp>
          <p:nvSpPr>
            <p:cNvPr id="64" name="Rectangle 48"/>
            <p:cNvSpPr>
              <a:spLocks noChangeArrowheads="1"/>
            </p:cNvSpPr>
            <p:nvPr/>
          </p:nvSpPr>
          <p:spPr bwMode="auto">
            <a:xfrm rot="16200000">
              <a:off x="1893689" y="4299817"/>
              <a:ext cx="110275" cy="247633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148523" name="Group 49"/>
            <p:cNvGrpSpPr>
              <a:grpSpLocks/>
            </p:cNvGrpSpPr>
            <p:nvPr/>
          </p:nvGrpSpPr>
          <p:grpSpPr bwMode="auto">
            <a:xfrm>
              <a:off x="1046480" y="3962400"/>
              <a:ext cx="936071" cy="761428"/>
              <a:chOff x="-44" y="1473"/>
              <a:chExt cx="981" cy="1105"/>
            </a:xfrm>
          </p:grpSpPr>
          <p:pic>
            <p:nvPicPr>
              <p:cNvPr id="148524" name="Picture 5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8525" name="Freeform 51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grpSp>
        <p:nvGrpSpPr>
          <p:cNvPr id="148507" name="Group 67"/>
          <p:cNvGrpSpPr>
            <a:grpSpLocks/>
          </p:cNvGrpSpPr>
          <p:nvPr/>
        </p:nvGrpSpPr>
        <p:grpSpPr bwMode="auto">
          <a:xfrm>
            <a:off x="7548563" y="4779963"/>
            <a:ext cx="854075" cy="741362"/>
            <a:chOff x="7179310" y="4033520"/>
            <a:chExt cx="1009650" cy="855028"/>
          </a:xfrm>
        </p:grpSpPr>
        <p:grpSp>
          <p:nvGrpSpPr>
            <p:cNvPr id="148518" name="Group 44"/>
            <p:cNvGrpSpPr>
              <a:grpSpLocks/>
            </p:cNvGrpSpPr>
            <p:nvPr/>
          </p:nvGrpSpPr>
          <p:grpSpPr bwMode="auto">
            <a:xfrm>
              <a:off x="7179310" y="4033520"/>
              <a:ext cx="1009650" cy="855028"/>
              <a:chOff x="-44" y="1473"/>
              <a:chExt cx="981" cy="1105"/>
            </a:xfrm>
          </p:grpSpPr>
          <p:pic>
            <p:nvPicPr>
              <p:cNvPr id="148520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8521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sp>
          <p:nvSpPr>
            <p:cNvPr id="70" name="Rectangle 43"/>
            <p:cNvSpPr>
              <a:spLocks noChangeArrowheads="1"/>
            </p:cNvSpPr>
            <p:nvPr/>
          </p:nvSpPr>
          <p:spPr bwMode="auto">
            <a:xfrm rot="16200000">
              <a:off x="7438954" y="4308497"/>
              <a:ext cx="128163" cy="197050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</p:grpSp>
      <p:sp>
        <p:nvSpPr>
          <p:cNvPr id="75" name="Rectangle 43"/>
          <p:cNvSpPr>
            <a:spLocks noChangeArrowheads="1"/>
          </p:cNvSpPr>
          <p:nvPr/>
        </p:nvSpPr>
        <p:spPr bwMode="auto">
          <a:xfrm>
            <a:off x="6497638" y="4351338"/>
            <a:ext cx="109537" cy="165100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0" scaled="1"/>
          </a:gra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Comic Sans MS" pitchFamily="66" charset="0"/>
              <a:ea typeface="+mn-ea"/>
              <a:cs typeface="+mn-cs"/>
            </a:endParaRPr>
          </a:p>
        </p:txBody>
      </p:sp>
      <p:grpSp>
        <p:nvGrpSpPr>
          <p:cNvPr id="148509" name="Group 44"/>
          <p:cNvGrpSpPr>
            <a:grpSpLocks/>
          </p:cNvGrpSpPr>
          <p:nvPr/>
        </p:nvGrpSpPr>
        <p:grpSpPr bwMode="auto">
          <a:xfrm>
            <a:off x="6116638" y="3784600"/>
            <a:ext cx="852487" cy="741363"/>
            <a:chOff x="-44" y="1473"/>
            <a:chExt cx="981" cy="1105"/>
          </a:xfrm>
        </p:grpSpPr>
        <p:pic>
          <p:nvPicPr>
            <p:cNvPr id="148516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8517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48510" name="Group 1"/>
          <p:cNvGrpSpPr>
            <a:grpSpLocks/>
          </p:cNvGrpSpPr>
          <p:nvPr/>
        </p:nvGrpSpPr>
        <p:grpSpPr bwMode="auto">
          <a:xfrm>
            <a:off x="5943600" y="5926138"/>
            <a:ext cx="854075" cy="835025"/>
            <a:chOff x="8077200" y="3320111"/>
            <a:chExt cx="853440" cy="835329"/>
          </a:xfrm>
        </p:grpSpPr>
        <p:sp>
          <p:nvSpPr>
            <p:cNvPr id="78" name="Rectangle 43"/>
            <p:cNvSpPr>
              <a:spLocks noChangeArrowheads="1"/>
            </p:cNvSpPr>
            <p:nvPr/>
          </p:nvSpPr>
          <p:spPr bwMode="auto">
            <a:xfrm>
              <a:off x="8630826" y="3320111"/>
              <a:ext cx="111042" cy="165160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148513" name="Group 44"/>
            <p:cNvGrpSpPr>
              <a:grpSpLocks/>
            </p:cNvGrpSpPr>
            <p:nvPr/>
          </p:nvGrpSpPr>
          <p:grpSpPr bwMode="auto">
            <a:xfrm>
              <a:off x="8077200" y="3413760"/>
              <a:ext cx="853440" cy="741680"/>
              <a:chOff x="-44" y="1473"/>
              <a:chExt cx="981" cy="1105"/>
            </a:xfrm>
          </p:grpSpPr>
          <p:pic>
            <p:nvPicPr>
              <p:cNvPr id="148514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8515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pic>
        <p:nvPicPr>
          <p:cNvPr id="5327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338" y="4962525"/>
            <a:ext cx="60325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16</a:t>
            </a:fld>
            <a:endParaRPr lang="en-US" sz="1200" dirty="0">
              <a:latin typeface="Tahoma" charset="0"/>
            </a:endParaRPr>
          </a:p>
        </p:txBody>
      </p:sp>
      <p:sp>
        <p:nvSpPr>
          <p:cNvPr id="6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960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46075"/>
            <a:ext cx="7772400" cy="6096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Ethernet frame structure</a:t>
            </a:r>
          </a:p>
        </p:txBody>
      </p:sp>
      <p:sp>
        <p:nvSpPr>
          <p:cNvPr id="542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2463" y="1609725"/>
            <a:ext cx="7772400" cy="43434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dirty="0" smtClean="0">
                <a:latin typeface="Gill Sans MT" charset="0"/>
                <a:cs typeface="+mn-cs"/>
              </a:rPr>
              <a:t>sending </a:t>
            </a:r>
            <a:r>
              <a:rPr lang="en-US" dirty="0">
                <a:latin typeface="Gill Sans MT" charset="0"/>
                <a:cs typeface="+mn-cs"/>
              </a:rPr>
              <a:t>adapter encapsulates IP datagram (or other network layer protocol packet) in 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Ethernet frame</a:t>
            </a:r>
          </a:p>
          <a:p>
            <a:pPr>
              <a:defRPr/>
            </a:pPr>
            <a:endParaRPr lang="en-US" sz="2400" b="1" dirty="0">
              <a:latin typeface="Gill Sans MT" charset="0"/>
              <a:cs typeface="+mn-cs"/>
            </a:endParaRPr>
          </a:p>
          <a:p>
            <a:pPr>
              <a:defRPr/>
            </a:pPr>
            <a:endParaRPr lang="en-US" sz="2400" b="1" dirty="0">
              <a:latin typeface="Gill Sans MT" charset="0"/>
              <a:cs typeface="+mn-cs"/>
            </a:endParaRPr>
          </a:p>
          <a:p>
            <a:pPr>
              <a:buFont typeface="Wingdings" charset="0"/>
              <a:buNone/>
              <a:defRPr/>
            </a:pPr>
            <a:endParaRPr lang="en-US" sz="2400" dirty="0">
              <a:solidFill>
                <a:srgbClr val="FF0000"/>
              </a:solidFill>
              <a:latin typeface="Gill Sans MT" charset="0"/>
              <a:cs typeface="+mn-cs"/>
            </a:endParaRPr>
          </a:p>
          <a:p>
            <a:pPr>
              <a:buFont typeface="Wingdings" charset="0"/>
              <a:buNone/>
              <a:defRPr/>
            </a:pPr>
            <a:r>
              <a:rPr lang="en-US" i="1" dirty="0" smtClean="0">
                <a:solidFill>
                  <a:srgbClr val="CC0000"/>
                </a:solidFill>
                <a:latin typeface="Gill Sans MT" charset="0"/>
                <a:cs typeface="+mn-cs"/>
              </a:rPr>
              <a:t>preamble</a:t>
            </a: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: </a:t>
            </a: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7 bytes with pattern 10101010 followed by one byte with pattern 10101011</a:t>
            </a: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 used to synchronize receiver, sender clock rates</a:t>
            </a:r>
          </a:p>
        </p:txBody>
      </p:sp>
      <p:pic>
        <p:nvPicPr>
          <p:cNvPr id="150533" name="Picture 19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0" y="881063"/>
            <a:ext cx="59420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0534" name="Group 51"/>
          <p:cNvGrpSpPr>
            <a:grpSpLocks/>
          </p:cNvGrpSpPr>
          <p:nvPr/>
        </p:nvGrpSpPr>
        <p:grpSpPr bwMode="auto">
          <a:xfrm>
            <a:off x="1516063" y="2373313"/>
            <a:ext cx="6291262" cy="993775"/>
            <a:chOff x="940711" y="4902593"/>
            <a:chExt cx="6291001" cy="992895"/>
          </a:xfrm>
        </p:grpSpPr>
        <p:sp>
          <p:nvSpPr>
            <p:cNvPr id="150535" name="Line 10"/>
            <p:cNvSpPr>
              <a:spLocks noChangeShapeType="1"/>
            </p:cNvSpPr>
            <p:nvPr/>
          </p:nvSpPr>
          <p:spPr bwMode="auto">
            <a:xfrm>
              <a:off x="3570934" y="5199463"/>
              <a:ext cx="0" cy="2046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0536" name="Rectangle 1"/>
            <p:cNvSpPr>
              <a:spLocks noChangeArrowheads="1"/>
            </p:cNvSpPr>
            <p:nvPr/>
          </p:nvSpPr>
          <p:spPr bwMode="auto">
            <a:xfrm>
              <a:off x="976959" y="5272489"/>
              <a:ext cx="6254753" cy="547846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 dirty="0"/>
            </a:p>
          </p:txBody>
        </p:sp>
        <p:cxnSp>
          <p:nvCxnSpPr>
            <p:cNvPr id="16" name="Straight Connector 3"/>
            <p:cNvCxnSpPr>
              <a:cxnSpLocks noChangeShapeType="1"/>
            </p:cNvCxnSpPr>
            <p:nvPr/>
          </p:nvCxnSpPr>
          <p:spPr bwMode="auto">
            <a:xfrm>
              <a:off x="1970955" y="5262636"/>
              <a:ext cx="0" cy="550375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7" name="Straight Connector 32"/>
            <p:cNvCxnSpPr>
              <a:cxnSpLocks noChangeShapeType="1"/>
            </p:cNvCxnSpPr>
            <p:nvPr/>
          </p:nvCxnSpPr>
          <p:spPr bwMode="auto">
            <a:xfrm>
              <a:off x="2701175" y="5265808"/>
              <a:ext cx="0" cy="583683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8" name="Straight Connector 33"/>
            <p:cNvCxnSpPr>
              <a:cxnSpLocks noChangeShapeType="1"/>
            </p:cNvCxnSpPr>
            <p:nvPr/>
          </p:nvCxnSpPr>
          <p:spPr bwMode="auto">
            <a:xfrm>
              <a:off x="3429808" y="5270567"/>
              <a:ext cx="0" cy="548789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9" name="Straight Connector 34"/>
            <p:cNvCxnSpPr>
              <a:cxnSpLocks noChangeShapeType="1"/>
            </p:cNvCxnSpPr>
            <p:nvPr/>
          </p:nvCxnSpPr>
          <p:spPr bwMode="auto">
            <a:xfrm>
              <a:off x="3683797" y="5265808"/>
              <a:ext cx="0" cy="58051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0" name="Straight Connector 35"/>
            <p:cNvCxnSpPr>
              <a:cxnSpLocks noChangeShapeType="1"/>
            </p:cNvCxnSpPr>
            <p:nvPr/>
          </p:nvCxnSpPr>
          <p:spPr bwMode="auto">
            <a:xfrm>
              <a:off x="5650628" y="5272152"/>
              <a:ext cx="0" cy="62333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50542" name="TextBox 5"/>
            <p:cNvSpPr txBox="1">
              <a:spLocks noChangeArrowheads="1"/>
            </p:cNvSpPr>
            <p:nvPr/>
          </p:nvSpPr>
          <p:spPr bwMode="auto">
            <a:xfrm>
              <a:off x="1910352" y="5332220"/>
              <a:ext cx="844810" cy="410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200"/>
                </a:lnSpc>
              </a:pPr>
              <a:r>
                <a:rPr lang="en-US" sz="14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dest.</a:t>
              </a:r>
            </a:p>
            <a:p>
              <a:pPr algn="ctr">
                <a:lnSpc>
                  <a:spcPts val="1200"/>
                </a:lnSpc>
              </a:pPr>
              <a:r>
                <a:rPr lang="en-US" sz="14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address</a:t>
              </a:r>
            </a:p>
          </p:txBody>
        </p:sp>
        <p:sp>
          <p:nvSpPr>
            <p:cNvPr id="150543" name="TextBox 37"/>
            <p:cNvSpPr txBox="1">
              <a:spLocks noChangeArrowheads="1"/>
            </p:cNvSpPr>
            <p:nvPr/>
          </p:nvSpPr>
          <p:spPr bwMode="auto">
            <a:xfrm>
              <a:off x="2673645" y="5340803"/>
              <a:ext cx="844810" cy="410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200"/>
                </a:lnSpc>
              </a:pPr>
              <a:r>
                <a:rPr lang="en-US" sz="14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source</a:t>
              </a:r>
            </a:p>
            <a:p>
              <a:pPr algn="ctr">
                <a:lnSpc>
                  <a:spcPts val="1200"/>
                </a:lnSpc>
              </a:pPr>
              <a:r>
                <a:rPr lang="en-US" sz="14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address</a:t>
              </a:r>
            </a:p>
          </p:txBody>
        </p:sp>
        <p:sp>
          <p:nvSpPr>
            <p:cNvPr id="150544" name="TextBox 38"/>
            <p:cNvSpPr txBox="1">
              <a:spLocks noChangeArrowheads="1"/>
            </p:cNvSpPr>
            <p:nvPr/>
          </p:nvSpPr>
          <p:spPr bwMode="auto">
            <a:xfrm>
              <a:off x="4053534" y="5353451"/>
              <a:ext cx="1377407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2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data (payload)</a:t>
              </a:r>
            </a:p>
          </p:txBody>
        </p:sp>
        <p:sp>
          <p:nvSpPr>
            <p:cNvPr id="150545" name="TextBox 39"/>
            <p:cNvSpPr txBox="1">
              <a:spLocks noChangeArrowheads="1"/>
            </p:cNvSpPr>
            <p:nvPr/>
          </p:nvSpPr>
          <p:spPr bwMode="auto">
            <a:xfrm>
              <a:off x="5941065" y="5431291"/>
              <a:ext cx="85557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2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CRC</a:t>
              </a:r>
            </a:p>
          </p:txBody>
        </p:sp>
        <p:sp>
          <p:nvSpPr>
            <p:cNvPr id="150546" name="TextBox 40"/>
            <p:cNvSpPr txBox="1">
              <a:spLocks noChangeArrowheads="1"/>
            </p:cNvSpPr>
            <p:nvPr/>
          </p:nvSpPr>
          <p:spPr bwMode="auto">
            <a:xfrm>
              <a:off x="940711" y="5444340"/>
              <a:ext cx="1070128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2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preamble</a:t>
              </a:r>
            </a:p>
          </p:txBody>
        </p:sp>
        <p:sp>
          <p:nvSpPr>
            <p:cNvPr id="150547" name="Text Box 9"/>
            <p:cNvSpPr txBox="1">
              <a:spLocks noChangeArrowheads="1"/>
            </p:cNvSpPr>
            <p:nvPr/>
          </p:nvSpPr>
          <p:spPr bwMode="auto">
            <a:xfrm>
              <a:off x="3321504" y="4902593"/>
              <a:ext cx="77026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dirty="0">
                  <a:solidFill>
                    <a:srgbClr val="000000"/>
                  </a:solidFill>
                  <a:latin typeface="Arial" charset="0"/>
                </a:rPr>
                <a:t>type</a:t>
              </a:r>
            </a:p>
          </p:txBody>
        </p:sp>
      </p:grp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17</a:t>
            </a:fld>
            <a:endParaRPr lang="en-US" sz="1200" dirty="0">
              <a:latin typeface="Tahoma" charset="0"/>
            </a:endParaRPr>
          </a:p>
        </p:txBody>
      </p:sp>
      <p:sp>
        <p:nvSpPr>
          <p:cNvPr id="2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455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77200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Ethernet frame structure (more)</a:t>
            </a:r>
          </a:p>
        </p:txBody>
      </p:sp>
      <p:sp>
        <p:nvSpPr>
          <p:cNvPr id="553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3875" y="1314450"/>
            <a:ext cx="8272463" cy="3789363"/>
          </a:xfrm>
        </p:spPr>
        <p:txBody>
          <a:bodyPr/>
          <a:lstStyle/>
          <a:p>
            <a:pPr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addresses: </a:t>
            </a:r>
            <a:r>
              <a:rPr lang="en-US" dirty="0">
                <a:latin typeface="Gill Sans MT" charset="0"/>
                <a:cs typeface="+mn-cs"/>
              </a:rPr>
              <a:t>6 </a:t>
            </a:r>
            <a:r>
              <a:rPr lang="en-US" dirty="0" smtClean="0">
                <a:latin typeface="Gill Sans MT" charset="0"/>
                <a:cs typeface="+mn-cs"/>
              </a:rPr>
              <a:t>byte source, destination MAC addresses</a:t>
            </a:r>
            <a:endParaRPr lang="en-US" dirty="0">
              <a:latin typeface="Gill Sans MT" charset="0"/>
              <a:cs typeface="+mn-cs"/>
            </a:endParaRPr>
          </a:p>
          <a:p>
            <a:pPr lvl="1">
              <a:defRPr/>
            </a:pPr>
            <a:r>
              <a:rPr lang="en-US" dirty="0">
                <a:latin typeface="Gill Sans MT" charset="0"/>
              </a:rPr>
              <a:t>if adapter receives frame with matching destination address, or with broadcast address (e.g. ARP packet), it passes data in frame to network layer protocol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otherwise, adapter discards frame</a:t>
            </a:r>
          </a:p>
          <a:p>
            <a:pPr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type: </a:t>
            </a:r>
            <a:r>
              <a:rPr lang="en-US" dirty="0">
                <a:latin typeface="Gill Sans MT" charset="0"/>
                <a:cs typeface="+mn-cs"/>
              </a:rPr>
              <a:t>indicates higher layer protocol (mostly IP but others possible, e.g., Novell IPX, AppleTalk)</a:t>
            </a:r>
          </a:p>
          <a:p>
            <a:pPr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CRC: </a:t>
            </a:r>
            <a:r>
              <a:rPr lang="en-US" dirty="0" smtClean="0">
                <a:latin typeface="Gill Sans MT" charset="0"/>
                <a:cs typeface="+mn-cs"/>
              </a:rPr>
              <a:t>cyclic redundancy check </a:t>
            </a:r>
            <a:r>
              <a:rPr lang="en-US" dirty="0">
                <a:latin typeface="Gill Sans MT" charset="0"/>
                <a:cs typeface="+mn-cs"/>
              </a:rPr>
              <a:t>at </a:t>
            </a:r>
            <a:r>
              <a:rPr lang="en-US" dirty="0" smtClean="0">
                <a:latin typeface="Gill Sans MT" charset="0"/>
                <a:cs typeface="+mn-cs"/>
              </a:rPr>
              <a:t>receiver</a:t>
            </a:r>
            <a:endParaRPr lang="en-US" dirty="0">
              <a:latin typeface="Gill Sans MT" charset="0"/>
              <a:cs typeface="+mn-cs"/>
            </a:endParaRPr>
          </a:p>
          <a:p>
            <a:pPr lvl="1">
              <a:defRPr/>
            </a:pPr>
            <a:r>
              <a:rPr lang="en-US" dirty="0" smtClean="0">
                <a:latin typeface="Gill Sans MT" charset="0"/>
              </a:rPr>
              <a:t>error detected: frame </a:t>
            </a:r>
            <a:r>
              <a:rPr lang="en-US" dirty="0">
                <a:latin typeface="Gill Sans MT" charset="0"/>
              </a:rPr>
              <a:t>is </a:t>
            </a:r>
            <a:r>
              <a:rPr lang="en-US" dirty="0" smtClean="0">
                <a:latin typeface="Gill Sans MT" charset="0"/>
              </a:rPr>
              <a:t>dropped</a:t>
            </a:r>
            <a:endParaRPr lang="en-US" dirty="0">
              <a:latin typeface="Gill Sans MT" charset="0"/>
            </a:endParaRPr>
          </a:p>
        </p:txBody>
      </p:sp>
      <p:pic>
        <p:nvPicPr>
          <p:cNvPr id="152581" name="Picture 16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1019175"/>
            <a:ext cx="7313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2582" name="Group 8"/>
          <p:cNvGrpSpPr>
            <a:grpSpLocks/>
          </p:cNvGrpSpPr>
          <p:nvPr/>
        </p:nvGrpSpPr>
        <p:grpSpPr bwMode="auto">
          <a:xfrm>
            <a:off x="1412875" y="5040313"/>
            <a:ext cx="6291263" cy="993775"/>
            <a:chOff x="940711" y="4902593"/>
            <a:chExt cx="6291001" cy="992895"/>
          </a:xfrm>
        </p:grpSpPr>
        <p:sp>
          <p:nvSpPr>
            <p:cNvPr id="152583" name="Line 10"/>
            <p:cNvSpPr>
              <a:spLocks noChangeShapeType="1"/>
            </p:cNvSpPr>
            <p:nvPr/>
          </p:nvSpPr>
          <p:spPr bwMode="auto">
            <a:xfrm>
              <a:off x="3570934" y="5199463"/>
              <a:ext cx="0" cy="2046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2584" name="Rectangle 1"/>
            <p:cNvSpPr>
              <a:spLocks noChangeArrowheads="1"/>
            </p:cNvSpPr>
            <p:nvPr/>
          </p:nvSpPr>
          <p:spPr bwMode="auto">
            <a:xfrm>
              <a:off x="976959" y="5272489"/>
              <a:ext cx="6254753" cy="547846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 dirty="0"/>
            </a:p>
          </p:txBody>
        </p:sp>
        <p:cxnSp>
          <p:nvCxnSpPr>
            <p:cNvPr id="12" name="Straight Connector 3"/>
            <p:cNvCxnSpPr>
              <a:cxnSpLocks noChangeShapeType="1"/>
            </p:cNvCxnSpPr>
            <p:nvPr/>
          </p:nvCxnSpPr>
          <p:spPr bwMode="auto">
            <a:xfrm>
              <a:off x="1970956" y="5262636"/>
              <a:ext cx="0" cy="550375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3" name="Straight Connector 32"/>
            <p:cNvCxnSpPr>
              <a:cxnSpLocks noChangeShapeType="1"/>
            </p:cNvCxnSpPr>
            <p:nvPr/>
          </p:nvCxnSpPr>
          <p:spPr bwMode="auto">
            <a:xfrm>
              <a:off x="2701176" y="5265808"/>
              <a:ext cx="0" cy="583683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4" name="Straight Connector 33"/>
            <p:cNvCxnSpPr>
              <a:cxnSpLocks noChangeShapeType="1"/>
            </p:cNvCxnSpPr>
            <p:nvPr/>
          </p:nvCxnSpPr>
          <p:spPr bwMode="auto">
            <a:xfrm>
              <a:off x="3429807" y="5270567"/>
              <a:ext cx="0" cy="548789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5" name="Straight Connector 34"/>
            <p:cNvCxnSpPr>
              <a:cxnSpLocks noChangeShapeType="1"/>
            </p:cNvCxnSpPr>
            <p:nvPr/>
          </p:nvCxnSpPr>
          <p:spPr bwMode="auto">
            <a:xfrm>
              <a:off x="3683797" y="5265808"/>
              <a:ext cx="0" cy="58051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6" name="Straight Connector 35"/>
            <p:cNvCxnSpPr>
              <a:cxnSpLocks noChangeShapeType="1"/>
            </p:cNvCxnSpPr>
            <p:nvPr/>
          </p:nvCxnSpPr>
          <p:spPr bwMode="auto">
            <a:xfrm>
              <a:off x="5650628" y="5272152"/>
              <a:ext cx="0" cy="62333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52590" name="TextBox 5"/>
            <p:cNvSpPr txBox="1">
              <a:spLocks noChangeArrowheads="1"/>
            </p:cNvSpPr>
            <p:nvPr/>
          </p:nvSpPr>
          <p:spPr bwMode="auto">
            <a:xfrm>
              <a:off x="1910352" y="5332220"/>
              <a:ext cx="844810" cy="410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200"/>
                </a:lnSpc>
              </a:pPr>
              <a:r>
                <a:rPr lang="en-US" sz="14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dest.</a:t>
              </a:r>
            </a:p>
            <a:p>
              <a:pPr algn="ctr">
                <a:lnSpc>
                  <a:spcPts val="1200"/>
                </a:lnSpc>
              </a:pPr>
              <a:r>
                <a:rPr lang="en-US" sz="14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address</a:t>
              </a:r>
            </a:p>
          </p:txBody>
        </p:sp>
        <p:sp>
          <p:nvSpPr>
            <p:cNvPr id="152591" name="TextBox 37"/>
            <p:cNvSpPr txBox="1">
              <a:spLocks noChangeArrowheads="1"/>
            </p:cNvSpPr>
            <p:nvPr/>
          </p:nvSpPr>
          <p:spPr bwMode="auto">
            <a:xfrm>
              <a:off x="2673645" y="5340803"/>
              <a:ext cx="844810" cy="410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200"/>
                </a:lnSpc>
              </a:pPr>
              <a:r>
                <a:rPr lang="en-US" sz="14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source</a:t>
              </a:r>
            </a:p>
            <a:p>
              <a:pPr algn="ctr">
                <a:lnSpc>
                  <a:spcPts val="1200"/>
                </a:lnSpc>
              </a:pPr>
              <a:r>
                <a:rPr lang="en-US" sz="14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address</a:t>
              </a:r>
            </a:p>
          </p:txBody>
        </p:sp>
        <p:sp>
          <p:nvSpPr>
            <p:cNvPr id="152592" name="TextBox 38"/>
            <p:cNvSpPr txBox="1">
              <a:spLocks noChangeArrowheads="1"/>
            </p:cNvSpPr>
            <p:nvPr/>
          </p:nvSpPr>
          <p:spPr bwMode="auto">
            <a:xfrm>
              <a:off x="4053534" y="5353451"/>
              <a:ext cx="1377407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2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data (payload)</a:t>
              </a:r>
            </a:p>
          </p:txBody>
        </p:sp>
        <p:sp>
          <p:nvSpPr>
            <p:cNvPr id="152593" name="TextBox 39"/>
            <p:cNvSpPr txBox="1">
              <a:spLocks noChangeArrowheads="1"/>
            </p:cNvSpPr>
            <p:nvPr/>
          </p:nvSpPr>
          <p:spPr bwMode="auto">
            <a:xfrm>
              <a:off x="5941065" y="5431291"/>
              <a:ext cx="85557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2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CRC</a:t>
              </a:r>
            </a:p>
          </p:txBody>
        </p:sp>
        <p:sp>
          <p:nvSpPr>
            <p:cNvPr id="152594" name="TextBox 40"/>
            <p:cNvSpPr txBox="1">
              <a:spLocks noChangeArrowheads="1"/>
            </p:cNvSpPr>
            <p:nvPr/>
          </p:nvSpPr>
          <p:spPr bwMode="auto">
            <a:xfrm>
              <a:off x="940711" y="5444340"/>
              <a:ext cx="1070128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2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preamble</a:t>
              </a:r>
            </a:p>
          </p:txBody>
        </p:sp>
        <p:sp>
          <p:nvSpPr>
            <p:cNvPr id="152595" name="Text Box 9"/>
            <p:cNvSpPr txBox="1">
              <a:spLocks noChangeArrowheads="1"/>
            </p:cNvSpPr>
            <p:nvPr/>
          </p:nvSpPr>
          <p:spPr bwMode="auto">
            <a:xfrm>
              <a:off x="3321504" y="4902593"/>
              <a:ext cx="77026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dirty="0">
                  <a:solidFill>
                    <a:srgbClr val="000000"/>
                  </a:solidFill>
                  <a:latin typeface="Arial" charset="0"/>
                </a:rPr>
                <a:t>type</a:t>
              </a:r>
            </a:p>
          </p:txBody>
        </p:sp>
      </p:grp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18</a:t>
            </a:fld>
            <a:endParaRPr lang="en-US" sz="1200" dirty="0">
              <a:latin typeface="Tahoma" charset="0"/>
            </a:endParaRPr>
          </a:p>
        </p:txBody>
      </p:sp>
      <p:sp>
        <p:nvSpPr>
          <p:cNvPr id="2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2735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247063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Ethernet: unreliable, connectionless</a:t>
            </a:r>
          </a:p>
        </p:txBody>
      </p:sp>
      <p:sp>
        <p:nvSpPr>
          <p:cNvPr id="563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261350" cy="4648200"/>
          </a:xfrm>
        </p:spPr>
        <p:txBody>
          <a:bodyPr/>
          <a:lstStyle/>
          <a:p>
            <a:pPr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connectionless: </a:t>
            </a:r>
            <a:r>
              <a:rPr lang="en-US" dirty="0" smtClean="0">
                <a:latin typeface="Gill Sans MT" charset="0"/>
                <a:cs typeface="+mn-cs"/>
              </a:rPr>
              <a:t>no </a:t>
            </a:r>
            <a:r>
              <a:rPr lang="en-US" dirty="0">
                <a:latin typeface="Gill Sans MT" charset="0"/>
                <a:cs typeface="+mn-cs"/>
              </a:rPr>
              <a:t>handshaking between sending and receiving NICs </a:t>
            </a:r>
          </a:p>
          <a:p>
            <a:pPr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unreliable: </a:t>
            </a:r>
            <a:r>
              <a:rPr lang="en-US" dirty="0">
                <a:latin typeface="Gill Sans MT" charset="0"/>
                <a:cs typeface="+mn-cs"/>
              </a:rPr>
              <a:t>receiving NIC </a:t>
            </a:r>
            <a:r>
              <a:rPr lang="en-US" dirty="0" smtClean="0">
                <a:latin typeface="Gill Sans MT" charset="0"/>
                <a:cs typeface="+mn-cs"/>
              </a:rPr>
              <a:t>doesn't </a:t>
            </a:r>
            <a:r>
              <a:rPr lang="en-US" dirty="0">
                <a:latin typeface="Gill Sans MT" charset="0"/>
                <a:cs typeface="+mn-cs"/>
              </a:rPr>
              <a:t>send acks or nacks to sending NIC</a:t>
            </a:r>
          </a:p>
          <a:p>
            <a:pPr lvl="1">
              <a:defRPr/>
            </a:pPr>
            <a:r>
              <a:rPr lang="en-US" sz="2800" dirty="0">
                <a:latin typeface="Gill Sans MT" charset="0"/>
              </a:rPr>
              <a:t>d</a:t>
            </a:r>
            <a:r>
              <a:rPr lang="en-US" sz="2800" dirty="0" smtClean="0">
                <a:latin typeface="Gill Sans MT" charset="0"/>
              </a:rPr>
              <a:t>ata in dropped frames recovered only if initial sender uses higher layer rdt (e.g., TCP), otherwise dropped data lost</a:t>
            </a:r>
          </a:p>
          <a:p>
            <a:pPr>
              <a:defRPr/>
            </a:pPr>
            <a:r>
              <a:rPr lang="en-US" dirty="0" smtClean="0">
                <a:latin typeface="Gill Sans MT" charset="0"/>
                <a:cs typeface="+mn-cs"/>
              </a:rPr>
              <a:t>Ethernet</a:t>
            </a:r>
            <a:r>
              <a:rPr lang="ja-JP" altLang="en-US" dirty="0" smtClean="0">
                <a:latin typeface="Gill Sans MT" charset="0"/>
                <a:cs typeface="+mn-cs"/>
              </a:rPr>
              <a:t>’</a:t>
            </a:r>
            <a:r>
              <a:rPr lang="en-US" dirty="0" smtClean="0">
                <a:latin typeface="Gill Sans MT" charset="0"/>
                <a:cs typeface="+mn-cs"/>
              </a:rPr>
              <a:t>s MAC protocol: unslotted </a:t>
            </a:r>
            <a:r>
              <a:rPr lang="en-US" i="1" dirty="0" smtClean="0">
                <a:solidFill>
                  <a:srgbClr val="CC0000"/>
                </a:solidFill>
                <a:latin typeface="Gill Sans MT" charset="0"/>
                <a:cs typeface="+mn-cs"/>
              </a:rPr>
              <a:t>CSMA/CD with binary backoff</a:t>
            </a:r>
            <a:endParaRPr lang="en-US" i="1" dirty="0">
              <a:solidFill>
                <a:srgbClr val="CC0000"/>
              </a:solidFill>
              <a:latin typeface="Gill Sans MT" charset="0"/>
              <a:cs typeface="+mn-cs"/>
            </a:endParaRPr>
          </a:p>
        </p:txBody>
      </p:sp>
      <p:pic>
        <p:nvPicPr>
          <p:cNvPr id="154629" name="Picture 16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1019175"/>
            <a:ext cx="73136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19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472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1" name="Picture 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1028700"/>
            <a:ext cx="5942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Link layer, </a:t>
            </a:r>
            <a:r>
              <a:rPr lang="en-US" sz="4000" dirty="0">
                <a:latin typeface="Gill Sans MT" charset="0"/>
                <a:cs typeface="+mj-cs"/>
              </a:rPr>
              <a:t>LAN</a:t>
            </a:r>
            <a:r>
              <a:rPr lang="en-US" dirty="0">
                <a:latin typeface="Gill Sans MT" charset="0"/>
                <a:cs typeface="+mj-cs"/>
              </a:rPr>
              <a:t>s: outline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3922713" cy="4648200"/>
          </a:xfrm>
        </p:spPr>
        <p:txBody>
          <a:bodyPr/>
          <a:lstStyle/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6.1</a:t>
            </a: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introduction, services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6.2</a:t>
            </a: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error detection, correction 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6.3</a:t>
            </a: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multiple access protocols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6.4 LANs</a:t>
            </a:r>
            <a:endParaRPr lang="en-US" dirty="0">
              <a:solidFill>
                <a:srgbClr val="CC0000"/>
              </a:solidFill>
              <a:latin typeface="Gill Sans MT" charset="0"/>
              <a:cs typeface="+mn-cs"/>
            </a:endParaRPr>
          </a:p>
          <a:p>
            <a:pPr lvl="1">
              <a:defRPr/>
            </a:pPr>
            <a:r>
              <a:rPr lang="en-US" dirty="0" smtClean="0">
                <a:solidFill>
                  <a:srgbClr val="CC0000"/>
                </a:solidFill>
                <a:latin typeface="Gill Sans MT" charset="0"/>
              </a:rPr>
              <a:t>addressing, ARP</a:t>
            </a:r>
          </a:p>
          <a:p>
            <a:pPr lvl="1">
              <a:defRPr/>
            </a:pPr>
            <a:r>
              <a:rPr lang="en-US" dirty="0" smtClean="0">
                <a:latin typeface="Gill Sans MT" charset="0"/>
              </a:rPr>
              <a:t>Ethernet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s</a:t>
            </a:r>
            <a:r>
              <a:rPr lang="en-US" dirty="0" smtClean="0">
                <a:latin typeface="Gill Sans MT" charset="0"/>
              </a:rPr>
              <a:t>witches</a:t>
            </a:r>
          </a:p>
          <a:p>
            <a:pPr lvl="1">
              <a:defRPr/>
            </a:pPr>
            <a:r>
              <a:rPr lang="en-US" dirty="0" smtClean="0">
                <a:latin typeface="Gill Sans MT" charset="0"/>
              </a:rPr>
              <a:t>VLANS</a:t>
            </a:r>
            <a:endParaRPr lang="en-US" dirty="0">
              <a:latin typeface="Gill Sans MT" charset="0"/>
            </a:endParaRPr>
          </a:p>
        </p:txBody>
      </p:sp>
      <p:sp>
        <p:nvSpPr>
          <p:cNvPr id="307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6.5</a:t>
            </a:r>
            <a:r>
              <a:rPr lang="en-US" dirty="0" smtClean="0">
                <a:latin typeface="Gill Sans MT" charset="0"/>
                <a:cs typeface="+mn-cs"/>
              </a:rPr>
              <a:t> link </a:t>
            </a:r>
            <a:r>
              <a:rPr lang="en-US" dirty="0">
                <a:latin typeface="Gill Sans MT" charset="0"/>
                <a:cs typeface="+mn-cs"/>
              </a:rPr>
              <a:t>v</a:t>
            </a:r>
            <a:r>
              <a:rPr lang="en-US" dirty="0" smtClean="0">
                <a:latin typeface="Gill Sans MT" charset="0"/>
                <a:cs typeface="+mn-cs"/>
              </a:rPr>
              <a:t>irtualization</a:t>
            </a:r>
            <a:r>
              <a:rPr lang="en-US" dirty="0">
                <a:latin typeface="Gill Sans MT" charset="0"/>
                <a:cs typeface="+mn-cs"/>
              </a:rPr>
              <a:t>: </a:t>
            </a:r>
            <a:r>
              <a:rPr lang="en-US" dirty="0" smtClean="0">
                <a:latin typeface="Gill Sans MT" charset="0"/>
                <a:cs typeface="+mn-cs"/>
              </a:rPr>
              <a:t>MPLS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6.6</a:t>
            </a:r>
            <a:r>
              <a:rPr lang="en-US" dirty="0" smtClean="0">
                <a:latin typeface="Gill Sans MT" charset="0"/>
                <a:cs typeface="+mn-cs"/>
              </a:rPr>
              <a:t> data center networking</a:t>
            </a:r>
            <a:endParaRPr lang="en-US" dirty="0">
              <a:latin typeface="Gill Sans MT" charset="0"/>
              <a:cs typeface="+mn-cs"/>
            </a:endParaRP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6.7</a:t>
            </a:r>
            <a:r>
              <a:rPr lang="en-US" dirty="0" smtClean="0"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a day in the life of a web request</a:t>
            </a:r>
          </a:p>
          <a:p>
            <a:pPr marL="457200" indent="-457200">
              <a:buFont typeface="Wingdings" charset="0"/>
              <a:buNone/>
              <a:defRPr/>
            </a:pPr>
            <a:endParaRPr lang="en-US" sz="2600" dirty="0">
              <a:latin typeface="Gill Sans MT" charset="0"/>
              <a:cs typeface="+mn-cs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2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497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95250"/>
            <a:ext cx="8715375" cy="1143000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latin typeface="Gill Sans MT" charset="0"/>
                <a:cs typeface="+mj-cs"/>
              </a:rPr>
              <a:t>802.3 Ethernet standards: link &amp; physical layers</a:t>
            </a:r>
          </a:p>
        </p:txBody>
      </p:sp>
      <p:sp>
        <p:nvSpPr>
          <p:cNvPr id="593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3713" y="1292225"/>
            <a:ext cx="7772400" cy="2100263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many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different Ethernet standards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latin typeface="Gill Sans MT" charset="0"/>
              </a:rPr>
              <a:t>common MAC protocol and frame format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latin typeface="Gill Sans MT" charset="0"/>
              </a:rPr>
              <a:t>different speeds: 2 Mbps, 10 Mbps, 100 Mbps, 1Gbps, </a:t>
            </a:r>
            <a:r>
              <a:rPr lang="en-US" dirty="0" smtClean="0">
                <a:latin typeface="Gill Sans MT" charset="0"/>
              </a:rPr>
              <a:t>10 Gbps, 40 Gbps</a:t>
            </a:r>
            <a:endParaRPr lang="en-US" dirty="0">
              <a:latin typeface="Gill Sans MT" charset="0"/>
            </a:endParaRP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latin typeface="Gill Sans MT" charset="0"/>
              </a:rPr>
              <a:t>different physical layer media: fiber, cable</a:t>
            </a:r>
          </a:p>
          <a:p>
            <a:pPr>
              <a:lnSpc>
                <a:spcPct val="90000"/>
              </a:lnSpc>
              <a:defRPr/>
            </a:pPr>
            <a:endParaRPr lang="en-US" sz="3200" dirty="0">
              <a:latin typeface="Gill Sans MT" charset="0"/>
              <a:cs typeface="+mn-cs"/>
            </a:endParaRPr>
          </a:p>
        </p:txBody>
      </p:sp>
      <p:sp>
        <p:nvSpPr>
          <p:cNvPr id="156677" name="Freeform 39"/>
          <p:cNvSpPr>
            <a:spLocks/>
          </p:cNvSpPr>
          <p:nvPr/>
        </p:nvSpPr>
        <p:spPr bwMode="auto">
          <a:xfrm>
            <a:off x="2873375" y="4075113"/>
            <a:ext cx="1393825" cy="1527175"/>
          </a:xfrm>
          <a:custGeom>
            <a:avLst/>
            <a:gdLst>
              <a:gd name="T0" fmla="*/ 2147483647 w 878"/>
              <a:gd name="T1" fmla="*/ 0 h 962"/>
              <a:gd name="T2" fmla="*/ 0 w 878"/>
              <a:gd name="T3" fmla="*/ 2147483647 h 962"/>
              <a:gd name="T4" fmla="*/ 2147483647 w 878"/>
              <a:gd name="T5" fmla="*/ 2147483647 h 962"/>
              <a:gd name="T6" fmla="*/ 2147483647 w 878"/>
              <a:gd name="T7" fmla="*/ 2147483647 h 962"/>
              <a:gd name="T8" fmla="*/ 2147483647 w 878"/>
              <a:gd name="T9" fmla="*/ 0 h 9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78" h="962">
                <a:moveTo>
                  <a:pt x="851" y="0"/>
                </a:moveTo>
                <a:lnTo>
                  <a:pt x="0" y="622"/>
                </a:lnTo>
                <a:lnTo>
                  <a:pt x="7" y="962"/>
                </a:lnTo>
                <a:lnTo>
                  <a:pt x="878" y="960"/>
                </a:lnTo>
                <a:lnTo>
                  <a:pt x="851" y="0"/>
                </a:ln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</a:gradFill>
          <a:ln w="9525" cap="flat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156678" name="Group 40"/>
          <p:cNvGrpSpPr>
            <a:grpSpLocks/>
          </p:cNvGrpSpPr>
          <p:nvPr/>
        </p:nvGrpSpPr>
        <p:grpSpPr bwMode="auto">
          <a:xfrm>
            <a:off x="1577975" y="4189413"/>
            <a:ext cx="1300163" cy="1465262"/>
            <a:chOff x="921" y="785"/>
            <a:chExt cx="819" cy="923"/>
          </a:xfrm>
        </p:grpSpPr>
        <p:sp>
          <p:nvSpPr>
            <p:cNvPr id="59419" name="Rectangle 41"/>
            <p:cNvSpPr>
              <a:spLocks noChangeArrowheads="1"/>
            </p:cNvSpPr>
            <p:nvPr/>
          </p:nvSpPr>
          <p:spPr bwMode="auto">
            <a:xfrm>
              <a:off x="924" y="810"/>
              <a:ext cx="816" cy="86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9420" name="Text Box 42"/>
            <p:cNvSpPr txBox="1">
              <a:spLocks noChangeArrowheads="1"/>
            </p:cNvSpPr>
            <p:nvPr/>
          </p:nvSpPr>
          <p:spPr bwMode="auto">
            <a:xfrm>
              <a:off x="922" y="785"/>
              <a:ext cx="804" cy="9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i="0" dirty="0" smtClean="0">
                  <a:latin typeface="Arial" charset="0"/>
                  <a:cs typeface="+mn-cs"/>
                </a:rPr>
                <a:t>application</a:t>
              </a:r>
            </a:p>
            <a:p>
              <a:pPr algn="ctr" eaLnBrk="1" hangingPunct="1">
                <a:defRPr/>
              </a:pPr>
              <a:r>
                <a:rPr lang="en-US" i="0" dirty="0" smtClean="0">
                  <a:latin typeface="Arial" charset="0"/>
                  <a:cs typeface="+mn-cs"/>
                </a:rPr>
                <a:t>transport</a:t>
              </a:r>
            </a:p>
            <a:p>
              <a:pPr algn="ctr" eaLnBrk="1" hangingPunct="1">
                <a:defRPr/>
              </a:pPr>
              <a:r>
                <a:rPr lang="en-US" i="0" dirty="0" smtClean="0">
                  <a:latin typeface="Arial" charset="0"/>
                  <a:cs typeface="+mn-cs"/>
                </a:rPr>
                <a:t>network</a:t>
              </a:r>
            </a:p>
            <a:p>
              <a:pPr algn="ctr" eaLnBrk="1" hangingPunct="1">
                <a:defRPr/>
              </a:pPr>
              <a:r>
                <a:rPr lang="en-US" i="0" dirty="0" smtClean="0">
                  <a:latin typeface="Arial" charset="0"/>
                  <a:cs typeface="+mn-cs"/>
                </a:rPr>
                <a:t>link</a:t>
              </a:r>
            </a:p>
            <a:p>
              <a:pPr algn="ctr" eaLnBrk="1" hangingPunct="1">
                <a:defRPr/>
              </a:pPr>
              <a:r>
                <a:rPr lang="en-US" i="0" dirty="0" smtClean="0">
                  <a:latin typeface="Arial" charset="0"/>
                  <a:cs typeface="+mn-cs"/>
                </a:rPr>
                <a:t>physical</a:t>
              </a:r>
            </a:p>
          </p:txBody>
        </p:sp>
        <p:sp>
          <p:nvSpPr>
            <p:cNvPr id="59421" name="Line 43"/>
            <p:cNvSpPr>
              <a:spLocks noChangeShapeType="1"/>
            </p:cNvSpPr>
            <p:nvPr/>
          </p:nvSpPr>
          <p:spPr bwMode="auto">
            <a:xfrm>
              <a:off x="924" y="993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9422" name="Line 44"/>
            <p:cNvSpPr>
              <a:spLocks noChangeShapeType="1"/>
            </p:cNvSpPr>
            <p:nvPr/>
          </p:nvSpPr>
          <p:spPr bwMode="auto">
            <a:xfrm>
              <a:off x="924" y="1167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9423" name="Line 45"/>
            <p:cNvSpPr>
              <a:spLocks noChangeShapeType="1"/>
            </p:cNvSpPr>
            <p:nvPr/>
          </p:nvSpPr>
          <p:spPr bwMode="auto">
            <a:xfrm>
              <a:off x="921" y="1344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9424" name="Line 46"/>
            <p:cNvSpPr>
              <a:spLocks noChangeShapeType="1"/>
            </p:cNvSpPr>
            <p:nvPr/>
          </p:nvSpPr>
          <p:spPr bwMode="auto">
            <a:xfrm>
              <a:off x="926" y="1501"/>
              <a:ext cx="808" cy="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9425" name="Line 47"/>
            <p:cNvSpPr>
              <a:spLocks noChangeShapeType="1"/>
            </p:cNvSpPr>
            <p:nvPr/>
          </p:nvSpPr>
          <p:spPr bwMode="auto">
            <a:xfrm>
              <a:off x="926" y="1552"/>
              <a:ext cx="0" cy="1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9426" name="Line 48"/>
            <p:cNvSpPr>
              <a:spLocks noChangeShapeType="1"/>
            </p:cNvSpPr>
            <p:nvPr/>
          </p:nvSpPr>
          <p:spPr bwMode="auto">
            <a:xfrm>
              <a:off x="1739" y="1541"/>
              <a:ext cx="0" cy="1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59400" name="Rectangle 49"/>
          <p:cNvSpPr>
            <a:spLocks noChangeArrowheads="1"/>
          </p:cNvSpPr>
          <p:nvPr/>
        </p:nvSpPr>
        <p:spPr bwMode="auto">
          <a:xfrm>
            <a:off x="4230688" y="4038600"/>
            <a:ext cx="4195762" cy="15684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9401" name="Line 50"/>
          <p:cNvSpPr>
            <a:spLocks noChangeShapeType="1"/>
          </p:cNvSpPr>
          <p:nvPr/>
        </p:nvSpPr>
        <p:spPr bwMode="auto">
          <a:xfrm flipV="1">
            <a:off x="4244975" y="4703763"/>
            <a:ext cx="4178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9402" name="Text Box 51"/>
          <p:cNvSpPr txBox="1">
            <a:spLocks noChangeArrowheads="1"/>
          </p:cNvSpPr>
          <p:nvPr/>
        </p:nvSpPr>
        <p:spPr bwMode="auto">
          <a:xfrm>
            <a:off x="5413375" y="4079875"/>
            <a:ext cx="173513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600" i="0" dirty="0" smtClean="0">
                <a:latin typeface="Arial" charset="0"/>
                <a:cs typeface="+mn-cs"/>
              </a:rPr>
              <a:t>MAC protocol</a:t>
            </a:r>
          </a:p>
          <a:p>
            <a:pPr algn="ctr" eaLnBrk="1" hangingPunct="1">
              <a:defRPr/>
            </a:pPr>
            <a:r>
              <a:rPr lang="en-US" sz="1600" i="0" dirty="0" smtClean="0">
                <a:latin typeface="Arial" charset="0"/>
                <a:cs typeface="+mn-cs"/>
              </a:rPr>
              <a:t>and frame format</a:t>
            </a:r>
          </a:p>
        </p:txBody>
      </p:sp>
      <p:sp>
        <p:nvSpPr>
          <p:cNvPr id="59403" name="Text Box 52"/>
          <p:cNvSpPr txBox="1">
            <a:spLocks noChangeArrowheads="1"/>
          </p:cNvSpPr>
          <p:nvPr/>
        </p:nvSpPr>
        <p:spPr bwMode="auto">
          <a:xfrm>
            <a:off x="4398963" y="4794250"/>
            <a:ext cx="1250950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100BASE-TX</a:t>
            </a:r>
          </a:p>
        </p:txBody>
      </p:sp>
      <p:sp>
        <p:nvSpPr>
          <p:cNvPr id="59404" name="Text Box 53"/>
          <p:cNvSpPr txBox="1">
            <a:spLocks noChangeArrowheads="1"/>
          </p:cNvSpPr>
          <p:nvPr/>
        </p:nvSpPr>
        <p:spPr bwMode="auto">
          <a:xfrm>
            <a:off x="4410075" y="5154613"/>
            <a:ext cx="1230313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100BASE-T4</a:t>
            </a:r>
          </a:p>
        </p:txBody>
      </p:sp>
      <p:sp>
        <p:nvSpPr>
          <p:cNvPr id="59405" name="Text Box 54"/>
          <p:cNvSpPr txBox="1">
            <a:spLocks noChangeArrowheads="1"/>
          </p:cNvSpPr>
          <p:nvPr/>
        </p:nvSpPr>
        <p:spPr bwMode="auto">
          <a:xfrm>
            <a:off x="7081838" y="4789488"/>
            <a:ext cx="1250950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100BASE-FX</a:t>
            </a:r>
          </a:p>
        </p:txBody>
      </p:sp>
      <p:sp>
        <p:nvSpPr>
          <p:cNvPr id="156685" name="Freeform 55"/>
          <p:cNvSpPr>
            <a:spLocks/>
          </p:cNvSpPr>
          <p:nvPr/>
        </p:nvSpPr>
        <p:spPr bwMode="auto">
          <a:xfrm>
            <a:off x="2887663" y="4684713"/>
            <a:ext cx="1393825" cy="611187"/>
          </a:xfrm>
          <a:custGeom>
            <a:avLst/>
            <a:gdLst>
              <a:gd name="T0" fmla="*/ 0 w 878"/>
              <a:gd name="T1" fmla="*/ 2147483647 h 385"/>
              <a:gd name="T2" fmla="*/ 2147483647 w 878"/>
              <a:gd name="T3" fmla="*/ 0 h 38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78" h="385">
                <a:moveTo>
                  <a:pt x="0" y="385"/>
                </a:moveTo>
                <a:lnTo>
                  <a:pt x="878" y="0"/>
                </a:ln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9407" name="Text Box 56"/>
          <p:cNvSpPr txBox="1">
            <a:spLocks noChangeArrowheads="1"/>
          </p:cNvSpPr>
          <p:nvPr/>
        </p:nvSpPr>
        <p:spPr bwMode="auto">
          <a:xfrm>
            <a:off x="5741988" y="4787900"/>
            <a:ext cx="1230312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100BASE-T2</a:t>
            </a:r>
          </a:p>
        </p:txBody>
      </p:sp>
      <p:sp>
        <p:nvSpPr>
          <p:cNvPr id="59408" name="Text Box 57"/>
          <p:cNvSpPr txBox="1">
            <a:spLocks noChangeArrowheads="1"/>
          </p:cNvSpPr>
          <p:nvPr/>
        </p:nvSpPr>
        <p:spPr bwMode="auto">
          <a:xfrm>
            <a:off x="5724525" y="5148263"/>
            <a:ext cx="1262063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100BASE-SX</a:t>
            </a:r>
          </a:p>
        </p:txBody>
      </p:sp>
      <p:sp>
        <p:nvSpPr>
          <p:cNvPr id="59409" name="Text Box 58"/>
          <p:cNvSpPr txBox="1">
            <a:spLocks noChangeArrowheads="1"/>
          </p:cNvSpPr>
          <p:nvPr/>
        </p:nvSpPr>
        <p:spPr bwMode="auto">
          <a:xfrm>
            <a:off x="7088188" y="5143500"/>
            <a:ext cx="1262062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100BASE-BX</a:t>
            </a:r>
          </a:p>
        </p:txBody>
      </p:sp>
      <p:grpSp>
        <p:nvGrpSpPr>
          <p:cNvPr id="412739" name="Group 67"/>
          <p:cNvGrpSpPr>
            <a:grpSpLocks/>
          </p:cNvGrpSpPr>
          <p:nvPr/>
        </p:nvGrpSpPr>
        <p:grpSpPr bwMode="auto">
          <a:xfrm>
            <a:off x="5681663" y="4743450"/>
            <a:ext cx="2768600" cy="1565275"/>
            <a:chOff x="3579" y="2988"/>
            <a:chExt cx="1744" cy="986"/>
          </a:xfrm>
        </p:grpSpPr>
        <p:sp>
          <p:nvSpPr>
            <p:cNvPr id="156695" name="Freeform 59"/>
            <p:cNvSpPr>
              <a:spLocks/>
            </p:cNvSpPr>
            <p:nvPr/>
          </p:nvSpPr>
          <p:spPr bwMode="auto">
            <a:xfrm>
              <a:off x="3579" y="2988"/>
              <a:ext cx="1709" cy="489"/>
            </a:xfrm>
            <a:custGeom>
              <a:avLst/>
              <a:gdLst>
                <a:gd name="T0" fmla="*/ 842 w 1709"/>
                <a:gd name="T1" fmla="*/ 0 h 489"/>
                <a:gd name="T2" fmla="*/ 843 w 1709"/>
                <a:gd name="T3" fmla="*/ 239 h 489"/>
                <a:gd name="T4" fmla="*/ 5 w 1709"/>
                <a:gd name="T5" fmla="*/ 239 h 489"/>
                <a:gd name="T6" fmla="*/ 0 w 1709"/>
                <a:gd name="T7" fmla="*/ 489 h 489"/>
                <a:gd name="T8" fmla="*/ 1709 w 1709"/>
                <a:gd name="T9" fmla="*/ 489 h 489"/>
                <a:gd name="T10" fmla="*/ 1704 w 1709"/>
                <a:gd name="T11" fmla="*/ 0 h 489"/>
                <a:gd name="T12" fmla="*/ 842 w 1709"/>
                <a:gd name="T13" fmla="*/ 0 h 48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09" h="489">
                  <a:moveTo>
                    <a:pt x="842" y="0"/>
                  </a:moveTo>
                  <a:lnTo>
                    <a:pt x="843" y="239"/>
                  </a:lnTo>
                  <a:lnTo>
                    <a:pt x="5" y="239"/>
                  </a:lnTo>
                  <a:lnTo>
                    <a:pt x="0" y="489"/>
                  </a:lnTo>
                  <a:lnTo>
                    <a:pt x="1709" y="489"/>
                  </a:lnTo>
                  <a:cubicBezTo>
                    <a:pt x="1707" y="330"/>
                    <a:pt x="1706" y="159"/>
                    <a:pt x="1704" y="0"/>
                  </a:cubicBezTo>
                  <a:lnTo>
                    <a:pt x="842" y="0"/>
                  </a:lnTo>
                  <a:close/>
                </a:path>
              </a:pathLst>
            </a:custGeom>
            <a:noFill/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59417" name="Line 60"/>
            <p:cNvSpPr>
              <a:spLocks noChangeShapeType="1"/>
            </p:cNvSpPr>
            <p:nvPr/>
          </p:nvSpPr>
          <p:spPr bwMode="auto">
            <a:xfrm>
              <a:off x="4410" y="3494"/>
              <a:ext cx="227" cy="29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9418" name="Text Box 61"/>
            <p:cNvSpPr txBox="1">
              <a:spLocks noChangeArrowheads="1"/>
            </p:cNvSpPr>
            <p:nvPr/>
          </p:nvSpPr>
          <p:spPr bwMode="auto">
            <a:xfrm>
              <a:off x="4003" y="3741"/>
              <a:ext cx="132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CC0000"/>
                  </a:solidFill>
                  <a:latin typeface="Arial" charset="0"/>
                  <a:cs typeface="Arial" charset="0"/>
                </a:rPr>
                <a:t>fiber physical layer</a:t>
              </a:r>
            </a:p>
          </p:txBody>
        </p:sp>
      </p:grpSp>
      <p:grpSp>
        <p:nvGrpSpPr>
          <p:cNvPr id="412738" name="Group 66"/>
          <p:cNvGrpSpPr>
            <a:grpSpLocks/>
          </p:cNvGrpSpPr>
          <p:nvPr/>
        </p:nvGrpSpPr>
        <p:grpSpPr bwMode="auto">
          <a:xfrm>
            <a:off x="3689350" y="4733925"/>
            <a:ext cx="3303588" cy="1874838"/>
            <a:chOff x="2324" y="2982"/>
            <a:chExt cx="2081" cy="1181"/>
          </a:xfrm>
        </p:grpSpPr>
        <p:sp>
          <p:nvSpPr>
            <p:cNvPr id="156692" name="Freeform 62"/>
            <p:cNvSpPr>
              <a:spLocks/>
            </p:cNvSpPr>
            <p:nvPr/>
          </p:nvSpPr>
          <p:spPr bwMode="auto">
            <a:xfrm>
              <a:off x="2741" y="2982"/>
              <a:ext cx="1664" cy="495"/>
            </a:xfrm>
            <a:custGeom>
              <a:avLst/>
              <a:gdLst>
                <a:gd name="T0" fmla="*/ 1664 w 1664"/>
                <a:gd name="T1" fmla="*/ 0 h 495"/>
                <a:gd name="T2" fmla="*/ 1652 w 1664"/>
                <a:gd name="T3" fmla="*/ 233 h 495"/>
                <a:gd name="T4" fmla="*/ 820 w 1664"/>
                <a:gd name="T5" fmla="*/ 233 h 495"/>
                <a:gd name="T6" fmla="*/ 814 w 1664"/>
                <a:gd name="T7" fmla="*/ 495 h 495"/>
                <a:gd name="T8" fmla="*/ 0 w 1664"/>
                <a:gd name="T9" fmla="*/ 495 h 495"/>
                <a:gd name="T10" fmla="*/ 0 w 1664"/>
                <a:gd name="T11" fmla="*/ 0 h 495"/>
                <a:gd name="T12" fmla="*/ 1664 w 1664"/>
                <a:gd name="T13" fmla="*/ 0 h 49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64" h="495">
                  <a:moveTo>
                    <a:pt x="1664" y="0"/>
                  </a:moveTo>
                  <a:lnTo>
                    <a:pt x="1652" y="233"/>
                  </a:lnTo>
                  <a:lnTo>
                    <a:pt x="820" y="233"/>
                  </a:lnTo>
                  <a:lnTo>
                    <a:pt x="814" y="495"/>
                  </a:lnTo>
                  <a:lnTo>
                    <a:pt x="0" y="495"/>
                  </a:lnTo>
                  <a:lnTo>
                    <a:pt x="0" y="0"/>
                  </a:lnTo>
                  <a:lnTo>
                    <a:pt x="1664" y="0"/>
                  </a:lnTo>
                  <a:close/>
                </a:path>
              </a:pathLst>
            </a:custGeom>
            <a:noFill/>
            <a:ln w="28575" cap="flat" cmpd="sng">
              <a:solidFill>
                <a:schemeClr val="accent2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59414" name="Line 63"/>
            <p:cNvSpPr>
              <a:spLocks noChangeShapeType="1"/>
            </p:cNvSpPr>
            <p:nvPr/>
          </p:nvSpPr>
          <p:spPr bwMode="auto">
            <a:xfrm flipH="1">
              <a:off x="2929" y="3503"/>
              <a:ext cx="227" cy="291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9415" name="Text Box 65"/>
            <p:cNvSpPr txBox="1">
              <a:spLocks noChangeArrowheads="1"/>
            </p:cNvSpPr>
            <p:nvPr/>
          </p:nvSpPr>
          <p:spPr bwMode="auto">
            <a:xfrm>
              <a:off x="2324" y="3756"/>
              <a:ext cx="1328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99"/>
                  </a:solidFill>
                  <a:latin typeface="Arial" charset="0"/>
                  <a:cs typeface="Arial" charset="0"/>
                </a:rPr>
                <a:t>copper (twister</a:t>
              </a:r>
            </a:p>
            <a:p>
              <a:pPr>
                <a:defRPr/>
              </a:pPr>
              <a:r>
                <a:rPr lang="en-US" i="0" dirty="0" smtClean="0">
                  <a:solidFill>
                    <a:srgbClr val="000099"/>
                  </a:solidFill>
                  <a:latin typeface="Arial" charset="0"/>
                  <a:cs typeface="Arial" charset="0"/>
                </a:rPr>
                <a:t>pair) physical layer</a:t>
              </a:r>
            </a:p>
          </p:txBody>
        </p:sp>
      </p:grpSp>
      <p:pic>
        <p:nvPicPr>
          <p:cNvPr id="156691" name="Picture 1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" y="862013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20</a:t>
            </a:fld>
            <a:endParaRPr lang="en-US" sz="1200" dirty="0">
              <a:latin typeface="Tahoma" charset="0"/>
            </a:endParaRPr>
          </a:p>
        </p:txBody>
      </p:sp>
      <p:sp>
        <p:nvSpPr>
          <p:cNvPr id="3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3532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3" name="Picture 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1028700"/>
            <a:ext cx="5942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Link layer, </a:t>
            </a:r>
            <a:r>
              <a:rPr lang="en-US" sz="4000" dirty="0">
                <a:latin typeface="Gill Sans MT" charset="0"/>
                <a:cs typeface="+mj-cs"/>
              </a:rPr>
              <a:t>LAN</a:t>
            </a:r>
            <a:r>
              <a:rPr lang="en-US" dirty="0">
                <a:latin typeface="Gill Sans MT" charset="0"/>
                <a:cs typeface="+mj-cs"/>
              </a:rPr>
              <a:t>s: outline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3922713" cy="4648200"/>
          </a:xfrm>
        </p:spPr>
        <p:txBody>
          <a:bodyPr/>
          <a:lstStyle/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6.1</a:t>
            </a: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introduction, services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6.2</a:t>
            </a: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error detection, correction 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6.3</a:t>
            </a: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multiple access protocols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6.4 LANs</a:t>
            </a:r>
            <a:endParaRPr lang="en-US" dirty="0">
              <a:solidFill>
                <a:srgbClr val="CC0000"/>
              </a:solidFill>
              <a:latin typeface="Gill Sans MT" charset="0"/>
              <a:cs typeface="+mn-cs"/>
            </a:endParaRPr>
          </a:p>
          <a:p>
            <a:pPr lvl="1">
              <a:defRPr/>
            </a:pPr>
            <a:r>
              <a:rPr lang="en-US" dirty="0" smtClean="0">
                <a:latin typeface="Gill Sans MT" charset="0"/>
              </a:rPr>
              <a:t>addressing, ARP</a:t>
            </a:r>
          </a:p>
          <a:p>
            <a:pPr lvl="1">
              <a:defRPr/>
            </a:pPr>
            <a:r>
              <a:rPr lang="en-US" dirty="0" smtClean="0">
                <a:latin typeface="Gill Sans MT" charset="0"/>
              </a:rPr>
              <a:t>Ethernet</a:t>
            </a:r>
          </a:p>
          <a:p>
            <a:pPr lvl="1">
              <a:defRPr/>
            </a:pPr>
            <a:r>
              <a:rPr lang="en-US" dirty="0">
                <a:solidFill>
                  <a:srgbClr val="CC0000"/>
                </a:solidFill>
                <a:latin typeface="Gill Sans MT" charset="0"/>
              </a:rPr>
              <a:t>s</a:t>
            </a:r>
            <a:r>
              <a:rPr lang="en-US" dirty="0" smtClean="0">
                <a:solidFill>
                  <a:srgbClr val="CC0000"/>
                </a:solidFill>
                <a:latin typeface="Gill Sans MT" charset="0"/>
              </a:rPr>
              <a:t>witches</a:t>
            </a:r>
          </a:p>
          <a:p>
            <a:pPr lvl="1">
              <a:defRPr/>
            </a:pPr>
            <a:r>
              <a:rPr lang="en-US" dirty="0" smtClean="0">
                <a:solidFill>
                  <a:srgbClr val="CC0000"/>
                </a:solidFill>
                <a:latin typeface="Gill Sans MT" charset="0"/>
              </a:rPr>
              <a:t>VLANS</a:t>
            </a:r>
            <a:endParaRPr lang="en-US" dirty="0">
              <a:solidFill>
                <a:srgbClr val="CC0000"/>
              </a:solidFill>
              <a:latin typeface="Gill Sans MT" charset="0"/>
            </a:endParaRPr>
          </a:p>
        </p:txBody>
      </p:sp>
      <p:sp>
        <p:nvSpPr>
          <p:cNvPr id="307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6.5</a:t>
            </a:r>
            <a:r>
              <a:rPr lang="en-US" dirty="0" smtClean="0">
                <a:latin typeface="Gill Sans MT" charset="0"/>
                <a:cs typeface="+mn-cs"/>
              </a:rPr>
              <a:t> link </a:t>
            </a:r>
            <a:r>
              <a:rPr lang="en-US" dirty="0">
                <a:latin typeface="Gill Sans MT" charset="0"/>
                <a:cs typeface="+mn-cs"/>
              </a:rPr>
              <a:t>v</a:t>
            </a:r>
            <a:r>
              <a:rPr lang="en-US" dirty="0" smtClean="0">
                <a:latin typeface="Gill Sans MT" charset="0"/>
                <a:cs typeface="+mn-cs"/>
              </a:rPr>
              <a:t>irtualization</a:t>
            </a:r>
            <a:r>
              <a:rPr lang="en-US" dirty="0">
                <a:latin typeface="Gill Sans MT" charset="0"/>
                <a:cs typeface="+mn-cs"/>
              </a:rPr>
              <a:t>: </a:t>
            </a:r>
            <a:r>
              <a:rPr lang="en-US" dirty="0" smtClean="0">
                <a:latin typeface="Gill Sans MT" charset="0"/>
                <a:cs typeface="+mn-cs"/>
              </a:rPr>
              <a:t>MPLS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6.6</a:t>
            </a:r>
            <a:r>
              <a:rPr lang="en-US" dirty="0" smtClean="0">
                <a:latin typeface="Gill Sans MT" charset="0"/>
                <a:cs typeface="+mn-cs"/>
              </a:rPr>
              <a:t> data center networking</a:t>
            </a:r>
            <a:endParaRPr lang="en-US" dirty="0">
              <a:latin typeface="Gill Sans MT" charset="0"/>
              <a:cs typeface="+mn-cs"/>
            </a:endParaRP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6.7</a:t>
            </a:r>
            <a:r>
              <a:rPr lang="en-US" dirty="0" smtClean="0"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a day in the life of a web request</a:t>
            </a:r>
          </a:p>
          <a:p>
            <a:pPr marL="457200" indent="-457200">
              <a:buFont typeface="Wingdings" charset="0"/>
              <a:buNone/>
              <a:defRPr/>
            </a:pPr>
            <a:endParaRPr lang="en-US" sz="2600" dirty="0">
              <a:latin typeface="Gill Sans MT" charset="0"/>
              <a:cs typeface="+mn-cs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21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4853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2"/>
          <p:cNvSpPr>
            <a:spLocks noGrp="1" noChangeArrowheads="1"/>
          </p:cNvSpPr>
          <p:nvPr>
            <p:ph type="title"/>
          </p:nvPr>
        </p:nvSpPr>
        <p:spPr>
          <a:xfrm>
            <a:off x="5461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Ethernet switch</a:t>
            </a:r>
          </a:p>
        </p:txBody>
      </p:sp>
      <p:sp>
        <p:nvSpPr>
          <p:cNvPr id="614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6425" y="1071563"/>
            <a:ext cx="8001000" cy="4640262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link-layer device: takes an </a:t>
            </a: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active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 role</a:t>
            </a:r>
          </a:p>
          <a:p>
            <a:pPr lvl="1">
              <a:defRPr/>
            </a:pPr>
            <a:r>
              <a:rPr lang="en-US" sz="2800" dirty="0">
                <a:latin typeface="Gill Sans MT" charset="0"/>
              </a:rPr>
              <a:t>store, forward Ethernet frames</a:t>
            </a:r>
          </a:p>
          <a:p>
            <a:pPr lvl="1">
              <a:defRPr/>
            </a:pPr>
            <a:r>
              <a:rPr lang="en-US" sz="2800" dirty="0">
                <a:latin typeface="Gill Sans MT" charset="0"/>
              </a:rPr>
              <a:t>examine incoming frame</a:t>
            </a:r>
            <a:r>
              <a:rPr lang="ja-JP" altLang="en-US" sz="2800">
                <a:latin typeface="Gill Sans MT" charset="0"/>
              </a:rPr>
              <a:t>’</a:t>
            </a:r>
            <a:r>
              <a:rPr lang="en-US" sz="2800" dirty="0">
                <a:latin typeface="Gill Sans MT" charset="0"/>
              </a:rPr>
              <a:t>s MAC address, </a:t>
            </a:r>
            <a:r>
              <a:rPr lang="en-US" sz="2800" dirty="0">
                <a:solidFill>
                  <a:srgbClr val="CC0000"/>
                </a:solidFill>
                <a:latin typeface="Gill Sans MT" charset="0"/>
              </a:rPr>
              <a:t>selectively</a:t>
            </a:r>
            <a:r>
              <a:rPr lang="en-US" sz="2800" dirty="0">
                <a:latin typeface="Gill Sans MT" charset="0"/>
              </a:rPr>
              <a:t> forward  frame to one-or-more outgoing links when frame is to be forwarded on segment, uses CSMA/CD to access segment</a:t>
            </a:r>
          </a:p>
          <a:p>
            <a:pPr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transparent</a:t>
            </a:r>
          </a:p>
          <a:p>
            <a:pPr lvl="1">
              <a:defRPr/>
            </a:pPr>
            <a:r>
              <a:rPr lang="en-US" sz="2800" dirty="0">
                <a:latin typeface="Gill Sans MT" charset="0"/>
              </a:rPr>
              <a:t>hosts are unaware of presence of switches</a:t>
            </a:r>
          </a:p>
          <a:p>
            <a:pPr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plug-and-play, self-learning</a:t>
            </a:r>
          </a:p>
          <a:p>
            <a:pPr lvl="1">
              <a:defRPr/>
            </a:pPr>
            <a:r>
              <a:rPr lang="en-US" sz="2800" dirty="0">
                <a:latin typeface="Gill Sans MT" charset="0"/>
              </a:rPr>
              <a:t>switches do not need to be configured</a:t>
            </a:r>
          </a:p>
          <a:p>
            <a:pPr>
              <a:defRPr/>
            </a:pPr>
            <a:endParaRPr lang="en-US" sz="2400" dirty="0">
              <a:latin typeface="Gill Sans MT" charset="0"/>
              <a:cs typeface="+mn-cs"/>
            </a:endParaRPr>
          </a:p>
        </p:txBody>
      </p:sp>
      <p:pic>
        <p:nvPicPr>
          <p:cNvPr id="160773" name="Picture 24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5" y="793750"/>
            <a:ext cx="3656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22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9636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Rectangle 2"/>
          <p:cNvSpPr>
            <a:spLocks noGrp="1" noChangeArrowheads="1"/>
          </p:cNvSpPr>
          <p:nvPr>
            <p:ph type="title"/>
          </p:nvPr>
        </p:nvSpPr>
        <p:spPr>
          <a:xfrm>
            <a:off x="288925" y="136525"/>
            <a:ext cx="8469313" cy="1143000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latin typeface="Gill Sans MT" charset="0"/>
                <a:cs typeface="+mj-cs"/>
              </a:rPr>
              <a:t>Switch: </a:t>
            </a:r>
            <a:r>
              <a:rPr lang="en-US" sz="3600" i="1" dirty="0">
                <a:latin typeface="Gill Sans MT" charset="0"/>
                <a:cs typeface="+mj-cs"/>
              </a:rPr>
              <a:t>multiple</a:t>
            </a:r>
            <a:r>
              <a:rPr lang="en-US" sz="3600" dirty="0">
                <a:latin typeface="Gill Sans MT" charset="0"/>
                <a:cs typeface="+mj-cs"/>
              </a:rPr>
              <a:t> simultaneous transmissions</a:t>
            </a:r>
          </a:p>
        </p:txBody>
      </p:sp>
      <p:sp>
        <p:nvSpPr>
          <p:cNvPr id="624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2113" y="1393825"/>
            <a:ext cx="4503737" cy="4576763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400" dirty="0">
                <a:latin typeface="Gill Sans MT" charset="0"/>
                <a:cs typeface="+mn-cs"/>
              </a:rPr>
              <a:t>hosts have dedicated, direct connection to switch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>
                <a:latin typeface="Gill Sans MT" charset="0"/>
                <a:cs typeface="+mn-cs"/>
              </a:rPr>
              <a:t>switches buffer packets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>
                <a:latin typeface="Gill Sans MT" charset="0"/>
                <a:cs typeface="+mn-cs"/>
              </a:rPr>
              <a:t>Ethernet protocol used on </a:t>
            </a:r>
            <a:r>
              <a:rPr lang="en-US" sz="2400" i="1" dirty="0">
                <a:latin typeface="Gill Sans MT" charset="0"/>
                <a:cs typeface="+mn-cs"/>
              </a:rPr>
              <a:t>each</a:t>
            </a:r>
            <a:r>
              <a:rPr lang="en-US" sz="2400" dirty="0">
                <a:latin typeface="Gill Sans MT" charset="0"/>
                <a:cs typeface="+mn-cs"/>
              </a:rPr>
              <a:t> incoming link, but no collisions; full duplex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each link is its own collision domain</a:t>
            </a:r>
          </a:p>
          <a:p>
            <a:pPr>
              <a:lnSpc>
                <a:spcPct val="90000"/>
              </a:lnSpc>
              <a:defRPr/>
            </a:pPr>
            <a:r>
              <a:rPr lang="en-US" sz="2400" i="1" dirty="0">
                <a:solidFill>
                  <a:srgbClr val="CC0000"/>
                </a:solidFill>
                <a:latin typeface="Gill Sans MT" charset="0"/>
                <a:cs typeface="+mn-cs"/>
              </a:rPr>
              <a:t>switching: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sz="2400" dirty="0">
                <a:latin typeface="Gill Sans MT" charset="0"/>
                <a:cs typeface="+mn-cs"/>
              </a:rPr>
              <a:t>A-to-A</a:t>
            </a:r>
            <a:r>
              <a:rPr lang="ja-JP" altLang="en-US" sz="2400" dirty="0">
                <a:latin typeface="Gill Sans MT" charset="0"/>
                <a:cs typeface="+mn-cs"/>
              </a:rPr>
              <a:t>’</a:t>
            </a:r>
            <a:r>
              <a:rPr lang="en-US" sz="2400" dirty="0">
                <a:latin typeface="Gill Sans MT" charset="0"/>
                <a:cs typeface="+mn-cs"/>
              </a:rPr>
              <a:t> and B-to-B</a:t>
            </a:r>
            <a:r>
              <a:rPr lang="ja-JP" altLang="en-US" sz="2400" dirty="0">
                <a:latin typeface="Gill Sans MT" charset="0"/>
                <a:cs typeface="+mn-cs"/>
              </a:rPr>
              <a:t>’</a:t>
            </a:r>
            <a:r>
              <a:rPr lang="en-US" sz="2400" dirty="0">
                <a:latin typeface="Gill Sans MT" charset="0"/>
                <a:cs typeface="+mn-cs"/>
              </a:rPr>
              <a:t> </a:t>
            </a:r>
            <a:r>
              <a:rPr lang="en-US" sz="2400" dirty="0" smtClean="0">
                <a:latin typeface="Gill Sans MT" charset="0"/>
                <a:cs typeface="+mn-cs"/>
              </a:rPr>
              <a:t>can transmit simultaneously</a:t>
            </a:r>
            <a:r>
              <a:rPr lang="en-US" sz="2400" dirty="0">
                <a:latin typeface="Gill Sans MT" charset="0"/>
                <a:cs typeface="+mn-cs"/>
              </a:rPr>
              <a:t>, without collisions </a:t>
            </a:r>
          </a:p>
        </p:txBody>
      </p:sp>
      <p:grpSp>
        <p:nvGrpSpPr>
          <p:cNvPr id="162821" name="Group 1"/>
          <p:cNvGrpSpPr>
            <a:grpSpLocks/>
          </p:cNvGrpSpPr>
          <p:nvPr/>
        </p:nvGrpSpPr>
        <p:grpSpPr bwMode="auto">
          <a:xfrm>
            <a:off x="5106988" y="1425575"/>
            <a:ext cx="3660775" cy="4283075"/>
            <a:chOff x="5106576" y="1425893"/>
            <a:chExt cx="3661504" cy="4282976"/>
          </a:xfrm>
        </p:grpSpPr>
        <p:sp>
          <p:nvSpPr>
            <p:cNvPr id="62472" name="Text Box 34"/>
            <p:cNvSpPr txBox="1">
              <a:spLocks noChangeArrowheads="1"/>
            </p:cNvSpPr>
            <p:nvPr/>
          </p:nvSpPr>
          <p:spPr bwMode="auto">
            <a:xfrm>
              <a:off x="5827445" y="5062772"/>
              <a:ext cx="2710402" cy="6460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switch with six interfaces</a:t>
              </a:r>
            </a:p>
            <a:p>
              <a:pPr algn="ctr"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(</a:t>
              </a:r>
              <a:r>
                <a:rPr lang="en-US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1,2,3,4,5,6</a:t>
              </a:r>
              <a:r>
                <a:rPr lang="en-US" dirty="0" smtClean="0">
                  <a:latin typeface="Arial" charset="0"/>
                  <a:cs typeface="Arial" charset="0"/>
                </a:rPr>
                <a:t>)</a:t>
              </a:r>
              <a:r>
                <a:rPr lang="en-US" i="0" dirty="0" smtClean="0">
                  <a:latin typeface="Arial" charset="0"/>
                  <a:cs typeface="Arial" charset="0"/>
                </a:rPr>
                <a:t>  </a:t>
              </a:r>
            </a:p>
          </p:txBody>
        </p:sp>
        <p:grpSp>
          <p:nvGrpSpPr>
            <p:cNvPr id="162824" name="Group 34"/>
            <p:cNvGrpSpPr>
              <a:grpSpLocks/>
            </p:cNvGrpSpPr>
            <p:nvPr/>
          </p:nvGrpSpPr>
          <p:grpSpPr bwMode="auto">
            <a:xfrm>
              <a:off x="5106576" y="1425893"/>
              <a:ext cx="3661504" cy="3600334"/>
              <a:chOff x="731524" y="1819788"/>
              <a:chExt cx="3661504" cy="3600334"/>
            </a:xfrm>
          </p:grpSpPr>
          <p:sp>
            <p:nvSpPr>
              <p:cNvPr id="62474" name="Text Box 23"/>
              <p:cNvSpPr txBox="1">
                <a:spLocks noChangeArrowheads="1"/>
              </p:cNvSpPr>
              <p:nvPr/>
            </p:nvSpPr>
            <p:spPr bwMode="auto">
              <a:xfrm>
                <a:off x="2655957" y="1819788"/>
                <a:ext cx="350907" cy="3667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 smtClean="0">
                    <a:latin typeface="Arial" charset="0"/>
                    <a:cs typeface="Arial" charset="0"/>
                  </a:rPr>
                  <a:t>A</a:t>
                </a:r>
              </a:p>
            </p:txBody>
          </p:sp>
          <p:sp>
            <p:nvSpPr>
              <p:cNvPr id="62475" name="Text Box 24"/>
              <p:cNvSpPr txBox="1">
                <a:spLocks noChangeArrowheads="1"/>
              </p:cNvSpPr>
              <p:nvPr/>
            </p:nvSpPr>
            <p:spPr bwMode="auto">
              <a:xfrm>
                <a:off x="2371738" y="5050277"/>
                <a:ext cx="371549" cy="3698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 smtClean="0">
                    <a:latin typeface="Arial" charset="0"/>
                    <a:cs typeface="Arial" charset="0"/>
                  </a:rPr>
                  <a:t>A</a:t>
                </a:r>
                <a:r>
                  <a:rPr lang="ja-JP" altLang="en-US" i="0" smtClean="0">
                    <a:latin typeface="Arial" charset="0"/>
                    <a:cs typeface="Arial" charset="0"/>
                  </a:rPr>
                  <a:t>’</a:t>
                </a:r>
                <a:endParaRPr lang="en-US" i="0" dirty="0" smtClean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62476" name="Text Box 25"/>
              <p:cNvSpPr txBox="1">
                <a:spLocks noChangeArrowheads="1"/>
              </p:cNvSpPr>
              <p:nvPr/>
            </p:nvSpPr>
            <p:spPr bwMode="auto">
              <a:xfrm>
                <a:off x="3988134" y="2419849"/>
                <a:ext cx="338205" cy="3682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 smtClean="0">
                    <a:latin typeface="Arial" charset="0"/>
                    <a:cs typeface="Arial" charset="0"/>
                  </a:rPr>
                  <a:t>B</a:t>
                </a:r>
              </a:p>
            </p:txBody>
          </p:sp>
          <p:sp>
            <p:nvSpPr>
              <p:cNvPr id="62477" name="Text Box 26"/>
              <p:cNvSpPr txBox="1">
                <a:spLocks noChangeArrowheads="1"/>
              </p:cNvSpPr>
              <p:nvPr/>
            </p:nvSpPr>
            <p:spPr bwMode="auto">
              <a:xfrm>
                <a:off x="995101" y="4188283"/>
                <a:ext cx="390603" cy="3682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 smtClean="0">
                    <a:latin typeface="Arial" charset="0"/>
                    <a:cs typeface="Arial" charset="0"/>
                  </a:rPr>
                  <a:t>B</a:t>
                </a:r>
                <a:r>
                  <a:rPr lang="ja-JP" altLang="en-US" i="0" smtClean="0">
                    <a:latin typeface="Arial" charset="0"/>
                    <a:cs typeface="Arial" charset="0"/>
                  </a:rPr>
                  <a:t>’</a:t>
                </a:r>
                <a:endParaRPr lang="en-US" i="0" dirty="0" smtClean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62478" name="Text Box 27"/>
              <p:cNvSpPr txBox="1">
                <a:spLocks noChangeArrowheads="1"/>
              </p:cNvSpPr>
              <p:nvPr/>
            </p:nvSpPr>
            <p:spPr bwMode="auto">
              <a:xfrm>
                <a:off x="3740435" y="4188283"/>
                <a:ext cx="350908" cy="3682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 smtClean="0">
                    <a:latin typeface="Arial" charset="0"/>
                    <a:cs typeface="Arial" charset="0"/>
                  </a:rPr>
                  <a:t>C</a:t>
                </a:r>
              </a:p>
            </p:txBody>
          </p:sp>
          <p:sp>
            <p:nvSpPr>
              <p:cNvPr id="62479" name="Text Box 28"/>
              <p:cNvSpPr txBox="1">
                <a:spLocks noChangeArrowheads="1"/>
              </p:cNvSpPr>
              <p:nvPr/>
            </p:nvSpPr>
            <p:spPr bwMode="auto">
              <a:xfrm>
                <a:off x="1123714" y="2465886"/>
                <a:ext cx="403305" cy="3682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 smtClean="0">
                    <a:latin typeface="Arial" charset="0"/>
                    <a:cs typeface="Arial" charset="0"/>
                  </a:rPr>
                  <a:t>C</a:t>
                </a:r>
                <a:r>
                  <a:rPr lang="ja-JP" altLang="en-US" i="0" smtClean="0">
                    <a:latin typeface="Arial" charset="0"/>
                    <a:cs typeface="Arial" charset="0"/>
                  </a:rPr>
                  <a:t>’</a:t>
                </a:r>
                <a:endParaRPr lang="en-US" i="0" dirty="0" smtClean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62480" name="Line 17"/>
              <p:cNvSpPr>
                <a:spLocks noChangeShapeType="1"/>
              </p:cNvSpPr>
              <p:nvPr/>
            </p:nvSpPr>
            <p:spPr bwMode="auto">
              <a:xfrm>
                <a:off x="1687389" y="3165957"/>
                <a:ext cx="720869" cy="2984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481" name="Line 18"/>
              <p:cNvSpPr>
                <a:spLocks noChangeShapeType="1"/>
              </p:cNvSpPr>
              <p:nvPr/>
            </p:nvSpPr>
            <p:spPr bwMode="auto">
              <a:xfrm>
                <a:off x="2673423" y="2872277"/>
                <a:ext cx="0" cy="5048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482" name="Line 19"/>
              <p:cNvSpPr>
                <a:spLocks noChangeShapeType="1"/>
              </p:cNvSpPr>
              <p:nvPr/>
            </p:nvSpPr>
            <p:spPr bwMode="auto">
              <a:xfrm flipH="1">
                <a:off x="2863961" y="2996099"/>
                <a:ext cx="892353" cy="4841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483" name="Line 20"/>
              <p:cNvSpPr>
                <a:spLocks noChangeShapeType="1"/>
              </p:cNvSpPr>
              <p:nvPr/>
            </p:nvSpPr>
            <p:spPr bwMode="auto">
              <a:xfrm flipV="1">
                <a:off x="2673423" y="3605685"/>
                <a:ext cx="12703" cy="7095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62835" name="Group 45"/>
              <p:cNvGrpSpPr>
                <a:grpSpLocks/>
              </p:cNvGrpSpPr>
              <p:nvPr/>
            </p:nvGrpSpPr>
            <p:grpSpPr bwMode="auto">
              <a:xfrm>
                <a:off x="747936" y="2733042"/>
                <a:ext cx="914403" cy="690308"/>
                <a:chOff x="1046480" y="3962400"/>
                <a:chExt cx="1026163" cy="761428"/>
              </a:xfrm>
            </p:grpSpPr>
            <p:sp>
              <p:nvSpPr>
                <p:cNvPr id="80" name="Rectangle 48"/>
                <p:cNvSpPr>
                  <a:spLocks noChangeArrowheads="1"/>
                </p:cNvSpPr>
                <p:nvPr/>
              </p:nvSpPr>
              <p:spPr bwMode="auto">
                <a:xfrm rot="16200000">
                  <a:off x="1893247" y="4299441"/>
                  <a:ext cx="110313" cy="247682"/>
                </a:xfrm>
                <a:prstGeom prst="rect">
                  <a:avLst/>
                </a:prstGeom>
                <a:gradFill rotWithShape="1">
                  <a:gsLst>
                    <a:gs pos="0">
                      <a:srgbClr val="008000"/>
                    </a:gs>
                    <a:gs pos="50000">
                      <a:schemeClr val="bg1"/>
                    </a:gs>
                    <a:gs pos="100000">
                      <a:srgbClr val="008000"/>
                    </a:gs>
                  </a:gsLst>
                  <a:lin ang="0" scaled="1"/>
                </a:gradFill>
                <a:ln w="9525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grpSp>
              <p:nvGrpSpPr>
                <p:cNvPr id="162870" name="Group 49"/>
                <p:cNvGrpSpPr>
                  <a:grpSpLocks/>
                </p:cNvGrpSpPr>
                <p:nvPr/>
              </p:nvGrpSpPr>
              <p:grpSpPr bwMode="auto">
                <a:xfrm>
                  <a:off x="1046480" y="3962400"/>
                  <a:ext cx="936071" cy="761428"/>
                  <a:chOff x="-44" y="1473"/>
                  <a:chExt cx="981" cy="1105"/>
                </a:xfrm>
              </p:grpSpPr>
              <p:pic>
                <p:nvPicPr>
                  <p:cNvPr id="162871" name="Picture 50" descr="desktop_computer_stylized_medium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62872" name="Freeform 51"/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1736 w 356"/>
                      <a:gd name="T3" fmla="*/ 95 h 368"/>
                      <a:gd name="T4" fmla="*/ 2059 w 356"/>
                      <a:gd name="T5" fmla="*/ 1990 h 368"/>
                      <a:gd name="T6" fmla="*/ 454 w 356"/>
                      <a:gd name="T7" fmla="*/ 2489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</p:grpSp>
          </p:grpSp>
          <p:grpSp>
            <p:nvGrpSpPr>
              <p:cNvPr id="162836" name="Group 46"/>
              <p:cNvGrpSpPr>
                <a:grpSpLocks/>
              </p:cNvGrpSpPr>
              <p:nvPr/>
            </p:nvGrpSpPr>
            <p:grpSpPr bwMode="auto">
              <a:xfrm>
                <a:off x="3539588" y="2669737"/>
                <a:ext cx="853440" cy="741680"/>
                <a:chOff x="7179310" y="4033520"/>
                <a:chExt cx="1009650" cy="855028"/>
              </a:xfrm>
            </p:grpSpPr>
            <p:grpSp>
              <p:nvGrpSpPr>
                <p:cNvPr id="162865" name="Group 44"/>
                <p:cNvGrpSpPr>
                  <a:grpSpLocks/>
                </p:cNvGrpSpPr>
                <p:nvPr/>
              </p:nvGrpSpPr>
              <p:grpSpPr bwMode="auto">
                <a:xfrm>
                  <a:off x="7179310" y="4033520"/>
                  <a:ext cx="1009650" cy="855028"/>
                  <a:chOff x="-44" y="1473"/>
                  <a:chExt cx="981" cy="1105"/>
                </a:xfrm>
              </p:grpSpPr>
              <p:pic>
                <p:nvPicPr>
                  <p:cNvPr id="162867" name="Picture 45" descr="desktop_computer_stylized_medium"/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62868" name="Freeform 46"/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1736 w 356"/>
                      <a:gd name="T3" fmla="*/ 95 h 368"/>
                      <a:gd name="T4" fmla="*/ 2059 w 356"/>
                      <a:gd name="T5" fmla="*/ 1990 h 368"/>
                      <a:gd name="T6" fmla="*/ 454 w 356"/>
                      <a:gd name="T7" fmla="*/ 2489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77" name="Rectangle 43"/>
                <p:cNvSpPr>
                  <a:spLocks noChangeArrowheads="1"/>
                </p:cNvSpPr>
                <p:nvPr/>
              </p:nvSpPr>
              <p:spPr bwMode="auto">
                <a:xfrm rot="16200000">
                  <a:off x="7440190" y="4309334"/>
                  <a:ext cx="126274" cy="195358"/>
                </a:xfrm>
                <a:prstGeom prst="rect">
                  <a:avLst/>
                </a:prstGeom>
                <a:gradFill rotWithShape="1">
                  <a:gsLst>
                    <a:gs pos="0">
                      <a:srgbClr val="008000"/>
                    </a:gs>
                    <a:gs pos="50000">
                      <a:schemeClr val="bg1"/>
                    </a:gs>
                    <a:gs pos="100000">
                      <a:srgbClr val="008000"/>
                    </a:gs>
                  </a:gsLst>
                  <a:lin ang="0" scaled="1"/>
                </a:gradFill>
                <a:ln w="9525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</p:grpSp>
          <p:sp>
            <p:nvSpPr>
              <p:cNvPr id="48" name="Rectangle 43"/>
              <p:cNvSpPr>
                <a:spLocks noChangeArrowheads="1"/>
              </p:cNvSpPr>
              <p:nvPr/>
            </p:nvSpPr>
            <p:spPr bwMode="auto">
              <a:xfrm>
                <a:off x="2614674" y="2705593"/>
                <a:ext cx="109559" cy="165096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grpSp>
            <p:nvGrpSpPr>
              <p:cNvPr id="162838" name="Group 44"/>
              <p:cNvGrpSpPr>
                <a:grpSpLocks/>
              </p:cNvGrpSpPr>
              <p:nvPr/>
            </p:nvGrpSpPr>
            <p:grpSpPr bwMode="auto">
              <a:xfrm>
                <a:off x="2233637" y="2138292"/>
                <a:ext cx="853440" cy="741680"/>
                <a:chOff x="-44" y="1473"/>
                <a:chExt cx="981" cy="1105"/>
              </a:xfrm>
            </p:grpSpPr>
            <p:pic>
              <p:nvPicPr>
                <p:cNvPr id="162863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62864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grpSp>
            <p:nvGrpSpPr>
              <p:cNvPr id="162839" name="Group 49"/>
              <p:cNvGrpSpPr>
                <a:grpSpLocks/>
              </p:cNvGrpSpPr>
              <p:nvPr/>
            </p:nvGrpSpPr>
            <p:grpSpPr bwMode="auto">
              <a:xfrm>
                <a:off x="2060917" y="4279843"/>
                <a:ext cx="853440" cy="835329"/>
                <a:chOff x="8077200" y="3320111"/>
                <a:chExt cx="853440" cy="835329"/>
              </a:xfrm>
            </p:grpSpPr>
            <p:sp>
              <p:nvSpPr>
                <p:cNvPr id="70" name="Rectangle 43"/>
                <p:cNvSpPr>
                  <a:spLocks noChangeArrowheads="1"/>
                </p:cNvSpPr>
                <p:nvPr/>
              </p:nvSpPr>
              <p:spPr bwMode="auto">
                <a:xfrm>
                  <a:off x="8630957" y="3320624"/>
                  <a:ext cx="111147" cy="165096"/>
                </a:xfrm>
                <a:prstGeom prst="rect">
                  <a:avLst/>
                </a:prstGeom>
                <a:gradFill rotWithShape="1">
                  <a:gsLst>
                    <a:gs pos="0">
                      <a:srgbClr val="008000"/>
                    </a:gs>
                    <a:gs pos="50000">
                      <a:schemeClr val="bg1"/>
                    </a:gs>
                    <a:gs pos="100000">
                      <a:srgbClr val="008000"/>
                    </a:gs>
                  </a:gsLst>
                  <a:lin ang="0" scaled="1"/>
                </a:gradFill>
                <a:ln w="9525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grpSp>
              <p:nvGrpSpPr>
                <p:cNvPr id="162860" name="Group 44"/>
                <p:cNvGrpSpPr>
                  <a:grpSpLocks/>
                </p:cNvGrpSpPr>
                <p:nvPr/>
              </p:nvGrpSpPr>
              <p:grpSpPr bwMode="auto">
                <a:xfrm>
                  <a:off x="8077200" y="3413760"/>
                  <a:ext cx="853440" cy="741680"/>
                  <a:chOff x="-44" y="1473"/>
                  <a:chExt cx="981" cy="1105"/>
                </a:xfrm>
              </p:grpSpPr>
              <p:pic>
                <p:nvPicPr>
                  <p:cNvPr id="162861" name="Picture 45" descr="desktop_computer_stylized_medium"/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62862" name="Freeform 46"/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1736 w 356"/>
                      <a:gd name="T3" fmla="*/ 95 h 368"/>
                      <a:gd name="T4" fmla="*/ 2059 w 356"/>
                      <a:gd name="T5" fmla="*/ 1990 h 368"/>
                      <a:gd name="T6" fmla="*/ 454 w 356"/>
                      <a:gd name="T7" fmla="*/ 2489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</p:grpSp>
          </p:grpSp>
          <p:pic>
            <p:nvPicPr>
              <p:cNvPr id="62489" name="Picture 3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74913" y="3316766"/>
                <a:ext cx="603370" cy="3413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  <p:grpSp>
            <p:nvGrpSpPr>
              <p:cNvPr id="162841" name="Group 51"/>
              <p:cNvGrpSpPr>
                <a:grpSpLocks/>
              </p:cNvGrpSpPr>
              <p:nvPr/>
            </p:nvGrpSpPr>
            <p:grpSpPr bwMode="auto">
              <a:xfrm>
                <a:off x="731524" y="3616962"/>
                <a:ext cx="914403" cy="690308"/>
                <a:chOff x="1046480" y="3962400"/>
                <a:chExt cx="1026163" cy="761428"/>
              </a:xfrm>
            </p:grpSpPr>
            <p:sp>
              <p:nvSpPr>
                <p:cNvPr id="66" name="Rectangle 48"/>
                <p:cNvSpPr>
                  <a:spLocks noChangeArrowheads="1"/>
                </p:cNvSpPr>
                <p:nvPr/>
              </p:nvSpPr>
              <p:spPr bwMode="auto">
                <a:xfrm rot="16200000">
                  <a:off x="1893846" y="4299769"/>
                  <a:ext cx="110314" cy="247682"/>
                </a:xfrm>
                <a:prstGeom prst="rect">
                  <a:avLst/>
                </a:prstGeom>
                <a:gradFill rotWithShape="1">
                  <a:gsLst>
                    <a:gs pos="0">
                      <a:srgbClr val="008000"/>
                    </a:gs>
                    <a:gs pos="50000">
                      <a:schemeClr val="bg1"/>
                    </a:gs>
                    <a:gs pos="100000">
                      <a:srgbClr val="008000"/>
                    </a:gs>
                  </a:gsLst>
                  <a:lin ang="0" scaled="1"/>
                </a:gradFill>
                <a:ln w="9525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grpSp>
              <p:nvGrpSpPr>
                <p:cNvPr id="162856" name="Group 49"/>
                <p:cNvGrpSpPr>
                  <a:grpSpLocks/>
                </p:cNvGrpSpPr>
                <p:nvPr/>
              </p:nvGrpSpPr>
              <p:grpSpPr bwMode="auto">
                <a:xfrm>
                  <a:off x="1046480" y="3962400"/>
                  <a:ext cx="936071" cy="761428"/>
                  <a:chOff x="-44" y="1473"/>
                  <a:chExt cx="981" cy="1105"/>
                </a:xfrm>
              </p:grpSpPr>
              <p:pic>
                <p:nvPicPr>
                  <p:cNvPr id="162857" name="Picture 50" descr="desktop_computer_stylized_medium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62858" name="Freeform 51"/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1736 w 356"/>
                      <a:gd name="T3" fmla="*/ 95 h 368"/>
                      <a:gd name="T4" fmla="*/ 2059 w 356"/>
                      <a:gd name="T5" fmla="*/ 1990 h 368"/>
                      <a:gd name="T6" fmla="*/ 454 w 356"/>
                      <a:gd name="T7" fmla="*/ 2489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</p:grpSp>
          </p:grpSp>
          <p:grpSp>
            <p:nvGrpSpPr>
              <p:cNvPr id="162842" name="Group 52"/>
              <p:cNvGrpSpPr>
                <a:grpSpLocks/>
              </p:cNvGrpSpPr>
              <p:nvPr/>
            </p:nvGrpSpPr>
            <p:grpSpPr bwMode="auto">
              <a:xfrm>
                <a:off x="3410634" y="3567725"/>
                <a:ext cx="853440" cy="741680"/>
                <a:chOff x="7179310" y="4033520"/>
                <a:chExt cx="1009650" cy="855028"/>
              </a:xfrm>
            </p:grpSpPr>
            <p:grpSp>
              <p:nvGrpSpPr>
                <p:cNvPr id="162851" name="Group 44"/>
                <p:cNvGrpSpPr>
                  <a:grpSpLocks/>
                </p:cNvGrpSpPr>
                <p:nvPr/>
              </p:nvGrpSpPr>
              <p:grpSpPr bwMode="auto">
                <a:xfrm>
                  <a:off x="7179310" y="4033520"/>
                  <a:ext cx="1009650" cy="855028"/>
                  <a:chOff x="-44" y="1473"/>
                  <a:chExt cx="981" cy="1105"/>
                </a:xfrm>
              </p:grpSpPr>
              <p:pic>
                <p:nvPicPr>
                  <p:cNvPr id="162853" name="Picture 45" descr="desktop_computer_stylized_medium"/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62854" name="Freeform 46"/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1736 w 356"/>
                      <a:gd name="T3" fmla="*/ 95 h 368"/>
                      <a:gd name="T4" fmla="*/ 2059 w 356"/>
                      <a:gd name="T5" fmla="*/ 1990 h 368"/>
                      <a:gd name="T6" fmla="*/ 454 w 356"/>
                      <a:gd name="T7" fmla="*/ 2489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63" name="Rectangle 43"/>
                <p:cNvSpPr>
                  <a:spLocks noChangeArrowheads="1"/>
                </p:cNvSpPr>
                <p:nvPr/>
              </p:nvSpPr>
              <p:spPr bwMode="auto">
                <a:xfrm rot="16200000">
                  <a:off x="7438739" y="4308075"/>
                  <a:ext cx="128105" cy="197237"/>
                </a:xfrm>
                <a:prstGeom prst="rect">
                  <a:avLst/>
                </a:prstGeom>
                <a:gradFill rotWithShape="1">
                  <a:gsLst>
                    <a:gs pos="0">
                      <a:srgbClr val="008000"/>
                    </a:gs>
                    <a:gs pos="50000">
                      <a:schemeClr val="bg1"/>
                    </a:gs>
                    <a:gs pos="100000">
                      <a:srgbClr val="008000"/>
                    </a:gs>
                  </a:gsLst>
                  <a:lin ang="0" scaled="1"/>
                </a:gradFill>
                <a:ln w="9525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</p:grpSp>
          <p:sp>
            <p:nvSpPr>
              <p:cNvPr id="62492" name="Line 17"/>
              <p:cNvSpPr>
                <a:spLocks noChangeShapeType="1"/>
              </p:cNvSpPr>
              <p:nvPr/>
            </p:nvSpPr>
            <p:spPr bwMode="auto">
              <a:xfrm flipV="1">
                <a:off x="1660396" y="3600922"/>
                <a:ext cx="744686" cy="4508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493" name="Line 19"/>
              <p:cNvSpPr>
                <a:spLocks noChangeShapeType="1"/>
              </p:cNvSpPr>
              <p:nvPr/>
            </p:nvSpPr>
            <p:spPr bwMode="auto">
              <a:xfrm flipH="1" flipV="1">
                <a:off x="2968756" y="3545361"/>
                <a:ext cx="646242" cy="3381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494" name="Text Box 35"/>
              <p:cNvSpPr txBox="1">
                <a:spLocks noChangeArrowheads="1"/>
              </p:cNvSpPr>
              <p:nvPr/>
            </p:nvSpPr>
            <p:spPr bwMode="auto">
              <a:xfrm>
                <a:off x="2401907" y="3026260"/>
                <a:ext cx="312799" cy="3698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 smtClean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62495" name="Text Box 36"/>
              <p:cNvSpPr txBox="1">
                <a:spLocks noChangeArrowheads="1"/>
              </p:cNvSpPr>
              <p:nvPr/>
            </p:nvSpPr>
            <p:spPr bwMode="auto">
              <a:xfrm>
                <a:off x="2903656" y="3051660"/>
                <a:ext cx="323914" cy="3667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 smtClean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2</a:t>
                </a:r>
              </a:p>
            </p:txBody>
          </p:sp>
          <p:sp>
            <p:nvSpPr>
              <p:cNvPr id="62496" name="Text Box 37"/>
              <p:cNvSpPr txBox="1">
                <a:spLocks noChangeArrowheads="1"/>
              </p:cNvSpPr>
              <p:nvPr/>
            </p:nvSpPr>
            <p:spPr bwMode="auto">
              <a:xfrm>
                <a:off x="3125951" y="3710457"/>
                <a:ext cx="322326" cy="3667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 smtClean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3</a:t>
                </a:r>
              </a:p>
            </p:txBody>
          </p:sp>
          <p:sp>
            <p:nvSpPr>
              <p:cNvPr id="62497" name="Text Box 38"/>
              <p:cNvSpPr txBox="1">
                <a:spLocks noChangeArrowheads="1"/>
              </p:cNvSpPr>
              <p:nvPr/>
            </p:nvSpPr>
            <p:spPr bwMode="auto">
              <a:xfrm>
                <a:off x="2640079" y="3654896"/>
                <a:ext cx="323914" cy="3667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 smtClean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4</a:t>
                </a:r>
              </a:p>
            </p:txBody>
          </p:sp>
          <p:sp>
            <p:nvSpPr>
              <p:cNvPr id="62498" name="Text Box 39"/>
              <p:cNvSpPr txBox="1">
                <a:spLocks noChangeArrowheads="1"/>
              </p:cNvSpPr>
              <p:nvPr/>
            </p:nvSpPr>
            <p:spPr bwMode="auto">
              <a:xfrm>
                <a:off x="2070052" y="3704108"/>
                <a:ext cx="323914" cy="3667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 smtClean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5</a:t>
                </a:r>
              </a:p>
            </p:txBody>
          </p:sp>
          <p:sp>
            <p:nvSpPr>
              <p:cNvPr id="62499" name="Text Box 40"/>
              <p:cNvSpPr txBox="1">
                <a:spLocks noChangeArrowheads="1"/>
              </p:cNvSpPr>
              <p:nvPr/>
            </p:nvSpPr>
            <p:spPr bwMode="auto">
              <a:xfrm>
                <a:off x="2039884" y="3080234"/>
                <a:ext cx="319151" cy="3698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 smtClean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6</a:t>
                </a:r>
              </a:p>
            </p:txBody>
          </p:sp>
        </p:grpSp>
      </p:grpSp>
      <p:pic>
        <p:nvPicPr>
          <p:cNvPr id="162822" name="Picture 6" descr="underline_bas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962025"/>
            <a:ext cx="8228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23</a:t>
            </a:fld>
            <a:endParaRPr lang="en-US" sz="1200" dirty="0">
              <a:latin typeface="Tahoma" charset="0"/>
            </a:endParaRPr>
          </a:p>
        </p:txBody>
      </p:sp>
      <p:sp>
        <p:nvSpPr>
          <p:cNvPr id="5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8576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Rectangle 2"/>
          <p:cNvSpPr>
            <a:spLocks noGrp="1" noChangeArrowheads="1"/>
          </p:cNvSpPr>
          <p:nvPr>
            <p:ph type="title"/>
          </p:nvPr>
        </p:nvSpPr>
        <p:spPr>
          <a:xfrm>
            <a:off x="441325" y="90488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latin typeface="Gill Sans MT" charset="0"/>
                <a:cs typeface="+mj-cs"/>
              </a:rPr>
              <a:t>Switch </a:t>
            </a:r>
            <a:r>
              <a:rPr lang="en-US" sz="3600" dirty="0" smtClean="0">
                <a:latin typeface="Gill Sans MT" charset="0"/>
                <a:cs typeface="+mj-cs"/>
              </a:rPr>
              <a:t>forwarding table</a:t>
            </a:r>
            <a:endParaRPr lang="en-US" sz="3600" dirty="0">
              <a:latin typeface="Gill Sans MT" charset="0"/>
              <a:cs typeface="+mj-cs"/>
            </a:endParaRPr>
          </a:p>
        </p:txBody>
      </p:sp>
      <p:sp>
        <p:nvSpPr>
          <p:cNvPr id="634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4663" y="1398588"/>
            <a:ext cx="4878387" cy="4805362"/>
          </a:xfrm>
        </p:spPr>
        <p:txBody>
          <a:bodyPr/>
          <a:lstStyle/>
          <a:p>
            <a:pPr marL="0" indent="0">
              <a:lnSpc>
                <a:spcPts val="3000"/>
              </a:lnSpc>
              <a:buFont typeface="Wingdings" charset="0"/>
              <a:buNone/>
              <a:defRPr/>
            </a:pPr>
            <a:r>
              <a:rPr lang="en-US" i="1" u="sng" dirty="0" smtClean="0">
                <a:solidFill>
                  <a:srgbClr val="CC0000"/>
                </a:solidFill>
                <a:latin typeface="Gill Sans MT" charset="0"/>
                <a:cs typeface="+mn-cs"/>
              </a:rPr>
              <a:t>Q:</a:t>
            </a: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 smtClean="0">
                <a:latin typeface="Gill Sans MT" charset="0"/>
                <a:cs typeface="+mn-cs"/>
              </a:rPr>
              <a:t>how does switch know A</a:t>
            </a:r>
            <a:r>
              <a:rPr lang="ja-JP" altLang="en-US" dirty="0" smtClean="0">
                <a:latin typeface="Gill Sans MT" charset="0"/>
                <a:cs typeface="+mn-cs"/>
              </a:rPr>
              <a:t>’</a:t>
            </a:r>
            <a:r>
              <a:rPr lang="en-US" dirty="0" smtClean="0">
                <a:latin typeface="Gill Sans MT" charset="0"/>
                <a:cs typeface="+mn-cs"/>
              </a:rPr>
              <a:t> reachable via interface 4, B</a:t>
            </a:r>
            <a:r>
              <a:rPr lang="ja-JP" altLang="en-US" dirty="0" smtClean="0">
                <a:latin typeface="Gill Sans MT" charset="0"/>
                <a:cs typeface="+mn-cs"/>
              </a:rPr>
              <a:t>’</a:t>
            </a:r>
            <a:r>
              <a:rPr lang="en-US" dirty="0" smtClean="0">
                <a:latin typeface="Gill Sans MT" charset="0"/>
                <a:cs typeface="+mn-cs"/>
              </a:rPr>
              <a:t> reachable via interface 5?</a:t>
            </a:r>
            <a:endParaRPr lang="en-US" dirty="0">
              <a:latin typeface="Gill Sans MT" charset="0"/>
              <a:cs typeface="+mn-cs"/>
            </a:endParaRPr>
          </a:p>
        </p:txBody>
      </p:sp>
      <p:grpSp>
        <p:nvGrpSpPr>
          <p:cNvPr id="164869" name="Group 34"/>
          <p:cNvGrpSpPr>
            <a:grpSpLocks/>
          </p:cNvGrpSpPr>
          <p:nvPr/>
        </p:nvGrpSpPr>
        <p:grpSpPr bwMode="auto">
          <a:xfrm>
            <a:off x="5106988" y="1425575"/>
            <a:ext cx="3660775" cy="4283075"/>
            <a:chOff x="5106576" y="1425893"/>
            <a:chExt cx="3661504" cy="4282976"/>
          </a:xfrm>
        </p:grpSpPr>
        <p:sp>
          <p:nvSpPr>
            <p:cNvPr id="63496" name="Text Box 34"/>
            <p:cNvSpPr txBox="1">
              <a:spLocks noChangeArrowheads="1"/>
            </p:cNvSpPr>
            <p:nvPr/>
          </p:nvSpPr>
          <p:spPr bwMode="auto">
            <a:xfrm>
              <a:off x="5827445" y="5062772"/>
              <a:ext cx="2710402" cy="6460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switch with six interfaces</a:t>
              </a:r>
            </a:p>
            <a:p>
              <a:pPr algn="ctr"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(</a:t>
              </a:r>
              <a:r>
                <a:rPr lang="en-US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1,2,3,4,5,6</a:t>
              </a:r>
              <a:r>
                <a:rPr lang="en-US" dirty="0" smtClean="0">
                  <a:latin typeface="Arial" charset="0"/>
                  <a:cs typeface="Arial" charset="0"/>
                </a:rPr>
                <a:t>)</a:t>
              </a:r>
              <a:r>
                <a:rPr lang="en-US" i="0" dirty="0" smtClean="0">
                  <a:latin typeface="Arial" charset="0"/>
                  <a:cs typeface="Arial" charset="0"/>
                </a:rPr>
                <a:t>  </a:t>
              </a:r>
            </a:p>
          </p:txBody>
        </p:sp>
        <p:grpSp>
          <p:nvGrpSpPr>
            <p:cNvPr id="164874" name="Group 36"/>
            <p:cNvGrpSpPr>
              <a:grpSpLocks/>
            </p:cNvGrpSpPr>
            <p:nvPr/>
          </p:nvGrpSpPr>
          <p:grpSpPr bwMode="auto">
            <a:xfrm>
              <a:off x="5106576" y="1425893"/>
              <a:ext cx="3661504" cy="3600334"/>
              <a:chOff x="731524" y="1819788"/>
              <a:chExt cx="3661504" cy="3600334"/>
            </a:xfrm>
          </p:grpSpPr>
          <p:sp>
            <p:nvSpPr>
              <p:cNvPr id="63498" name="Text Box 23"/>
              <p:cNvSpPr txBox="1">
                <a:spLocks noChangeArrowheads="1"/>
              </p:cNvSpPr>
              <p:nvPr/>
            </p:nvSpPr>
            <p:spPr bwMode="auto">
              <a:xfrm>
                <a:off x="2655957" y="1819788"/>
                <a:ext cx="350907" cy="3667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 smtClean="0">
                    <a:latin typeface="Arial" charset="0"/>
                    <a:cs typeface="Arial" charset="0"/>
                  </a:rPr>
                  <a:t>A</a:t>
                </a:r>
              </a:p>
            </p:txBody>
          </p:sp>
          <p:sp>
            <p:nvSpPr>
              <p:cNvPr id="63499" name="Text Box 24"/>
              <p:cNvSpPr txBox="1">
                <a:spLocks noChangeArrowheads="1"/>
              </p:cNvSpPr>
              <p:nvPr/>
            </p:nvSpPr>
            <p:spPr bwMode="auto">
              <a:xfrm>
                <a:off x="2371738" y="5050277"/>
                <a:ext cx="371549" cy="3698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 smtClean="0">
                    <a:latin typeface="Arial" charset="0"/>
                    <a:cs typeface="Arial" charset="0"/>
                  </a:rPr>
                  <a:t>A</a:t>
                </a:r>
                <a:r>
                  <a:rPr lang="ja-JP" altLang="en-US" i="0" smtClean="0">
                    <a:latin typeface="Arial" charset="0"/>
                    <a:cs typeface="Arial" charset="0"/>
                  </a:rPr>
                  <a:t>’</a:t>
                </a:r>
                <a:endParaRPr lang="en-US" i="0" dirty="0" smtClean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63500" name="Text Box 25"/>
              <p:cNvSpPr txBox="1">
                <a:spLocks noChangeArrowheads="1"/>
              </p:cNvSpPr>
              <p:nvPr/>
            </p:nvSpPr>
            <p:spPr bwMode="auto">
              <a:xfrm>
                <a:off x="3988134" y="2419849"/>
                <a:ext cx="338205" cy="3682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 smtClean="0">
                    <a:latin typeface="Arial" charset="0"/>
                    <a:cs typeface="Arial" charset="0"/>
                  </a:rPr>
                  <a:t>B</a:t>
                </a:r>
              </a:p>
            </p:txBody>
          </p:sp>
          <p:sp>
            <p:nvSpPr>
              <p:cNvPr id="63501" name="Text Box 26"/>
              <p:cNvSpPr txBox="1">
                <a:spLocks noChangeArrowheads="1"/>
              </p:cNvSpPr>
              <p:nvPr/>
            </p:nvSpPr>
            <p:spPr bwMode="auto">
              <a:xfrm>
                <a:off x="995101" y="4188283"/>
                <a:ext cx="390603" cy="3682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 smtClean="0">
                    <a:latin typeface="Arial" charset="0"/>
                    <a:cs typeface="Arial" charset="0"/>
                  </a:rPr>
                  <a:t>B</a:t>
                </a:r>
                <a:r>
                  <a:rPr lang="ja-JP" altLang="en-US" i="0" smtClean="0">
                    <a:latin typeface="Arial" charset="0"/>
                    <a:cs typeface="Arial" charset="0"/>
                  </a:rPr>
                  <a:t>’</a:t>
                </a:r>
                <a:endParaRPr lang="en-US" i="0" dirty="0" smtClean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63502" name="Text Box 27"/>
              <p:cNvSpPr txBox="1">
                <a:spLocks noChangeArrowheads="1"/>
              </p:cNvSpPr>
              <p:nvPr/>
            </p:nvSpPr>
            <p:spPr bwMode="auto">
              <a:xfrm>
                <a:off x="3740435" y="4188283"/>
                <a:ext cx="350908" cy="3682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 smtClean="0">
                    <a:latin typeface="Arial" charset="0"/>
                    <a:cs typeface="Arial" charset="0"/>
                  </a:rPr>
                  <a:t>C</a:t>
                </a:r>
              </a:p>
            </p:txBody>
          </p:sp>
          <p:sp>
            <p:nvSpPr>
              <p:cNvPr id="63503" name="Text Box 28"/>
              <p:cNvSpPr txBox="1">
                <a:spLocks noChangeArrowheads="1"/>
              </p:cNvSpPr>
              <p:nvPr/>
            </p:nvSpPr>
            <p:spPr bwMode="auto">
              <a:xfrm>
                <a:off x="1123714" y="2465886"/>
                <a:ext cx="403305" cy="3682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 smtClean="0">
                    <a:latin typeface="Arial" charset="0"/>
                    <a:cs typeface="Arial" charset="0"/>
                  </a:rPr>
                  <a:t>C</a:t>
                </a:r>
                <a:r>
                  <a:rPr lang="ja-JP" altLang="en-US" i="0" smtClean="0">
                    <a:latin typeface="Arial" charset="0"/>
                    <a:cs typeface="Arial" charset="0"/>
                  </a:rPr>
                  <a:t>’</a:t>
                </a:r>
                <a:endParaRPr lang="en-US" i="0" dirty="0" smtClean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63504" name="Line 17"/>
              <p:cNvSpPr>
                <a:spLocks noChangeShapeType="1"/>
              </p:cNvSpPr>
              <p:nvPr/>
            </p:nvSpPr>
            <p:spPr bwMode="auto">
              <a:xfrm>
                <a:off x="1687389" y="3165957"/>
                <a:ext cx="720869" cy="2984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3505" name="Line 18"/>
              <p:cNvSpPr>
                <a:spLocks noChangeShapeType="1"/>
              </p:cNvSpPr>
              <p:nvPr/>
            </p:nvSpPr>
            <p:spPr bwMode="auto">
              <a:xfrm>
                <a:off x="2673423" y="2872277"/>
                <a:ext cx="0" cy="5048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3506" name="Line 19"/>
              <p:cNvSpPr>
                <a:spLocks noChangeShapeType="1"/>
              </p:cNvSpPr>
              <p:nvPr/>
            </p:nvSpPr>
            <p:spPr bwMode="auto">
              <a:xfrm flipH="1">
                <a:off x="2863961" y="2996099"/>
                <a:ext cx="892353" cy="4841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3507" name="Line 20"/>
              <p:cNvSpPr>
                <a:spLocks noChangeShapeType="1"/>
              </p:cNvSpPr>
              <p:nvPr/>
            </p:nvSpPr>
            <p:spPr bwMode="auto">
              <a:xfrm flipV="1">
                <a:off x="2673423" y="3605685"/>
                <a:ext cx="12703" cy="7095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64885" name="Group 47"/>
              <p:cNvGrpSpPr>
                <a:grpSpLocks/>
              </p:cNvGrpSpPr>
              <p:nvPr/>
            </p:nvGrpSpPr>
            <p:grpSpPr bwMode="auto">
              <a:xfrm>
                <a:off x="747936" y="2733042"/>
                <a:ext cx="914403" cy="690308"/>
                <a:chOff x="1046480" y="3962400"/>
                <a:chExt cx="1026163" cy="761428"/>
              </a:xfrm>
            </p:grpSpPr>
            <p:sp>
              <p:nvSpPr>
                <p:cNvPr id="82" name="Rectangle 48"/>
                <p:cNvSpPr>
                  <a:spLocks noChangeArrowheads="1"/>
                </p:cNvSpPr>
                <p:nvPr/>
              </p:nvSpPr>
              <p:spPr bwMode="auto">
                <a:xfrm rot="16200000">
                  <a:off x="1893247" y="4299441"/>
                  <a:ext cx="110313" cy="247682"/>
                </a:xfrm>
                <a:prstGeom prst="rect">
                  <a:avLst/>
                </a:prstGeom>
                <a:gradFill rotWithShape="1">
                  <a:gsLst>
                    <a:gs pos="0">
                      <a:srgbClr val="008000"/>
                    </a:gs>
                    <a:gs pos="50000">
                      <a:schemeClr val="bg1"/>
                    </a:gs>
                    <a:gs pos="100000">
                      <a:srgbClr val="008000"/>
                    </a:gs>
                  </a:gsLst>
                  <a:lin ang="0" scaled="1"/>
                </a:gradFill>
                <a:ln w="9525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grpSp>
              <p:nvGrpSpPr>
                <p:cNvPr id="164920" name="Group 49"/>
                <p:cNvGrpSpPr>
                  <a:grpSpLocks/>
                </p:cNvGrpSpPr>
                <p:nvPr/>
              </p:nvGrpSpPr>
              <p:grpSpPr bwMode="auto">
                <a:xfrm>
                  <a:off x="1046480" y="3962400"/>
                  <a:ext cx="936071" cy="761428"/>
                  <a:chOff x="-44" y="1473"/>
                  <a:chExt cx="981" cy="1105"/>
                </a:xfrm>
              </p:grpSpPr>
              <p:pic>
                <p:nvPicPr>
                  <p:cNvPr id="164921" name="Picture 50" descr="desktop_computer_stylized_medium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64922" name="Freeform 51"/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1736 w 356"/>
                      <a:gd name="T3" fmla="*/ 95 h 368"/>
                      <a:gd name="T4" fmla="*/ 2059 w 356"/>
                      <a:gd name="T5" fmla="*/ 1990 h 368"/>
                      <a:gd name="T6" fmla="*/ 454 w 356"/>
                      <a:gd name="T7" fmla="*/ 2489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</p:grpSp>
          </p:grpSp>
          <p:grpSp>
            <p:nvGrpSpPr>
              <p:cNvPr id="164886" name="Group 48"/>
              <p:cNvGrpSpPr>
                <a:grpSpLocks/>
              </p:cNvGrpSpPr>
              <p:nvPr/>
            </p:nvGrpSpPr>
            <p:grpSpPr bwMode="auto">
              <a:xfrm>
                <a:off x="3539588" y="2669737"/>
                <a:ext cx="853440" cy="741680"/>
                <a:chOff x="7179310" y="4033520"/>
                <a:chExt cx="1009650" cy="855028"/>
              </a:xfrm>
            </p:grpSpPr>
            <p:grpSp>
              <p:nvGrpSpPr>
                <p:cNvPr id="164915" name="Group 44"/>
                <p:cNvGrpSpPr>
                  <a:grpSpLocks/>
                </p:cNvGrpSpPr>
                <p:nvPr/>
              </p:nvGrpSpPr>
              <p:grpSpPr bwMode="auto">
                <a:xfrm>
                  <a:off x="7179310" y="4033520"/>
                  <a:ext cx="1009650" cy="855028"/>
                  <a:chOff x="-44" y="1473"/>
                  <a:chExt cx="981" cy="1105"/>
                </a:xfrm>
              </p:grpSpPr>
              <p:pic>
                <p:nvPicPr>
                  <p:cNvPr id="164917" name="Picture 45" descr="desktop_computer_stylized_medium"/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64918" name="Freeform 46"/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1736 w 356"/>
                      <a:gd name="T3" fmla="*/ 95 h 368"/>
                      <a:gd name="T4" fmla="*/ 2059 w 356"/>
                      <a:gd name="T5" fmla="*/ 1990 h 368"/>
                      <a:gd name="T6" fmla="*/ 454 w 356"/>
                      <a:gd name="T7" fmla="*/ 2489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79" name="Rectangle 43"/>
                <p:cNvSpPr>
                  <a:spLocks noChangeArrowheads="1"/>
                </p:cNvSpPr>
                <p:nvPr/>
              </p:nvSpPr>
              <p:spPr bwMode="auto">
                <a:xfrm rot="16200000">
                  <a:off x="7440190" y="4309334"/>
                  <a:ext cx="126274" cy="195358"/>
                </a:xfrm>
                <a:prstGeom prst="rect">
                  <a:avLst/>
                </a:prstGeom>
                <a:gradFill rotWithShape="1">
                  <a:gsLst>
                    <a:gs pos="0">
                      <a:srgbClr val="008000"/>
                    </a:gs>
                    <a:gs pos="50000">
                      <a:schemeClr val="bg1"/>
                    </a:gs>
                    <a:gs pos="100000">
                      <a:srgbClr val="008000"/>
                    </a:gs>
                  </a:gsLst>
                  <a:lin ang="0" scaled="1"/>
                </a:gradFill>
                <a:ln w="9525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</p:grpSp>
          <p:sp>
            <p:nvSpPr>
              <p:cNvPr id="50" name="Rectangle 43"/>
              <p:cNvSpPr>
                <a:spLocks noChangeArrowheads="1"/>
              </p:cNvSpPr>
              <p:nvPr/>
            </p:nvSpPr>
            <p:spPr bwMode="auto">
              <a:xfrm>
                <a:off x="2614674" y="2705593"/>
                <a:ext cx="109559" cy="165096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grpSp>
            <p:nvGrpSpPr>
              <p:cNvPr id="164888" name="Group 44"/>
              <p:cNvGrpSpPr>
                <a:grpSpLocks/>
              </p:cNvGrpSpPr>
              <p:nvPr/>
            </p:nvGrpSpPr>
            <p:grpSpPr bwMode="auto">
              <a:xfrm>
                <a:off x="2233637" y="2138292"/>
                <a:ext cx="853440" cy="741680"/>
                <a:chOff x="-44" y="1473"/>
                <a:chExt cx="981" cy="1105"/>
              </a:xfrm>
            </p:grpSpPr>
            <p:pic>
              <p:nvPicPr>
                <p:cNvPr id="164913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64914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grpSp>
            <p:nvGrpSpPr>
              <p:cNvPr id="164889" name="Group 51"/>
              <p:cNvGrpSpPr>
                <a:grpSpLocks/>
              </p:cNvGrpSpPr>
              <p:nvPr/>
            </p:nvGrpSpPr>
            <p:grpSpPr bwMode="auto">
              <a:xfrm>
                <a:off x="2060917" y="4279843"/>
                <a:ext cx="853440" cy="835329"/>
                <a:chOff x="8077200" y="3320111"/>
                <a:chExt cx="853440" cy="835329"/>
              </a:xfrm>
            </p:grpSpPr>
            <p:sp>
              <p:nvSpPr>
                <p:cNvPr id="72" name="Rectangle 43"/>
                <p:cNvSpPr>
                  <a:spLocks noChangeArrowheads="1"/>
                </p:cNvSpPr>
                <p:nvPr/>
              </p:nvSpPr>
              <p:spPr bwMode="auto">
                <a:xfrm>
                  <a:off x="8630957" y="3320624"/>
                  <a:ext cx="111147" cy="165096"/>
                </a:xfrm>
                <a:prstGeom prst="rect">
                  <a:avLst/>
                </a:prstGeom>
                <a:gradFill rotWithShape="1">
                  <a:gsLst>
                    <a:gs pos="0">
                      <a:srgbClr val="008000"/>
                    </a:gs>
                    <a:gs pos="50000">
                      <a:schemeClr val="bg1"/>
                    </a:gs>
                    <a:gs pos="100000">
                      <a:srgbClr val="008000"/>
                    </a:gs>
                  </a:gsLst>
                  <a:lin ang="0" scaled="1"/>
                </a:gradFill>
                <a:ln w="9525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grpSp>
              <p:nvGrpSpPr>
                <p:cNvPr id="164910" name="Group 44"/>
                <p:cNvGrpSpPr>
                  <a:grpSpLocks/>
                </p:cNvGrpSpPr>
                <p:nvPr/>
              </p:nvGrpSpPr>
              <p:grpSpPr bwMode="auto">
                <a:xfrm>
                  <a:off x="8077200" y="3413760"/>
                  <a:ext cx="853440" cy="741680"/>
                  <a:chOff x="-44" y="1473"/>
                  <a:chExt cx="981" cy="1105"/>
                </a:xfrm>
              </p:grpSpPr>
              <p:pic>
                <p:nvPicPr>
                  <p:cNvPr id="164911" name="Picture 45" descr="desktop_computer_stylized_medium"/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64912" name="Freeform 46"/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1736 w 356"/>
                      <a:gd name="T3" fmla="*/ 95 h 368"/>
                      <a:gd name="T4" fmla="*/ 2059 w 356"/>
                      <a:gd name="T5" fmla="*/ 1990 h 368"/>
                      <a:gd name="T6" fmla="*/ 454 w 356"/>
                      <a:gd name="T7" fmla="*/ 2489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</p:grpSp>
          </p:grpSp>
          <p:pic>
            <p:nvPicPr>
              <p:cNvPr id="63513" name="Picture 3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74913" y="3316766"/>
                <a:ext cx="603370" cy="3413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  <p:grpSp>
            <p:nvGrpSpPr>
              <p:cNvPr id="164891" name="Group 53"/>
              <p:cNvGrpSpPr>
                <a:grpSpLocks/>
              </p:cNvGrpSpPr>
              <p:nvPr/>
            </p:nvGrpSpPr>
            <p:grpSpPr bwMode="auto">
              <a:xfrm>
                <a:off x="731524" y="3616962"/>
                <a:ext cx="914403" cy="690308"/>
                <a:chOff x="1046480" y="3962400"/>
                <a:chExt cx="1026163" cy="761428"/>
              </a:xfrm>
            </p:grpSpPr>
            <p:sp>
              <p:nvSpPr>
                <p:cNvPr id="68" name="Rectangle 48"/>
                <p:cNvSpPr>
                  <a:spLocks noChangeArrowheads="1"/>
                </p:cNvSpPr>
                <p:nvPr/>
              </p:nvSpPr>
              <p:spPr bwMode="auto">
                <a:xfrm rot="16200000">
                  <a:off x="1893846" y="4299769"/>
                  <a:ext cx="110314" cy="247682"/>
                </a:xfrm>
                <a:prstGeom prst="rect">
                  <a:avLst/>
                </a:prstGeom>
                <a:gradFill rotWithShape="1">
                  <a:gsLst>
                    <a:gs pos="0">
                      <a:srgbClr val="008000"/>
                    </a:gs>
                    <a:gs pos="50000">
                      <a:schemeClr val="bg1"/>
                    </a:gs>
                    <a:gs pos="100000">
                      <a:srgbClr val="008000"/>
                    </a:gs>
                  </a:gsLst>
                  <a:lin ang="0" scaled="1"/>
                </a:gradFill>
                <a:ln w="9525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grpSp>
              <p:nvGrpSpPr>
                <p:cNvPr id="164906" name="Group 49"/>
                <p:cNvGrpSpPr>
                  <a:grpSpLocks/>
                </p:cNvGrpSpPr>
                <p:nvPr/>
              </p:nvGrpSpPr>
              <p:grpSpPr bwMode="auto">
                <a:xfrm>
                  <a:off x="1046480" y="3962400"/>
                  <a:ext cx="936071" cy="761428"/>
                  <a:chOff x="-44" y="1473"/>
                  <a:chExt cx="981" cy="1105"/>
                </a:xfrm>
              </p:grpSpPr>
              <p:pic>
                <p:nvPicPr>
                  <p:cNvPr id="164907" name="Picture 50" descr="desktop_computer_stylized_medium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64908" name="Freeform 51"/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1736 w 356"/>
                      <a:gd name="T3" fmla="*/ 95 h 368"/>
                      <a:gd name="T4" fmla="*/ 2059 w 356"/>
                      <a:gd name="T5" fmla="*/ 1990 h 368"/>
                      <a:gd name="T6" fmla="*/ 454 w 356"/>
                      <a:gd name="T7" fmla="*/ 2489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</p:grpSp>
          </p:grpSp>
          <p:grpSp>
            <p:nvGrpSpPr>
              <p:cNvPr id="164892" name="Group 54"/>
              <p:cNvGrpSpPr>
                <a:grpSpLocks/>
              </p:cNvGrpSpPr>
              <p:nvPr/>
            </p:nvGrpSpPr>
            <p:grpSpPr bwMode="auto">
              <a:xfrm>
                <a:off x="3410634" y="3567725"/>
                <a:ext cx="853440" cy="741680"/>
                <a:chOff x="7179310" y="4033520"/>
                <a:chExt cx="1009650" cy="855028"/>
              </a:xfrm>
            </p:grpSpPr>
            <p:grpSp>
              <p:nvGrpSpPr>
                <p:cNvPr id="164901" name="Group 44"/>
                <p:cNvGrpSpPr>
                  <a:grpSpLocks/>
                </p:cNvGrpSpPr>
                <p:nvPr/>
              </p:nvGrpSpPr>
              <p:grpSpPr bwMode="auto">
                <a:xfrm>
                  <a:off x="7179310" y="4033520"/>
                  <a:ext cx="1009650" cy="855028"/>
                  <a:chOff x="-44" y="1473"/>
                  <a:chExt cx="981" cy="1105"/>
                </a:xfrm>
              </p:grpSpPr>
              <p:pic>
                <p:nvPicPr>
                  <p:cNvPr id="164903" name="Picture 45" descr="desktop_computer_stylized_medium"/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64904" name="Freeform 46"/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1736 w 356"/>
                      <a:gd name="T3" fmla="*/ 95 h 368"/>
                      <a:gd name="T4" fmla="*/ 2059 w 356"/>
                      <a:gd name="T5" fmla="*/ 1990 h 368"/>
                      <a:gd name="T6" fmla="*/ 454 w 356"/>
                      <a:gd name="T7" fmla="*/ 2489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65" name="Rectangle 43"/>
                <p:cNvSpPr>
                  <a:spLocks noChangeArrowheads="1"/>
                </p:cNvSpPr>
                <p:nvPr/>
              </p:nvSpPr>
              <p:spPr bwMode="auto">
                <a:xfrm rot="16200000">
                  <a:off x="7438739" y="4308075"/>
                  <a:ext cx="128105" cy="197237"/>
                </a:xfrm>
                <a:prstGeom prst="rect">
                  <a:avLst/>
                </a:prstGeom>
                <a:gradFill rotWithShape="1">
                  <a:gsLst>
                    <a:gs pos="0">
                      <a:srgbClr val="008000"/>
                    </a:gs>
                    <a:gs pos="50000">
                      <a:schemeClr val="bg1"/>
                    </a:gs>
                    <a:gs pos="100000">
                      <a:srgbClr val="008000"/>
                    </a:gs>
                  </a:gsLst>
                  <a:lin ang="0" scaled="1"/>
                </a:gradFill>
                <a:ln w="9525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</p:grpSp>
          <p:sp>
            <p:nvSpPr>
              <p:cNvPr id="63516" name="Line 17"/>
              <p:cNvSpPr>
                <a:spLocks noChangeShapeType="1"/>
              </p:cNvSpPr>
              <p:nvPr/>
            </p:nvSpPr>
            <p:spPr bwMode="auto">
              <a:xfrm flipV="1">
                <a:off x="1660396" y="3600922"/>
                <a:ext cx="744686" cy="4508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3517" name="Line 19"/>
              <p:cNvSpPr>
                <a:spLocks noChangeShapeType="1"/>
              </p:cNvSpPr>
              <p:nvPr/>
            </p:nvSpPr>
            <p:spPr bwMode="auto">
              <a:xfrm flipH="1" flipV="1">
                <a:off x="2968756" y="3545361"/>
                <a:ext cx="646242" cy="3381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3518" name="Text Box 35"/>
              <p:cNvSpPr txBox="1">
                <a:spLocks noChangeArrowheads="1"/>
              </p:cNvSpPr>
              <p:nvPr/>
            </p:nvSpPr>
            <p:spPr bwMode="auto">
              <a:xfrm>
                <a:off x="2401907" y="3026260"/>
                <a:ext cx="312799" cy="3698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 smtClean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63519" name="Text Box 36"/>
              <p:cNvSpPr txBox="1">
                <a:spLocks noChangeArrowheads="1"/>
              </p:cNvSpPr>
              <p:nvPr/>
            </p:nvSpPr>
            <p:spPr bwMode="auto">
              <a:xfrm>
                <a:off x="2903656" y="3051660"/>
                <a:ext cx="323914" cy="3667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 smtClean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2</a:t>
                </a:r>
              </a:p>
            </p:txBody>
          </p:sp>
          <p:sp>
            <p:nvSpPr>
              <p:cNvPr id="63520" name="Text Box 37"/>
              <p:cNvSpPr txBox="1">
                <a:spLocks noChangeArrowheads="1"/>
              </p:cNvSpPr>
              <p:nvPr/>
            </p:nvSpPr>
            <p:spPr bwMode="auto">
              <a:xfrm>
                <a:off x="3125951" y="3710457"/>
                <a:ext cx="322326" cy="3667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 smtClean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3</a:t>
                </a:r>
              </a:p>
            </p:txBody>
          </p:sp>
          <p:sp>
            <p:nvSpPr>
              <p:cNvPr id="63521" name="Text Box 38"/>
              <p:cNvSpPr txBox="1">
                <a:spLocks noChangeArrowheads="1"/>
              </p:cNvSpPr>
              <p:nvPr/>
            </p:nvSpPr>
            <p:spPr bwMode="auto">
              <a:xfrm>
                <a:off x="2640079" y="3654896"/>
                <a:ext cx="323914" cy="3667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 smtClean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4</a:t>
                </a:r>
              </a:p>
            </p:txBody>
          </p:sp>
          <p:sp>
            <p:nvSpPr>
              <p:cNvPr id="63522" name="Text Box 39"/>
              <p:cNvSpPr txBox="1">
                <a:spLocks noChangeArrowheads="1"/>
              </p:cNvSpPr>
              <p:nvPr/>
            </p:nvSpPr>
            <p:spPr bwMode="auto">
              <a:xfrm>
                <a:off x="2070052" y="3704108"/>
                <a:ext cx="323914" cy="3667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 smtClean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5</a:t>
                </a:r>
              </a:p>
            </p:txBody>
          </p:sp>
          <p:sp>
            <p:nvSpPr>
              <p:cNvPr id="63523" name="Text Box 40"/>
              <p:cNvSpPr txBox="1">
                <a:spLocks noChangeArrowheads="1"/>
              </p:cNvSpPr>
              <p:nvPr/>
            </p:nvSpPr>
            <p:spPr bwMode="auto">
              <a:xfrm>
                <a:off x="2039884" y="3080234"/>
                <a:ext cx="319151" cy="3698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 smtClean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6</a:t>
                </a:r>
              </a:p>
            </p:txBody>
          </p:sp>
        </p:grpSp>
      </p:grpSp>
      <p:sp>
        <p:nvSpPr>
          <p:cNvPr id="58" name="Rectangle 3"/>
          <p:cNvSpPr txBox="1">
            <a:spLocks noChangeArrowheads="1"/>
          </p:cNvSpPr>
          <p:nvPr/>
        </p:nvSpPr>
        <p:spPr bwMode="auto">
          <a:xfrm>
            <a:off x="477838" y="2566988"/>
            <a:ext cx="4878387" cy="2132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65000"/>
              <a:buFont typeface="Wingdings" charset="0"/>
              <a:buChar char="v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>
              <a:lnSpc>
                <a:spcPts val="3000"/>
              </a:lnSpc>
              <a:buSzPct val="100000"/>
              <a:buFont typeface="Wingdings" charset="2"/>
              <a:buChar char="§"/>
              <a:defRPr/>
            </a:pPr>
            <a:r>
              <a:rPr lang="en-US" i="1" u="sng" dirty="0" smtClean="0">
                <a:solidFill>
                  <a:srgbClr val="CC0000"/>
                </a:solidFill>
                <a:latin typeface="Gill Sans MT" charset="0"/>
              </a:rPr>
              <a:t>A:</a:t>
            </a:r>
            <a:r>
              <a:rPr lang="en-US" i="1" dirty="0" smtClean="0">
                <a:solidFill>
                  <a:srgbClr val="CC0000"/>
                </a:solidFill>
                <a:latin typeface="Gill Sans MT" charset="0"/>
              </a:rPr>
              <a:t>  </a:t>
            </a:r>
            <a:r>
              <a:rPr lang="en-US" dirty="0" smtClean="0">
                <a:latin typeface="Gill Sans MT" charset="0"/>
              </a:rPr>
              <a:t>each switch has a </a:t>
            </a:r>
            <a:r>
              <a:rPr lang="en-US" dirty="0" smtClean="0">
                <a:solidFill>
                  <a:srgbClr val="CC0000"/>
                </a:solidFill>
                <a:latin typeface="Gill Sans MT" charset="0"/>
              </a:rPr>
              <a:t>switch table,</a:t>
            </a:r>
            <a:r>
              <a:rPr lang="en-US" dirty="0" smtClean="0">
                <a:solidFill>
                  <a:srgbClr val="FF0000"/>
                </a:solidFill>
                <a:latin typeface="Gill Sans MT" charset="0"/>
              </a:rPr>
              <a:t> </a:t>
            </a:r>
            <a:r>
              <a:rPr lang="en-US" dirty="0" smtClean="0">
                <a:latin typeface="Gill Sans MT" charset="0"/>
              </a:rPr>
              <a:t>each entry:</a:t>
            </a:r>
          </a:p>
          <a:p>
            <a:pPr lvl="1">
              <a:lnSpc>
                <a:spcPct val="100000"/>
              </a:lnSpc>
              <a:defRPr/>
            </a:pPr>
            <a:r>
              <a:rPr lang="en-US" dirty="0" smtClean="0">
                <a:latin typeface="Gill Sans MT" charset="0"/>
                <a:cs typeface="+mn-cs"/>
              </a:rPr>
              <a:t>(MAC address of host, interface to reach host, time stamp)</a:t>
            </a:r>
          </a:p>
          <a:p>
            <a:pPr lvl="1">
              <a:lnSpc>
                <a:spcPct val="100000"/>
              </a:lnSpc>
              <a:defRPr/>
            </a:pPr>
            <a:r>
              <a:rPr lang="en-US" dirty="0" smtClean="0">
                <a:latin typeface="Gill Sans MT" charset="0"/>
                <a:cs typeface="+mn-cs"/>
              </a:rPr>
              <a:t>looks like a routing table!</a:t>
            </a:r>
          </a:p>
        </p:txBody>
      </p:sp>
      <p:pic>
        <p:nvPicPr>
          <p:cNvPr id="164871" name="Picture 22" descr="underline_base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" y="898525"/>
            <a:ext cx="45704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Rectangle 3"/>
          <p:cNvSpPr txBox="1">
            <a:spLocks noChangeArrowheads="1"/>
          </p:cNvSpPr>
          <p:nvPr/>
        </p:nvSpPr>
        <p:spPr bwMode="auto">
          <a:xfrm>
            <a:off x="536575" y="5043488"/>
            <a:ext cx="5040313" cy="147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65000"/>
              <a:buFont typeface="Wingdings" charset="0"/>
              <a:buChar char="v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0" indent="0">
              <a:lnSpc>
                <a:spcPct val="75000"/>
              </a:lnSpc>
              <a:buFont typeface="Wingdings" charset="0"/>
              <a:buNone/>
              <a:defRPr/>
            </a:pPr>
            <a:r>
              <a:rPr lang="en-US" u="sng" dirty="0" smtClean="0">
                <a:solidFill>
                  <a:srgbClr val="CC0000"/>
                </a:solidFill>
                <a:latin typeface="Gill Sans MT" charset="0"/>
              </a:rPr>
              <a:t>Q:</a:t>
            </a:r>
            <a:r>
              <a:rPr lang="en-US" dirty="0" smtClean="0">
                <a:solidFill>
                  <a:srgbClr val="CC0000"/>
                </a:solidFill>
                <a:latin typeface="Gill Sans MT" charset="0"/>
              </a:rPr>
              <a:t> </a:t>
            </a:r>
            <a:r>
              <a:rPr lang="en-US" dirty="0" smtClean="0">
                <a:latin typeface="Gill Sans MT" charset="0"/>
              </a:rPr>
              <a:t>how are entries created, maintained in switch table? </a:t>
            </a:r>
          </a:p>
          <a:p>
            <a:pPr lvl="1">
              <a:lnSpc>
                <a:spcPct val="75000"/>
              </a:lnSpc>
              <a:defRPr/>
            </a:pPr>
            <a:r>
              <a:rPr lang="en-US" dirty="0" smtClean="0">
                <a:latin typeface="Gill Sans MT" charset="0"/>
                <a:cs typeface="+mn-cs"/>
              </a:rPr>
              <a:t>something like a routing protocol?</a:t>
            </a:r>
            <a:endParaRPr lang="en-US" dirty="0">
              <a:latin typeface="Gill Sans MT" charset="0"/>
              <a:cs typeface="+mn-cs"/>
            </a:endParaRPr>
          </a:p>
        </p:txBody>
      </p:sp>
      <p:sp>
        <p:nvSpPr>
          <p:cNvPr id="6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24</a:t>
            </a:fld>
            <a:endParaRPr lang="en-US" sz="1200" dirty="0">
              <a:latin typeface="Tahoma" charset="0"/>
            </a:endParaRPr>
          </a:p>
        </p:txBody>
      </p:sp>
      <p:sp>
        <p:nvSpPr>
          <p:cNvPr id="6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096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6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913" name="Group 36"/>
          <p:cNvGrpSpPr>
            <a:grpSpLocks/>
          </p:cNvGrpSpPr>
          <p:nvPr/>
        </p:nvGrpSpPr>
        <p:grpSpPr bwMode="auto">
          <a:xfrm>
            <a:off x="4456113" y="1216025"/>
            <a:ext cx="3660775" cy="3600450"/>
            <a:chOff x="731524" y="1819788"/>
            <a:chExt cx="3661504" cy="3600334"/>
          </a:xfrm>
        </p:grpSpPr>
        <p:sp>
          <p:nvSpPr>
            <p:cNvPr id="65565" name="Text Box 23"/>
            <p:cNvSpPr txBox="1">
              <a:spLocks noChangeArrowheads="1"/>
            </p:cNvSpPr>
            <p:nvPr/>
          </p:nvSpPr>
          <p:spPr bwMode="auto">
            <a:xfrm>
              <a:off x="2655957" y="1819788"/>
              <a:ext cx="350907" cy="366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A</a:t>
              </a:r>
            </a:p>
          </p:txBody>
        </p:sp>
        <p:sp>
          <p:nvSpPr>
            <p:cNvPr id="65566" name="Text Box 24"/>
            <p:cNvSpPr txBox="1">
              <a:spLocks noChangeArrowheads="1"/>
            </p:cNvSpPr>
            <p:nvPr/>
          </p:nvSpPr>
          <p:spPr bwMode="auto">
            <a:xfrm>
              <a:off x="2371738" y="5050247"/>
              <a:ext cx="371549" cy="369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A</a:t>
              </a:r>
              <a:r>
                <a:rPr lang="ja-JP" altLang="en-US" i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’</a:t>
              </a:r>
              <a:endParaRPr lang="en-US" i="0" dirty="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5567" name="Text Box 25"/>
            <p:cNvSpPr txBox="1">
              <a:spLocks noChangeArrowheads="1"/>
            </p:cNvSpPr>
            <p:nvPr/>
          </p:nvSpPr>
          <p:spPr bwMode="auto">
            <a:xfrm>
              <a:off x="3988134" y="2419844"/>
              <a:ext cx="338205" cy="368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B</a:t>
              </a:r>
            </a:p>
          </p:txBody>
        </p:sp>
        <p:sp>
          <p:nvSpPr>
            <p:cNvPr id="65568" name="Text Box 26"/>
            <p:cNvSpPr txBox="1">
              <a:spLocks noChangeArrowheads="1"/>
            </p:cNvSpPr>
            <p:nvPr/>
          </p:nvSpPr>
          <p:spPr bwMode="auto">
            <a:xfrm>
              <a:off x="995101" y="4188262"/>
              <a:ext cx="390603" cy="368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B</a:t>
              </a:r>
              <a:r>
                <a:rPr lang="ja-JP" altLang="en-US" i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’</a:t>
              </a:r>
              <a:endParaRPr lang="en-US" i="0" dirty="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5569" name="Text Box 27"/>
            <p:cNvSpPr txBox="1">
              <a:spLocks noChangeArrowheads="1"/>
            </p:cNvSpPr>
            <p:nvPr/>
          </p:nvSpPr>
          <p:spPr bwMode="auto">
            <a:xfrm>
              <a:off x="3740435" y="4188262"/>
              <a:ext cx="350908" cy="368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C</a:t>
              </a:r>
            </a:p>
          </p:txBody>
        </p:sp>
        <p:sp>
          <p:nvSpPr>
            <p:cNvPr id="65570" name="Text Box 28"/>
            <p:cNvSpPr txBox="1">
              <a:spLocks noChangeArrowheads="1"/>
            </p:cNvSpPr>
            <p:nvPr/>
          </p:nvSpPr>
          <p:spPr bwMode="auto">
            <a:xfrm>
              <a:off x="1123714" y="2465880"/>
              <a:ext cx="403305" cy="368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C</a:t>
              </a:r>
              <a:r>
                <a:rPr lang="ja-JP" altLang="en-US" i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’</a:t>
              </a:r>
              <a:endParaRPr lang="en-US" i="0" dirty="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5571" name="Line 17"/>
            <p:cNvSpPr>
              <a:spLocks noChangeShapeType="1"/>
            </p:cNvSpPr>
            <p:nvPr/>
          </p:nvSpPr>
          <p:spPr bwMode="auto">
            <a:xfrm>
              <a:off x="1687389" y="3165945"/>
              <a:ext cx="720869" cy="2984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5572" name="Line 18"/>
            <p:cNvSpPr>
              <a:spLocks noChangeShapeType="1"/>
            </p:cNvSpPr>
            <p:nvPr/>
          </p:nvSpPr>
          <p:spPr bwMode="auto">
            <a:xfrm>
              <a:off x="2673423" y="2872267"/>
              <a:ext cx="0" cy="5048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5573" name="Line 19"/>
            <p:cNvSpPr>
              <a:spLocks noChangeShapeType="1"/>
            </p:cNvSpPr>
            <p:nvPr/>
          </p:nvSpPr>
          <p:spPr bwMode="auto">
            <a:xfrm flipH="1">
              <a:off x="2863961" y="2996088"/>
              <a:ext cx="892353" cy="4841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5574" name="Line 20"/>
            <p:cNvSpPr>
              <a:spLocks noChangeShapeType="1"/>
            </p:cNvSpPr>
            <p:nvPr/>
          </p:nvSpPr>
          <p:spPr bwMode="auto">
            <a:xfrm flipV="1">
              <a:off x="2673423" y="3605668"/>
              <a:ext cx="12703" cy="7095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66950" name="Group 47"/>
            <p:cNvGrpSpPr>
              <a:grpSpLocks/>
            </p:cNvGrpSpPr>
            <p:nvPr/>
          </p:nvGrpSpPr>
          <p:grpSpPr bwMode="auto">
            <a:xfrm>
              <a:off x="747936" y="2733042"/>
              <a:ext cx="914403" cy="690308"/>
              <a:chOff x="1046480" y="3962400"/>
              <a:chExt cx="1026163" cy="761428"/>
            </a:xfrm>
          </p:grpSpPr>
          <p:sp>
            <p:nvSpPr>
              <p:cNvPr id="100" name="Rectangle 48"/>
              <p:cNvSpPr>
                <a:spLocks noChangeArrowheads="1"/>
              </p:cNvSpPr>
              <p:nvPr/>
            </p:nvSpPr>
            <p:spPr bwMode="auto">
              <a:xfrm rot="16200000">
                <a:off x="1893248" y="4299428"/>
                <a:ext cx="110312" cy="24768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grpSp>
            <p:nvGrpSpPr>
              <p:cNvPr id="166985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66986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66987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166951" name="Group 48"/>
            <p:cNvGrpSpPr>
              <a:grpSpLocks/>
            </p:cNvGrpSpPr>
            <p:nvPr/>
          </p:nvGrpSpPr>
          <p:grpSpPr bwMode="auto">
            <a:xfrm>
              <a:off x="3539588" y="2669737"/>
              <a:ext cx="853440" cy="741680"/>
              <a:chOff x="7179310" y="4033520"/>
              <a:chExt cx="1009650" cy="855028"/>
            </a:xfrm>
          </p:grpSpPr>
          <p:grpSp>
            <p:nvGrpSpPr>
              <p:cNvPr id="166980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66982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66983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sp>
            <p:nvSpPr>
              <p:cNvPr id="97" name="Rectangle 43"/>
              <p:cNvSpPr>
                <a:spLocks noChangeArrowheads="1"/>
              </p:cNvSpPr>
              <p:nvPr/>
            </p:nvSpPr>
            <p:spPr bwMode="auto">
              <a:xfrm rot="16200000">
                <a:off x="7440190" y="4309323"/>
                <a:ext cx="126273" cy="195358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sp>
          <p:nvSpPr>
            <p:cNvPr id="68" name="Rectangle 43"/>
            <p:cNvSpPr>
              <a:spLocks noChangeArrowheads="1"/>
            </p:cNvSpPr>
            <p:nvPr/>
          </p:nvSpPr>
          <p:spPr bwMode="auto">
            <a:xfrm>
              <a:off x="2614674" y="2705584"/>
              <a:ext cx="109559" cy="165095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grpSp>
          <p:nvGrpSpPr>
            <p:cNvPr id="166953" name="Group 44"/>
            <p:cNvGrpSpPr>
              <a:grpSpLocks/>
            </p:cNvGrpSpPr>
            <p:nvPr/>
          </p:nvGrpSpPr>
          <p:grpSpPr bwMode="auto">
            <a:xfrm>
              <a:off x="2233637" y="2138292"/>
              <a:ext cx="853440" cy="741680"/>
              <a:chOff x="-44" y="1473"/>
              <a:chExt cx="981" cy="1105"/>
            </a:xfrm>
          </p:grpSpPr>
          <p:pic>
            <p:nvPicPr>
              <p:cNvPr id="166978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6979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66954" name="Group 51"/>
            <p:cNvGrpSpPr>
              <a:grpSpLocks/>
            </p:cNvGrpSpPr>
            <p:nvPr/>
          </p:nvGrpSpPr>
          <p:grpSpPr bwMode="auto">
            <a:xfrm>
              <a:off x="2060917" y="4279843"/>
              <a:ext cx="853440" cy="835329"/>
              <a:chOff x="8077200" y="3320111"/>
              <a:chExt cx="853440" cy="835329"/>
            </a:xfrm>
          </p:grpSpPr>
          <p:sp>
            <p:nvSpPr>
              <p:cNvPr id="90" name="Rectangle 43"/>
              <p:cNvSpPr>
                <a:spLocks noChangeArrowheads="1"/>
              </p:cNvSpPr>
              <p:nvPr/>
            </p:nvSpPr>
            <p:spPr bwMode="auto">
              <a:xfrm>
                <a:off x="8630957" y="3320602"/>
                <a:ext cx="111147" cy="165095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grpSp>
            <p:nvGrpSpPr>
              <p:cNvPr id="166975" name="Group 44"/>
              <p:cNvGrpSpPr>
                <a:grpSpLocks/>
              </p:cNvGrpSpPr>
              <p:nvPr/>
            </p:nvGrpSpPr>
            <p:grpSpPr bwMode="auto">
              <a:xfrm>
                <a:off x="8077200" y="3413760"/>
                <a:ext cx="853440" cy="741680"/>
                <a:chOff x="-44" y="1473"/>
                <a:chExt cx="981" cy="1105"/>
              </a:xfrm>
            </p:grpSpPr>
            <p:pic>
              <p:nvPicPr>
                <p:cNvPr id="166976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66977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</p:grpSp>
        <p:pic>
          <p:nvPicPr>
            <p:cNvPr id="65580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4913" y="3316753"/>
              <a:ext cx="603370" cy="3413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grpSp>
          <p:nvGrpSpPr>
            <p:cNvPr id="166956" name="Group 53"/>
            <p:cNvGrpSpPr>
              <a:grpSpLocks/>
            </p:cNvGrpSpPr>
            <p:nvPr/>
          </p:nvGrpSpPr>
          <p:grpSpPr bwMode="auto">
            <a:xfrm>
              <a:off x="731524" y="3616962"/>
              <a:ext cx="914403" cy="690308"/>
              <a:chOff x="1046480" y="3962400"/>
              <a:chExt cx="1026163" cy="761428"/>
            </a:xfrm>
          </p:grpSpPr>
          <p:sp>
            <p:nvSpPr>
              <p:cNvPr id="86" name="Rectangle 48"/>
              <p:cNvSpPr>
                <a:spLocks noChangeArrowheads="1"/>
              </p:cNvSpPr>
              <p:nvPr/>
            </p:nvSpPr>
            <p:spPr bwMode="auto">
              <a:xfrm rot="16200000">
                <a:off x="1893846" y="4299747"/>
                <a:ext cx="110313" cy="24768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grpSp>
            <p:nvGrpSpPr>
              <p:cNvPr id="166971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66972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66973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166957" name="Group 54"/>
            <p:cNvGrpSpPr>
              <a:grpSpLocks/>
            </p:cNvGrpSpPr>
            <p:nvPr/>
          </p:nvGrpSpPr>
          <p:grpSpPr bwMode="auto">
            <a:xfrm>
              <a:off x="3410634" y="3567725"/>
              <a:ext cx="853440" cy="741680"/>
              <a:chOff x="7179310" y="4033520"/>
              <a:chExt cx="1009650" cy="855028"/>
            </a:xfrm>
          </p:grpSpPr>
          <p:grpSp>
            <p:nvGrpSpPr>
              <p:cNvPr id="166966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66968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66969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sp>
            <p:nvSpPr>
              <p:cNvPr id="83" name="Rectangle 43"/>
              <p:cNvSpPr>
                <a:spLocks noChangeArrowheads="1"/>
              </p:cNvSpPr>
              <p:nvPr/>
            </p:nvSpPr>
            <p:spPr bwMode="auto">
              <a:xfrm rot="16200000">
                <a:off x="7438739" y="4308053"/>
                <a:ext cx="128104" cy="197237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sp>
          <p:nvSpPr>
            <p:cNvPr id="65583" name="Line 17"/>
            <p:cNvSpPr>
              <a:spLocks noChangeShapeType="1"/>
            </p:cNvSpPr>
            <p:nvPr/>
          </p:nvSpPr>
          <p:spPr bwMode="auto">
            <a:xfrm flipV="1">
              <a:off x="1660396" y="3600906"/>
              <a:ext cx="744686" cy="4508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5584" name="Line 19"/>
            <p:cNvSpPr>
              <a:spLocks noChangeShapeType="1"/>
            </p:cNvSpPr>
            <p:nvPr/>
          </p:nvSpPr>
          <p:spPr bwMode="auto">
            <a:xfrm flipH="1" flipV="1">
              <a:off x="2968756" y="3545345"/>
              <a:ext cx="646242" cy="3381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5585" name="Text Box 35"/>
            <p:cNvSpPr txBox="1">
              <a:spLocks noChangeArrowheads="1"/>
            </p:cNvSpPr>
            <p:nvPr/>
          </p:nvSpPr>
          <p:spPr bwMode="auto">
            <a:xfrm>
              <a:off x="2401907" y="3026249"/>
              <a:ext cx="312799" cy="3698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65586" name="Text Box 36"/>
            <p:cNvSpPr txBox="1">
              <a:spLocks noChangeArrowheads="1"/>
            </p:cNvSpPr>
            <p:nvPr/>
          </p:nvSpPr>
          <p:spPr bwMode="auto">
            <a:xfrm>
              <a:off x="2903656" y="3051648"/>
              <a:ext cx="323914" cy="366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2</a:t>
              </a:r>
            </a:p>
          </p:txBody>
        </p:sp>
        <p:sp>
          <p:nvSpPr>
            <p:cNvPr id="65587" name="Text Box 37"/>
            <p:cNvSpPr txBox="1">
              <a:spLocks noChangeArrowheads="1"/>
            </p:cNvSpPr>
            <p:nvPr/>
          </p:nvSpPr>
          <p:spPr bwMode="auto">
            <a:xfrm>
              <a:off x="3125951" y="3710440"/>
              <a:ext cx="322326" cy="366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3</a:t>
              </a:r>
            </a:p>
          </p:txBody>
        </p:sp>
        <p:sp>
          <p:nvSpPr>
            <p:cNvPr id="65588" name="Text Box 38"/>
            <p:cNvSpPr txBox="1">
              <a:spLocks noChangeArrowheads="1"/>
            </p:cNvSpPr>
            <p:nvPr/>
          </p:nvSpPr>
          <p:spPr bwMode="auto">
            <a:xfrm>
              <a:off x="2640079" y="3654879"/>
              <a:ext cx="323914" cy="366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4</a:t>
              </a:r>
            </a:p>
          </p:txBody>
        </p:sp>
        <p:sp>
          <p:nvSpPr>
            <p:cNvPr id="65589" name="Text Box 39"/>
            <p:cNvSpPr txBox="1">
              <a:spLocks noChangeArrowheads="1"/>
            </p:cNvSpPr>
            <p:nvPr/>
          </p:nvSpPr>
          <p:spPr bwMode="auto">
            <a:xfrm>
              <a:off x="2070052" y="3704090"/>
              <a:ext cx="323914" cy="366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5</a:t>
              </a:r>
            </a:p>
          </p:txBody>
        </p:sp>
        <p:sp>
          <p:nvSpPr>
            <p:cNvPr id="65590" name="Text Box 40"/>
            <p:cNvSpPr txBox="1">
              <a:spLocks noChangeArrowheads="1"/>
            </p:cNvSpPr>
            <p:nvPr/>
          </p:nvSpPr>
          <p:spPr bwMode="auto">
            <a:xfrm>
              <a:off x="2039884" y="3080222"/>
              <a:ext cx="319151" cy="3698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6</a:t>
              </a:r>
            </a:p>
          </p:txBody>
        </p:sp>
      </p:grpSp>
      <p:sp>
        <p:nvSpPr>
          <p:cNvPr id="6554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7313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Switch: self-learning</a:t>
            </a:r>
          </a:p>
        </p:txBody>
      </p:sp>
      <p:sp>
        <p:nvSpPr>
          <p:cNvPr id="655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9738" y="1339850"/>
            <a:ext cx="3935412" cy="4114800"/>
          </a:xfrm>
        </p:spPr>
        <p:txBody>
          <a:bodyPr/>
          <a:lstStyle/>
          <a:p>
            <a:pPr marL="231775" indent="-231775">
              <a:defRPr/>
            </a:pPr>
            <a:r>
              <a:rPr lang="en-US" sz="2400" dirty="0">
                <a:latin typeface="Gill Sans MT" charset="0"/>
                <a:cs typeface="+mn-cs"/>
              </a:rPr>
              <a:t>switch</a:t>
            </a:r>
            <a:r>
              <a:rPr lang="en-US" sz="2400" dirty="0">
                <a:solidFill>
                  <a:srgbClr val="FF0000"/>
                </a:solidFill>
                <a:latin typeface="Gill Sans MT" charset="0"/>
                <a:cs typeface="+mn-cs"/>
              </a:rPr>
              <a:t> </a:t>
            </a:r>
            <a:r>
              <a:rPr lang="en-US" sz="2400" i="1" dirty="0">
                <a:solidFill>
                  <a:srgbClr val="CC0000"/>
                </a:solidFill>
                <a:latin typeface="Gill Sans MT" charset="0"/>
                <a:cs typeface="+mn-cs"/>
              </a:rPr>
              <a:t>learns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sz="2400" dirty="0">
                <a:latin typeface="Gill Sans MT" charset="0"/>
                <a:cs typeface="+mn-cs"/>
              </a:rPr>
              <a:t>which hosts can be reached through which interfaces</a:t>
            </a:r>
          </a:p>
          <a:p>
            <a:pPr marL="681038" lvl="1" indent="-223838">
              <a:defRPr/>
            </a:pPr>
            <a:r>
              <a:rPr lang="en-US" dirty="0">
                <a:latin typeface="Gill Sans MT" charset="0"/>
              </a:rPr>
              <a:t>when frame received, switch </a:t>
            </a:r>
            <a:r>
              <a:rPr lang="ja-JP" altLang="en-US" dirty="0">
                <a:latin typeface="Gill Sans MT" charset="0"/>
              </a:rPr>
              <a:t>“</a:t>
            </a:r>
            <a:r>
              <a:rPr lang="en-US" dirty="0">
                <a:latin typeface="Gill Sans MT" charset="0"/>
              </a:rPr>
              <a:t>learns</a:t>
            </a:r>
            <a:r>
              <a:rPr lang="ja-JP" altLang="en-US" dirty="0">
                <a:latin typeface="Gill Sans MT" charset="0"/>
              </a:rPr>
              <a:t>”</a:t>
            </a:r>
            <a:r>
              <a:rPr lang="en-US" dirty="0">
                <a:latin typeface="Gill Sans MT" charset="0"/>
              </a:rPr>
              <a:t>  location of sender: incoming LAN segment</a:t>
            </a:r>
          </a:p>
          <a:p>
            <a:pPr marL="681038" lvl="1" indent="-223838">
              <a:defRPr/>
            </a:pPr>
            <a:r>
              <a:rPr lang="en-US" dirty="0">
                <a:latin typeface="Gill Sans MT" charset="0"/>
              </a:rPr>
              <a:t>records sender/location pair in switch table</a:t>
            </a:r>
          </a:p>
        </p:txBody>
      </p:sp>
      <p:grpSp>
        <p:nvGrpSpPr>
          <p:cNvPr id="420900" name="Group 36"/>
          <p:cNvGrpSpPr>
            <a:grpSpLocks/>
          </p:cNvGrpSpPr>
          <p:nvPr/>
        </p:nvGrpSpPr>
        <p:grpSpPr bwMode="auto">
          <a:xfrm>
            <a:off x="6778625" y="1223963"/>
            <a:ext cx="1428750" cy="369887"/>
            <a:chOff x="1750" y="3514"/>
            <a:chExt cx="900" cy="233"/>
          </a:xfrm>
        </p:grpSpPr>
        <p:sp>
          <p:nvSpPr>
            <p:cNvPr id="65561" name="Rectangle 32"/>
            <p:cNvSpPr>
              <a:spLocks noChangeArrowheads="1"/>
            </p:cNvSpPr>
            <p:nvPr/>
          </p:nvSpPr>
          <p:spPr bwMode="auto">
            <a:xfrm>
              <a:off x="1771" y="3542"/>
              <a:ext cx="879" cy="16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5562" name="Text Box 33"/>
            <p:cNvSpPr txBox="1">
              <a:spLocks noChangeArrowheads="1"/>
            </p:cNvSpPr>
            <p:nvPr/>
          </p:nvSpPr>
          <p:spPr bwMode="auto">
            <a:xfrm>
              <a:off x="1750" y="3514"/>
              <a:ext cx="35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FFFFFF"/>
                  </a:solidFill>
                  <a:latin typeface="Arial" charset="0"/>
                  <a:cs typeface="Arial" charset="0"/>
                </a:rPr>
                <a:t>A A</a:t>
              </a:r>
              <a:r>
                <a:rPr lang="ja-JP" altLang="en-US" i="0" smtClean="0">
                  <a:solidFill>
                    <a:srgbClr val="FFFFFF"/>
                  </a:solidFill>
                  <a:latin typeface="Arial" charset="0"/>
                  <a:cs typeface="Arial" charset="0"/>
                </a:rPr>
                <a:t>’</a:t>
              </a:r>
              <a:endParaRPr lang="en-US" i="0" dirty="0" smtClean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5563" name="Line 34"/>
            <p:cNvSpPr>
              <a:spLocks noChangeShapeType="1"/>
            </p:cNvSpPr>
            <p:nvPr/>
          </p:nvSpPr>
          <p:spPr bwMode="auto">
            <a:xfrm>
              <a:off x="1936" y="3535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5564" name="Line 35"/>
            <p:cNvSpPr>
              <a:spLocks noChangeShapeType="1"/>
            </p:cNvSpPr>
            <p:nvPr/>
          </p:nvSpPr>
          <p:spPr bwMode="auto">
            <a:xfrm>
              <a:off x="2116" y="3540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420905" name="Group 41"/>
          <p:cNvGrpSpPr>
            <a:grpSpLocks/>
          </p:cNvGrpSpPr>
          <p:nvPr/>
        </p:nvGrpSpPr>
        <p:grpSpPr bwMode="auto">
          <a:xfrm>
            <a:off x="6994525" y="525463"/>
            <a:ext cx="1450975" cy="714375"/>
            <a:chOff x="4406" y="331"/>
            <a:chExt cx="914" cy="450"/>
          </a:xfrm>
        </p:grpSpPr>
        <p:sp>
          <p:nvSpPr>
            <p:cNvPr id="65557" name="Line 37"/>
            <p:cNvSpPr>
              <a:spLocks noChangeShapeType="1"/>
            </p:cNvSpPr>
            <p:nvPr/>
          </p:nvSpPr>
          <p:spPr bwMode="auto">
            <a:xfrm flipV="1">
              <a:off x="4406" y="439"/>
              <a:ext cx="252" cy="3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5558" name="Line 38"/>
            <p:cNvSpPr>
              <a:spLocks noChangeShapeType="1"/>
            </p:cNvSpPr>
            <p:nvPr/>
          </p:nvSpPr>
          <p:spPr bwMode="auto">
            <a:xfrm flipV="1">
              <a:off x="4524" y="594"/>
              <a:ext cx="137" cy="1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5559" name="Text Box 39"/>
            <p:cNvSpPr txBox="1">
              <a:spLocks noChangeArrowheads="1"/>
            </p:cNvSpPr>
            <p:nvPr/>
          </p:nvSpPr>
          <p:spPr bwMode="auto">
            <a:xfrm>
              <a:off x="4643" y="331"/>
              <a:ext cx="677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Source: A</a:t>
              </a:r>
            </a:p>
          </p:txBody>
        </p:sp>
        <p:sp>
          <p:nvSpPr>
            <p:cNvPr id="65560" name="Text Box 40"/>
            <p:cNvSpPr txBox="1">
              <a:spLocks noChangeArrowheads="1"/>
            </p:cNvSpPr>
            <p:nvPr/>
          </p:nvSpPr>
          <p:spPr bwMode="auto">
            <a:xfrm>
              <a:off x="4660" y="492"/>
              <a:ext cx="598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Dest: A</a:t>
              </a:r>
              <a:r>
                <a:rPr lang="ja-JP" altLang="en-US" sz="1600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’</a:t>
              </a:r>
              <a:endParaRPr lang="en-US" sz="1600" i="0" dirty="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420911" name="Group 47"/>
          <p:cNvGrpSpPr>
            <a:grpSpLocks/>
          </p:cNvGrpSpPr>
          <p:nvPr/>
        </p:nvGrpSpPr>
        <p:grpSpPr bwMode="auto">
          <a:xfrm>
            <a:off x="3336925" y="4937125"/>
            <a:ext cx="3017838" cy="1444625"/>
            <a:chOff x="3441" y="3154"/>
            <a:chExt cx="1901" cy="910"/>
          </a:xfrm>
        </p:grpSpPr>
        <p:sp>
          <p:nvSpPr>
            <p:cNvPr id="65552" name="Rectangle 43"/>
            <p:cNvSpPr>
              <a:spLocks noChangeArrowheads="1"/>
            </p:cNvSpPr>
            <p:nvPr/>
          </p:nvSpPr>
          <p:spPr bwMode="auto">
            <a:xfrm>
              <a:off x="3449" y="3154"/>
              <a:ext cx="1893" cy="90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5553" name="Text Box 42"/>
            <p:cNvSpPr txBox="1">
              <a:spLocks noChangeArrowheads="1"/>
            </p:cNvSpPr>
            <p:nvPr/>
          </p:nvSpPr>
          <p:spPr bwMode="auto">
            <a:xfrm>
              <a:off x="3441" y="3175"/>
              <a:ext cx="186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MAC addr   interface    TTL</a:t>
              </a:r>
            </a:p>
          </p:txBody>
        </p:sp>
        <p:sp>
          <p:nvSpPr>
            <p:cNvPr id="65554" name="Line 44"/>
            <p:cNvSpPr>
              <a:spLocks noChangeShapeType="1"/>
            </p:cNvSpPr>
            <p:nvPr/>
          </p:nvSpPr>
          <p:spPr bwMode="auto">
            <a:xfrm>
              <a:off x="4226" y="3154"/>
              <a:ext cx="0" cy="9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5555" name="Line 45"/>
            <p:cNvSpPr>
              <a:spLocks noChangeShapeType="1"/>
            </p:cNvSpPr>
            <p:nvPr/>
          </p:nvSpPr>
          <p:spPr bwMode="auto">
            <a:xfrm>
              <a:off x="4963" y="3157"/>
              <a:ext cx="0" cy="9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5556" name="Line 46"/>
            <p:cNvSpPr>
              <a:spLocks noChangeShapeType="1"/>
            </p:cNvSpPr>
            <p:nvPr/>
          </p:nvSpPr>
          <p:spPr bwMode="auto">
            <a:xfrm>
              <a:off x="3452" y="3397"/>
              <a:ext cx="188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420912" name="Text Box 48"/>
          <p:cNvSpPr txBox="1">
            <a:spLocks noChangeArrowheads="1"/>
          </p:cNvSpPr>
          <p:nvPr/>
        </p:nvSpPr>
        <p:spPr bwMode="auto">
          <a:xfrm>
            <a:off x="6464300" y="5326063"/>
            <a:ext cx="1724025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Switch table </a:t>
            </a:r>
          </a:p>
          <a:p>
            <a:pPr algn="ctr">
              <a:defRPr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(initially empty)</a:t>
            </a:r>
          </a:p>
        </p:txBody>
      </p:sp>
      <p:grpSp>
        <p:nvGrpSpPr>
          <p:cNvPr id="420917" name="Group 53"/>
          <p:cNvGrpSpPr>
            <a:grpSpLocks/>
          </p:cNvGrpSpPr>
          <p:nvPr/>
        </p:nvGrpSpPr>
        <p:grpSpPr bwMode="auto">
          <a:xfrm>
            <a:off x="3771900" y="5370513"/>
            <a:ext cx="2471738" cy="376237"/>
            <a:chOff x="2376" y="3383"/>
            <a:chExt cx="1557" cy="237"/>
          </a:xfrm>
        </p:grpSpPr>
        <p:sp>
          <p:nvSpPr>
            <p:cNvPr id="65549" name="Text Box 49"/>
            <p:cNvSpPr txBox="1">
              <a:spLocks noChangeArrowheads="1"/>
            </p:cNvSpPr>
            <p:nvPr/>
          </p:nvSpPr>
          <p:spPr bwMode="auto">
            <a:xfrm>
              <a:off x="2376" y="3388"/>
              <a:ext cx="22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A</a:t>
              </a:r>
            </a:p>
          </p:txBody>
        </p:sp>
        <p:sp>
          <p:nvSpPr>
            <p:cNvPr id="65550" name="Text Box 50"/>
            <p:cNvSpPr txBox="1">
              <a:spLocks noChangeArrowheads="1"/>
            </p:cNvSpPr>
            <p:nvPr/>
          </p:nvSpPr>
          <p:spPr bwMode="auto">
            <a:xfrm>
              <a:off x="3133" y="3387"/>
              <a:ext cx="19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65551" name="Text Box 51"/>
            <p:cNvSpPr txBox="1">
              <a:spLocks noChangeArrowheads="1"/>
            </p:cNvSpPr>
            <p:nvPr/>
          </p:nvSpPr>
          <p:spPr bwMode="auto">
            <a:xfrm>
              <a:off x="3655" y="3383"/>
              <a:ext cx="27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60</a:t>
              </a:r>
            </a:p>
          </p:txBody>
        </p:sp>
      </p:grpSp>
      <p:pic>
        <p:nvPicPr>
          <p:cNvPr id="166923" name="Picture 21" descr="underline_base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898525"/>
            <a:ext cx="5027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25</a:t>
            </a:fld>
            <a:endParaRPr lang="en-US" sz="1200" dirty="0">
              <a:latin typeface="Tahoma" charset="0"/>
            </a:endParaRPr>
          </a:p>
        </p:txBody>
      </p:sp>
      <p:sp>
        <p:nvSpPr>
          <p:cNvPr id="7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944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20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20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20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59259E-6 L -0.10694 0.11482 L -0.10694 0.24329 " pathEditMode="relative" rAng="0" ptsTypes="AAA">
                                      <p:cBhvr>
                                        <p:cTn id="24" dur="2000" fill="hold"/>
                                        <p:tgtEl>
                                          <p:spTgt spid="4209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47" y="1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20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9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Rectangle 2"/>
          <p:cNvSpPr>
            <a:spLocks noGrp="1" noChangeArrowheads="1"/>
          </p:cNvSpPr>
          <p:nvPr>
            <p:ph type="title"/>
          </p:nvPr>
        </p:nvSpPr>
        <p:spPr>
          <a:xfrm>
            <a:off x="509588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Switch: frame filtering/forwarding</a:t>
            </a:r>
          </a:p>
        </p:txBody>
      </p:sp>
      <p:sp>
        <p:nvSpPr>
          <p:cNvPr id="665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0238" y="1370013"/>
            <a:ext cx="8201025" cy="5095875"/>
          </a:xfrm>
        </p:spPr>
        <p:txBody>
          <a:bodyPr>
            <a:noAutofit/>
          </a:bodyPr>
          <a:lstStyle/>
          <a:p>
            <a:pPr>
              <a:buFont typeface="Wingdings" charset="0"/>
              <a:buNone/>
              <a:defRPr/>
            </a:pPr>
            <a:r>
              <a:rPr lang="en-US" dirty="0" smtClean="0">
                <a:latin typeface="Gill Sans MT" charset="0"/>
                <a:cs typeface="+mn-cs"/>
              </a:rPr>
              <a:t>when  </a:t>
            </a:r>
            <a:r>
              <a:rPr lang="en-US" dirty="0">
                <a:latin typeface="Gill Sans MT" charset="0"/>
                <a:cs typeface="+mn-cs"/>
              </a:rPr>
              <a:t>frame </a:t>
            </a:r>
            <a:r>
              <a:rPr lang="en-US" dirty="0" smtClean="0">
                <a:latin typeface="Gill Sans MT" charset="0"/>
                <a:cs typeface="+mn-cs"/>
              </a:rPr>
              <a:t>received at switch:</a:t>
            </a:r>
            <a:r>
              <a:rPr lang="en-US" dirty="0">
                <a:latin typeface="Gill Sans MT" charset="0"/>
                <a:cs typeface="+mn-cs"/>
              </a:rPr>
              <a:t/>
            </a:r>
            <a:br>
              <a:rPr lang="en-US" dirty="0">
                <a:latin typeface="Gill Sans MT" charset="0"/>
                <a:cs typeface="+mn-cs"/>
              </a:rPr>
            </a:br>
            <a:endParaRPr lang="en-US" dirty="0">
              <a:latin typeface="Gill Sans MT" charset="0"/>
              <a:cs typeface="+mn-cs"/>
            </a:endParaRPr>
          </a:p>
          <a:p>
            <a:pPr lvl="1">
              <a:buFont typeface="Wingdings" charset="0"/>
              <a:buNone/>
              <a:defRPr/>
            </a:pPr>
            <a:r>
              <a:rPr lang="en-US" dirty="0">
                <a:latin typeface="Gill Sans MT" charset="0"/>
              </a:rPr>
              <a:t>1. record </a:t>
            </a:r>
            <a:r>
              <a:rPr lang="en-US" dirty="0" smtClean="0">
                <a:latin typeface="Gill Sans MT" charset="0"/>
              </a:rPr>
              <a:t>incoming link, MAC address of sending </a:t>
            </a:r>
            <a:r>
              <a:rPr lang="en-US" dirty="0">
                <a:latin typeface="Gill Sans MT" charset="0"/>
              </a:rPr>
              <a:t>host</a:t>
            </a:r>
          </a:p>
          <a:p>
            <a:pPr lvl="1">
              <a:buFont typeface="Wingdings" charset="0"/>
              <a:buNone/>
              <a:defRPr/>
            </a:pPr>
            <a:r>
              <a:rPr lang="en-US" dirty="0">
                <a:latin typeface="Gill Sans MT" charset="0"/>
              </a:rPr>
              <a:t>2. index switch table using MAC </a:t>
            </a:r>
            <a:r>
              <a:rPr lang="en-US" dirty="0" smtClean="0">
                <a:latin typeface="Gill Sans MT" charset="0"/>
              </a:rPr>
              <a:t>destination </a:t>
            </a:r>
            <a:r>
              <a:rPr lang="en-US" dirty="0">
                <a:latin typeface="Gill Sans MT" charset="0"/>
              </a:rPr>
              <a:t>address</a:t>
            </a:r>
            <a:endParaRPr lang="en-US" b="1" dirty="0">
              <a:solidFill>
                <a:schemeClr val="accent2"/>
              </a:solidFill>
              <a:latin typeface="Gill Sans MT" charset="0"/>
            </a:endParaRPr>
          </a:p>
          <a:p>
            <a:pPr lvl="1">
              <a:buFont typeface="Wingdings" charset="0"/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3. if</a:t>
            </a:r>
            <a:r>
              <a:rPr lang="en-US" b="1" dirty="0">
                <a:solidFill>
                  <a:schemeClr val="accent2"/>
                </a:solidFill>
                <a:latin typeface="Gill Sans MT" charset="0"/>
              </a:rPr>
              <a:t> </a:t>
            </a:r>
            <a:r>
              <a:rPr lang="en-US" dirty="0">
                <a:latin typeface="Gill Sans MT" charset="0"/>
              </a:rPr>
              <a:t>entry found for destination</a:t>
            </a:r>
            <a:br>
              <a:rPr lang="en-US" dirty="0">
                <a:latin typeface="Gill Sans MT" charset="0"/>
              </a:rPr>
            </a:br>
            <a:r>
              <a:rPr lang="en-US" dirty="0">
                <a:latin typeface="Gill Sans MT" charset="0"/>
              </a:rPr>
              <a:t>  </a:t>
            </a:r>
            <a:r>
              <a:rPr lang="en-US" dirty="0">
                <a:solidFill>
                  <a:srgbClr val="000099"/>
                </a:solidFill>
                <a:latin typeface="Gill Sans MT" charset="0"/>
              </a:rPr>
              <a:t>then {</a:t>
            </a:r>
          </a:p>
          <a:p>
            <a:pPr lvl="1">
              <a:buFont typeface="Wingdings" charset="0"/>
              <a:buNone/>
              <a:defRPr/>
            </a:pPr>
            <a:r>
              <a:rPr lang="en-US" b="1" dirty="0">
                <a:solidFill>
                  <a:srgbClr val="000099"/>
                </a:solidFill>
                <a:latin typeface="Gill Sans MT" charset="0"/>
              </a:rPr>
              <a:t>     </a:t>
            </a:r>
            <a:r>
              <a:rPr lang="en-US" dirty="0">
                <a:solidFill>
                  <a:srgbClr val="000099"/>
                </a:solidFill>
                <a:latin typeface="Gill Sans MT" charset="0"/>
              </a:rPr>
              <a:t>if</a:t>
            </a:r>
            <a:r>
              <a:rPr lang="en-US" b="1" dirty="0">
                <a:solidFill>
                  <a:schemeClr val="accent2"/>
                </a:solidFill>
                <a:latin typeface="Gill Sans MT" charset="0"/>
              </a:rPr>
              <a:t> </a:t>
            </a:r>
            <a:r>
              <a:rPr lang="en-US" dirty="0" smtClean="0">
                <a:latin typeface="Gill Sans MT" charset="0"/>
              </a:rPr>
              <a:t>destination </a:t>
            </a:r>
            <a:r>
              <a:rPr lang="en-US" dirty="0">
                <a:latin typeface="Gill Sans MT" charset="0"/>
              </a:rPr>
              <a:t>on segment from which frame arrived</a:t>
            </a:r>
            <a:br>
              <a:rPr lang="en-US" dirty="0">
                <a:latin typeface="Gill Sans MT" charset="0"/>
              </a:rPr>
            </a:br>
            <a:r>
              <a:rPr lang="en-US" dirty="0">
                <a:latin typeface="Gill Sans MT" charset="0"/>
              </a:rPr>
              <a:t>       </a:t>
            </a:r>
            <a:r>
              <a:rPr lang="en-US" dirty="0">
                <a:solidFill>
                  <a:srgbClr val="000099"/>
                </a:solidFill>
                <a:latin typeface="Gill Sans MT" charset="0"/>
              </a:rPr>
              <a:t>then</a:t>
            </a:r>
            <a:r>
              <a:rPr lang="en-US" dirty="0">
                <a:latin typeface="Gill Sans MT" charset="0"/>
              </a:rPr>
              <a:t> drop </a:t>
            </a:r>
            <a:r>
              <a:rPr lang="en-US" dirty="0" smtClean="0">
                <a:latin typeface="Gill Sans MT" charset="0"/>
              </a:rPr>
              <a:t>frame</a:t>
            </a:r>
            <a:endParaRPr lang="en-US" dirty="0">
              <a:latin typeface="Gill Sans MT" charset="0"/>
            </a:endParaRPr>
          </a:p>
          <a:p>
            <a:pPr lvl="1">
              <a:buFont typeface="Wingdings" charset="0"/>
              <a:buNone/>
              <a:defRPr/>
            </a:pPr>
            <a:r>
              <a:rPr lang="en-US" dirty="0">
                <a:latin typeface="Gill Sans MT" charset="0"/>
              </a:rPr>
              <a:t>           </a:t>
            </a:r>
            <a:r>
              <a:rPr lang="en-US" dirty="0">
                <a:solidFill>
                  <a:srgbClr val="000099"/>
                </a:solidFill>
                <a:latin typeface="Gill Sans MT" charset="0"/>
              </a:rPr>
              <a:t>else</a:t>
            </a:r>
            <a:r>
              <a:rPr lang="en-US" dirty="0">
                <a:latin typeface="Gill Sans MT" charset="0"/>
              </a:rPr>
              <a:t> forward </a:t>
            </a:r>
            <a:r>
              <a:rPr lang="en-US" dirty="0" smtClean="0">
                <a:latin typeface="Gill Sans MT" charset="0"/>
              </a:rPr>
              <a:t>frame </a:t>
            </a:r>
            <a:r>
              <a:rPr lang="en-US" dirty="0">
                <a:latin typeface="Gill Sans MT" charset="0"/>
              </a:rPr>
              <a:t>on interface </a:t>
            </a:r>
            <a:r>
              <a:rPr lang="en-US" dirty="0" smtClean="0">
                <a:latin typeface="Gill Sans MT" charset="0"/>
              </a:rPr>
              <a:t>indicated by entry</a:t>
            </a:r>
            <a:endParaRPr lang="en-US" dirty="0">
              <a:latin typeface="Gill Sans MT" charset="0"/>
            </a:endParaRPr>
          </a:p>
          <a:p>
            <a:pPr lvl="1">
              <a:buFont typeface="Wingdings" charset="0"/>
              <a:buNone/>
              <a:defRPr/>
            </a:pPr>
            <a:r>
              <a:rPr lang="en-US" dirty="0">
                <a:latin typeface="Gill Sans MT" charset="0"/>
              </a:rPr>
              <a:t>     </a:t>
            </a:r>
            <a:r>
              <a:rPr lang="en-US" b="1" dirty="0">
                <a:solidFill>
                  <a:schemeClr val="accent2"/>
                </a:solidFill>
                <a:latin typeface="Gill Sans MT" charset="0"/>
              </a:rPr>
              <a:t>  </a:t>
            </a:r>
            <a:r>
              <a:rPr lang="en-US" dirty="0">
                <a:solidFill>
                  <a:srgbClr val="000099"/>
                </a:solidFill>
                <a:latin typeface="Gill Sans MT" charset="0"/>
              </a:rPr>
              <a:t>}</a:t>
            </a:r>
            <a:r>
              <a:rPr lang="en-US" b="1" dirty="0">
                <a:solidFill>
                  <a:schemeClr val="accent2"/>
                </a:solidFill>
                <a:latin typeface="Gill Sans MT" charset="0"/>
              </a:rPr>
              <a:t>   </a:t>
            </a:r>
            <a:endParaRPr lang="en-US" dirty="0">
              <a:latin typeface="Gill Sans MT" charset="0"/>
            </a:endParaRPr>
          </a:p>
          <a:p>
            <a:pPr lvl="1">
              <a:buFont typeface="Wingdings" charset="0"/>
              <a:buNone/>
              <a:defRPr/>
            </a:pPr>
            <a:r>
              <a:rPr lang="en-US" dirty="0">
                <a:latin typeface="Gill Sans MT" charset="0"/>
              </a:rPr>
              <a:t>      </a:t>
            </a:r>
            <a:r>
              <a:rPr lang="en-US" dirty="0">
                <a:solidFill>
                  <a:srgbClr val="000099"/>
                </a:solidFill>
                <a:latin typeface="Gill Sans MT" charset="0"/>
              </a:rPr>
              <a:t>else</a:t>
            </a:r>
            <a:r>
              <a:rPr lang="en-US" dirty="0">
                <a:latin typeface="Gill Sans MT" charset="0"/>
              </a:rPr>
              <a:t> </a:t>
            </a:r>
            <a:r>
              <a:rPr lang="en-US" dirty="0" smtClean="0">
                <a:latin typeface="Gill Sans MT" charset="0"/>
              </a:rPr>
              <a:t>flood  /* forward on all interfaces except arriving</a:t>
            </a:r>
          </a:p>
          <a:p>
            <a:pPr lvl="1">
              <a:buFont typeface="Wingdings" charset="0"/>
              <a:buNone/>
              <a:defRPr/>
            </a:pPr>
            <a:r>
              <a:rPr lang="en-US" dirty="0">
                <a:latin typeface="Gill Sans MT" charset="0"/>
              </a:rPr>
              <a:t> </a:t>
            </a:r>
            <a:r>
              <a:rPr lang="en-US" dirty="0" smtClean="0">
                <a:latin typeface="Gill Sans MT" charset="0"/>
              </a:rPr>
              <a:t>                         interface */</a:t>
            </a:r>
            <a:endParaRPr lang="en-US" dirty="0">
              <a:latin typeface="Gill Sans MT" charset="0"/>
            </a:endParaRPr>
          </a:p>
          <a:p>
            <a:pPr lvl="3">
              <a:buFontTx/>
              <a:buNone/>
              <a:defRPr/>
            </a:pPr>
            <a:r>
              <a:rPr lang="en-US" sz="2400" dirty="0">
                <a:latin typeface="Times New Roman" charset="0"/>
              </a:rPr>
              <a:t>  </a:t>
            </a:r>
          </a:p>
        </p:txBody>
      </p:sp>
      <p:pic>
        <p:nvPicPr>
          <p:cNvPr id="168965" name="Picture 17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3" y="841375"/>
            <a:ext cx="68564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26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469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009" name="Group 36"/>
          <p:cNvGrpSpPr>
            <a:grpSpLocks/>
          </p:cNvGrpSpPr>
          <p:nvPr/>
        </p:nvGrpSpPr>
        <p:grpSpPr bwMode="auto">
          <a:xfrm>
            <a:off x="4456113" y="1216025"/>
            <a:ext cx="3660775" cy="3600450"/>
            <a:chOff x="731524" y="1819788"/>
            <a:chExt cx="3661504" cy="3600334"/>
          </a:xfrm>
        </p:grpSpPr>
        <p:sp>
          <p:nvSpPr>
            <p:cNvPr id="67650" name="Text Box 23"/>
            <p:cNvSpPr txBox="1">
              <a:spLocks noChangeArrowheads="1"/>
            </p:cNvSpPr>
            <p:nvPr/>
          </p:nvSpPr>
          <p:spPr bwMode="auto">
            <a:xfrm>
              <a:off x="2655957" y="1819788"/>
              <a:ext cx="350907" cy="366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A</a:t>
              </a:r>
            </a:p>
          </p:txBody>
        </p:sp>
        <p:sp>
          <p:nvSpPr>
            <p:cNvPr id="67651" name="Text Box 24"/>
            <p:cNvSpPr txBox="1">
              <a:spLocks noChangeArrowheads="1"/>
            </p:cNvSpPr>
            <p:nvPr/>
          </p:nvSpPr>
          <p:spPr bwMode="auto">
            <a:xfrm>
              <a:off x="2371738" y="5050247"/>
              <a:ext cx="371549" cy="369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A</a:t>
              </a:r>
              <a:r>
                <a:rPr lang="ja-JP" altLang="en-US" i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’</a:t>
              </a:r>
              <a:endParaRPr lang="en-US" i="0" dirty="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52" name="Text Box 25"/>
            <p:cNvSpPr txBox="1">
              <a:spLocks noChangeArrowheads="1"/>
            </p:cNvSpPr>
            <p:nvPr/>
          </p:nvSpPr>
          <p:spPr bwMode="auto">
            <a:xfrm>
              <a:off x="3988134" y="2419844"/>
              <a:ext cx="338205" cy="368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B</a:t>
              </a:r>
            </a:p>
          </p:txBody>
        </p:sp>
        <p:sp>
          <p:nvSpPr>
            <p:cNvPr id="67653" name="Text Box 26"/>
            <p:cNvSpPr txBox="1">
              <a:spLocks noChangeArrowheads="1"/>
            </p:cNvSpPr>
            <p:nvPr/>
          </p:nvSpPr>
          <p:spPr bwMode="auto">
            <a:xfrm>
              <a:off x="995101" y="4188262"/>
              <a:ext cx="390603" cy="368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B</a:t>
              </a:r>
              <a:r>
                <a:rPr lang="ja-JP" altLang="en-US" i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’</a:t>
              </a:r>
              <a:endParaRPr lang="en-US" i="0" dirty="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54" name="Text Box 27"/>
            <p:cNvSpPr txBox="1">
              <a:spLocks noChangeArrowheads="1"/>
            </p:cNvSpPr>
            <p:nvPr/>
          </p:nvSpPr>
          <p:spPr bwMode="auto">
            <a:xfrm>
              <a:off x="3740435" y="4188262"/>
              <a:ext cx="350908" cy="368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C</a:t>
              </a:r>
            </a:p>
          </p:txBody>
        </p:sp>
        <p:sp>
          <p:nvSpPr>
            <p:cNvPr id="67655" name="Text Box 28"/>
            <p:cNvSpPr txBox="1">
              <a:spLocks noChangeArrowheads="1"/>
            </p:cNvSpPr>
            <p:nvPr/>
          </p:nvSpPr>
          <p:spPr bwMode="auto">
            <a:xfrm>
              <a:off x="1123714" y="2465880"/>
              <a:ext cx="403305" cy="368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C</a:t>
              </a:r>
              <a:r>
                <a:rPr lang="ja-JP" altLang="en-US" i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’</a:t>
              </a:r>
              <a:endParaRPr lang="en-US" i="0" dirty="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56" name="Line 17"/>
            <p:cNvSpPr>
              <a:spLocks noChangeShapeType="1"/>
            </p:cNvSpPr>
            <p:nvPr/>
          </p:nvSpPr>
          <p:spPr bwMode="auto">
            <a:xfrm>
              <a:off x="1687389" y="3165945"/>
              <a:ext cx="720869" cy="2984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7657" name="Line 18"/>
            <p:cNvSpPr>
              <a:spLocks noChangeShapeType="1"/>
            </p:cNvSpPr>
            <p:nvPr/>
          </p:nvSpPr>
          <p:spPr bwMode="auto">
            <a:xfrm>
              <a:off x="2673423" y="2872267"/>
              <a:ext cx="0" cy="5048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7658" name="Line 19"/>
            <p:cNvSpPr>
              <a:spLocks noChangeShapeType="1"/>
            </p:cNvSpPr>
            <p:nvPr/>
          </p:nvSpPr>
          <p:spPr bwMode="auto">
            <a:xfrm flipH="1">
              <a:off x="2863961" y="2996088"/>
              <a:ext cx="892353" cy="4841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7659" name="Line 20"/>
            <p:cNvSpPr>
              <a:spLocks noChangeShapeType="1"/>
            </p:cNvSpPr>
            <p:nvPr/>
          </p:nvSpPr>
          <p:spPr bwMode="auto">
            <a:xfrm flipV="1">
              <a:off x="2673423" y="3605668"/>
              <a:ext cx="12703" cy="7095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71083" name="Group 47"/>
            <p:cNvGrpSpPr>
              <a:grpSpLocks/>
            </p:cNvGrpSpPr>
            <p:nvPr/>
          </p:nvGrpSpPr>
          <p:grpSpPr bwMode="auto">
            <a:xfrm>
              <a:off x="747936" y="2733042"/>
              <a:ext cx="914403" cy="690308"/>
              <a:chOff x="1046480" y="3962400"/>
              <a:chExt cx="1026163" cy="761428"/>
            </a:xfrm>
          </p:grpSpPr>
          <p:sp>
            <p:nvSpPr>
              <p:cNvPr id="186" name="Rectangle 48"/>
              <p:cNvSpPr>
                <a:spLocks noChangeArrowheads="1"/>
              </p:cNvSpPr>
              <p:nvPr/>
            </p:nvSpPr>
            <p:spPr bwMode="auto">
              <a:xfrm rot="16200000">
                <a:off x="1893248" y="4299428"/>
                <a:ext cx="110312" cy="24768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grpSp>
            <p:nvGrpSpPr>
              <p:cNvPr id="171118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71119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71120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171084" name="Group 48"/>
            <p:cNvGrpSpPr>
              <a:grpSpLocks/>
            </p:cNvGrpSpPr>
            <p:nvPr/>
          </p:nvGrpSpPr>
          <p:grpSpPr bwMode="auto">
            <a:xfrm>
              <a:off x="3539588" y="2669737"/>
              <a:ext cx="853440" cy="741680"/>
              <a:chOff x="7179310" y="4033520"/>
              <a:chExt cx="1009650" cy="855028"/>
            </a:xfrm>
          </p:grpSpPr>
          <p:grpSp>
            <p:nvGrpSpPr>
              <p:cNvPr id="171113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71115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71116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sp>
            <p:nvSpPr>
              <p:cNvPr id="183" name="Rectangle 43"/>
              <p:cNvSpPr>
                <a:spLocks noChangeArrowheads="1"/>
              </p:cNvSpPr>
              <p:nvPr/>
            </p:nvSpPr>
            <p:spPr bwMode="auto">
              <a:xfrm rot="16200000">
                <a:off x="7440190" y="4309323"/>
                <a:ext cx="126273" cy="195358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sp>
          <p:nvSpPr>
            <p:cNvPr id="154" name="Rectangle 43"/>
            <p:cNvSpPr>
              <a:spLocks noChangeArrowheads="1"/>
            </p:cNvSpPr>
            <p:nvPr/>
          </p:nvSpPr>
          <p:spPr bwMode="auto">
            <a:xfrm>
              <a:off x="2614674" y="2705584"/>
              <a:ext cx="109559" cy="165095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grpSp>
          <p:nvGrpSpPr>
            <p:cNvPr id="171086" name="Group 44"/>
            <p:cNvGrpSpPr>
              <a:grpSpLocks/>
            </p:cNvGrpSpPr>
            <p:nvPr/>
          </p:nvGrpSpPr>
          <p:grpSpPr bwMode="auto">
            <a:xfrm>
              <a:off x="2233637" y="2138292"/>
              <a:ext cx="853440" cy="741680"/>
              <a:chOff x="-44" y="1473"/>
              <a:chExt cx="981" cy="1105"/>
            </a:xfrm>
          </p:grpSpPr>
          <p:pic>
            <p:nvPicPr>
              <p:cNvPr id="171111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1112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71087" name="Group 51"/>
            <p:cNvGrpSpPr>
              <a:grpSpLocks/>
            </p:cNvGrpSpPr>
            <p:nvPr/>
          </p:nvGrpSpPr>
          <p:grpSpPr bwMode="auto">
            <a:xfrm>
              <a:off x="2060917" y="4279843"/>
              <a:ext cx="853440" cy="835329"/>
              <a:chOff x="8077200" y="3320111"/>
              <a:chExt cx="853440" cy="835329"/>
            </a:xfrm>
          </p:grpSpPr>
          <p:sp>
            <p:nvSpPr>
              <p:cNvPr id="176" name="Rectangle 43"/>
              <p:cNvSpPr>
                <a:spLocks noChangeArrowheads="1"/>
              </p:cNvSpPr>
              <p:nvPr/>
            </p:nvSpPr>
            <p:spPr bwMode="auto">
              <a:xfrm>
                <a:off x="8630957" y="3320602"/>
                <a:ext cx="111147" cy="165095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grpSp>
            <p:nvGrpSpPr>
              <p:cNvPr id="171108" name="Group 44"/>
              <p:cNvGrpSpPr>
                <a:grpSpLocks/>
              </p:cNvGrpSpPr>
              <p:nvPr/>
            </p:nvGrpSpPr>
            <p:grpSpPr bwMode="auto">
              <a:xfrm>
                <a:off x="8077200" y="3413760"/>
                <a:ext cx="853440" cy="741680"/>
                <a:chOff x="-44" y="1473"/>
                <a:chExt cx="981" cy="1105"/>
              </a:xfrm>
            </p:grpSpPr>
            <p:pic>
              <p:nvPicPr>
                <p:cNvPr id="171109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71110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</p:grpSp>
        <p:pic>
          <p:nvPicPr>
            <p:cNvPr id="67665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4913" y="3316753"/>
              <a:ext cx="603370" cy="3413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grpSp>
          <p:nvGrpSpPr>
            <p:cNvPr id="171089" name="Group 53"/>
            <p:cNvGrpSpPr>
              <a:grpSpLocks/>
            </p:cNvGrpSpPr>
            <p:nvPr/>
          </p:nvGrpSpPr>
          <p:grpSpPr bwMode="auto">
            <a:xfrm>
              <a:off x="731524" y="3616962"/>
              <a:ext cx="914403" cy="690308"/>
              <a:chOff x="1046480" y="3962400"/>
              <a:chExt cx="1026163" cy="761428"/>
            </a:xfrm>
          </p:grpSpPr>
          <p:sp>
            <p:nvSpPr>
              <p:cNvPr id="172" name="Rectangle 48"/>
              <p:cNvSpPr>
                <a:spLocks noChangeArrowheads="1"/>
              </p:cNvSpPr>
              <p:nvPr/>
            </p:nvSpPr>
            <p:spPr bwMode="auto">
              <a:xfrm rot="16200000">
                <a:off x="1893846" y="4299747"/>
                <a:ext cx="110313" cy="24768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grpSp>
            <p:nvGrpSpPr>
              <p:cNvPr id="171104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71105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71106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171090" name="Group 54"/>
            <p:cNvGrpSpPr>
              <a:grpSpLocks/>
            </p:cNvGrpSpPr>
            <p:nvPr/>
          </p:nvGrpSpPr>
          <p:grpSpPr bwMode="auto">
            <a:xfrm>
              <a:off x="3410634" y="3567725"/>
              <a:ext cx="853440" cy="741680"/>
              <a:chOff x="7179310" y="4033520"/>
              <a:chExt cx="1009650" cy="855028"/>
            </a:xfrm>
          </p:grpSpPr>
          <p:grpSp>
            <p:nvGrpSpPr>
              <p:cNvPr id="171099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71101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71102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sp>
            <p:nvSpPr>
              <p:cNvPr id="169" name="Rectangle 43"/>
              <p:cNvSpPr>
                <a:spLocks noChangeArrowheads="1"/>
              </p:cNvSpPr>
              <p:nvPr/>
            </p:nvSpPr>
            <p:spPr bwMode="auto">
              <a:xfrm rot="16200000">
                <a:off x="7438739" y="4308053"/>
                <a:ext cx="128104" cy="197237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sp>
          <p:nvSpPr>
            <p:cNvPr id="67668" name="Line 17"/>
            <p:cNvSpPr>
              <a:spLocks noChangeShapeType="1"/>
            </p:cNvSpPr>
            <p:nvPr/>
          </p:nvSpPr>
          <p:spPr bwMode="auto">
            <a:xfrm flipV="1">
              <a:off x="1660396" y="3600906"/>
              <a:ext cx="744686" cy="4508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7669" name="Line 19"/>
            <p:cNvSpPr>
              <a:spLocks noChangeShapeType="1"/>
            </p:cNvSpPr>
            <p:nvPr/>
          </p:nvSpPr>
          <p:spPr bwMode="auto">
            <a:xfrm flipH="1" flipV="1">
              <a:off x="2968756" y="3545345"/>
              <a:ext cx="646242" cy="3381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7670" name="Text Box 35"/>
            <p:cNvSpPr txBox="1">
              <a:spLocks noChangeArrowheads="1"/>
            </p:cNvSpPr>
            <p:nvPr/>
          </p:nvSpPr>
          <p:spPr bwMode="auto">
            <a:xfrm>
              <a:off x="2401907" y="3026249"/>
              <a:ext cx="312799" cy="3698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67671" name="Text Box 36"/>
            <p:cNvSpPr txBox="1">
              <a:spLocks noChangeArrowheads="1"/>
            </p:cNvSpPr>
            <p:nvPr/>
          </p:nvSpPr>
          <p:spPr bwMode="auto">
            <a:xfrm>
              <a:off x="2903656" y="3051648"/>
              <a:ext cx="323914" cy="366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2</a:t>
              </a:r>
            </a:p>
          </p:txBody>
        </p:sp>
        <p:sp>
          <p:nvSpPr>
            <p:cNvPr id="67672" name="Text Box 37"/>
            <p:cNvSpPr txBox="1">
              <a:spLocks noChangeArrowheads="1"/>
            </p:cNvSpPr>
            <p:nvPr/>
          </p:nvSpPr>
          <p:spPr bwMode="auto">
            <a:xfrm>
              <a:off x="3125951" y="3710440"/>
              <a:ext cx="322326" cy="366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3</a:t>
              </a:r>
            </a:p>
          </p:txBody>
        </p:sp>
        <p:sp>
          <p:nvSpPr>
            <p:cNvPr id="67673" name="Text Box 38"/>
            <p:cNvSpPr txBox="1">
              <a:spLocks noChangeArrowheads="1"/>
            </p:cNvSpPr>
            <p:nvPr/>
          </p:nvSpPr>
          <p:spPr bwMode="auto">
            <a:xfrm>
              <a:off x="2640079" y="3654879"/>
              <a:ext cx="323914" cy="366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4</a:t>
              </a:r>
            </a:p>
          </p:txBody>
        </p:sp>
        <p:sp>
          <p:nvSpPr>
            <p:cNvPr id="67674" name="Text Box 39"/>
            <p:cNvSpPr txBox="1">
              <a:spLocks noChangeArrowheads="1"/>
            </p:cNvSpPr>
            <p:nvPr/>
          </p:nvSpPr>
          <p:spPr bwMode="auto">
            <a:xfrm>
              <a:off x="2070052" y="3704090"/>
              <a:ext cx="323914" cy="366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5</a:t>
              </a:r>
            </a:p>
          </p:txBody>
        </p:sp>
        <p:sp>
          <p:nvSpPr>
            <p:cNvPr id="67675" name="Text Box 40"/>
            <p:cNvSpPr txBox="1">
              <a:spLocks noChangeArrowheads="1"/>
            </p:cNvSpPr>
            <p:nvPr/>
          </p:nvSpPr>
          <p:spPr bwMode="auto">
            <a:xfrm>
              <a:off x="2039884" y="3080222"/>
              <a:ext cx="319151" cy="3698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6</a:t>
              </a:r>
            </a:p>
          </p:txBody>
        </p:sp>
      </p:grpSp>
      <p:sp>
        <p:nvSpPr>
          <p:cNvPr id="67589" name="Rectangle 2"/>
          <p:cNvSpPr>
            <a:spLocks noGrp="1" noChangeArrowheads="1"/>
          </p:cNvSpPr>
          <p:nvPr>
            <p:ph type="title"/>
          </p:nvPr>
        </p:nvSpPr>
        <p:spPr>
          <a:xfrm>
            <a:off x="187325" y="141288"/>
            <a:ext cx="7508875" cy="1143000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latin typeface="Gill Sans MT" charset="0"/>
                <a:cs typeface="+mj-cs"/>
              </a:rPr>
              <a:t>Self-learning, forwarding: example</a:t>
            </a:r>
          </a:p>
        </p:txBody>
      </p:sp>
      <p:grpSp>
        <p:nvGrpSpPr>
          <p:cNvPr id="685088" name="Group 32"/>
          <p:cNvGrpSpPr>
            <a:grpSpLocks/>
          </p:cNvGrpSpPr>
          <p:nvPr/>
        </p:nvGrpSpPr>
        <p:grpSpPr bwMode="auto">
          <a:xfrm>
            <a:off x="6778625" y="1223963"/>
            <a:ext cx="1428750" cy="369887"/>
            <a:chOff x="1750" y="3514"/>
            <a:chExt cx="900" cy="233"/>
          </a:xfrm>
        </p:grpSpPr>
        <p:sp>
          <p:nvSpPr>
            <p:cNvPr id="67646" name="Rectangle 33"/>
            <p:cNvSpPr>
              <a:spLocks noChangeArrowheads="1"/>
            </p:cNvSpPr>
            <p:nvPr/>
          </p:nvSpPr>
          <p:spPr bwMode="auto">
            <a:xfrm>
              <a:off x="1771" y="3542"/>
              <a:ext cx="879" cy="16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47" name="Text Box 34"/>
            <p:cNvSpPr txBox="1">
              <a:spLocks noChangeArrowheads="1"/>
            </p:cNvSpPr>
            <p:nvPr/>
          </p:nvSpPr>
          <p:spPr bwMode="auto">
            <a:xfrm>
              <a:off x="1750" y="3514"/>
              <a:ext cx="35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FFFFFF"/>
                  </a:solidFill>
                  <a:latin typeface="Arial" charset="0"/>
                  <a:cs typeface="Arial" charset="0"/>
                </a:rPr>
                <a:t>A A</a:t>
              </a:r>
              <a:r>
                <a:rPr lang="ja-JP" altLang="en-US" i="0" smtClean="0">
                  <a:solidFill>
                    <a:srgbClr val="FFFFFF"/>
                  </a:solidFill>
                  <a:latin typeface="Arial" charset="0"/>
                  <a:cs typeface="Arial" charset="0"/>
                </a:rPr>
                <a:t>’</a:t>
              </a:r>
              <a:endParaRPr lang="en-US" i="0" dirty="0" smtClean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48" name="Line 35"/>
            <p:cNvSpPr>
              <a:spLocks noChangeShapeType="1"/>
            </p:cNvSpPr>
            <p:nvPr/>
          </p:nvSpPr>
          <p:spPr bwMode="auto">
            <a:xfrm>
              <a:off x="1936" y="3535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7649" name="Line 36"/>
            <p:cNvSpPr>
              <a:spLocks noChangeShapeType="1"/>
            </p:cNvSpPr>
            <p:nvPr/>
          </p:nvSpPr>
          <p:spPr bwMode="auto">
            <a:xfrm>
              <a:off x="2116" y="3540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685093" name="Group 37"/>
          <p:cNvGrpSpPr>
            <a:grpSpLocks/>
          </p:cNvGrpSpPr>
          <p:nvPr/>
        </p:nvGrpSpPr>
        <p:grpSpPr bwMode="auto">
          <a:xfrm>
            <a:off x="6994525" y="525463"/>
            <a:ext cx="1450975" cy="714375"/>
            <a:chOff x="4406" y="331"/>
            <a:chExt cx="914" cy="450"/>
          </a:xfrm>
        </p:grpSpPr>
        <p:sp>
          <p:nvSpPr>
            <p:cNvPr id="67642" name="Line 38"/>
            <p:cNvSpPr>
              <a:spLocks noChangeShapeType="1"/>
            </p:cNvSpPr>
            <p:nvPr/>
          </p:nvSpPr>
          <p:spPr bwMode="auto">
            <a:xfrm flipV="1">
              <a:off x="4406" y="439"/>
              <a:ext cx="252" cy="3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7643" name="Line 39"/>
            <p:cNvSpPr>
              <a:spLocks noChangeShapeType="1"/>
            </p:cNvSpPr>
            <p:nvPr/>
          </p:nvSpPr>
          <p:spPr bwMode="auto">
            <a:xfrm flipV="1">
              <a:off x="4524" y="594"/>
              <a:ext cx="137" cy="1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7644" name="Text Box 40"/>
            <p:cNvSpPr txBox="1">
              <a:spLocks noChangeArrowheads="1"/>
            </p:cNvSpPr>
            <p:nvPr/>
          </p:nvSpPr>
          <p:spPr bwMode="auto">
            <a:xfrm>
              <a:off x="4643" y="331"/>
              <a:ext cx="677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Source: A</a:t>
              </a:r>
            </a:p>
          </p:txBody>
        </p:sp>
        <p:sp>
          <p:nvSpPr>
            <p:cNvPr id="67645" name="Text Box 41"/>
            <p:cNvSpPr txBox="1">
              <a:spLocks noChangeArrowheads="1"/>
            </p:cNvSpPr>
            <p:nvPr/>
          </p:nvSpPr>
          <p:spPr bwMode="auto">
            <a:xfrm>
              <a:off x="4660" y="492"/>
              <a:ext cx="598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Dest: A</a:t>
              </a:r>
              <a:r>
                <a:rPr lang="ja-JP" altLang="en-US" sz="1600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’</a:t>
              </a:r>
              <a:endParaRPr lang="en-US" sz="1600" i="0" dirty="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685098" name="Group 42"/>
          <p:cNvGrpSpPr>
            <a:grpSpLocks/>
          </p:cNvGrpSpPr>
          <p:nvPr/>
        </p:nvGrpSpPr>
        <p:grpSpPr bwMode="auto">
          <a:xfrm>
            <a:off x="3336925" y="4937125"/>
            <a:ext cx="3017838" cy="1444625"/>
            <a:chOff x="3441" y="3154"/>
            <a:chExt cx="1901" cy="910"/>
          </a:xfrm>
        </p:grpSpPr>
        <p:sp>
          <p:nvSpPr>
            <p:cNvPr id="67637" name="Rectangle 43"/>
            <p:cNvSpPr>
              <a:spLocks noChangeArrowheads="1"/>
            </p:cNvSpPr>
            <p:nvPr/>
          </p:nvSpPr>
          <p:spPr bwMode="auto">
            <a:xfrm>
              <a:off x="3449" y="3154"/>
              <a:ext cx="1893" cy="90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38" name="Text Box 44"/>
            <p:cNvSpPr txBox="1">
              <a:spLocks noChangeArrowheads="1"/>
            </p:cNvSpPr>
            <p:nvPr/>
          </p:nvSpPr>
          <p:spPr bwMode="auto">
            <a:xfrm>
              <a:off x="3441" y="3175"/>
              <a:ext cx="186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MAC addr   interface    TTL</a:t>
              </a:r>
            </a:p>
          </p:txBody>
        </p:sp>
        <p:sp>
          <p:nvSpPr>
            <p:cNvPr id="67639" name="Line 45"/>
            <p:cNvSpPr>
              <a:spLocks noChangeShapeType="1"/>
            </p:cNvSpPr>
            <p:nvPr/>
          </p:nvSpPr>
          <p:spPr bwMode="auto">
            <a:xfrm>
              <a:off x="4226" y="3154"/>
              <a:ext cx="0" cy="9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7640" name="Line 46"/>
            <p:cNvSpPr>
              <a:spLocks noChangeShapeType="1"/>
            </p:cNvSpPr>
            <p:nvPr/>
          </p:nvSpPr>
          <p:spPr bwMode="auto">
            <a:xfrm>
              <a:off x="4963" y="3157"/>
              <a:ext cx="0" cy="9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7641" name="Line 47"/>
            <p:cNvSpPr>
              <a:spLocks noChangeShapeType="1"/>
            </p:cNvSpPr>
            <p:nvPr/>
          </p:nvSpPr>
          <p:spPr bwMode="auto">
            <a:xfrm>
              <a:off x="3452" y="3397"/>
              <a:ext cx="188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685104" name="Text Box 48"/>
          <p:cNvSpPr txBox="1">
            <a:spLocks noChangeArrowheads="1"/>
          </p:cNvSpPr>
          <p:nvPr/>
        </p:nvSpPr>
        <p:spPr bwMode="auto">
          <a:xfrm>
            <a:off x="6437313" y="5326063"/>
            <a:ext cx="177800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switch table </a:t>
            </a:r>
          </a:p>
          <a:p>
            <a:pPr algn="ctr">
              <a:defRPr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(initially empty)</a:t>
            </a:r>
          </a:p>
        </p:txBody>
      </p:sp>
      <p:grpSp>
        <p:nvGrpSpPr>
          <p:cNvPr id="685105" name="Group 49"/>
          <p:cNvGrpSpPr>
            <a:grpSpLocks/>
          </p:cNvGrpSpPr>
          <p:nvPr/>
        </p:nvGrpSpPr>
        <p:grpSpPr bwMode="auto">
          <a:xfrm>
            <a:off x="3771900" y="5370513"/>
            <a:ext cx="2471738" cy="376237"/>
            <a:chOff x="2376" y="3383"/>
            <a:chExt cx="1557" cy="237"/>
          </a:xfrm>
        </p:grpSpPr>
        <p:sp>
          <p:nvSpPr>
            <p:cNvPr id="67634" name="Text Box 50"/>
            <p:cNvSpPr txBox="1">
              <a:spLocks noChangeArrowheads="1"/>
            </p:cNvSpPr>
            <p:nvPr/>
          </p:nvSpPr>
          <p:spPr bwMode="auto">
            <a:xfrm>
              <a:off x="2376" y="3388"/>
              <a:ext cx="22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A</a:t>
              </a:r>
            </a:p>
          </p:txBody>
        </p:sp>
        <p:sp>
          <p:nvSpPr>
            <p:cNvPr id="67635" name="Text Box 51"/>
            <p:cNvSpPr txBox="1">
              <a:spLocks noChangeArrowheads="1"/>
            </p:cNvSpPr>
            <p:nvPr/>
          </p:nvSpPr>
          <p:spPr bwMode="auto">
            <a:xfrm>
              <a:off x="3133" y="3387"/>
              <a:ext cx="19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67636" name="Text Box 52"/>
            <p:cNvSpPr txBox="1">
              <a:spLocks noChangeArrowheads="1"/>
            </p:cNvSpPr>
            <p:nvPr/>
          </p:nvSpPr>
          <p:spPr bwMode="auto">
            <a:xfrm>
              <a:off x="3655" y="3383"/>
              <a:ext cx="27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60</a:t>
              </a:r>
            </a:p>
          </p:txBody>
        </p:sp>
      </p:grpSp>
      <p:grpSp>
        <p:nvGrpSpPr>
          <p:cNvPr id="685115" name="Group 59"/>
          <p:cNvGrpSpPr>
            <a:grpSpLocks/>
          </p:cNvGrpSpPr>
          <p:nvPr/>
        </p:nvGrpSpPr>
        <p:grpSpPr bwMode="auto">
          <a:xfrm>
            <a:off x="5799138" y="2881313"/>
            <a:ext cx="1428750" cy="369887"/>
            <a:chOff x="1750" y="3514"/>
            <a:chExt cx="900" cy="233"/>
          </a:xfrm>
        </p:grpSpPr>
        <p:sp>
          <p:nvSpPr>
            <p:cNvPr id="67630" name="Rectangle 60"/>
            <p:cNvSpPr>
              <a:spLocks noChangeArrowheads="1"/>
            </p:cNvSpPr>
            <p:nvPr/>
          </p:nvSpPr>
          <p:spPr bwMode="auto">
            <a:xfrm>
              <a:off x="1771" y="3542"/>
              <a:ext cx="879" cy="16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31" name="Text Box 61"/>
            <p:cNvSpPr txBox="1">
              <a:spLocks noChangeArrowheads="1"/>
            </p:cNvSpPr>
            <p:nvPr/>
          </p:nvSpPr>
          <p:spPr bwMode="auto">
            <a:xfrm>
              <a:off x="1750" y="3514"/>
              <a:ext cx="35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FFFFFF"/>
                  </a:solidFill>
                  <a:latin typeface="Arial" charset="0"/>
                  <a:cs typeface="Arial" charset="0"/>
                </a:rPr>
                <a:t>A A</a:t>
              </a:r>
              <a:r>
                <a:rPr lang="ja-JP" altLang="en-US" i="0" smtClean="0">
                  <a:solidFill>
                    <a:srgbClr val="FFFFFF"/>
                  </a:solidFill>
                  <a:latin typeface="Arial" charset="0"/>
                  <a:cs typeface="Arial" charset="0"/>
                </a:rPr>
                <a:t>’</a:t>
              </a:r>
              <a:endParaRPr lang="en-US" i="0" dirty="0" smtClean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32" name="Line 62"/>
            <p:cNvSpPr>
              <a:spLocks noChangeShapeType="1"/>
            </p:cNvSpPr>
            <p:nvPr/>
          </p:nvSpPr>
          <p:spPr bwMode="auto">
            <a:xfrm>
              <a:off x="1936" y="3535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7633" name="Line 63"/>
            <p:cNvSpPr>
              <a:spLocks noChangeShapeType="1"/>
            </p:cNvSpPr>
            <p:nvPr/>
          </p:nvSpPr>
          <p:spPr bwMode="auto">
            <a:xfrm>
              <a:off x="2116" y="3540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685120" name="Group 64"/>
          <p:cNvGrpSpPr>
            <a:grpSpLocks/>
          </p:cNvGrpSpPr>
          <p:nvPr/>
        </p:nvGrpSpPr>
        <p:grpSpPr bwMode="auto">
          <a:xfrm>
            <a:off x="5799138" y="2879725"/>
            <a:ext cx="1428750" cy="369888"/>
            <a:chOff x="1750" y="3514"/>
            <a:chExt cx="900" cy="233"/>
          </a:xfrm>
        </p:grpSpPr>
        <p:sp>
          <p:nvSpPr>
            <p:cNvPr id="67626" name="Rectangle 65"/>
            <p:cNvSpPr>
              <a:spLocks noChangeArrowheads="1"/>
            </p:cNvSpPr>
            <p:nvPr/>
          </p:nvSpPr>
          <p:spPr bwMode="auto">
            <a:xfrm>
              <a:off x="1771" y="3542"/>
              <a:ext cx="879" cy="16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27" name="Text Box 66"/>
            <p:cNvSpPr txBox="1">
              <a:spLocks noChangeArrowheads="1"/>
            </p:cNvSpPr>
            <p:nvPr/>
          </p:nvSpPr>
          <p:spPr bwMode="auto">
            <a:xfrm>
              <a:off x="1750" y="3514"/>
              <a:ext cx="35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FFFFFF"/>
                  </a:solidFill>
                  <a:latin typeface="Arial" charset="0"/>
                  <a:cs typeface="Arial" charset="0"/>
                </a:rPr>
                <a:t>A A</a:t>
              </a:r>
              <a:r>
                <a:rPr lang="ja-JP" altLang="en-US" i="0" smtClean="0">
                  <a:solidFill>
                    <a:srgbClr val="FFFFFF"/>
                  </a:solidFill>
                  <a:latin typeface="Arial" charset="0"/>
                  <a:cs typeface="Arial" charset="0"/>
                </a:rPr>
                <a:t>’</a:t>
              </a:r>
              <a:endParaRPr lang="en-US" i="0" dirty="0" smtClean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28" name="Line 67"/>
            <p:cNvSpPr>
              <a:spLocks noChangeShapeType="1"/>
            </p:cNvSpPr>
            <p:nvPr/>
          </p:nvSpPr>
          <p:spPr bwMode="auto">
            <a:xfrm>
              <a:off x="1936" y="3535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7629" name="Line 68"/>
            <p:cNvSpPr>
              <a:spLocks noChangeShapeType="1"/>
            </p:cNvSpPr>
            <p:nvPr/>
          </p:nvSpPr>
          <p:spPr bwMode="auto">
            <a:xfrm>
              <a:off x="2116" y="3540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685125" name="Group 69"/>
          <p:cNvGrpSpPr>
            <a:grpSpLocks/>
          </p:cNvGrpSpPr>
          <p:nvPr/>
        </p:nvGrpSpPr>
        <p:grpSpPr bwMode="auto">
          <a:xfrm>
            <a:off x="5799138" y="2882900"/>
            <a:ext cx="1428750" cy="369888"/>
            <a:chOff x="1750" y="3514"/>
            <a:chExt cx="900" cy="233"/>
          </a:xfrm>
        </p:grpSpPr>
        <p:sp>
          <p:nvSpPr>
            <p:cNvPr id="67622" name="Rectangle 70"/>
            <p:cNvSpPr>
              <a:spLocks noChangeArrowheads="1"/>
            </p:cNvSpPr>
            <p:nvPr/>
          </p:nvSpPr>
          <p:spPr bwMode="auto">
            <a:xfrm>
              <a:off x="1771" y="3542"/>
              <a:ext cx="879" cy="16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23" name="Text Box 71"/>
            <p:cNvSpPr txBox="1">
              <a:spLocks noChangeArrowheads="1"/>
            </p:cNvSpPr>
            <p:nvPr/>
          </p:nvSpPr>
          <p:spPr bwMode="auto">
            <a:xfrm>
              <a:off x="1750" y="3514"/>
              <a:ext cx="35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FFFFFF"/>
                  </a:solidFill>
                  <a:latin typeface="Arial" charset="0"/>
                  <a:cs typeface="Arial" charset="0"/>
                </a:rPr>
                <a:t>A A</a:t>
              </a:r>
              <a:r>
                <a:rPr lang="ja-JP" altLang="en-US" i="0" smtClean="0">
                  <a:solidFill>
                    <a:srgbClr val="FFFFFF"/>
                  </a:solidFill>
                  <a:latin typeface="Arial" charset="0"/>
                  <a:cs typeface="Arial" charset="0"/>
                </a:rPr>
                <a:t>’</a:t>
              </a:r>
              <a:endParaRPr lang="en-US" i="0" dirty="0" smtClean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24" name="Line 72"/>
            <p:cNvSpPr>
              <a:spLocks noChangeShapeType="1"/>
            </p:cNvSpPr>
            <p:nvPr/>
          </p:nvSpPr>
          <p:spPr bwMode="auto">
            <a:xfrm>
              <a:off x="1936" y="3535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7625" name="Line 73"/>
            <p:cNvSpPr>
              <a:spLocks noChangeShapeType="1"/>
            </p:cNvSpPr>
            <p:nvPr/>
          </p:nvSpPr>
          <p:spPr bwMode="auto">
            <a:xfrm>
              <a:off x="2116" y="3540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685130" name="Group 74"/>
          <p:cNvGrpSpPr>
            <a:grpSpLocks/>
          </p:cNvGrpSpPr>
          <p:nvPr/>
        </p:nvGrpSpPr>
        <p:grpSpPr bwMode="auto">
          <a:xfrm>
            <a:off x="5799138" y="2882900"/>
            <a:ext cx="1428750" cy="369888"/>
            <a:chOff x="1750" y="3514"/>
            <a:chExt cx="900" cy="233"/>
          </a:xfrm>
        </p:grpSpPr>
        <p:sp>
          <p:nvSpPr>
            <p:cNvPr id="67618" name="Rectangle 75"/>
            <p:cNvSpPr>
              <a:spLocks noChangeArrowheads="1"/>
            </p:cNvSpPr>
            <p:nvPr/>
          </p:nvSpPr>
          <p:spPr bwMode="auto">
            <a:xfrm>
              <a:off x="1771" y="3542"/>
              <a:ext cx="879" cy="16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19" name="Text Box 76"/>
            <p:cNvSpPr txBox="1">
              <a:spLocks noChangeArrowheads="1"/>
            </p:cNvSpPr>
            <p:nvPr/>
          </p:nvSpPr>
          <p:spPr bwMode="auto">
            <a:xfrm>
              <a:off x="1750" y="3514"/>
              <a:ext cx="35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FFFFFF"/>
                  </a:solidFill>
                  <a:latin typeface="Arial" charset="0"/>
                  <a:cs typeface="Arial" charset="0"/>
                </a:rPr>
                <a:t>A A</a:t>
              </a:r>
              <a:r>
                <a:rPr lang="ja-JP" altLang="en-US" i="0" smtClean="0">
                  <a:solidFill>
                    <a:srgbClr val="FFFFFF"/>
                  </a:solidFill>
                  <a:latin typeface="Arial" charset="0"/>
                  <a:cs typeface="Arial" charset="0"/>
                </a:rPr>
                <a:t>’</a:t>
              </a:r>
              <a:endParaRPr lang="en-US" i="0" dirty="0" smtClean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20" name="Line 77"/>
            <p:cNvSpPr>
              <a:spLocks noChangeShapeType="1"/>
            </p:cNvSpPr>
            <p:nvPr/>
          </p:nvSpPr>
          <p:spPr bwMode="auto">
            <a:xfrm>
              <a:off x="1936" y="3535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7621" name="Line 78"/>
            <p:cNvSpPr>
              <a:spLocks noChangeShapeType="1"/>
            </p:cNvSpPr>
            <p:nvPr/>
          </p:nvSpPr>
          <p:spPr bwMode="auto">
            <a:xfrm>
              <a:off x="2116" y="3540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685135" name="Group 79"/>
          <p:cNvGrpSpPr>
            <a:grpSpLocks/>
          </p:cNvGrpSpPr>
          <p:nvPr/>
        </p:nvGrpSpPr>
        <p:grpSpPr bwMode="auto">
          <a:xfrm>
            <a:off x="5795963" y="2879725"/>
            <a:ext cx="1428750" cy="369888"/>
            <a:chOff x="1750" y="3514"/>
            <a:chExt cx="900" cy="233"/>
          </a:xfrm>
        </p:grpSpPr>
        <p:sp>
          <p:nvSpPr>
            <p:cNvPr id="67614" name="Rectangle 80"/>
            <p:cNvSpPr>
              <a:spLocks noChangeArrowheads="1"/>
            </p:cNvSpPr>
            <p:nvPr/>
          </p:nvSpPr>
          <p:spPr bwMode="auto">
            <a:xfrm>
              <a:off x="1771" y="3542"/>
              <a:ext cx="879" cy="16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15" name="Text Box 81"/>
            <p:cNvSpPr txBox="1">
              <a:spLocks noChangeArrowheads="1"/>
            </p:cNvSpPr>
            <p:nvPr/>
          </p:nvSpPr>
          <p:spPr bwMode="auto">
            <a:xfrm>
              <a:off x="1750" y="3514"/>
              <a:ext cx="35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FFFFFF"/>
                  </a:solidFill>
                  <a:latin typeface="Arial" charset="0"/>
                  <a:cs typeface="Arial" charset="0"/>
                </a:rPr>
                <a:t>A A</a:t>
              </a:r>
              <a:r>
                <a:rPr lang="ja-JP" altLang="en-US" i="0" smtClean="0">
                  <a:solidFill>
                    <a:srgbClr val="FFFFFF"/>
                  </a:solidFill>
                  <a:latin typeface="Arial" charset="0"/>
                  <a:cs typeface="Arial" charset="0"/>
                </a:rPr>
                <a:t>’</a:t>
              </a:r>
              <a:endParaRPr lang="en-US" i="0" dirty="0" smtClean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16" name="Line 82"/>
            <p:cNvSpPr>
              <a:spLocks noChangeShapeType="1"/>
            </p:cNvSpPr>
            <p:nvPr/>
          </p:nvSpPr>
          <p:spPr bwMode="auto">
            <a:xfrm>
              <a:off x="1936" y="3535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7617" name="Line 83"/>
            <p:cNvSpPr>
              <a:spLocks noChangeShapeType="1"/>
            </p:cNvSpPr>
            <p:nvPr/>
          </p:nvSpPr>
          <p:spPr bwMode="auto">
            <a:xfrm>
              <a:off x="2116" y="3540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685140" name="Rectangle 84"/>
          <p:cNvSpPr>
            <a:spLocks noGrp="1" noChangeArrowheads="1"/>
          </p:cNvSpPr>
          <p:nvPr>
            <p:ph type="body" idx="1"/>
          </p:nvPr>
        </p:nvSpPr>
        <p:spPr>
          <a:xfrm>
            <a:off x="285750" y="1508125"/>
            <a:ext cx="4044950" cy="944563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dirty="0">
                <a:latin typeface="Gill Sans MT" charset="0"/>
                <a:cs typeface="+mn-cs"/>
              </a:rPr>
              <a:t>frame </a:t>
            </a:r>
            <a:r>
              <a:rPr lang="en-US" dirty="0" smtClean="0">
                <a:latin typeface="Gill Sans MT" charset="0"/>
                <a:cs typeface="+mn-cs"/>
              </a:rPr>
              <a:t>destination, A’, location unknown</a:t>
            </a:r>
            <a:r>
              <a:rPr lang="en-US" dirty="0">
                <a:latin typeface="Gill Sans MT" charset="0"/>
                <a:cs typeface="+mn-cs"/>
              </a:rPr>
              <a:t>:</a:t>
            </a:r>
            <a:endParaRPr lang="en-US" i="1" dirty="0">
              <a:latin typeface="Gill Sans MT" charset="0"/>
              <a:cs typeface="+mn-cs"/>
            </a:endParaRPr>
          </a:p>
        </p:txBody>
      </p:sp>
      <p:sp>
        <p:nvSpPr>
          <p:cNvPr id="685142" name="Text Box 86"/>
          <p:cNvSpPr txBox="1">
            <a:spLocks noChangeArrowheads="1"/>
          </p:cNvSpPr>
          <p:nvPr/>
        </p:nvSpPr>
        <p:spPr bwMode="auto">
          <a:xfrm>
            <a:off x="3349625" y="1847850"/>
            <a:ext cx="838200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800" dirty="0" smtClean="0">
                <a:solidFill>
                  <a:srgbClr val="CC0000"/>
                </a:solidFill>
                <a:latin typeface="Gill Sans MT" charset="0"/>
                <a:cs typeface="+mn-cs"/>
              </a:rPr>
              <a:t>flood</a:t>
            </a:r>
          </a:p>
        </p:txBody>
      </p:sp>
      <p:grpSp>
        <p:nvGrpSpPr>
          <p:cNvPr id="685148" name="Group 92"/>
          <p:cNvGrpSpPr>
            <a:grpSpLocks/>
          </p:cNvGrpSpPr>
          <p:nvPr/>
        </p:nvGrpSpPr>
        <p:grpSpPr bwMode="auto">
          <a:xfrm>
            <a:off x="6130925" y="3981450"/>
            <a:ext cx="1428750" cy="369888"/>
            <a:chOff x="730" y="2472"/>
            <a:chExt cx="900" cy="233"/>
          </a:xfrm>
        </p:grpSpPr>
        <p:sp>
          <p:nvSpPr>
            <p:cNvPr id="67610" name="Rectangle 88"/>
            <p:cNvSpPr>
              <a:spLocks noChangeArrowheads="1"/>
            </p:cNvSpPr>
            <p:nvPr/>
          </p:nvSpPr>
          <p:spPr bwMode="auto">
            <a:xfrm>
              <a:off x="751" y="2500"/>
              <a:ext cx="879" cy="16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11" name="Text Box 89"/>
            <p:cNvSpPr txBox="1">
              <a:spLocks noChangeArrowheads="1"/>
            </p:cNvSpPr>
            <p:nvPr/>
          </p:nvSpPr>
          <p:spPr bwMode="auto">
            <a:xfrm>
              <a:off x="730" y="2472"/>
              <a:ext cx="35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FFFFFF"/>
                  </a:solidFill>
                  <a:latin typeface="Arial" charset="0"/>
                  <a:cs typeface="Arial" charset="0"/>
                </a:rPr>
                <a:t>A</a:t>
              </a:r>
              <a:r>
                <a:rPr lang="ja-JP" altLang="en-US" i="0" smtClean="0">
                  <a:solidFill>
                    <a:srgbClr val="FFFFFF"/>
                  </a:solidFill>
                  <a:latin typeface="Arial" charset="0"/>
                  <a:cs typeface="Arial" charset="0"/>
                </a:rPr>
                <a:t>’</a:t>
              </a:r>
              <a:r>
                <a:rPr lang="en-US" i="0" dirty="0" smtClean="0">
                  <a:solidFill>
                    <a:srgbClr val="FFFFFF"/>
                  </a:solidFill>
                  <a:latin typeface="Arial" charset="0"/>
                  <a:cs typeface="Arial" charset="0"/>
                </a:rPr>
                <a:t> A</a:t>
              </a:r>
            </a:p>
          </p:txBody>
        </p:sp>
        <p:sp>
          <p:nvSpPr>
            <p:cNvPr id="67612" name="Line 90"/>
            <p:cNvSpPr>
              <a:spLocks noChangeShapeType="1"/>
            </p:cNvSpPr>
            <p:nvPr/>
          </p:nvSpPr>
          <p:spPr bwMode="auto">
            <a:xfrm>
              <a:off x="937" y="2493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7613" name="Line 91"/>
            <p:cNvSpPr>
              <a:spLocks noChangeShapeType="1"/>
            </p:cNvSpPr>
            <p:nvPr/>
          </p:nvSpPr>
          <p:spPr bwMode="auto">
            <a:xfrm>
              <a:off x="1096" y="2498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685149" name="Rectangle 93"/>
          <p:cNvSpPr>
            <a:spLocks noChangeArrowheads="1"/>
          </p:cNvSpPr>
          <p:nvPr/>
        </p:nvSpPr>
        <p:spPr bwMode="auto">
          <a:xfrm>
            <a:off x="300038" y="2425700"/>
            <a:ext cx="4044950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79400" indent="-279400"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800" i="0" dirty="0">
                <a:solidFill>
                  <a:srgbClr val="000000"/>
                </a:solidFill>
                <a:latin typeface="Gill Sans MT" charset="0"/>
                <a:cs typeface="+mn-cs"/>
              </a:rPr>
              <a:t>destination A location known:</a:t>
            </a:r>
            <a:endParaRPr lang="en-US" sz="2800" dirty="0">
              <a:solidFill>
                <a:srgbClr val="FF0000"/>
              </a:solidFill>
              <a:latin typeface="Gill Sans MT" charset="0"/>
              <a:cs typeface="+mn-cs"/>
            </a:endParaRPr>
          </a:p>
        </p:txBody>
      </p:sp>
      <p:grpSp>
        <p:nvGrpSpPr>
          <p:cNvPr id="685150" name="Group 94"/>
          <p:cNvGrpSpPr>
            <a:grpSpLocks/>
          </p:cNvGrpSpPr>
          <p:nvPr/>
        </p:nvGrpSpPr>
        <p:grpSpPr bwMode="auto">
          <a:xfrm>
            <a:off x="3768725" y="5656263"/>
            <a:ext cx="2471738" cy="374650"/>
            <a:chOff x="2376" y="3383"/>
            <a:chExt cx="1557" cy="236"/>
          </a:xfrm>
        </p:grpSpPr>
        <p:sp>
          <p:nvSpPr>
            <p:cNvPr id="67607" name="Text Box 95"/>
            <p:cNvSpPr txBox="1">
              <a:spLocks noChangeArrowheads="1"/>
            </p:cNvSpPr>
            <p:nvPr/>
          </p:nvSpPr>
          <p:spPr bwMode="auto">
            <a:xfrm>
              <a:off x="2376" y="3388"/>
              <a:ext cx="24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A</a:t>
              </a:r>
              <a:r>
                <a:rPr lang="ja-JP" altLang="en-US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’</a:t>
              </a:r>
              <a:endParaRPr lang="en-US" dirty="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08" name="Text Box 96"/>
            <p:cNvSpPr txBox="1">
              <a:spLocks noChangeArrowheads="1"/>
            </p:cNvSpPr>
            <p:nvPr/>
          </p:nvSpPr>
          <p:spPr bwMode="auto">
            <a:xfrm>
              <a:off x="3133" y="3387"/>
              <a:ext cx="2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4</a:t>
              </a:r>
            </a:p>
          </p:txBody>
        </p:sp>
        <p:sp>
          <p:nvSpPr>
            <p:cNvPr id="67609" name="Text Box 97"/>
            <p:cNvSpPr txBox="1">
              <a:spLocks noChangeArrowheads="1"/>
            </p:cNvSpPr>
            <p:nvPr/>
          </p:nvSpPr>
          <p:spPr bwMode="auto">
            <a:xfrm>
              <a:off x="3655" y="3383"/>
              <a:ext cx="27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60</a:t>
              </a:r>
            </a:p>
          </p:txBody>
        </p:sp>
      </p:grpSp>
      <p:sp>
        <p:nvSpPr>
          <p:cNvPr id="685154" name="Rectangle 98"/>
          <p:cNvSpPr>
            <a:spLocks noChangeArrowheads="1"/>
          </p:cNvSpPr>
          <p:nvPr/>
        </p:nvSpPr>
        <p:spPr bwMode="auto">
          <a:xfrm>
            <a:off x="619121" y="2884488"/>
            <a:ext cx="3729037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ts val="3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2800" dirty="0">
                <a:solidFill>
                  <a:srgbClr val="CC0000"/>
                </a:solidFill>
                <a:latin typeface="Gill Sans MT" charset="0"/>
                <a:cs typeface="+mn-cs"/>
              </a:rPr>
              <a:t>            selectively send </a:t>
            </a:r>
          </a:p>
          <a:p>
            <a:pPr marL="342900" indent="-342900">
              <a:lnSpc>
                <a:spcPts val="3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2800" dirty="0">
                <a:solidFill>
                  <a:srgbClr val="CC0000"/>
                </a:solidFill>
                <a:latin typeface="Gill Sans MT" charset="0"/>
                <a:cs typeface="+mn-cs"/>
              </a:rPr>
              <a:t>on just one link</a:t>
            </a:r>
          </a:p>
        </p:txBody>
      </p:sp>
      <p:pic>
        <p:nvPicPr>
          <p:cNvPr id="171029" name="Picture 18" descr="underline_base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919955"/>
            <a:ext cx="63992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27</a:t>
            </a:fld>
            <a:endParaRPr lang="en-US" sz="1200" dirty="0">
              <a:latin typeface="Tahoma" charset="0"/>
            </a:endParaRPr>
          </a:p>
        </p:txBody>
      </p:sp>
      <p:sp>
        <p:nvSpPr>
          <p:cNvPr id="11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362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85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85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85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59259E-6 L -0.10694 0.11482 L -0.10694 0.24329 " pathEditMode="relative" rAng="0" ptsTypes="AAA">
                                      <p:cBhvr>
                                        <p:cTn id="24" dur="2000" fill="hold"/>
                                        <p:tgtEl>
                                          <p:spTgt spid="6850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47" y="1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85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6.2963E-6 L -0.12118 -0.09814 " pathEditMode="relative" ptsTypes="AA">
                                      <p:cBhvr>
                                        <p:cTn id="42" dur="2000" fill="hold"/>
                                        <p:tgtEl>
                                          <p:spTgt spid="685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7.40741E-7 L -0.09532 0.14352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685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74" y="7176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7.40741E-7 L 0.03489 0.15509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685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6" y="7755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7.40741E-7 L 0.16163 0.06667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685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3" y="3333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6 L 0.11545 -0.10231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685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64" y="-5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685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-0.00509 L -0.03767 -0.17014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685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3" y="-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685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611 -0.1588 L -0.03472 -0.32871 " pathEditMode="relative" ptsTypes="AA">
                                      <p:cBhvr>
                                        <p:cTn id="95" dur="2000" fill="hold"/>
                                        <p:tgtEl>
                                          <p:spTgt spid="685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5104" grpId="0"/>
      <p:bldP spid="685140" grpId="0" build="p"/>
      <p:bldP spid="685142" grpId="0"/>
      <p:bldP spid="685149" grpId="0" build="p"/>
      <p:bldP spid="685154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Rectangle 5"/>
          <p:cNvSpPr>
            <a:spLocks noGrp="1" noChangeArrowheads="1"/>
          </p:cNvSpPr>
          <p:nvPr>
            <p:ph type="title"/>
          </p:nvPr>
        </p:nvSpPr>
        <p:spPr>
          <a:xfrm>
            <a:off x="5461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Interconnecting switches</a:t>
            </a:r>
          </a:p>
        </p:txBody>
      </p:sp>
      <p:sp>
        <p:nvSpPr>
          <p:cNvPr id="68613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98500" y="1320800"/>
            <a:ext cx="7881938" cy="682625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dirty="0" smtClean="0">
                <a:latin typeface="Gill Sans MT" charset="0"/>
                <a:cs typeface="+mn-cs"/>
              </a:rPr>
              <a:t>self-learning switches </a:t>
            </a:r>
            <a:r>
              <a:rPr lang="en-US" dirty="0">
                <a:latin typeface="Gill Sans MT" charset="0"/>
                <a:cs typeface="+mn-cs"/>
              </a:rPr>
              <a:t>can be connected </a:t>
            </a:r>
            <a:r>
              <a:rPr lang="en-US" dirty="0" smtClean="0">
                <a:latin typeface="Gill Sans MT" charset="0"/>
                <a:cs typeface="+mn-cs"/>
              </a:rPr>
              <a:t>together:</a:t>
            </a:r>
            <a:endParaRPr lang="en-US" dirty="0">
              <a:latin typeface="Gill Sans MT" charset="0"/>
              <a:cs typeface="+mn-cs"/>
            </a:endParaRPr>
          </a:p>
        </p:txBody>
      </p:sp>
      <p:sp>
        <p:nvSpPr>
          <p:cNvPr id="681030" name="Rectangle 70"/>
          <p:cNvSpPr>
            <a:spLocks noChangeArrowheads="1"/>
          </p:cNvSpPr>
          <p:nvPr/>
        </p:nvSpPr>
        <p:spPr bwMode="auto">
          <a:xfrm>
            <a:off x="690563" y="4535488"/>
            <a:ext cx="7881937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defRPr/>
            </a:pPr>
            <a:r>
              <a:rPr lang="en-US" sz="2800" i="1" u="sng" dirty="0">
                <a:solidFill>
                  <a:srgbClr val="CC0000"/>
                </a:solidFill>
                <a:latin typeface="Gill Sans MT" charset="0"/>
                <a:cs typeface="+mn-cs"/>
              </a:rPr>
              <a:t>Q:</a:t>
            </a:r>
            <a:r>
              <a:rPr lang="en-US" sz="2800" i="1" dirty="0">
                <a:solidFill>
                  <a:srgbClr val="000000"/>
                </a:solidFill>
                <a:latin typeface="Gill Sans MT" charset="0"/>
                <a:cs typeface="+mn-cs"/>
              </a:rPr>
              <a:t> </a:t>
            </a:r>
            <a:r>
              <a:rPr lang="en-US" sz="2800" i="0" dirty="0">
                <a:solidFill>
                  <a:srgbClr val="000000"/>
                </a:solidFill>
                <a:latin typeface="Gill Sans MT" charset="0"/>
                <a:cs typeface="+mn-cs"/>
              </a:rPr>
              <a:t>sending from A to G - how does S</a:t>
            </a:r>
            <a:r>
              <a:rPr lang="en-US" sz="2800" i="0" baseline="-25000" dirty="0">
                <a:solidFill>
                  <a:srgbClr val="000000"/>
                </a:solidFill>
                <a:latin typeface="Gill Sans MT" charset="0"/>
                <a:cs typeface="+mn-cs"/>
              </a:rPr>
              <a:t>1</a:t>
            </a:r>
            <a:r>
              <a:rPr lang="en-US" sz="2800" i="0" dirty="0">
                <a:solidFill>
                  <a:srgbClr val="000000"/>
                </a:solidFill>
                <a:latin typeface="Gill Sans MT" charset="0"/>
                <a:cs typeface="+mn-cs"/>
              </a:rPr>
              <a:t> know to forward frame destined to G via S</a:t>
            </a:r>
            <a:r>
              <a:rPr lang="en-US" sz="2800" i="0" baseline="-25000" dirty="0">
                <a:solidFill>
                  <a:srgbClr val="000000"/>
                </a:solidFill>
                <a:latin typeface="Gill Sans MT" charset="0"/>
                <a:cs typeface="+mn-cs"/>
              </a:rPr>
              <a:t>4</a:t>
            </a:r>
            <a:r>
              <a:rPr lang="en-US" sz="2800" i="0" dirty="0">
                <a:solidFill>
                  <a:srgbClr val="000000"/>
                </a:solidFill>
                <a:latin typeface="Gill Sans MT" charset="0"/>
                <a:cs typeface="+mn-cs"/>
              </a:rPr>
              <a:t> and S</a:t>
            </a:r>
            <a:r>
              <a:rPr lang="en-US" sz="2800" i="0" baseline="-25000" dirty="0">
                <a:solidFill>
                  <a:srgbClr val="000000"/>
                </a:solidFill>
                <a:latin typeface="Gill Sans MT" charset="0"/>
                <a:cs typeface="+mn-cs"/>
              </a:rPr>
              <a:t>3</a:t>
            </a:r>
            <a:r>
              <a:rPr lang="en-US" sz="2800" i="0" dirty="0">
                <a:solidFill>
                  <a:srgbClr val="000000"/>
                </a:solidFill>
                <a:latin typeface="Gill Sans MT" charset="0"/>
                <a:cs typeface="+mn-cs"/>
              </a:rPr>
              <a:t>?</a:t>
            </a:r>
          </a:p>
          <a:p>
            <a:pPr marL="457200" indent="-287338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800" i="1" u="sng" dirty="0">
                <a:solidFill>
                  <a:srgbClr val="CC0000"/>
                </a:solidFill>
                <a:latin typeface="Gill Sans MT" charset="0"/>
                <a:cs typeface="+mn-cs"/>
              </a:rPr>
              <a:t>A:</a:t>
            </a:r>
            <a:r>
              <a:rPr lang="en-US" sz="2800" i="1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sz="2800" i="0" dirty="0">
                <a:solidFill>
                  <a:srgbClr val="000000"/>
                </a:solidFill>
                <a:latin typeface="Gill Sans MT" charset="0"/>
                <a:cs typeface="+mn-cs"/>
              </a:rPr>
              <a:t>self learning! (works </a:t>
            </a:r>
            <a:r>
              <a:rPr lang="en-US" sz="2800" dirty="0">
                <a:solidFill>
                  <a:srgbClr val="000000"/>
                </a:solidFill>
                <a:latin typeface="Gill Sans MT" charset="0"/>
                <a:cs typeface="+mn-cs"/>
              </a:rPr>
              <a:t>exactly</a:t>
            </a:r>
            <a:r>
              <a:rPr lang="en-US" sz="2800" i="0" dirty="0">
                <a:solidFill>
                  <a:srgbClr val="000000"/>
                </a:solidFill>
                <a:latin typeface="Gill Sans MT" charset="0"/>
                <a:cs typeface="+mn-cs"/>
              </a:rPr>
              <a:t> the same as in single-switch case!)</a:t>
            </a:r>
          </a:p>
        </p:txBody>
      </p:sp>
      <p:grpSp>
        <p:nvGrpSpPr>
          <p:cNvPr id="173062" name="Group 1"/>
          <p:cNvGrpSpPr>
            <a:grpSpLocks/>
          </p:cNvGrpSpPr>
          <p:nvPr/>
        </p:nvGrpSpPr>
        <p:grpSpPr bwMode="auto">
          <a:xfrm>
            <a:off x="958850" y="2444750"/>
            <a:ext cx="2047875" cy="1358900"/>
            <a:chOff x="958850" y="2444750"/>
            <a:chExt cx="2048416" cy="1358710"/>
          </a:xfrm>
        </p:grpSpPr>
        <p:sp>
          <p:nvSpPr>
            <p:cNvPr id="68657" name="Line 20"/>
            <p:cNvSpPr>
              <a:spLocks noChangeShapeType="1"/>
            </p:cNvSpPr>
            <p:nvPr/>
          </p:nvSpPr>
          <p:spPr bwMode="auto">
            <a:xfrm flipH="1">
              <a:off x="1582903" y="3030456"/>
              <a:ext cx="5557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8658" name="Line 21"/>
            <p:cNvSpPr>
              <a:spLocks noChangeShapeType="1"/>
            </p:cNvSpPr>
            <p:nvPr/>
          </p:nvSpPr>
          <p:spPr bwMode="auto">
            <a:xfrm flipH="1">
              <a:off x="1970355" y="3078074"/>
              <a:ext cx="271534" cy="3142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8659" name="Line 22"/>
            <p:cNvSpPr>
              <a:spLocks noChangeShapeType="1"/>
            </p:cNvSpPr>
            <p:nvPr/>
          </p:nvSpPr>
          <p:spPr bwMode="auto">
            <a:xfrm>
              <a:off x="2389566" y="3106645"/>
              <a:ext cx="73044" cy="2952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8660" name="Text Box 64"/>
            <p:cNvSpPr txBox="1">
              <a:spLocks noChangeArrowheads="1"/>
            </p:cNvSpPr>
            <p:nvPr/>
          </p:nvSpPr>
          <p:spPr bwMode="auto">
            <a:xfrm>
              <a:off x="958850" y="2844744"/>
              <a:ext cx="350931" cy="3666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A</a:t>
              </a:r>
            </a:p>
          </p:txBody>
        </p:sp>
        <p:sp>
          <p:nvSpPr>
            <p:cNvPr id="68661" name="Text Box 65"/>
            <p:cNvSpPr txBox="1">
              <a:spLocks noChangeArrowheads="1"/>
            </p:cNvSpPr>
            <p:nvPr/>
          </p:nvSpPr>
          <p:spPr bwMode="auto">
            <a:xfrm>
              <a:off x="1408232" y="3306642"/>
              <a:ext cx="338226" cy="3698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B</a:t>
              </a:r>
            </a:p>
          </p:txBody>
        </p:sp>
        <p:sp>
          <p:nvSpPr>
            <p:cNvPr id="68662" name="Text Box 73"/>
            <p:cNvSpPr txBox="1">
              <a:spLocks noChangeArrowheads="1"/>
            </p:cNvSpPr>
            <p:nvPr/>
          </p:nvSpPr>
          <p:spPr bwMode="auto">
            <a:xfrm>
              <a:off x="2181548" y="2444750"/>
              <a:ext cx="423975" cy="3698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S</a:t>
              </a:r>
              <a:r>
                <a:rPr lang="en-US" i="0" baseline="-250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68663" name="Text Box 66"/>
            <p:cNvSpPr txBox="1">
              <a:spLocks noChangeArrowheads="1"/>
            </p:cNvSpPr>
            <p:nvPr/>
          </p:nvSpPr>
          <p:spPr bwMode="auto">
            <a:xfrm>
              <a:off x="2656336" y="3298706"/>
              <a:ext cx="350930" cy="3698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C</a:t>
              </a:r>
            </a:p>
          </p:txBody>
        </p:sp>
        <p:grpSp>
          <p:nvGrpSpPr>
            <p:cNvPr id="173111" name="Group 44"/>
            <p:cNvGrpSpPr>
              <a:grpSpLocks/>
            </p:cNvGrpSpPr>
            <p:nvPr/>
          </p:nvGrpSpPr>
          <p:grpSpPr bwMode="auto">
            <a:xfrm>
              <a:off x="1127760" y="2834640"/>
              <a:ext cx="568960" cy="481140"/>
              <a:chOff x="-44" y="1473"/>
              <a:chExt cx="981" cy="1105"/>
            </a:xfrm>
          </p:grpSpPr>
          <p:pic>
            <p:nvPicPr>
              <p:cNvPr id="173119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3120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73112" name="Group 44"/>
            <p:cNvGrpSpPr>
              <a:grpSpLocks/>
            </p:cNvGrpSpPr>
            <p:nvPr/>
          </p:nvGrpSpPr>
          <p:grpSpPr bwMode="auto">
            <a:xfrm>
              <a:off x="1534160" y="3291840"/>
              <a:ext cx="568960" cy="481140"/>
              <a:chOff x="-44" y="1473"/>
              <a:chExt cx="981" cy="1105"/>
            </a:xfrm>
          </p:grpSpPr>
          <p:pic>
            <p:nvPicPr>
              <p:cNvPr id="173117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3118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73113" name="Group 44"/>
            <p:cNvGrpSpPr>
              <a:grpSpLocks/>
            </p:cNvGrpSpPr>
            <p:nvPr/>
          </p:nvGrpSpPr>
          <p:grpSpPr bwMode="auto">
            <a:xfrm>
              <a:off x="2062480" y="3322320"/>
              <a:ext cx="568960" cy="481140"/>
              <a:chOff x="-44" y="1473"/>
              <a:chExt cx="981" cy="1105"/>
            </a:xfrm>
          </p:grpSpPr>
          <p:pic>
            <p:nvPicPr>
              <p:cNvPr id="173115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3116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6866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4817" y="2879664"/>
              <a:ext cx="678041" cy="2999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2379663" y="1984375"/>
            <a:ext cx="4856162" cy="2044700"/>
            <a:chOff x="2379663" y="1984375"/>
            <a:chExt cx="4855711" cy="2044145"/>
          </a:xfrm>
        </p:grpSpPr>
        <p:sp>
          <p:nvSpPr>
            <p:cNvPr id="68618" name="Line 23"/>
            <p:cNvSpPr>
              <a:spLocks noChangeShapeType="1"/>
            </p:cNvSpPr>
            <p:nvPr/>
          </p:nvSpPr>
          <p:spPr bwMode="auto">
            <a:xfrm flipH="1">
              <a:off x="3635258" y="3068344"/>
              <a:ext cx="346043" cy="2158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8619" name="Line 24"/>
            <p:cNvSpPr>
              <a:spLocks noChangeShapeType="1"/>
            </p:cNvSpPr>
            <p:nvPr/>
          </p:nvSpPr>
          <p:spPr bwMode="auto">
            <a:xfrm flipH="1">
              <a:off x="3949554" y="3087389"/>
              <a:ext cx="125401" cy="5872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8620" name="Line 25"/>
            <p:cNvSpPr>
              <a:spLocks noChangeShapeType="1"/>
            </p:cNvSpPr>
            <p:nvPr/>
          </p:nvSpPr>
          <p:spPr bwMode="auto">
            <a:xfrm>
              <a:off x="4254326" y="3030254"/>
              <a:ext cx="230167" cy="3618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8621" name="Line 26"/>
            <p:cNvSpPr>
              <a:spLocks noChangeShapeType="1"/>
            </p:cNvSpPr>
            <p:nvPr/>
          </p:nvSpPr>
          <p:spPr bwMode="auto">
            <a:xfrm flipH="1">
              <a:off x="5532145" y="3106433"/>
              <a:ext cx="428585" cy="2444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8622" name="Line 27"/>
            <p:cNvSpPr>
              <a:spLocks noChangeShapeType="1"/>
            </p:cNvSpPr>
            <p:nvPr/>
          </p:nvSpPr>
          <p:spPr bwMode="auto">
            <a:xfrm flipH="1">
              <a:off x="6035335" y="3077866"/>
              <a:ext cx="9524" cy="4697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8623" name="Line 35"/>
            <p:cNvSpPr>
              <a:spLocks noChangeShapeType="1"/>
            </p:cNvSpPr>
            <p:nvPr/>
          </p:nvSpPr>
          <p:spPr bwMode="auto">
            <a:xfrm flipH="1">
              <a:off x="2379663" y="2355749"/>
              <a:ext cx="1517509" cy="53642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8624" name="Line 36"/>
            <p:cNvSpPr>
              <a:spLocks noChangeShapeType="1"/>
            </p:cNvSpPr>
            <p:nvPr/>
          </p:nvSpPr>
          <p:spPr bwMode="auto">
            <a:xfrm>
              <a:off x="4200356" y="2322421"/>
              <a:ext cx="0" cy="599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8625" name="Line 37"/>
            <p:cNvSpPr>
              <a:spLocks noChangeShapeType="1"/>
            </p:cNvSpPr>
            <p:nvPr/>
          </p:nvSpPr>
          <p:spPr bwMode="auto">
            <a:xfrm flipH="1" flipV="1">
              <a:off x="4449571" y="2306551"/>
              <a:ext cx="1406394" cy="6840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8626" name="Line 63"/>
            <p:cNvSpPr>
              <a:spLocks noChangeShapeType="1"/>
            </p:cNvSpPr>
            <p:nvPr/>
          </p:nvSpPr>
          <p:spPr bwMode="auto">
            <a:xfrm>
              <a:off x="6411539" y="3131826"/>
              <a:ext cx="285723" cy="1587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8627" name="Text Box 67"/>
            <p:cNvSpPr txBox="1">
              <a:spLocks noChangeArrowheads="1"/>
            </p:cNvSpPr>
            <p:nvPr/>
          </p:nvSpPr>
          <p:spPr bwMode="auto">
            <a:xfrm>
              <a:off x="3620973" y="3222289"/>
              <a:ext cx="349218" cy="3666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D</a:t>
              </a:r>
            </a:p>
          </p:txBody>
        </p:sp>
        <p:sp>
          <p:nvSpPr>
            <p:cNvPr id="68628" name="Text Box 68"/>
            <p:cNvSpPr txBox="1">
              <a:spLocks noChangeArrowheads="1"/>
            </p:cNvSpPr>
            <p:nvPr/>
          </p:nvSpPr>
          <p:spPr bwMode="auto">
            <a:xfrm>
              <a:off x="4094004" y="3658733"/>
              <a:ext cx="338106" cy="3697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E</a:t>
              </a:r>
            </a:p>
          </p:txBody>
        </p:sp>
        <p:sp>
          <p:nvSpPr>
            <p:cNvPr id="68629" name="Text Box 69"/>
            <p:cNvSpPr txBox="1">
              <a:spLocks noChangeArrowheads="1"/>
            </p:cNvSpPr>
            <p:nvPr/>
          </p:nvSpPr>
          <p:spPr bwMode="auto">
            <a:xfrm>
              <a:off x="4567035" y="3057234"/>
              <a:ext cx="325407" cy="3697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F</a:t>
              </a:r>
            </a:p>
          </p:txBody>
        </p:sp>
        <p:sp>
          <p:nvSpPr>
            <p:cNvPr id="68630" name="Text Box 74"/>
            <p:cNvSpPr txBox="1">
              <a:spLocks noChangeArrowheads="1"/>
            </p:cNvSpPr>
            <p:nvPr/>
          </p:nvSpPr>
          <p:spPr bwMode="auto">
            <a:xfrm>
              <a:off x="3408267" y="2768387"/>
              <a:ext cx="436521" cy="3666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S</a:t>
              </a:r>
              <a:r>
                <a:rPr lang="en-US" i="0" baseline="-250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2</a:t>
              </a:r>
            </a:p>
          </p:txBody>
        </p:sp>
        <p:sp>
          <p:nvSpPr>
            <p:cNvPr id="68631" name="Text Box 75"/>
            <p:cNvSpPr txBox="1">
              <a:spLocks noChangeArrowheads="1"/>
            </p:cNvSpPr>
            <p:nvPr/>
          </p:nvSpPr>
          <p:spPr bwMode="auto">
            <a:xfrm>
              <a:off x="4635290" y="1984375"/>
              <a:ext cx="436522" cy="3666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S</a:t>
              </a:r>
              <a:r>
                <a:rPr lang="en-US" i="0" baseline="-250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4</a:t>
              </a:r>
            </a:p>
          </p:txBody>
        </p:sp>
        <p:sp>
          <p:nvSpPr>
            <p:cNvPr id="68632" name="Text Box 76"/>
            <p:cNvSpPr txBox="1">
              <a:spLocks noChangeArrowheads="1"/>
            </p:cNvSpPr>
            <p:nvPr/>
          </p:nvSpPr>
          <p:spPr bwMode="auto">
            <a:xfrm>
              <a:off x="6009938" y="2570004"/>
              <a:ext cx="436522" cy="3666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S</a:t>
              </a:r>
              <a:r>
                <a:rPr lang="en-US" i="0" baseline="-250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3</a:t>
              </a:r>
            </a:p>
          </p:txBody>
        </p:sp>
        <p:sp>
          <p:nvSpPr>
            <p:cNvPr id="68633" name="Text Box 78"/>
            <p:cNvSpPr txBox="1">
              <a:spLocks noChangeArrowheads="1"/>
            </p:cNvSpPr>
            <p:nvPr/>
          </p:nvSpPr>
          <p:spPr bwMode="auto">
            <a:xfrm>
              <a:off x="6240104" y="3541290"/>
              <a:ext cx="360329" cy="3666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H</a:t>
              </a:r>
            </a:p>
          </p:txBody>
        </p:sp>
        <p:sp>
          <p:nvSpPr>
            <p:cNvPr id="68634" name="Text Box 79"/>
            <p:cNvSpPr txBox="1">
              <a:spLocks noChangeArrowheads="1"/>
            </p:cNvSpPr>
            <p:nvPr/>
          </p:nvSpPr>
          <p:spPr bwMode="auto">
            <a:xfrm>
              <a:off x="6986160" y="3179439"/>
              <a:ext cx="249214" cy="3697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I</a:t>
              </a:r>
            </a:p>
          </p:txBody>
        </p:sp>
        <p:sp>
          <p:nvSpPr>
            <p:cNvPr id="68635" name="Text Box 80"/>
            <p:cNvSpPr txBox="1">
              <a:spLocks noChangeArrowheads="1"/>
            </p:cNvSpPr>
            <p:nvPr/>
          </p:nvSpPr>
          <p:spPr bwMode="auto">
            <a:xfrm>
              <a:off x="5103560" y="3595251"/>
              <a:ext cx="365091" cy="3697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G</a:t>
              </a:r>
            </a:p>
          </p:txBody>
        </p:sp>
        <p:pic>
          <p:nvPicPr>
            <p:cNvPr id="68636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3899" y="2930268"/>
              <a:ext cx="677799" cy="2999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grpSp>
          <p:nvGrpSpPr>
            <p:cNvPr id="173084" name="Group 44"/>
            <p:cNvGrpSpPr>
              <a:grpSpLocks/>
            </p:cNvGrpSpPr>
            <p:nvPr/>
          </p:nvGrpSpPr>
          <p:grpSpPr bwMode="auto">
            <a:xfrm>
              <a:off x="3139440" y="3180080"/>
              <a:ext cx="568960" cy="481140"/>
              <a:chOff x="-44" y="1473"/>
              <a:chExt cx="981" cy="1105"/>
            </a:xfrm>
          </p:grpSpPr>
          <p:pic>
            <p:nvPicPr>
              <p:cNvPr id="173102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3103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73085" name="Group 44"/>
            <p:cNvGrpSpPr>
              <a:grpSpLocks/>
            </p:cNvGrpSpPr>
            <p:nvPr/>
          </p:nvGrpSpPr>
          <p:grpSpPr bwMode="auto">
            <a:xfrm>
              <a:off x="3576320" y="3525520"/>
              <a:ext cx="568960" cy="481140"/>
              <a:chOff x="-44" y="1473"/>
              <a:chExt cx="981" cy="1105"/>
            </a:xfrm>
          </p:grpSpPr>
          <p:pic>
            <p:nvPicPr>
              <p:cNvPr id="173100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3101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73086" name="Group 44"/>
            <p:cNvGrpSpPr>
              <a:grpSpLocks/>
            </p:cNvGrpSpPr>
            <p:nvPr/>
          </p:nvGrpSpPr>
          <p:grpSpPr bwMode="auto">
            <a:xfrm>
              <a:off x="4135120" y="3281680"/>
              <a:ext cx="568960" cy="481140"/>
              <a:chOff x="-44" y="1473"/>
              <a:chExt cx="981" cy="1105"/>
            </a:xfrm>
          </p:grpSpPr>
          <p:pic>
            <p:nvPicPr>
              <p:cNvPr id="173098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3099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73087" name="Group 44"/>
            <p:cNvGrpSpPr>
              <a:grpSpLocks/>
            </p:cNvGrpSpPr>
            <p:nvPr/>
          </p:nvGrpSpPr>
          <p:grpSpPr bwMode="auto">
            <a:xfrm>
              <a:off x="5049520" y="3261360"/>
              <a:ext cx="568960" cy="481140"/>
              <a:chOff x="-44" y="1473"/>
              <a:chExt cx="981" cy="1105"/>
            </a:xfrm>
          </p:grpSpPr>
          <p:pic>
            <p:nvPicPr>
              <p:cNvPr id="173096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3097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73088" name="Group 44"/>
            <p:cNvGrpSpPr>
              <a:grpSpLocks/>
            </p:cNvGrpSpPr>
            <p:nvPr/>
          </p:nvGrpSpPr>
          <p:grpSpPr bwMode="auto">
            <a:xfrm>
              <a:off x="5588000" y="3434080"/>
              <a:ext cx="568960" cy="481140"/>
              <a:chOff x="-44" y="1473"/>
              <a:chExt cx="981" cy="1105"/>
            </a:xfrm>
          </p:grpSpPr>
          <p:pic>
            <p:nvPicPr>
              <p:cNvPr id="173094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3095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73089" name="Group 44"/>
            <p:cNvGrpSpPr>
              <a:grpSpLocks/>
            </p:cNvGrpSpPr>
            <p:nvPr/>
          </p:nvGrpSpPr>
          <p:grpSpPr bwMode="auto">
            <a:xfrm>
              <a:off x="6380480" y="3149600"/>
              <a:ext cx="568960" cy="481140"/>
              <a:chOff x="-44" y="1473"/>
              <a:chExt cx="981" cy="1105"/>
            </a:xfrm>
          </p:grpSpPr>
          <p:pic>
            <p:nvPicPr>
              <p:cNvPr id="173092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3093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68643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4313" y="2847741"/>
              <a:ext cx="677800" cy="3015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68644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4949" y="2116102"/>
              <a:ext cx="676212" cy="3015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pic>
        <p:nvPicPr>
          <p:cNvPr id="173064" name="Picture 20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" y="798513"/>
            <a:ext cx="54848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28</a:t>
            </a:fld>
            <a:endParaRPr lang="en-US" sz="1200" dirty="0">
              <a:latin typeface="Tahoma" charset="0"/>
            </a:endParaRPr>
          </a:p>
        </p:txBody>
      </p:sp>
      <p:sp>
        <p:nvSpPr>
          <p:cNvPr id="6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6046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103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Self-learning multi-switch example</a:t>
            </a:r>
            <a:endParaRPr lang="en-US" dirty="0">
              <a:latin typeface="Gill Sans MT" charset="0"/>
              <a:cs typeface="+mj-cs"/>
            </a:endParaRPr>
          </a:p>
        </p:txBody>
      </p:sp>
      <p:sp>
        <p:nvSpPr>
          <p:cNvPr id="696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0863" y="1139825"/>
            <a:ext cx="7772400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400" dirty="0">
                <a:latin typeface="Gill Sans MT" charset="0"/>
                <a:cs typeface="+mn-cs"/>
              </a:rPr>
              <a:t>Suppose C sends frame to I, I responds to C</a:t>
            </a:r>
            <a:endParaRPr lang="en-US" dirty="0">
              <a:latin typeface="Gill Sans MT" charset="0"/>
              <a:cs typeface="+mn-cs"/>
            </a:endParaRPr>
          </a:p>
        </p:txBody>
      </p:sp>
      <p:sp>
        <p:nvSpPr>
          <p:cNvPr id="69638" name="Rectangle 5"/>
          <p:cNvSpPr>
            <a:spLocks noChangeArrowheads="1"/>
          </p:cNvSpPr>
          <p:nvPr/>
        </p:nvSpPr>
        <p:spPr bwMode="auto">
          <a:xfrm>
            <a:off x="714375" y="4664075"/>
            <a:ext cx="7772400" cy="184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u="sng" dirty="0">
                <a:solidFill>
                  <a:srgbClr val="CC0000"/>
                </a:solidFill>
                <a:latin typeface="Gill Sans MT" charset="0"/>
                <a:cs typeface="+mn-cs"/>
              </a:rPr>
              <a:t>Q:</a:t>
            </a:r>
            <a:r>
              <a:rPr lang="en-US" sz="2400" i="0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sz="2400" i="0" dirty="0">
                <a:solidFill>
                  <a:srgbClr val="000000"/>
                </a:solidFill>
                <a:latin typeface="Gill Sans MT" charset="0"/>
                <a:cs typeface="+mn-cs"/>
              </a:rPr>
              <a:t>show switch tables and packet forwarding in S</a:t>
            </a:r>
            <a:r>
              <a:rPr lang="en-US" sz="2400" i="0" baseline="-25000" dirty="0">
                <a:solidFill>
                  <a:srgbClr val="000000"/>
                </a:solidFill>
                <a:latin typeface="Gill Sans MT" charset="0"/>
                <a:cs typeface="+mn-cs"/>
              </a:rPr>
              <a:t>1</a:t>
            </a:r>
            <a:r>
              <a:rPr lang="en-US" sz="2400" i="0" dirty="0">
                <a:solidFill>
                  <a:srgbClr val="000000"/>
                </a:solidFill>
                <a:latin typeface="Gill Sans MT" charset="0"/>
                <a:cs typeface="+mn-cs"/>
              </a:rPr>
              <a:t>, S</a:t>
            </a:r>
            <a:r>
              <a:rPr lang="en-US" sz="2400" i="0" baseline="-25000" dirty="0">
                <a:solidFill>
                  <a:srgbClr val="000000"/>
                </a:solidFill>
                <a:latin typeface="Gill Sans MT" charset="0"/>
                <a:cs typeface="+mn-cs"/>
              </a:rPr>
              <a:t>2</a:t>
            </a:r>
            <a:r>
              <a:rPr lang="en-US" sz="2400" i="0" dirty="0">
                <a:solidFill>
                  <a:srgbClr val="000000"/>
                </a:solidFill>
                <a:latin typeface="Gill Sans MT" charset="0"/>
                <a:cs typeface="+mn-cs"/>
              </a:rPr>
              <a:t>, S</a:t>
            </a:r>
            <a:r>
              <a:rPr lang="en-US" sz="2400" i="0" baseline="-25000" dirty="0">
                <a:solidFill>
                  <a:srgbClr val="000000"/>
                </a:solidFill>
                <a:latin typeface="Gill Sans MT" charset="0"/>
                <a:cs typeface="+mn-cs"/>
              </a:rPr>
              <a:t>3</a:t>
            </a:r>
            <a:r>
              <a:rPr lang="en-US" sz="2400" i="0" dirty="0">
                <a:solidFill>
                  <a:srgbClr val="000000"/>
                </a:solidFill>
                <a:latin typeface="Gill Sans MT" charset="0"/>
                <a:cs typeface="+mn-cs"/>
              </a:rPr>
              <a:t>, S</a:t>
            </a:r>
            <a:r>
              <a:rPr lang="en-US" sz="2400" i="0" baseline="-25000" dirty="0">
                <a:solidFill>
                  <a:srgbClr val="000000"/>
                </a:solidFill>
                <a:latin typeface="Gill Sans MT" charset="0"/>
                <a:cs typeface="+mn-cs"/>
              </a:rPr>
              <a:t>4</a:t>
            </a:r>
            <a:r>
              <a:rPr lang="en-US" sz="2400" i="0" dirty="0">
                <a:solidFill>
                  <a:srgbClr val="000000"/>
                </a:solidFill>
                <a:latin typeface="Gill Sans MT" charset="0"/>
                <a:cs typeface="+mn-cs"/>
              </a:rPr>
              <a:t> </a:t>
            </a:r>
          </a:p>
        </p:txBody>
      </p:sp>
      <p:grpSp>
        <p:nvGrpSpPr>
          <p:cNvPr id="175110" name="Group 58"/>
          <p:cNvGrpSpPr>
            <a:grpSpLocks/>
          </p:cNvGrpSpPr>
          <p:nvPr/>
        </p:nvGrpSpPr>
        <p:grpSpPr bwMode="auto">
          <a:xfrm>
            <a:off x="958850" y="2444750"/>
            <a:ext cx="2047875" cy="1358900"/>
            <a:chOff x="958850" y="2444750"/>
            <a:chExt cx="2048416" cy="1358710"/>
          </a:xfrm>
        </p:grpSpPr>
        <p:sp>
          <p:nvSpPr>
            <p:cNvPr id="69681" name="Line 20"/>
            <p:cNvSpPr>
              <a:spLocks noChangeShapeType="1"/>
            </p:cNvSpPr>
            <p:nvPr/>
          </p:nvSpPr>
          <p:spPr bwMode="auto">
            <a:xfrm flipH="1">
              <a:off x="1582903" y="3030456"/>
              <a:ext cx="5557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9682" name="Line 21"/>
            <p:cNvSpPr>
              <a:spLocks noChangeShapeType="1"/>
            </p:cNvSpPr>
            <p:nvPr/>
          </p:nvSpPr>
          <p:spPr bwMode="auto">
            <a:xfrm flipH="1">
              <a:off x="1970355" y="3078074"/>
              <a:ext cx="271534" cy="3142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9683" name="Line 22"/>
            <p:cNvSpPr>
              <a:spLocks noChangeShapeType="1"/>
            </p:cNvSpPr>
            <p:nvPr/>
          </p:nvSpPr>
          <p:spPr bwMode="auto">
            <a:xfrm>
              <a:off x="2389566" y="3106645"/>
              <a:ext cx="73044" cy="2952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9684" name="Text Box 64"/>
            <p:cNvSpPr txBox="1">
              <a:spLocks noChangeArrowheads="1"/>
            </p:cNvSpPr>
            <p:nvPr/>
          </p:nvSpPr>
          <p:spPr bwMode="auto">
            <a:xfrm>
              <a:off x="958850" y="2844744"/>
              <a:ext cx="350931" cy="3666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A</a:t>
              </a:r>
            </a:p>
          </p:txBody>
        </p:sp>
        <p:sp>
          <p:nvSpPr>
            <p:cNvPr id="69685" name="Text Box 65"/>
            <p:cNvSpPr txBox="1">
              <a:spLocks noChangeArrowheads="1"/>
            </p:cNvSpPr>
            <p:nvPr/>
          </p:nvSpPr>
          <p:spPr bwMode="auto">
            <a:xfrm>
              <a:off x="1408232" y="3306642"/>
              <a:ext cx="338226" cy="3698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B</a:t>
              </a:r>
            </a:p>
          </p:txBody>
        </p:sp>
        <p:sp>
          <p:nvSpPr>
            <p:cNvPr id="69686" name="Text Box 73"/>
            <p:cNvSpPr txBox="1">
              <a:spLocks noChangeArrowheads="1"/>
            </p:cNvSpPr>
            <p:nvPr/>
          </p:nvSpPr>
          <p:spPr bwMode="auto">
            <a:xfrm>
              <a:off x="2181548" y="2444750"/>
              <a:ext cx="423975" cy="3698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S</a:t>
              </a:r>
              <a:r>
                <a:rPr lang="en-US" i="0" baseline="-250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69687" name="Text Box 66"/>
            <p:cNvSpPr txBox="1">
              <a:spLocks noChangeArrowheads="1"/>
            </p:cNvSpPr>
            <p:nvPr/>
          </p:nvSpPr>
          <p:spPr bwMode="auto">
            <a:xfrm>
              <a:off x="2656336" y="3298706"/>
              <a:ext cx="350930" cy="3698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C</a:t>
              </a:r>
            </a:p>
          </p:txBody>
        </p:sp>
        <p:grpSp>
          <p:nvGrpSpPr>
            <p:cNvPr id="175159" name="Group 44"/>
            <p:cNvGrpSpPr>
              <a:grpSpLocks/>
            </p:cNvGrpSpPr>
            <p:nvPr/>
          </p:nvGrpSpPr>
          <p:grpSpPr bwMode="auto">
            <a:xfrm>
              <a:off x="1127760" y="2834640"/>
              <a:ext cx="568960" cy="481140"/>
              <a:chOff x="-44" y="1473"/>
              <a:chExt cx="981" cy="1105"/>
            </a:xfrm>
          </p:grpSpPr>
          <p:pic>
            <p:nvPicPr>
              <p:cNvPr id="175167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5168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75160" name="Group 44"/>
            <p:cNvGrpSpPr>
              <a:grpSpLocks/>
            </p:cNvGrpSpPr>
            <p:nvPr/>
          </p:nvGrpSpPr>
          <p:grpSpPr bwMode="auto">
            <a:xfrm>
              <a:off x="1534160" y="3291840"/>
              <a:ext cx="568960" cy="481140"/>
              <a:chOff x="-44" y="1473"/>
              <a:chExt cx="981" cy="1105"/>
            </a:xfrm>
          </p:grpSpPr>
          <p:pic>
            <p:nvPicPr>
              <p:cNvPr id="175165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5166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75161" name="Group 44"/>
            <p:cNvGrpSpPr>
              <a:grpSpLocks/>
            </p:cNvGrpSpPr>
            <p:nvPr/>
          </p:nvGrpSpPr>
          <p:grpSpPr bwMode="auto">
            <a:xfrm>
              <a:off x="2062480" y="3322320"/>
              <a:ext cx="568960" cy="481140"/>
              <a:chOff x="-44" y="1473"/>
              <a:chExt cx="981" cy="1105"/>
            </a:xfrm>
          </p:grpSpPr>
          <p:pic>
            <p:nvPicPr>
              <p:cNvPr id="175163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5164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6969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4817" y="2879664"/>
              <a:ext cx="678041" cy="2999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grpSp>
        <p:nvGrpSpPr>
          <p:cNvPr id="175111" name="Group 76"/>
          <p:cNvGrpSpPr>
            <a:grpSpLocks/>
          </p:cNvGrpSpPr>
          <p:nvPr/>
        </p:nvGrpSpPr>
        <p:grpSpPr bwMode="auto">
          <a:xfrm>
            <a:off x="2379663" y="1984375"/>
            <a:ext cx="4856162" cy="2044700"/>
            <a:chOff x="2379663" y="1984375"/>
            <a:chExt cx="4855711" cy="2044145"/>
          </a:xfrm>
        </p:grpSpPr>
        <p:sp>
          <p:nvSpPr>
            <p:cNvPr id="69642" name="Line 23"/>
            <p:cNvSpPr>
              <a:spLocks noChangeShapeType="1"/>
            </p:cNvSpPr>
            <p:nvPr/>
          </p:nvSpPr>
          <p:spPr bwMode="auto">
            <a:xfrm flipH="1">
              <a:off x="3635258" y="3068344"/>
              <a:ext cx="346043" cy="2158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9643" name="Line 24"/>
            <p:cNvSpPr>
              <a:spLocks noChangeShapeType="1"/>
            </p:cNvSpPr>
            <p:nvPr/>
          </p:nvSpPr>
          <p:spPr bwMode="auto">
            <a:xfrm flipH="1">
              <a:off x="3949554" y="3087389"/>
              <a:ext cx="125401" cy="5872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9644" name="Line 25"/>
            <p:cNvSpPr>
              <a:spLocks noChangeShapeType="1"/>
            </p:cNvSpPr>
            <p:nvPr/>
          </p:nvSpPr>
          <p:spPr bwMode="auto">
            <a:xfrm>
              <a:off x="4254326" y="3030254"/>
              <a:ext cx="230167" cy="3618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9645" name="Line 26"/>
            <p:cNvSpPr>
              <a:spLocks noChangeShapeType="1"/>
            </p:cNvSpPr>
            <p:nvPr/>
          </p:nvSpPr>
          <p:spPr bwMode="auto">
            <a:xfrm flipH="1">
              <a:off x="5532145" y="3106433"/>
              <a:ext cx="428585" cy="2444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9646" name="Line 27"/>
            <p:cNvSpPr>
              <a:spLocks noChangeShapeType="1"/>
            </p:cNvSpPr>
            <p:nvPr/>
          </p:nvSpPr>
          <p:spPr bwMode="auto">
            <a:xfrm flipH="1">
              <a:off x="6035335" y="3077866"/>
              <a:ext cx="9524" cy="4697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9647" name="Line 35"/>
            <p:cNvSpPr>
              <a:spLocks noChangeShapeType="1"/>
            </p:cNvSpPr>
            <p:nvPr/>
          </p:nvSpPr>
          <p:spPr bwMode="auto">
            <a:xfrm flipH="1">
              <a:off x="2379663" y="2355749"/>
              <a:ext cx="1517509" cy="53642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9648" name="Line 36"/>
            <p:cNvSpPr>
              <a:spLocks noChangeShapeType="1"/>
            </p:cNvSpPr>
            <p:nvPr/>
          </p:nvSpPr>
          <p:spPr bwMode="auto">
            <a:xfrm>
              <a:off x="4200356" y="2322421"/>
              <a:ext cx="0" cy="599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9649" name="Line 37"/>
            <p:cNvSpPr>
              <a:spLocks noChangeShapeType="1"/>
            </p:cNvSpPr>
            <p:nvPr/>
          </p:nvSpPr>
          <p:spPr bwMode="auto">
            <a:xfrm flipH="1" flipV="1">
              <a:off x="4449571" y="2306551"/>
              <a:ext cx="1406394" cy="6840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9650" name="Line 63"/>
            <p:cNvSpPr>
              <a:spLocks noChangeShapeType="1"/>
            </p:cNvSpPr>
            <p:nvPr/>
          </p:nvSpPr>
          <p:spPr bwMode="auto">
            <a:xfrm>
              <a:off x="6411539" y="3131826"/>
              <a:ext cx="285723" cy="1587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9651" name="Text Box 67"/>
            <p:cNvSpPr txBox="1">
              <a:spLocks noChangeArrowheads="1"/>
            </p:cNvSpPr>
            <p:nvPr/>
          </p:nvSpPr>
          <p:spPr bwMode="auto">
            <a:xfrm>
              <a:off x="3620973" y="3222289"/>
              <a:ext cx="349218" cy="3666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D</a:t>
              </a:r>
            </a:p>
          </p:txBody>
        </p:sp>
        <p:sp>
          <p:nvSpPr>
            <p:cNvPr id="69652" name="Text Box 68"/>
            <p:cNvSpPr txBox="1">
              <a:spLocks noChangeArrowheads="1"/>
            </p:cNvSpPr>
            <p:nvPr/>
          </p:nvSpPr>
          <p:spPr bwMode="auto">
            <a:xfrm>
              <a:off x="4094004" y="3658733"/>
              <a:ext cx="338106" cy="3697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E</a:t>
              </a:r>
            </a:p>
          </p:txBody>
        </p:sp>
        <p:sp>
          <p:nvSpPr>
            <p:cNvPr id="69653" name="Text Box 69"/>
            <p:cNvSpPr txBox="1">
              <a:spLocks noChangeArrowheads="1"/>
            </p:cNvSpPr>
            <p:nvPr/>
          </p:nvSpPr>
          <p:spPr bwMode="auto">
            <a:xfrm>
              <a:off x="4567035" y="3057234"/>
              <a:ext cx="325407" cy="3697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F</a:t>
              </a:r>
            </a:p>
          </p:txBody>
        </p:sp>
        <p:sp>
          <p:nvSpPr>
            <p:cNvPr id="69654" name="Text Box 74"/>
            <p:cNvSpPr txBox="1">
              <a:spLocks noChangeArrowheads="1"/>
            </p:cNvSpPr>
            <p:nvPr/>
          </p:nvSpPr>
          <p:spPr bwMode="auto">
            <a:xfrm>
              <a:off x="3408267" y="2768387"/>
              <a:ext cx="436521" cy="3666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S</a:t>
              </a:r>
              <a:r>
                <a:rPr lang="en-US" i="0" baseline="-250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2</a:t>
              </a:r>
            </a:p>
          </p:txBody>
        </p:sp>
        <p:sp>
          <p:nvSpPr>
            <p:cNvPr id="69655" name="Text Box 75"/>
            <p:cNvSpPr txBox="1">
              <a:spLocks noChangeArrowheads="1"/>
            </p:cNvSpPr>
            <p:nvPr/>
          </p:nvSpPr>
          <p:spPr bwMode="auto">
            <a:xfrm>
              <a:off x="4635290" y="1984375"/>
              <a:ext cx="436522" cy="3666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S</a:t>
              </a:r>
              <a:r>
                <a:rPr lang="en-US" i="0" baseline="-250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4</a:t>
              </a:r>
            </a:p>
          </p:txBody>
        </p:sp>
        <p:sp>
          <p:nvSpPr>
            <p:cNvPr id="69656" name="Text Box 76"/>
            <p:cNvSpPr txBox="1">
              <a:spLocks noChangeArrowheads="1"/>
            </p:cNvSpPr>
            <p:nvPr/>
          </p:nvSpPr>
          <p:spPr bwMode="auto">
            <a:xfrm>
              <a:off x="6009938" y="2570004"/>
              <a:ext cx="436522" cy="3666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S</a:t>
              </a:r>
              <a:r>
                <a:rPr lang="en-US" i="0" baseline="-250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3</a:t>
              </a:r>
            </a:p>
          </p:txBody>
        </p:sp>
        <p:sp>
          <p:nvSpPr>
            <p:cNvPr id="69657" name="Text Box 78"/>
            <p:cNvSpPr txBox="1">
              <a:spLocks noChangeArrowheads="1"/>
            </p:cNvSpPr>
            <p:nvPr/>
          </p:nvSpPr>
          <p:spPr bwMode="auto">
            <a:xfrm>
              <a:off x="6240104" y="3541290"/>
              <a:ext cx="360329" cy="3666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H</a:t>
              </a:r>
            </a:p>
          </p:txBody>
        </p:sp>
        <p:sp>
          <p:nvSpPr>
            <p:cNvPr id="69658" name="Text Box 79"/>
            <p:cNvSpPr txBox="1">
              <a:spLocks noChangeArrowheads="1"/>
            </p:cNvSpPr>
            <p:nvPr/>
          </p:nvSpPr>
          <p:spPr bwMode="auto">
            <a:xfrm>
              <a:off x="6986160" y="3179439"/>
              <a:ext cx="249214" cy="3697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I</a:t>
              </a:r>
            </a:p>
          </p:txBody>
        </p:sp>
        <p:sp>
          <p:nvSpPr>
            <p:cNvPr id="69659" name="Text Box 80"/>
            <p:cNvSpPr txBox="1">
              <a:spLocks noChangeArrowheads="1"/>
            </p:cNvSpPr>
            <p:nvPr/>
          </p:nvSpPr>
          <p:spPr bwMode="auto">
            <a:xfrm>
              <a:off x="5103560" y="3595251"/>
              <a:ext cx="365091" cy="3697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G</a:t>
              </a:r>
            </a:p>
          </p:txBody>
        </p:sp>
        <p:pic>
          <p:nvPicPr>
            <p:cNvPr id="69660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3899" y="2930268"/>
              <a:ext cx="677799" cy="2999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grpSp>
          <p:nvGrpSpPr>
            <p:cNvPr id="175132" name="Group 44"/>
            <p:cNvGrpSpPr>
              <a:grpSpLocks/>
            </p:cNvGrpSpPr>
            <p:nvPr/>
          </p:nvGrpSpPr>
          <p:grpSpPr bwMode="auto">
            <a:xfrm>
              <a:off x="3139440" y="3180080"/>
              <a:ext cx="568960" cy="481140"/>
              <a:chOff x="-44" y="1473"/>
              <a:chExt cx="981" cy="1105"/>
            </a:xfrm>
          </p:grpSpPr>
          <p:pic>
            <p:nvPicPr>
              <p:cNvPr id="175150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5151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75133" name="Group 44"/>
            <p:cNvGrpSpPr>
              <a:grpSpLocks/>
            </p:cNvGrpSpPr>
            <p:nvPr/>
          </p:nvGrpSpPr>
          <p:grpSpPr bwMode="auto">
            <a:xfrm>
              <a:off x="3576320" y="3525520"/>
              <a:ext cx="568960" cy="481140"/>
              <a:chOff x="-44" y="1473"/>
              <a:chExt cx="981" cy="1105"/>
            </a:xfrm>
          </p:grpSpPr>
          <p:pic>
            <p:nvPicPr>
              <p:cNvPr id="175148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5149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75134" name="Group 44"/>
            <p:cNvGrpSpPr>
              <a:grpSpLocks/>
            </p:cNvGrpSpPr>
            <p:nvPr/>
          </p:nvGrpSpPr>
          <p:grpSpPr bwMode="auto">
            <a:xfrm>
              <a:off x="4135120" y="3281680"/>
              <a:ext cx="568960" cy="481140"/>
              <a:chOff x="-44" y="1473"/>
              <a:chExt cx="981" cy="1105"/>
            </a:xfrm>
          </p:grpSpPr>
          <p:pic>
            <p:nvPicPr>
              <p:cNvPr id="175146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5147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75135" name="Group 44"/>
            <p:cNvGrpSpPr>
              <a:grpSpLocks/>
            </p:cNvGrpSpPr>
            <p:nvPr/>
          </p:nvGrpSpPr>
          <p:grpSpPr bwMode="auto">
            <a:xfrm>
              <a:off x="5049520" y="3261360"/>
              <a:ext cx="568960" cy="481140"/>
              <a:chOff x="-44" y="1473"/>
              <a:chExt cx="981" cy="1105"/>
            </a:xfrm>
          </p:grpSpPr>
          <p:pic>
            <p:nvPicPr>
              <p:cNvPr id="175144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5145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75136" name="Group 44"/>
            <p:cNvGrpSpPr>
              <a:grpSpLocks/>
            </p:cNvGrpSpPr>
            <p:nvPr/>
          </p:nvGrpSpPr>
          <p:grpSpPr bwMode="auto">
            <a:xfrm>
              <a:off x="5588000" y="3434080"/>
              <a:ext cx="568960" cy="481140"/>
              <a:chOff x="-44" y="1473"/>
              <a:chExt cx="981" cy="1105"/>
            </a:xfrm>
          </p:grpSpPr>
          <p:pic>
            <p:nvPicPr>
              <p:cNvPr id="175142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5143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75137" name="Group 44"/>
            <p:cNvGrpSpPr>
              <a:grpSpLocks/>
            </p:cNvGrpSpPr>
            <p:nvPr/>
          </p:nvGrpSpPr>
          <p:grpSpPr bwMode="auto">
            <a:xfrm>
              <a:off x="6380480" y="3149600"/>
              <a:ext cx="568960" cy="481140"/>
              <a:chOff x="-44" y="1473"/>
              <a:chExt cx="981" cy="1105"/>
            </a:xfrm>
          </p:grpSpPr>
          <p:pic>
            <p:nvPicPr>
              <p:cNvPr id="175140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5141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6966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4313" y="2847741"/>
              <a:ext cx="677800" cy="3015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69668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4949" y="2116102"/>
              <a:ext cx="676212" cy="3015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pic>
        <p:nvPicPr>
          <p:cNvPr id="175112" name="Picture 16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" y="792163"/>
            <a:ext cx="73136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29</a:t>
            </a:fld>
            <a:endParaRPr lang="en-US" sz="1200" dirty="0">
              <a:latin typeface="Tahoma" charset="0"/>
            </a:endParaRPr>
          </a:p>
        </p:txBody>
      </p:sp>
      <p:sp>
        <p:nvSpPr>
          <p:cNvPr id="6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716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MAC</a:t>
            </a:r>
            <a:r>
              <a:rPr lang="en-US" dirty="0">
                <a:latin typeface="Gill Sans MT" charset="0"/>
                <a:cs typeface="+mj-cs"/>
              </a:rPr>
              <a:t> addresses and </a:t>
            </a:r>
            <a:r>
              <a:rPr lang="en-US" sz="4000" dirty="0">
                <a:latin typeface="Gill Sans MT" charset="0"/>
                <a:cs typeface="+mj-cs"/>
              </a:rPr>
              <a:t>ARP</a:t>
            </a:r>
          </a:p>
        </p:txBody>
      </p:sp>
      <p:sp>
        <p:nvSpPr>
          <p:cNvPr id="399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247063" cy="46482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32-bit IP address: </a:t>
            </a:r>
          </a:p>
          <a:p>
            <a:pPr lvl="1">
              <a:defRPr/>
            </a:pPr>
            <a:r>
              <a:rPr lang="en-US" i="1" dirty="0">
                <a:latin typeface="Gill Sans MT" charset="0"/>
              </a:rPr>
              <a:t>network-layer</a:t>
            </a:r>
            <a:r>
              <a:rPr lang="en-US" dirty="0">
                <a:latin typeface="Gill Sans MT" charset="0"/>
              </a:rPr>
              <a:t> </a:t>
            </a:r>
            <a:r>
              <a:rPr lang="en-US" dirty="0" smtClean="0">
                <a:latin typeface="Gill Sans MT" charset="0"/>
              </a:rPr>
              <a:t>address for interface</a:t>
            </a:r>
            <a:endParaRPr lang="en-US" dirty="0">
              <a:latin typeface="Gill Sans MT" charset="0"/>
            </a:endParaRPr>
          </a:p>
          <a:p>
            <a:pPr lvl="1">
              <a:defRPr/>
            </a:pPr>
            <a:r>
              <a:rPr lang="en-US" dirty="0">
                <a:latin typeface="Gill Sans MT" charset="0"/>
              </a:rPr>
              <a:t>u</a:t>
            </a:r>
            <a:r>
              <a:rPr lang="en-US" dirty="0" smtClean="0">
                <a:latin typeface="Gill Sans MT" charset="0"/>
              </a:rPr>
              <a:t>sed for layer 3 (network layer) forwarding</a:t>
            </a:r>
            <a:endParaRPr lang="en-US" dirty="0">
              <a:latin typeface="Gill Sans MT" charset="0"/>
            </a:endParaRP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MAC (or LAN or physical or Ethernet) address:</a:t>
            </a:r>
            <a:r>
              <a:rPr lang="en-US" dirty="0">
                <a:solidFill>
                  <a:srgbClr val="FF0000"/>
                </a:solidFill>
                <a:latin typeface="Gill Sans MT" charset="0"/>
                <a:cs typeface="+mn-cs"/>
              </a:rPr>
              <a:t> 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function:</a:t>
            </a:r>
            <a:r>
              <a:rPr lang="en-US" dirty="0">
                <a:solidFill>
                  <a:schemeClr val="accent2"/>
                </a:solidFill>
                <a:latin typeface="Gill Sans MT" charset="0"/>
              </a:rPr>
              <a:t> </a:t>
            </a:r>
            <a:r>
              <a:rPr lang="en-US" i="1" dirty="0" smtClean="0">
                <a:solidFill>
                  <a:srgbClr val="CC0000"/>
                </a:solidFill>
                <a:latin typeface="Gill Sans MT" charset="0"/>
              </a:rPr>
              <a:t>used ‘locally” to get </a:t>
            </a:r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frame from one interface to another physically-connected interface (same network, in IP-addressing sense)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latin typeface="Gill Sans MT" charset="0"/>
              </a:rPr>
              <a:t>48 bit MAC address (for most LANs) burned in NIC ROM, also sometimes software settable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latin typeface="Gill Sans MT" charset="0"/>
              </a:rPr>
              <a:t>e.g.: 1A-2F-BB-76-09-AD</a:t>
            </a:r>
          </a:p>
          <a:p>
            <a:pPr lvl="1">
              <a:lnSpc>
                <a:spcPct val="90000"/>
              </a:lnSpc>
              <a:defRPr/>
            </a:pPr>
            <a:endParaRPr lang="en-US" dirty="0">
              <a:latin typeface="Gill Sans MT" charset="0"/>
            </a:endParaRPr>
          </a:p>
        </p:txBody>
      </p:sp>
      <p:pic>
        <p:nvPicPr>
          <p:cNvPr id="121861" name="Picture 4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1028700"/>
            <a:ext cx="54848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3" name="Text Box 6"/>
          <p:cNvSpPr txBox="1">
            <a:spLocks noChangeArrowheads="1"/>
          </p:cNvSpPr>
          <p:nvPr/>
        </p:nvSpPr>
        <p:spPr bwMode="auto">
          <a:xfrm>
            <a:off x="812141" y="5591175"/>
            <a:ext cx="374464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i="0" dirty="0" smtClean="0">
                <a:solidFill>
                  <a:srgbClr val="000099"/>
                </a:solidFill>
                <a:latin typeface="Arial" charset="0"/>
                <a:cs typeface="+mn-cs"/>
              </a:rPr>
              <a:t>hexadecimal (base 16) notation</a:t>
            </a:r>
          </a:p>
          <a:p>
            <a:pPr algn="ctr">
              <a:defRPr/>
            </a:pPr>
            <a:r>
              <a:rPr lang="en-US" i="0" dirty="0" smtClean="0">
                <a:solidFill>
                  <a:srgbClr val="000099"/>
                </a:solidFill>
                <a:latin typeface="Arial" charset="0"/>
                <a:cs typeface="+mn-cs"/>
              </a:rPr>
              <a:t>(each </a:t>
            </a:r>
            <a:r>
              <a:rPr lang="ja-JP" altLang="en-US" i="0" dirty="0" smtClean="0">
                <a:solidFill>
                  <a:srgbClr val="000099"/>
                </a:solidFill>
                <a:latin typeface="Arial" charset="0"/>
                <a:cs typeface="+mn-cs"/>
              </a:rPr>
              <a:t>“</a:t>
            </a:r>
            <a:r>
              <a:rPr lang="en-US" i="0" dirty="0" smtClean="0">
                <a:solidFill>
                  <a:srgbClr val="000099"/>
                </a:solidFill>
                <a:latin typeface="Arial" charset="0"/>
                <a:cs typeface="+mn-cs"/>
              </a:rPr>
              <a:t>numeral</a:t>
            </a:r>
            <a:r>
              <a:rPr lang="ja-JP" altLang="en-US" i="0" dirty="0" smtClean="0">
                <a:solidFill>
                  <a:srgbClr val="000099"/>
                </a:solidFill>
                <a:latin typeface="Arial" charset="0"/>
                <a:cs typeface="+mn-cs"/>
              </a:rPr>
              <a:t>”</a:t>
            </a:r>
            <a:r>
              <a:rPr lang="en-US" i="0" dirty="0" smtClean="0">
                <a:solidFill>
                  <a:srgbClr val="000099"/>
                </a:solidFill>
                <a:latin typeface="Arial" charset="0"/>
                <a:cs typeface="+mn-cs"/>
              </a:rPr>
              <a:t> represents 4 bits)</a:t>
            </a:r>
          </a:p>
        </p:txBody>
      </p:sp>
      <p:sp>
        <p:nvSpPr>
          <p:cNvPr id="39944" name="Line 7"/>
          <p:cNvSpPr>
            <a:spLocks noChangeShapeType="1"/>
          </p:cNvSpPr>
          <p:nvPr/>
        </p:nvSpPr>
        <p:spPr bwMode="auto">
          <a:xfrm flipV="1">
            <a:off x="2116138" y="5326063"/>
            <a:ext cx="188912" cy="33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3</a:t>
            </a:fld>
            <a:endParaRPr lang="en-US" sz="1200" dirty="0">
              <a:latin typeface="Tahoma" charset="0"/>
            </a:endParaRP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745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Institutional network</a:t>
            </a:r>
          </a:p>
        </p:txBody>
      </p:sp>
      <p:sp>
        <p:nvSpPr>
          <p:cNvPr id="177156" name="Freeform 81"/>
          <p:cNvSpPr>
            <a:spLocks/>
          </p:cNvSpPr>
          <p:nvPr/>
        </p:nvSpPr>
        <p:spPr bwMode="auto">
          <a:xfrm rot="5400000">
            <a:off x="2179637" y="244476"/>
            <a:ext cx="4321175" cy="7473950"/>
          </a:xfrm>
          <a:custGeom>
            <a:avLst/>
            <a:gdLst>
              <a:gd name="T0" fmla="*/ 2147483647 w 10000"/>
              <a:gd name="T1" fmla="*/ 2147483647 h 9831"/>
              <a:gd name="T2" fmla="*/ 2147483647 w 10000"/>
              <a:gd name="T3" fmla="*/ 2147483647 h 9831"/>
              <a:gd name="T4" fmla="*/ 2147483647 w 10000"/>
              <a:gd name="T5" fmla="*/ 2147483647 h 9831"/>
              <a:gd name="T6" fmla="*/ 2147483647 w 10000"/>
              <a:gd name="T7" fmla="*/ 2147483647 h 9831"/>
              <a:gd name="T8" fmla="*/ 2147483647 w 10000"/>
              <a:gd name="T9" fmla="*/ 2147483647 h 9831"/>
              <a:gd name="T10" fmla="*/ 2147483647 w 10000"/>
              <a:gd name="T11" fmla="*/ 2147483647 h 9831"/>
              <a:gd name="T12" fmla="*/ 2147483647 w 10000"/>
              <a:gd name="T13" fmla="*/ 2147483647 h 9831"/>
              <a:gd name="T14" fmla="*/ 2147483647 w 10000"/>
              <a:gd name="T15" fmla="*/ 2147483647 h 9831"/>
              <a:gd name="T16" fmla="*/ 2147483647 w 10000"/>
              <a:gd name="T17" fmla="*/ 2147483647 h 9831"/>
              <a:gd name="T18" fmla="*/ 2147483647 w 10000"/>
              <a:gd name="T19" fmla="*/ 2147483647 h 9831"/>
              <a:gd name="T20" fmla="*/ 2147483647 w 10000"/>
              <a:gd name="T21" fmla="*/ 2147483647 h 9831"/>
              <a:gd name="T22" fmla="*/ 2147483647 w 10000"/>
              <a:gd name="T23" fmla="*/ 2147483647 h 983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000" h="9831">
                <a:moveTo>
                  <a:pt x="3018" y="119"/>
                </a:moveTo>
                <a:cubicBezTo>
                  <a:pt x="2111" y="198"/>
                  <a:pt x="1047" y="-39"/>
                  <a:pt x="545" y="518"/>
                </a:cubicBezTo>
                <a:cubicBezTo>
                  <a:pt x="43" y="1076"/>
                  <a:pt x="40" y="2518"/>
                  <a:pt x="8" y="3464"/>
                </a:cubicBezTo>
                <a:cubicBezTo>
                  <a:pt x="-24" y="4411"/>
                  <a:pt x="32" y="5681"/>
                  <a:pt x="354" y="6198"/>
                </a:cubicBezTo>
                <a:cubicBezTo>
                  <a:pt x="677" y="6715"/>
                  <a:pt x="1127" y="6126"/>
                  <a:pt x="1947" y="6568"/>
                </a:cubicBezTo>
                <a:cubicBezTo>
                  <a:pt x="2769" y="7010"/>
                  <a:pt x="4247" y="8310"/>
                  <a:pt x="5285" y="8849"/>
                </a:cubicBezTo>
                <a:cubicBezTo>
                  <a:pt x="6321" y="9388"/>
                  <a:pt x="7408" y="9963"/>
                  <a:pt x="8172" y="9805"/>
                </a:cubicBezTo>
                <a:cubicBezTo>
                  <a:pt x="8934" y="9645"/>
                  <a:pt x="9588" y="8930"/>
                  <a:pt x="9864" y="7895"/>
                </a:cubicBezTo>
                <a:cubicBezTo>
                  <a:pt x="10140" y="6857"/>
                  <a:pt x="9927" y="4774"/>
                  <a:pt x="9830" y="3590"/>
                </a:cubicBezTo>
                <a:cubicBezTo>
                  <a:pt x="9733" y="2406"/>
                  <a:pt x="10004" y="1276"/>
                  <a:pt x="9282" y="788"/>
                </a:cubicBezTo>
                <a:cubicBezTo>
                  <a:pt x="8561" y="302"/>
                  <a:pt x="7028" y="160"/>
                  <a:pt x="5984" y="49"/>
                </a:cubicBezTo>
                <a:cubicBezTo>
                  <a:pt x="4940" y="-62"/>
                  <a:pt x="3924" y="41"/>
                  <a:pt x="3018" y="119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0662" name="Line 33"/>
          <p:cNvSpPr>
            <a:spLocks noChangeShapeType="1"/>
          </p:cNvSpPr>
          <p:nvPr/>
        </p:nvSpPr>
        <p:spPr bwMode="auto">
          <a:xfrm flipH="1">
            <a:off x="2151063" y="3387725"/>
            <a:ext cx="2047875" cy="1416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0663" name="Line 34"/>
          <p:cNvSpPr>
            <a:spLocks noChangeShapeType="1"/>
          </p:cNvSpPr>
          <p:nvPr/>
        </p:nvSpPr>
        <p:spPr bwMode="auto">
          <a:xfrm>
            <a:off x="4391025" y="3375025"/>
            <a:ext cx="0" cy="1466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0664" name="Line 35"/>
          <p:cNvSpPr>
            <a:spLocks noChangeShapeType="1"/>
          </p:cNvSpPr>
          <p:nvPr/>
        </p:nvSpPr>
        <p:spPr bwMode="auto">
          <a:xfrm flipH="1" flipV="1">
            <a:off x="4584700" y="3309938"/>
            <a:ext cx="1841500" cy="1622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0665" name="Line 59"/>
          <p:cNvSpPr>
            <a:spLocks noChangeShapeType="1"/>
          </p:cNvSpPr>
          <p:nvPr/>
        </p:nvSpPr>
        <p:spPr bwMode="auto">
          <a:xfrm flipV="1">
            <a:off x="4687888" y="2692400"/>
            <a:ext cx="1223962" cy="4238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0666" name="Line 60"/>
          <p:cNvSpPr>
            <a:spLocks noChangeShapeType="1"/>
          </p:cNvSpPr>
          <p:nvPr/>
        </p:nvSpPr>
        <p:spPr bwMode="auto">
          <a:xfrm flipV="1">
            <a:off x="4481513" y="2370138"/>
            <a:ext cx="669925" cy="758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0667" name="Line 77"/>
          <p:cNvSpPr>
            <a:spLocks noChangeShapeType="1"/>
          </p:cNvSpPr>
          <p:nvPr/>
        </p:nvSpPr>
        <p:spPr bwMode="auto">
          <a:xfrm>
            <a:off x="3387725" y="2524125"/>
            <a:ext cx="862013" cy="644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0668" name="Line 78"/>
          <p:cNvSpPr>
            <a:spLocks noChangeShapeType="1"/>
          </p:cNvSpPr>
          <p:nvPr/>
        </p:nvSpPr>
        <p:spPr bwMode="auto">
          <a:xfrm flipH="1">
            <a:off x="1995488" y="2420938"/>
            <a:ext cx="850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0669" name="Text Box 79"/>
          <p:cNvSpPr txBox="1">
            <a:spLocks noChangeArrowheads="1"/>
          </p:cNvSpPr>
          <p:nvPr/>
        </p:nvSpPr>
        <p:spPr bwMode="auto">
          <a:xfrm>
            <a:off x="744538" y="2041525"/>
            <a:ext cx="1262062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to external</a:t>
            </a:r>
          </a:p>
          <a:p>
            <a:pPr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network</a:t>
            </a:r>
          </a:p>
        </p:txBody>
      </p:sp>
      <p:sp>
        <p:nvSpPr>
          <p:cNvPr id="70670" name="Text Box 80"/>
          <p:cNvSpPr txBox="1">
            <a:spLocks noChangeArrowheads="1"/>
          </p:cNvSpPr>
          <p:nvPr/>
        </p:nvSpPr>
        <p:spPr bwMode="auto">
          <a:xfrm>
            <a:off x="2716213" y="2608263"/>
            <a:ext cx="78740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router</a:t>
            </a:r>
          </a:p>
        </p:txBody>
      </p:sp>
      <p:sp>
        <p:nvSpPr>
          <p:cNvPr id="70671" name="Text Box 82"/>
          <p:cNvSpPr txBox="1">
            <a:spLocks noChangeArrowheads="1"/>
          </p:cNvSpPr>
          <p:nvPr/>
        </p:nvSpPr>
        <p:spPr bwMode="auto">
          <a:xfrm>
            <a:off x="6435725" y="3516313"/>
            <a:ext cx="15494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dirty="0" smtClean="0">
                <a:solidFill>
                  <a:srgbClr val="CC0000"/>
                </a:solidFill>
                <a:latin typeface="Arial" charset="0"/>
                <a:cs typeface="Arial" charset="0"/>
              </a:rPr>
              <a:t>IP subnet</a:t>
            </a:r>
          </a:p>
        </p:txBody>
      </p:sp>
      <p:sp>
        <p:nvSpPr>
          <p:cNvPr id="70672" name="Text Box 83"/>
          <p:cNvSpPr txBox="1">
            <a:spLocks noChangeArrowheads="1"/>
          </p:cNvSpPr>
          <p:nvPr/>
        </p:nvSpPr>
        <p:spPr bwMode="auto">
          <a:xfrm>
            <a:off x="5432425" y="1835150"/>
            <a:ext cx="1365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mail server</a:t>
            </a:r>
          </a:p>
        </p:txBody>
      </p:sp>
      <p:sp>
        <p:nvSpPr>
          <p:cNvPr id="70673" name="Text Box 84"/>
          <p:cNvSpPr txBox="1">
            <a:spLocks noChangeArrowheads="1"/>
          </p:cNvSpPr>
          <p:nvPr/>
        </p:nvSpPr>
        <p:spPr bwMode="auto">
          <a:xfrm>
            <a:off x="6230938" y="2505075"/>
            <a:ext cx="13620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web server</a:t>
            </a:r>
          </a:p>
        </p:txBody>
      </p:sp>
      <p:sp>
        <p:nvSpPr>
          <p:cNvPr id="70674" name="Line 20"/>
          <p:cNvSpPr>
            <a:spLocks noChangeShapeType="1"/>
          </p:cNvSpPr>
          <p:nvPr/>
        </p:nvSpPr>
        <p:spPr bwMode="auto">
          <a:xfrm flipH="1">
            <a:off x="1465263" y="4754563"/>
            <a:ext cx="555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0675" name="Line 21"/>
          <p:cNvSpPr>
            <a:spLocks noChangeShapeType="1"/>
          </p:cNvSpPr>
          <p:nvPr/>
        </p:nvSpPr>
        <p:spPr bwMode="auto">
          <a:xfrm flipH="1">
            <a:off x="1852613" y="4802188"/>
            <a:ext cx="271462" cy="31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0676" name="Line 22"/>
          <p:cNvSpPr>
            <a:spLocks noChangeShapeType="1"/>
          </p:cNvSpPr>
          <p:nvPr/>
        </p:nvSpPr>
        <p:spPr bwMode="auto">
          <a:xfrm>
            <a:off x="2271713" y="4830763"/>
            <a:ext cx="73025" cy="295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177172" name="Group 44"/>
          <p:cNvGrpSpPr>
            <a:grpSpLocks/>
          </p:cNvGrpSpPr>
          <p:nvPr/>
        </p:nvGrpSpPr>
        <p:grpSpPr bwMode="auto">
          <a:xfrm>
            <a:off x="1009650" y="4557713"/>
            <a:ext cx="568325" cy="481012"/>
            <a:chOff x="-44" y="1473"/>
            <a:chExt cx="981" cy="1105"/>
          </a:xfrm>
        </p:grpSpPr>
        <p:pic>
          <p:nvPicPr>
            <p:cNvPr id="177301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7302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77173" name="Group 44"/>
          <p:cNvGrpSpPr>
            <a:grpSpLocks/>
          </p:cNvGrpSpPr>
          <p:nvPr/>
        </p:nvGrpSpPr>
        <p:grpSpPr bwMode="auto">
          <a:xfrm>
            <a:off x="1416050" y="5014913"/>
            <a:ext cx="568325" cy="481012"/>
            <a:chOff x="-44" y="1473"/>
            <a:chExt cx="981" cy="1105"/>
          </a:xfrm>
        </p:grpSpPr>
        <p:pic>
          <p:nvPicPr>
            <p:cNvPr id="177299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7300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77174" name="Group 44"/>
          <p:cNvGrpSpPr>
            <a:grpSpLocks/>
          </p:cNvGrpSpPr>
          <p:nvPr/>
        </p:nvGrpSpPr>
        <p:grpSpPr bwMode="auto">
          <a:xfrm>
            <a:off x="1944688" y="5046663"/>
            <a:ext cx="568325" cy="481012"/>
            <a:chOff x="-44" y="1473"/>
            <a:chExt cx="981" cy="1105"/>
          </a:xfrm>
        </p:grpSpPr>
        <p:pic>
          <p:nvPicPr>
            <p:cNvPr id="177297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7298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sp>
        <p:nvSpPr>
          <p:cNvPr id="70680" name="Line 21"/>
          <p:cNvSpPr>
            <a:spLocks noChangeShapeType="1"/>
          </p:cNvSpPr>
          <p:nvPr/>
        </p:nvSpPr>
        <p:spPr bwMode="auto">
          <a:xfrm>
            <a:off x="2490788" y="4760913"/>
            <a:ext cx="377825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0681" name="Line 22"/>
          <p:cNvSpPr>
            <a:spLocks noChangeShapeType="1"/>
          </p:cNvSpPr>
          <p:nvPr/>
        </p:nvSpPr>
        <p:spPr bwMode="auto">
          <a:xfrm flipH="1">
            <a:off x="2722563" y="5256213"/>
            <a:ext cx="120650" cy="2936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0682" name="Line 22"/>
          <p:cNvSpPr>
            <a:spLocks noChangeShapeType="1"/>
          </p:cNvSpPr>
          <p:nvPr/>
        </p:nvSpPr>
        <p:spPr bwMode="auto">
          <a:xfrm>
            <a:off x="3127375" y="5267325"/>
            <a:ext cx="73025" cy="295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0683" name="Line 20"/>
          <p:cNvSpPr>
            <a:spLocks noChangeShapeType="1"/>
          </p:cNvSpPr>
          <p:nvPr/>
        </p:nvSpPr>
        <p:spPr bwMode="auto">
          <a:xfrm flipH="1">
            <a:off x="3025775" y="5148263"/>
            <a:ext cx="555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177179" name="Group 44"/>
          <p:cNvGrpSpPr>
            <a:grpSpLocks/>
          </p:cNvGrpSpPr>
          <p:nvPr/>
        </p:nvGrpSpPr>
        <p:grpSpPr bwMode="auto">
          <a:xfrm>
            <a:off x="2349500" y="5419725"/>
            <a:ext cx="568325" cy="481013"/>
            <a:chOff x="-44" y="1473"/>
            <a:chExt cx="981" cy="1105"/>
          </a:xfrm>
        </p:grpSpPr>
        <p:pic>
          <p:nvPicPr>
            <p:cNvPr id="177295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7296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77180" name="Group 44"/>
          <p:cNvGrpSpPr>
            <a:grpSpLocks/>
          </p:cNvGrpSpPr>
          <p:nvPr/>
        </p:nvGrpSpPr>
        <p:grpSpPr bwMode="auto">
          <a:xfrm>
            <a:off x="2806700" y="5487988"/>
            <a:ext cx="568325" cy="481012"/>
            <a:chOff x="-44" y="1473"/>
            <a:chExt cx="981" cy="1105"/>
          </a:xfrm>
        </p:grpSpPr>
        <p:pic>
          <p:nvPicPr>
            <p:cNvPr id="177293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7294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pic>
        <p:nvPicPr>
          <p:cNvPr id="7068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063" y="4602163"/>
            <a:ext cx="677862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068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950" y="5018088"/>
            <a:ext cx="677863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177183" name="Group 44"/>
          <p:cNvGrpSpPr>
            <a:grpSpLocks/>
          </p:cNvGrpSpPr>
          <p:nvPr/>
        </p:nvGrpSpPr>
        <p:grpSpPr bwMode="auto">
          <a:xfrm>
            <a:off x="3232150" y="4946650"/>
            <a:ext cx="568325" cy="481013"/>
            <a:chOff x="-44" y="1473"/>
            <a:chExt cx="981" cy="1105"/>
          </a:xfrm>
        </p:grpSpPr>
        <p:pic>
          <p:nvPicPr>
            <p:cNvPr id="177291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7292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sp>
        <p:nvSpPr>
          <p:cNvPr id="70689" name="Line 20"/>
          <p:cNvSpPr>
            <a:spLocks noChangeShapeType="1"/>
          </p:cNvSpPr>
          <p:nvPr/>
        </p:nvSpPr>
        <p:spPr bwMode="auto">
          <a:xfrm flipH="1">
            <a:off x="5684838" y="5022850"/>
            <a:ext cx="555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0690" name="Line 21"/>
          <p:cNvSpPr>
            <a:spLocks noChangeShapeType="1"/>
          </p:cNvSpPr>
          <p:nvPr/>
        </p:nvSpPr>
        <p:spPr bwMode="auto">
          <a:xfrm flipH="1">
            <a:off x="6072188" y="5070475"/>
            <a:ext cx="271462" cy="31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0691" name="Line 22"/>
          <p:cNvSpPr>
            <a:spLocks noChangeShapeType="1"/>
          </p:cNvSpPr>
          <p:nvPr/>
        </p:nvSpPr>
        <p:spPr bwMode="auto">
          <a:xfrm>
            <a:off x="6491288" y="5099050"/>
            <a:ext cx="73025" cy="295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177187" name="Group 44"/>
          <p:cNvGrpSpPr>
            <a:grpSpLocks/>
          </p:cNvGrpSpPr>
          <p:nvPr/>
        </p:nvGrpSpPr>
        <p:grpSpPr bwMode="auto">
          <a:xfrm>
            <a:off x="5376863" y="4837113"/>
            <a:ext cx="568325" cy="481012"/>
            <a:chOff x="-44" y="1473"/>
            <a:chExt cx="981" cy="1105"/>
          </a:xfrm>
        </p:grpSpPr>
        <p:pic>
          <p:nvPicPr>
            <p:cNvPr id="177289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7290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77188" name="Group 44"/>
          <p:cNvGrpSpPr>
            <a:grpSpLocks/>
          </p:cNvGrpSpPr>
          <p:nvPr/>
        </p:nvGrpSpPr>
        <p:grpSpPr bwMode="auto">
          <a:xfrm>
            <a:off x="5635625" y="5283200"/>
            <a:ext cx="569913" cy="481013"/>
            <a:chOff x="-44" y="1473"/>
            <a:chExt cx="981" cy="1105"/>
          </a:xfrm>
        </p:grpSpPr>
        <p:pic>
          <p:nvPicPr>
            <p:cNvPr id="177287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7288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77189" name="Group 44"/>
          <p:cNvGrpSpPr>
            <a:grpSpLocks/>
          </p:cNvGrpSpPr>
          <p:nvPr/>
        </p:nvGrpSpPr>
        <p:grpSpPr bwMode="auto">
          <a:xfrm>
            <a:off x="6164263" y="5313363"/>
            <a:ext cx="568325" cy="482600"/>
            <a:chOff x="-44" y="1473"/>
            <a:chExt cx="981" cy="1105"/>
          </a:xfrm>
        </p:grpSpPr>
        <p:pic>
          <p:nvPicPr>
            <p:cNvPr id="177285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7286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sp>
        <p:nvSpPr>
          <p:cNvPr id="70695" name="Line 20"/>
          <p:cNvSpPr>
            <a:spLocks noChangeShapeType="1"/>
          </p:cNvSpPr>
          <p:nvPr/>
        </p:nvSpPr>
        <p:spPr bwMode="auto">
          <a:xfrm flipH="1" flipV="1">
            <a:off x="4659313" y="5068888"/>
            <a:ext cx="606425" cy="3127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0696" name="Line 21"/>
          <p:cNvSpPr>
            <a:spLocks noChangeShapeType="1"/>
          </p:cNvSpPr>
          <p:nvPr/>
        </p:nvSpPr>
        <p:spPr bwMode="auto">
          <a:xfrm flipH="1">
            <a:off x="4195763" y="5022850"/>
            <a:ext cx="271462" cy="31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0697" name="Line 22"/>
          <p:cNvSpPr>
            <a:spLocks noChangeShapeType="1"/>
          </p:cNvSpPr>
          <p:nvPr/>
        </p:nvSpPr>
        <p:spPr bwMode="auto">
          <a:xfrm>
            <a:off x="4614863" y="5051425"/>
            <a:ext cx="73025" cy="295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177193" name="Group 44"/>
          <p:cNvGrpSpPr>
            <a:grpSpLocks/>
          </p:cNvGrpSpPr>
          <p:nvPr/>
        </p:nvGrpSpPr>
        <p:grpSpPr bwMode="auto">
          <a:xfrm>
            <a:off x="4803775" y="5230813"/>
            <a:ext cx="569913" cy="481012"/>
            <a:chOff x="-44" y="1473"/>
            <a:chExt cx="981" cy="1105"/>
          </a:xfrm>
        </p:grpSpPr>
        <p:pic>
          <p:nvPicPr>
            <p:cNvPr id="177283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7284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77194" name="Group 44"/>
          <p:cNvGrpSpPr>
            <a:grpSpLocks/>
          </p:cNvGrpSpPr>
          <p:nvPr/>
        </p:nvGrpSpPr>
        <p:grpSpPr bwMode="auto">
          <a:xfrm>
            <a:off x="3759200" y="5235575"/>
            <a:ext cx="569913" cy="482600"/>
            <a:chOff x="-44" y="1473"/>
            <a:chExt cx="981" cy="1105"/>
          </a:xfrm>
        </p:grpSpPr>
        <p:pic>
          <p:nvPicPr>
            <p:cNvPr id="177281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7282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77195" name="Group 44"/>
          <p:cNvGrpSpPr>
            <a:grpSpLocks/>
          </p:cNvGrpSpPr>
          <p:nvPr/>
        </p:nvGrpSpPr>
        <p:grpSpPr bwMode="auto">
          <a:xfrm>
            <a:off x="4287838" y="5267325"/>
            <a:ext cx="569912" cy="481013"/>
            <a:chOff x="-44" y="1473"/>
            <a:chExt cx="981" cy="1105"/>
          </a:xfrm>
        </p:grpSpPr>
        <p:pic>
          <p:nvPicPr>
            <p:cNvPr id="177279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7280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pic>
        <p:nvPicPr>
          <p:cNvPr id="7070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213" y="4822825"/>
            <a:ext cx="677862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0702" name="Line 20"/>
          <p:cNvSpPr>
            <a:spLocks noChangeShapeType="1"/>
          </p:cNvSpPr>
          <p:nvPr/>
        </p:nvSpPr>
        <p:spPr bwMode="auto">
          <a:xfrm flipH="1">
            <a:off x="6519863" y="5100638"/>
            <a:ext cx="555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7070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638" y="4870450"/>
            <a:ext cx="677862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177199" name="Group 44"/>
          <p:cNvGrpSpPr>
            <a:grpSpLocks/>
          </p:cNvGrpSpPr>
          <p:nvPr/>
        </p:nvGrpSpPr>
        <p:grpSpPr bwMode="auto">
          <a:xfrm>
            <a:off x="6684963" y="4884738"/>
            <a:ext cx="569912" cy="481012"/>
            <a:chOff x="-44" y="1473"/>
            <a:chExt cx="981" cy="1105"/>
          </a:xfrm>
        </p:grpSpPr>
        <p:pic>
          <p:nvPicPr>
            <p:cNvPr id="177277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7278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pic>
        <p:nvPicPr>
          <p:cNvPr id="7070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062288"/>
            <a:ext cx="935038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177201" name="Group 906"/>
          <p:cNvGrpSpPr>
            <a:grpSpLocks/>
          </p:cNvGrpSpPr>
          <p:nvPr/>
        </p:nvGrpSpPr>
        <p:grpSpPr bwMode="auto">
          <a:xfrm>
            <a:off x="5140325" y="2111375"/>
            <a:ext cx="366713" cy="579438"/>
            <a:chOff x="4140" y="429"/>
            <a:chExt cx="1425" cy="2396"/>
          </a:xfrm>
        </p:grpSpPr>
        <p:sp>
          <p:nvSpPr>
            <p:cNvPr id="177245" name="Freeform 907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17 w 354"/>
                <a:gd name="T1" fmla="*/ 0 h 2742"/>
                <a:gd name="T2" fmla="*/ 93 w 354"/>
                <a:gd name="T3" fmla="*/ 114 h 2742"/>
                <a:gd name="T4" fmla="*/ 91 w 354"/>
                <a:gd name="T5" fmla="*/ 881 h 2742"/>
                <a:gd name="T6" fmla="*/ 0 w 354"/>
                <a:gd name="T7" fmla="*/ 921 h 2742"/>
                <a:gd name="T8" fmla="*/ 1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751" name="Rectangle 908"/>
            <p:cNvSpPr>
              <a:spLocks noChangeArrowheads="1"/>
            </p:cNvSpPr>
            <p:nvPr/>
          </p:nvSpPr>
          <p:spPr bwMode="auto">
            <a:xfrm>
              <a:off x="4208" y="429"/>
              <a:ext cx="1043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7247" name="Freeform 909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56 w 211"/>
                <a:gd name="T3" fmla="*/ 73 h 2537"/>
                <a:gd name="T4" fmla="*/ 2 w 211"/>
                <a:gd name="T5" fmla="*/ 839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7248" name="Freeform 910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3 h 226"/>
                <a:gd name="T4" fmla="*/ 87 w 328"/>
                <a:gd name="T5" fmla="*/ 77 h 226"/>
                <a:gd name="T6" fmla="*/ 0 w 328"/>
                <a:gd name="T7" fmla="*/ 34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754" name="Rectangle 911"/>
            <p:cNvSpPr>
              <a:spLocks noChangeArrowheads="1"/>
            </p:cNvSpPr>
            <p:nvPr/>
          </p:nvSpPr>
          <p:spPr bwMode="auto">
            <a:xfrm>
              <a:off x="4214" y="692"/>
              <a:ext cx="592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77250" name="Group 912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70780" name="AutoShape 913"/>
              <p:cNvSpPr>
                <a:spLocks noChangeArrowheads="1"/>
              </p:cNvSpPr>
              <p:nvPr/>
            </p:nvSpPr>
            <p:spPr bwMode="auto">
              <a:xfrm>
                <a:off x="616" y="2565"/>
                <a:ext cx="724" cy="12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0781" name="AutoShape 914"/>
              <p:cNvSpPr>
                <a:spLocks noChangeArrowheads="1"/>
              </p:cNvSpPr>
              <p:nvPr/>
            </p:nvSpPr>
            <p:spPr bwMode="auto">
              <a:xfrm>
                <a:off x="632" y="2584"/>
                <a:ext cx="693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70756" name="Rectangle 915"/>
            <p:cNvSpPr>
              <a:spLocks noChangeArrowheads="1"/>
            </p:cNvSpPr>
            <p:nvPr/>
          </p:nvSpPr>
          <p:spPr bwMode="auto">
            <a:xfrm>
              <a:off x="4226" y="1020"/>
              <a:ext cx="592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77252" name="Group 916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70778" name="AutoShape 917"/>
              <p:cNvSpPr>
                <a:spLocks noChangeArrowheads="1"/>
              </p:cNvSpPr>
              <p:nvPr/>
            </p:nvSpPr>
            <p:spPr bwMode="auto">
              <a:xfrm>
                <a:off x="611" y="2568"/>
                <a:ext cx="731" cy="13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0779" name="AutoShape 918"/>
              <p:cNvSpPr>
                <a:spLocks noChangeArrowheads="1"/>
              </p:cNvSpPr>
              <p:nvPr/>
            </p:nvSpPr>
            <p:spPr bwMode="auto">
              <a:xfrm>
                <a:off x="626" y="2581"/>
                <a:ext cx="700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70758" name="Rectangle 919"/>
            <p:cNvSpPr>
              <a:spLocks noChangeArrowheads="1"/>
            </p:cNvSpPr>
            <p:nvPr/>
          </p:nvSpPr>
          <p:spPr bwMode="auto">
            <a:xfrm>
              <a:off x="4214" y="1361"/>
              <a:ext cx="598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759" name="Rectangle 920"/>
            <p:cNvSpPr>
              <a:spLocks noChangeArrowheads="1"/>
            </p:cNvSpPr>
            <p:nvPr/>
          </p:nvSpPr>
          <p:spPr bwMode="auto">
            <a:xfrm>
              <a:off x="4226" y="1657"/>
              <a:ext cx="598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77255" name="Group 921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70776" name="AutoShape 922"/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30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0777" name="AutoShape 923"/>
              <p:cNvSpPr>
                <a:spLocks noChangeArrowheads="1"/>
              </p:cNvSpPr>
              <p:nvPr/>
            </p:nvSpPr>
            <p:spPr bwMode="auto">
              <a:xfrm>
                <a:off x="626" y="2589"/>
                <a:ext cx="699" cy="12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177256" name="Freeform 924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2 h 226"/>
                <a:gd name="T4" fmla="*/ 87 w 328"/>
                <a:gd name="T5" fmla="*/ 75 h 226"/>
                <a:gd name="T6" fmla="*/ 0 w 328"/>
                <a:gd name="T7" fmla="*/ 3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77257" name="Group 925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70774" name="AutoShape 926"/>
              <p:cNvSpPr>
                <a:spLocks noChangeArrowheads="1"/>
              </p:cNvSpPr>
              <p:nvPr/>
            </p:nvSpPr>
            <p:spPr bwMode="auto">
              <a:xfrm>
                <a:off x="613" y="2569"/>
                <a:ext cx="715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0775" name="AutoShape 927"/>
              <p:cNvSpPr>
                <a:spLocks noChangeArrowheads="1"/>
              </p:cNvSpPr>
              <p:nvPr/>
            </p:nvSpPr>
            <p:spPr bwMode="auto">
              <a:xfrm>
                <a:off x="629" y="2582"/>
                <a:ext cx="692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70763" name="Rectangle 928"/>
            <p:cNvSpPr>
              <a:spLocks noChangeArrowheads="1"/>
            </p:cNvSpPr>
            <p:nvPr/>
          </p:nvSpPr>
          <p:spPr bwMode="auto">
            <a:xfrm>
              <a:off x="5250" y="429"/>
              <a:ext cx="68" cy="2291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7259" name="Freeform 929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77 w 296"/>
                <a:gd name="T3" fmla="*/ 47 h 256"/>
                <a:gd name="T4" fmla="*/ 78 w 296"/>
                <a:gd name="T5" fmla="*/ 85 h 256"/>
                <a:gd name="T6" fmla="*/ 0 w 296"/>
                <a:gd name="T7" fmla="*/ 3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7260" name="Freeform 930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81 w 304"/>
                <a:gd name="T3" fmla="*/ 55 h 288"/>
                <a:gd name="T4" fmla="*/ 76 w 304"/>
                <a:gd name="T5" fmla="*/ 97 h 288"/>
                <a:gd name="T6" fmla="*/ 2 w 304"/>
                <a:gd name="T7" fmla="*/ 4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766" name="Oval 931"/>
            <p:cNvSpPr>
              <a:spLocks noChangeArrowheads="1"/>
            </p:cNvSpPr>
            <p:nvPr/>
          </p:nvSpPr>
          <p:spPr bwMode="auto">
            <a:xfrm>
              <a:off x="5516" y="2608"/>
              <a:ext cx="49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7262" name="Freeform 932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36 h 240"/>
                <a:gd name="T2" fmla="*/ 2 w 306"/>
                <a:gd name="T3" fmla="*/ 81 h 240"/>
                <a:gd name="T4" fmla="*/ 81 w 306"/>
                <a:gd name="T5" fmla="*/ 37 h 240"/>
                <a:gd name="T6" fmla="*/ 78 w 306"/>
                <a:gd name="T7" fmla="*/ 0 h 240"/>
                <a:gd name="T8" fmla="*/ 0 w 306"/>
                <a:gd name="T9" fmla="*/ 36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768" name="AutoShape 933"/>
            <p:cNvSpPr>
              <a:spLocks noChangeArrowheads="1"/>
            </p:cNvSpPr>
            <p:nvPr/>
          </p:nvSpPr>
          <p:spPr bwMode="auto">
            <a:xfrm>
              <a:off x="4140" y="2681"/>
              <a:ext cx="1197" cy="144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769" name="AutoShape 934"/>
            <p:cNvSpPr>
              <a:spLocks noChangeArrowheads="1"/>
            </p:cNvSpPr>
            <p:nvPr/>
          </p:nvSpPr>
          <p:spPr bwMode="auto">
            <a:xfrm>
              <a:off x="4208" y="2713"/>
              <a:ext cx="1067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770" name="Oval 935"/>
            <p:cNvSpPr>
              <a:spLocks noChangeArrowheads="1"/>
            </p:cNvSpPr>
            <p:nvPr/>
          </p:nvSpPr>
          <p:spPr bwMode="auto">
            <a:xfrm>
              <a:off x="4307" y="2385"/>
              <a:ext cx="160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771" name="Oval 936"/>
            <p:cNvSpPr>
              <a:spLocks noChangeArrowheads="1"/>
            </p:cNvSpPr>
            <p:nvPr/>
          </p:nvSpPr>
          <p:spPr bwMode="auto">
            <a:xfrm>
              <a:off x="4485" y="2385"/>
              <a:ext cx="160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i="0" dirty="0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772" name="Oval 937"/>
            <p:cNvSpPr>
              <a:spLocks noChangeArrowheads="1"/>
            </p:cNvSpPr>
            <p:nvPr/>
          </p:nvSpPr>
          <p:spPr bwMode="auto">
            <a:xfrm>
              <a:off x="4664" y="2379"/>
              <a:ext cx="154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773" name="Rectangle 938"/>
            <p:cNvSpPr>
              <a:spLocks noChangeArrowheads="1"/>
            </p:cNvSpPr>
            <p:nvPr/>
          </p:nvSpPr>
          <p:spPr bwMode="auto">
            <a:xfrm>
              <a:off x="5059" y="1834"/>
              <a:ext cx="86" cy="761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177203" name="Group 906"/>
          <p:cNvGrpSpPr>
            <a:grpSpLocks/>
          </p:cNvGrpSpPr>
          <p:nvPr/>
        </p:nvGrpSpPr>
        <p:grpSpPr bwMode="auto">
          <a:xfrm>
            <a:off x="5745163" y="2620963"/>
            <a:ext cx="366712" cy="579437"/>
            <a:chOff x="4140" y="429"/>
            <a:chExt cx="1425" cy="2396"/>
          </a:xfrm>
        </p:grpSpPr>
        <p:sp>
          <p:nvSpPr>
            <p:cNvPr id="177205" name="Freeform 907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17 w 354"/>
                <a:gd name="T1" fmla="*/ 0 h 2742"/>
                <a:gd name="T2" fmla="*/ 93 w 354"/>
                <a:gd name="T3" fmla="*/ 114 h 2742"/>
                <a:gd name="T4" fmla="*/ 91 w 354"/>
                <a:gd name="T5" fmla="*/ 881 h 2742"/>
                <a:gd name="T6" fmla="*/ 0 w 354"/>
                <a:gd name="T7" fmla="*/ 921 h 2742"/>
                <a:gd name="T8" fmla="*/ 1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711" name="Rectangle 908"/>
            <p:cNvSpPr>
              <a:spLocks noChangeArrowheads="1"/>
            </p:cNvSpPr>
            <p:nvPr/>
          </p:nvSpPr>
          <p:spPr bwMode="auto">
            <a:xfrm>
              <a:off x="4208" y="429"/>
              <a:ext cx="1043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7207" name="Freeform 909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56 w 211"/>
                <a:gd name="T3" fmla="*/ 73 h 2537"/>
                <a:gd name="T4" fmla="*/ 2 w 211"/>
                <a:gd name="T5" fmla="*/ 839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7208" name="Freeform 910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3 h 226"/>
                <a:gd name="T4" fmla="*/ 87 w 328"/>
                <a:gd name="T5" fmla="*/ 77 h 226"/>
                <a:gd name="T6" fmla="*/ 0 w 328"/>
                <a:gd name="T7" fmla="*/ 34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714" name="Rectangle 911"/>
            <p:cNvSpPr>
              <a:spLocks noChangeArrowheads="1"/>
            </p:cNvSpPr>
            <p:nvPr/>
          </p:nvSpPr>
          <p:spPr bwMode="auto">
            <a:xfrm>
              <a:off x="4214" y="692"/>
              <a:ext cx="592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77210" name="Group 912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70740" name="AutoShape 913"/>
              <p:cNvSpPr>
                <a:spLocks noChangeArrowheads="1"/>
              </p:cNvSpPr>
              <p:nvPr/>
            </p:nvSpPr>
            <p:spPr bwMode="auto">
              <a:xfrm>
                <a:off x="616" y="2565"/>
                <a:ext cx="724" cy="12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0741" name="AutoShape 914"/>
              <p:cNvSpPr>
                <a:spLocks noChangeArrowheads="1"/>
              </p:cNvSpPr>
              <p:nvPr/>
            </p:nvSpPr>
            <p:spPr bwMode="auto">
              <a:xfrm>
                <a:off x="632" y="2584"/>
                <a:ext cx="693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70716" name="Rectangle 915"/>
            <p:cNvSpPr>
              <a:spLocks noChangeArrowheads="1"/>
            </p:cNvSpPr>
            <p:nvPr/>
          </p:nvSpPr>
          <p:spPr bwMode="auto">
            <a:xfrm>
              <a:off x="4226" y="1020"/>
              <a:ext cx="592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77212" name="Group 916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70738" name="AutoShape 917"/>
              <p:cNvSpPr>
                <a:spLocks noChangeArrowheads="1"/>
              </p:cNvSpPr>
              <p:nvPr/>
            </p:nvSpPr>
            <p:spPr bwMode="auto">
              <a:xfrm>
                <a:off x="611" y="2568"/>
                <a:ext cx="731" cy="13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0739" name="AutoShape 918"/>
              <p:cNvSpPr>
                <a:spLocks noChangeArrowheads="1"/>
              </p:cNvSpPr>
              <p:nvPr/>
            </p:nvSpPr>
            <p:spPr bwMode="auto">
              <a:xfrm>
                <a:off x="626" y="2581"/>
                <a:ext cx="700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70718" name="Rectangle 919"/>
            <p:cNvSpPr>
              <a:spLocks noChangeArrowheads="1"/>
            </p:cNvSpPr>
            <p:nvPr/>
          </p:nvSpPr>
          <p:spPr bwMode="auto">
            <a:xfrm>
              <a:off x="4214" y="1361"/>
              <a:ext cx="598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719" name="Rectangle 920"/>
            <p:cNvSpPr>
              <a:spLocks noChangeArrowheads="1"/>
            </p:cNvSpPr>
            <p:nvPr/>
          </p:nvSpPr>
          <p:spPr bwMode="auto">
            <a:xfrm>
              <a:off x="4226" y="1657"/>
              <a:ext cx="598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77215" name="Group 921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70736" name="AutoShape 922"/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30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0737" name="AutoShape 923"/>
              <p:cNvSpPr>
                <a:spLocks noChangeArrowheads="1"/>
              </p:cNvSpPr>
              <p:nvPr/>
            </p:nvSpPr>
            <p:spPr bwMode="auto">
              <a:xfrm>
                <a:off x="626" y="2589"/>
                <a:ext cx="699" cy="12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177216" name="Freeform 924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2 h 226"/>
                <a:gd name="T4" fmla="*/ 87 w 328"/>
                <a:gd name="T5" fmla="*/ 75 h 226"/>
                <a:gd name="T6" fmla="*/ 0 w 328"/>
                <a:gd name="T7" fmla="*/ 3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77217" name="Group 925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70734" name="AutoShape 926"/>
              <p:cNvSpPr>
                <a:spLocks noChangeArrowheads="1"/>
              </p:cNvSpPr>
              <p:nvPr/>
            </p:nvSpPr>
            <p:spPr bwMode="auto">
              <a:xfrm>
                <a:off x="613" y="2569"/>
                <a:ext cx="715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0735" name="AutoShape 927"/>
              <p:cNvSpPr>
                <a:spLocks noChangeArrowheads="1"/>
              </p:cNvSpPr>
              <p:nvPr/>
            </p:nvSpPr>
            <p:spPr bwMode="auto">
              <a:xfrm>
                <a:off x="629" y="2582"/>
                <a:ext cx="692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70723" name="Rectangle 928"/>
            <p:cNvSpPr>
              <a:spLocks noChangeArrowheads="1"/>
            </p:cNvSpPr>
            <p:nvPr/>
          </p:nvSpPr>
          <p:spPr bwMode="auto">
            <a:xfrm>
              <a:off x="5250" y="429"/>
              <a:ext cx="68" cy="2291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7219" name="Freeform 929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77 w 296"/>
                <a:gd name="T3" fmla="*/ 47 h 256"/>
                <a:gd name="T4" fmla="*/ 78 w 296"/>
                <a:gd name="T5" fmla="*/ 85 h 256"/>
                <a:gd name="T6" fmla="*/ 0 w 296"/>
                <a:gd name="T7" fmla="*/ 3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7220" name="Freeform 930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81 w 304"/>
                <a:gd name="T3" fmla="*/ 55 h 288"/>
                <a:gd name="T4" fmla="*/ 76 w 304"/>
                <a:gd name="T5" fmla="*/ 97 h 288"/>
                <a:gd name="T6" fmla="*/ 2 w 304"/>
                <a:gd name="T7" fmla="*/ 4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726" name="Oval 931"/>
            <p:cNvSpPr>
              <a:spLocks noChangeArrowheads="1"/>
            </p:cNvSpPr>
            <p:nvPr/>
          </p:nvSpPr>
          <p:spPr bwMode="auto">
            <a:xfrm>
              <a:off x="5516" y="2608"/>
              <a:ext cx="49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7222" name="Freeform 932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36 h 240"/>
                <a:gd name="T2" fmla="*/ 2 w 306"/>
                <a:gd name="T3" fmla="*/ 81 h 240"/>
                <a:gd name="T4" fmla="*/ 81 w 306"/>
                <a:gd name="T5" fmla="*/ 37 h 240"/>
                <a:gd name="T6" fmla="*/ 78 w 306"/>
                <a:gd name="T7" fmla="*/ 0 h 240"/>
                <a:gd name="T8" fmla="*/ 0 w 306"/>
                <a:gd name="T9" fmla="*/ 36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728" name="AutoShape 933"/>
            <p:cNvSpPr>
              <a:spLocks noChangeArrowheads="1"/>
            </p:cNvSpPr>
            <p:nvPr/>
          </p:nvSpPr>
          <p:spPr bwMode="auto">
            <a:xfrm>
              <a:off x="4140" y="2681"/>
              <a:ext cx="1197" cy="144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729" name="AutoShape 934"/>
            <p:cNvSpPr>
              <a:spLocks noChangeArrowheads="1"/>
            </p:cNvSpPr>
            <p:nvPr/>
          </p:nvSpPr>
          <p:spPr bwMode="auto">
            <a:xfrm>
              <a:off x="4208" y="2713"/>
              <a:ext cx="1067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730" name="Oval 935"/>
            <p:cNvSpPr>
              <a:spLocks noChangeArrowheads="1"/>
            </p:cNvSpPr>
            <p:nvPr/>
          </p:nvSpPr>
          <p:spPr bwMode="auto">
            <a:xfrm>
              <a:off x="4307" y="2385"/>
              <a:ext cx="160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731" name="Oval 936"/>
            <p:cNvSpPr>
              <a:spLocks noChangeArrowheads="1"/>
            </p:cNvSpPr>
            <p:nvPr/>
          </p:nvSpPr>
          <p:spPr bwMode="auto">
            <a:xfrm>
              <a:off x="4485" y="2385"/>
              <a:ext cx="160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i="0" dirty="0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732" name="Oval 937"/>
            <p:cNvSpPr>
              <a:spLocks noChangeArrowheads="1"/>
            </p:cNvSpPr>
            <p:nvPr/>
          </p:nvSpPr>
          <p:spPr bwMode="auto">
            <a:xfrm>
              <a:off x="4664" y="2379"/>
              <a:ext cx="154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733" name="Rectangle 938"/>
            <p:cNvSpPr>
              <a:spLocks noChangeArrowheads="1"/>
            </p:cNvSpPr>
            <p:nvPr/>
          </p:nvSpPr>
          <p:spPr bwMode="auto">
            <a:xfrm>
              <a:off x="5059" y="1834"/>
              <a:ext cx="86" cy="761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pic>
        <p:nvPicPr>
          <p:cNvPr id="177204" name="Picture 21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3" y="1039813"/>
            <a:ext cx="5027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30</a:t>
            </a:fld>
            <a:endParaRPr lang="en-US" sz="1200" dirty="0">
              <a:latin typeface="Tahoma" charset="0"/>
            </a:endParaRPr>
          </a:p>
        </p:txBody>
      </p:sp>
      <p:sp>
        <p:nvSpPr>
          <p:cNvPr id="15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grpSp>
        <p:nvGrpSpPr>
          <p:cNvPr id="154" name="Group 347"/>
          <p:cNvGrpSpPr>
            <a:grpSpLocks/>
          </p:cNvGrpSpPr>
          <p:nvPr/>
        </p:nvGrpSpPr>
        <p:grpSpPr bwMode="auto">
          <a:xfrm>
            <a:off x="2751485" y="2148330"/>
            <a:ext cx="880316" cy="510540"/>
            <a:chOff x="1871277" y="1576300"/>
            <a:chExt cx="1128371" cy="437861"/>
          </a:xfrm>
        </p:grpSpPr>
        <p:sp>
          <p:nvSpPr>
            <p:cNvPr id="155" name="Oval 154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56" name="Rectangle 155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57" name="Oval 156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58" name="Freeform 157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59" name="Freeform 158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60" name="Freeform 159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61" name="Freeform 160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162" name="Straight Connector 161"/>
            <p:cNvCxnSpPr>
              <a:endCxn id="157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03673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Rectangle 2"/>
          <p:cNvSpPr>
            <a:spLocks noGrp="1" noChangeArrowheads="1"/>
          </p:cNvSpPr>
          <p:nvPr>
            <p:ph type="title"/>
          </p:nvPr>
        </p:nvSpPr>
        <p:spPr>
          <a:xfrm>
            <a:off x="415925" y="39688"/>
            <a:ext cx="4560888" cy="1143000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latin typeface="Gill Sans MT" charset="0"/>
                <a:cs typeface="+mj-cs"/>
              </a:rPr>
              <a:t>Switches vs. </a:t>
            </a:r>
            <a:r>
              <a:rPr lang="en-US" sz="3600" dirty="0" smtClean="0">
                <a:latin typeface="Gill Sans MT" charset="0"/>
                <a:cs typeface="+mj-cs"/>
              </a:rPr>
              <a:t>routers</a:t>
            </a:r>
            <a:endParaRPr lang="en-US" sz="3600" dirty="0">
              <a:latin typeface="Gill Sans MT" charset="0"/>
              <a:cs typeface="+mj-cs"/>
            </a:endParaRPr>
          </a:p>
        </p:txBody>
      </p:sp>
      <p:sp>
        <p:nvSpPr>
          <p:cNvPr id="716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2913" y="1341438"/>
            <a:ext cx="3967162" cy="4994275"/>
          </a:xfrm>
        </p:spPr>
        <p:txBody>
          <a:bodyPr/>
          <a:lstStyle/>
          <a:p>
            <a:pPr marL="0" indent="0">
              <a:lnSpc>
                <a:spcPct val="80000"/>
              </a:lnSpc>
              <a:buFont typeface="Wingdings" charset="0"/>
              <a:buNone/>
              <a:defRPr/>
            </a:pPr>
            <a:r>
              <a:rPr lang="en-US" sz="2400" dirty="0">
                <a:solidFill>
                  <a:srgbClr val="000099"/>
                </a:solidFill>
                <a:latin typeface="Gill Sans MT" charset="0"/>
                <a:cs typeface="+mn-cs"/>
              </a:rPr>
              <a:t>both </a:t>
            </a:r>
            <a:r>
              <a:rPr lang="en-US" sz="24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are store</a:t>
            </a:r>
            <a:r>
              <a:rPr lang="en-US" sz="2400" dirty="0">
                <a:solidFill>
                  <a:srgbClr val="000099"/>
                </a:solidFill>
                <a:latin typeface="Gill Sans MT" charset="0"/>
                <a:cs typeface="+mn-cs"/>
              </a:rPr>
              <a:t>-and-</a:t>
            </a:r>
            <a:r>
              <a:rPr lang="en-US" sz="24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forward: </a:t>
            </a:r>
          </a:p>
          <a:p>
            <a:pPr marL="231775" indent="-231775">
              <a:buSzPct val="100000"/>
              <a:buFont typeface="Wingdings" charset="2"/>
              <a:buChar char="§"/>
              <a:defRPr/>
            </a:pPr>
            <a:r>
              <a:rPr lang="en-US" sz="2400" i="1" dirty="0" smtClean="0">
                <a:solidFill>
                  <a:srgbClr val="CC0000"/>
                </a:solidFill>
                <a:latin typeface="Gill Sans MT" charset="0"/>
                <a:cs typeface="+mn-cs"/>
              </a:rPr>
              <a:t>routers: </a:t>
            </a:r>
            <a:r>
              <a:rPr lang="en-US" sz="2400" dirty="0" smtClean="0">
                <a:latin typeface="Gill Sans MT" charset="0"/>
                <a:cs typeface="+mn-cs"/>
              </a:rPr>
              <a:t>network-layer devices (examine network-layer headers)</a:t>
            </a:r>
          </a:p>
          <a:p>
            <a:pPr marL="231775" indent="-231775">
              <a:buSzPct val="100000"/>
              <a:buFont typeface="Wingdings" charset="2"/>
              <a:buChar char="§"/>
              <a:defRPr/>
            </a:pPr>
            <a:r>
              <a:rPr lang="en-US" sz="2400" i="1" dirty="0" smtClean="0">
                <a:solidFill>
                  <a:srgbClr val="CC0000"/>
                </a:solidFill>
                <a:latin typeface="Gill Sans MT" charset="0"/>
                <a:cs typeface="+mn-cs"/>
              </a:rPr>
              <a:t>switches</a:t>
            </a:r>
            <a:r>
              <a:rPr lang="en-US" sz="2400" i="1" dirty="0" smtClean="0">
                <a:latin typeface="Gill Sans MT" charset="0"/>
                <a:cs typeface="+mn-cs"/>
              </a:rPr>
              <a:t>: </a:t>
            </a:r>
            <a:r>
              <a:rPr lang="en-US" sz="2400" dirty="0" smtClean="0">
                <a:latin typeface="Gill Sans MT" charset="0"/>
                <a:cs typeface="+mn-cs"/>
              </a:rPr>
              <a:t>link</a:t>
            </a:r>
            <a:r>
              <a:rPr lang="en-US" sz="2400" dirty="0">
                <a:latin typeface="Gill Sans MT" charset="0"/>
                <a:cs typeface="+mn-cs"/>
              </a:rPr>
              <a:t>-layer devices (examine link-layer headers)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Font typeface="Wingdings" charset="0"/>
              <a:buNone/>
              <a:defRPr/>
            </a:pPr>
            <a:endParaRPr lang="en-US" sz="2400" i="1" dirty="0" smtClean="0">
              <a:solidFill>
                <a:srgbClr val="CC0000"/>
              </a:solidFill>
              <a:latin typeface="Gill Sans MT" charset="0"/>
              <a:cs typeface="+mn-cs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Font typeface="Wingdings" charset="0"/>
              <a:buNone/>
              <a:defRPr/>
            </a:pPr>
            <a:r>
              <a:rPr lang="en-US" sz="24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both have forwarding tables:</a:t>
            </a:r>
          </a:p>
          <a:p>
            <a:pPr marL="231775" indent="-231775">
              <a:lnSpc>
                <a:spcPct val="80000"/>
              </a:lnSpc>
              <a:buSzPct val="100000"/>
              <a:buFont typeface="Wingdings" charset="2"/>
              <a:buChar char="§"/>
              <a:defRPr/>
            </a:pPr>
            <a:r>
              <a:rPr lang="en-US" sz="2400" i="1" dirty="0">
                <a:solidFill>
                  <a:srgbClr val="CC0000"/>
                </a:solidFill>
                <a:latin typeface="Gill Sans MT" charset="0"/>
                <a:cs typeface="+mn-cs"/>
              </a:rPr>
              <a:t>r</a:t>
            </a:r>
            <a:r>
              <a:rPr lang="en-US" sz="2400" i="1" dirty="0" smtClean="0">
                <a:solidFill>
                  <a:srgbClr val="CC0000"/>
                </a:solidFill>
                <a:latin typeface="Gill Sans MT" charset="0"/>
                <a:cs typeface="+mn-cs"/>
              </a:rPr>
              <a:t>outers: </a:t>
            </a:r>
            <a:r>
              <a:rPr lang="en-US" sz="2400" dirty="0" smtClean="0">
                <a:latin typeface="Gill Sans MT" charset="0"/>
                <a:cs typeface="+mn-cs"/>
              </a:rPr>
              <a:t>compute tables using routing algorithms, IP addresses</a:t>
            </a:r>
          </a:p>
          <a:p>
            <a:pPr marL="231775" indent="-231775">
              <a:lnSpc>
                <a:spcPct val="80000"/>
              </a:lnSpc>
              <a:buSzPct val="100000"/>
              <a:buFont typeface="Wingdings" charset="2"/>
              <a:buChar char="§"/>
              <a:defRPr/>
            </a:pPr>
            <a:r>
              <a:rPr lang="en-US" sz="2400" i="1" dirty="0">
                <a:solidFill>
                  <a:srgbClr val="CC0000"/>
                </a:solidFill>
                <a:latin typeface="Gill Sans MT" charset="0"/>
                <a:cs typeface="+mn-cs"/>
              </a:rPr>
              <a:t>s</a:t>
            </a:r>
            <a:r>
              <a:rPr lang="en-US" sz="2400" i="1" dirty="0" smtClean="0">
                <a:solidFill>
                  <a:srgbClr val="CC0000"/>
                </a:solidFill>
                <a:latin typeface="Gill Sans MT" charset="0"/>
                <a:cs typeface="+mn-cs"/>
              </a:rPr>
              <a:t>witches: </a:t>
            </a:r>
            <a:r>
              <a:rPr lang="en-US" sz="2400" dirty="0" smtClean="0">
                <a:latin typeface="Gill Sans MT" charset="0"/>
                <a:cs typeface="+mn-cs"/>
              </a:rPr>
              <a:t>learn forwarding table using flooding, learning, MAC addresses </a:t>
            </a:r>
            <a:endParaRPr lang="en-US" sz="2400" dirty="0">
              <a:latin typeface="Gill Sans MT" charset="0"/>
              <a:cs typeface="+mn-cs"/>
            </a:endParaRPr>
          </a:p>
        </p:txBody>
      </p:sp>
      <p:sp>
        <p:nvSpPr>
          <p:cNvPr id="179205" name="Freeform 3"/>
          <p:cNvSpPr>
            <a:spLocks/>
          </p:cNvSpPr>
          <p:nvPr/>
        </p:nvSpPr>
        <p:spPr bwMode="auto">
          <a:xfrm flipH="1">
            <a:off x="6543675" y="2103438"/>
            <a:ext cx="638175" cy="852487"/>
          </a:xfrm>
          <a:custGeom>
            <a:avLst/>
            <a:gdLst>
              <a:gd name="T0" fmla="*/ 2147483647 w 402"/>
              <a:gd name="T1" fmla="*/ 2147483647 h 537"/>
              <a:gd name="T2" fmla="*/ 2147483647 w 402"/>
              <a:gd name="T3" fmla="*/ 0 h 537"/>
              <a:gd name="T4" fmla="*/ 0 w 402"/>
              <a:gd name="T5" fmla="*/ 2147483647 h 537"/>
              <a:gd name="T6" fmla="*/ 2147483647 w 402"/>
              <a:gd name="T7" fmla="*/ 2147483647 h 537"/>
              <a:gd name="T8" fmla="*/ 2147483647 w 402"/>
              <a:gd name="T9" fmla="*/ 2147483647 h 5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02"/>
              <a:gd name="T16" fmla="*/ 0 h 537"/>
              <a:gd name="T17" fmla="*/ 402 w 402"/>
              <a:gd name="T18" fmla="*/ 537 h 53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02" h="537">
                <a:moveTo>
                  <a:pt x="402" y="363"/>
                </a:moveTo>
                <a:lnTo>
                  <a:pt x="28" y="0"/>
                </a:lnTo>
                <a:lnTo>
                  <a:pt x="0" y="470"/>
                </a:lnTo>
                <a:lnTo>
                  <a:pt x="242" y="537"/>
                </a:lnTo>
                <a:lnTo>
                  <a:pt x="402" y="363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79206" name="Freeform 10"/>
          <p:cNvSpPr>
            <a:spLocks/>
          </p:cNvSpPr>
          <p:nvPr/>
        </p:nvSpPr>
        <p:spPr bwMode="auto">
          <a:xfrm>
            <a:off x="6530975" y="844550"/>
            <a:ext cx="360363" cy="1577975"/>
          </a:xfrm>
          <a:custGeom>
            <a:avLst/>
            <a:gdLst>
              <a:gd name="T0" fmla="*/ 2147483647 w 267"/>
              <a:gd name="T1" fmla="*/ 2147483647 h 1186"/>
              <a:gd name="T2" fmla="*/ 0 w 267"/>
              <a:gd name="T3" fmla="*/ 0 h 1186"/>
              <a:gd name="T4" fmla="*/ 0 w 267"/>
              <a:gd name="T5" fmla="*/ 2147483647 h 1186"/>
              <a:gd name="T6" fmla="*/ 2147483647 w 267"/>
              <a:gd name="T7" fmla="*/ 2147483647 h 1186"/>
              <a:gd name="T8" fmla="*/ 2147483647 w 267"/>
              <a:gd name="T9" fmla="*/ 2147483647 h 118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7"/>
              <a:gd name="T16" fmla="*/ 0 h 1186"/>
              <a:gd name="T17" fmla="*/ 267 w 267"/>
              <a:gd name="T18" fmla="*/ 1186 h 118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7" h="1186">
                <a:moveTo>
                  <a:pt x="254" y="466"/>
                </a:moveTo>
                <a:lnTo>
                  <a:pt x="0" y="0"/>
                </a:lnTo>
                <a:lnTo>
                  <a:pt x="0" y="1186"/>
                </a:lnTo>
                <a:lnTo>
                  <a:pt x="267" y="652"/>
                </a:lnTo>
                <a:lnTo>
                  <a:pt x="254" y="466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79207" name="Rectangle 23"/>
          <p:cNvSpPr>
            <a:spLocks noChangeArrowheads="1"/>
          </p:cNvSpPr>
          <p:nvPr/>
        </p:nvSpPr>
        <p:spPr bwMode="auto">
          <a:xfrm>
            <a:off x="5307013" y="850900"/>
            <a:ext cx="1296987" cy="154622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400" i="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79208" name="Rectangle 24"/>
          <p:cNvSpPr>
            <a:spLocks noChangeArrowheads="1"/>
          </p:cNvSpPr>
          <p:nvPr/>
        </p:nvSpPr>
        <p:spPr bwMode="auto">
          <a:xfrm>
            <a:off x="5259388" y="922338"/>
            <a:ext cx="1273175" cy="15367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i="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79209" name="Line 25"/>
          <p:cNvSpPr>
            <a:spLocks noChangeShapeType="1"/>
          </p:cNvSpPr>
          <p:nvPr/>
        </p:nvSpPr>
        <p:spPr bwMode="auto">
          <a:xfrm>
            <a:off x="5259388" y="1239838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79210" name="Text Box 26"/>
          <p:cNvSpPr txBox="1">
            <a:spLocks noChangeArrowheads="1"/>
          </p:cNvSpPr>
          <p:nvPr/>
        </p:nvSpPr>
        <p:spPr bwMode="auto">
          <a:xfrm>
            <a:off x="5216525" y="889000"/>
            <a:ext cx="13176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US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application</a:t>
            </a:r>
          </a:p>
          <a:p>
            <a:pPr algn="ctr">
              <a:lnSpc>
                <a:spcPct val="110000"/>
              </a:lnSpc>
            </a:pPr>
            <a:r>
              <a:rPr lang="en-US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transport</a:t>
            </a:r>
          </a:p>
          <a:p>
            <a:pPr algn="ctr">
              <a:lnSpc>
                <a:spcPct val="110000"/>
              </a:lnSpc>
            </a:pPr>
            <a:r>
              <a:rPr lang="en-US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network</a:t>
            </a:r>
          </a:p>
          <a:p>
            <a:pPr algn="ctr">
              <a:lnSpc>
                <a:spcPct val="110000"/>
              </a:lnSpc>
            </a:pPr>
            <a:r>
              <a:rPr lang="en-US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link</a:t>
            </a:r>
          </a:p>
          <a:p>
            <a:pPr algn="ctr">
              <a:lnSpc>
                <a:spcPct val="110000"/>
              </a:lnSpc>
            </a:pPr>
            <a:r>
              <a:rPr lang="en-US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physical</a:t>
            </a:r>
          </a:p>
        </p:txBody>
      </p:sp>
      <p:sp>
        <p:nvSpPr>
          <p:cNvPr id="179211" name="Line 27"/>
          <p:cNvSpPr>
            <a:spLocks noChangeShapeType="1"/>
          </p:cNvSpPr>
          <p:nvPr/>
        </p:nvSpPr>
        <p:spPr bwMode="auto">
          <a:xfrm>
            <a:off x="5267325" y="1560513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79212" name="Line 28"/>
          <p:cNvSpPr>
            <a:spLocks noChangeShapeType="1"/>
          </p:cNvSpPr>
          <p:nvPr/>
        </p:nvSpPr>
        <p:spPr bwMode="auto">
          <a:xfrm>
            <a:off x="5272088" y="1841500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79213" name="Line 29"/>
          <p:cNvSpPr>
            <a:spLocks noChangeShapeType="1"/>
          </p:cNvSpPr>
          <p:nvPr/>
        </p:nvSpPr>
        <p:spPr bwMode="auto">
          <a:xfrm>
            <a:off x="5272088" y="2117725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179214" name="Group 88"/>
          <p:cNvGrpSpPr>
            <a:grpSpLocks/>
          </p:cNvGrpSpPr>
          <p:nvPr/>
        </p:nvGrpSpPr>
        <p:grpSpPr bwMode="auto">
          <a:xfrm>
            <a:off x="6716713" y="3525838"/>
            <a:ext cx="1387475" cy="1035050"/>
            <a:chOff x="3601" y="168"/>
            <a:chExt cx="874" cy="652"/>
          </a:xfrm>
        </p:grpSpPr>
        <p:sp>
          <p:nvSpPr>
            <p:cNvPr id="179263" name="Rectangle 89"/>
            <p:cNvSpPr>
              <a:spLocks noChangeArrowheads="1"/>
            </p:cNvSpPr>
            <p:nvPr/>
          </p:nvSpPr>
          <p:spPr bwMode="auto">
            <a:xfrm>
              <a:off x="3658" y="168"/>
              <a:ext cx="817" cy="59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2400" i="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9264" name="Rectangle 90"/>
            <p:cNvSpPr>
              <a:spLocks noChangeArrowheads="1"/>
            </p:cNvSpPr>
            <p:nvPr/>
          </p:nvSpPr>
          <p:spPr bwMode="auto">
            <a:xfrm>
              <a:off x="3628" y="213"/>
              <a:ext cx="802" cy="59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i="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9265" name="Line 91"/>
            <p:cNvSpPr>
              <a:spLocks noChangeShapeType="1"/>
            </p:cNvSpPr>
            <p:nvPr/>
          </p:nvSpPr>
          <p:spPr bwMode="auto">
            <a:xfrm>
              <a:off x="3628" y="413"/>
              <a:ext cx="796" cy="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79266" name="Text Box 92"/>
            <p:cNvSpPr txBox="1">
              <a:spLocks noChangeArrowheads="1"/>
            </p:cNvSpPr>
            <p:nvPr/>
          </p:nvSpPr>
          <p:spPr bwMode="auto">
            <a:xfrm>
              <a:off x="3601" y="192"/>
              <a:ext cx="830" cy="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ct val="110000"/>
                </a:lnSpc>
              </a:pPr>
              <a:r>
                <a:rPr lang="en-US" sz="1800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network</a:t>
              </a:r>
            </a:p>
            <a:p>
              <a:pPr algn="ctr">
                <a:lnSpc>
                  <a:spcPct val="110000"/>
                </a:lnSpc>
              </a:pPr>
              <a:r>
                <a:rPr lang="en-US" sz="1800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link</a:t>
              </a:r>
            </a:p>
            <a:p>
              <a:pPr algn="ctr">
                <a:lnSpc>
                  <a:spcPct val="110000"/>
                </a:lnSpc>
              </a:pPr>
              <a:r>
                <a:rPr lang="en-US" sz="1800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physical</a:t>
              </a:r>
            </a:p>
          </p:txBody>
        </p:sp>
        <p:sp>
          <p:nvSpPr>
            <p:cNvPr id="179267" name="Line 93"/>
            <p:cNvSpPr>
              <a:spLocks noChangeShapeType="1"/>
            </p:cNvSpPr>
            <p:nvPr/>
          </p:nvSpPr>
          <p:spPr bwMode="auto">
            <a:xfrm>
              <a:off x="3633" y="615"/>
              <a:ext cx="796" cy="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179215" name="Group 94"/>
          <p:cNvGrpSpPr>
            <a:grpSpLocks/>
          </p:cNvGrpSpPr>
          <p:nvPr/>
        </p:nvGrpSpPr>
        <p:grpSpPr bwMode="auto">
          <a:xfrm>
            <a:off x="7054850" y="2100263"/>
            <a:ext cx="1387475" cy="733425"/>
            <a:chOff x="4696" y="597"/>
            <a:chExt cx="874" cy="462"/>
          </a:xfrm>
        </p:grpSpPr>
        <p:sp>
          <p:nvSpPr>
            <p:cNvPr id="179259" name="Rectangle 95"/>
            <p:cNvSpPr>
              <a:spLocks noChangeArrowheads="1"/>
            </p:cNvSpPr>
            <p:nvPr/>
          </p:nvSpPr>
          <p:spPr bwMode="auto">
            <a:xfrm>
              <a:off x="4753" y="597"/>
              <a:ext cx="817" cy="41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2400" i="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9260" name="Rectangle 96"/>
            <p:cNvSpPr>
              <a:spLocks noChangeArrowheads="1"/>
            </p:cNvSpPr>
            <p:nvPr/>
          </p:nvSpPr>
          <p:spPr bwMode="auto">
            <a:xfrm>
              <a:off x="4723" y="642"/>
              <a:ext cx="802" cy="41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i="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9261" name="Line 97"/>
            <p:cNvSpPr>
              <a:spLocks noChangeShapeType="1"/>
            </p:cNvSpPr>
            <p:nvPr/>
          </p:nvSpPr>
          <p:spPr bwMode="auto">
            <a:xfrm>
              <a:off x="4723" y="842"/>
              <a:ext cx="796" cy="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79262" name="Text Box 98"/>
            <p:cNvSpPr txBox="1">
              <a:spLocks noChangeArrowheads="1"/>
            </p:cNvSpPr>
            <p:nvPr/>
          </p:nvSpPr>
          <p:spPr bwMode="auto">
            <a:xfrm>
              <a:off x="4696" y="621"/>
              <a:ext cx="830" cy="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ct val="110000"/>
                </a:lnSpc>
              </a:pPr>
              <a:r>
                <a:rPr lang="en-US" sz="1800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link</a:t>
              </a:r>
            </a:p>
            <a:p>
              <a:pPr algn="ctr">
                <a:lnSpc>
                  <a:spcPct val="110000"/>
                </a:lnSpc>
              </a:pPr>
              <a:r>
                <a:rPr lang="en-US" sz="1800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physical</a:t>
              </a:r>
            </a:p>
          </p:txBody>
        </p:sp>
      </p:grpSp>
      <p:sp>
        <p:nvSpPr>
          <p:cNvPr id="179216" name="Text Box 167"/>
          <p:cNvSpPr txBox="1">
            <a:spLocks noChangeArrowheads="1"/>
          </p:cNvSpPr>
          <p:nvPr/>
        </p:nvSpPr>
        <p:spPr bwMode="auto">
          <a:xfrm>
            <a:off x="5854700" y="3003550"/>
            <a:ext cx="9032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i="0" dirty="0">
                <a:solidFill>
                  <a:srgbClr val="000000"/>
                </a:solidFill>
                <a:latin typeface="Arial" charset="0"/>
                <a:cs typeface="Arial" charset="0"/>
              </a:rPr>
              <a:t>switch</a:t>
            </a:r>
          </a:p>
        </p:txBody>
      </p:sp>
      <p:grpSp>
        <p:nvGrpSpPr>
          <p:cNvPr id="179217" name="Group 39"/>
          <p:cNvGrpSpPr>
            <a:grpSpLocks/>
          </p:cNvGrpSpPr>
          <p:nvPr/>
        </p:nvGrpSpPr>
        <p:grpSpPr bwMode="auto">
          <a:xfrm>
            <a:off x="4408488" y="1562100"/>
            <a:ext cx="962025" cy="304800"/>
            <a:chOff x="1070" y="918"/>
            <a:chExt cx="606" cy="192"/>
          </a:xfrm>
        </p:grpSpPr>
        <p:sp>
          <p:nvSpPr>
            <p:cNvPr id="71738" name="Rectangle 40"/>
            <p:cNvSpPr>
              <a:spLocks noChangeArrowheads="1"/>
            </p:cNvSpPr>
            <p:nvPr/>
          </p:nvSpPr>
          <p:spPr bwMode="auto">
            <a:xfrm>
              <a:off x="1082" y="939"/>
              <a:ext cx="576" cy="13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CC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9258" name="Text Box 4"/>
            <p:cNvSpPr txBox="1">
              <a:spLocks noChangeArrowheads="1"/>
            </p:cNvSpPr>
            <p:nvPr/>
          </p:nvSpPr>
          <p:spPr bwMode="auto">
            <a:xfrm>
              <a:off x="1070" y="918"/>
              <a:ext cx="60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400" i="0" dirty="0">
                  <a:solidFill>
                    <a:srgbClr val="CC0000"/>
                  </a:solidFill>
                  <a:latin typeface="Arial" charset="0"/>
                  <a:cs typeface="Arial" charset="0"/>
                </a:rPr>
                <a:t>datagram</a:t>
              </a:r>
            </a:p>
          </p:txBody>
        </p:sp>
      </p:grpSp>
      <p:sp>
        <p:nvSpPr>
          <p:cNvPr id="179218" name="Rectangle 57"/>
          <p:cNvSpPr>
            <a:spLocks noChangeArrowheads="1"/>
          </p:cNvSpPr>
          <p:nvPr/>
        </p:nvSpPr>
        <p:spPr bwMode="auto">
          <a:xfrm>
            <a:off x="5208588" y="4594225"/>
            <a:ext cx="1296987" cy="154622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400" i="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79219" name="Rectangle 58"/>
          <p:cNvSpPr>
            <a:spLocks noChangeArrowheads="1"/>
          </p:cNvSpPr>
          <p:nvPr/>
        </p:nvSpPr>
        <p:spPr bwMode="auto">
          <a:xfrm>
            <a:off x="5160963" y="4665663"/>
            <a:ext cx="1273175" cy="15367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i="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79220" name="Line 59"/>
          <p:cNvSpPr>
            <a:spLocks noChangeShapeType="1"/>
          </p:cNvSpPr>
          <p:nvPr/>
        </p:nvSpPr>
        <p:spPr bwMode="auto">
          <a:xfrm>
            <a:off x="5160963" y="4983163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79221" name="Text Box 60"/>
          <p:cNvSpPr txBox="1">
            <a:spLocks noChangeArrowheads="1"/>
          </p:cNvSpPr>
          <p:nvPr/>
        </p:nvSpPr>
        <p:spPr bwMode="auto">
          <a:xfrm>
            <a:off x="5118100" y="4632325"/>
            <a:ext cx="13176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US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application</a:t>
            </a:r>
          </a:p>
          <a:p>
            <a:pPr algn="ctr">
              <a:lnSpc>
                <a:spcPct val="110000"/>
              </a:lnSpc>
            </a:pPr>
            <a:r>
              <a:rPr lang="en-US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transport</a:t>
            </a:r>
          </a:p>
          <a:p>
            <a:pPr algn="ctr">
              <a:lnSpc>
                <a:spcPct val="110000"/>
              </a:lnSpc>
            </a:pPr>
            <a:r>
              <a:rPr lang="en-US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network</a:t>
            </a:r>
          </a:p>
          <a:p>
            <a:pPr algn="ctr">
              <a:lnSpc>
                <a:spcPct val="110000"/>
              </a:lnSpc>
            </a:pPr>
            <a:r>
              <a:rPr lang="en-US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link</a:t>
            </a:r>
          </a:p>
          <a:p>
            <a:pPr algn="ctr">
              <a:lnSpc>
                <a:spcPct val="110000"/>
              </a:lnSpc>
            </a:pPr>
            <a:r>
              <a:rPr lang="en-US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physical</a:t>
            </a:r>
          </a:p>
        </p:txBody>
      </p:sp>
      <p:sp>
        <p:nvSpPr>
          <p:cNvPr id="179222" name="Line 61"/>
          <p:cNvSpPr>
            <a:spLocks noChangeShapeType="1"/>
          </p:cNvSpPr>
          <p:nvPr/>
        </p:nvSpPr>
        <p:spPr bwMode="auto">
          <a:xfrm>
            <a:off x="5168900" y="5303838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79223" name="Line 62"/>
          <p:cNvSpPr>
            <a:spLocks noChangeShapeType="1"/>
          </p:cNvSpPr>
          <p:nvPr/>
        </p:nvSpPr>
        <p:spPr bwMode="auto">
          <a:xfrm>
            <a:off x="5173663" y="5584825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79224" name="Line 63"/>
          <p:cNvSpPr>
            <a:spLocks noChangeShapeType="1"/>
          </p:cNvSpPr>
          <p:nvPr/>
        </p:nvSpPr>
        <p:spPr bwMode="auto">
          <a:xfrm>
            <a:off x="5173663" y="5861050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79225" name="Freeform 49"/>
          <p:cNvSpPr>
            <a:spLocks/>
          </p:cNvSpPr>
          <p:nvPr/>
        </p:nvSpPr>
        <p:spPr bwMode="auto">
          <a:xfrm>
            <a:off x="6472238" y="4600575"/>
            <a:ext cx="381000" cy="1857375"/>
          </a:xfrm>
          <a:custGeom>
            <a:avLst/>
            <a:gdLst>
              <a:gd name="T0" fmla="*/ 0 w 240"/>
              <a:gd name="T1" fmla="*/ 2147483647 h 1170"/>
              <a:gd name="T2" fmla="*/ 2147483647 w 240"/>
              <a:gd name="T3" fmla="*/ 0 h 1170"/>
              <a:gd name="T4" fmla="*/ 2147483647 w 240"/>
              <a:gd name="T5" fmla="*/ 2147483647 h 1170"/>
              <a:gd name="T6" fmla="*/ 2147483647 w 240"/>
              <a:gd name="T7" fmla="*/ 2147483647 h 1170"/>
              <a:gd name="T8" fmla="*/ 0 w 240"/>
              <a:gd name="T9" fmla="*/ 2147483647 h 11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40" h="1170">
                <a:moveTo>
                  <a:pt x="0" y="960"/>
                </a:moveTo>
                <a:lnTo>
                  <a:pt x="6" y="0"/>
                </a:lnTo>
                <a:lnTo>
                  <a:pt x="240" y="1092"/>
                </a:lnTo>
                <a:lnTo>
                  <a:pt x="168" y="1170"/>
                </a:lnTo>
                <a:lnTo>
                  <a:pt x="0" y="960"/>
                </a:lnTo>
                <a:close/>
              </a:path>
            </a:pathLst>
          </a:custGeom>
          <a:gradFill rotWithShape="1">
            <a:gsLst>
              <a:gs pos="0">
                <a:srgbClr val="000099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grpSp>
        <p:nvGrpSpPr>
          <p:cNvPr id="179226" name="Group 50"/>
          <p:cNvGrpSpPr>
            <a:grpSpLocks/>
          </p:cNvGrpSpPr>
          <p:nvPr/>
        </p:nvGrpSpPr>
        <p:grpSpPr bwMode="auto">
          <a:xfrm>
            <a:off x="4294188" y="1814513"/>
            <a:ext cx="1095375" cy="338137"/>
            <a:chOff x="998" y="1077"/>
            <a:chExt cx="690" cy="213"/>
          </a:xfrm>
        </p:grpSpPr>
        <p:sp>
          <p:nvSpPr>
            <p:cNvPr id="71736" name="Rectangle 51"/>
            <p:cNvSpPr>
              <a:spLocks noChangeArrowheads="1"/>
            </p:cNvSpPr>
            <p:nvPr/>
          </p:nvSpPr>
          <p:spPr bwMode="auto">
            <a:xfrm>
              <a:off x="998" y="1113"/>
              <a:ext cx="690" cy="13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CC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9256" name="Text Box 7"/>
            <p:cNvSpPr txBox="1">
              <a:spLocks noChangeArrowheads="1"/>
            </p:cNvSpPr>
            <p:nvPr/>
          </p:nvSpPr>
          <p:spPr bwMode="auto">
            <a:xfrm>
              <a:off x="1107" y="1077"/>
              <a:ext cx="44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i="0" dirty="0">
                  <a:solidFill>
                    <a:srgbClr val="CC0000"/>
                  </a:solidFill>
                  <a:latin typeface="Arial" charset="0"/>
                  <a:cs typeface="Arial" charset="0"/>
                </a:rPr>
                <a:t>frame</a:t>
              </a:r>
            </a:p>
          </p:txBody>
        </p:sp>
      </p:grpSp>
      <p:sp>
        <p:nvSpPr>
          <p:cNvPr id="179227" name="Freeform 53"/>
          <p:cNvSpPr>
            <a:spLocks/>
          </p:cNvSpPr>
          <p:nvPr/>
        </p:nvSpPr>
        <p:spPr bwMode="auto">
          <a:xfrm>
            <a:off x="5281613" y="723900"/>
            <a:ext cx="2924175" cy="5314950"/>
          </a:xfrm>
          <a:custGeom>
            <a:avLst/>
            <a:gdLst>
              <a:gd name="T0" fmla="*/ 2147483647 w 1842"/>
              <a:gd name="T1" fmla="*/ 0 h 3348"/>
              <a:gd name="T2" fmla="*/ 2147483647 w 1842"/>
              <a:gd name="T3" fmla="*/ 2147483647 h 3348"/>
              <a:gd name="T4" fmla="*/ 2147483647 w 1842"/>
              <a:gd name="T5" fmla="*/ 2147483647 h 3348"/>
              <a:gd name="T6" fmla="*/ 2147483647 w 1842"/>
              <a:gd name="T7" fmla="*/ 2147483647 h 3348"/>
              <a:gd name="T8" fmla="*/ 2147483647 w 1842"/>
              <a:gd name="T9" fmla="*/ 2147483647 h 3348"/>
              <a:gd name="T10" fmla="*/ 2147483647 w 1842"/>
              <a:gd name="T11" fmla="*/ 2147483647 h 3348"/>
              <a:gd name="T12" fmla="*/ 2147483647 w 1842"/>
              <a:gd name="T13" fmla="*/ 2147483647 h 3348"/>
              <a:gd name="T14" fmla="*/ 2147483647 w 1842"/>
              <a:gd name="T15" fmla="*/ 2147483647 h 3348"/>
              <a:gd name="T16" fmla="*/ 2147483647 w 1842"/>
              <a:gd name="T17" fmla="*/ 2147483647 h 3348"/>
              <a:gd name="T18" fmla="*/ 2147483647 w 1842"/>
              <a:gd name="T19" fmla="*/ 2147483647 h 3348"/>
              <a:gd name="T20" fmla="*/ 2147483647 w 1842"/>
              <a:gd name="T21" fmla="*/ 2147483647 h 3348"/>
              <a:gd name="T22" fmla="*/ 2147483647 w 1842"/>
              <a:gd name="T23" fmla="*/ 2147483647 h 3348"/>
              <a:gd name="T24" fmla="*/ 0 w 1842"/>
              <a:gd name="T25" fmla="*/ 2147483647 h 334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842" h="3348">
                <a:moveTo>
                  <a:pt x="132" y="0"/>
                </a:moveTo>
                <a:lnTo>
                  <a:pt x="138" y="1200"/>
                </a:lnTo>
                <a:lnTo>
                  <a:pt x="1326" y="1200"/>
                </a:lnTo>
                <a:lnTo>
                  <a:pt x="1326" y="948"/>
                </a:lnTo>
                <a:lnTo>
                  <a:pt x="1830" y="948"/>
                </a:lnTo>
                <a:lnTo>
                  <a:pt x="1842" y="2496"/>
                </a:lnTo>
                <a:lnTo>
                  <a:pt x="1656" y="2340"/>
                </a:lnTo>
                <a:lnTo>
                  <a:pt x="1644" y="1896"/>
                </a:lnTo>
                <a:lnTo>
                  <a:pt x="1248" y="1902"/>
                </a:lnTo>
                <a:lnTo>
                  <a:pt x="1230" y="2430"/>
                </a:lnTo>
                <a:lnTo>
                  <a:pt x="774" y="3348"/>
                </a:lnTo>
                <a:lnTo>
                  <a:pt x="6" y="3348"/>
                </a:lnTo>
                <a:lnTo>
                  <a:pt x="0" y="2226"/>
                </a:ln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grpSp>
        <p:nvGrpSpPr>
          <p:cNvPr id="179228" name="Group 54"/>
          <p:cNvGrpSpPr>
            <a:grpSpLocks/>
          </p:cNvGrpSpPr>
          <p:nvPr/>
        </p:nvGrpSpPr>
        <p:grpSpPr bwMode="auto">
          <a:xfrm>
            <a:off x="8066088" y="2166938"/>
            <a:ext cx="1095375" cy="338137"/>
            <a:chOff x="998" y="1077"/>
            <a:chExt cx="690" cy="213"/>
          </a:xfrm>
        </p:grpSpPr>
        <p:sp>
          <p:nvSpPr>
            <p:cNvPr id="71734" name="Rectangle 55"/>
            <p:cNvSpPr>
              <a:spLocks noChangeArrowheads="1"/>
            </p:cNvSpPr>
            <p:nvPr/>
          </p:nvSpPr>
          <p:spPr bwMode="auto">
            <a:xfrm>
              <a:off x="998" y="1113"/>
              <a:ext cx="690" cy="13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CC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9254" name="Text Box 7"/>
            <p:cNvSpPr txBox="1">
              <a:spLocks noChangeArrowheads="1"/>
            </p:cNvSpPr>
            <p:nvPr/>
          </p:nvSpPr>
          <p:spPr bwMode="auto">
            <a:xfrm>
              <a:off x="1107" y="1077"/>
              <a:ext cx="44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i="0" dirty="0">
                  <a:solidFill>
                    <a:srgbClr val="CC0000"/>
                  </a:solidFill>
                  <a:latin typeface="Arial" charset="0"/>
                  <a:cs typeface="Arial" charset="0"/>
                </a:rPr>
                <a:t>frame</a:t>
              </a:r>
            </a:p>
          </p:txBody>
        </p:sp>
      </p:grpSp>
      <p:grpSp>
        <p:nvGrpSpPr>
          <p:cNvPr id="179229" name="Group 57"/>
          <p:cNvGrpSpPr>
            <a:grpSpLocks/>
          </p:cNvGrpSpPr>
          <p:nvPr/>
        </p:nvGrpSpPr>
        <p:grpSpPr bwMode="auto">
          <a:xfrm>
            <a:off x="7742238" y="3919538"/>
            <a:ext cx="1095375" cy="338137"/>
            <a:chOff x="998" y="1077"/>
            <a:chExt cx="690" cy="213"/>
          </a:xfrm>
        </p:grpSpPr>
        <p:sp>
          <p:nvSpPr>
            <p:cNvPr id="71732" name="Rectangle 58"/>
            <p:cNvSpPr>
              <a:spLocks noChangeArrowheads="1"/>
            </p:cNvSpPr>
            <p:nvPr/>
          </p:nvSpPr>
          <p:spPr bwMode="auto">
            <a:xfrm>
              <a:off x="998" y="1113"/>
              <a:ext cx="690" cy="13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CC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9252" name="Text Box 7"/>
            <p:cNvSpPr txBox="1">
              <a:spLocks noChangeArrowheads="1"/>
            </p:cNvSpPr>
            <p:nvPr/>
          </p:nvSpPr>
          <p:spPr bwMode="auto">
            <a:xfrm>
              <a:off x="1107" y="1077"/>
              <a:ext cx="44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i="0" dirty="0">
                  <a:solidFill>
                    <a:srgbClr val="CC0000"/>
                  </a:solidFill>
                  <a:latin typeface="Arial" charset="0"/>
                  <a:cs typeface="Arial" charset="0"/>
                </a:rPr>
                <a:t>frame</a:t>
              </a:r>
            </a:p>
          </p:txBody>
        </p:sp>
      </p:grpSp>
      <p:grpSp>
        <p:nvGrpSpPr>
          <p:cNvPr id="179230" name="Group 60"/>
          <p:cNvGrpSpPr>
            <a:grpSpLocks/>
          </p:cNvGrpSpPr>
          <p:nvPr/>
        </p:nvGrpSpPr>
        <p:grpSpPr bwMode="auto">
          <a:xfrm>
            <a:off x="7808913" y="3638550"/>
            <a:ext cx="962025" cy="304800"/>
            <a:chOff x="1070" y="918"/>
            <a:chExt cx="606" cy="192"/>
          </a:xfrm>
        </p:grpSpPr>
        <p:sp>
          <p:nvSpPr>
            <p:cNvPr id="71730" name="Rectangle 61"/>
            <p:cNvSpPr>
              <a:spLocks noChangeArrowheads="1"/>
            </p:cNvSpPr>
            <p:nvPr/>
          </p:nvSpPr>
          <p:spPr bwMode="auto">
            <a:xfrm>
              <a:off x="1082" y="939"/>
              <a:ext cx="576" cy="13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CC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9250" name="Text Box 4"/>
            <p:cNvSpPr txBox="1">
              <a:spLocks noChangeArrowheads="1"/>
            </p:cNvSpPr>
            <p:nvPr/>
          </p:nvSpPr>
          <p:spPr bwMode="auto">
            <a:xfrm>
              <a:off x="1070" y="918"/>
              <a:ext cx="60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400" i="0" dirty="0">
                  <a:solidFill>
                    <a:srgbClr val="CC0000"/>
                  </a:solidFill>
                  <a:latin typeface="Arial" charset="0"/>
                  <a:cs typeface="Arial" charset="0"/>
                </a:rPr>
                <a:t>datagram</a:t>
              </a:r>
            </a:p>
          </p:txBody>
        </p:sp>
      </p:grpSp>
      <p:sp>
        <p:nvSpPr>
          <p:cNvPr id="179231" name="Freeform 63"/>
          <p:cNvSpPr>
            <a:spLocks/>
          </p:cNvSpPr>
          <p:nvPr/>
        </p:nvSpPr>
        <p:spPr bwMode="auto">
          <a:xfrm>
            <a:off x="6424613" y="3533775"/>
            <a:ext cx="361950" cy="923925"/>
          </a:xfrm>
          <a:custGeom>
            <a:avLst/>
            <a:gdLst>
              <a:gd name="T0" fmla="*/ 2147483647 w 228"/>
              <a:gd name="T1" fmla="*/ 0 h 582"/>
              <a:gd name="T2" fmla="*/ 2147483647 w 228"/>
              <a:gd name="T3" fmla="*/ 2147483647 h 582"/>
              <a:gd name="T4" fmla="*/ 2147483647 w 228"/>
              <a:gd name="T5" fmla="*/ 2147483647 h 582"/>
              <a:gd name="T6" fmla="*/ 0 w 228"/>
              <a:gd name="T7" fmla="*/ 2147483647 h 582"/>
              <a:gd name="T8" fmla="*/ 2147483647 w 228"/>
              <a:gd name="T9" fmla="*/ 0 h 58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28" h="582">
                <a:moveTo>
                  <a:pt x="228" y="0"/>
                </a:moveTo>
                <a:lnTo>
                  <a:pt x="228" y="582"/>
                </a:lnTo>
                <a:lnTo>
                  <a:pt x="12" y="360"/>
                </a:lnTo>
                <a:lnTo>
                  <a:pt x="0" y="222"/>
                </a:lnTo>
                <a:lnTo>
                  <a:pt x="228" y="0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000099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grpSp>
        <p:nvGrpSpPr>
          <p:cNvPr id="179232" name="Group 44"/>
          <p:cNvGrpSpPr>
            <a:grpSpLocks/>
          </p:cNvGrpSpPr>
          <p:nvPr/>
        </p:nvGrpSpPr>
        <p:grpSpPr bwMode="auto">
          <a:xfrm>
            <a:off x="6481763" y="1347788"/>
            <a:ext cx="762000" cy="693737"/>
            <a:chOff x="-44" y="1473"/>
            <a:chExt cx="981" cy="1105"/>
          </a:xfrm>
        </p:grpSpPr>
        <p:pic>
          <p:nvPicPr>
            <p:cNvPr id="179247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9248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79233" name="Group 44"/>
          <p:cNvGrpSpPr>
            <a:grpSpLocks/>
          </p:cNvGrpSpPr>
          <p:nvPr/>
        </p:nvGrpSpPr>
        <p:grpSpPr bwMode="auto">
          <a:xfrm>
            <a:off x="6461125" y="6002338"/>
            <a:ext cx="762000" cy="693737"/>
            <a:chOff x="-44" y="1473"/>
            <a:chExt cx="981" cy="1105"/>
          </a:xfrm>
        </p:grpSpPr>
        <p:pic>
          <p:nvPicPr>
            <p:cNvPr id="179245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9246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pic>
        <p:nvPicPr>
          <p:cNvPr id="717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463" y="2671763"/>
            <a:ext cx="877887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79236" name="Picture 23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847725"/>
            <a:ext cx="4113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31</a:t>
            </a:fld>
            <a:endParaRPr lang="en-US" sz="1200" dirty="0">
              <a:latin typeface="Tahoma" charset="0"/>
            </a:endParaRPr>
          </a:p>
        </p:txBody>
      </p:sp>
      <p:sp>
        <p:nvSpPr>
          <p:cNvPr id="7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grpSp>
        <p:nvGrpSpPr>
          <p:cNvPr id="71" name="Group 347"/>
          <p:cNvGrpSpPr>
            <a:grpSpLocks/>
          </p:cNvGrpSpPr>
          <p:nvPr/>
        </p:nvGrpSpPr>
        <p:grpSpPr bwMode="auto">
          <a:xfrm>
            <a:off x="5807754" y="3834926"/>
            <a:ext cx="781085" cy="431171"/>
            <a:chOff x="1871277" y="1576300"/>
            <a:chExt cx="1128371" cy="437861"/>
          </a:xfrm>
        </p:grpSpPr>
        <p:sp>
          <p:nvSpPr>
            <p:cNvPr id="72" name="Oval 71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73" name="Rectangle 72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74" name="Oval 73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75" name="Freeform 74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76" name="Freeform 75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77" name="Freeform 76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78" name="Freeform 77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79" name="Straight Connector 78"/>
            <p:cNvCxnSpPr>
              <a:endCxn id="74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11921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8" name="Freeform 81"/>
          <p:cNvSpPr>
            <a:spLocks/>
          </p:cNvSpPr>
          <p:nvPr/>
        </p:nvSpPr>
        <p:spPr bwMode="auto">
          <a:xfrm rot="5400000">
            <a:off x="1193801" y="808038"/>
            <a:ext cx="2789237" cy="4313238"/>
          </a:xfrm>
          <a:custGeom>
            <a:avLst/>
            <a:gdLst>
              <a:gd name="T0" fmla="*/ 2147483647 w 10000"/>
              <a:gd name="T1" fmla="*/ 2147483647 h 9831"/>
              <a:gd name="T2" fmla="*/ 2147483647 w 10000"/>
              <a:gd name="T3" fmla="*/ 2147483647 h 9831"/>
              <a:gd name="T4" fmla="*/ 2147483647 w 10000"/>
              <a:gd name="T5" fmla="*/ 2147483647 h 9831"/>
              <a:gd name="T6" fmla="*/ 2147483647 w 10000"/>
              <a:gd name="T7" fmla="*/ 2147483647 h 9831"/>
              <a:gd name="T8" fmla="*/ 2147483647 w 10000"/>
              <a:gd name="T9" fmla="*/ 2147483647 h 9831"/>
              <a:gd name="T10" fmla="*/ 2147483647 w 10000"/>
              <a:gd name="T11" fmla="*/ 2147483647 h 9831"/>
              <a:gd name="T12" fmla="*/ 2147483647 w 10000"/>
              <a:gd name="T13" fmla="*/ 2147483647 h 9831"/>
              <a:gd name="T14" fmla="*/ 2147483647 w 10000"/>
              <a:gd name="T15" fmla="*/ 2147483647 h 9831"/>
              <a:gd name="T16" fmla="*/ 2147483647 w 10000"/>
              <a:gd name="T17" fmla="*/ 2147483647 h 9831"/>
              <a:gd name="T18" fmla="*/ 2147483647 w 10000"/>
              <a:gd name="T19" fmla="*/ 2147483647 h 9831"/>
              <a:gd name="T20" fmla="*/ 2147483647 w 10000"/>
              <a:gd name="T21" fmla="*/ 2147483647 h 9831"/>
              <a:gd name="T22" fmla="*/ 2147483647 w 10000"/>
              <a:gd name="T23" fmla="*/ 2147483647 h 983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000" h="9831">
                <a:moveTo>
                  <a:pt x="3018" y="119"/>
                </a:moveTo>
                <a:cubicBezTo>
                  <a:pt x="2111" y="198"/>
                  <a:pt x="1047" y="-39"/>
                  <a:pt x="545" y="518"/>
                </a:cubicBezTo>
                <a:cubicBezTo>
                  <a:pt x="43" y="1076"/>
                  <a:pt x="40" y="2518"/>
                  <a:pt x="8" y="3464"/>
                </a:cubicBezTo>
                <a:cubicBezTo>
                  <a:pt x="-24" y="4411"/>
                  <a:pt x="32" y="5681"/>
                  <a:pt x="354" y="6198"/>
                </a:cubicBezTo>
                <a:cubicBezTo>
                  <a:pt x="677" y="6715"/>
                  <a:pt x="1127" y="6126"/>
                  <a:pt x="1947" y="6568"/>
                </a:cubicBezTo>
                <a:cubicBezTo>
                  <a:pt x="2769" y="7010"/>
                  <a:pt x="4247" y="8310"/>
                  <a:pt x="5285" y="8849"/>
                </a:cubicBezTo>
                <a:cubicBezTo>
                  <a:pt x="6321" y="9388"/>
                  <a:pt x="7408" y="9963"/>
                  <a:pt x="8172" y="9805"/>
                </a:cubicBezTo>
                <a:cubicBezTo>
                  <a:pt x="8934" y="9645"/>
                  <a:pt x="9588" y="8930"/>
                  <a:pt x="9864" y="7895"/>
                </a:cubicBezTo>
                <a:cubicBezTo>
                  <a:pt x="10140" y="6857"/>
                  <a:pt x="9927" y="4774"/>
                  <a:pt x="9830" y="3590"/>
                </a:cubicBezTo>
                <a:cubicBezTo>
                  <a:pt x="9733" y="2406"/>
                  <a:pt x="10004" y="1276"/>
                  <a:pt x="9282" y="788"/>
                </a:cubicBezTo>
                <a:cubicBezTo>
                  <a:pt x="8561" y="302"/>
                  <a:pt x="7028" y="160"/>
                  <a:pt x="5984" y="49"/>
                </a:cubicBezTo>
                <a:cubicBezTo>
                  <a:pt x="4940" y="-62"/>
                  <a:pt x="3924" y="41"/>
                  <a:pt x="3018" y="119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2717" name="Line 33"/>
          <p:cNvSpPr>
            <a:spLocks noChangeShapeType="1"/>
          </p:cNvSpPr>
          <p:nvPr/>
        </p:nvSpPr>
        <p:spPr bwMode="auto">
          <a:xfrm flipH="1">
            <a:off x="1325563" y="2581275"/>
            <a:ext cx="11811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2718" name="Line 34"/>
          <p:cNvSpPr>
            <a:spLocks noChangeShapeType="1"/>
          </p:cNvSpPr>
          <p:nvPr/>
        </p:nvSpPr>
        <p:spPr bwMode="auto">
          <a:xfrm>
            <a:off x="2617788" y="2573338"/>
            <a:ext cx="0" cy="946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2719" name="Line 35"/>
          <p:cNvSpPr>
            <a:spLocks noChangeShapeType="1"/>
          </p:cNvSpPr>
          <p:nvPr/>
        </p:nvSpPr>
        <p:spPr bwMode="auto">
          <a:xfrm flipH="1" flipV="1">
            <a:off x="2728913" y="2530475"/>
            <a:ext cx="1063625" cy="1047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2720" name="Line 59"/>
          <p:cNvSpPr>
            <a:spLocks noChangeShapeType="1"/>
          </p:cNvSpPr>
          <p:nvPr/>
        </p:nvSpPr>
        <p:spPr bwMode="auto">
          <a:xfrm flipV="1">
            <a:off x="2789238" y="2132013"/>
            <a:ext cx="706437" cy="2746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2721" name="Line 60"/>
          <p:cNvSpPr>
            <a:spLocks noChangeShapeType="1"/>
          </p:cNvSpPr>
          <p:nvPr/>
        </p:nvSpPr>
        <p:spPr bwMode="auto">
          <a:xfrm flipV="1">
            <a:off x="2670175" y="1924050"/>
            <a:ext cx="385763" cy="4905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2722" name="Line 77"/>
          <p:cNvSpPr>
            <a:spLocks noChangeShapeType="1"/>
          </p:cNvSpPr>
          <p:nvPr/>
        </p:nvSpPr>
        <p:spPr bwMode="auto">
          <a:xfrm>
            <a:off x="2038350" y="2024063"/>
            <a:ext cx="498475" cy="415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2723" name="Line 78"/>
          <p:cNvSpPr>
            <a:spLocks noChangeShapeType="1"/>
          </p:cNvSpPr>
          <p:nvPr/>
        </p:nvSpPr>
        <p:spPr bwMode="auto">
          <a:xfrm flipH="1">
            <a:off x="1235075" y="1957388"/>
            <a:ext cx="4905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2724" name="Line 20"/>
          <p:cNvSpPr>
            <a:spLocks noChangeShapeType="1"/>
          </p:cNvSpPr>
          <p:nvPr/>
        </p:nvSpPr>
        <p:spPr bwMode="auto">
          <a:xfrm flipH="1">
            <a:off x="928688" y="3463925"/>
            <a:ext cx="320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2725" name="Line 21"/>
          <p:cNvSpPr>
            <a:spLocks noChangeShapeType="1"/>
          </p:cNvSpPr>
          <p:nvPr/>
        </p:nvSpPr>
        <p:spPr bwMode="auto">
          <a:xfrm flipH="1">
            <a:off x="1152525" y="3494088"/>
            <a:ext cx="157163" cy="20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2726" name="Line 22"/>
          <p:cNvSpPr>
            <a:spLocks noChangeShapeType="1"/>
          </p:cNvSpPr>
          <p:nvPr/>
        </p:nvSpPr>
        <p:spPr bwMode="auto">
          <a:xfrm>
            <a:off x="1393825" y="3513138"/>
            <a:ext cx="42863" cy="190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181269" name="Group 44"/>
          <p:cNvGrpSpPr>
            <a:grpSpLocks/>
          </p:cNvGrpSpPr>
          <p:nvPr/>
        </p:nvGrpSpPr>
        <p:grpSpPr bwMode="auto">
          <a:xfrm>
            <a:off x="666187" y="3337113"/>
            <a:ext cx="328359" cy="310623"/>
            <a:chOff x="-44" y="1473"/>
            <a:chExt cx="981" cy="1105"/>
          </a:xfrm>
        </p:grpSpPr>
        <p:pic>
          <p:nvPicPr>
            <p:cNvPr id="181397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1398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1270" name="Group 44"/>
          <p:cNvGrpSpPr>
            <a:grpSpLocks/>
          </p:cNvGrpSpPr>
          <p:nvPr/>
        </p:nvGrpSpPr>
        <p:grpSpPr bwMode="auto">
          <a:xfrm>
            <a:off x="900729" y="3632280"/>
            <a:ext cx="328359" cy="310623"/>
            <a:chOff x="-44" y="1473"/>
            <a:chExt cx="981" cy="1105"/>
          </a:xfrm>
        </p:grpSpPr>
        <p:pic>
          <p:nvPicPr>
            <p:cNvPr id="181395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1396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1271" name="Group 44"/>
          <p:cNvGrpSpPr>
            <a:grpSpLocks/>
          </p:cNvGrpSpPr>
          <p:nvPr/>
        </p:nvGrpSpPr>
        <p:grpSpPr bwMode="auto">
          <a:xfrm>
            <a:off x="1205633" y="3651958"/>
            <a:ext cx="328359" cy="310623"/>
            <a:chOff x="-44" y="1473"/>
            <a:chExt cx="981" cy="1105"/>
          </a:xfrm>
        </p:grpSpPr>
        <p:pic>
          <p:nvPicPr>
            <p:cNvPr id="181393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1394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sp>
        <p:nvSpPr>
          <p:cNvPr id="72730" name="Line 21"/>
          <p:cNvSpPr>
            <a:spLocks noChangeShapeType="1"/>
          </p:cNvSpPr>
          <p:nvPr/>
        </p:nvSpPr>
        <p:spPr bwMode="auto">
          <a:xfrm>
            <a:off x="1520825" y="3468688"/>
            <a:ext cx="219075" cy="196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2731" name="Line 22"/>
          <p:cNvSpPr>
            <a:spLocks noChangeShapeType="1"/>
          </p:cNvSpPr>
          <p:nvPr/>
        </p:nvSpPr>
        <p:spPr bwMode="auto">
          <a:xfrm flipH="1">
            <a:off x="1654175" y="3787775"/>
            <a:ext cx="69850" cy="188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2732" name="Line 22"/>
          <p:cNvSpPr>
            <a:spLocks noChangeShapeType="1"/>
          </p:cNvSpPr>
          <p:nvPr/>
        </p:nvSpPr>
        <p:spPr bwMode="auto">
          <a:xfrm>
            <a:off x="1889125" y="3794125"/>
            <a:ext cx="41275" cy="190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2733" name="Line 20"/>
          <p:cNvSpPr>
            <a:spLocks noChangeShapeType="1"/>
          </p:cNvSpPr>
          <p:nvPr/>
        </p:nvSpPr>
        <p:spPr bwMode="auto">
          <a:xfrm flipH="1">
            <a:off x="1828800" y="3717925"/>
            <a:ext cx="320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181276" name="Group 44"/>
          <p:cNvGrpSpPr>
            <a:grpSpLocks/>
          </p:cNvGrpSpPr>
          <p:nvPr/>
        </p:nvGrpSpPr>
        <p:grpSpPr bwMode="auto">
          <a:xfrm>
            <a:off x="1439164" y="3892842"/>
            <a:ext cx="328359" cy="310623"/>
            <a:chOff x="-44" y="1473"/>
            <a:chExt cx="981" cy="1105"/>
          </a:xfrm>
        </p:grpSpPr>
        <p:pic>
          <p:nvPicPr>
            <p:cNvPr id="181391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1392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1277" name="Group 44"/>
          <p:cNvGrpSpPr>
            <a:grpSpLocks/>
          </p:cNvGrpSpPr>
          <p:nvPr/>
        </p:nvGrpSpPr>
        <p:grpSpPr bwMode="auto">
          <a:xfrm>
            <a:off x="1703023" y="3936948"/>
            <a:ext cx="328359" cy="310623"/>
            <a:chOff x="-44" y="1473"/>
            <a:chExt cx="981" cy="1105"/>
          </a:xfrm>
        </p:grpSpPr>
        <p:pic>
          <p:nvPicPr>
            <p:cNvPr id="181389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1390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pic>
        <p:nvPicPr>
          <p:cNvPr id="7273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925" y="3365500"/>
            <a:ext cx="390525" cy="19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273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313" y="3633788"/>
            <a:ext cx="392112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181280" name="Group 44"/>
          <p:cNvGrpSpPr>
            <a:grpSpLocks/>
          </p:cNvGrpSpPr>
          <p:nvPr/>
        </p:nvGrpSpPr>
        <p:grpSpPr bwMode="auto">
          <a:xfrm>
            <a:off x="1948686" y="3587498"/>
            <a:ext cx="328359" cy="310623"/>
            <a:chOff x="-44" y="1473"/>
            <a:chExt cx="981" cy="1105"/>
          </a:xfrm>
        </p:grpSpPr>
        <p:pic>
          <p:nvPicPr>
            <p:cNvPr id="181387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1388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sp>
        <p:nvSpPr>
          <p:cNvPr id="72739" name="Line 20"/>
          <p:cNvSpPr>
            <a:spLocks noChangeShapeType="1"/>
          </p:cNvSpPr>
          <p:nvPr/>
        </p:nvSpPr>
        <p:spPr bwMode="auto">
          <a:xfrm flipH="1">
            <a:off x="3363913" y="3636963"/>
            <a:ext cx="320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2740" name="Line 21"/>
          <p:cNvSpPr>
            <a:spLocks noChangeShapeType="1"/>
          </p:cNvSpPr>
          <p:nvPr/>
        </p:nvSpPr>
        <p:spPr bwMode="auto">
          <a:xfrm flipH="1">
            <a:off x="3587750" y="3667125"/>
            <a:ext cx="157163" cy="20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2741" name="Line 22"/>
          <p:cNvSpPr>
            <a:spLocks noChangeShapeType="1"/>
          </p:cNvSpPr>
          <p:nvPr/>
        </p:nvSpPr>
        <p:spPr bwMode="auto">
          <a:xfrm>
            <a:off x="3829050" y="3686175"/>
            <a:ext cx="42863" cy="190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181284" name="Group 44"/>
          <p:cNvGrpSpPr>
            <a:grpSpLocks/>
          </p:cNvGrpSpPr>
          <p:nvPr/>
        </p:nvGrpSpPr>
        <p:grpSpPr bwMode="auto">
          <a:xfrm>
            <a:off x="3186502" y="3516927"/>
            <a:ext cx="328359" cy="310623"/>
            <a:chOff x="-44" y="1473"/>
            <a:chExt cx="981" cy="1105"/>
          </a:xfrm>
        </p:grpSpPr>
        <p:pic>
          <p:nvPicPr>
            <p:cNvPr id="181385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1386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1285" name="Group 44"/>
          <p:cNvGrpSpPr>
            <a:grpSpLocks/>
          </p:cNvGrpSpPr>
          <p:nvPr/>
        </p:nvGrpSpPr>
        <p:grpSpPr bwMode="auto">
          <a:xfrm>
            <a:off x="3336123" y="3805310"/>
            <a:ext cx="328359" cy="310623"/>
            <a:chOff x="-44" y="1473"/>
            <a:chExt cx="981" cy="1105"/>
          </a:xfrm>
        </p:grpSpPr>
        <p:pic>
          <p:nvPicPr>
            <p:cNvPr id="181383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1384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1286" name="Group 44"/>
          <p:cNvGrpSpPr>
            <a:grpSpLocks/>
          </p:cNvGrpSpPr>
          <p:nvPr/>
        </p:nvGrpSpPr>
        <p:grpSpPr bwMode="auto">
          <a:xfrm>
            <a:off x="3641028" y="3824987"/>
            <a:ext cx="328359" cy="310623"/>
            <a:chOff x="-44" y="1473"/>
            <a:chExt cx="981" cy="1105"/>
          </a:xfrm>
        </p:grpSpPr>
        <p:pic>
          <p:nvPicPr>
            <p:cNvPr id="181381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1382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sp>
        <p:nvSpPr>
          <p:cNvPr id="72745" name="Line 20"/>
          <p:cNvSpPr>
            <a:spLocks noChangeShapeType="1"/>
          </p:cNvSpPr>
          <p:nvPr/>
        </p:nvSpPr>
        <p:spPr bwMode="auto">
          <a:xfrm flipH="1" flipV="1">
            <a:off x="2773363" y="3667125"/>
            <a:ext cx="349250" cy="201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2746" name="Line 21"/>
          <p:cNvSpPr>
            <a:spLocks noChangeShapeType="1"/>
          </p:cNvSpPr>
          <p:nvPr/>
        </p:nvSpPr>
        <p:spPr bwMode="auto">
          <a:xfrm flipH="1">
            <a:off x="2505075" y="3636963"/>
            <a:ext cx="157163" cy="20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2747" name="Line 22"/>
          <p:cNvSpPr>
            <a:spLocks noChangeShapeType="1"/>
          </p:cNvSpPr>
          <p:nvPr/>
        </p:nvSpPr>
        <p:spPr bwMode="auto">
          <a:xfrm>
            <a:off x="2746375" y="3656013"/>
            <a:ext cx="42863" cy="190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181290" name="Group 44"/>
          <p:cNvGrpSpPr>
            <a:grpSpLocks/>
          </p:cNvGrpSpPr>
          <p:nvPr/>
        </p:nvGrpSpPr>
        <p:grpSpPr bwMode="auto">
          <a:xfrm>
            <a:off x="2855919" y="3771381"/>
            <a:ext cx="328359" cy="310623"/>
            <a:chOff x="-44" y="1473"/>
            <a:chExt cx="981" cy="1105"/>
          </a:xfrm>
        </p:grpSpPr>
        <p:pic>
          <p:nvPicPr>
            <p:cNvPr id="181379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1380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1291" name="Group 44"/>
          <p:cNvGrpSpPr>
            <a:grpSpLocks/>
          </p:cNvGrpSpPr>
          <p:nvPr/>
        </p:nvGrpSpPr>
        <p:grpSpPr bwMode="auto">
          <a:xfrm>
            <a:off x="2253389" y="3774775"/>
            <a:ext cx="328359" cy="310623"/>
            <a:chOff x="-44" y="1473"/>
            <a:chExt cx="981" cy="1105"/>
          </a:xfrm>
        </p:grpSpPr>
        <p:pic>
          <p:nvPicPr>
            <p:cNvPr id="181377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1378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1292" name="Group 44"/>
          <p:cNvGrpSpPr>
            <a:grpSpLocks/>
          </p:cNvGrpSpPr>
          <p:nvPr/>
        </p:nvGrpSpPr>
        <p:grpSpPr bwMode="auto">
          <a:xfrm>
            <a:off x="2558293" y="3794453"/>
            <a:ext cx="328359" cy="310623"/>
            <a:chOff x="-44" y="1473"/>
            <a:chExt cx="981" cy="1105"/>
          </a:xfrm>
        </p:grpSpPr>
        <p:pic>
          <p:nvPicPr>
            <p:cNvPr id="181375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1376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pic>
        <p:nvPicPr>
          <p:cNvPr id="727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475" y="3508375"/>
            <a:ext cx="392113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2752" name="Line 20"/>
          <p:cNvSpPr>
            <a:spLocks noChangeShapeType="1"/>
          </p:cNvSpPr>
          <p:nvPr/>
        </p:nvSpPr>
        <p:spPr bwMode="auto">
          <a:xfrm flipH="1">
            <a:off x="3846513" y="3687763"/>
            <a:ext cx="320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7275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3150" y="3538538"/>
            <a:ext cx="392113" cy="19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181296" name="Group 44"/>
          <p:cNvGrpSpPr>
            <a:grpSpLocks/>
          </p:cNvGrpSpPr>
          <p:nvPr/>
        </p:nvGrpSpPr>
        <p:grpSpPr bwMode="auto">
          <a:xfrm>
            <a:off x="3941686" y="3547462"/>
            <a:ext cx="328359" cy="310623"/>
            <a:chOff x="-44" y="1473"/>
            <a:chExt cx="981" cy="1105"/>
          </a:xfrm>
        </p:grpSpPr>
        <p:pic>
          <p:nvPicPr>
            <p:cNvPr id="181373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1374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pic>
        <p:nvPicPr>
          <p:cNvPr id="7275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138" y="2371725"/>
            <a:ext cx="539750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181298" name="Group 906"/>
          <p:cNvGrpSpPr>
            <a:grpSpLocks/>
          </p:cNvGrpSpPr>
          <p:nvPr/>
        </p:nvGrpSpPr>
        <p:grpSpPr bwMode="auto">
          <a:xfrm>
            <a:off x="3049940" y="1757677"/>
            <a:ext cx="211953" cy="373659"/>
            <a:chOff x="4140" y="429"/>
            <a:chExt cx="1425" cy="2396"/>
          </a:xfrm>
        </p:grpSpPr>
        <p:sp>
          <p:nvSpPr>
            <p:cNvPr id="181341" name="Freeform 907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17 w 354"/>
                <a:gd name="T1" fmla="*/ 0 h 2742"/>
                <a:gd name="T2" fmla="*/ 93 w 354"/>
                <a:gd name="T3" fmla="*/ 114 h 2742"/>
                <a:gd name="T4" fmla="*/ 91 w 354"/>
                <a:gd name="T5" fmla="*/ 881 h 2742"/>
                <a:gd name="T6" fmla="*/ 0 w 354"/>
                <a:gd name="T7" fmla="*/ 921 h 2742"/>
                <a:gd name="T8" fmla="*/ 1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00" name="Rectangle 908"/>
            <p:cNvSpPr>
              <a:spLocks noChangeArrowheads="1"/>
            </p:cNvSpPr>
            <p:nvPr/>
          </p:nvSpPr>
          <p:spPr bwMode="auto">
            <a:xfrm>
              <a:off x="4202" y="427"/>
              <a:ext cx="1057" cy="2290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1343" name="Freeform 909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56 w 211"/>
                <a:gd name="T3" fmla="*/ 73 h 2537"/>
                <a:gd name="T4" fmla="*/ 2 w 211"/>
                <a:gd name="T5" fmla="*/ 839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1344" name="Freeform 910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3 h 226"/>
                <a:gd name="T4" fmla="*/ 87 w 328"/>
                <a:gd name="T5" fmla="*/ 77 h 226"/>
                <a:gd name="T6" fmla="*/ 0 w 328"/>
                <a:gd name="T7" fmla="*/ 34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03" name="Rectangle 911"/>
            <p:cNvSpPr>
              <a:spLocks noChangeArrowheads="1"/>
            </p:cNvSpPr>
            <p:nvPr/>
          </p:nvSpPr>
          <p:spPr bwMode="auto">
            <a:xfrm>
              <a:off x="4212" y="692"/>
              <a:ext cx="598" cy="5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81346" name="Group 912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72829" name="AutoShape 913"/>
              <p:cNvSpPr>
                <a:spLocks noChangeArrowheads="1"/>
              </p:cNvSpPr>
              <p:nvPr/>
            </p:nvSpPr>
            <p:spPr bwMode="auto">
              <a:xfrm>
                <a:off x="610" y="2571"/>
                <a:ext cx="733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2830" name="AutoShape 914"/>
              <p:cNvSpPr>
                <a:spLocks noChangeArrowheads="1"/>
              </p:cNvSpPr>
              <p:nvPr/>
            </p:nvSpPr>
            <p:spPr bwMode="auto">
              <a:xfrm>
                <a:off x="624" y="2591"/>
                <a:ext cx="706" cy="9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72805" name="Rectangle 915"/>
            <p:cNvSpPr>
              <a:spLocks noChangeArrowheads="1"/>
            </p:cNvSpPr>
            <p:nvPr/>
          </p:nvSpPr>
          <p:spPr bwMode="auto">
            <a:xfrm>
              <a:off x="4223" y="1017"/>
              <a:ext cx="598" cy="5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81348" name="Group 916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72827" name="AutoShape 917"/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772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2828" name="AutoShape 918"/>
              <p:cNvSpPr>
                <a:spLocks noChangeArrowheads="1"/>
              </p:cNvSpPr>
              <p:nvPr/>
            </p:nvSpPr>
            <p:spPr bwMode="auto">
              <a:xfrm>
                <a:off x="626" y="2582"/>
                <a:ext cx="706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72807" name="Rectangle 919"/>
            <p:cNvSpPr>
              <a:spLocks noChangeArrowheads="1"/>
            </p:cNvSpPr>
            <p:nvPr/>
          </p:nvSpPr>
          <p:spPr bwMode="auto">
            <a:xfrm>
              <a:off x="4212" y="1363"/>
              <a:ext cx="598" cy="4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808" name="Rectangle 920"/>
            <p:cNvSpPr>
              <a:spLocks noChangeArrowheads="1"/>
            </p:cNvSpPr>
            <p:nvPr/>
          </p:nvSpPr>
          <p:spPr bwMode="auto">
            <a:xfrm>
              <a:off x="4223" y="1659"/>
              <a:ext cx="598" cy="4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81351" name="Group 921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72825" name="AutoShape 922"/>
              <p:cNvSpPr>
                <a:spLocks noChangeArrowheads="1"/>
              </p:cNvSpPr>
              <p:nvPr/>
            </p:nvSpPr>
            <p:spPr bwMode="auto">
              <a:xfrm>
                <a:off x="614" y="2569"/>
                <a:ext cx="731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2826" name="AutoShape 923"/>
              <p:cNvSpPr>
                <a:spLocks noChangeArrowheads="1"/>
              </p:cNvSpPr>
              <p:nvPr/>
            </p:nvSpPr>
            <p:spPr bwMode="auto">
              <a:xfrm>
                <a:off x="628" y="2588"/>
                <a:ext cx="745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181352" name="Freeform 924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2 h 226"/>
                <a:gd name="T4" fmla="*/ 87 w 328"/>
                <a:gd name="T5" fmla="*/ 75 h 226"/>
                <a:gd name="T6" fmla="*/ 0 w 328"/>
                <a:gd name="T7" fmla="*/ 3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81353" name="Group 925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72823" name="AutoShape 926"/>
              <p:cNvSpPr>
                <a:spLocks noChangeArrowheads="1"/>
              </p:cNvSpPr>
              <p:nvPr/>
            </p:nvSpPr>
            <p:spPr bwMode="auto">
              <a:xfrm>
                <a:off x="609" y="2564"/>
                <a:ext cx="731" cy="143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2824" name="AutoShape 927"/>
              <p:cNvSpPr>
                <a:spLocks noChangeArrowheads="1"/>
              </p:cNvSpPr>
              <p:nvPr/>
            </p:nvSpPr>
            <p:spPr bwMode="auto">
              <a:xfrm>
                <a:off x="623" y="2584"/>
                <a:ext cx="705" cy="10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72812" name="Rectangle 928"/>
            <p:cNvSpPr>
              <a:spLocks noChangeArrowheads="1"/>
            </p:cNvSpPr>
            <p:nvPr/>
          </p:nvSpPr>
          <p:spPr bwMode="auto">
            <a:xfrm>
              <a:off x="5248" y="427"/>
              <a:ext cx="75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1355" name="Freeform 929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77 w 296"/>
                <a:gd name="T3" fmla="*/ 47 h 256"/>
                <a:gd name="T4" fmla="*/ 78 w 296"/>
                <a:gd name="T5" fmla="*/ 85 h 256"/>
                <a:gd name="T6" fmla="*/ 0 w 296"/>
                <a:gd name="T7" fmla="*/ 3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1356" name="Freeform 930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81 w 304"/>
                <a:gd name="T3" fmla="*/ 55 h 288"/>
                <a:gd name="T4" fmla="*/ 76 w 304"/>
                <a:gd name="T5" fmla="*/ 97 h 288"/>
                <a:gd name="T6" fmla="*/ 2 w 304"/>
                <a:gd name="T7" fmla="*/ 4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15" name="Oval 931"/>
            <p:cNvSpPr>
              <a:spLocks noChangeArrowheads="1"/>
            </p:cNvSpPr>
            <p:nvPr/>
          </p:nvSpPr>
          <p:spPr bwMode="auto">
            <a:xfrm>
              <a:off x="5514" y="2616"/>
              <a:ext cx="53" cy="92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1358" name="Freeform 932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36 h 240"/>
                <a:gd name="T2" fmla="*/ 2 w 306"/>
                <a:gd name="T3" fmla="*/ 81 h 240"/>
                <a:gd name="T4" fmla="*/ 81 w 306"/>
                <a:gd name="T5" fmla="*/ 37 h 240"/>
                <a:gd name="T6" fmla="*/ 78 w 306"/>
                <a:gd name="T7" fmla="*/ 0 h 240"/>
                <a:gd name="T8" fmla="*/ 0 w 306"/>
                <a:gd name="T9" fmla="*/ 36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17" name="AutoShape 933"/>
            <p:cNvSpPr>
              <a:spLocks noChangeArrowheads="1"/>
            </p:cNvSpPr>
            <p:nvPr/>
          </p:nvSpPr>
          <p:spPr bwMode="auto">
            <a:xfrm>
              <a:off x="4138" y="2687"/>
              <a:ext cx="1206" cy="143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818" name="AutoShape 934"/>
            <p:cNvSpPr>
              <a:spLocks noChangeArrowheads="1"/>
            </p:cNvSpPr>
            <p:nvPr/>
          </p:nvSpPr>
          <p:spPr bwMode="auto">
            <a:xfrm>
              <a:off x="4202" y="2717"/>
              <a:ext cx="1078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819" name="Oval 935"/>
            <p:cNvSpPr>
              <a:spLocks noChangeArrowheads="1"/>
            </p:cNvSpPr>
            <p:nvPr/>
          </p:nvSpPr>
          <p:spPr bwMode="auto">
            <a:xfrm>
              <a:off x="4308" y="2381"/>
              <a:ext cx="160" cy="15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820" name="Oval 936"/>
            <p:cNvSpPr>
              <a:spLocks noChangeArrowheads="1"/>
            </p:cNvSpPr>
            <p:nvPr/>
          </p:nvSpPr>
          <p:spPr bwMode="auto">
            <a:xfrm>
              <a:off x="4490" y="2392"/>
              <a:ext cx="160" cy="14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i="0" dirty="0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821" name="Oval 937"/>
            <p:cNvSpPr>
              <a:spLocks noChangeArrowheads="1"/>
            </p:cNvSpPr>
            <p:nvPr/>
          </p:nvSpPr>
          <p:spPr bwMode="auto">
            <a:xfrm>
              <a:off x="4661" y="2381"/>
              <a:ext cx="160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822" name="Rectangle 938"/>
            <p:cNvSpPr>
              <a:spLocks noChangeArrowheads="1"/>
            </p:cNvSpPr>
            <p:nvPr/>
          </p:nvSpPr>
          <p:spPr bwMode="auto">
            <a:xfrm>
              <a:off x="5066" y="1832"/>
              <a:ext cx="85" cy="763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181300" name="Group 906"/>
          <p:cNvGrpSpPr>
            <a:grpSpLocks/>
          </p:cNvGrpSpPr>
          <p:nvPr/>
        </p:nvGrpSpPr>
        <p:grpSpPr bwMode="auto">
          <a:xfrm>
            <a:off x="3398720" y="2086772"/>
            <a:ext cx="211953" cy="373659"/>
            <a:chOff x="4140" y="429"/>
            <a:chExt cx="1425" cy="2396"/>
          </a:xfrm>
        </p:grpSpPr>
        <p:sp>
          <p:nvSpPr>
            <p:cNvPr id="181301" name="Freeform 907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17 w 354"/>
                <a:gd name="T1" fmla="*/ 0 h 2742"/>
                <a:gd name="T2" fmla="*/ 93 w 354"/>
                <a:gd name="T3" fmla="*/ 114 h 2742"/>
                <a:gd name="T4" fmla="*/ 91 w 354"/>
                <a:gd name="T5" fmla="*/ 881 h 2742"/>
                <a:gd name="T6" fmla="*/ 0 w 354"/>
                <a:gd name="T7" fmla="*/ 921 h 2742"/>
                <a:gd name="T8" fmla="*/ 1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60" name="Rectangle 908"/>
            <p:cNvSpPr>
              <a:spLocks noChangeArrowheads="1"/>
            </p:cNvSpPr>
            <p:nvPr/>
          </p:nvSpPr>
          <p:spPr bwMode="auto">
            <a:xfrm>
              <a:off x="4205" y="434"/>
              <a:ext cx="1046" cy="2280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1303" name="Freeform 909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56 w 211"/>
                <a:gd name="T3" fmla="*/ 73 h 2537"/>
                <a:gd name="T4" fmla="*/ 2 w 211"/>
                <a:gd name="T5" fmla="*/ 839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1304" name="Freeform 910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3 h 226"/>
                <a:gd name="T4" fmla="*/ 87 w 328"/>
                <a:gd name="T5" fmla="*/ 77 h 226"/>
                <a:gd name="T6" fmla="*/ 0 w 328"/>
                <a:gd name="T7" fmla="*/ 34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63" name="Rectangle 911"/>
            <p:cNvSpPr>
              <a:spLocks noChangeArrowheads="1"/>
            </p:cNvSpPr>
            <p:nvPr/>
          </p:nvSpPr>
          <p:spPr bwMode="auto">
            <a:xfrm>
              <a:off x="4216" y="699"/>
              <a:ext cx="587" cy="5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81306" name="Group 912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72789" name="AutoShape 913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19" cy="17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2790" name="AutoShape 914"/>
              <p:cNvSpPr>
                <a:spLocks noChangeArrowheads="1"/>
              </p:cNvSpPr>
              <p:nvPr/>
            </p:nvSpPr>
            <p:spPr bwMode="auto">
              <a:xfrm>
                <a:off x="628" y="2588"/>
                <a:ext cx="693" cy="13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72765" name="Rectangle 915"/>
            <p:cNvSpPr>
              <a:spLocks noChangeArrowheads="1"/>
            </p:cNvSpPr>
            <p:nvPr/>
          </p:nvSpPr>
          <p:spPr bwMode="auto">
            <a:xfrm>
              <a:off x="4226" y="1024"/>
              <a:ext cx="587" cy="4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81308" name="Group 916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72787" name="AutoShape 917"/>
              <p:cNvSpPr>
                <a:spLocks noChangeArrowheads="1"/>
              </p:cNvSpPr>
              <p:nvPr/>
            </p:nvSpPr>
            <p:spPr bwMode="auto">
              <a:xfrm>
                <a:off x="617" y="2568"/>
                <a:ext cx="719" cy="18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2788" name="AutoShape 918"/>
              <p:cNvSpPr>
                <a:spLocks noChangeArrowheads="1"/>
              </p:cNvSpPr>
              <p:nvPr/>
            </p:nvSpPr>
            <p:spPr bwMode="auto">
              <a:xfrm>
                <a:off x="630" y="2589"/>
                <a:ext cx="693" cy="13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72767" name="Rectangle 919"/>
            <p:cNvSpPr>
              <a:spLocks noChangeArrowheads="1"/>
            </p:cNvSpPr>
            <p:nvPr/>
          </p:nvSpPr>
          <p:spPr bwMode="auto">
            <a:xfrm>
              <a:off x="4216" y="1360"/>
              <a:ext cx="598" cy="5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768" name="Rectangle 920"/>
            <p:cNvSpPr>
              <a:spLocks noChangeArrowheads="1"/>
            </p:cNvSpPr>
            <p:nvPr/>
          </p:nvSpPr>
          <p:spPr bwMode="auto">
            <a:xfrm>
              <a:off x="4226" y="1656"/>
              <a:ext cx="598" cy="5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81311" name="Group 921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72785" name="AutoShape 922"/>
              <p:cNvSpPr>
                <a:spLocks noChangeArrowheads="1"/>
              </p:cNvSpPr>
              <p:nvPr/>
            </p:nvSpPr>
            <p:spPr bwMode="auto">
              <a:xfrm>
                <a:off x="618" y="2604"/>
                <a:ext cx="718" cy="103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2786" name="AutoShape 923"/>
              <p:cNvSpPr>
                <a:spLocks noChangeArrowheads="1"/>
              </p:cNvSpPr>
              <p:nvPr/>
            </p:nvSpPr>
            <p:spPr bwMode="auto">
              <a:xfrm>
                <a:off x="632" y="2622"/>
                <a:ext cx="691" cy="6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181312" name="Freeform 924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2 h 226"/>
                <a:gd name="T4" fmla="*/ 87 w 328"/>
                <a:gd name="T5" fmla="*/ 75 h 226"/>
                <a:gd name="T6" fmla="*/ 0 w 328"/>
                <a:gd name="T7" fmla="*/ 3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81313" name="Group 925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72783" name="AutoShape 926"/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678" cy="173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2784" name="AutoShape 927"/>
              <p:cNvSpPr>
                <a:spLocks noChangeArrowheads="1"/>
              </p:cNvSpPr>
              <p:nvPr/>
            </p:nvSpPr>
            <p:spPr bwMode="auto">
              <a:xfrm>
                <a:off x="627" y="2591"/>
                <a:ext cx="651" cy="13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72772" name="Rectangle 928"/>
            <p:cNvSpPr>
              <a:spLocks noChangeArrowheads="1"/>
            </p:cNvSpPr>
            <p:nvPr/>
          </p:nvSpPr>
          <p:spPr bwMode="auto">
            <a:xfrm>
              <a:off x="5251" y="434"/>
              <a:ext cx="64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1315" name="Freeform 929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77 w 296"/>
                <a:gd name="T3" fmla="*/ 47 h 256"/>
                <a:gd name="T4" fmla="*/ 78 w 296"/>
                <a:gd name="T5" fmla="*/ 85 h 256"/>
                <a:gd name="T6" fmla="*/ 0 w 296"/>
                <a:gd name="T7" fmla="*/ 3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1316" name="Freeform 930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81 w 304"/>
                <a:gd name="T3" fmla="*/ 55 h 288"/>
                <a:gd name="T4" fmla="*/ 76 w 304"/>
                <a:gd name="T5" fmla="*/ 97 h 288"/>
                <a:gd name="T6" fmla="*/ 2 w 304"/>
                <a:gd name="T7" fmla="*/ 4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75" name="Oval 931"/>
            <p:cNvSpPr>
              <a:spLocks noChangeArrowheads="1"/>
            </p:cNvSpPr>
            <p:nvPr/>
          </p:nvSpPr>
          <p:spPr bwMode="auto">
            <a:xfrm>
              <a:off x="5518" y="2612"/>
              <a:ext cx="43" cy="92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1318" name="Freeform 932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36 h 240"/>
                <a:gd name="T2" fmla="*/ 2 w 306"/>
                <a:gd name="T3" fmla="*/ 81 h 240"/>
                <a:gd name="T4" fmla="*/ 81 w 306"/>
                <a:gd name="T5" fmla="*/ 37 h 240"/>
                <a:gd name="T6" fmla="*/ 78 w 306"/>
                <a:gd name="T7" fmla="*/ 0 h 240"/>
                <a:gd name="T8" fmla="*/ 0 w 306"/>
                <a:gd name="T9" fmla="*/ 36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77" name="AutoShape 933"/>
            <p:cNvSpPr>
              <a:spLocks noChangeArrowheads="1"/>
            </p:cNvSpPr>
            <p:nvPr/>
          </p:nvSpPr>
          <p:spPr bwMode="auto">
            <a:xfrm>
              <a:off x="4141" y="2684"/>
              <a:ext cx="1195" cy="143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778" name="AutoShape 934"/>
            <p:cNvSpPr>
              <a:spLocks noChangeArrowheads="1"/>
            </p:cNvSpPr>
            <p:nvPr/>
          </p:nvSpPr>
          <p:spPr bwMode="auto">
            <a:xfrm>
              <a:off x="4205" y="2714"/>
              <a:ext cx="1067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779" name="Oval 935"/>
            <p:cNvSpPr>
              <a:spLocks noChangeArrowheads="1"/>
            </p:cNvSpPr>
            <p:nvPr/>
          </p:nvSpPr>
          <p:spPr bwMode="auto">
            <a:xfrm>
              <a:off x="4312" y="2389"/>
              <a:ext cx="149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780" name="Oval 936"/>
            <p:cNvSpPr>
              <a:spLocks noChangeArrowheads="1"/>
            </p:cNvSpPr>
            <p:nvPr/>
          </p:nvSpPr>
          <p:spPr bwMode="auto">
            <a:xfrm>
              <a:off x="4482" y="2389"/>
              <a:ext cx="160" cy="14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i="0" dirty="0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781" name="Oval 937"/>
            <p:cNvSpPr>
              <a:spLocks noChangeArrowheads="1"/>
            </p:cNvSpPr>
            <p:nvPr/>
          </p:nvSpPr>
          <p:spPr bwMode="auto">
            <a:xfrm>
              <a:off x="4664" y="2378"/>
              <a:ext cx="149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782" name="Rectangle 938"/>
            <p:cNvSpPr>
              <a:spLocks noChangeArrowheads="1"/>
            </p:cNvSpPr>
            <p:nvPr/>
          </p:nvSpPr>
          <p:spPr bwMode="auto">
            <a:xfrm>
              <a:off x="5059" y="1839"/>
              <a:ext cx="85" cy="763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72709" name="Rectangle 2"/>
          <p:cNvSpPr>
            <a:spLocks noGrp="1" noChangeArrowheads="1"/>
          </p:cNvSpPr>
          <p:nvPr>
            <p:ph type="title"/>
          </p:nvPr>
        </p:nvSpPr>
        <p:spPr>
          <a:xfrm>
            <a:off x="339725" y="8572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VLANs: motivation</a:t>
            </a:r>
          </a:p>
        </p:txBody>
      </p:sp>
      <p:sp>
        <p:nvSpPr>
          <p:cNvPr id="727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78413" y="1365250"/>
            <a:ext cx="3911600" cy="3895725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i="1" dirty="0" smtClean="0">
                <a:solidFill>
                  <a:srgbClr val="000099"/>
                </a:solidFill>
                <a:latin typeface="Gill Sans MT" charset="0"/>
                <a:cs typeface="+mn-cs"/>
              </a:rPr>
              <a:t>consider</a:t>
            </a:r>
            <a:r>
              <a:rPr lang="en-US" i="1" dirty="0" smtClean="0">
                <a:latin typeface="Gill Sans MT" charset="0"/>
                <a:cs typeface="+mn-cs"/>
              </a:rPr>
              <a:t>:</a:t>
            </a:r>
            <a:endParaRPr lang="en-US" i="1" dirty="0">
              <a:latin typeface="Gill Sans MT" charset="0"/>
              <a:cs typeface="+mn-cs"/>
            </a:endParaRPr>
          </a:p>
          <a:p>
            <a:pPr marL="231775" indent="-231775">
              <a:defRPr/>
            </a:pPr>
            <a:r>
              <a:rPr lang="en-US" sz="2400" dirty="0">
                <a:latin typeface="Gill Sans MT" charset="0"/>
                <a:cs typeface="+mn-cs"/>
              </a:rPr>
              <a:t>CS user moves office to EE, but wants connect to CS switch?</a:t>
            </a:r>
          </a:p>
          <a:p>
            <a:pPr marL="231775" indent="-231775">
              <a:defRPr/>
            </a:pPr>
            <a:r>
              <a:rPr lang="en-US" sz="2400" dirty="0">
                <a:latin typeface="Gill Sans MT" charset="0"/>
                <a:cs typeface="+mn-cs"/>
              </a:rPr>
              <a:t>single broadcast domain:</a:t>
            </a:r>
          </a:p>
          <a:p>
            <a:pPr marL="681038" lvl="1" indent="-223838">
              <a:defRPr/>
            </a:pPr>
            <a:r>
              <a:rPr lang="en-US" dirty="0">
                <a:latin typeface="Gill Sans MT" charset="0"/>
              </a:rPr>
              <a:t>all layer-2 broadcast traffic (ARP, </a:t>
            </a:r>
            <a:r>
              <a:rPr lang="en-US" dirty="0" smtClean="0">
                <a:latin typeface="Gill Sans MT" charset="0"/>
              </a:rPr>
              <a:t>DHCP, unknown location of destination MAC address) must cross </a:t>
            </a:r>
            <a:r>
              <a:rPr lang="en-US" dirty="0">
                <a:latin typeface="Gill Sans MT" charset="0"/>
              </a:rPr>
              <a:t>entire LAN </a:t>
            </a:r>
            <a:endParaRPr lang="en-US" dirty="0" smtClean="0">
              <a:latin typeface="Gill Sans MT" charset="0"/>
            </a:endParaRPr>
          </a:p>
          <a:p>
            <a:pPr marL="681038" lvl="1" indent="-223838">
              <a:defRPr/>
            </a:pPr>
            <a:r>
              <a:rPr lang="en-US" dirty="0" smtClean="0">
                <a:latin typeface="Gill Sans MT" charset="0"/>
              </a:rPr>
              <a:t>security</a:t>
            </a:r>
            <a:r>
              <a:rPr lang="en-US" dirty="0">
                <a:latin typeface="Gill Sans MT" charset="0"/>
              </a:rPr>
              <a:t>/privacy, efficiency </a:t>
            </a:r>
            <a:r>
              <a:rPr lang="en-US" dirty="0" smtClean="0">
                <a:latin typeface="Gill Sans MT" charset="0"/>
              </a:rPr>
              <a:t>issues</a:t>
            </a:r>
            <a:endParaRPr lang="en-US" dirty="0">
              <a:latin typeface="Gill Sans MT" charset="0"/>
            </a:endParaRPr>
          </a:p>
          <a:p>
            <a:pPr>
              <a:defRPr/>
            </a:pPr>
            <a:endParaRPr lang="en-US" sz="2400" dirty="0">
              <a:latin typeface="Gill Sans MT" charset="0"/>
              <a:cs typeface="+mn-cs"/>
            </a:endParaRPr>
          </a:p>
        </p:txBody>
      </p:sp>
      <p:sp>
        <p:nvSpPr>
          <p:cNvPr id="72711" name="Text Box 86"/>
          <p:cNvSpPr txBox="1">
            <a:spLocks noChangeArrowheads="1"/>
          </p:cNvSpPr>
          <p:nvPr/>
        </p:nvSpPr>
        <p:spPr bwMode="auto">
          <a:xfrm>
            <a:off x="346075" y="3976688"/>
            <a:ext cx="10191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Computer </a:t>
            </a:r>
          </a:p>
          <a:p>
            <a:pPr>
              <a:defRPr/>
            </a:pPr>
            <a:r>
              <a:rPr lang="en-US" sz="1400" i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Science</a:t>
            </a:r>
            <a:endParaRPr lang="en-US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2712" name="Text Box 87"/>
          <p:cNvSpPr txBox="1">
            <a:spLocks noChangeArrowheads="1"/>
          </p:cNvSpPr>
          <p:nvPr/>
        </p:nvSpPr>
        <p:spPr bwMode="auto">
          <a:xfrm>
            <a:off x="2009775" y="4227513"/>
            <a:ext cx="114141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Electrical</a:t>
            </a:r>
          </a:p>
          <a:p>
            <a:pPr>
              <a:defRPr/>
            </a:pPr>
            <a:r>
              <a:rPr lang="en-US" sz="1400" i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Engineering</a:t>
            </a:r>
            <a:endParaRPr lang="en-US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2713" name="Text Box 88"/>
          <p:cNvSpPr txBox="1">
            <a:spLocks noChangeArrowheads="1"/>
          </p:cNvSpPr>
          <p:nvPr/>
        </p:nvSpPr>
        <p:spPr bwMode="auto">
          <a:xfrm>
            <a:off x="3500438" y="4068763"/>
            <a:ext cx="11398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Computer</a:t>
            </a:r>
          </a:p>
          <a:p>
            <a:pPr>
              <a:defRPr/>
            </a:pPr>
            <a:r>
              <a:rPr lang="en-US" sz="1400" i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Engineering</a:t>
            </a:r>
            <a:endParaRPr lang="en-US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181257" name="Picture 23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" y="906463"/>
            <a:ext cx="41132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32</a:t>
            </a:fld>
            <a:endParaRPr lang="en-US" sz="1200" dirty="0">
              <a:latin typeface="Tahoma" charset="0"/>
            </a:endParaRPr>
          </a:p>
        </p:txBody>
      </p:sp>
      <p:sp>
        <p:nvSpPr>
          <p:cNvPr id="15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grpSp>
        <p:nvGrpSpPr>
          <p:cNvPr id="154" name="Group 347"/>
          <p:cNvGrpSpPr>
            <a:grpSpLocks/>
          </p:cNvGrpSpPr>
          <p:nvPr/>
        </p:nvGrpSpPr>
        <p:grpSpPr bwMode="auto">
          <a:xfrm>
            <a:off x="1620192" y="1815942"/>
            <a:ext cx="518892" cy="300522"/>
            <a:chOff x="1871277" y="1576300"/>
            <a:chExt cx="1128371" cy="437861"/>
          </a:xfrm>
        </p:grpSpPr>
        <p:sp>
          <p:nvSpPr>
            <p:cNvPr id="155" name="Oval 154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56" name="Rectangle 155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57" name="Oval 156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58" name="Freeform 157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59" name="Freeform 158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60" name="Freeform 159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61" name="Freeform 160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162" name="Straight Connector 161"/>
            <p:cNvCxnSpPr>
              <a:endCxn id="157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11435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Rectangle 213"/>
          <p:cNvSpPr>
            <a:spLocks noChangeArrowheads="1"/>
          </p:cNvSpPr>
          <p:nvPr/>
        </p:nvSpPr>
        <p:spPr bwMode="auto">
          <a:xfrm>
            <a:off x="7543800" y="2105025"/>
            <a:ext cx="279400" cy="2286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73736" name="Rectangle 212"/>
          <p:cNvSpPr>
            <a:spLocks noChangeArrowheads="1"/>
          </p:cNvSpPr>
          <p:nvPr/>
        </p:nvSpPr>
        <p:spPr bwMode="auto">
          <a:xfrm>
            <a:off x="5470525" y="1889125"/>
            <a:ext cx="273050" cy="196850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737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VLANs</a:t>
            </a:r>
          </a:p>
        </p:txBody>
      </p:sp>
      <p:sp>
        <p:nvSpPr>
          <p:cNvPr id="737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97338" y="355600"/>
            <a:ext cx="4926012" cy="16256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400" dirty="0" smtClean="0">
                <a:solidFill>
                  <a:srgbClr val="CC0000"/>
                </a:solidFill>
                <a:latin typeface="Gill Sans MT" charset="0"/>
                <a:cs typeface="+mn-cs"/>
              </a:rPr>
              <a:t>port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-based VLAN: </a:t>
            </a:r>
            <a:r>
              <a:rPr lang="en-US" sz="2400" dirty="0">
                <a:latin typeface="Gill Sans MT" charset="0"/>
                <a:cs typeface="+mn-cs"/>
              </a:rPr>
              <a:t>switch ports grouped (by switch management software) so that </a:t>
            </a:r>
            <a:r>
              <a:rPr lang="en-US" sz="2400" i="1" dirty="0">
                <a:solidFill>
                  <a:srgbClr val="CC0000"/>
                </a:solidFill>
                <a:latin typeface="Gill Sans MT" charset="0"/>
                <a:cs typeface="+mn-cs"/>
              </a:rPr>
              <a:t>single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sz="2400" dirty="0">
                <a:latin typeface="Gill Sans MT" charset="0"/>
                <a:cs typeface="+mn-cs"/>
              </a:rPr>
              <a:t>physical switch ……</a:t>
            </a:r>
          </a:p>
          <a:p>
            <a:pPr>
              <a:defRPr/>
            </a:pPr>
            <a:endParaRPr lang="en-US" sz="2000" dirty="0">
              <a:latin typeface="Gill Sans MT" charset="0"/>
              <a:cs typeface="+mn-cs"/>
            </a:endParaRPr>
          </a:p>
        </p:txBody>
      </p:sp>
      <p:sp>
        <p:nvSpPr>
          <p:cNvPr id="73739" name="Text Box 85"/>
          <p:cNvSpPr txBox="1">
            <a:spLocks noChangeArrowheads="1"/>
          </p:cNvSpPr>
          <p:nvPr/>
        </p:nvSpPr>
        <p:spPr bwMode="auto">
          <a:xfrm>
            <a:off x="681038" y="2265363"/>
            <a:ext cx="2944812" cy="2462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200" i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switch(es) supporting VLAN capabilities can be configured to define multiple </a:t>
            </a:r>
            <a:r>
              <a:rPr lang="en-US" sz="2200" b="1" u="sng" dirty="0" smtClean="0">
                <a:solidFill>
                  <a:srgbClr val="CC0000"/>
                </a:solidFill>
                <a:latin typeface="Arial" charset="0"/>
                <a:cs typeface="Arial" charset="0"/>
              </a:rPr>
              <a:t>virtual</a:t>
            </a:r>
            <a:r>
              <a:rPr lang="en-US" sz="2200" i="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2200" i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LANS over single physical LAN infrastructure.</a:t>
            </a:r>
          </a:p>
        </p:txBody>
      </p:sp>
      <p:sp>
        <p:nvSpPr>
          <p:cNvPr id="73740" name="Rectangle 86"/>
          <p:cNvSpPr>
            <a:spLocks noChangeArrowheads="1"/>
          </p:cNvSpPr>
          <p:nvPr/>
        </p:nvSpPr>
        <p:spPr bwMode="auto">
          <a:xfrm>
            <a:off x="482600" y="1919288"/>
            <a:ext cx="3216275" cy="28130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3741" name="Text Box 87"/>
          <p:cNvSpPr txBox="1">
            <a:spLocks noChangeArrowheads="1"/>
          </p:cNvSpPr>
          <p:nvPr/>
        </p:nvSpPr>
        <p:spPr bwMode="auto">
          <a:xfrm>
            <a:off x="642938" y="1543050"/>
            <a:ext cx="1836737" cy="708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b="1" dirty="0" smtClean="0">
                <a:solidFill>
                  <a:srgbClr val="CC0000"/>
                </a:solidFill>
                <a:latin typeface="Arial" charset="0"/>
                <a:cs typeface="Arial" charset="0"/>
              </a:rPr>
              <a:t>Virtual Local </a:t>
            </a:r>
          </a:p>
          <a:p>
            <a:pPr>
              <a:defRPr/>
            </a:pPr>
            <a:r>
              <a:rPr lang="en-US" sz="2000" b="1" dirty="0" smtClean="0">
                <a:solidFill>
                  <a:srgbClr val="CC0000"/>
                </a:solidFill>
                <a:latin typeface="Arial" charset="0"/>
                <a:cs typeface="Arial" charset="0"/>
              </a:rPr>
              <a:t>Area Network</a:t>
            </a:r>
          </a:p>
        </p:txBody>
      </p:sp>
      <p:sp>
        <p:nvSpPr>
          <p:cNvPr id="182282" name="Rectangle 80"/>
          <p:cNvSpPr>
            <a:spLocks noChangeArrowheads="1"/>
          </p:cNvSpPr>
          <p:nvPr/>
        </p:nvSpPr>
        <p:spPr bwMode="auto">
          <a:xfrm>
            <a:off x="5462588" y="2098675"/>
            <a:ext cx="290512" cy="242888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2283" name="Rectangle 77"/>
          <p:cNvSpPr>
            <a:spLocks noChangeArrowheads="1"/>
          </p:cNvSpPr>
          <p:nvPr/>
        </p:nvSpPr>
        <p:spPr bwMode="auto">
          <a:xfrm>
            <a:off x="7534275" y="1879600"/>
            <a:ext cx="290513" cy="2095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2284" name="Rectangle 76"/>
          <p:cNvSpPr>
            <a:spLocks noChangeArrowheads="1"/>
          </p:cNvSpPr>
          <p:nvPr/>
        </p:nvSpPr>
        <p:spPr bwMode="auto">
          <a:xfrm>
            <a:off x="6643688" y="1884363"/>
            <a:ext cx="890587" cy="457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2285" name="Rectangle 75"/>
          <p:cNvSpPr>
            <a:spLocks noChangeArrowheads="1"/>
          </p:cNvSpPr>
          <p:nvPr/>
        </p:nvSpPr>
        <p:spPr bwMode="auto">
          <a:xfrm>
            <a:off x="5748338" y="1884363"/>
            <a:ext cx="900112" cy="452437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2286" name="Rectangle 2"/>
          <p:cNvSpPr>
            <a:spLocks noChangeArrowheads="1"/>
          </p:cNvSpPr>
          <p:nvPr/>
        </p:nvSpPr>
        <p:spPr bwMode="auto">
          <a:xfrm>
            <a:off x="5462588" y="1876425"/>
            <a:ext cx="2370137" cy="468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2287" name="Line 3"/>
          <p:cNvSpPr>
            <a:spLocks noChangeShapeType="1"/>
          </p:cNvSpPr>
          <p:nvPr/>
        </p:nvSpPr>
        <p:spPr bwMode="auto">
          <a:xfrm>
            <a:off x="5464175" y="2092325"/>
            <a:ext cx="2351088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2288" name="Text Box 6"/>
          <p:cNvSpPr txBox="1">
            <a:spLocks noChangeArrowheads="1"/>
          </p:cNvSpPr>
          <p:nvPr/>
        </p:nvSpPr>
        <p:spPr bwMode="auto">
          <a:xfrm>
            <a:off x="5380038" y="1835150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1</a:t>
            </a:r>
          </a:p>
        </p:txBody>
      </p:sp>
      <p:sp>
        <p:nvSpPr>
          <p:cNvPr id="182289" name="Line 7"/>
          <p:cNvSpPr>
            <a:spLocks noChangeShapeType="1"/>
          </p:cNvSpPr>
          <p:nvPr/>
        </p:nvSpPr>
        <p:spPr bwMode="auto">
          <a:xfrm>
            <a:off x="6643688" y="1881188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2290" name="AutoShape 8"/>
          <p:cNvSpPr>
            <a:spLocks noChangeArrowheads="1"/>
          </p:cNvSpPr>
          <p:nvPr/>
        </p:nvSpPr>
        <p:spPr bwMode="auto">
          <a:xfrm>
            <a:off x="5434013" y="1617663"/>
            <a:ext cx="3176587" cy="261937"/>
          </a:xfrm>
          <a:prstGeom prst="parallelogram">
            <a:avLst>
              <a:gd name="adj" fmla="val 303182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2291" name="Freeform 9"/>
          <p:cNvSpPr>
            <a:spLocks/>
          </p:cNvSpPr>
          <p:nvPr/>
        </p:nvSpPr>
        <p:spPr bwMode="auto">
          <a:xfrm>
            <a:off x="7837488" y="1620838"/>
            <a:ext cx="763587" cy="720725"/>
          </a:xfrm>
          <a:custGeom>
            <a:avLst/>
            <a:gdLst>
              <a:gd name="T0" fmla="*/ 0 w 232"/>
              <a:gd name="T1" fmla="*/ 2147483647 h 454"/>
              <a:gd name="T2" fmla="*/ 2147483647 w 232"/>
              <a:gd name="T3" fmla="*/ 2147483647 h 454"/>
              <a:gd name="T4" fmla="*/ 2147483647 w 232"/>
              <a:gd name="T5" fmla="*/ 0 h 454"/>
              <a:gd name="T6" fmla="*/ 0 60000 65536"/>
              <a:gd name="T7" fmla="*/ 0 60000 65536"/>
              <a:gd name="T8" fmla="*/ 0 60000 65536"/>
              <a:gd name="T9" fmla="*/ 0 w 232"/>
              <a:gd name="T10" fmla="*/ 0 h 454"/>
              <a:gd name="T11" fmla="*/ 232 w 232"/>
              <a:gd name="T12" fmla="*/ 454 h 45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2" h="454">
                <a:moveTo>
                  <a:pt x="0" y="454"/>
                </a:moveTo>
                <a:lnTo>
                  <a:pt x="232" y="274"/>
                </a:lnTo>
                <a:lnTo>
                  <a:pt x="229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2292" name="Freeform 10"/>
          <p:cNvSpPr>
            <a:spLocks/>
          </p:cNvSpPr>
          <p:nvPr/>
        </p:nvSpPr>
        <p:spPr bwMode="auto">
          <a:xfrm>
            <a:off x="5835650" y="1665288"/>
            <a:ext cx="2228850" cy="150812"/>
          </a:xfrm>
          <a:custGeom>
            <a:avLst/>
            <a:gdLst>
              <a:gd name="T0" fmla="*/ 0 w 678"/>
              <a:gd name="T1" fmla="*/ 2147483647 h 110"/>
              <a:gd name="T2" fmla="*/ 2147483647 w 678"/>
              <a:gd name="T3" fmla="*/ 2147483647 h 110"/>
              <a:gd name="T4" fmla="*/ 2147483647 w 678"/>
              <a:gd name="T5" fmla="*/ 0 h 110"/>
              <a:gd name="T6" fmla="*/ 2147483647 w 678"/>
              <a:gd name="T7" fmla="*/ 0 h 110"/>
              <a:gd name="T8" fmla="*/ 0 60000 65536"/>
              <a:gd name="T9" fmla="*/ 0 60000 65536"/>
              <a:gd name="T10" fmla="*/ 0 60000 65536"/>
              <a:gd name="T11" fmla="*/ 0 60000 65536"/>
              <a:gd name="T12" fmla="*/ 0 w 678"/>
              <a:gd name="T13" fmla="*/ 0 h 110"/>
              <a:gd name="T14" fmla="*/ 678 w 678"/>
              <a:gd name="T15" fmla="*/ 110 h 11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78" h="110">
                <a:moveTo>
                  <a:pt x="0" y="110"/>
                </a:moveTo>
                <a:lnTo>
                  <a:pt x="148" y="108"/>
                </a:lnTo>
                <a:lnTo>
                  <a:pt x="567" y="0"/>
                </a:lnTo>
                <a:lnTo>
                  <a:pt x="678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2293" name="Freeform 11"/>
          <p:cNvSpPr>
            <a:spLocks/>
          </p:cNvSpPr>
          <p:nvPr/>
        </p:nvSpPr>
        <p:spPr bwMode="auto">
          <a:xfrm>
            <a:off x="6308725" y="1665288"/>
            <a:ext cx="1420813" cy="166687"/>
          </a:xfrm>
          <a:custGeom>
            <a:avLst/>
            <a:gdLst>
              <a:gd name="T0" fmla="*/ 0 w 432"/>
              <a:gd name="T1" fmla="*/ 0 h 105"/>
              <a:gd name="T2" fmla="*/ 2147483647 w 432"/>
              <a:gd name="T3" fmla="*/ 0 h 105"/>
              <a:gd name="T4" fmla="*/ 2147483647 w 432"/>
              <a:gd name="T5" fmla="*/ 2147483647 h 105"/>
              <a:gd name="T6" fmla="*/ 2147483647 w 432"/>
              <a:gd name="T7" fmla="*/ 2147483647 h 105"/>
              <a:gd name="T8" fmla="*/ 0 60000 65536"/>
              <a:gd name="T9" fmla="*/ 0 60000 65536"/>
              <a:gd name="T10" fmla="*/ 0 60000 65536"/>
              <a:gd name="T11" fmla="*/ 0 60000 65536"/>
              <a:gd name="T12" fmla="*/ 0 w 432"/>
              <a:gd name="T13" fmla="*/ 0 h 105"/>
              <a:gd name="T14" fmla="*/ 432 w 432"/>
              <a:gd name="T15" fmla="*/ 105 h 10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" h="105">
                <a:moveTo>
                  <a:pt x="0" y="0"/>
                </a:moveTo>
                <a:lnTo>
                  <a:pt x="85" y="0"/>
                </a:lnTo>
                <a:lnTo>
                  <a:pt x="307" y="105"/>
                </a:lnTo>
                <a:lnTo>
                  <a:pt x="432" y="105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2294" name="Line 17"/>
          <p:cNvSpPr>
            <a:spLocks noChangeShapeType="1"/>
          </p:cNvSpPr>
          <p:nvPr/>
        </p:nvSpPr>
        <p:spPr bwMode="auto">
          <a:xfrm>
            <a:off x="7243763" y="1885950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2295" name="Line 18"/>
          <p:cNvSpPr>
            <a:spLocks noChangeShapeType="1"/>
          </p:cNvSpPr>
          <p:nvPr/>
        </p:nvSpPr>
        <p:spPr bwMode="auto">
          <a:xfrm>
            <a:off x="6043613" y="1881188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2296" name="Line 21"/>
          <p:cNvSpPr>
            <a:spLocks noChangeShapeType="1"/>
          </p:cNvSpPr>
          <p:nvPr/>
        </p:nvSpPr>
        <p:spPr bwMode="auto">
          <a:xfrm>
            <a:off x="5753100" y="1878013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2297" name="Line 22"/>
          <p:cNvSpPr>
            <a:spLocks noChangeShapeType="1"/>
          </p:cNvSpPr>
          <p:nvPr/>
        </p:nvSpPr>
        <p:spPr bwMode="auto">
          <a:xfrm>
            <a:off x="5462588" y="1890713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2298" name="Line 23"/>
          <p:cNvSpPr>
            <a:spLocks noChangeShapeType="1"/>
          </p:cNvSpPr>
          <p:nvPr/>
        </p:nvSpPr>
        <p:spPr bwMode="auto">
          <a:xfrm>
            <a:off x="6324600" y="1885950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2299" name="Line 24"/>
          <p:cNvSpPr>
            <a:spLocks noChangeShapeType="1"/>
          </p:cNvSpPr>
          <p:nvPr/>
        </p:nvSpPr>
        <p:spPr bwMode="auto">
          <a:xfrm>
            <a:off x="6948488" y="1881188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2300" name="Line 25"/>
          <p:cNvSpPr>
            <a:spLocks noChangeShapeType="1"/>
          </p:cNvSpPr>
          <p:nvPr/>
        </p:nvSpPr>
        <p:spPr bwMode="auto">
          <a:xfrm>
            <a:off x="7539038" y="1876425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2301" name="Text Box 26"/>
          <p:cNvSpPr txBox="1">
            <a:spLocks noChangeArrowheads="1"/>
          </p:cNvSpPr>
          <p:nvPr/>
        </p:nvSpPr>
        <p:spPr bwMode="auto">
          <a:xfrm>
            <a:off x="6261100" y="2044700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8</a:t>
            </a:r>
          </a:p>
        </p:txBody>
      </p:sp>
      <p:sp>
        <p:nvSpPr>
          <p:cNvPr id="182302" name="Text Box 27"/>
          <p:cNvSpPr txBox="1">
            <a:spLocks noChangeArrowheads="1"/>
          </p:cNvSpPr>
          <p:nvPr/>
        </p:nvSpPr>
        <p:spPr bwMode="auto">
          <a:xfrm>
            <a:off x="6580188" y="1830388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9</a:t>
            </a:r>
          </a:p>
        </p:txBody>
      </p:sp>
      <p:sp>
        <p:nvSpPr>
          <p:cNvPr id="182303" name="Text Box 28"/>
          <p:cNvSpPr txBox="1">
            <a:spLocks noChangeArrowheads="1"/>
          </p:cNvSpPr>
          <p:nvPr/>
        </p:nvSpPr>
        <p:spPr bwMode="auto">
          <a:xfrm>
            <a:off x="7456488" y="2049463"/>
            <a:ext cx="29845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16</a:t>
            </a:r>
          </a:p>
        </p:txBody>
      </p:sp>
      <p:sp>
        <p:nvSpPr>
          <p:cNvPr id="182304" name="Text Box 29"/>
          <p:cNvSpPr txBox="1">
            <a:spLocks noChangeArrowheads="1"/>
          </p:cNvSpPr>
          <p:nvPr/>
        </p:nvSpPr>
        <p:spPr bwMode="auto">
          <a:xfrm>
            <a:off x="6561138" y="2049463"/>
            <a:ext cx="29845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10</a:t>
            </a:r>
          </a:p>
        </p:txBody>
      </p:sp>
      <p:sp>
        <p:nvSpPr>
          <p:cNvPr id="182305" name="Text Box 30"/>
          <p:cNvSpPr txBox="1">
            <a:spLocks noChangeArrowheads="1"/>
          </p:cNvSpPr>
          <p:nvPr/>
        </p:nvSpPr>
        <p:spPr bwMode="auto">
          <a:xfrm>
            <a:off x="5389563" y="2035175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2</a:t>
            </a:r>
          </a:p>
        </p:txBody>
      </p:sp>
      <p:sp>
        <p:nvSpPr>
          <p:cNvPr id="182306" name="Text Box 57"/>
          <p:cNvSpPr txBox="1">
            <a:spLocks noChangeArrowheads="1"/>
          </p:cNvSpPr>
          <p:nvPr/>
        </p:nvSpPr>
        <p:spPr bwMode="auto">
          <a:xfrm>
            <a:off x="6256338" y="1830388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7</a:t>
            </a:r>
          </a:p>
        </p:txBody>
      </p:sp>
      <p:sp>
        <p:nvSpPr>
          <p:cNvPr id="182307" name="Line 61"/>
          <p:cNvSpPr>
            <a:spLocks noChangeShapeType="1"/>
          </p:cNvSpPr>
          <p:nvPr/>
        </p:nvSpPr>
        <p:spPr bwMode="auto">
          <a:xfrm flipH="1">
            <a:off x="4702175" y="2211388"/>
            <a:ext cx="901700" cy="27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2308" name="Line 62"/>
          <p:cNvSpPr>
            <a:spLocks noChangeShapeType="1"/>
          </p:cNvSpPr>
          <p:nvPr/>
        </p:nvSpPr>
        <p:spPr bwMode="auto">
          <a:xfrm flipH="1">
            <a:off x="5087938" y="2211388"/>
            <a:ext cx="806450" cy="419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2309" name="Line 63"/>
          <p:cNvSpPr>
            <a:spLocks noChangeShapeType="1"/>
          </p:cNvSpPr>
          <p:nvPr/>
        </p:nvSpPr>
        <p:spPr bwMode="auto">
          <a:xfrm flipH="1">
            <a:off x="5807075" y="2227263"/>
            <a:ext cx="709613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2310" name="Text Box 64"/>
          <p:cNvSpPr txBox="1">
            <a:spLocks noChangeArrowheads="1"/>
          </p:cNvSpPr>
          <p:nvPr/>
        </p:nvSpPr>
        <p:spPr bwMode="auto">
          <a:xfrm>
            <a:off x="7527925" y="2589213"/>
            <a:ext cx="412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i="0" dirty="0">
                <a:solidFill>
                  <a:srgbClr val="000000"/>
                </a:solidFill>
                <a:latin typeface="Arial" charset="0"/>
              </a:rPr>
              <a:t>…</a:t>
            </a:r>
          </a:p>
        </p:txBody>
      </p:sp>
      <p:sp>
        <p:nvSpPr>
          <p:cNvPr id="182311" name="Line 69"/>
          <p:cNvSpPr>
            <a:spLocks noChangeShapeType="1"/>
          </p:cNvSpPr>
          <p:nvPr/>
        </p:nvSpPr>
        <p:spPr bwMode="auto">
          <a:xfrm>
            <a:off x="6815138" y="2214563"/>
            <a:ext cx="101600" cy="377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2312" name="Line 70"/>
          <p:cNvSpPr>
            <a:spLocks noChangeShapeType="1"/>
          </p:cNvSpPr>
          <p:nvPr/>
        </p:nvSpPr>
        <p:spPr bwMode="auto">
          <a:xfrm>
            <a:off x="6805613" y="2012950"/>
            <a:ext cx="479425" cy="603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2313" name="Line 71"/>
          <p:cNvSpPr>
            <a:spLocks noChangeShapeType="1"/>
          </p:cNvSpPr>
          <p:nvPr/>
        </p:nvSpPr>
        <p:spPr bwMode="auto">
          <a:xfrm>
            <a:off x="7661275" y="1957388"/>
            <a:ext cx="514350" cy="484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2314" name="Text Box 72"/>
          <p:cNvSpPr txBox="1">
            <a:spLocks noChangeArrowheads="1"/>
          </p:cNvSpPr>
          <p:nvPr/>
        </p:nvSpPr>
        <p:spPr bwMode="auto">
          <a:xfrm>
            <a:off x="4692650" y="3132138"/>
            <a:ext cx="165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 i="0" dirty="0">
                <a:solidFill>
                  <a:srgbClr val="000000"/>
                </a:solidFill>
                <a:latin typeface="Arial" charset="0"/>
              </a:rPr>
              <a:t>Electrical Engineering</a:t>
            </a:r>
          </a:p>
          <a:p>
            <a:pPr algn="ctr" eaLnBrk="1" hangingPunct="1"/>
            <a:r>
              <a:rPr lang="en-US" sz="1200" i="0" dirty="0">
                <a:solidFill>
                  <a:srgbClr val="000000"/>
                </a:solidFill>
                <a:latin typeface="Arial" charset="0"/>
              </a:rPr>
              <a:t>(VLAN ports 1-8)</a:t>
            </a:r>
          </a:p>
        </p:txBody>
      </p:sp>
      <p:sp>
        <p:nvSpPr>
          <p:cNvPr id="182315" name="Text Box 73"/>
          <p:cNvSpPr txBox="1">
            <a:spLocks noChangeArrowheads="1"/>
          </p:cNvSpPr>
          <p:nvPr/>
        </p:nvSpPr>
        <p:spPr bwMode="auto">
          <a:xfrm>
            <a:off x="6854825" y="3119438"/>
            <a:ext cx="14335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 i="0" dirty="0">
                <a:solidFill>
                  <a:srgbClr val="000000"/>
                </a:solidFill>
                <a:latin typeface="Arial" charset="0"/>
              </a:rPr>
              <a:t>Computer Science</a:t>
            </a:r>
          </a:p>
          <a:p>
            <a:pPr algn="ctr" eaLnBrk="1" hangingPunct="1"/>
            <a:r>
              <a:rPr lang="en-US" sz="1200" i="0" dirty="0">
                <a:solidFill>
                  <a:srgbClr val="000000"/>
                </a:solidFill>
                <a:latin typeface="Arial" charset="0"/>
              </a:rPr>
              <a:t>(VLAN ports 9-15)</a:t>
            </a:r>
          </a:p>
        </p:txBody>
      </p:sp>
      <p:sp>
        <p:nvSpPr>
          <p:cNvPr id="182316" name="Text Box 74"/>
          <p:cNvSpPr txBox="1">
            <a:spLocks noChangeArrowheads="1"/>
          </p:cNvSpPr>
          <p:nvPr/>
        </p:nvSpPr>
        <p:spPr bwMode="auto">
          <a:xfrm>
            <a:off x="7451725" y="1825625"/>
            <a:ext cx="29845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15</a:t>
            </a:r>
          </a:p>
        </p:txBody>
      </p:sp>
      <p:sp>
        <p:nvSpPr>
          <p:cNvPr id="182317" name="Oval 81"/>
          <p:cNvSpPr>
            <a:spLocks noChangeArrowheads="1"/>
          </p:cNvSpPr>
          <p:nvPr/>
        </p:nvSpPr>
        <p:spPr bwMode="auto">
          <a:xfrm>
            <a:off x="5578475" y="2190750"/>
            <a:ext cx="42863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2318" name="Oval 82"/>
          <p:cNvSpPr>
            <a:spLocks noChangeArrowheads="1"/>
          </p:cNvSpPr>
          <p:nvPr/>
        </p:nvSpPr>
        <p:spPr bwMode="auto">
          <a:xfrm>
            <a:off x="5870575" y="2187575"/>
            <a:ext cx="42863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2319" name="Oval 83"/>
          <p:cNvSpPr>
            <a:spLocks noChangeArrowheads="1"/>
          </p:cNvSpPr>
          <p:nvPr/>
        </p:nvSpPr>
        <p:spPr bwMode="auto">
          <a:xfrm>
            <a:off x="6457950" y="2192338"/>
            <a:ext cx="42863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2320" name="Oval 84"/>
          <p:cNvSpPr>
            <a:spLocks noChangeArrowheads="1"/>
          </p:cNvSpPr>
          <p:nvPr/>
        </p:nvSpPr>
        <p:spPr bwMode="auto">
          <a:xfrm>
            <a:off x="6789738" y="2189163"/>
            <a:ext cx="42862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2321" name="Oval 85"/>
          <p:cNvSpPr>
            <a:spLocks noChangeArrowheads="1"/>
          </p:cNvSpPr>
          <p:nvPr/>
        </p:nvSpPr>
        <p:spPr bwMode="auto">
          <a:xfrm>
            <a:off x="6777038" y="1974850"/>
            <a:ext cx="42862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2322" name="Oval 86"/>
          <p:cNvSpPr>
            <a:spLocks noChangeArrowheads="1"/>
          </p:cNvSpPr>
          <p:nvPr/>
        </p:nvSpPr>
        <p:spPr bwMode="auto">
          <a:xfrm>
            <a:off x="7651750" y="1971675"/>
            <a:ext cx="42863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2323" name="Text Box 45"/>
          <p:cNvSpPr txBox="1">
            <a:spLocks noChangeArrowheads="1"/>
          </p:cNvSpPr>
          <p:nvPr/>
        </p:nvSpPr>
        <p:spPr bwMode="auto">
          <a:xfrm>
            <a:off x="5241925" y="2555875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i="0" dirty="0">
                <a:solidFill>
                  <a:srgbClr val="000000"/>
                </a:solidFill>
                <a:latin typeface="Arial" charset="0"/>
              </a:rPr>
              <a:t>…</a:t>
            </a:r>
          </a:p>
        </p:txBody>
      </p:sp>
      <p:grpSp>
        <p:nvGrpSpPr>
          <p:cNvPr id="182324" name="Group 44"/>
          <p:cNvGrpSpPr>
            <a:grpSpLocks/>
          </p:cNvGrpSpPr>
          <p:nvPr/>
        </p:nvGrpSpPr>
        <p:grpSpPr bwMode="auto">
          <a:xfrm>
            <a:off x="4165600" y="2397125"/>
            <a:ext cx="609600" cy="558800"/>
            <a:chOff x="-44" y="1473"/>
            <a:chExt cx="981" cy="1105"/>
          </a:xfrm>
        </p:grpSpPr>
        <p:pic>
          <p:nvPicPr>
            <p:cNvPr id="182414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2415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2325" name="Group 44"/>
          <p:cNvGrpSpPr>
            <a:grpSpLocks/>
          </p:cNvGrpSpPr>
          <p:nvPr/>
        </p:nvGrpSpPr>
        <p:grpSpPr bwMode="auto">
          <a:xfrm>
            <a:off x="4694238" y="2489200"/>
            <a:ext cx="609600" cy="558800"/>
            <a:chOff x="-44" y="1473"/>
            <a:chExt cx="981" cy="1105"/>
          </a:xfrm>
        </p:grpSpPr>
        <p:pic>
          <p:nvPicPr>
            <p:cNvPr id="182412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2413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2326" name="Group 44"/>
          <p:cNvGrpSpPr>
            <a:grpSpLocks/>
          </p:cNvGrpSpPr>
          <p:nvPr/>
        </p:nvGrpSpPr>
        <p:grpSpPr bwMode="auto">
          <a:xfrm>
            <a:off x="5414963" y="2509838"/>
            <a:ext cx="609600" cy="558800"/>
            <a:chOff x="-44" y="1473"/>
            <a:chExt cx="981" cy="1105"/>
          </a:xfrm>
        </p:grpSpPr>
        <p:pic>
          <p:nvPicPr>
            <p:cNvPr id="182410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2411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2327" name="Group 44"/>
          <p:cNvGrpSpPr>
            <a:grpSpLocks/>
          </p:cNvGrpSpPr>
          <p:nvPr/>
        </p:nvGrpSpPr>
        <p:grpSpPr bwMode="auto">
          <a:xfrm>
            <a:off x="6430963" y="2530475"/>
            <a:ext cx="609600" cy="558800"/>
            <a:chOff x="-44" y="1473"/>
            <a:chExt cx="981" cy="1105"/>
          </a:xfrm>
        </p:grpSpPr>
        <p:pic>
          <p:nvPicPr>
            <p:cNvPr id="182408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2409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2328" name="Group 44"/>
          <p:cNvGrpSpPr>
            <a:grpSpLocks/>
          </p:cNvGrpSpPr>
          <p:nvPr/>
        </p:nvGrpSpPr>
        <p:grpSpPr bwMode="auto">
          <a:xfrm>
            <a:off x="6938963" y="2540000"/>
            <a:ext cx="609600" cy="558800"/>
            <a:chOff x="-44" y="1473"/>
            <a:chExt cx="981" cy="1105"/>
          </a:xfrm>
        </p:grpSpPr>
        <p:pic>
          <p:nvPicPr>
            <p:cNvPr id="182406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2407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2329" name="Group 44"/>
          <p:cNvGrpSpPr>
            <a:grpSpLocks/>
          </p:cNvGrpSpPr>
          <p:nvPr/>
        </p:nvGrpSpPr>
        <p:grpSpPr bwMode="auto">
          <a:xfrm>
            <a:off x="7802563" y="2357438"/>
            <a:ext cx="609600" cy="558800"/>
            <a:chOff x="-44" y="1473"/>
            <a:chExt cx="981" cy="1105"/>
          </a:xfrm>
        </p:grpSpPr>
        <p:pic>
          <p:nvPicPr>
            <p:cNvPr id="182404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2405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3902075" y="3695700"/>
            <a:ext cx="5334000" cy="2593975"/>
            <a:chOff x="3902075" y="3695700"/>
            <a:chExt cx="5334289" cy="2593975"/>
          </a:xfrm>
        </p:grpSpPr>
        <p:sp>
          <p:nvSpPr>
            <p:cNvPr id="182332" name="Cloud"/>
            <p:cNvSpPr>
              <a:spLocks noChangeAspect="1" noEditPoints="1" noChangeArrowheads="1"/>
            </p:cNvSpPr>
            <p:nvPr/>
          </p:nvSpPr>
          <p:spPr bwMode="auto">
            <a:xfrm>
              <a:off x="4560888" y="4090988"/>
              <a:ext cx="4516437" cy="1214437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7 w 21600"/>
                <a:gd name="T13" fmla="*/ 3262 h 21600"/>
                <a:gd name="T14" fmla="*/ 17087 w 21600"/>
                <a:gd name="T15" fmla="*/ 1733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3734" name="Rectangle 263"/>
            <p:cNvSpPr>
              <a:spLocks noChangeArrowheads="1"/>
            </p:cNvSpPr>
            <p:nvPr/>
          </p:nvSpPr>
          <p:spPr bwMode="auto">
            <a:xfrm>
              <a:off x="5135630" y="4583113"/>
              <a:ext cx="269890" cy="204787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73735" name="Rectangle 262"/>
            <p:cNvSpPr>
              <a:spLocks noChangeArrowheads="1"/>
            </p:cNvSpPr>
            <p:nvPr/>
          </p:nvSpPr>
          <p:spPr bwMode="auto">
            <a:xfrm>
              <a:off x="8064726" y="4811713"/>
              <a:ext cx="279415" cy="23812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182335" name="Line 61"/>
            <p:cNvSpPr>
              <a:spLocks noChangeShapeType="1"/>
            </p:cNvSpPr>
            <p:nvPr/>
          </p:nvSpPr>
          <p:spPr bwMode="auto">
            <a:xfrm flipH="1">
              <a:off x="4364038" y="4911725"/>
              <a:ext cx="901700" cy="279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2336" name="Line 62"/>
            <p:cNvSpPr>
              <a:spLocks noChangeShapeType="1"/>
            </p:cNvSpPr>
            <p:nvPr/>
          </p:nvSpPr>
          <p:spPr bwMode="auto">
            <a:xfrm flipH="1">
              <a:off x="4749800" y="4911725"/>
              <a:ext cx="806450" cy="419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2337" name="Line 63"/>
            <p:cNvSpPr>
              <a:spLocks noChangeShapeType="1"/>
            </p:cNvSpPr>
            <p:nvPr/>
          </p:nvSpPr>
          <p:spPr bwMode="auto">
            <a:xfrm flipH="1">
              <a:off x="5468938" y="4921250"/>
              <a:ext cx="684212" cy="3667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2338" name="Text Box 72"/>
            <p:cNvSpPr txBox="1">
              <a:spLocks noChangeArrowheads="1"/>
            </p:cNvSpPr>
            <p:nvPr/>
          </p:nvSpPr>
          <p:spPr bwMode="auto">
            <a:xfrm>
              <a:off x="4354513" y="5832475"/>
              <a:ext cx="16510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200" i="0" dirty="0">
                  <a:solidFill>
                    <a:srgbClr val="000000"/>
                  </a:solidFill>
                  <a:latin typeface="Arial" charset="0"/>
                </a:rPr>
                <a:t>Electrical Engineering</a:t>
              </a:r>
            </a:p>
            <a:p>
              <a:pPr algn="ctr" eaLnBrk="1" hangingPunct="1"/>
              <a:r>
                <a:rPr lang="en-US" sz="1200" i="0" dirty="0">
                  <a:solidFill>
                    <a:srgbClr val="000000"/>
                  </a:solidFill>
                  <a:latin typeface="Arial" charset="0"/>
                </a:rPr>
                <a:t>(VLAN ports 1-8)</a:t>
              </a:r>
            </a:p>
          </p:txBody>
        </p:sp>
        <p:sp>
          <p:nvSpPr>
            <p:cNvPr id="182339" name="Text Box 45"/>
            <p:cNvSpPr txBox="1">
              <a:spLocks noChangeArrowheads="1"/>
            </p:cNvSpPr>
            <p:nvPr/>
          </p:nvSpPr>
          <p:spPr bwMode="auto">
            <a:xfrm>
              <a:off x="4903788" y="5256213"/>
              <a:ext cx="4127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i="0" dirty="0">
                  <a:solidFill>
                    <a:srgbClr val="000000"/>
                  </a:solidFill>
                  <a:latin typeface="Arial" charset="0"/>
                </a:rPr>
                <a:t>…</a:t>
              </a:r>
            </a:p>
          </p:txBody>
        </p:sp>
        <p:grpSp>
          <p:nvGrpSpPr>
            <p:cNvPr id="182340" name="Group 186"/>
            <p:cNvGrpSpPr>
              <a:grpSpLocks/>
            </p:cNvGrpSpPr>
            <p:nvPr/>
          </p:nvGrpSpPr>
          <p:grpSpPr bwMode="auto">
            <a:xfrm>
              <a:off x="5041900" y="4316413"/>
              <a:ext cx="1684338" cy="738187"/>
              <a:chOff x="3479" y="2610"/>
              <a:chExt cx="1061" cy="465"/>
            </a:xfrm>
          </p:grpSpPr>
          <p:sp>
            <p:nvSpPr>
              <p:cNvPr id="182385" name="Rectangle 80"/>
              <p:cNvSpPr>
                <a:spLocks noChangeArrowheads="1"/>
              </p:cNvSpPr>
              <p:nvPr/>
            </p:nvSpPr>
            <p:spPr bwMode="auto">
              <a:xfrm>
                <a:off x="3531" y="2914"/>
                <a:ext cx="183" cy="153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i="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82386" name="Rectangle 75"/>
              <p:cNvSpPr>
                <a:spLocks noChangeArrowheads="1"/>
              </p:cNvSpPr>
              <p:nvPr/>
            </p:nvSpPr>
            <p:spPr bwMode="auto">
              <a:xfrm>
                <a:off x="3711" y="2779"/>
                <a:ext cx="567" cy="285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i="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82387" name="Rectangle 2"/>
              <p:cNvSpPr>
                <a:spLocks noChangeArrowheads="1"/>
              </p:cNvSpPr>
              <p:nvPr/>
            </p:nvSpPr>
            <p:spPr bwMode="auto">
              <a:xfrm>
                <a:off x="3531" y="2774"/>
                <a:ext cx="745" cy="29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i="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82388" name="Line 3"/>
              <p:cNvSpPr>
                <a:spLocks noChangeShapeType="1"/>
              </p:cNvSpPr>
              <p:nvPr/>
            </p:nvSpPr>
            <p:spPr bwMode="auto">
              <a:xfrm>
                <a:off x="3532" y="2910"/>
                <a:ext cx="741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2389" name="Text Box 6"/>
              <p:cNvSpPr txBox="1">
                <a:spLocks noChangeArrowheads="1"/>
              </p:cNvSpPr>
              <p:nvPr/>
            </p:nvSpPr>
            <p:spPr bwMode="auto">
              <a:xfrm>
                <a:off x="3479" y="2748"/>
                <a:ext cx="152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800" i="0" dirty="0">
                    <a:solidFill>
                      <a:srgbClr val="000000"/>
                    </a:solidFill>
                    <a:latin typeface="Arial" charset="0"/>
                  </a:rPr>
                  <a:t>1</a:t>
                </a:r>
              </a:p>
            </p:txBody>
          </p:sp>
          <p:sp>
            <p:nvSpPr>
              <p:cNvPr id="182390" name="AutoShape 8"/>
              <p:cNvSpPr>
                <a:spLocks noChangeArrowheads="1"/>
              </p:cNvSpPr>
              <p:nvPr/>
            </p:nvSpPr>
            <p:spPr bwMode="auto">
              <a:xfrm>
                <a:off x="3513" y="2611"/>
                <a:ext cx="1027" cy="165"/>
              </a:xfrm>
              <a:prstGeom prst="parallelogram">
                <a:avLst>
                  <a:gd name="adj" fmla="val 155606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i="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82391" name="Freeform 10"/>
              <p:cNvSpPr>
                <a:spLocks/>
              </p:cNvSpPr>
              <p:nvPr/>
            </p:nvSpPr>
            <p:spPr bwMode="auto">
              <a:xfrm>
                <a:off x="3628" y="2639"/>
                <a:ext cx="746" cy="105"/>
              </a:xfrm>
              <a:custGeom>
                <a:avLst/>
                <a:gdLst>
                  <a:gd name="T0" fmla="*/ 0 w 678"/>
                  <a:gd name="T1" fmla="*/ 83 h 110"/>
                  <a:gd name="T2" fmla="*/ 263 w 678"/>
                  <a:gd name="T3" fmla="*/ 82 h 110"/>
                  <a:gd name="T4" fmla="*/ 1007 w 678"/>
                  <a:gd name="T5" fmla="*/ 0 h 110"/>
                  <a:gd name="T6" fmla="*/ 1204 w 678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78"/>
                  <a:gd name="T13" fmla="*/ 0 h 110"/>
                  <a:gd name="T14" fmla="*/ 678 w 678"/>
                  <a:gd name="T15" fmla="*/ 110 h 1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78" h="110">
                    <a:moveTo>
                      <a:pt x="0" y="110"/>
                    </a:moveTo>
                    <a:lnTo>
                      <a:pt x="148" y="108"/>
                    </a:lnTo>
                    <a:lnTo>
                      <a:pt x="567" y="0"/>
                    </a:lnTo>
                    <a:lnTo>
                      <a:pt x="678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2392" name="Line 18"/>
              <p:cNvSpPr>
                <a:spLocks noChangeShapeType="1"/>
              </p:cNvSpPr>
              <p:nvPr/>
            </p:nvSpPr>
            <p:spPr bwMode="auto">
              <a:xfrm>
                <a:off x="3897" y="2777"/>
                <a:ext cx="0" cy="2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2393" name="Line 21"/>
              <p:cNvSpPr>
                <a:spLocks noChangeShapeType="1"/>
              </p:cNvSpPr>
              <p:nvPr/>
            </p:nvSpPr>
            <p:spPr bwMode="auto">
              <a:xfrm>
                <a:off x="3714" y="2775"/>
                <a:ext cx="0" cy="2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2394" name="Line 22"/>
              <p:cNvSpPr>
                <a:spLocks noChangeShapeType="1"/>
              </p:cNvSpPr>
              <p:nvPr/>
            </p:nvSpPr>
            <p:spPr bwMode="auto">
              <a:xfrm>
                <a:off x="3531" y="2783"/>
                <a:ext cx="0" cy="2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2395" name="Line 23"/>
              <p:cNvSpPr>
                <a:spLocks noChangeShapeType="1"/>
              </p:cNvSpPr>
              <p:nvPr/>
            </p:nvSpPr>
            <p:spPr bwMode="auto">
              <a:xfrm>
                <a:off x="4074" y="2780"/>
                <a:ext cx="0" cy="2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2396" name="Text Box 26"/>
              <p:cNvSpPr txBox="1">
                <a:spLocks noChangeArrowheads="1"/>
              </p:cNvSpPr>
              <p:nvPr/>
            </p:nvSpPr>
            <p:spPr bwMode="auto">
              <a:xfrm>
                <a:off x="4034" y="2880"/>
                <a:ext cx="152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800" i="0" dirty="0">
                    <a:solidFill>
                      <a:srgbClr val="000000"/>
                    </a:solidFill>
                    <a:latin typeface="Arial" charset="0"/>
                  </a:rPr>
                  <a:t>8</a:t>
                </a:r>
              </a:p>
            </p:txBody>
          </p:sp>
          <p:sp>
            <p:nvSpPr>
              <p:cNvPr id="182397" name="Text Box 30"/>
              <p:cNvSpPr txBox="1">
                <a:spLocks noChangeArrowheads="1"/>
              </p:cNvSpPr>
              <p:nvPr/>
            </p:nvSpPr>
            <p:spPr bwMode="auto">
              <a:xfrm>
                <a:off x="3485" y="2874"/>
                <a:ext cx="152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800" i="0" dirty="0">
                    <a:solidFill>
                      <a:srgbClr val="000000"/>
                    </a:solidFill>
                    <a:latin typeface="Arial" charset="0"/>
                  </a:rPr>
                  <a:t>2</a:t>
                </a:r>
              </a:p>
            </p:txBody>
          </p:sp>
          <p:sp>
            <p:nvSpPr>
              <p:cNvPr id="182398" name="Text Box 57"/>
              <p:cNvSpPr txBox="1">
                <a:spLocks noChangeArrowheads="1"/>
              </p:cNvSpPr>
              <p:nvPr/>
            </p:nvSpPr>
            <p:spPr bwMode="auto">
              <a:xfrm>
                <a:off x="4031" y="2745"/>
                <a:ext cx="152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800" i="0" dirty="0">
                    <a:solidFill>
                      <a:srgbClr val="000000"/>
                    </a:solidFill>
                    <a:latin typeface="Arial" charset="0"/>
                  </a:rPr>
                  <a:t>7</a:t>
                </a:r>
              </a:p>
            </p:txBody>
          </p:sp>
          <p:sp>
            <p:nvSpPr>
              <p:cNvPr id="182399" name="Oval 81"/>
              <p:cNvSpPr>
                <a:spLocks noChangeArrowheads="1"/>
              </p:cNvSpPr>
              <p:nvPr/>
            </p:nvSpPr>
            <p:spPr bwMode="auto">
              <a:xfrm>
                <a:off x="3604" y="2972"/>
                <a:ext cx="27" cy="3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i="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82400" name="Oval 82"/>
              <p:cNvSpPr>
                <a:spLocks noChangeArrowheads="1"/>
              </p:cNvSpPr>
              <p:nvPr/>
            </p:nvSpPr>
            <p:spPr bwMode="auto">
              <a:xfrm>
                <a:off x="3788" y="2970"/>
                <a:ext cx="27" cy="3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i="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82401" name="Oval 83"/>
              <p:cNvSpPr>
                <a:spLocks noChangeArrowheads="1"/>
              </p:cNvSpPr>
              <p:nvPr/>
            </p:nvSpPr>
            <p:spPr bwMode="auto">
              <a:xfrm>
                <a:off x="4158" y="2973"/>
                <a:ext cx="27" cy="3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i="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82402" name="Freeform 10"/>
              <p:cNvSpPr>
                <a:spLocks/>
              </p:cNvSpPr>
              <p:nvPr/>
            </p:nvSpPr>
            <p:spPr bwMode="auto">
              <a:xfrm flipV="1">
                <a:off x="3754" y="2639"/>
                <a:ext cx="550" cy="105"/>
              </a:xfrm>
              <a:custGeom>
                <a:avLst/>
                <a:gdLst>
                  <a:gd name="T0" fmla="*/ 0 w 678"/>
                  <a:gd name="T1" fmla="*/ 83 h 110"/>
                  <a:gd name="T2" fmla="*/ 42 w 678"/>
                  <a:gd name="T3" fmla="*/ 82 h 110"/>
                  <a:gd name="T4" fmla="*/ 162 w 678"/>
                  <a:gd name="T5" fmla="*/ 0 h 110"/>
                  <a:gd name="T6" fmla="*/ 193 w 678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78"/>
                  <a:gd name="T13" fmla="*/ 0 h 110"/>
                  <a:gd name="T14" fmla="*/ 678 w 678"/>
                  <a:gd name="T15" fmla="*/ 110 h 1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78" h="110">
                    <a:moveTo>
                      <a:pt x="0" y="110"/>
                    </a:moveTo>
                    <a:lnTo>
                      <a:pt x="148" y="108"/>
                    </a:lnTo>
                    <a:lnTo>
                      <a:pt x="567" y="0"/>
                    </a:lnTo>
                    <a:lnTo>
                      <a:pt x="678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 dirty="0"/>
              </a:p>
            </p:txBody>
          </p:sp>
          <p:sp>
            <p:nvSpPr>
              <p:cNvPr id="182403" name="Freeform 185"/>
              <p:cNvSpPr>
                <a:spLocks/>
              </p:cNvSpPr>
              <p:nvPr/>
            </p:nvSpPr>
            <p:spPr bwMode="auto">
              <a:xfrm>
                <a:off x="4274" y="2610"/>
                <a:ext cx="264" cy="456"/>
              </a:xfrm>
              <a:custGeom>
                <a:avLst/>
                <a:gdLst>
                  <a:gd name="T0" fmla="*/ 264 w 264"/>
                  <a:gd name="T1" fmla="*/ 0 h 456"/>
                  <a:gd name="T2" fmla="*/ 262 w 264"/>
                  <a:gd name="T3" fmla="*/ 248 h 456"/>
                  <a:gd name="T4" fmla="*/ 0 w 264"/>
                  <a:gd name="T5" fmla="*/ 456 h 4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64" h="456">
                    <a:moveTo>
                      <a:pt x="264" y="0"/>
                    </a:moveTo>
                    <a:lnTo>
                      <a:pt x="262" y="248"/>
                    </a:lnTo>
                    <a:lnTo>
                      <a:pt x="0" y="456"/>
                    </a:ln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82341" name="Group 210"/>
            <p:cNvGrpSpPr>
              <a:grpSpLocks/>
            </p:cNvGrpSpPr>
            <p:nvPr/>
          </p:nvGrpSpPr>
          <p:grpSpPr bwMode="auto">
            <a:xfrm>
              <a:off x="7080250" y="4318000"/>
              <a:ext cx="1698625" cy="742950"/>
              <a:chOff x="1003" y="3585"/>
              <a:chExt cx="1070" cy="468"/>
            </a:xfrm>
          </p:grpSpPr>
          <p:grpSp>
            <p:nvGrpSpPr>
              <p:cNvPr id="182366" name="Group 207"/>
              <p:cNvGrpSpPr>
                <a:grpSpLocks/>
              </p:cNvGrpSpPr>
              <p:nvPr/>
            </p:nvGrpSpPr>
            <p:grpSpPr bwMode="auto">
              <a:xfrm>
                <a:off x="1003" y="3723"/>
                <a:ext cx="796" cy="330"/>
                <a:chOff x="2444" y="3759"/>
                <a:chExt cx="796" cy="330"/>
              </a:xfrm>
            </p:grpSpPr>
            <p:sp>
              <p:nvSpPr>
                <p:cNvPr id="182373" name="Rectangle 77"/>
                <p:cNvSpPr>
                  <a:spLocks noChangeArrowheads="1"/>
                </p:cNvSpPr>
                <p:nvPr/>
              </p:nvSpPr>
              <p:spPr bwMode="auto">
                <a:xfrm>
                  <a:off x="3057" y="3793"/>
                  <a:ext cx="183" cy="132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n-US" i="0" dirty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82374" name="Rectangle 76"/>
                <p:cNvSpPr>
                  <a:spLocks noChangeArrowheads="1"/>
                </p:cNvSpPr>
                <p:nvPr/>
              </p:nvSpPr>
              <p:spPr bwMode="auto">
                <a:xfrm>
                  <a:off x="2496" y="3796"/>
                  <a:ext cx="561" cy="288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n-US" i="0" dirty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82375" name="Line 17"/>
                <p:cNvSpPr>
                  <a:spLocks noChangeShapeType="1"/>
                </p:cNvSpPr>
                <p:nvPr/>
              </p:nvSpPr>
              <p:spPr bwMode="auto">
                <a:xfrm>
                  <a:off x="2874" y="3797"/>
                  <a:ext cx="0" cy="2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82376" name="Line 24"/>
                <p:cNvSpPr>
                  <a:spLocks noChangeShapeType="1"/>
                </p:cNvSpPr>
                <p:nvPr/>
              </p:nvSpPr>
              <p:spPr bwMode="auto">
                <a:xfrm>
                  <a:off x="2688" y="3794"/>
                  <a:ext cx="0" cy="2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82377" name="Line 25"/>
                <p:cNvSpPr>
                  <a:spLocks noChangeShapeType="1"/>
                </p:cNvSpPr>
                <p:nvPr/>
              </p:nvSpPr>
              <p:spPr bwMode="auto">
                <a:xfrm>
                  <a:off x="3060" y="3791"/>
                  <a:ext cx="0" cy="2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82378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2456" y="3762"/>
                  <a:ext cx="152" cy="1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en-US" sz="800" i="0" dirty="0">
                      <a:solidFill>
                        <a:srgbClr val="000000"/>
                      </a:solidFill>
                      <a:latin typeface="Arial" charset="0"/>
                    </a:rPr>
                    <a:t>9</a:t>
                  </a:r>
                </a:p>
              </p:txBody>
            </p:sp>
            <p:sp>
              <p:nvSpPr>
                <p:cNvPr id="182379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3008" y="3900"/>
                  <a:ext cx="188" cy="1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en-US" sz="800" i="0" dirty="0">
                      <a:solidFill>
                        <a:srgbClr val="000000"/>
                      </a:solidFill>
                      <a:latin typeface="Arial" charset="0"/>
                    </a:rPr>
                    <a:t>16</a:t>
                  </a:r>
                </a:p>
              </p:txBody>
            </p:sp>
            <p:sp>
              <p:nvSpPr>
                <p:cNvPr id="182380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2444" y="3900"/>
                  <a:ext cx="188" cy="1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en-US" sz="800" i="0" dirty="0">
                      <a:solidFill>
                        <a:srgbClr val="000000"/>
                      </a:solidFill>
                      <a:latin typeface="Arial" charset="0"/>
                    </a:rPr>
                    <a:t>10</a:t>
                  </a:r>
                </a:p>
              </p:txBody>
            </p:sp>
            <p:sp>
              <p:nvSpPr>
                <p:cNvPr id="182381" name="Text Box 74"/>
                <p:cNvSpPr txBox="1">
                  <a:spLocks noChangeArrowheads="1"/>
                </p:cNvSpPr>
                <p:nvPr/>
              </p:nvSpPr>
              <p:spPr bwMode="auto">
                <a:xfrm>
                  <a:off x="3005" y="3759"/>
                  <a:ext cx="188" cy="1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en-US" sz="800" i="0" dirty="0">
                      <a:solidFill>
                        <a:srgbClr val="000000"/>
                      </a:solidFill>
                      <a:latin typeface="Arial" charset="0"/>
                    </a:rPr>
                    <a:t>15</a:t>
                  </a:r>
                </a:p>
              </p:txBody>
            </p:sp>
            <p:sp>
              <p:nvSpPr>
                <p:cNvPr id="182382" name="Oval 84"/>
                <p:cNvSpPr>
                  <a:spLocks noChangeArrowheads="1"/>
                </p:cNvSpPr>
                <p:nvPr/>
              </p:nvSpPr>
              <p:spPr bwMode="auto">
                <a:xfrm>
                  <a:off x="2588" y="3988"/>
                  <a:ext cx="27" cy="3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n-US" i="0" dirty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82383" name="Oval 85"/>
                <p:cNvSpPr>
                  <a:spLocks noChangeArrowheads="1"/>
                </p:cNvSpPr>
                <p:nvPr/>
              </p:nvSpPr>
              <p:spPr bwMode="auto">
                <a:xfrm>
                  <a:off x="2580" y="3853"/>
                  <a:ext cx="27" cy="3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n-US" i="0" dirty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82384" name="Oval 86"/>
                <p:cNvSpPr>
                  <a:spLocks noChangeArrowheads="1"/>
                </p:cNvSpPr>
                <p:nvPr/>
              </p:nvSpPr>
              <p:spPr bwMode="auto">
                <a:xfrm>
                  <a:off x="3131" y="3851"/>
                  <a:ext cx="27" cy="3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n-US" i="0" dirty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</p:grpSp>
          <p:sp>
            <p:nvSpPr>
              <p:cNvPr id="182367" name="AutoShape 8"/>
              <p:cNvSpPr>
                <a:spLocks noChangeArrowheads="1"/>
              </p:cNvSpPr>
              <p:nvPr/>
            </p:nvSpPr>
            <p:spPr bwMode="auto">
              <a:xfrm>
                <a:off x="1046" y="3586"/>
                <a:ext cx="1027" cy="165"/>
              </a:xfrm>
              <a:prstGeom prst="parallelogram">
                <a:avLst>
                  <a:gd name="adj" fmla="val 155606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i="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82368" name="Freeform 10"/>
              <p:cNvSpPr>
                <a:spLocks/>
              </p:cNvSpPr>
              <p:nvPr/>
            </p:nvSpPr>
            <p:spPr bwMode="auto">
              <a:xfrm>
                <a:off x="1161" y="3614"/>
                <a:ext cx="746" cy="105"/>
              </a:xfrm>
              <a:custGeom>
                <a:avLst/>
                <a:gdLst>
                  <a:gd name="T0" fmla="*/ 0 w 678"/>
                  <a:gd name="T1" fmla="*/ 83 h 110"/>
                  <a:gd name="T2" fmla="*/ 263 w 678"/>
                  <a:gd name="T3" fmla="*/ 82 h 110"/>
                  <a:gd name="T4" fmla="*/ 1007 w 678"/>
                  <a:gd name="T5" fmla="*/ 0 h 110"/>
                  <a:gd name="T6" fmla="*/ 1204 w 678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78"/>
                  <a:gd name="T13" fmla="*/ 0 h 110"/>
                  <a:gd name="T14" fmla="*/ 678 w 678"/>
                  <a:gd name="T15" fmla="*/ 110 h 1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78" h="110">
                    <a:moveTo>
                      <a:pt x="0" y="110"/>
                    </a:moveTo>
                    <a:lnTo>
                      <a:pt x="148" y="108"/>
                    </a:lnTo>
                    <a:lnTo>
                      <a:pt x="567" y="0"/>
                    </a:lnTo>
                    <a:lnTo>
                      <a:pt x="678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2369" name="Freeform 10"/>
              <p:cNvSpPr>
                <a:spLocks/>
              </p:cNvSpPr>
              <p:nvPr/>
            </p:nvSpPr>
            <p:spPr bwMode="auto">
              <a:xfrm flipV="1">
                <a:off x="1287" y="3614"/>
                <a:ext cx="550" cy="105"/>
              </a:xfrm>
              <a:custGeom>
                <a:avLst/>
                <a:gdLst>
                  <a:gd name="T0" fmla="*/ 0 w 678"/>
                  <a:gd name="T1" fmla="*/ 83 h 110"/>
                  <a:gd name="T2" fmla="*/ 42 w 678"/>
                  <a:gd name="T3" fmla="*/ 82 h 110"/>
                  <a:gd name="T4" fmla="*/ 162 w 678"/>
                  <a:gd name="T5" fmla="*/ 0 h 110"/>
                  <a:gd name="T6" fmla="*/ 193 w 678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78"/>
                  <a:gd name="T13" fmla="*/ 0 h 110"/>
                  <a:gd name="T14" fmla="*/ 678 w 678"/>
                  <a:gd name="T15" fmla="*/ 110 h 1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78" h="110">
                    <a:moveTo>
                      <a:pt x="0" y="110"/>
                    </a:moveTo>
                    <a:lnTo>
                      <a:pt x="148" y="108"/>
                    </a:lnTo>
                    <a:lnTo>
                      <a:pt x="567" y="0"/>
                    </a:lnTo>
                    <a:lnTo>
                      <a:pt x="678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 dirty="0"/>
              </a:p>
            </p:txBody>
          </p:sp>
          <p:sp>
            <p:nvSpPr>
              <p:cNvPr id="182370" name="Freeform 206"/>
              <p:cNvSpPr>
                <a:spLocks/>
              </p:cNvSpPr>
              <p:nvPr/>
            </p:nvSpPr>
            <p:spPr bwMode="auto">
              <a:xfrm>
                <a:off x="1807" y="3585"/>
                <a:ext cx="264" cy="456"/>
              </a:xfrm>
              <a:custGeom>
                <a:avLst/>
                <a:gdLst>
                  <a:gd name="T0" fmla="*/ 264 w 264"/>
                  <a:gd name="T1" fmla="*/ 0 h 456"/>
                  <a:gd name="T2" fmla="*/ 262 w 264"/>
                  <a:gd name="T3" fmla="*/ 248 h 456"/>
                  <a:gd name="T4" fmla="*/ 0 w 264"/>
                  <a:gd name="T5" fmla="*/ 456 h 4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64" h="456">
                    <a:moveTo>
                      <a:pt x="264" y="0"/>
                    </a:moveTo>
                    <a:lnTo>
                      <a:pt x="262" y="248"/>
                    </a:lnTo>
                    <a:lnTo>
                      <a:pt x="0" y="456"/>
                    </a:ln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82371" name="Freeform 208"/>
              <p:cNvSpPr>
                <a:spLocks/>
              </p:cNvSpPr>
              <p:nvPr/>
            </p:nvSpPr>
            <p:spPr bwMode="auto">
              <a:xfrm>
                <a:off x="1044" y="3747"/>
                <a:ext cx="762" cy="303"/>
              </a:xfrm>
              <a:custGeom>
                <a:avLst/>
                <a:gdLst>
                  <a:gd name="T0" fmla="*/ 0 w 762"/>
                  <a:gd name="T1" fmla="*/ 3 h 303"/>
                  <a:gd name="T2" fmla="*/ 0 w 762"/>
                  <a:gd name="T3" fmla="*/ 303 h 303"/>
                  <a:gd name="T4" fmla="*/ 762 w 762"/>
                  <a:gd name="T5" fmla="*/ 303 h 303"/>
                  <a:gd name="T6" fmla="*/ 762 w 762"/>
                  <a:gd name="T7" fmla="*/ 0 h 30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62" h="303">
                    <a:moveTo>
                      <a:pt x="0" y="3"/>
                    </a:moveTo>
                    <a:lnTo>
                      <a:pt x="0" y="303"/>
                    </a:lnTo>
                    <a:lnTo>
                      <a:pt x="762" y="303"/>
                    </a:lnTo>
                    <a:lnTo>
                      <a:pt x="762" y="0"/>
                    </a:ln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73840" name="Line 209"/>
              <p:cNvSpPr>
                <a:spLocks noChangeShapeType="1"/>
              </p:cNvSpPr>
              <p:nvPr/>
            </p:nvSpPr>
            <p:spPr bwMode="auto">
              <a:xfrm flipV="1">
                <a:off x="1044" y="3888"/>
                <a:ext cx="768" cy="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sp>
          <p:nvSpPr>
            <p:cNvPr id="182342" name="Text Box 64"/>
            <p:cNvSpPr txBox="1">
              <a:spLocks noChangeArrowheads="1"/>
            </p:cNvSpPr>
            <p:nvPr/>
          </p:nvSpPr>
          <p:spPr bwMode="auto">
            <a:xfrm>
              <a:off x="8037513" y="5297488"/>
              <a:ext cx="4127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i="0" dirty="0">
                  <a:solidFill>
                    <a:srgbClr val="000000"/>
                  </a:solidFill>
                  <a:latin typeface="Arial" charset="0"/>
                </a:rPr>
                <a:t>…</a:t>
              </a:r>
            </a:p>
          </p:txBody>
        </p:sp>
        <p:sp>
          <p:nvSpPr>
            <p:cNvPr id="182343" name="Line 69"/>
            <p:cNvSpPr>
              <a:spLocks noChangeShapeType="1"/>
            </p:cNvSpPr>
            <p:nvPr/>
          </p:nvSpPr>
          <p:spPr bwMode="auto">
            <a:xfrm>
              <a:off x="7324725" y="4922838"/>
              <a:ext cx="101600" cy="3778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2344" name="Line 70"/>
            <p:cNvSpPr>
              <a:spLocks noChangeShapeType="1"/>
            </p:cNvSpPr>
            <p:nvPr/>
          </p:nvSpPr>
          <p:spPr bwMode="auto">
            <a:xfrm>
              <a:off x="7315200" y="4721225"/>
              <a:ext cx="479425" cy="6032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2345" name="Line 71"/>
            <p:cNvSpPr>
              <a:spLocks noChangeShapeType="1"/>
            </p:cNvSpPr>
            <p:nvPr/>
          </p:nvSpPr>
          <p:spPr bwMode="auto">
            <a:xfrm>
              <a:off x="8170863" y="4665663"/>
              <a:ext cx="514350" cy="4841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2346" name="Text Box 73"/>
            <p:cNvSpPr txBox="1">
              <a:spLocks noChangeArrowheads="1"/>
            </p:cNvSpPr>
            <p:nvPr/>
          </p:nvSpPr>
          <p:spPr bwMode="auto">
            <a:xfrm>
              <a:off x="7364413" y="5827713"/>
              <a:ext cx="1433512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200" i="0" dirty="0">
                  <a:solidFill>
                    <a:srgbClr val="000000"/>
                  </a:solidFill>
                  <a:latin typeface="Arial" charset="0"/>
                </a:rPr>
                <a:t>Computer Science</a:t>
              </a:r>
            </a:p>
            <a:p>
              <a:pPr algn="ctr" eaLnBrk="1" hangingPunct="1"/>
              <a:r>
                <a:rPr lang="en-US" sz="1200" i="0" dirty="0">
                  <a:solidFill>
                    <a:srgbClr val="000000"/>
                  </a:solidFill>
                  <a:latin typeface="Arial" charset="0"/>
                </a:rPr>
                <a:t>(VLAN ports 9-16)</a:t>
              </a:r>
            </a:p>
          </p:txBody>
        </p:sp>
        <p:sp>
          <p:nvSpPr>
            <p:cNvPr id="73796" name="Rectangle 211"/>
            <p:cNvSpPr>
              <a:spLocks noChangeArrowheads="1"/>
            </p:cNvSpPr>
            <p:nvPr/>
          </p:nvSpPr>
          <p:spPr bwMode="auto">
            <a:xfrm>
              <a:off x="4095760" y="3695700"/>
              <a:ext cx="5140604" cy="5000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65000"/>
                <a:buFont typeface="Wingdings" charset="0"/>
                <a:buNone/>
                <a:defRPr/>
              </a:pPr>
              <a:r>
                <a:rPr lang="en-US" sz="2400" i="0" dirty="0">
                  <a:solidFill>
                    <a:srgbClr val="000000"/>
                  </a:solidFill>
                  <a:latin typeface="Gill Sans MT" charset="0"/>
                  <a:cs typeface="+mn-cs"/>
                </a:rPr>
                <a:t>… operates as </a:t>
              </a:r>
              <a:r>
                <a:rPr lang="en-US" sz="2400" dirty="0">
                  <a:solidFill>
                    <a:srgbClr val="CC0000"/>
                  </a:solidFill>
                  <a:latin typeface="Gill Sans MT" charset="0"/>
                  <a:cs typeface="+mn-cs"/>
                </a:rPr>
                <a:t>multiple</a:t>
              </a:r>
              <a:r>
                <a:rPr lang="en-US" sz="2400" i="0" dirty="0">
                  <a:solidFill>
                    <a:srgbClr val="CC0000"/>
                  </a:solidFill>
                  <a:latin typeface="Gill Sans MT" charset="0"/>
                  <a:cs typeface="+mn-cs"/>
                </a:rPr>
                <a:t> </a:t>
              </a:r>
              <a:r>
                <a:rPr lang="en-US" sz="2400" i="0" dirty="0">
                  <a:solidFill>
                    <a:srgbClr val="000000"/>
                  </a:solidFill>
                  <a:latin typeface="Gill Sans MT" charset="0"/>
                  <a:cs typeface="+mn-cs"/>
                </a:rPr>
                <a:t>virtual switches</a:t>
              </a:r>
            </a:p>
            <a:p>
              <a:pPr marL="342900" indent="-34290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65000"/>
                <a:buFont typeface="Wingdings" charset="0"/>
                <a:buChar char="v"/>
                <a:defRPr/>
              </a:pPr>
              <a:endParaRPr lang="en-US" sz="2000" i="0" dirty="0">
                <a:solidFill>
                  <a:srgbClr val="000000"/>
                </a:solidFill>
                <a:latin typeface="Gill Sans MT" charset="0"/>
                <a:cs typeface="+mn-cs"/>
              </a:endParaRPr>
            </a:p>
          </p:txBody>
        </p:sp>
        <p:grpSp>
          <p:nvGrpSpPr>
            <p:cNvPr id="182348" name="Group 44"/>
            <p:cNvGrpSpPr>
              <a:grpSpLocks/>
            </p:cNvGrpSpPr>
            <p:nvPr/>
          </p:nvGrpSpPr>
          <p:grpSpPr bwMode="auto">
            <a:xfrm>
              <a:off x="3902075" y="5110163"/>
              <a:ext cx="609600" cy="558800"/>
              <a:chOff x="-44" y="1473"/>
              <a:chExt cx="981" cy="1105"/>
            </a:xfrm>
          </p:grpSpPr>
          <p:pic>
            <p:nvPicPr>
              <p:cNvPr id="182364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2365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82349" name="Group 44"/>
            <p:cNvGrpSpPr>
              <a:grpSpLocks/>
            </p:cNvGrpSpPr>
            <p:nvPr/>
          </p:nvGrpSpPr>
          <p:grpSpPr bwMode="auto">
            <a:xfrm>
              <a:off x="4429125" y="5202238"/>
              <a:ext cx="609600" cy="558800"/>
              <a:chOff x="-44" y="1473"/>
              <a:chExt cx="981" cy="1105"/>
            </a:xfrm>
          </p:grpSpPr>
          <p:pic>
            <p:nvPicPr>
              <p:cNvPr id="182362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2363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82350" name="Group 44"/>
            <p:cNvGrpSpPr>
              <a:grpSpLocks/>
            </p:cNvGrpSpPr>
            <p:nvPr/>
          </p:nvGrpSpPr>
          <p:grpSpPr bwMode="auto">
            <a:xfrm>
              <a:off x="5151438" y="5222875"/>
              <a:ext cx="609600" cy="558800"/>
              <a:chOff x="-44" y="1473"/>
              <a:chExt cx="981" cy="1105"/>
            </a:xfrm>
          </p:grpSpPr>
          <p:pic>
            <p:nvPicPr>
              <p:cNvPr id="182360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2361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82351" name="Group 44"/>
            <p:cNvGrpSpPr>
              <a:grpSpLocks/>
            </p:cNvGrpSpPr>
            <p:nvPr/>
          </p:nvGrpSpPr>
          <p:grpSpPr bwMode="auto">
            <a:xfrm>
              <a:off x="6969125" y="5253038"/>
              <a:ext cx="609600" cy="558800"/>
              <a:chOff x="-44" y="1473"/>
              <a:chExt cx="981" cy="1105"/>
            </a:xfrm>
          </p:grpSpPr>
          <p:pic>
            <p:nvPicPr>
              <p:cNvPr id="182358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2359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82352" name="Group 44"/>
            <p:cNvGrpSpPr>
              <a:grpSpLocks/>
            </p:cNvGrpSpPr>
            <p:nvPr/>
          </p:nvGrpSpPr>
          <p:grpSpPr bwMode="auto">
            <a:xfrm>
              <a:off x="7477125" y="5262563"/>
              <a:ext cx="609600" cy="558800"/>
              <a:chOff x="-44" y="1473"/>
              <a:chExt cx="981" cy="1105"/>
            </a:xfrm>
          </p:grpSpPr>
          <p:pic>
            <p:nvPicPr>
              <p:cNvPr id="182356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2357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82353" name="Group 44"/>
            <p:cNvGrpSpPr>
              <a:grpSpLocks/>
            </p:cNvGrpSpPr>
            <p:nvPr/>
          </p:nvGrpSpPr>
          <p:grpSpPr bwMode="auto">
            <a:xfrm>
              <a:off x="8340725" y="5080000"/>
              <a:ext cx="609600" cy="558800"/>
              <a:chOff x="-44" y="1473"/>
              <a:chExt cx="981" cy="1105"/>
            </a:xfrm>
          </p:grpSpPr>
          <p:pic>
            <p:nvPicPr>
              <p:cNvPr id="182354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2355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pic>
        <p:nvPicPr>
          <p:cNvPr id="182331" name="Picture 24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3" y="1033463"/>
            <a:ext cx="1655762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33</a:t>
            </a:fld>
            <a:endParaRPr lang="en-US" sz="1200" dirty="0">
              <a:latin typeface="Tahoma" charset="0"/>
            </a:endParaRPr>
          </a:p>
        </p:txBody>
      </p:sp>
      <p:sp>
        <p:nvSpPr>
          <p:cNvPr id="14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55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6" name="Rectangle 115"/>
          <p:cNvSpPr>
            <a:spLocks noChangeArrowheads="1"/>
          </p:cNvSpPr>
          <p:nvPr/>
        </p:nvSpPr>
        <p:spPr bwMode="auto">
          <a:xfrm>
            <a:off x="7731125" y="3063875"/>
            <a:ext cx="279400" cy="2286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74757" name="Rectangle 4"/>
          <p:cNvSpPr>
            <a:spLocks noChangeArrowheads="1"/>
          </p:cNvSpPr>
          <p:nvPr/>
        </p:nvSpPr>
        <p:spPr bwMode="auto">
          <a:xfrm>
            <a:off x="5657850" y="2847975"/>
            <a:ext cx="273050" cy="196850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7475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Port-based VLAN</a:t>
            </a:r>
          </a:p>
        </p:txBody>
      </p:sp>
      <p:sp>
        <p:nvSpPr>
          <p:cNvPr id="183302" name="Rectangle 80"/>
          <p:cNvSpPr>
            <a:spLocks noChangeArrowheads="1"/>
          </p:cNvSpPr>
          <p:nvPr/>
        </p:nvSpPr>
        <p:spPr bwMode="auto">
          <a:xfrm>
            <a:off x="5649913" y="3057525"/>
            <a:ext cx="290512" cy="242888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3303" name="Rectangle 77"/>
          <p:cNvSpPr>
            <a:spLocks noChangeArrowheads="1"/>
          </p:cNvSpPr>
          <p:nvPr/>
        </p:nvSpPr>
        <p:spPr bwMode="auto">
          <a:xfrm>
            <a:off x="7721600" y="2838450"/>
            <a:ext cx="290513" cy="2095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3304" name="Rectangle 76"/>
          <p:cNvSpPr>
            <a:spLocks noChangeArrowheads="1"/>
          </p:cNvSpPr>
          <p:nvPr/>
        </p:nvSpPr>
        <p:spPr bwMode="auto">
          <a:xfrm>
            <a:off x="6831013" y="2843213"/>
            <a:ext cx="890587" cy="457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3305" name="Rectangle 75"/>
          <p:cNvSpPr>
            <a:spLocks noChangeArrowheads="1"/>
          </p:cNvSpPr>
          <p:nvPr/>
        </p:nvSpPr>
        <p:spPr bwMode="auto">
          <a:xfrm>
            <a:off x="5935663" y="2843213"/>
            <a:ext cx="900112" cy="452437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3306" name="Rectangle 2"/>
          <p:cNvSpPr>
            <a:spLocks noChangeArrowheads="1"/>
          </p:cNvSpPr>
          <p:nvPr/>
        </p:nvSpPr>
        <p:spPr bwMode="auto">
          <a:xfrm>
            <a:off x="5649913" y="2835275"/>
            <a:ext cx="2370137" cy="468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3307" name="Line 3"/>
          <p:cNvSpPr>
            <a:spLocks noChangeShapeType="1"/>
          </p:cNvSpPr>
          <p:nvPr/>
        </p:nvSpPr>
        <p:spPr bwMode="auto">
          <a:xfrm>
            <a:off x="5651500" y="3051175"/>
            <a:ext cx="2351088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3308" name="Text Box 6"/>
          <p:cNvSpPr txBox="1">
            <a:spLocks noChangeArrowheads="1"/>
          </p:cNvSpPr>
          <p:nvPr/>
        </p:nvSpPr>
        <p:spPr bwMode="auto">
          <a:xfrm>
            <a:off x="5567363" y="2794000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1</a:t>
            </a:r>
          </a:p>
        </p:txBody>
      </p:sp>
      <p:sp>
        <p:nvSpPr>
          <p:cNvPr id="183309" name="Line 7"/>
          <p:cNvSpPr>
            <a:spLocks noChangeShapeType="1"/>
          </p:cNvSpPr>
          <p:nvPr/>
        </p:nvSpPr>
        <p:spPr bwMode="auto">
          <a:xfrm>
            <a:off x="6831013" y="2840038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3310" name="AutoShape 8"/>
          <p:cNvSpPr>
            <a:spLocks noChangeArrowheads="1"/>
          </p:cNvSpPr>
          <p:nvPr/>
        </p:nvSpPr>
        <p:spPr bwMode="auto">
          <a:xfrm>
            <a:off x="5621338" y="2576513"/>
            <a:ext cx="3176587" cy="261937"/>
          </a:xfrm>
          <a:prstGeom prst="parallelogram">
            <a:avLst>
              <a:gd name="adj" fmla="val 303182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3311" name="Freeform 9"/>
          <p:cNvSpPr>
            <a:spLocks/>
          </p:cNvSpPr>
          <p:nvPr/>
        </p:nvSpPr>
        <p:spPr bwMode="auto">
          <a:xfrm>
            <a:off x="8024813" y="2579688"/>
            <a:ext cx="763587" cy="720725"/>
          </a:xfrm>
          <a:custGeom>
            <a:avLst/>
            <a:gdLst>
              <a:gd name="T0" fmla="*/ 0 w 232"/>
              <a:gd name="T1" fmla="*/ 2147483647 h 454"/>
              <a:gd name="T2" fmla="*/ 2147483647 w 232"/>
              <a:gd name="T3" fmla="*/ 2147483647 h 454"/>
              <a:gd name="T4" fmla="*/ 2147483647 w 232"/>
              <a:gd name="T5" fmla="*/ 0 h 454"/>
              <a:gd name="T6" fmla="*/ 0 60000 65536"/>
              <a:gd name="T7" fmla="*/ 0 60000 65536"/>
              <a:gd name="T8" fmla="*/ 0 60000 65536"/>
              <a:gd name="T9" fmla="*/ 0 w 232"/>
              <a:gd name="T10" fmla="*/ 0 h 454"/>
              <a:gd name="T11" fmla="*/ 232 w 232"/>
              <a:gd name="T12" fmla="*/ 454 h 45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2" h="454">
                <a:moveTo>
                  <a:pt x="0" y="454"/>
                </a:moveTo>
                <a:lnTo>
                  <a:pt x="232" y="274"/>
                </a:lnTo>
                <a:lnTo>
                  <a:pt x="229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3312" name="Freeform 10"/>
          <p:cNvSpPr>
            <a:spLocks/>
          </p:cNvSpPr>
          <p:nvPr/>
        </p:nvSpPr>
        <p:spPr bwMode="auto">
          <a:xfrm>
            <a:off x="6022975" y="2624138"/>
            <a:ext cx="2228850" cy="150812"/>
          </a:xfrm>
          <a:custGeom>
            <a:avLst/>
            <a:gdLst>
              <a:gd name="T0" fmla="*/ 0 w 678"/>
              <a:gd name="T1" fmla="*/ 2147483647 h 110"/>
              <a:gd name="T2" fmla="*/ 2147483647 w 678"/>
              <a:gd name="T3" fmla="*/ 2147483647 h 110"/>
              <a:gd name="T4" fmla="*/ 2147483647 w 678"/>
              <a:gd name="T5" fmla="*/ 0 h 110"/>
              <a:gd name="T6" fmla="*/ 2147483647 w 678"/>
              <a:gd name="T7" fmla="*/ 0 h 110"/>
              <a:gd name="T8" fmla="*/ 0 60000 65536"/>
              <a:gd name="T9" fmla="*/ 0 60000 65536"/>
              <a:gd name="T10" fmla="*/ 0 60000 65536"/>
              <a:gd name="T11" fmla="*/ 0 60000 65536"/>
              <a:gd name="T12" fmla="*/ 0 w 678"/>
              <a:gd name="T13" fmla="*/ 0 h 110"/>
              <a:gd name="T14" fmla="*/ 678 w 678"/>
              <a:gd name="T15" fmla="*/ 110 h 11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78" h="110">
                <a:moveTo>
                  <a:pt x="0" y="110"/>
                </a:moveTo>
                <a:lnTo>
                  <a:pt x="148" y="108"/>
                </a:lnTo>
                <a:lnTo>
                  <a:pt x="567" y="0"/>
                </a:lnTo>
                <a:lnTo>
                  <a:pt x="678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3313" name="Freeform 11"/>
          <p:cNvSpPr>
            <a:spLocks/>
          </p:cNvSpPr>
          <p:nvPr/>
        </p:nvSpPr>
        <p:spPr bwMode="auto">
          <a:xfrm>
            <a:off x="6496050" y="2624138"/>
            <a:ext cx="1420813" cy="166687"/>
          </a:xfrm>
          <a:custGeom>
            <a:avLst/>
            <a:gdLst>
              <a:gd name="T0" fmla="*/ 0 w 432"/>
              <a:gd name="T1" fmla="*/ 0 h 105"/>
              <a:gd name="T2" fmla="*/ 2147483647 w 432"/>
              <a:gd name="T3" fmla="*/ 0 h 105"/>
              <a:gd name="T4" fmla="*/ 2147483647 w 432"/>
              <a:gd name="T5" fmla="*/ 2147483647 h 105"/>
              <a:gd name="T6" fmla="*/ 2147483647 w 432"/>
              <a:gd name="T7" fmla="*/ 2147483647 h 105"/>
              <a:gd name="T8" fmla="*/ 0 60000 65536"/>
              <a:gd name="T9" fmla="*/ 0 60000 65536"/>
              <a:gd name="T10" fmla="*/ 0 60000 65536"/>
              <a:gd name="T11" fmla="*/ 0 60000 65536"/>
              <a:gd name="T12" fmla="*/ 0 w 432"/>
              <a:gd name="T13" fmla="*/ 0 h 105"/>
              <a:gd name="T14" fmla="*/ 432 w 432"/>
              <a:gd name="T15" fmla="*/ 105 h 10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" h="105">
                <a:moveTo>
                  <a:pt x="0" y="0"/>
                </a:moveTo>
                <a:lnTo>
                  <a:pt x="85" y="0"/>
                </a:lnTo>
                <a:lnTo>
                  <a:pt x="307" y="105"/>
                </a:lnTo>
                <a:lnTo>
                  <a:pt x="432" y="105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3314" name="Line 17"/>
          <p:cNvSpPr>
            <a:spLocks noChangeShapeType="1"/>
          </p:cNvSpPr>
          <p:nvPr/>
        </p:nvSpPr>
        <p:spPr bwMode="auto">
          <a:xfrm>
            <a:off x="7431088" y="2844800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3315" name="Line 18"/>
          <p:cNvSpPr>
            <a:spLocks noChangeShapeType="1"/>
          </p:cNvSpPr>
          <p:nvPr/>
        </p:nvSpPr>
        <p:spPr bwMode="auto">
          <a:xfrm>
            <a:off x="6230938" y="2840038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3316" name="Line 21"/>
          <p:cNvSpPr>
            <a:spLocks noChangeShapeType="1"/>
          </p:cNvSpPr>
          <p:nvPr/>
        </p:nvSpPr>
        <p:spPr bwMode="auto">
          <a:xfrm>
            <a:off x="5940425" y="2836863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3317" name="Line 22"/>
          <p:cNvSpPr>
            <a:spLocks noChangeShapeType="1"/>
          </p:cNvSpPr>
          <p:nvPr/>
        </p:nvSpPr>
        <p:spPr bwMode="auto">
          <a:xfrm>
            <a:off x="5649913" y="2849563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3318" name="Line 23"/>
          <p:cNvSpPr>
            <a:spLocks noChangeShapeType="1"/>
          </p:cNvSpPr>
          <p:nvPr/>
        </p:nvSpPr>
        <p:spPr bwMode="auto">
          <a:xfrm>
            <a:off x="6511925" y="2844800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3319" name="Line 24"/>
          <p:cNvSpPr>
            <a:spLocks noChangeShapeType="1"/>
          </p:cNvSpPr>
          <p:nvPr/>
        </p:nvSpPr>
        <p:spPr bwMode="auto">
          <a:xfrm>
            <a:off x="7135813" y="2840038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3320" name="Line 25"/>
          <p:cNvSpPr>
            <a:spLocks noChangeShapeType="1"/>
          </p:cNvSpPr>
          <p:nvPr/>
        </p:nvSpPr>
        <p:spPr bwMode="auto">
          <a:xfrm>
            <a:off x="7726363" y="2835275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3321" name="Text Box 26"/>
          <p:cNvSpPr txBox="1">
            <a:spLocks noChangeArrowheads="1"/>
          </p:cNvSpPr>
          <p:nvPr/>
        </p:nvSpPr>
        <p:spPr bwMode="auto">
          <a:xfrm>
            <a:off x="6448425" y="3003550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8</a:t>
            </a:r>
          </a:p>
        </p:txBody>
      </p:sp>
      <p:sp>
        <p:nvSpPr>
          <p:cNvPr id="183322" name="Text Box 27"/>
          <p:cNvSpPr txBox="1">
            <a:spLocks noChangeArrowheads="1"/>
          </p:cNvSpPr>
          <p:nvPr/>
        </p:nvSpPr>
        <p:spPr bwMode="auto">
          <a:xfrm>
            <a:off x="6767513" y="2789238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9</a:t>
            </a:r>
          </a:p>
        </p:txBody>
      </p:sp>
      <p:sp>
        <p:nvSpPr>
          <p:cNvPr id="183323" name="Text Box 28"/>
          <p:cNvSpPr txBox="1">
            <a:spLocks noChangeArrowheads="1"/>
          </p:cNvSpPr>
          <p:nvPr/>
        </p:nvSpPr>
        <p:spPr bwMode="auto">
          <a:xfrm>
            <a:off x="7643813" y="3008313"/>
            <a:ext cx="29845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16</a:t>
            </a:r>
          </a:p>
        </p:txBody>
      </p:sp>
      <p:sp>
        <p:nvSpPr>
          <p:cNvPr id="183324" name="Text Box 29"/>
          <p:cNvSpPr txBox="1">
            <a:spLocks noChangeArrowheads="1"/>
          </p:cNvSpPr>
          <p:nvPr/>
        </p:nvSpPr>
        <p:spPr bwMode="auto">
          <a:xfrm>
            <a:off x="6748463" y="3008313"/>
            <a:ext cx="29845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10</a:t>
            </a:r>
          </a:p>
        </p:txBody>
      </p:sp>
      <p:sp>
        <p:nvSpPr>
          <p:cNvPr id="183325" name="Text Box 30"/>
          <p:cNvSpPr txBox="1">
            <a:spLocks noChangeArrowheads="1"/>
          </p:cNvSpPr>
          <p:nvPr/>
        </p:nvSpPr>
        <p:spPr bwMode="auto">
          <a:xfrm>
            <a:off x="5576888" y="3003550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2</a:t>
            </a:r>
          </a:p>
        </p:txBody>
      </p:sp>
      <p:sp>
        <p:nvSpPr>
          <p:cNvPr id="183326" name="Text Box 57"/>
          <p:cNvSpPr txBox="1">
            <a:spLocks noChangeArrowheads="1"/>
          </p:cNvSpPr>
          <p:nvPr/>
        </p:nvSpPr>
        <p:spPr bwMode="auto">
          <a:xfrm>
            <a:off x="6443663" y="2789238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7</a:t>
            </a:r>
          </a:p>
        </p:txBody>
      </p:sp>
      <p:sp>
        <p:nvSpPr>
          <p:cNvPr id="183327" name="Line 61"/>
          <p:cNvSpPr>
            <a:spLocks noChangeShapeType="1"/>
          </p:cNvSpPr>
          <p:nvPr/>
        </p:nvSpPr>
        <p:spPr bwMode="auto">
          <a:xfrm flipH="1">
            <a:off x="4889500" y="3179763"/>
            <a:ext cx="901700" cy="27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3328" name="Line 62"/>
          <p:cNvSpPr>
            <a:spLocks noChangeShapeType="1"/>
          </p:cNvSpPr>
          <p:nvPr/>
        </p:nvSpPr>
        <p:spPr bwMode="auto">
          <a:xfrm flipH="1">
            <a:off x="5275263" y="3170238"/>
            <a:ext cx="806450" cy="419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3329" name="Line 63"/>
          <p:cNvSpPr>
            <a:spLocks noChangeShapeType="1"/>
          </p:cNvSpPr>
          <p:nvPr/>
        </p:nvSpPr>
        <p:spPr bwMode="auto">
          <a:xfrm flipH="1">
            <a:off x="5994400" y="3186113"/>
            <a:ext cx="709613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3330" name="Text Box 64"/>
          <p:cNvSpPr txBox="1">
            <a:spLocks noChangeArrowheads="1"/>
          </p:cNvSpPr>
          <p:nvPr/>
        </p:nvSpPr>
        <p:spPr bwMode="auto">
          <a:xfrm>
            <a:off x="7715250" y="3548063"/>
            <a:ext cx="412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i="0" dirty="0">
                <a:solidFill>
                  <a:srgbClr val="000000"/>
                </a:solidFill>
                <a:latin typeface="Arial" charset="0"/>
              </a:rPr>
              <a:t>…</a:t>
            </a:r>
          </a:p>
        </p:txBody>
      </p:sp>
      <p:sp>
        <p:nvSpPr>
          <p:cNvPr id="183331" name="Line 69"/>
          <p:cNvSpPr>
            <a:spLocks noChangeShapeType="1"/>
          </p:cNvSpPr>
          <p:nvPr/>
        </p:nvSpPr>
        <p:spPr bwMode="auto">
          <a:xfrm>
            <a:off x="7002463" y="3173413"/>
            <a:ext cx="101600" cy="377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3332" name="Line 70"/>
          <p:cNvSpPr>
            <a:spLocks noChangeShapeType="1"/>
          </p:cNvSpPr>
          <p:nvPr/>
        </p:nvSpPr>
        <p:spPr bwMode="auto">
          <a:xfrm>
            <a:off x="6992938" y="2971800"/>
            <a:ext cx="479425" cy="603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3333" name="Line 71"/>
          <p:cNvSpPr>
            <a:spLocks noChangeShapeType="1"/>
          </p:cNvSpPr>
          <p:nvPr/>
        </p:nvSpPr>
        <p:spPr bwMode="auto">
          <a:xfrm>
            <a:off x="7848600" y="2916238"/>
            <a:ext cx="514350" cy="484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3334" name="Text Box 72"/>
          <p:cNvSpPr txBox="1">
            <a:spLocks noChangeArrowheads="1"/>
          </p:cNvSpPr>
          <p:nvPr/>
        </p:nvSpPr>
        <p:spPr bwMode="auto">
          <a:xfrm>
            <a:off x="4879975" y="4090988"/>
            <a:ext cx="165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 i="0" dirty="0">
                <a:solidFill>
                  <a:srgbClr val="000000"/>
                </a:solidFill>
                <a:latin typeface="Arial" charset="0"/>
              </a:rPr>
              <a:t>Electrical Engineering</a:t>
            </a:r>
          </a:p>
          <a:p>
            <a:pPr algn="ctr" eaLnBrk="1" hangingPunct="1"/>
            <a:r>
              <a:rPr lang="en-US" sz="1200" i="0" dirty="0">
                <a:solidFill>
                  <a:srgbClr val="000000"/>
                </a:solidFill>
                <a:latin typeface="Arial" charset="0"/>
              </a:rPr>
              <a:t>(VLAN ports 1-8)</a:t>
            </a:r>
          </a:p>
        </p:txBody>
      </p:sp>
      <p:sp>
        <p:nvSpPr>
          <p:cNvPr id="183335" name="Text Box 73"/>
          <p:cNvSpPr txBox="1">
            <a:spLocks noChangeArrowheads="1"/>
          </p:cNvSpPr>
          <p:nvPr/>
        </p:nvSpPr>
        <p:spPr bwMode="auto">
          <a:xfrm>
            <a:off x="7042150" y="4078288"/>
            <a:ext cx="14335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 i="0" dirty="0">
                <a:solidFill>
                  <a:srgbClr val="000000"/>
                </a:solidFill>
                <a:latin typeface="Arial" charset="0"/>
              </a:rPr>
              <a:t>Computer Science</a:t>
            </a:r>
          </a:p>
          <a:p>
            <a:pPr algn="ctr" eaLnBrk="1" hangingPunct="1"/>
            <a:r>
              <a:rPr lang="en-US" sz="1200" i="0" dirty="0">
                <a:solidFill>
                  <a:srgbClr val="000000"/>
                </a:solidFill>
                <a:latin typeface="Arial" charset="0"/>
              </a:rPr>
              <a:t>(VLAN ports 9-15)</a:t>
            </a:r>
          </a:p>
        </p:txBody>
      </p:sp>
      <p:sp>
        <p:nvSpPr>
          <p:cNvPr id="183336" name="Text Box 74"/>
          <p:cNvSpPr txBox="1">
            <a:spLocks noChangeArrowheads="1"/>
          </p:cNvSpPr>
          <p:nvPr/>
        </p:nvSpPr>
        <p:spPr bwMode="auto">
          <a:xfrm>
            <a:off x="7639050" y="2784475"/>
            <a:ext cx="29845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15</a:t>
            </a:r>
          </a:p>
        </p:txBody>
      </p:sp>
      <p:sp>
        <p:nvSpPr>
          <p:cNvPr id="183337" name="Oval 81"/>
          <p:cNvSpPr>
            <a:spLocks noChangeArrowheads="1"/>
          </p:cNvSpPr>
          <p:nvPr/>
        </p:nvSpPr>
        <p:spPr bwMode="auto">
          <a:xfrm>
            <a:off x="5765800" y="3159125"/>
            <a:ext cx="42863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3338" name="Oval 82"/>
          <p:cNvSpPr>
            <a:spLocks noChangeArrowheads="1"/>
          </p:cNvSpPr>
          <p:nvPr/>
        </p:nvSpPr>
        <p:spPr bwMode="auto">
          <a:xfrm>
            <a:off x="6057900" y="3146425"/>
            <a:ext cx="42863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3339" name="Oval 83"/>
          <p:cNvSpPr>
            <a:spLocks noChangeArrowheads="1"/>
          </p:cNvSpPr>
          <p:nvPr/>
        </p:nvSpPr>
        <p:spPr bwMode="auto">
          <a:xfrm>
            <a:off x="6645275" y="3151188"/>
            <a:ext cx="42863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3340" name="Oval 84"/>
          <p:cNvSpPr>
            <a:spLocks noChangeArrowheads="1"/>
          </p:cNvSpPr>
          <p:nvPr/>
        </p:nvSpPr>
        <p:spPr bwMode="auto">
          <a:xfrm>
            <a:off x="6977063" y="3148013"/>
            <a:ext cx="42862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3341" name="Oval 85"/>
          <p:cNvSpPr>
            <a:spLocks noChangeArrowheads="1"/>
          </p:cNvSpPr>
          <p:nvPr/>
        </p:nvSpPr>
        <p:spPr bwMode="auto">
          <a:xfrm>
            <a:off x="6964363" y="2933700"/>
            <a:ext cx="42862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3342" name="Oval 86"/>
          <p:cNvSpPr>
            <a:spLocks noChangeArrowheads="1"/>
          </p:cNvSpPr>
          <p:nvPr/>
        </p:nvSpPr>
        <p:spPr bwMode="auto">
          <a:xfrm>
            <a:off x="7839075" y="2930525"/>
            <a:ext cx="42863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3343" name="Text Box 45"/>
          <p:cNvSpPr txBox="1">
            <a:spLocks noChangeArrowheads="1"/>
          </p:cNvSpPr>
          <p:nvPr/>
        </p:nvSpPr>
        <p:spPr bwMode="auto">
          <a:xfrm>
            <a:off x="5429250" y="3524250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i="0" dirty="0">
                <a:solidFill>
                  <a:srgbClr val="000000"/>
                </a:solidFill>
                <a:latin typeface="Arial" charset="0"/>
              </a:rPr>
              <a:t>…</a:t>
            </a:r>
          </a:p>
        </p:txBody>
      </p:sp>
      <p:sp>
        <p:nvSpPr>
          <p:cNvPr id="74801" name="Rectangle 116"/>
          <p:cNvSpPr>
            <a:spLocks noGrp="1" noChangeArrowheads="1"/>
          </p:cNvSpPr>
          <p:nvPr>
            <p:ph type="body" idx="1"/>
          </p:nvPr>
        </p:nvSpPr>
        <p:spPr>
          <a:xfrm>
            <a:off x="312738" y="1309688"/>
            <a:ext cx="4249737" cy="1763712"/>
          </a:xfrm>
        </p:spPr>
        <p:txBody>
          <a:bodyPr/>
          <a:lstStyle/>
          <a:p>
            <a:pPr marL="231775" indent="-231775">
              <a:defRPr/>
            </a:pPr>
            <a:r>
              <a:rPr lang="en-US" sz="2400" i="1" dirty="0">
                <a:solidFill>
                  <a:srgbClr val="CC0000"/>
                </a:solidFill>
                <a:latin typeface="Gill Sans MT" charset="0"/>
                <a:cs typeface="+mn-cs"/>
              </a:rPr>
              <a:t>traffic isolation: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sz="2400" dirty="0">
                <a:latin typeface="Gill Sans MT" charset="0"/>
                <a:cs typeface="+mn-cs"/>
              </a:rPr>
              <a:t>frames to/from ports </a:t>
            </a:r>
            <a:r>
              <a:rPr lang="en-US" sz="2400" dirty="0">
                <a:latin typeface="Arial"/>
                <a:cs typeface="Arial"/>
              </a:rPr>
              <a:t>1</a:t>
            </a:r>
            <a:r>
              <a:rPr lang="en-US" sz="2400" dirty="0">
                <a:latin typeface="Gill Sans MT" charset="0"/>
                <a:cs typeface="+mn-cs"/>
              </a:rPr>
              <a:t>-8 can </a:t>
            </a:r>
            <a:r>
              <a:rPr lang="en-US" sz="2400" i="1" dirty="0">
                <a:latin typeface="Gill Sans MT" charset="0"/>
                <a:cs typeface="+mn-cs"/>
              </a:rPr>
              <a:t>only</a:t>
            </a:r>
            <a:r>
              <a:rPr lang="en-US" sz="2400" dirty="0">
                <a:latin typeface="Gill Sans MT" charset="0"/>
                <a:cs typeface="+mn-cs"/>
              </a:rPr>
              <a:t> reach ports </a:t>
            </a:r>
            <a:r>
              <a:rPr lang="en-US" sz="2400" dirty="0">
                <a:latin typeface="Arial"/>
                <a:cs typeface="Arial"/>
              </a:rPr>
              <a:t>1</a:t>
            </a:r>
            <a:r>
              <a:rPr lang="en-US" sz="2400" dirty="0">
                <a:latin typeface="Gill Sans MT" charset="0"/>
                <a:cs typeface="+mn-cs"/>
              </a:rPr>
              <a:t>-8</a:t>
            </a:r>
          </a:p>
          <a:p>
            <a:pPr marL="681038" lvl="1" indent="-223838">
              <a:defRPr/>
            </a:pPr>
            <a:r>
              <a:rPr lang="en-US" sz="2000" dirty="0">
                <a:latin typeface="Gill Sans MT" charset="0"/>
              </a:rPr>
              <a:t>can also define VLAN based on MAC addresses of endpoints, rather than switch port</a:t>
            </a:r>
          </a:p>
        </p:txBody>
      </p:sp>
      <p:sp>
        <p:nvSpPr>
          <p:cNvPr id="691317" name="Rectangle 117"/>
          <p:cNvSpPr>
            <a:spLocks noChangeArrowheads="1"/>
          </p:cNvSpPr>
          <p:nvPr/>
        </p:nvSpPr>
        <p:spPr bwMode="auto">
          <a:xfrm>
            <a:off x="285750" y="3286125"/>
            <a:ext cx="4060825" cy="161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dynamic membership</a:t>
            </a:r>
            <a:r>
              <a:rPr lang="en-US" sz="2400" dirty="0">
                <a:solidFill>
                  <a:srgbClr val="FF0000"/>
                </a:solidFill>
                <a:latin typeface="Gill Sans MT" charset="0"/>
                <a:cs typeface="+mn-cs"/>
              </a:rPr>
              <a:t>:</a:t>
            </a:r>
            <a:r>
              <a:rPr lang="en-US" sz="2400" i="0" dirty="0">
                <a:solidFill>
                  <a:srgbClr val="000000"/>
                </a:solidFill>
                <a:latin typeface="Gill Sans MT" charset="0"/>
                <a:cs typeface="+mn-cs"/>
              </a:rPr>
              <a:t> ports can be dynamically assigned among VLANs</a:t>
            </a:r>
          </a:p>
        </p:txBody>
      </p:sp>
      <p:sp>
        <p:nvSpPr>
          <p:cNvPr id="691342" name="Text Box 142"/>
          <p:cNvSpPr txBox="1">
            <a:spLocks noChangeArrowheads="1"/>
          </p:cNvSpPr>
          <p:nvPr/>
        </p:nvSpPr>
        <p:spPr bwMode="auto">
          <a:xfrm>
            <a:off x="6656388" y="1162050"/>
            <a:ext cx="7874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router</a:t>
            </a:r>
          </a:p>
        </p:txBody>
      </p:sp>
      <p:grpSp>
        <p:nvGrpSpPr>
          <p:cNvPr id="691350" name="Group 150"/>
          <p:cNvGrpSpPr>
            <a:grpSpLocks/>
          </p:cNvGrpSpPr>
          <p:nvPr/>
        </p:nvGrpSpPr>
        <p:grpSpPr bwMode="auto">
          <a:xfrm>
            <a:off x="320675" y="1531938"/>
            <a:ext cx="7010400" cy="4608512"/>
            <a:chOff x="202" y="965"/>
            <a:chExt cx="4416" cy="2903"/>
          </a:xfrm>
        </p:grpSpPr>
        <p:sp>
          <p:nvSpPr>
            <p:cNvPr id="74832" name="Rectangle 124"/>
            <p:cNvSpPr>
              <a:spLocks noChangeArrowheads="1"/>
            </p:cNvSpPr>
            <p:nvPr/>
          </p:nvSpPr>
          <p:spPr bwMode="auto">
            <a:xfrm>
              <a:off x="202" y="2852"/>
              <a:ext cx="3148" cy="1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/>
              </a:pPr>
              <a:r>
                <a:rPr lang="en-US" sz="2400" dirty="0">
                  <a:solidFill>
                    <a:srgbClr val="CC0000"/>
                  </a:solidFill>
                  <a:latin typeface="Gill Sans MT" charset="0"/>
                  <a:cs typeface="+mn-cs"/>
                </a:rPr>
                <a:t>forwarding between VLANS:</a:t>
              </a:r>
              <a:r>
                <a:rPr lang="en-US" sz="2400" i="0" dirty="0">
                  <a:solidFill>
                    <a:srgbClr val="CC0000"/>
                  </a:solidFill>
                  <a:latin typeface="Gill Sans MT" charset="0"/>
                  <a:cs typeface="+mn-cs"/>
                </a:rPr>
                <a:t> </a:t>
              </a:r>
              <a:r>
                <a:rPr lang="en-US" sz="2400" i="0" dirty="0">
                  <a:solidFill>
                    <a:srgbClr val="000000"/>
                  </a:solidFill>
                  <a:latin typeface="Gill Sans MT" charset="0"/>
                  <a:cs typeface="+mn-cs"/>
                </a:rPr>
                <a:t>done via routing (just as with separate switches)</a:t>
              </a:r>
            </a:p>
            <a:p>
              <a:pPr marL="681038" lvl="1" indent="-223838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/>
                <a:buChar char="•"/>
                <a:defRPr/>
              </a:pPr>
              <a:r>
                <a:rPr lang="en-US" sz="2000" i="0" dirty="0">
                  <a:solidFill>
                    <a:srgbClr val="000000"/>
                  </a:solidFill>
                  <a:latin typeface="Gill Sans MT" charset="0"/>
                  <a:cs typeface="+mn-cs"/>
                </a:rPr>
                <a:t>in practice vendors sell combined switches plus routers</a:t>
              </a:r>
            </a:p>
          </p:txBody>
        </p:sp>
        <p:grpSp>
          <p:nvGrpSpPr>
            <p:cNvPr id="183376" name="Group 149"/>
            <p:cNvGrpSpPr>
              <a:grpSpLocks/>
            </p:cNvGrpSpPr>
            <p:nvPr/>
          </p:nvGrpSpPr>
          <p:grpSpPr bwMode="auto">
            <a:xfrm>
              <a:off x="3939" y="965"/>
              <a:ext cx="679" cy="910"/>
              <a:chOff x="3939" y="965"/>
              <a:chExt cx="679" cy="910"/>
            </a:xfrm>
          </p:grpSpPr>
          <p:grpSp>
            <p:nvGrpSpPr>
              <p:cNvPr id="183377" name="Group 126"/>
              <p:cNvGrpSpPr>
                <a:grpSpLocks/>
              </p:cNvGrpSpPr>
              <p:nvPr/>
            </p:nvGrpSpPr>
            <p:grpSpPr bwMode="auto">
              <a:xfrm>
                <a:off x="4259" y="965"/>
                <a:ext cx="359" cy="180"/>
                <a:chOff x="533" y="321"/>
                <a:chExt cx="359" cy="180"/>
              </a:xfrm>
            </p:grpSpPr>
            <p:grpSp>
              <p:nvGrpSpPr>
                <p:cNvPr id="183384" name="Group 127"/>
                <p:cNvGrpSpPr>
                  <a:grpSpLocks/>
                </p:cNvGrpSpPr>
                <p:nvPr/>
              </p:nvGrpSpPr>
              <p:grpSpPr bwMode="auto">
                <a:xfrm>
                  <a:off x="533" y="321"/>
                  <a:ext cx="359" cy="180"/>
                  <a:chOff x="1009" y="655"/>
                  <a:chExt cx="359" cy="180"/>
                </a:xfrm>
              </p:grpSpPr>
              <p:sp>
                <p:nvSpPr>
                  <p:cNvPr id="74843" name="Oval 128"/>
                  <p:cNvSpPr>
                    <a:spLocks noChangeArrowheads="1"/>
                  </p:cNvSpPr>
                  <p:nvPr/>
                </p:nvSpPr>
                <p:spPr bwMode="auto">
                  <a:xfrm>
                    <a:off x="1012" y="735"/>
                    <a:ext cx="356" cy="100"/>
                  </a:xfrm>
                  <a:prstGeom prst="ellipse">
                    <a:avLst/>
                  </a:prstGeom>
                  <a:solidFill>
                    <a:schemeClr val="hlink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74844" name="Line 129"/>
                  <p:cNvSpPr>
                    <a:spLocks noChangeShapeType="1"/>
                  </p:cNvSpPr>
                  <p:nvPr/>
                </p:nvSpPr>
                <p:spPr bwMode="auto">
                  <a:xfrm>
                    <a:off x="1012" y="727"/>
                    <a:ext cx="0" cy="6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74845" name="Line 130"/>
                  <p:cNvSpPr>
                    <a:spLocks noChangeShapeType="1"/>
                  </p:cNvSpPr>
                  <p:nvPr/>
                </p:nvSpPr>
                <p:spPr bwMode="auto">
                  <a:xfrm>
                    <a:off x="1368" y="727"/>
                    <a:ext cx="0" cy="6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74846" name="Rectangle 131"/>
                  <p:cNvSpPr>
                    <a:spLocks noChangeArrowheads="1"/>
                  </p:cNvSpPr>
                  <p:nvPr/>
                </p:nvSpPr>
                <p:spPr bwMode="auto">
                  <a:xfrm>
                    <a:off x="1012" y="727"/>
                    <a:ext cx="353" cy="61"/>
                  </a:xfrm>
                  <a:prstGeom prst="rect">
                    <a:avLst/>
                  </a:prstGeom>
                  <a:solidFill>
                    <a:schemeClr val="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Times New Roman" charset="0"/>
                      <a:cs typeface="+mn-cs"/>
                    </a:endParaRPr>
                  </a:p>
                </p:txBody>
              </p:sp>
              <p:sp>
                <p:nvSpPr>
                  <p:cNvPr id="74847" name="Oval 132"/>
                  <p:cNvSpPr>
                    <a:spLocks noChangeArrowheads="1"/>
                  </p:cNvSpPr>
                  <p:nvPr/>
                </p:nvSpPr>
                <p:spPr bwMode="auto">
                  <a:xfrm>
                    <a:off x="1009" y="655"/>
                    <a:ext cx="356" cy="116"/>
                  </a:xfrm>
                  <a:prstGeom prst="ellipse">
                    <a:avLst/>
                  </a:prstGeom>
                  <a:solidFill>
                    <a:schemeClr val="hlink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grpSp>
                <p:nvGrpSpPr>
                  <p:cNvPr id="183391" name="Group 133"/>
                  <p:cNvGrpSpPr>
                    <a:grpSpLocks/>
                  </p:cNvGrpSpPr>
                  <p:nvPr/>
                </p:nvGrpSpPr>
                <p:grpSpPr bwMode="auto">
                  <a:xfrm>
                    <a:off x="1095" y="681"/>
                    <a:ext cx="176" cy="68"/>
                    <a:chOff x="2848" y="848"/>
                    <a:chExt cx="140" cy="98"/>
                  </a:xfrm>
                </p:grpSpPr>
                <p:sp>
                  <p:nvSpPr>
                    <p:cNvPr id="74853" name="Line 13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48" y="848"/>
                      <a:ext cx="50" cy="1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cs typeface="+mn-cs"/>
                      </a:endParaRPr>
                    </a:p>
                  </p:txBody>
                </p:sp>
                <p:sp>
                  <p:nvSpPr>
                    <p:cNvPr id="74854" name="Line 13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44" y="946"/>
                      <a:ext cx="44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cs typeface="+mn-cs"/>
                      </a:endParaRPr>
                    </a:p>
                  </p:txBody>
                </p:sp>
                <p:sp>
                  <p:nvSpPr>
                    <p:cNvPr id="74855" name="Line 13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94" y="849"/>
                      <a:ext cx="52" cy="97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183392" name="Group 137"/>
                  <p:cNvGrpSpPr>
                    <a:grpSpLocks/>
                  </p:cNvGrpSpPr>
                  <p:nvPr/>
                </p:nvGrpSpPr>
                <p:grpSpPr bwMode="auto">
                  <a:xfrm flipV="1">
                    <a:off x="1095" y="680"/>
                    <a:ext cx="176" cy="68"/>
                    <a:chOff x="2848" y="848"/>
                    <a:chExt cx="140" cy="98"/>
                  </a:xfrm>
                </p:grpSpPr>
                <p:sp>
                  <p:nvSpPr>
                    <p:cNvPr id="74850" name="Line 13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48" y="848"/>
                      <a:ext cx="50" cy="1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cs typeface="+mn-cs"/>
                      </a:endParaRPr>
                    </a:p>
                  </p:txBody>
                </p:sp>
                <p:sp>
                  <p:nvSpPr>
                    <p:cNvPr id="74851" name="Line 13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44" y="946"/>
                      <a:ext cx="44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cs typeface="+mn-cs"/>
                      </a:endParaRPr>
                    </a:p>
                  </p:txBody>
                </p:sp>
                <p:sp>
                  <p:nvSpPr>
                    <p:cNvPr id="74852" name="Line 14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94" y="849"/>
                      <a:ext cx="52" cy="97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cs typeface="+mn-cs"/>
                      </a:endParaRPr>
                    </a:p>
                  </p:txBody>
                </p:sp>
              </p:grpSp>
            </p:grpSp>
            <p:sp>
              <p:nvSpPr>
                <p:cNvPr id="74842" name="Line 141"/>
                <p:cNvSpPr>
                  <a:spLocks noChangeShapeType="1"/>
                </p:cNvSpPr>
                <p:nvPr/>
              </p:nvSpPr>
              <p:spPr bwMode="auto">
                <a:xfrm>
                  <a:off x="535" y="368"/>
                  <a:ext cx="0" cy="6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sp>
            <p:nvSpPr>
              <p:cNvPr id="183378" name="Oval 85"/>
              <p:cNvSpPr>
                <a:spLocks noChangeArrowheads="1"/>
              </p:cNvSpPr>
              <p:nvPr/>
            </p:nvSpPr>
            <p:spPr bwMode="auto">
              <a:xfrm>
                <a:off x="4180" y="1845"/>
                <a:ext cx="27" cy="3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i="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83379" name="Oval 85"/>
              <p:cNvSpPr>
                <a:spLocks noChangeArrowheads="1"/>
              </p:cNvSpPr>
              <p:nvPr/>
            </p:nvSpPr>
            <p:spPr bwMode="auto">
              <a:xfrm>
                <a:off x="4567" y="1845"/>
                <a:ext cx="27" cy="3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i="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74837" name="Line 145"/>
              <p:cNvSpPr>
                <a:spLocks noChangeShapeType="1"/>
              </p:cNvSpPr>
              <p:nvPr/>
            </p:nvSpPr>
            <p:spPr bwMode="auto">
              <a:xfrm flipV="1">
                <a:off x="4188" y="1143"/>
                <a:ext cx="159" cy="71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74838" name="Line 146"/>
              <p:cNvSpPr>
                <a:spLocks noChangeShapeType="1"/>
              </p:cNvSpPr>
              <p:nvPr/>
            </p:nvSpPr>
            <p:spPr bwMode="auto">
              <a:xfrm flipH="1" flipV="1">
                <a:off x="4469" y="1148"/>
                <a:ext cx="112" cy="71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74839" name="Line 147"/>
              <p:cNvSpPr>
                <a:spLocks noChangeShapeType="1"/>
              </p:cNvSpPr>
              <p:nvPr/>
            </p:nvSpPr>
            <p:spPr bwMode="auto">
              <a:xfrm>
                <a:off x="4101" y="1062"/>
                <a:ext cx="15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74840" name="Line 148"/>
              <p:cNvSpPr>
                <a:spLocks noChangeShapeType="1"/>
              </p:cNvSpPr>
              <p:nvPr/>
            </p:nvSpPr>
            <p:spPr bwMode="auto">
              <a:xfrm>
                <a:off x="3939" y="1062"/>
                <a:ext cx="15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83348" name="Group 44"/>
          <p:cNvGrpSpPr>
            <a:grpSpLocks/>
          </p:cNvGrpSpPr>
          <p:nvPr/>
        </p:nvGrpSpPr>
        <p:grpSpPr bwMode="auto">
          <a:xfrm>
            <a:off x="4276725" y="3343275"/>
            <a:ext cx="722313" cy="598488"/>
            <a:chOff x="-44" y="1473"/>
            <a:chExt cx="981" cy="1105"/>
          </a:xfrm>
        </p:grpSpPr>
        <p:pic>
          <p:nvPicPr>
            <p:cNvPr id="183373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3374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3349" name="Group 44"/>
          <p:cNvGrpSpPr>
            <a:grpSpLocks/>
          </p:cNvGrpSpPr>
          <p:nvPr/>
        </p:nvGrpSpPr>
        <p:grpSpPr bwMode="auto">
          <a:xfrm>
            <a:off x="4724400" y="3495675"/>
            <a:ext cx="720725" cy="598488"/>
            <a:chOff x="-44" y="1473"/>
            <a:chExt cx="981" cy="1105"/>
          </a:xfrm>
        </p:grpSpPr>
        <p:pic>
          <p:nvPicPr>
            <p:cNvPr id="183371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3372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3350" name="Group 44"/>
          <p:cNvGrpSpPr>
            <a:grpSpLocks/>
          </p:cNvGrpSpPr>
          <p:nvPr/>
        </p:nvGrpSpPr>
        <p:grpSpPr bwMode="auto">
          <a:xfrm>
            <a:off x="5486400" y="3454400"/>
            <a:ext cx="720725" cy="600075"/>
            <a:chOff x="-44" y="1473"/>
            <a:chExt cx="981" cy="1105"/>
          </a:xfrm>
        </p:grpSpPr>
        <p:pic>
          <p:nvPicPr>
            <p:cNvPr id="183369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3370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3351" name="Group 44"/>
          <p:cNvGrpSpPr>
            <a:grpSpLocks/>
          </p:cNvGrpSpPr>
          <p:nvPr/>
        </p:nvGrpSpPr>
        <p:grpSpPr bwMode="auto">
          <a:xfrm>
            <a:off x="6492875" y="3444875"/>
            <a:ext cx="720725" cy="598488"/>
            <a:chOff x="-44" y="1473"/>
            <a:chExt cx="981" cy="1105"/>
          </a:xfrm>
        </p:grpSpPr>
        <p:pic>
          <p:nvPicPr>
            <p:cNvPr id="183367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3368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3352" name="Group 44"/>
          <p:cNvGrpSpPr>
            <a:grpSpLocks/>
          </p:cNvGrpSpPr>
          <p:nvPr/>
        </p:nvGrpSpPr>
        <p:grpSpPr bwMode="auto">
          <a:xfrm>
            <a:off x="7061200" y="3454400"/>
            <a:ext cx="720725" cy="600075"/>
            <a:chOff x="-44" y="1473"/>
            <a:chExt cx="981" cy="1105"/>
          </a:xfrm>
        </p:grpSpPr>
        <p:pic>
          <p:nvPicPr>
            <p:cNvPr id="183365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3366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3353" name="Group 44"/>
          <p:cNvGrpSpPr>
            <a:grpSpLocks/>
          </p:cNvGrpSpPr>
          <p:nvPr/>
        </p:nvGrpSpPr>
        <p:grpSpPr bwMode="auto">
          <a:xfrm>
            <a:off x="7915275" y="3302000"/>
            <a:ext cx="720725" cy="600075"/>
            <a:chOff x="-44" y="1473"/>
            <a:chExt cx="981" cy="1105"/>
          </a:xfrm>
        </p:grpSpPr>
        <p:pic>
          <p:nvPicPr>
            <p:cNvPr id="183363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3364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4664075" y="2549525"/>
            <a:ext cx="1550988" cy="600075"/>
            <a:chOff x="4907280" y="294640"/>
            <a:chExt cx="1551062" cy="599440"/>
          </a:xfrm>
        </p:grpSpPr>
        <p:sp>
          <p:nvSpPr>
            <p:cNvPr id="74814" name="Rectangle 118"/>
            <p:cNvSpPr>
              <a:spLocks noChangeArrowheads="1"/>
            </p:cNvSpPr>
            <p:nvPr/>
          </p:nvSpPr>
          <p:spPr bwMode="auto">
            <a:xfrm>
              <a:off x="6178929" y="589603"/>
              <a:ext cx="279413" cy="20615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74815" name="Line 120"/>
            <p:cNvSpPr>
              <a:spLocks noChangeShapeType="1"/>
            </p:cNvSpPr>
            <p:nvPr/>
          </p:nvSpPr>
          <p:spPr bwMode="auto">
            <a:xfrm flipH="1" flipV="1">
              <a:off x="5507384" y="507140"/>
              <a:ext cx="793788" cy="2093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83359" name="Oval 82"/>
            <p:cNvSpPr>
              <a:spLocks noChangeArrowheads="1"/>
            </p:cNvSpPr>
            <p:nvPr/>
          </p:nvSpPr>
          <p:spPr bwMode="auto">
            <a:xfrm>
              <a:off x="6282127" y="684530"/>
              <a:ext cx="42863" cy="476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i="0" dirty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183360" name="Group 44"/>
            <p:cNvGrpSpPr>
              <a:grpSpLocks/>
            </p:cNvGrpSpPr>
            <p:nvPr/>
          </p:nvGrpSpPr>
          <p:grpSpPr bwMode="auto">
            <a:xfrm>
              <a:off x="4907280" y="294640"/>
              <a:ext cx="721360" cy="599440"/>
              <a:chOff x="-44" y="1473"/>
              <a:chExt cx="981" cy="1105"/>
            </a:xfrm>
          </p:grpSpPr>
          <p:pic>
            <p:nvPicPr>
              <p:cNvPr id="183361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3362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pic>
        <p:nvPicPr>
          <p:cNvPr id="183356" name="Picture 23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3" y="1036638"/>
            <a:ext cx="41132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34</a:t>
            </a:fld>
            <a:endParaRPr lang="en-US" sz="1200" dirty="0">
              <a:latin typeface="Tahoma" charset="0"/>
            </a:endParaRPr>
          </a:p>
        </p:txBody>
      </p:sp>
      <p:sp>
        <p:nvSpPr>
          <p:cNvPr id="10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grpSp>
        <p:nvGrpSpPr>
          <p:cNvPr id="106" name="Group 347"/>
          <p:cNvGrpSpPr>
            <a:grpSpLocks/>
          </p:cNvGrpSpPr>
          <p:nvPr/>
        </p:nvGrpSpPr>
        <p:grpSpPr bwMode="auto">
          <a:xfrm>
            <a:off x="6700819" y="1533219"/>
            <a:ext cx="681857" cy="351801"/>
            <a:chOff x="1871277" y="1576300"/>
            <a:chExt cx="1128371" cy="437861"/>
          </a:xfrm>
        </p:grpSpPr>
        <p:sp>
          <p:nvSpPr>
            <p:cNvPr id="107" name="Oval 106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8" name="Rectangle 107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09" name="Oval 108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0" name="Freeform 109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11" name="Freeform 110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12" name="Freeform 111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13" name="Freeform 112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114" name="Straight Connector 113"/>
            <p:cNvCxnSpPr>
              <a:endCxn id="109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64824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1317" grpId="0"/>
      <p:bldP spid="69134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0" name="Rectangle 111"/>
          <p:cNvSpPr>
            <a:spLocks noChangeArrowheads="1"/>
          </p:cNvSpPr>
          <p:nvPr/>
        </p:nvSpPr>
        <p:spPr bwMode="auto">
          <a:xfrm>
            <a:off x="3414713" y="2103438"/>
            <a:ext cx="2794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84324" name="Rectangle 77"/>
          <p:cNvSpPr>
            <a:spLocks noChangeArrowheads="1"/>
          </p:cNvSpPr>
          <p:nvPr/>
        </p:nvSpPr>
        <p:spPr bwMode="auto">
          <a:xfrm>
            <a:off x="6591300" y="2108200"/>
            <a:ext cx="276225" cy="2333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25" name="Rectangle 77"/>
          <p:cNvSpPr>
            <a:spLocks noChangeArrowheads="1"/>
          </p:cNvSpPr>
          <p:nvPr/>
        </p:nvSpPr>
        <p:spPr bwMode="auto">
          <a:xfrm>
            <a:off x="6881813" y="2108200"/>
            <a:ext cx="276225" cy="2333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26" name="Rectangle 77"/>
          <p:cNvSpPr>
            <a:spLocks noChangeArrowheads="1"/>
          </p:cNvSpPr>
          <p:nvPr/>
        </p:nvSpPr>
        <p:spPr bwMode="auto">
          <a:xfrm>
            <a:off x="6300788" y="2112963"/>
            <a:ext cx="276225" cy="23336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5784" name="Rectangle 157"/>
          <p:cNvSpPr>
            <a:spLocks noChangeArrowheads="1"/>
          </p:cNvSpPr>
          <p:nvPr/>
        </p:nvSpPr>
        <p:spPr bwMode="auto">
          <a:xfrm>
            <a:off x="6300788" y="1881188"/>
            <a:ext cx="280987" cy="214312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75785" name="Rectangle 156"/>
          <p:cNvSpPr>
            <a:spLocks noChangeArrowheads="1"/>
          </p:cNvSpPr>
          <p:nvPr/>
        </p:nvSpPr>
        <p:spPr bwMode="auto">
          <a:xfrm>
            <a:off x="5972175" y="2105025"/>
            <a:ext cx="309563" cy="233363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75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VLANS spanning multiple switches</a:t>
            </a:r>
          </a:p>
        </p:txBody>
      </p:sp>
      <p:sp>
        <p:nvSpPr>
          <p:cNvPr id="69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1163" y="3971925"/>
            <a:ext cx="8296275" cy="2687638"/>
          </a:xfrm>
        </p:spPr>
        <p:txBody>
          <a:bodyPr/>
          <a:lstStyle/>
          <a:p>
            <a:pPr marL="231775" indent="-231775">
              <a:defRPr/>
            </a:pPr>
            <a:r>
              <a:rPr lang="en-US" sz="2400" i="1" dirty="0">
                <a:solidFill>
                  <a:srgbClr val="CC0000"/>
                </a:solidFill>
                <a:latin typeface="Gill Sans MT" charset="0"/>
                <a:cs typeface="+mn-cs"/>
              </a:rPr>
              <a:t>trunk port: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sz="2400" dirty="0">
                <a:latin typeface="Gill Sans MT" charset="0"/>
                <a:cs typeface="+mn-cs"/>
              </a:rPr>
              <a:t>carries frames between VLANS defined over multiple physical switches</a:t>
            </a:r>
          </a:p>
          <a:p>
            <a:pPr marL="681038" lvl="1" indent="-223838">
              <a:defRPr/>
            </a:pPr>
            <a:r>
              <a:rPr lang="en-US" sz="2000" dirty="0">
                <a:latin typeface="Gill Sans MT" charset="0"/>
              </a:rPr>
              <a:t>frames forwarded within VLAN between switches can</a:t>
            </a:r>
            <a:r>
              <a:rPr lang="ja-JP" altLang="en-US" sz="2000" dirty="0">
                <a:latin typeface="Gill Sans MT" charset="0"/>
              </a:rPr>
              <a:t>’</a:t>
            </a:r>
            <a:r>
              <a:rPr lang="en-US" sz="2000" dirty="0">
                <a:latin typeface="Gill Sans MT" charset="0"/>
              </a:rPr>
              <a:t>t be vanilla 802.1 frames (must carry VLAN ID info)</a:t>
            </a:r>
          </a:p>
          <a:p>
            <a:pPr marL="681038" lvl="1" indent="-223838">
              <a:defRPr/>
            </a:pPr>
            <a:r>
              <a:rPr lang="en-US" sz="2000" dirty="0">
                <a:latin typeface="Gill Sans MT" charset="0"/>
              </a:rPr>
              <a:t>802.1q protocol adds/removed additional header fields for frames forwarded between trunk ports</a:t>
            </a:r>
          </a:p>
        </p:txBody>
      </p:sp>
      <p:sp>
        <p:nvSpPr>
          <p:cNvPr id="75788" name="Rectangle 62"/>
          <p:cNvSpPr>
            <a:spLocks noChangeArrowheads="1"/>
          </p:cNvSpPr>
          <p:nvPr/>
        </p:nvSpPr>
        <p:spPr bwMode="auto">
          <a:xfrm>
            <a:off x="1341438" y="1887538"/>
            <a:ext cx="273050" cy="196850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84332" name="Rectangle 80"/>
          <p:cNvSpPr>
            <a:spLocks noChangeArrowheads="1"/>
          </p:cNvSpPr>
          <p:nvPr/>
        </p:nvSpPr>
        <p:spPr bwMode="auto">
          <a:xfrm>
            <a:off x="1333500" y="2097088"/>
            <a:ext cx="290513" cy="242887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33" name="Rectangle 77"/>
          <p:cNvSpPr>
            <a:spLocks noChangeArrowheads="1"/>
          </p:cNvSpPr>
          <p:nvPr/>
        </p:nvSpPr>
        <p:spPr bwMode="auto">
          <a:xfrm>
            <a:off x="3405188" y="1878013"/>
            <a:ext cx="290512" cy="2095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34" name="Rectangle 76"/>
          <p:cNvSpPr>
            <a:spLocks noChangeArrowheads="1"/>
          </p:cNvSpPr>
          <p:nvPr/>
        </p:nvSpPr>
        <p:spPr bwMode="auto">
          <a:xfrm>
            <a:off x="2514600" y="1882775"/>
            <a:ext cx="890588" cy="457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35" name="Rectangle 75"/>
          <p:cNvSpPr>
            <a:spLocks noChangeArrowheads="1"/>
          </p:cNvSpPr>
          <p:nvPr/>
        </p:nvSpPr>
        <p:spPr bwMode="auto">
          <a:xfrm>
            <a:off x="1619250" y="1882775"/>
            <a:ext cx="900113" cy="452438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36" name="Rectangle 2"/>
          <p:cNvSpPr>
            <a:spLocks noChangeArrowheads="1"/>
          </p:cNvSpPr>
          <p:nvPr/>
        </p:nvSpPr>
        <p:spPr bwMode="auto">
          <a:xfrm>
            <a:off x="1333500" y="1874838"/>
            <a:ext cx="2370138" cy="468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37" name="Line 3"/>
          <p:cNvSpPr>
            <a:spLocks noChangeShapeType="1"/>
          </p:cNvSpPr>
          <p:nvPr/>
        </p:nvSpPr>
        <p:spPr bwMode="auto">
          <a:xfrm>
            <a:off x="1335088" y="2090738"/>
            <a:ext cx="2351087" cy="4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38" name="Text Box 6"/>
          <p:cNvSpPr txBox="1">
            <a:spLocks noChangeArrowheads="1"/>
          </p:cNvSpPr>
          <p:nvPr/>
        </p:nvSpPr>
        <p:spPr bwMode="auto">
          <a:xfrm>
            <a:off x="1250950" y="1833563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1</a:t>
            </a:r>
          </a:p>
        </p:txBody>
      </p:sp>
      <p:sp>
        <p:nvSpPr>
          <p:cNvPr id="184339" name="Line 7"/>
          <p:cNvSpPr>
            <a:spLocks noChangeShapeType="1"/>
          </p:cNvSpPr>
          <p:nvPr/>
        </p:nvSpPr>
        <p:spPr bwMode="auto">
          <a:xfrm>
            <a:off x="2514600" y="1879600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40" name="AutoShape 8"/>
          <p:cNvSpPr>
            <a:spLocks noChangeArrowheads="1"/>
          </p:cNvSpPr>
          <p:nvPr/>
        </p:nvSpPr>
        <p:spPr bwMode="auto">
          <a:xfrm>
            <a:off x="1304925" y="1616075"/>
            <a:ext cx="3176588" cy="261938"/>
          </a:xfrm>
          <a:prstGeom prst="parallelogram">
            <a:avLst>
              <a:gd name="adj" fmla="val 303181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41" name="Freeform 9"/>
          <p:cNvSpPr>
            <a:spLocks/>
          </p:cNvSpPr>
          <p:nvPr/>
        </p:nvSpPr>
        <p:spPr bwMode="auto">
          <a:xfrm>
            <a:off x="3708400" y="1619250"/>
            <a:ext cx="763588" cy="720725"/>
          </a:xfrm>
          <a:custGeom>
            <a:avLst/>
            <a:gdLst>
              <a:gd name="T0" fmla="*/ 0 w 232"/>
              <a:gd name="T1" fmla="*/ 2147483647 h 454"/>
              <a:gd name="T2" fmla="*/ 2147483647 w 232"/>
              <a:gd name="T3" fmla="*/ 2147483647 h 454"/>
              <a:gd name="T4" fmla="*/ 2147483647 w 232"/>
              <a:gd name="T5" fmla="*/ 0 h 454"/>
              <a:gd name="T6" fmla="*/ 0 60000 65536"/>
              <a:gd name="T7" fmla="*/ 0 60000 65536"/>
              <a:gd name="T8" fmla="*/ 0 60000 65536"/>
              <a:gd name="T9" fmla="*/ 0 w 232"/>
              <a:gd name="T10" fmla="*/ 0 h 454"/>
              <a:gd name="T11" fmla="*/ 232 w 232"/>
              <a:gd name="T12" fmla="*/ 454 h 45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2" h="454">
                <a:moveTo>
                  <a:pt x="0" y="454"/>
                </a:moveTo>
                <a:lnTo>
                  <a:pt x="232" y="274"/>
                </a:lnTo>
                <a:lnTo>
                  <a:pt x="229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42" name="Freeform 10"/>
          <p:cNvSpPr>
            <a:spLocks/>
          </p:cNvSpPr>
          <p:nvPr/>
        </p:nvSpPr>
        <p:spPr bwMode="auto">
          <a:xfrm>
            <a:off x="1706563" y="1663700"/>
            <a:ext cx="2228850" cy="150813"/>
          </a:xfrm>
          <a:custGeom>
            <a:avLst/>
            <a:gdLst>
              <a:gd name="T0" fmla="*/ 0 w 678"/>
              <a:gd name="T1" fmla="*/ 2147483647 h 110"/>
              <a:gd name="T2" fmla="*/ 2147483647 w 678"/>
              <a:gd name="T3" fmla="*/ 2147483647 h 110"/>
              <a:gd name="T4" fmla="*/ 2147483647 w 678"/>
              <a:gd name="T5" fmla="*/ 0 h 110"/>
              <a:gd name="T6" fmla="*/ 2147483647 w 678"/>
              <a:gd name="T7" fmla="*/ 0 h 110"/>
              <a:gd name="T8" fmla="*/ 0 60000 65536"/>
              <a:gd name="T9" fmla="*/ 0 60000 65536"/>
              <a:gd name="T10" fmla="*/ 0 60000 65536"/>
              <a:gd name="T11" fmla="*/ 0 60000 65536"/>
              <a:gd name="T12" fmla="*/ 0 w 678"/>
              <a:gd name="T13" fmla="*/ 0 h 110"/>
              <a:gd name="T14" fmla="*/ 678 w 678"/>
              <a:gd name="T15" fmla="*/ 110 h 11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78" h="110">
                <a:moveTo>
                  <a:pt x="0" y="110"/>
                </a:moveTo>
                <a:lnTo>
                  <a:pt x="148" y="108"/>
                </a:lnTo>
                <a:lnTo>
                  <a:pt x="567" y="0"/>
                </a:lnTo>
                <a:lnTo>
                  <a:pt x="678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43" name="Freeform 11"/>
          <p:cNvSpPr>
            <a:spLocks/>
          </p:cNvSpPr>
          <p:nvPr/>
        </p:nvSpPr>
        <p:spPr bwMode="auto">
          <a:xfrm>
            <a:off x="2179638" y="1663700"/>
            <a:ext cx="1420812" cy="166688"/>
          </a:xfrm>
          <a:custGeom>
            <a:avLst/>
            <a:gdLst>
              <a:gd name="T0" fmla="*/ 0 w 432"/>
              <a:gd name="T1" fmla="*/ 0 h 105"/>
              <a:gd name="T2" fmla="*/ 2147483647 w 432"/>
              <a:gd name="T3" fmla="*/ 0 h 105"/>
              <a:gd name="T4" fmla="*/ 2147483647 w 432"/>
              <a:gd name="T5" fmla="*/ 2147483647 h 105"/>
              <a:gd name="T6" fmla="*/ 2147483647 w 432"/>
              <a:gd name="T7" fmla="*/ 2147483647 h 105"/>
              <a:gd name="T8" fmla="*/ 0 60000 65536"/>
              <a:gd name="T9" fmla="*/ 0 60000 65536"/>
              <a:gd name="T10" fmla="*/ 0 60000 65536"/>
              <a:gd name="T11" fmla="*/ 0 60000 65536"/>
              <a:gd name="T12" fmla="*/ 0 w 432"/>
              <a:gd name="T13" fmla="*/ 0 h 105"/>
              <a:gd name="T14" fmla="*/ 432 w 432"/>
              <a:gd name="T15" fmla="*/ 105 h 10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" h="105">
                <a:moveTo>
                  <a:pt x="0" y="0"/>
                </a:moveTo>
                <a:lnTo>
                  <a:pt x="85" y="0"/>
                </a:lnTo>
                <a:lnTo>
                  <a:pt x="307" y="105"/>
                </a:lnTo>
                <a:lnTo>
                  <a:pt x="432" y="105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44" name="Line 17"/>
          <p:cNvSpPr>
            <a:spLocks noChangeShapeType="1"/>
          </p:cNvSpPr>
          <p:nvPr/>
        </p:nvSpPr>
        <p:spPr bwMode="auto">
          <a:xfrm>
            <a:off x="3114675" y="1884363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45" name="Line 18"/>
          <p:cNvSpPr>
            <a:spLocks noChangeShapeType="1"/>
          </p:cNvSpPr>
          <p:nvPr/>
        </p:nvSpPr>
        <p:spPr bwMode="auto">
          <a:xfrm>
            <a:off x="1914525" y="1879600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46" name="Line 21"/>
          <p:cNvSpPr>
            <a:spLocks noChangeShapeType="1"/>
          </p:cNvSpPr>
          <p:nvPr/>
        </p:nvSpPr>
        <p:spPr bwMode="auto">
          <a:xfrm>
            <a:off x="1624013" y="1876425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47" name="Line 22"/>
          <p:cNvSpPr>
            <a:spLocks noChangeShapeType="1"/>
          </p:cNvSpPr>
          <p:nvPr/>
        </p:nvSpPr>
        <p:spPr bwMode="auto">
          <a:xfrm>
            <a:off x="1333500" y="1889125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48" name="Line 23"/>
          <p:cNvSpPr>
            <a:spLocks noChangeShapeType="1"/>
          </p:cNvSpPr>
          <p:nvPr/>
        </p:nvSpPr>
        <p:spPr bwMode="auto">
          <a:xfrm>
            <a:off x="2195513" y="1884363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49" name="Line 24"/>
          <p:cNvSpPr>
            <a:spLocks noChangeShapeType="1"/>
          </p:cNvSpPr>
          <p:nvPr/>
        </p:nvSpPr>
        <p:spPr bwMode="auto">
          <a:xfrm>
            <a:off x="2819400" y="1879600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50" name="Line 25"/>
          <p:cNvSpPr>
            <a:spLocks noChangeShapeType="1"/>
          </p:cNvSpPr>
          <p:nvPr/>
        </p:nvSpPr>
        <p:spPr bwMode="auto">
          <a:xfrm>
            <a:off x="3409950" y="1874838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51" name="Text Box 26"/>
          <p:cNvSpPr txBox="1">
            <a:spLocks noChangeArrowheads="1"/>
          </p:cNvSpPr>
          <p:nvPr/>
        </p:nvSpPr>
        <p:spPr bwMode="auto">
          <a:xfrm>
            <a:off x="2132013" y="2043113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8</a:t>
            </a:r>
          </a:p>
        </p:txBody>
      </p:sp>
      <p:sp>
        <p:nvSpPr>
          <p:cNvPr id="184352" name="Text Box 27"/>
          <p:cNvSpPr txBox="1">
            <a:spLocks noChangeArrowheads="1"/>
          </p:cNvSpPr>
          <p:nvPr/>
        </p:nvSpPr>
        <p:spPr bwMode="auto">
          <a:xfrm>
            <a:off x="2451100" y="1828800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9</a:t>
            </a:r>
          </a:p>
        </p:txBody>
      </p:sp>
      <p:sp>
        <p:nvSpPr>
          <p:cNvPr id="184353" name="Text Box 29"/>
          <p:cNvSpPr txBox="1">
            <a:spLocks noChangeArrowheads="1"/>
          </p:cNvSpPr>
          <p:nvPr/>
        </p:nvSpPr>
        <p:spPr bwMode="auto">
          <a:xfrm>
            <a:off x="2432050" y="2047875"/>
            <a:ext cx="29845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10</a:t>
            </a:r>
          </a:p>
        </p:txBody>
      </p:sp>
      <p:sp>
        <p:nvSpPr>
          <p:cNvPr id="184354" name="Text Box 30"/>
          <p:cNvSpPr txBox="1">
            <a:spLocks noChangeArrowheads="1"/>
          </p:cNvSpPr>
          <p:nvPr/>
        </p:nvSpPr>
        <p:spPr bwMode="auto">
          <a:xfrm>
            <a:off x="1260475" y="2033588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2</a:t>
            </a:r>
          </a:p>
        </p:txBody>
      </p:sp>
      <p:sp>
        <p:nvSpPr>
          <p:cNvPr id="184355" name="Text Box 57"/>
          <p:cNvSpPr txBox="1">
            <a:spLocks noChangeArrowheads="1"/>
          </p:cNvSpPr>
          <p:nvPr/>
        </p:nvSpPr>
        <p:spPr bwMode="auto">
          <a:xfrm>
            <a:off x="2127250" y="1828800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7</a:t>
            </a:r>
          </a:p>
        </p:txBody>
      </p:sp>
      <p:sp>
        <p:nvSpPr>
          <p:cNvPr id="184356" name="Line 61"/>
          <p:cNvSpPr>
            <a:spLocks noChangeShapeType="1"/>
          </p:cNvSpPr>
          <p:nvPr/>
        </p:nvSpPr>
        <p:spPr bwMode="auto">
          <a:xfrm flipH="1">
            <a:off x="573088" y="2209800"/>
            <a:ext cx="901700" cy="27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57" name="Line 62"/>
          <p:cNvSpPr>
            <a:spLocks noChangeShapeType="1"/>
          </p:cNvSpPr>
          <p:nvPr/>
        </p:nvSpPr>
        <p:spPr bwMode="auto">
          <a:xfrm flipH="1">
            <a:off x="958850" y="2209800"/>
            <a:ext cx="806450" cy="419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58" name="Line 63"/>
          <p:cNvSpPr>
            <a:spLocks noChangeShapeType="1"/>
          </p:cNvSpPr>
          <p:nvPr/>
        </p:nvSpPr>
        <p:spPr bwMode="auto">
          <a:xfrm flipH="1">
            <a:off x="1677988" y="2225675"/>
            <a:ext cx="709612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59" name="Text Box 64"/>
          <p:cNvSpPr txBox="1">
            <a:spLocks noChangeArrowheads="1"/>
          </p:cNvSpPr>
          <p:nvPr/>
        </p:nvSpPr>
        <p:spPr bwMode="auto">
          <a:xfrm>
            <a:off x="3398838" y="2587625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i="0" dirty="0">
                <a:solidFill>
                  <a:srgbClr val="000000"/>
                </a:solidFill>
                <a:latin typeface="Arial" charset="0"/>
              </a:rPr>
              <a:t>…</a:t>
            </a:r>
          </a:p>
        </p:txBody>
      </p:sp>
      <p:sp>
        <p:nvSpPr>
          <p:cNvPr id="184360" name="Line 69"/>
          <p:cNvSpPr>
            <a:spLocks noChangeShapeType="1"/>
          </p:cNvSpPr>
          <p:nvPr/>
        </p:nvSpPr>
        <p:spPr bwMode="auto">
          <a:xfrm>
            <a:off x="2686050" y="2212975"/>
            <a:ext cx="101600" cy="377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61" name="Line 70"/>
          <p:cNvSpPr>
            <a:spLocks noChangeShapeType="1"/>
          </p:cNvSpPr>
          <p:nvPr/>
        </p:nvSpPr>
        <p:spPr bwMode="auto">
          <a:xfrm>
            <a:off x="2676525" y="2011363"/>
            <a:ext cx="479425" cy="603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62" name="Line 71"/>
          <p:cNvSpPr>
            <a:spLocks noChangeShapeType="1"/>
          </p:cNvSpPr>
          <p:nvPr/>
        </p:nvSpPr>
        <p:spPr bwMode="auto">
          <a:xfrm>
            <a:off x="3532188" y="1955800"/>
            <a:ext cx="514350" cy="484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63" name="Text Box 72"/>
          <p:cNvSpPr txBox="1">
            <a:spLocks noChangeArrowheads="1"/>
          </p:cNvSpPr>
          <p:nvPr/>
        </p:nvSpPr>
        <p:spPr bwMode="auto">
          <a:xfrm>
            <a:off x="563563" y="3130550"/>
            <a:ext cx="165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 i="0" dirty="0">
                <a:solidFill>
                  <a:srgbClr val="000000"/>
                </a:solidFill>
                <a:latin typeface="Arial" charset="0"/>
              </a:rPr>
              <a:t>Electrical Engineering</a:t>
            </a:r>
          </a:p>
          <a:p>
            <a:pPr algn="ctr" eaLnBrk="1" hangingPunct="1"/>
            <a:r>
              <a:rPr lang="en-US" sz="1200" i="0" dirty="0">
                <a:solidFill>
                  <a:srgbClr val="000000"/>
                </a:solidFill>
                <a:latin typeface="Arial" charset="0"/>
              </a:rPr>
              <a:t>(VLAN ports 1-8)</a:t>
            </a:r>
          </a:p>
        </p:txBody>
      </p:sp>
      <p:sp>
        <p:nvSpPr>
          <p:cNvPr id="184364" name="Text Box 73"/>
          <p:cNvSpPr txBox="1">
            <a:spLocks noChangeArrowheads="1"/>
          </p:cNvSpPr>
          <p:nvPr/>
        </p:nvSpPr>
        <p:spPr bwMode="auto">
          <a:xfrm>
            <a:off x="2725738" y="3117850"/>
            <a:ext cx="14335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 i="0" dirty="0">
                <a:solidFill>
                  <a:srgbClr val="000000"/>
                </a:solidFill>
                <a:latin typeface="Arial" charset="0"/>
              </a:rPr>
              <a:t>Computer Science</a:t>
            </a:r>
          </a:p>
          <a:p>
            <a:pPr algn="ctr" eaLnBrk="1" hangingPunct="1"/>
            <a:r>
              <a:rPr lang="en-US" sz="1200" i="0" dirty="0">
                <a:solidFill>
                  <a:srgbClr val="000000"/>
                </a:solidFill>
                <a:latin typeface="Arial" charset="0"/>
              </a:rPr>
              <a:t>(VLAN ports 9-15)</a:t>
            </a:r>
          </a:p>
        </p:txBody>
      </p:sp>
      <p:sp>
        <p:nvSpPr>
          <p:cNvPr id="184365" name="Text Box 74"/>
          <p:cNvSpPr txBox="1">
            <a:spLocks noChangeArrowheads="1"/>
          </p:cNvSpPr>
          <p:nvPr/>
        </p:nvSpPr>
        <p:spPr bwMode="auto">
          <a:xfrm>
            <a:off x="3322638" y="1824038"/>
            <a:ext cx="29845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15</a:t>
            </a:r>
          </a:p>
        </p:txBody>
      </p:sp>
      <p:sp>
        <p:nvSpPr>
          <p:cNvPr id="184366" name="Oval 81"/>
          <p:cNvSpPr>
            <a:spLocks noChangeArrowheads="1"/>
          </p:cNvSpPr>
          <p:nvPr/>
        </p:nvSpPr>
        <p:spPr bwMode="auto">
          <a:xfrm>
            <a:off x="1449388" y="2189163"/>
            <a:ext cx="42862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67" name="Oval 82"/>
          <p:cNvSpPr>
            <a:spLocks noChangeArrowheads="1"/>
          </p:cNvSpPr>
          <p:nvPr/>
        </p:nvSpPr>
        <p:spPr bwMode="auto">
          <a:xfrm>
            <a:off x="1741488" y="2185988"/>
            <a:ext cx="42862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68" name="Oval 83"/>
          <p:cNvSpPr>
            <a:spLocks noChangeArrowheads="1"/>
          </p:cNvSpPr>
          <p:nvPr/>
        </p:nvSpPr>
        <p:spPr bwMode="auto">
          <a:xfrm>
            <a:off x="2328863" y="2190750"/>
            <a:ext cx="42862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69" name="Oval 84"/>
          <p:cNvSpPr>
            <a:spLocks noChangeArrowheads="1"/>
          </p:cNvSpPr>
          <p:nvPr/>
        </p:nvSpPr>
        <p:spPr bwMode="auto">
          <a:xfrm>
            <a:off x="2660650" y="2187575"/>
            <a:ext cx="42863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70" name="Oval 85"/>
          <p:cNvSpPr>
            <a:spLocks noChangeArrowheads="1"/>
          </p:cNvSpPr>
          <p:nvPr/>
        </p:nvSpPr>
        <p:spPr bwMode="auto">
          <a:xfrm>
            <a:off x="2647950" y="1973263"/>
            <a:ext cx="42863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71" name="Oval 86"/>
          <p:cNvSpPr>
            <a:spLocks noChangeArrowheads="1"/>
          </p:cNvSpPr>
          <p:nvPr/>
        </p:nvSpPr>
        <p:spPr bwMode="auto">
          <a:xfrm>
            <a:off x="3522663" y="1970088"/>
            <a:ext cx="42862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72" name="Text Box 45"/>
          <p:cNvSpPr txBox="1">
            <a:spLocks noChangeArrowheads="1"/>
          </p:cNvSpPr>
          <p:nvPr/>
        </p:nvSpPr>
        <p:spPr bwMode="auto">
          <a:xfrm>
            <a:off x="1112838" y="2554288"/>
            <a:ext cx="412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i="0" dirty="0">
                <a:solidFill>
                  <a:srgbClr val="000000"/>
                </a:solidFill>
                <a:latin typeface="Arial" charset="0"/>
              </a:rPr>
              <a:t>…</a:t>
            </a:r>
          </a:p>
        </p:txBody>
      </p:sp>
      <p:sp>
        <p:nvSpPr>
          <p:cNvPr id="75830" name="Rectangle 113"/>
          <p:cNvSpPr>
            <a:spLocks noChangeArrowheads="1"/>
          </p:cNvSpPr>
          <p:nvPr/>
        </p:nvSpPr>
        <p:spPr bwMode="auto">
          <a:xfrm>
            <a:off x="6888163" y="2105025"/>
            <a:ext cx="27940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84374" name="Rectangle 77"/>
          <p:cNvSpPr>
            <a:spLocks noChangeArrowheads="1"/>
          </p:cNvSpPr>
          <p:nvPr/>
        </p:nvSpPr>
        <p:spPr bwMode="auto">
          <a:xfrm>
            <a:off x="6877050" y="1884363"/>
            <a:ext cx="290513" cy="2095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75" name="Rectangle 76"/>
          <p:cNvSpPr>
            <a:spLocks noChangeArrowheads="1"/>
          </p:cNvSpPr>
          <p:nvPr/>
        </p:nvSpPr>
        <p:spPr bwMode="auto">
          <a:xfrm>
            <a:off x="5986463" y="1889125"/>
            <a:ext cx="8905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76" name="Line 17"/>
          <p:cNvSpPr>
            <a:spLocks noChangeShapeType="1"/>
          </p:cNvSpPr>
          <p:nvPr/>
        </p:nvSpPr>
        <p:spPr bwMode="auto">
          <a:xfrm>
            <a:off x="6586538" y="1890713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77" name="Line 24"/>
          <p:cNvSpPr>
            <a:spLocks noChangeShapeType="1"/>
          </p:cNvSpPr>
          <p:nvPr/>
        </p:nvSpPr>
        <p:spPr bwMode="auto">
          <a:xfrm>
            <a:off x="6291263" y="1885950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78" name="Line 25"/>
          <p:cNvSpPr>
            <a:spLocks noChangeShapeType="1"/>
          </p:cNvSpPr>
          <p:nvPr/>
        </p:nvSpPr>
        <p:spPr bwMode="auto">
          <a:xfrm>
            <a:off x="6881813" y="1881188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79" name="Text Box 29"/>
          <p:cNvSpPr txBox="1">
            <a:spLocks noChangeArrowheads="1"/>
          </p:cNvSpPr>
          <p:nvPr/>
        </p:nvSpPr>
        <p:spPr bwMode="auto">
          <a:xfrm>
            <a:off x="5903913" y="2054225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2</a:t>
            </a:r>
          </a:p>
        </p:txBody>
      </p:sp>
      <p:sp>
        <p:nvSpPr>
          <p:cNvPr id="184380" name="Text Box 74"/>
          <p:cNvSpPr txBox="1">
            <a:spLocks noChangeArrowheads="1"/>
          </p:cNvSpPr>
          <p:nvPr/>
        </p:nvSpPr>
        <p:spPr bwMode="auto">
          <a:xfrm>
            <a:off x="6794500" y="1830388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7</a:t>
            </a:r>
          </a:p>
        </p:txBody>
      </p:sp>
      <p:sp>
        <p:nvSpPr>
          <p:cNvPr id="184381" name="Oval 84"/>
          <p:cNvSpPr>
            <a:spLocks noChangeArrowheads="1"/>
          </p:cNvSpPr>
          <p:nvPr/>
        </p:nvSpPr>
        <p:spPr bwMode="auto">
          <a:xfrm>
            <a:off x="6132513" y="2193925"/>
            <a:ext cx="42862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82" name="Oval 86"/>
          <p:cNvSpPr>
            <a:spLocks noChangeArrowheads="1"/>
          </p:cNvSpPr>
          <p:nvPr/>
        </p:nvSpPr>
        <p:spPr bwMode="auto">
          <a:xfrm>
            <a:off x="6994525" y="1976438"/>
            <a:ext cx="42863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83" name="AutoShape 8"/>
          <p:cNvSpPr>
            <a:spLocks noChangeArrowheads="1"/>
          </p:cNvSpPr>
          <p:nvPr/>
        </p:nvSpPr>
        <p:spPr bwMode="auto">
          <a:xfrm>
            <a:off x="5972175" y="1612900"/>
            <a:ext cx="1630363" cy="261938"/>
          </a:xfrm>
          <a:prstGeom prst="parallelogram">
            <a:avLst>
              <a:gd name="adj" fmla="val 155606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84" name="Freeform 10"/>
          <p:cNvSpPr>
            <a:spLocks/>
          </p:cNvSpPr>
          <p:nvPr/>
        </p:nvSpPr>
        <p:spPr bwMode="auto">
          <a:xfrm>
            <a:off x="6154738" y="1657350"/>
            <a:ext cx="1184275" cy="166688"/>
          </a:xfrm>
          <a:custGeom>
            <a:avLst/>
            <a:gdLst>
              <a:gd name="T0" fmla="*/ 0 w 678"/>
              <a:gd name="T1" fmla="*/ 2147483647 h 110"/>
              <a:gd name="T2" fmla="*/ 2147483647 w 678"/>
              <a:gd name="T3" fmla="*/ 2147483647 h 110"/>
              <a:gd name="T4" fmla="*/ 2147483647 w 678"/>
              <a:gd name="T5" fmla="*/ 0 h 110"/>
              <a:gd name="T6" fmla="*/ 2147483647 w 678"/>
              <a:gd name="T7" fmla="*/ 0 h 110"/>
              <a:gd name="T8" fmla="*/ 0 60000 65536"/>
              <a:gd name="T9" fmla="*/ 0 60000 65536"/>
              <a:gd name="T10" fmla="*/ 0 60000 65536"/>
              <a:gd name="T11" fmla="*/ 0 60000 65536"/>
              <a:gd name="T12" fmla="*/ 0 w 678"/>
              <a:gd name="T13" fmla="*/ 0 h 110"/>
              <a:gd name="T14" fmla="*/ 678 w 678"/>
              <a:gd name="T15" fmla="*/ 110 h 11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78" h="110">
                <a:moveTo>
                  <a:pt x="0" y="110"/>
                </a:moveTo>
                <a:lnTo>
                  <a:pt x="148" y="108"/>
                </a:lnTo>
                <a:lnTo>
                  <a:pt x="567" y="0"/>
                </a:lnTo>
                <a:lnTo>
                  <a:pt x="678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85" name="Freeform 10"/>
          <p:cNvSpPr>
            <a:spLocks/>
          </p:cNvSpPr>
          <p:nvPr/>
        </p:nvSpPr>
        <p:spPr bwMode="auto">
          <a:xfrm flipV="1">
            <a:off x="6354763" y="1657350"/>
            <a:ext cx="873125" cy="166688"/>
          </a:xfrm>
          <a:custGeom>
            <a:avLst/>
            <a:gdLst>
              <a:gd name="T0" fmla="*/ 0 w 678"/>
              <a:gd name="T1" fmla="*/ 2147483647 h 110"/>
              <a:gd name="T2" fmla="*/ 2147483647 w 678"/>
              <a:gd name="T3" fmla="*/ 2147483647 h 110"/>
              <a:gd name="T4" fmla="*/ 2147483647 w 678"/>
              <a:gd name="T5" fmla="*/ 0 h 110"/>
              <a:gd name="T6" fmla="*/ 2147483647 w 678"/>
              <a:gd name="T7" fmla="*/ 0 h 110"/>
              <a:gd name="T8" fmla="*/ 0 60000 65536"/>
              <a:gd name="T9" fmla="*/ 0 60000 65536"/>
              <a:gd name="T10" fmla="*/ 0 60000 65536"/>
              <a:gd name="T11" fmla="*/ 0 60000 65536"/>
              <a:gd name="T12" fmla="*/ 0 w 678"/>
              <a:gd name="T13" fmla="*/ 0 h 110"/>
              <a:gd name="T14" fmla="*/ 678 w 678"/>
              <a:gd name="T15" fmla="*/ 110 h 11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78" h="110">
                <a:moveTo>
                  <a:pt x="0" y="110"/>
                </a:moveTo>
                <a:lnTo>
                  <a:pt x="148" y="108"/>
                </a:lnTo>
                <a:lnTo>
                  <a:pt x="567" y="0"/>
                </a:lnTo>
                <a:lnTo>
                  <a:pt x="678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/>
          <a:lstStyle/>
          <a:p>
            <a:endParaRPr lang="en-US" dirty="0"/>
          </a:p>
        </p:txBody>
      </p:sp>
      <p:sp>
        <p:nvSpPr>
          <p:cNvPr id="184386" name="Freeform 131"/>
          <p:cNvSpPr>
            <a:spLocks/>
          </p:cNvSpPr>
          <p:nvPr/>
        </p:nvSpPr>
        <p:spPr bwMode="auto">
          <a:xfrm>
            <a:off x="7180263" y="1611313"/>
            <a:ext cx="419100" cy="723900"/>
          </a:xfrm>
          <a:custGeom>
            <a:avLst/>
            <a:gdLst>
              <a:gd name="T0" fmla="*/ 2147483647 w 264"/>
              <a:gd name="T1" fmla="*/ 0 h 456"/>
              <a:gd name="T2" fmla="*/ 2147483647 w 264"/>
              <a:gd name="T3" fmla="*/ 2147483647 h 456"/>
              <a:gd name="T4" fmla="*/ 0 w 264"/>
              <a:gd name="T5" fmla="*/ 2147483647 h 45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64" h="456">
                <a:moveTo>
                  <a:pt x="264" y="0"/>
                </a:moveTo>
                <a:lnTo>
                  <a:pt x="262" y="248"/>
                </a:lnTo>
                <a:lnTo>
                  <a:pt x="0" y="456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184387" name="Freeform 132"/>
          <p:cNvSpPr>
            <a:spLocks/>
          </p:cNvSpPr>
          <p:nvPr/>
        </p:nvSpPr>
        <p:spPr bwMode="auto">
          <a:xfrm>
            <a:off x="5969000" y="1868488"/>
            <a:ext cx="1209675" cy="481012"/>
          </a:xfrm>
          <a:custGeom>
            <a:avLst/>
            <a:gdLst>
              <a:gd name="T0" fmla="*/ 0 w 762"/>
              <a:gd name="T1" fmla="*/ 2147483647 h 303"/>
              <a:gd name="T2" fmla="*/ 0 w 762"/>
              <a:gd name="T3" fmla="*/ 2147483647 h 303"/>
              <a:gd name="T4" fmla="*/ 2147483647 w 762"/>
              <a:gd name="T5" fmla="*/ 2147483647 h 303"/>
              <a:gd name="T6" fmla="*/ 2147483647 w 762"/>
              <a:gd name="T7" fmla="*/ 0 h 30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62" h="303">
                <a:moveTo>
                  <a:pt x="0" y="3"/>
                </a:moveTo>
                <a:lnTo>
                  <a:pt x="0" y="303"/>
                </a:lnTo>
                <a:lnTo>
                  <a:pt x="762" y="303"/>
                </a:lnTo>
                <a:lnTo>
                  <a:pt x="762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75845" name="Line 133"/>
          <p:cNvSpPr>
            <a:spLocks noChangeShapeType="1"/>
          </p:cNvSpPr>
          <p:nvPr/>
        </p:nvSpPr>
        <p:spPr bwMode="auto">
          <a:xfrm flipV="1">
            <a:off x="5969000" y="2092325"/>
            <a:ext cx="1219200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84389" name="Line 69"/>
          <p:cNvSpPr>
            <a:spLocks noChangeShapeType="1"/>
          </p:cNvSpPr>
          <p:nvPr/>
        </p:nvSpPr>
        <p:spPr bwMode="auto">
          <a:xfrm flipH="1">
            <a:off x="5983288" y="2216150"/>
            <a:ext cx="165100" cy="301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90" name="Line 70"/>
          <p:cNvSpPr>
            <a:spLocks noChangeShapeType="1"/>
          </p:cNvSpPr>
          <p:nvPr/>
        </p:nvSpPr>
        <p:spPr bwMode="auto">
          <a:xfrm>
            <a:off x="6438900" y="1990725"/>
            <a:ext cx="179388" cy="627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91" name="Line 71"/>
          <p:cNvSpPr>
            <a:spLocks noChangeShapeType="1"/>
          </p:cNvSpPr>
          <p:nvPr/>
        </p:nvSpPr>
        <p:spPr bwMode="auto">
          <a:xfrm>
            <a:off x="6999288" y="1987550"/>
            <a:ext cx="509587" cy="455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92" name="Oval 85"/>
          <p:cNvSpPr>
            <a:spLocks noChangeArrowheads="1"/>
          </p:cNvSpPr>
          <p:nvPr/>
        </p:nvSpPr>
        <p:spPr bwMode="auto">
          <a:xfrm>
            <a:off x="6424613" y="1970088"/>
            <a:ext cx="42862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93" name="Text Box 27"/>
          <p:cNvSpPr txBox="1">
            <a:spLocks noChangeArrowheads="1"/>
          </p:cNvSpPr>
          <p:nvPr/>
        </p:nvSpPr>
        <p:spPr bwMode="auto">
          <a:xfrm>
            <a:off x="6232525" y="1835150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3</a:t>
            </a:r>
          </a:p>
        </p:txBody>
      </p:sp>
      <p:sp>
        <p:nvSpPr>
          <p:cNvPr id="75851" name="Rectangle 158"/>
          <p:cNvSpPr>
            <a:spLocks noChangeArrowheads="1"/>
          </p:cNvSpPr>
          <p:nvPr/>
        </p:nvSpPr>
        <p:spPr bwMode="auto">
          <a:xfrm>
            <a:off x="6591300" y="1885950"/>
            <a:ext cx="280988" cy="204788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84395" name="Text Box 73"/>
          <p:cNvSpPr txBox="1">
            <a:spLocks noChangeArrowheads="1"/>
          </p:cNvSpPr>
          <p:nvPr/>
        </p:nvSpPr>
        <p:spPr bwMode="auto">
          <a:xfrm>
            <a:off x="5648325" y="3124200"/>
            <a:ext cx="2408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 i="0" dirty="0">
                <a:solidFill>
                  <a:srgbClr val="000000"/>
                </a:solidFill>
                <a:latin typeface="Arial" charset="0"/>
              </a:rPr>
              <a:t>Ports 2,3,5 belong to EE VLAN</a:t>
            </a:r>
          </a:p>
          <a:p>
            <a:pPr algn="ctr" eaLnBrk="1" hangingPunct="1"/>
            <a:r>
              <a:rPr lang="en-US" sz="1200" i="0" dirty="0">
                <a:solidFill>
                  <a:srgbClr val="000000"/>
                </a:solidFill>
                <a:latin typeface="Arial" charset="0"/>
              </a:rPr>
              <a:t>Ports 4,6,7,8 belong to CS VLAN</a:t>
            </a:r>
          </a:p>
        </p:txBody>
      </p:sp>
      <p:sp>
        <p:nvSpPr>
          <p:cNvPr id="184396" name="Text Box 27"/>
          <p:cNvSpPr txBox="1">
            <a:spLocks noChangeArrowheads="1"/>
          </p:cNvSpPr>
          <p:nvPr/>
        </p:nvSpPr>
        <p:spPr bwMode="auto">
          <a:xfrm>
            <a:off x="6513513" y="1835150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5</a:t>
            </a:r>
          </a:p>
        </p:txBody>
      </p:sp>
      <p:sp>
        <p:nvSpPr>
          <p:cNvPr id="184397" name="Text Box 27"/>
          <p:cNvSpPr txBox="1">
            <a:spLocks noChangeArrowheads="1"/>
          </p:cNvSpPr>
          <p:nvPr/>
        </p:nvSpPr>
        <p:spPr bwMode="auto">
          <a:xfrm>
            <a:off x="6237288" y="2049463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4</a:t>
            </a:r>
          </a:p>
        </p:txBody>
      </p:sp>
      <p:sp>
        <p:nvSpPr>
          <p:cNvPr id="184398" name="Text Box 27"/>
          <p:cNvSpPr txBox="1">
            <a:spLocks noChangeArrowheads="1"/>
          </p:cNvSpPr>
          <p:nvPr/>
        </p:nvSpPr>
        <p:spPr bwMode="auto">
          <a:xfrm>
            <a:off x="6513513" y="2049463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6</a:t>
            </a:r>
          </a:p>
        </p:txBody>
      </p:sp>
      <p:sp>
        <p:nvSpPr>
          <p:cNvPr id="184399" name="Text Box 27"/>
          <p:cNvSpPr txBox="1">
            <a:spLocks noChangeArrowheads="1"/>
          </p:cNvSpPr>
          <p:nvPr/>
        </p:nvSpPr>
        <p:spPr bwMode="auto">
          <a:xfrm>
            <a:off x="6813550" y="2054225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8</a:t>
            </a:r>
          </a:p>
        </p:txBody>
      </p:sp>
      <p:grpSp>
        <p:nvGrpSpPr>
          <p:cNvPr id="692394" name="Group 170"/>
          <p:cNvGrpSpPr>
            <a:grpSpLocks/>
          </p:cNvGrpSpPr>
          <p:nvPr/>
        </p:nvGrpSpPr>
        <p:grpSpPr bwMode="auto">
          <a:xfrm>
            <a:off x="3327400" y="1835150"/>
            <a:ext cx="2836863" cy="427038"/>
            <a:chOff x="2096" y="1156"/>
            <a:chExt cx="1787" cy="269"/>
          </a:xfrm>
        </p:grpSpPr>
        <p:sp>
          <p:nvSpPr>
            <p:cNvPr id="184429" name="Oval 85"/>
            <p:cNvSpPr>
              <a:spLocks noChangeArrowheads="1"/>
            </p:cNvSpPr>
            <p:nvPr/>
          </p:nvSpPr>
          <p:spPr bwMode="auto">
            <a:xfrm>
              <a:off x="2215" y="1381"/>
              <a:ext cx="27" cy="3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i="0" dirty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184430" name="Group 169"/>
            <p:cNvGrpSpPr>
              <a:grpSpLocks/>
            </p:cNvGrpSpPr>
            <p:nvPr/>
          </p:nvGrpSpPr>
          <p:grpSpPr bwMode="auto">
            <a:xfrm>
              <a:off x="2096" y="1156"/>
              <a:ext cx="1787" cy="269"/>
              <a:chOff x="2096" y="1156"/>
              <a:chExt cx="1787" cy="269"/>
            </a:xfrm>
          </p:grpSpPr>
          <p:sp>
            <p:nvSpPr>
              <p:cNvPr id="184431" name="Text Box 28"/>
              <p:cNvSpPr txBox="1">
                <a:spLocks noChangeArrowheads="1"/>
              </p:cNvSpPr>
              <p:nvPr/>
            </p:nvSpPr>
            <p:spPr bwMode="auto">
              <a:xfrm>
                <a:off x="2096" y="1290"/>
                <a:ext cx="188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800" i="0" dirty="0">
                    <a:solidFill>
                      <a:srgbClr val="FF0000"/>
                    </a:solidFill>
                    <a:latin typeface="Arial" charset="0"/>
                  </a:rPr>
                  <a:t>16</a:t>
                </a:r>
              </a:p>
            </p:txBody>
          </p:sp>
          <p:sp>
            <p:nvSpPr>
              <p:cNvPr id="184432" name="Text Box 27"/>
              <p:cNvSpPr txBox="1">
                <a:spLocks noChangeArrowheads="1"/>
              </p:cNvSpPr>
              <p:nvPr/>
            </p:nvSpPr>
            <p:spPr bwMode="auto">
              <a:xfrm>
                <a:off x="3731" y="1156"/>
                <a:ext cx="152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800" i="0" dirty="0">
                    <a:solidFill>
                      <a:srgbClr val="FF0000"/>
                    </a:solidFill>
                    <a:latin typeface="Arial" charset="0"/>
                  </a:rPr>
                  <a:t>1</a:t>
                </a:r>
              </a:p>
            </p:txBody>
          </p:sp>
          <p:sp>
            <p:nvSpPr>
              <p:cNvPr id="184433" name="Oval 85"/>
              <p:cNvSpPr>
                <a:spLocks noChangeArrowheads="1"/>
              </p:cNvSpPr>
              <p:nvPr/>
            </p:nvSpPr>
            <p:spPr bwMode="auto">
              <a:xfrm>
                <a:off x="3855" y="1247"/>
                <a:ext cx="27" cy="3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i="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84434" name="Freeform 168"/>
              <p:cNvSpPr>
                <a:spLocks/>
              </p:cNvSpPr>
              <p:nvPr/>
            </p:nvSpPr>
            <p:spPr bwMode="auto">
              <a:xfrm>
                <a:off x="2226" y="1260"/>
                <a:ext cx="1644" cy="135"/>
              </a:xfrm>
              <a:custGeom>
                <a:avLst/>
                <a:gdLst>
                  <a:gd name="T0" fmla="*/ 0 w 1644"/>
                  <a:gd name="T1" fmla="*/ 135 h 135"/>
                  <a:gd name="T2" fmla="*/ 852 w 1644"/>
                  <a:gd name="T3" fmla="*/ 132 h 135"/>
                  <a:gd name="T4" fmla="*/ 1050 w 1644"/>
                  <a:gd name="T5" fmla="*/ 0 h 135"/>
                  <a:gd name="T6" fmla="*/ 1644 w 1644"/>
                  <a:gd name="T7" fmla="*/ 0 h 13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44" h="135">
                    <a:moveTo>
                      <a:pt x="0" y="135"/>
                    </a:moveTo>
                    <a:lnTo>
                      <a:pt x="852" y="132"/>
                    </a:lnTo>
                    <a:lnTo>
                      <a:pt x="1050" y="0"/>
                    </a:lnTo>
                    <a:lnTo>
                      <a:pt x="1644" y="0"/>
                    </a:ln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grpSp>
        <p:nvGrpSpPr>
          <p:cNvPr id="184401" name="Group 44"/>
          <p:cNvGrpSpPr>
            <a:grpSpLocks/>
          </p:cNvGrpSpPr>
          <p:nvPr/>
        </p:nvGrpSpPr>
        <p:grpSpPr bwMode="auto">
          <a:xfrm>
            <a:off x="254000" y="2316163"/>
            <a:ext cx="538163" cy="558800"/>
            <a:chOff x="-44" y="1473"/>
            <a:chExt cx="981" cy="1105"/>
          </a:xfrm>
        </p:grpSpPr>
        <p:pic>
          <p:nvPicPr>
            <p:cNvPr id="184427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28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4402" name="Group 44"/>
          <p:cNvGrpSpPr>
            <a:grpSpLocks/>
          </p:cNvGrpSpPr>
          <p:nvPr/>
        </p:nvGrpSpPr>
        <p:grpSpPr bwMode="auto">
          <a:xfrm>
            <a:off x="619125" y="2519363"/>
            <a:ext cx="539750" cy="558800"/>
            <a:chOff x="-44" y="1473"/>
            <a:chExt cx="981" cy="1105"/>
          </a:xfrm>
        </p:grpSpPr>
        <p:pic>
          <p:nvPicPr>
            <p:cNvPr id="184425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26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4403" name="Group 44"/>
          <p:cNvGrpSpPr>
            <a:grpSpLocks/>
          </p:cNvGrpSpPr>
          <p:nvPr/>
        </p:nvGrpSpPr>
        <p:grpSpPr bwMode="auto">
          <a:xfrm>
            <a:off x="1290638" y="2479675"/>
            <a:ext cx="538162" cy="558800"/>
            <a:chOff x="-44" y="1473"/>
            <a:chExt cx="981" cy="1105"/>
          </a:xfrm>
        </p:grpSpPr>
        <p:pic>
          <p:nvPicPr>
            <p:cNvPr id="184423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24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4404" name="Group 44"/>
          <p:cNvGrpSpPr>
            <a:grpSpLocks/>
          </p:cNvGrpSpPr>
          <p:nvPr/>
        </p:nvGrpSpPr>
        <p:grpSpPr bwMode="auto">
          <a:xfrm>
            <a:off x="2417763" y="2498725"/>
            <a:ext cx="538162" cy="558800"/>
            <a:chOff x="-44" y="1473"/>
            <a:chExt cx="981" cy="1105"/>
          </a:xfrm>
        </p:grpSpPr>
        <p:pic>
          <p:nvPicPr>
            <p:cNvPr id="184421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22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4405" name="Group 44"/>
          <p:cNvGrpSpPr>
            <a:grpSpLocks/>
          </p:cNvGrpSpPr>
          <p:nvPr/>
        </p:nvGrpSpPr>
        <p:grpSpPr bwMode="auto">
          <a:xfrm>
            <a:off x="2854325" y="2479675"/>
            <a:ext cx="539750" cy="558800"/>
            <a:chOff x="-44" y="1473"/>
            <a:chExt cx="981" cy="1105"/>
          </a:xfrm>
        </p:grpSpPr>
        <p:pic>
          <p:nvPicPr>
            <p:cNvPr id="184419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20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4406" name="Group 44"/>
          <p:cNvGrpSpPr>
            <a:grpSpLocks/>
          </p:cNvGrpSpPr>
          <p:nvPr/>
        </p:nvGrpSpPr>
        <p:grpSpPr bwMode="auto">
          <a:xfrm>
            <a:off x="3708400" y="2327275"/>
            <a:ext cx="538163" cy="558800"/>
            <a:chOff x="-44" y="1473"/>
            <a:chExt cx="981" cy="1105"/>
          </a:xfrm>
        </p:grpSpPr>
        <p:pic>
          <p:nvPicPr>
            <p:cNvPr id="184417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18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4407" name="Group 44"/>
          <p:cNvGrpSpPr>
            <a:grpSpLocks/>
          </p:cNvGrpSpPr>
          <p:nvPr/>
        </p:nvGrpSpPr>
        <p:grpSpPr bwMode="auto">
          <a:xfrm>
            <a:off x="5557838" y="2428875"/>
            <a:ext cx="538162" cy="558800"/>
            <a:chOff x="-44" y="1473"/>
            <a:chExt cx="981" cy="1105"/>
          </a:xfrm>
        </p:grpSpPr>
        <p:pic>
          <p:nvPicPr>
            <p:cNvPr id="184415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16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4408" name="Group 44"/>
          <p:cNvGrpSpPr>
            <a:grpSpLocks/>
          </p:cNvGrpSpPr>
          <p:nvPr/>
        </p:nvGrpSpPr>
        <p:grpSpPr bwMode="auto">
          <a:xfrm>
            <a:off x="7183438" y="2357438"/>
            <a:ext cx="538162" cy="558800"/>
            <a:chOff x="-44" y="1473"/>
            <a:chExt cx="981" cy="1105"/>
          </a:xfrm>
        </p:grpSpPr>
        <p:pic>
          <p:nvPicPr>
            <p:cNvPr id="184413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14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4409" name="Group 44"/>
          <p:cNvGrpSpPr>
            <a:grpSpLocks/>
          </p:cNvGrpSpPr>
          <p:nvPr/>
        </p:nvGrpSpPr>
        <p:grpSpPr bwMode="auto">
          <a:xfrm>
            <a:off x="6257925" y="2438400"/>
            <a:ext cx="539750" cy="558800"/>
            <a:chOff x="-44" y="1473"/>
            <a:chExt cx="981" cy="1105"/>
          </a:xfrm>
        </p:grpSpPr>
        <p:pic>
          <p:nvPicPr>
            <p:cNvPr id="184411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12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pic>
        <p:nvPicPr>
          <p:cNvPr id="184410" name="Picture 1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1030288"/>
            <a:ext cx="7415212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35</a:t>
            </a:fld>
            <a:endParaRPr lang="en-US" sz="1200" dirty="0">
              <a:latin typeface="Tahoma" charset="0"/>
            </a:endParaRPr>
          </a:p>
        </p:txBody>
      </p:sp>
      <p:sp>
        <p:nvSpPr>
          <p:cNvPr id="11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3036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2227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7" name="Text Box 9"/>
          <p:cNvSpPr txBox="1">
            <a:spLocks noChangeArrowheads="1"/>
          </p:cNvSpPr>
          <p:nvPr/>
        </p:nvSpPr>
        <p:spPr bwMode="auto">
          <a:xfrm>
            <a:off x="3384550" y="1428750"/>
            <a:ext cx="47466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i="0" dirty="0">
                <a:solidFill>
                  <a:srgbClr val="000000"/>
                </a:solidFill>
                <a:latin typeface="Arial" charset="0"/>
              </a:rPr>
              <a:t>type</a:t>
            </a:r>
          </a:p>
        </p:txBody>
      </p:sp>
      <p:sp>
        <p:nvSpPr>
          <p:cNvPr id="185348" name="Line 10"/>
          <p:cNvSpPr>
            <a:spLocks noChangeShapeType="1"/>
          </p:cNvSpPr>
          <p:nvPr/>
        </p:nvSpPr>
        <p:spPr bwMode="auto">
          <a:xfrm>
            <a:off x="3559175" y="1636713"/>
            <a:ext cx="0" cy="17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5349" name="Line 31"/>
          <p:cNvSpPr>
            <a:spLocks noChangeShapeType="1"/>
          </p:cNvSpPr>
          <p:nvPr/>
        </p:nvSpPr>
        <p:spPr bwMode="auto">
          <a:xfrm>
            <a:off x="1000125" y="2200275"/>
            <a:ext cx="0" cy="7715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5350" name="Line 34"/>
          <p:cNvSpPr>
            <a:spLocks noChangeShapeType="1"/>
          </p:cNvSpPr>
          <p:nvPr/>
        </p:nvSpPr>
        <p:spPr bwMode="auto">
          <a:xfrm>
            <a:off x="3424238" y="2171700"/>
            <a:ext cx="0" cy="7715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5351" name="Line 36"/>
          <p:cNvSpPr>
            <a:spLocks noChangeShapeType="1"/>
          </p:cNvSpPr>
          <p:nvPr/>
        </p:nvSpPr>
        <p:spPr bwMode="auto">
          <a:xfrm>
            <a:off x="3457575" y="2176463"/>
            <a:ext cx="742950" cy="8096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5352" name="Line 37"/>
          <p:cNvSpPr>
            <a:spLocks noChangeShapeType="1"/>
          </p:cNvSpPr>
          <p:nvPr/>
        </p:nvSpPr>
        <p:spPr bwMode="auto">
          <a:xfrm>
            <a:off x="6167438" y="2185988"/>
            <a:ext cx="700087" cy="79533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5353" name="Line 40"/>
          <p:cNvSpPr>
            <a:spLocks noChangeShapeType="1"/>
          </p:cNvSpPr>
          <p:nvPr/>
        </p:nvSpPr>
        <p:spPr bwMode="auto">
          <a:xfrm>
            <a:off x="3600450" y="3328988"/>
            <a:ext cx="0" cy="857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5354" name="Rectangle 41"/>
          <p:cNvSpPr>
            <a:spLocks noChangeArrowheads="1"/>
          </p:cNvSpPr>
          <p:nvPr/>
        </p:nvSpPr>
        <p:spPr bwMode="auto">
          <a:xfrm>
            <a:off x="3476625" y="4057650"/>
            <a:ext cx="250666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US" altLang="ko-KR" sz="1400" i="0" dirty="0">
                <a:solidFill>
                  <a:srgbClr val="000000"/>
                </a:solidFill>
                <a:latin typeface="Arial" charset="0"/>
                <a:ea typeface="Gulim" charset="0"/>
                <a:cs typeface="Gulim" charset="0"/>
              </a:rPr>
              <a:t>2-byte Tag Protocol Identifier</a:t>
            </a:r>
          </a:p>
          <a:p>
            <a:pPr eaLnBrk="1" hangingPunct="1"/>
            <a:r>
              <a:rPr lang="en-US" altLang="ko-KR" sz="1400" i="0" dirty="0">
                <a:solidFill>
                  <a:srgbClr val="000000"/>
                </a:solidFill>
                <a:latin typeface="Arial" charset="0"/>
                <a:ea typeface="Gulim" charset="0"/>
                <a:cs typeface="Gulim" charset="0"/>
              </a:rPr>
              <a:t>                        (value: 81-00) </a:t>
            </a:r>
          </a:p>
        </p:txBody>
      </p:sp>
      <p:sp>
        <p:nvSpPr>
          <p:cNvPr id="185355" name="Rectangle 42"/>
          <p:cNvSpPr>
            <a:spLocks noChangeArrowheads="1"/>
          </p:cNvSpPr>
          <p:nvPr/>
        </p:nvSpPr>
        <p:spPr bwMode="auto">
          <a:xfrm>
            <a:off x="3814763" y="5203825"/>
            <a:ext cx="382428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US" altLang="ko-KR" sz="1400" i="0" dirty="0">
                <a:solidFill>
                  <a:srgbClr val="000000"/>
                </a:solidFill>
                <a:latin typeface="Arial" charset="0"/>
                <a:ea typeface="Gulim" charset="0"/>
                <a:cs typeface="Gulim" charset="0"/>
              </a:rPr>
              <a:t>Tag Control Information (12 bit VLAN ID field, </a:t>
            </a:r>
          </a:p>
          <a:p>
            <a:pPr eaLnBrk="1" hangingPunct="1"/>
            <a:r>
              <a:rPr lang="en-US" altLang="ko-KR" sz="1400" i="0" dirty="0">
                <a:solidFill>
                  <a:srgbClr val="000000"/>
                </a:solidFill>
                <a:latin typeface="Arial" charset="0"/>
                <a:ea typeface="Gulim" charset="0"/>
                <a:cs typeface="Gulim" charset="0"/>
              </a:rPr>
              <a:t>                          3 bit priority field like IP TOS)</a:t>
            </a:r>
            <a:r>
              <a:rPr lang="en-US" altLang="ko-KR" i="0" dirty="0">
                <a:solidFill>
                  <a:srgbClr val="000000"/>
                </a:solidFill>
                <a:latin typeface="Arial" charset="0"/>
                <a:ea typeface="Gulim" charset="0"/>
                <a:cs typeface="Gulim" charset="0"/>
              </a:rPr>
              <a:t> </a:t>
            </a:r>
          </a:p>
        </p:txBody>
      </p:sp>
      <p:sp>
        <p:nvSpPr>
          <p:cNvPr id="185356" name="Line 43"/>
          <p:cNvSpPr>
            <a:spLocks noChangeShapeType="1"/>
          </p:cNvSpPr>
          <p:nvPr/>
        </p:nvSpPr>
        <p:spPr bwMode="auto">
          <a:xfrm>
            <a:off x="3963988" y="3419475"/>
            <a:ext cx="9525" cy="1741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5357" name="Line 44"/>
          <p:cNvSpPr>
            <a:spLocks noChangeShapeType="1"/>
          </p:cNvSpPr>
          <p:nvPr/>
        </p:nvSpPr>
        <p:spPr bwMode="auto">
          <a:xfrm>
            <a:off x="6562725" y="3319463"/>
            <a:ext cx="0" cy="857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5358" name="Line 47"/>
          <p:cNvSpPr>
            <a:spLocks noChangeShapeType="1"/>
          </p:cNvSpPr>
          <p:nvPr/>
        </p:nvSpPr>
        <p:spPr bwMode="auto">
          <a:xfrm flipH="1">
            <a:off x="6767513" y="3076575"/>
            <a:ext cx="14287" cy="52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5359" name="Rectangle 48"/>
          <p:cNvSpPr>
            <a:spLocks noChangeArrowheads="1"/>
          </p:cNvSpPr>
          <p:nvPr/>
        </p:nvSpPr>
        <p:spPr bwMode="auto">
          <a:xfrm>
            <a:off x="6105525" y="4175125"/>
            <a:ext cx="1238250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ko-KR" sz="1400" i="0" dirty="0">
                <a:solidFill>
                  <a:srgbClr val="000000"/>
                </a:solidFill>
                <a:latin typeface="Arial" charset="0"/>
                <a:ea typeface="Gulim" charset="0"/>
                <a:cs typeface="Gulim" charset="0"/>
              </a:rPr>
              <a:t>Recomputed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ko-KR" sz="1400" i="0" dirty="0">
                <a:solidFill>
                  <a:srgbClr val="000000"/>
                </a:solidFill>
                <a:latin typeface="Arial" charset="0"/>
                <a:ea typeface="Gulim" charset="0"/>
                <a:cs typeface="Gulim" charset="0"/>
              </a:rPr>
              <a:t>CRC</a:t>
            </a:r>
            <a:r>
              <a:rPr lang="en-US" altLang="ko-KR" i="0" dirty="0">
                <a:solidFill>
                  <a:srgbClr val="000000"/>
                </a:solidFill>
                <a:latin typeface="Arial" charset="0"/>
                <a:ea typeface="Gulim" charset="0"/>
                <a:cs typeface="Gulim" charset="0"/>
              </a:rPr>
              <a:t> </a:t>
            </a:r>
          </a:p>
        </p:txBody>
      </p:sp>
      <p:sp>
        <p:nvSpPr>
          <p:cNvPr id="76817" name="Rectangle 27"/>
          <p:cNvSpPr>
            <a:spLocks noChangeArrowheads="1"/>
          </p:cNvSpPr>
          <p:nvPr/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r>
              <a:rPr lang="en-US" sz="4000" i="0" dirty="0">
                <a:solidFill>
                  <a:srgbClr val="000099"/>
                </a:solidFill>
                <a:latin typeface="Gill Sans MT" charset="0"/>
                <a:cs typeface="+mn-cs"/>
              </a:rPr>
              <a:t>802.1Q VLAN frame format</a:t>
            </a:r>
          </a:p>
        </p:txBody>
      </p:sp>
      <p:sp>
        <p:nvSpPr>
          <p:cNvPr id="76818" name="Text Box 28"/>
          <p:cNvSpPr txBox="1">
            <a:spLocks noChangeArrowheads="1"/>
          </p:cNvSpPr>
          <p:nvPr/>
        </p:nvSpPr>
        <p:spPr bwMode="auto">
          <a:xfrm>
            <a:off x="7100888" y="1801813"/>
            <a:ext cx="1550987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802.1 frame</a:t>
            </a:r>
          </a:p>
        </p:txBody>
      </p:sp>
      <p:sp>
        <p:nvSpPr>
          <p:cNvPr id="76819" name="Text Box 29"/>
          <p:cNvSpPr txBox="1">
            <a:spLocks noChangeArrowheads="1"/>
          </p:cNvSpPr>
          <p:nvPr/>
        </p:nvSpPr>
        <p:spPr bwMode="auto">
          <a:xfrm>
            <a:off x="7104063" y="2967038"/>
            <a:ext cx="17494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802.1Q frame</a:t>
            </a:r>
          </a:p>
        </p:txBody>
      </p:sp>
      <p:pic>
        <p:nvPicPr>
          <p:cNvPr id="185363" name="Picture 20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8" y="1027113"/>
            <a:ext cx="5741987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5364" name="Rectangle 1"/>
          <p:cNvSpPr>
            <a:spLocks noChangeArrowheads="1"/>
          </p:cNvSpPr>
          <p:nvPr/>
        </p:nvSpPr>
        <p:spPr bwMode="auto">
          <a:xfrm>
            <a:off x="965200" y="1709738"/>
            <a:ext cx="5140325" cy="406400"/>
          </a:xfrm>
          <a:prstGeom prst="rect">
            <a:avLst/>
          </a:prstGeom>
          <a:solidFill>
            <a:srgbClr val="006633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/>
          <a:lstStyle/>
          <a:p>
            <a:endParaRPr lang="en-US" dirty="0"/>
          </a:p>
        </p:txBody>
      </p:sp>
      <p:cxnSp>
        <p:nvCxnSpPr>
          <p:cNvPr id="76822" name="Straight Connector 3"/>
          <p:cNvCxnSpPr>
            <a:cxnSpLocks noChangeShapeType="1"/>
          </p:cNvCxnSpPr>
          <p:nvPr/>
        </p:nvCxnSpPr>
        <p:spPr bwMode="auto">
          <a:xfrm>
            <a:off x="1958975" y="1700213"/>
            <a:ext cx="0" cy="428625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6823" name="Straight Connector 32"/>
          <p:cNvCxnSpPr>
            <a:cxnSpLocks noChangeShapeType="1"/>
          </p:cNvCxnSpPr>
          <p:nvPr/>
        </p:nvCxnSpPr>
        <p:spPr bwMode="auto">
          <a:xfrm>
            <a:off x="2689225" y="1703388"/>
            <a:ext cx="0" cy="428625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6824" name="Straight Connector 33"/>
          <p:cNvCxnSpPr>
            <a:cxnSpLocks noChangeShapeType="1"/>
          </p:cNvCxnSpPr>
          <p:nvPr/>
        </p:nvCxnSpPr>
        <p:spPr bwMode="auto">
          <a:xfrm>
            <a:off x="3417888" y="1708150"/>
            <a:ext cx="0" cy="427038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6825" name="Straight Connector 34"/>
          <p:cNvCxnSpPr>
            <a:cxnSpLocks noChangeShapeType="1"/>
          </p:cNvCxnSpPr>
          <p:nvPr/>
        </p:nvCxnSpPr>
        <p:spPr bwMode="auto">
          <a:xfrm>
            <a:off x="3671888" y="1703388"/>
            <a:ext cx="0" cy="428625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6826" name="Straight Connector 35"/>
          <p:cNvCxnSpPr>
            <a:cxnSpLocks noChangeShapeType="1"/>
          </p:cNvCxnSpPr>
          <p:nvPr/>
        </p:nvCxnSpPr>
        <p:spPr bwMode="auto">
          <a:xfrm>
            <a:off x="5638800" y="1689100"/>
            <a:ext cx="0" cy="428625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85370" name="TextBox 5"/>
          <p:cNvSpPr txBox="1">
            <a:spLocks noChangeArrowheads="1"/>
          </p:cNvSpPr>
          <p:nvPr/>
        </p:nvSpPr>
        <p:spPr bwMode="auto">
          <a:xfrm>
            <a:off x="1937401" y="1722438"/>
            <a:ext cx="770225" cy="405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ts val="1200"/>
              </a:lnSpc>
            </a:pPr>
            <a:r>
              <a:rPr lang="en-US" sz="1200" dirty="0">
                <a:solidFill>
                  <a:schemeClr val="bg1"/>
                </a:solidFill>
                <a:latin typeface="Arial" charset="0"/>
                <a:cs typeface="Arial" charset="0"/>
              </a:rPr>
              <a:t>dest.</a:t>
            </a:r>
          </a:p>
          <a:p>
            <a:pPr algn="ctr">
              <a:lnSpc>
                <a:spcPts val="1200"/>
              </a:lnSpc>
            </a:pPr>
            <a:r>
              <a:rPr lang="en-US" sz="1200" dirty="0">
                <a:solidFill>
                  <a:schemeClr val="bg1"/>
                </a:solidFill>
                <a:latin typeface="Arial" charset="0"/>
                <a:cs typeface="Arial" charset="0"/>
              </a:rPr>
              <a:t>address</a:t>
            </a:r>
          </a:p>
        </p:txBody>
      </p:sp>
      <p:sp>
        <p:nvSpPr>
          <p:cNvPr id="185371" name="TextBox 37"/>
          <p:cNvSpPr txBox="1">
            <a:spLocks noChangeArrowheads="1"/>
          </p:cNvSpPr>
          <p:nvPr/>
        </p:nvSpPr>
        <p:spPr bwMode="auto">
          <a:xfrm>
            <a:off x="2697163" y="1719263"/>
            <a:ext cx="730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ts val="1200"/>
              </a:lnSpc>
            </a:pPr>
            <a:r>
              <a:rPr lang="en-US" sz="1200" dirty="0">
                <a:solidFill>
                  <a:schemeClr val="bg1"/>
                </a:solidFill>
                <a:latin typeface="Arial" charset="0"/>
                <a:cs typeface="Arial" charset="0"/>
              </a:rPr>
              <a:t>source</a:t>
            </a:r>
          </a:p>
          <a:p>
            <a:pPr algn="ctr">
              <a:lnSpc>
                <a:spcPts val="1200"/>
              </a:lnSpc>
            </a:pPr>
            <a:r>
              <a:rPr lang="en-US" sz="1200" dirty="0">
                <a:solidFill>
                  <a:schemeClr val="bg1"/>
                </a:solidFill>
                <a:latin typeface="Arial" charset="0"/>
                <a:cs typeface="Arial" charset="0"/>
              </a:rPr>
              <a:t>address</a:t>
            </a:r>
          </a:p>
        </p:txBody>
      </p:sp>
      <p:sp>
        <p:nvSpPr>
          <p:cNvPr id="185372" name="TextBox 38"/>
          <p:cNvSpPr txBox="1">
            <a:spLocks noChangeArrowheads="1"/>
          </p:cNvSpPr>
          <p:nvPr/>
        </p:nvSpPr>
        <p:spPr bwMode="auto">
          <a:xfrm>
            <a:off x="4041775" y="1790700"/>
            <a:ext cx="11906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ts val="1200"/>
              </a:lnSpc>
            </a:pPr>
            <a:r>
              <a:rPr lang="en-US" sz="1200" dirty="0">
                <a:solidFill>
                  <a:schemeClr val="bg1"/>
                </a:solidFill>
                <a:latin typeface="Arial" charset="0"/>
                <a:cs typeface="Arial" charset="0"/>
              </a:rPr>
              <a:t>data (payload)</a:t>
            </a:r>
          </a:p>
        </p:txBody>
      </p:sp>
      <p:sp>
        <p:nvSpPr>
          <p:cNvPr id="185373" name="TextBox 39"/>
          <p:cNvSpPr txBox="1">
            <a:spLocks noChangeArrowheads="1"/>
          </p:cNvSpPr>
          <p:nvPr/>
        </p:nvSpPr>
        <p:spPr bwMode="auto">
          <a:xfrm>
            <a:off x="5611813" y="1809750"/>
            <a:ext cx="51593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ts val="1200"/>
              </a:lnSpc>
            </a:pPr>
            <a:r>
              <a:rPr lang="en-US" sz="1200" dirty="0">
                <a:solidFill>
                  <a:schemeClr val="bg1"/>
                </a:solidFill>
                <a:latin typeface="Arial" charset="0"/>
                <a:cs typeface="Arial" charset="0"/>
              </a:rPr>
              <a:t>CRC</a:t>
            </a:r>
          </a:p>
        </p:txBody>
      </p:sp>
      <p:sp>
        <p:nvSpPr>
          <p:cNvPr id="185374" name="TextBox 40"/>
          <p:cNvSpPr txBox="1">
            <a:spLocks noChangeArrowheads="1"/>
          </p:cNvSpPr>
          <p:nvPr/>
        </p:nvSpPr>
        <p:spPr bwMode="auto">
          <a:xfrm>
            <a:off x="1047750" y="1787525"/>
            <a:ext cx="8223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ts val="1200"/>
              </a:lnSpc>
            </a:pPr>
            <a:r>
              <a:rPr lang="en-US" sz="1200" dirty="0">
                <a:solidFill>
                  <a:schemeClr val="bg1"/>
                </a:solidFill>
                <a:latin typeface="Arial" charset="0"/>
                <a:cs typeface="Arial" charset="0"/>
              </a:rPr>
              <a:t>preamble</a:t>
            </a:r>
          </a:p>
        </p:txBody>
      </p:sp>
      <p:grpSp>
        <p:nvGrpSpPr>
          <p:cNvPr id="173087" name="Group 6"/>
          <p:cNvGrpSpPr>
            <a:grpSpLocks/>
          </p:cNvGrpSpPr>
          <p:nvPr/>
        </p:nvGrpSpPr>
        <p:grpSpPr bwMode="auto">
          <a:xfrm>
            <a:off x="992826" y="2949575"/>
            <a:ext cx="2448769" cy="436563"/>
            <a:chOff x="340454" y="5667110"/>
            <a:chExt cx="2448560" cy="435435"/>
          </a:xfrm>
          <a:solidFill>
            <a:srgbClr val="006633"/>
          </a:solidFill>
        </p:grpSpPr>
        <p:sp>
          <p:nvSpPr>
            <p:cNvPr id="173097" name="Rectangle 42"/>
            <p:cNvSpPr>
              <a:spLocks noChangeArrowheads="1"/>
            </p:cNvSpPr>
            <p:nvPr/>
          </p:nvSpPr>
          <p:spPr bwMode="auto">
            <a:xfrm>
              <a:off x="340454" y="5676543"/>
              <a:ext cx="2448560" cy="40640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/>
            <a:lstStyle/>
            <a:p>
              <a:pPr>
                <a:defRPr/>
              </a:pPr>
              <a:endParaRPr lang="en-US" dirty="0"/>
            </a:p>
          </p:txBody>
        </p:sp>
        <p:cxnSp>
          <p:nvCxnSpPr>
            <p:cNvPr id="76843" name="Straight Connector 43"/>
            <p:cNvCxnSpPr>
              <a:cxnSpLocks noChangeShapeType="1"/>
            </p:cNvCxnSpPr>
            <p:nvPr/>
          </p:nvCxnSpPr>
          <p:spPr bwMode="auto">
            <a:xfrm>
              <a:off x="1314457" y="5667110"/>
              <a:ext cx="0" cy="427518"/>
            </a:xfrm>
            <a:prstGeom prst="line">
              <a:avLst/>
            </a:prstGeom>
            <a:grp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76844" name="Straight Connector 44"/>
            <p:cNvCxnSpPr>
              <a:cxnSpLocks noChangeShapeType="1"/>
            </p:cNvCxnSpPr>
            <p:nvPr/>
          </p:nvCxnSpPr>
          <p:spPr bwMode="auto">
            <a:xfrm>
              <a:off x="2044645" y="5670277"/>
              <a:ext cx="0" cy="429101"/>
            </a:xfrm>
            <a:prstGeom prst="line">
              <a:avLst/>
            </a:prstGeom>
            <a:grp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76845" name="Straight Connector 45"/>
            <p:cNvCxnSpPr>
              <a:cxnSpLocks noChangeShapeType="1"/>
            </p:cNvCxnSpPr>
            <p:nvPr/>
          </p:nvCxnSpPr>
          <p:spPr bwMode="auto">
            <a:xfrm>
              <a:off x="2773245" y="5675027"/>
              <a:ext cx="0" cy="427518"/>
            </a:xfrm>
            <a:prstGeom prst="line">
              <a:avLst/>
            </a:prstGeom>
            <a:grp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73101" name="TextBox 48"/>
            <p:cNvSpPr txBox="1">
              <a:spLocks noChangeArrowheads="1"/>
            </p:cNvSpPr>
            <p:nvPr/>
          </p:nvSpPr>
          <p:spPr bwMode="auto">
            <a:xfrm>
              <a:off x="1292617" y="5688880"/>
              <a:ext cx="770159" cy="40419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200"/>
                </a:lnSpc>
                <a:defRPr/>
              </a:pPr>
              <a:r>
                <a:rPr lang="en-US" sz="1200" dirty="0" smtClean="0">
                  <a:solidFill>
                    <a:schemeClr val="bg1"/>
                  </a:solidFill>
                  <a:latin typeface="Arial" charset="0"/>
                  <a:cs typeface="Arial" charset="0"/>
                </a:rPr>
                <a:t>dest.</a:t>
              </a:r>
            </a:p>
            <a:p>
              <a:pPr algn="ctr">
                <a:lnSpc>
                  <a:spcPts val="1200"/>
                </a:lnSpc>
                <a:defRPr/>
              </a:pPr>
              <a:r>
                <a:rPr lang="en-US" sz="1200" dirty="0" smtClean="0">
                  <a:solidFill>
                    <a:schemeClr val="bg1"/>
                  </a:solidFill>
                  <a:latin typeface="Arial" charset="0"/>
                  <a:cs typeface="Arial" charset="0"/>
                </a:rPr>
                <a:t>address</a:t>
              </a:r>
            </a:p>
          </p:txBody>
        </p:sp>
        <p:sp>
          <p:nvSpPr>
            <p:cNvPr id="173102" name="TextBox 49"/>
            <p:cNvSpPr txBox="1">
              <a:spLocks noChangeArrowheads="1"/>
            </p:cNvSpPr>
            <p:nvPr/>
          </p:nvSpPr>
          <p:spPr bwMode="auto">
            <a:xfrm>
              <a:off x="2053082" y="5685251"/>
              <a:ext cx="729687" cy="40011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200"/>
                </a:lnSpc>
                <a:defRPr/>
              </a:pPr>
              <a:r>
                <a:rPr lang="en-US" sz="1200" dirty="0" smtClean="0">
                  <a:solidFill>
                    <a:schemeClr val="bg1"/>
                  </a:solidFill>
                  <a:latin typeface="Arial" charset="0"/>
                  <a:cs typeface="Arial" charset="0"/>
                </a:rPr>
                <a:t>source</a:t>
              </a:r>
            </a:p>
            <a:p>
              <a:pPr algn="ctr">
                <a:lnSpc>
                  <a:spcPts val="1200"/>
                </a:lnSpc>
                <a:defRPr/>
              </a:pPr>
              <a:r>
                <a:rPr lang="en-US" sz="1200" dirty="0" smtClean="0">
                  <a:solidFill>
                    <a:schemeClr val="bg1"/>
                  </a:solidFill>
                  <a:latin typeface="Arial" charset="0"/>
                  <a:cs typeface="Arial" charset="0"/>
                </a:rPr>
                <a:t>address</a:t>
              </a:r>
            </a:p>
          </p:txBody>
        </p:sp>
        <p:sp>
          <p:nvSpPr>
            <p:cNvPr id="173103" name="TextBox 52"/>
            <p:cNvSpPr txBox="1">
              <a:spLocks noChangeArrowheads="1"/>
            </p:cNvSpPr>
            <p:nvPr/>
          </p:nvSpPr>
          <p:spPr bwMode="auto">
            <a:xfrm>
              <a:off x="402711" y="5754221"/>
              <a:ext cx="822661" cy="24622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200"/>
                </a:lnSpc>
                <a:defRPr/>
              </a:pPr>
              <a:r>
                <a:rPr lang="en-US" sz="1200" dirty="0" smtClean="0">
                  <a:solidFill>
                    <a:schemeClr val="bg1"/>
                  </a:solidFill>
                  <a:latin typeface="Arial" charset="0"/>
                  <a:cs typeface="Arial" charset="0"/>
                </a:rPr>
                <a:t>preamble</a:t>
              </a:r>
            </a:p>
          </p:txBody>
        </p:sp>
      </p:grpSp>
      <p:sp>
        <p:nvSpPr>
          <p:cNvPr id="185376" name="Rectangle 56"/>
          <p:cNvSpPr>
            <a:spLocks noChangeArrowheads="1"/>
          </p:cNvSpPr>
          <p:nvPr/>
        </p:nvSpPr>
        <p:spPr bwMode="auto">
          <a:xfrm>
            <a:off x="4187825" y="2959100"/>
            <a:ext cx="2659063" cy="406400"/>
          </a:xfrm>
          <a:prstGeom prst="rect">
            <a:avLst/>
          </a:prstGeom>
          <a:solidFill>
            <a:srgbClr val="006633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/>
          <a:lstStyle/>
          <a:p>
            <a:endParaRPr lang="en-US" dirty="0"/>
          </a:p>
        </p:txBody>
      </p:sp>
      <p:cxnSp>
        <p:nvCxnSpPr>
          <p:cNvPr id="76834" name="Straight Connector 60"/>
          <p:cNvCxnSpPr>
            <a:cxnSpLocks noChangeShapeType="1"/>
          </p:cNvCxnSpPr>
          <p:nvPr/>
        </p:nvCxnSpPr>
        <p:spPr bwMode="auto">
          <a:xfrm>
            <a:off x="4411663" y="2954338"/>
            <a:ext cx="0" cy="427037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6835" name="Straight Connector 61"/>
          <p:cNvCxnSpPr>
            <a:cxnSpLocks noChangeShapeType="1"/>
          </p:cNvCxnSpPr>
          <p:nvPr/>
        </p:nvCxnSpPr>
        <p:spPr bwMode="auto">
          <a:xfrm>
            <a:off x="6378575" y="2938463"/>
            <a:ext cx="0" cy="428625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85379" name="TextBox 64"/>
          <p:cNvSpPr txBox="1">
            <a:spLocks noChangeArrowheads="1"/>
          </p:cNvSpPr>
          <p:nvPr/>
        </p:nvSpPr>
        <p:spPr bwMode="auto">
          <a:xfrm>
            <a:off x="4783138" y="3040063"/>
            <a:ext cx="1189037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ts val="1200"/>
              </a:lnSpc>
            </a:pPr>
            <a:r>
              <a:rPr lang="en-US" sz="1200" dirty="0">
                <a:solidFill>
                  <a:schemeClr val="bg1"/>
                </a:solidFill>
                <a:latin typeface="Arial" charset="0"/>
                <a:cs typeface="Arial" charset="0"/>
              </a:rPr>
              <a:t>data (payload)</a:t>
            </a:r>
          </a:p>
        </p:txBody>
      </p:sp>
      <p:sp>
        <p:nvSpPr>
          <p:cNvPr id="185380" name="TextBox 65"/>
          <p:cNvSpPr txBox="1">
            <a:spLocks noChangeArrowheads="1"/>
          </p:cNvSpPr>
          <p:nvPr/>
        </p:nvSpPr>
        <p:spPr bwMode="auto">
          <a:xfrm>
            <a:off x="6351588" y="3059113"/>
            <a:ext cx="51593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ts val="1200"/>
              </a:lnSpc>
            </a:pPr>
            <a:r>
              <a:rPr lang="en-US" sz="1200" dirty="0">
                <a:solidFill>
                  <a:schemeClr val="bg1"/>
                </a:solidFill>
                <a:latin typeface="Arial" charset="0"/>
                <a:cs typeface="Arial" charset="0"/>
              </a:rPr>
              <a:t>CRC</a:t>
            </a:r>
          </a:p>
        </p:txBody>
      </p:sp>
      <p:sp>
        <p:nvSpPr>
          <p:cNvPr id="185381" name="Text Box 9"/>
          <p:cNvSpPr txBox="1">
            <a:spLocks noChangeArrowheads="1"/>
          </p:cNvSpPr>
          <p:nvPr/>
        </p:nvSpPr>
        <p:spPr bwMode="auto">
          <a:xfrm>
            <a:off x="4095750" y="2659063"/>
            <a:ext cx="4746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i="0" dirty="0">
                <a:solidFill>
                  <a:srgbClr val="000000"/>
                </a:solidFill>
                <a:latin typeface="Arial" charset="0"/>
              </a:rPr>
              <a:t>type</a:t>
            </a:r>
          </a:p>
        </p:txBody>
      </p:sp>
      <p:sp>
        <p:nvSpPr>
          <p:cNvPr id="185382" name="Line 10"/>
          <p:cNvSpPr>
            <a:spLocks noChangeShapeType="1"/>
          </p:cNvSpPr>
          <p:nvPr/>
        </p:nvSpPr>
        <p:spPr bwMode="auto">
          <a:xfrm>
            <a:off x="4300538" y="2887663"/>
            <a:ext cx="0" cy="17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5383" name="Rectangle 67"/>
          <p:cNvSpPr>
            <a:spLocks noChangeArrowheads="1"/>
          </p:cNvSpPr>
          <p:nvPr/>
        </p:nvSpPr>
        <p:spPr bwMode="auto">
          <a:xfrm>
            <a:off x="3429000" y="2963863"/>
            <a:ext cx="735013" cy="406400"/>
          </a:xfrm>
          <a:prstGeom prst="rect">
            <a:avLst/>
          </a:prstGeom>
          <a:solidFill>
            <a:srgbClr val="006633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/>
          <a:lstStyle/>
          <a:p>
            <a:endParaRPr lang="en-US" dirty="0"/>
          </a:p>
        </p:txBody>
      </p:sp>
      <p:cxnSp>
        <p:nvCxnSpPr>
          <p:cNvPr id="76841" name="Straight Connector 68"/>
          <p:cNvCxnSpPr>
            <a:cxnSpLocks noChangeShapeType="1"/>
          </p:cNvCxnSpPr>
          <p:nvPr/>
        </p:nvCxnSpPr>
        <p:spPr bwMode="auto">
          <a:xfrm>
            <a:off x="3797300" y="2962275"/>
            <a:ext cx="0" cy="427038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36</a:t>
            </a:fld>
            <a:endParaRPr lang="en-US" sz="1200" dirty="0">
              <a:latin typeface="Tahoma" charset="0"/>
            </a:endParaRPr>
          </a:p>
        </p:txBody>
      </p:sp>
      <p:sp>
        <p:nvSpPr>
          <p:cNvPr id="5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572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371" name="Picture 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1028700"/>
            <a:ext cx="5942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Link layer, </a:t>
            </a:r>
            <a:r>
              <a:rPr lang="en-US" sz="4000" dirty="0">
                <a:latin typeface="Gill Sans MT" charset="0"/>
                <a:cs typeface="+mj-cs"/>
              </a:rPr>
              <a:t>LAN</a:t>
            </a:r>
            <a:r>
              <a:rPr lang="en-US" dirty="0">
                <a:latin typeface="Gill Sans MT" charset="0"/>
                <a:cs typeface="+mj-cs"/>
              </a:rPr>
              <a:t>s: outline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3922713" cy="4648200"/>
          </a:xfrm>
        </p:spPr>
        <p:txBody>
          <a:bodyPr/>
          <a:lstStyle/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6.1</a:t>
            </a: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introduction, services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6.2</a:t>
            </a: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error detection, correction 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6.3</a:t>
            </a: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multiple access protocols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6.4 </a:t>
            </a:r>
            <a:r>
              <a:rPr lang="en-US" dirty="0" smtClean="0">
                <a:solidFill>
                  <a:srgbClr val="000000"/>
                </a:solidFill>
                <a:latin typeface="Gill Sans MT" charset="0"/>
                <a:cs typeface="+mn-cs"/>
              </a:rPr>
              <a:t>LANs</a:t>
            </a:r>
            <a:endParaRPr lang="en-US" dirty="0">
              <a:solidFill>
                <a:srgbClr val="000000"/>
              </a:solidFill>
              <a:latin typeface="Gill Sans MT" charset="0"/>
              <a:cs typeface="+mn-cs"/>
            </a:endParaRPr>
          </a:p>
          <a:p>
            <a:pPr lvl="1">
              <a:defRPr/>
            </a:pPr>
            <a:r>
              <a:rPr lang="en-US" dirty="0" smtClean="0">
                <a:latin typeface="Gill Sans MT" charset="0"/>
              </a:rPr>
              <a:t>addressing, ARP</a:t>
            </a:r>
          </a:p>
          <a:p>
            <a:pPr lvl="1">
              <a:defRPr/>
            </a:pPr>
            <a:r>
              <a:rPr lang="en-US" dirty="0" smtClean="0">
                <a:latin typeface="Gill Sans MT" charset="0"/>
              </a:rPr>
              <a:t>Ethernet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s</a:t>
            </a:r>
            <a:r>
              <a:rPr lang="en-US" dirty="0" smtClean="0">
                <a:latin typeface="Gill Sans MT" charset="0"/>
              </a:rPr>
              <a:t>witches</a:t>
            </a:r>
          </a:p>
          <a:p>
            <a:pPr lvl="1">
              <a:defRPr/>
            </a:pPr>
            <a:r>
              <a:rPr lang="en-US" dirty="0" smtClean="0">
                <a:latin typeface="Gill Sans MT" charset="0"/>
              </a:rPr>
              <a:t>VLANS</a:t>
            </a:r>
            <a:endParaRPr lang="en-US" dirty="0">
              <a:latin typeface="Gill Sans MT" charset="0"/>
            </a:endParaRPr>
          </a:p>
        </p:txBody>
      </p:sp>
      <p:sp>
        <p:nvSpPr>
          <p:cNvPr id="307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6.5 link 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v</a:t>
            </a: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irtualization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: </a:t>
            </a: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MPLS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6.6</a:t>
            </a:r>
            <a:r>
              <a:rPr lang="en-US" dirty="0" smtClean="0">
                <a:latin typeface="Gill Sans MT" charset="0"/>
                <a:cs typeface="+mn-cs"/>
              </a:rPr>
              <a:t> data center networking</a:t>
            </a:r>
            <a:endParaRPr lang="en-US" dirty="0">
              <a:latin typeface="Gill Sans MT" charset="0"/>
              <a:cs typeface="+mn-cs"/>
            </a:endParaRP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6.7</a:t>
            </a:r>
            <a:r>
              <a:rPr lang="en-US" dirty="0" smtClean="0"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a day in the life of a web request</a:t>
            </a:r>
          </a:p>
          <a:p>
            <a:pPr marL="457200" indent="-457200">
              <a:buFont typeface="Wingdings" charset="0"/>
              <a:buNone/>
              <a:defRPr/>
            </a:pPr>
            <a:endParaRPr lang="en-US" sz="2600" dirty="0">
              <a:latin typeface="Gill Sans MT" charset="0"/>
              <a:cs typeface="+mn-cs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37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2936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2" name="Rectangle 2"/>
          <p:cNvSpPr>
            <a:spLocks noGrp="1" noChangeArrowheads="1"/>
          </p:cNvSpPr>
          <p:nvPr>
            <p:ph type="title"/>
          </p:nvPr>
        </p:nvSpPr>
        <p:spPr>
          <a:xfrm>
            <a:off x="492125" y="193675"/>
            <a:ext cx="7772400" cy="944563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latin typeface="Gill Sans MT" charset="0"/>
                <a:cs typeface="+mj-cs"/>
              </a:rPr>
              <a:t>Multiprotocol label switching (MPLS)</a:t>
            </a:r>
          </a:p>
        </p:txBody>
      </p:sp>
      <p:sp>
        <p:nvSpPr>
          <p:cNvPr id="788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2125" y="1336675"/>
            <a:ext cx="7772400" cy="4648200"/>
          </a:xfrm>
        </p:spPr>
        <p:txBody>
          <a:bodyPr/>
          <a:lstStyle/>
          <a:p>
            <a:pPr marL="231775" indent="-231775">
              <a:defRPr/>
            </a:pPr>
            <a:r>
              <a:rPr lang="en-US" dirty="0">
                <a:latin typeface="Gill Sans MT" charset="0"/>
                <a:cs typeface="+mn-cs"/>
              </a:rPr>
              <a:t>initial goal: high-speed IP forwarding using fixed length label (instead of IP address) </a:t>
            </a:r>
          </a:p>
          <a:p>
            <a:pPr marL="681038" lvl="1" indent="-223838">
              <a:defRPr/>
            </a:pPr>
            <a:r>
              <a:rPr lang="en-US" dirty="0">
                <a:latin typeface="Gill Sans MT" charset="0"/>
              </a:rPr>
              <a:t>fast lookup using fixed length identifier (rather than shortest prefix matching)</a:t>
            </a:r>
          </a:p>
          <a:p>
            <a:pPr marL="681038" lvl="1" indent="-223838">
              <a:defRPr/>
            </a:pPr>
            <a:r>
              <a:rPr lang="en-US" dirty="0">
                <a:latin typeface="Gill Sans MT" charset="0"/>
              </a:rPr>
              <a:t>borrowing ideas from Virtual Circuit (VC) approach</a:t>
            </a:r>
          </a:p>
          <a:p>
            <a:pPr marL="681038" lvl="1" indent="-223838">
              <a:defRPr/>
            </a:pPr>
            <a:r>
              <a:rPr lang="en-US" dirty="0">
                <a:latin typeface="Gill Sans MT" charset="0"/>
              </a:rPr>
              <a:t>but IP datagram still keeps IP address!</a:t>
            </a:r>
          </a:p>
          <a:p>
            <a:pPr lvl="1">
              <a:defRPr/>
            </a:pPr>
            <a:endParaRPr lang="en-US" dirty="0">
              <a:latin typeface="Gill Sans MT" charset="0"/>
            </a:endParaRPr>
          </a:p>
        </p:txBody>
      </p:sp>
      <p:sp>
        <p:nvSpPr>
          <p:cNvPr id="188421" name="Freeform 4"/>
          <p:cNvSpPr>
            <a:spLocks/>
          </p:cNvSpPr>
          <p:nvPr/>
        </p:nvSpPr>
        <p:spPr bwMode="auto">
          <a:xfrm>
            <a:off x="2052638" y="4695825"/>
            <a:ext cx="3108325" cy="1084263"/>
          </a:xfrm>
          <a:custGeom>
            <a:avLst/>
            <a:gdLst>
              <a:gd name="T0" fmla="*/ 2147483647 w 1958"/>
              <a:gd name="T1" fmla="*/ 0 h 683"/>
              <a:gd name="T2" fmla="*/ 0 w 1958"/>
              <a:gd name="T3" fmla="*/ 2147483647 h 683"/>
              <a:gd name="T4" fmla="*/ 2147483647 w 1958"/>
              <a:gd name="T5" fmla="*/ 2147483647 h 683"/>
              <a:gd name="T6" fmla="*/ 2147483647 w 1958"/>
              <a:gd name="T7" fmla="*/ 0 h 68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58" h="683">
                <a:moveTo>
                  <a:pt x="337" y="0"/>
                </a:moveTo>
                <a:lnTo>
                  <a:pt x="0" y="683"/>
                </a:lnTo>
                <a:lnTo>
                  <a:pt x="1958" y="683"/>
                </a:lnTo>
                <a:lnTo>
                  <a:pt x="1382" y="0"/>
                </a:lnTo>
              </a:path>
            </a:pathLst>
          </a:custGeom>
          <a:gradFill rotWithShape="1">
            <a:gsLst>
              <a:gs pos="0">
                <a:schemeClr val="bg2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8855" name="Rectangle 5"/>
          <p:cNvSpPr>
            <a:spLocks noChangeArrowheads="1"/>
          </p:cNvSpPr>
          <p:nvPr/>
        </p:nvSpPr>
        <p:spPr bwMode="auto">
          <a:xfrm>
            <a:off x="706438" y="4068763"/>
            <a:ext cx="8047037" cy="6397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78856" name="Text Box 6"/>
          <p:cNvSpPr txBox="1">
            <a:spLocks noChangeArrowheads="1"/>
          </p:cNvSpPr>
          <p:nvPr/>
        </p:nvSpPr>
        <p:spPr bwMode="auto">
          <a:xfrm>
            <a:off x="719138" y="4073525"/>
            <a:ext cx="1898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+mn-cs"/>
              </a:rPr>
              <a:t>PPP or Ethernet </a:t>
            </a:r>
          </a:p>
          <a:p>
            <a:pPr algn="ctr" eaLnBrk="1" hangingPunct="1"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+mn-cs"/>
              </a:rPr>
              <a:t>header</a:t>
            </a:r>
          </a:p>
        </p:txBody>
      </p:sp>
      <p:sp>
        <p:nvSpPr>
          <p:cNvPr id="78857" name="Text Box 8"/>
          <p:cNvSpPr txBox="1">
            <a:spLocks noChangeArrowheads="1"/>
          </p:cNvSpPr>
          <p:nvPr/>
        </p:nvSpPr>
        <p:spPr bwMode="auto">
          <a:xfrm>
            <a:off x="4376738" y="4195763"/>
            <a:ext cx="1174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+mn-cs"/>
              </a:rPr>
              <a:t>IP header</a:t>
            </a:r>
          </a:p>
        </p:txBody>
      </p:sp>
      <p:sp>
        <p:nvSpPr>
          <p:cNvPr id="78858" name="Line 9"/>
          <p:cNvSpPr>
            <a:spLocks noChangeShapeType="1"/>
          </p:cNvSpPr>
          <p:nvPr/>
        </p:nvSpPr>
        <p:spPr bwMode="auto">
          <a:xfrm>
            <a:off x="2587625" y="4056063"/>
            <a:ext cx="0" cy="652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8859" name="Line 10"/>
          <p:cNvSpPr>
            <a:spLocks noChangeShapeType="1"/>
          </p:cNvSpPr>
          <p:nvPr/>
        </p:nvSpPr>
        <p:spPr bwMode="auto">
          <a:xfrm>
            <a:off x="4241800" y="4051300"/>
            <a:ext cx="0" cy="652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8860" name="Line 11"/>
          <p:cNvSpPr>
            <a:spLocks noChangeShapeType="1"/>
          </p:cNvSpPr>
          <p:nvPr/>
        </p:nvSpPr>
        <p:spPr bwMode="auto">
          <a:xfrm>
            <a:off x="5588000" y="4052888"/>
            <a:ext cx="0" cy="652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8861" name="Text Box 12"/>
          <p:cNvSpPr txBox="1">
            <a:spLocks noChangeArrowheads="1"/>
          </p:cNvSpPr>
          <p:nvPr/>
        </p:nvSpPr>
        <p:spPr bwMode="auto">
          <a:xfrm>
            <a:off x="5618163" y="4205288"/>
            <a:ext cx="3092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+mn-cs"/>
              </a:rPr>
              <a:t>remainder of link-layer frame</a:t>
            </a:r>
          </a:p>
        </p:txBody>
      </p:sp>
      <p:sp>
        <p:nvSpPr>
          <p:cNvPr id="78862" name="Rectangle 25"/>
          <p:cNvSpPr>
            <a:spLocks noChangeArrowheads="1"/>
          </p:cNvSpPr>
          <p:nvPr/>
        </p:nvSpPr>
        <p:spPr bwMode="auto">
          <a:xfrm>
            <a:off x="2576513" y="4054475"/>
            <a:ext cx="1660525" cy="6397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78863" name="Text Box 7"/>
          <p:cNvSpPr txBox="1">
            <a:spLocks noChangeArrowheads="1"/>
          </p:cNvSpPr>
          <p:nvPr/>
        </p:nvSpPr>
        <p:spPr bwMode="auto">
          <a:xfrm>
            <a:off x="2611438" y="4213225"/>
            <a:ext cx="1631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b="1" i="0" dirty="0" smtClean="0">
                <a:solidFill>
                  <a:srgbClr val="FFFFFF"/>
                </a:solidFill>
                <a:latin typeface="Arial" charset="0"/>
                <a:cs typeface="+mn-cs"/>
              </a:rPr>
              <a:t>MPLS header</a:t>
            </a:r>
          </a:p>
        </p:txBody>
      </p:sp>
      <p:sp>
        <p:nvSpPr>
          <p:cNvPr id="78864" name="Rectangle 27"/>
          <p:cNvSpPr>
            <a:spLocks noChangeArrowheads="1"/>
          </p:cNvSpPr>
          <p:nvPr/>
        </p:nvSpPr>
        <p:spPr bwMode="auto">
          <a:xfrm>
            <a:off x="2155825" y="5440363"/>
            <a:ext cx="3122613" cy="67945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i="0" dirty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78865" name="Text Box 28"/>
          <p:cNvSpPr txBox="1">
            <a:spLocks noChangeArrowheads="1"/>
          </p:cNvSpPr>
          <p:nvPr/>
        </p:nvSpPr>
        <p:spPr bwMode="auto">
          <a:xfrm>
            <a:off x="2668588" y="5608638"/>
            <a:ext cx="666750" cy="366712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FFFFFF"/>
                </a:solidFill>
                <a:latin typeface="Arial" charset="0"/>
                <a:cs typeface="+mn-cs"/>
              </a:rPr>
              <a:t>label</a:t>
            </a:r>
          </a:p>
        </p:txBody>
      </p:sp>
      <p:sp>
        <p:nvSpPr>
          <p:cNvPr id="78866" name="Text Box 29"/>
          <p:cNvSpPr txBox="1">
            <a:spLocks noChangeArrowheads="1"/>
          </p:cNvSpPr>
          <p:nvPr/>
        </p:nvSpPr>
        <p:spPr bwMode="auto">
          <a:xfrm>
            <a:off x="3851275" y="5616575"/>
            <a:ext cx="577850" cy="366713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FFFFFF"/>
                </a:solidFill>
                <a:latin typeface="Arial" charset="0"/>
                <a:cs typeface="+mn-cs"/>
              </a:rPr>
              <a:t>Exp</a:t>
            </a:r>
          </a:p>
        </p:txBody>
      </p:sp>
      <p:sp>
        <p:nvSpPr>
          <p:cNvPr id="78867" name="Text Box 30"/>
          <p:cNvSpPr txBox="1">
            <a:spLocks noChangeArrowheads="1"/>
          </p:cNvSpPr>
          <p:nvPr/>
        </p:nvSpPr>
        <p:spPr bwMode="auto">
          <a:xfrm>
            <a:off x="4408488" y="5624513"/>
            <a:ext cx="336550" cy="366712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FFFFFF"/>
                </a:solidFill>
                <a:latin typeface="Arial" charset="0"/>
                <a:cs typeface="+mn-cs"/>
              </a:rPr>
              <a:t>S</a:t>
            </a:r>
          </a:p>
        </p:txBody>
      </p:sp>
      <p:sp>
        <p:nvSpPr>
          <p:cNvPr id="78868" name="Text Box 31"/>
          <p:cNvSpPr txBox="1">
            <a:spLocks noChangeArrowheads="1"/>
          </p:cNvSpPr>
          <p:nvPr/>
        </p:nvSpPr>
        <p:spPr bwMode="auto">
          <a:xfrm>
            <a:off x="4678363" y="5621338"/>
            <a:ext cx="590550" cy="366712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FFFFFF"/>
                </a:solidFill>
                <a:latin typeface="Arial" charset="0"/>
                <a:cs typeface="+mn-cs"/>
              </a:rPr>
              <a:t>TTL</a:t>
            </a:r>
          </a:p>
        </p:txBody>
      </p:sp>
      <p:sp>
        <p:nvSpPr>
          <p:cNvPr id="78869" name="Line 32"/>
          <p:cNvSpPr>
            <a:spLocks noChangeShapeType="1"/>
          </p:cNvSpPr>
          <p:nvPr/>
        </p:nvSpPr>
        <p:spPr bwMode="auto">
          <a:xfrm>
            <a:off x="3887788" y="5449888"/>
            <a:ext cx="0" cy="652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8870" name="Line 33"/>
          <p:cNvSpPr>
            <a:spLocks noChangeShapeType="1"/>
          </p:cNvSpPr>
          <p:nvPr/>
        </p:nvSpPr>
        <p:spPr bwMode="auto">
          <a:xfrm>
            <a:off x="4457700" y="5470525"/>
            <a:ext cx="0" cy="652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8871" name="Line 34"/>
          <p:cNvSpPr>
            <a:spLocks noChangeShapeType="1"/>
          </p:cNvSpPr>
          <p:nvPr/>
        </p:nvSpPr>
        <p:spPr bwMode="auto">
          <a:xfrm>
            <a:off x="4727575" y="5465763"/>
            <a:ext cx="0" cy="652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8872" name="Text Box 35"/>
          <p:cNvSpPr txBox="1">
            <a:spLocks noChangeArrowheads="1"/>
          </p:cNvSpPr>
          <p:nvPr/>
        </p:nvSpPr>
        <p:spPr bwMode="auto">
          <a:xfrm>
            <a:off x="2827338" y="6116638"/>
            <a:ext cx="4095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i="0" dirty="0" smtClean="0">
                <a:solidFill>
                  <a:srgbClr val="000000"/>
                </a:solidFill>
                <a:latin typeface="Arial" charset="0"/>
                <a:cs typeface="+mn-cs"/>
              </a:rPr>
              <a:t>20</a:t>
            </a:r>
          </a:p>
        </p:txBody>
      </p:sp>
      <p:sp>
        <p:nvSpPr>
          <p:cNvPr id="78873" name="Text Box 36"/>
          <p:cNvSpPr txBox="1">
            <a:spLocks noChangeArrowheads="1"/>
          </p:cNvSpPr>
          <p:nvPr/>
        </p:nvSpPr>
        <p:spPr bwMode="auto">
          <a:xfrm>
            <a:off x="3998913" y="6111875"/>
            <a:ext cx="2968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i="0" dirty="0" smtClean="0">
                <a:solidFill>
                  <a:srgbClr val="000000"/>
                </a:solidFill>
                <a:latin typeface="Arial" charset="0"/>
                <a:cs typeface="+mn-cs"/>
              </a:rPr>
              <a:t>3</a:t>
            </a:r>
          </a:p>
        </p:txBody>
      </p:sp>
      <p:sp>
        <p:nvSpPr>
          <p:cNvPr id="78874" name="Text Box 37"/>
          <p:cNvSpPr txBox="1">
            <a:spLocks noChangeArrowheads="1"/>
          </p:cNvSpPr>
          <p:nvPr/>
        </p:nvSpPr>
        <p:spPr bwMode="auto">
          <a:xfrm>
            <a:off x="4425950" y="6108700"/>
            <a:ext cx="2968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i="0" dirty="0" smtClean="0">
                <a:solidFill>
                  <a:srgbClr val="000000"/>
                </a:solidFill>
                <a:latin typeface="Arial" charset="0"/>
                <a:cs typeface="+mn-cs"/>
              </a:rPr>
              <a:t>1</a:t>
            </a:r>
          </a:p>
        </p:txBody>
      </p:sp>
      <p:sp>
        <p:nvSpPr>
          <p:cNvPr id="78875" name="Text Box 38"/>
          <p:cNvSpPr txBox="1">
            <a:spLocks noChangeArrowheads="1"/>
          </p:cNvSpPr>
          <p:nvPr/>
        </p:nvSpPr>
        <p:spPr bwMode="auto">
          <a:xfrm>
            <a:off x="4865688" y="6103938"/>
            <a:ext cx="2968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i="0" dirty="0" smtClean="0">
                <a:solidFill>
                  <a:srgbClr val="000000"/>
                </a:solidFill>
                <a:latin typeface="Arial" charset="0"/>
                <a:cs typeface="+mn-cs"/>
              </a:rPr>
              <a:t>5</a:t>
            </a:r>
          </a:p>
        </p:txBody>
      </p:sp>
      <p:pic>
        <p:nvPicPr>
          <p:cNvPr id="188443" name="Picture 17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868363"/>
            <a:ext cx="68564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38</a:t>
            </a:fld>
            <a:endParaRPr lang="en-US" sz="1200" dirty="0">
              <a:latin typeface="Tahoma" charset="0"/>
            </a:endParaRPr>
          </a:p>
        </p:txBody>
      </p:sp>
      <p:sp>
        <p:nvSpPr>
          <p:cNvPr id="3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005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MPLS capable routers</a:t>
            </a:r>
          </a:p>
        </p:txBody>
      </p:sp>
      <p:sp>
        <p:nvSpPr>
          <p:cNvPr id="798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335963" cy="46482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a.k.a. label-switched router</a:t>
            </a: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forward packets to outgoing interface based only on label value (</a:t>
            </a:r>
            <a:r>
              <a:rPr lang="en-US" i="1" dirty="0">
                <a:latin typeface="Gill Sans MT" charset="0"/>
                <a:cs typeface="+mn-cs"/>
              </a:rPr>
              <a:t>don</a:t>
            </a:r>
            <a:r>
              <a:rPr lang="ja-JP" altLang="en-US" i="1" dirty="0">
                <a:latin typeface="Gill Sans MT" charset="0"/>
                <a:cs typeface="+mn-cs"/>
              </a:rPr>
              <a:t>’</a:t>
            </a:r>
            <a:r>
              <a:rPr lang="en-US" i="1" dirty="0">
                <a:latin typeface="Gill Sans MT" charset="0"/>
                <a:cs typeface="+mn-cs"/>
              </a:rPr>
              <a:t>t inspect IP address</a:t>
            </a:r>
            <a:r>
              <a:rPr lang="en-US" dirty="0">
                <a:latin typeface="Gill Sans MT" charset="0"/>
                <a:cs typeface="+mn-cs"/>
              </a:rPr>
              <a:t>)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MPLS forwarding table distinct from IP forwarding tables</a:t>
            </a:r>
          </a:p>
          <a:p>
            <a:pPr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flexibility:  </a:t>
            </a:r>
            <a:r>
              <a:rPr lang="en-US" dirty="0">
                <a:latin typeface="Gill Sans MT" charset="0"/>
                <a:cs typeface="+mn-cs"/>
              </a:rPr>
              <a:t>MPLS forwarding decisions can </a:t>
            </a:r>
            <a:r>
              <a:rPr lang="en-US" i="1" dirty="0">
                <a:latin typeface="Gill Sans MT" charset="0"/>
                <a:cs typeface="+mn-cs"/>
              </a:rPr>
              <a:t>differ</a:t>
            </a:r>
            <a:r>
              <a:rPr lang="en-US" dirty="0">
                <a:latin typeface="Gill Sans MT" charset="0"/>
                <a:cs typeface="+mn-cs"/>
              </a:rPr>
              <a:t> from those of IP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use destination </a:t>
            </a:r>
            <a:r>
              <a:rPr lang="en-US" i="1" dirty="0">
                <a:latin typeface="Gill Sans MT" charset="0"/>
              </a:rPr>
              <a:t>and</a:t>
            </a:r>
            <a:r>
              <a:rPr lang="en-US" dirty="0">
                <a:latin typeface="Gill Sans MT" charset="0"/>
              </a:rPr>
              <a:t> source addresses to route flows to same destination differently (traffic engineering)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re-route flows quickly if link fails: pre-computed backup paths (useful for VoIP)</a:t>
            </a:r>
          </a:p>
          <a:p>
            <a:pPr>
              <a:defRPr/>
            </a:pPr>
            <a:endParaRPr lang="en-US" dirty="0">
              <a:latin typeface="Gill Sans MT" charset="0"/>
              <a:cs typeface="+mn-cs"/>
            </a:endParaRPr>
          </a:p>
        </p:txBody>
      </p:sp>
      <p:pic>
        <p:nvPicPr>
          <p:cNvPr id="190469" name="Picture 21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1020763"/>
            <a:ext cx="50276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39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958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3566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LAN addresses and ARP</a:t>
            </a:r>
          </a:p>
        </p:txBody>
      </p:sp>
      <p:sp>
        <p:nvSpPr>
          <p:cNvPr id="40965" name="Text Box 4"/>
          <p:cNvSpPr txBox="1">
            <a:spLocks noChangeArrowheads="1"/>
          </p:cNvSpPr>
          <p:nvPr/>
        </p:nvSpPr>
        <p:spPr bwMode="auto">
          <a:xfrm>
            <a:off x="585788" y="1309688"/>
            <a:ext cx="68992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800" i="0" dirty="0" smtClean="0">
                <a:latin typeface="Gill Sans MT" charset="0"/>
                <a:cs typeface="+mn-cs"/>
              </a:rPr>
              <a:t>each adapter on LAN has unique </a:t>
            </a:r>
            <a:r>
              <a:rPr lang="en-US" sz="2800" dirty="0" smtClean="0">
                <a:solidFill>
                  <a:srgbClr val="CC0000"/>
                </a:solidFill>
                <a:latin typeface="Gill Sans MT" charset="0"/>
                <a:cs typeface="+mn-cs"/>
              </a:rPr>
              <a:t>LAN</a:t>
            </a:r>
            <a:r>
              <a:rPr lang="en-US" sz="2800" i="0" dirty="0" smtClean="0">
                <a:latin typeface="Gill Sans MT" charset="0"/>
                <a:cs typeface="+mn-cs"/>
              </a:rPr>
              <a:t> address</a:t>
            </a:r>
          </a:p>
        </p:txBody>
      </p:sp>
      <p:sp>
        <p:nvSpPr>
          <p:cNvPr id="40966" name="Text Box 18"/>
          <p:cNvSpPr txBox="1">
            <a:spLocks noChangeArrowheads="1"/>
          </p:cNvSpPr>
          <p:nvPr/>
        </p:nvSpPr>
        <p:spPr bwMode="auto">
          <a:xfrm>
            <a:off x="6918325" y="3890963"/>
            <a:ext cx="958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dirty="0" smtClean="0">
                <a:latin typeface="Arial" charset="0"/>
                <a:cs typeface="+mn-cs"/>
              </a:rPr>
              <a:t>adapter</a:t>
            </a:r>
          </a:p>
        </p:txBody>
      </p:sp>
      <p:sp>
        <p:nvSpPr>
          <p:cNvPr id="123910" name="Freeform 8"/>
          <p:cNvSpPr>
            <a:spLocks/>
          </p:cNvSpPr>
          <p:nvPr/>
        </p:nvSpPr>
        <p:spPr bwMode="auto">
          <a:xfrm>
            <a:off x="2152650" y="3262313"/>
            <a:ext cx="2046288" cy="2049462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0968" name="Line 19"/>
          <p:cNvSpPr>
            <a:spLocks noChangeShapeType="1"/>
          </p:cNvSpPr>
          <p:nvPr/>
        </p:nvSpPr>
        <p:spPr bwMode="auto">
          <a:xfrm>
            <a:off x="1300163" y="3940175"/>
            <a:ext cx="901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969" name="Line 20"/>
          <p:cNvSpPr>
            <a:spLocks noChangeShapeType="1"/>
          </p:cNvSpPr>
          <p:nvPr/>
        </p:nvSpPr>
        <p:spPr bwMode="auto">
          <a:xfrm>
            <a:off x="3309938" y="2808288"/>
            <a:ext cx="0" cy="6556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970" name="Line 21"/>
          <p:cNvSpPr>
            <a:spLocks noChangeShapeType="1"/>
          </p:cNvSpPr>
          <p:nvPr/>
        </p:nvSpPr>
        <p:spPr bwMode="auto">
          <a:xfrm flipH="1">
            <a:off x="4173538" y="4108450"/>
            <a:ext cx="796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971" name="Line 22"/>
          <p:cNvSpPr>
            <a:spLocks noChangeShapeType="1"/>
          </p:cNvSpPr>
          <p:nvPr/>
        </p:nvSpPr>
        <p:spPr bwMode="auto">
          <a:xfrm flipV="1">
            <a:off x="3271838" y="5113338"/>
            <a:ext cx="0" cy="438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972" name="Text Box 24"/>
          <p:cNvSpPr txBox="1">
            <a:spLocks noChangeArrowheads="1"/>
          </p:cNvSpPr>
          <p:nvPr/>
        </p:nvSpPr>
        <p:spPr bwMode="auto">
          <a:xfrm>
            <a:off x="3630613" y="2513013"/>
            <a:ext cx="17811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1A-2F-BB-76-09-AD</a:t>
            </a:r>
          </a:p>
        </p:txBody>
      </p:sp>
      <p:sp>
        <p:nvSpPr>
          <p:cNvPr id="40973" name="Line 25"/>
          <p:cNvSpPr>
            <a:spLocks noChangeShapeType="1"/>
          </p:cNvSpPr>
          <p:nvPr/>
        </p:nvSpPr>
        <p:spPr bwMode="auto">
          <a:xfrm flipH="1" flipV="1">
            <a:off x="3449638" y="2652713"/>
            <a:ext cx="257175" cy="12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974" name="Line 26"/>
          <p:cNvSpPr>
            <a:spLocks noChangeShapeType="1"/>
          </p:cNvSpPr>
          <p:nvPr/>
        </p:nvSpPr>
        <p:spPr bwMode="auto">
          <a:xfrm flipV="1">
            <a:off x="4999038" y="4289425"/>
            <a:ext cx="0" cy="373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975" name="Text Box 27"/>
          <p:cNvSpPr txBox="1">
            <a:spLocks noChangeArrowheads="1"/>
          </p:cNvSpPr>
          <p:nvPr/>
        </p:nvSpPr>
        <p:spPr bwMode="auto">
          <a:xfrm>
            <a:off x="4479925" y="4662488"/>
            <a:ext cx="17399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58-23-D7-FA-20-B0</a:t>
            </a:r>
          </a:p>
        </p:txBody>
      </p:sp>
      <p:sp>
        <p:nvSpPr>
          <p:cNvPr id="40976" name="Line 28"/>
          <p:cNvSpPr>
            <a:spLocks noChangeShapeType="1"/>
          </p:cNvSpPr>
          <p:nvPr/>
        </p:nvSpPr>
        <p:spPr bwMode="auto">
          <a:xfrm flipH="1">
            <a:off x="3375025" y="5667375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977" name="Text Box 29"/>
          <p:cNvSpPr txBox="1">
            <a:spLocks noChangeArrowheads="1"/>
          </p:cNvSpPr>
          <p:nvPr/>
        </p:nvSpPr>
        <p:spPr bwMode="auto">
          <a:xfrm>
            <a:off x="3797300" y="5551488"/>
            <a:ext cx="17494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0C-C4-11-6F-E3-98</a:t>
            </a:r>
          </a:p>
        </p:txBody>
      </p:sp>
      <p:sp>
        <p:nvSpPr>
          <p:cNvPr id="40978" name="Line 30"/>
          <p:cNvSpPr>
            <a:spLocks noChangeShapeType="1"/>
          </p:cNvSpPr>
          <p:nvPr/>
        </p:nvSpPr>
        <p:spPr bwMode="auto">
          <a:xfrm flipV="1">
            <a:off x="1236663" y="4095750"/>
            <a:ext cx="0" cy="373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979" name="Text Box 31"/>
          <p:cNvSpPr txBox="1">
            <a:spLocks noChangeArrowheads="1"/>
          </p:cNvSpPr>
          <p:nvPr/>
        </p:nvSpPr>
        <p:spPr bwMode="auto">
          <a:xfrm>
            <a:off x="319088" y="4470400"/>
            <a:ext cx="16891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71-65-F7-2B-08-53</a:t>
            </a:r>
          </a:p>
        </p:txBody>
      </p:sp>
      <p:sp>
        <p:nvSpPr>
          <p:cNvPr id="40980" name="Text Box 32"/>
          <p:cNvSpPr txBox="1">
            <a:spLocks noChangeArrowheads="1"/>
          </p:cNvSpPr>
          <p:nvPr/>
        </p:nvSpPr>
        <p:spPr bwMode="auto">
          <a:xfrm>
            <a:off x="2636838" y="3621088"/>
            <a:ext cx="10858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dirty="0" smtClean="0">
                <a:latin typeface="Arial" charset="0"/>
                <a:cs typeface="+mn-cs"/>
              </a:rPr>
              <a:t>   LAN</a:t>
            </a:r>
          </a:p>
          <a:p>
            <a:pPr>
              <a:defRPr/>
            </a:pPr>
            <a:r>
              <a:rPr lang="en-US" i="0" dirty="0" smtClean="0">
                <a:latin typeface="Arial" charset="0"/>
                <a:cs typeface="+mn-cs"/>
              </a:rPr>
              <a:t>(wired or</a:t>
            </a:r>
          </a:p>
          <a:p>
            <a:pPr>
              <a:defRPr/>
            </a:pPr>
            <a:r>
              <a:rPr lang="en-US" i="0" dirty="0" smtClean="0">
                <a:latin typeface="Arial" charset="0"/>
                <a:cs typeface="+mn-cs"/>
              </a:rPr>
              <a:t>wireless)</a:t>
            </a:r>
          </a:p>
        </p:txBody>
      </p:sp>
      <p:sp>
        <p:nvSpPr>
          <p:cNvPr id="526373" name="Rectangle 37"/>
          <p:cNvSpPr>
            <a:spLocks noChangeArrowheads="1"/>
          </p:cNvSpPr>
          <p:nvPr/>
        </p:nvSpPr>
        <p:spPr bwMode="auto">
          <a:xfrm>
            <a:off x="6727825" y="3941763"/>
            <a:ext cx="160338" cy="255587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0" scaled="1"/>
          </a:gra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Comic Sans MS" pitchFamily="66" charset="0"/>
              <a:ea typeface="+mn-ea"/>
              <a:cs typeface="+mn-cs"/>
            </a:endParaRPr>
          </a:p>
        </p:txBody>
      </p:sp>
      <p:grpSp>
        <p:nvGrpSpPr>
          <p:cNvPr id="123925" name="Group 51"/>
          <p:cNvGrpSpPr>
            <a:grpSpLocks/>
          </p:cNvGrpSpPr>
          <p:nvPr/>
        </p:nvGrpSpPr>
        <p:grpSpPr bwMode="auto">
          <a:xfrm>
            <a:off x="423863" y="3562350"/>
            <a:ext cx="922337" cy="658813"/>
            <a:chOff x="267" y="2244"/>
            <a:chExt cx="581" cy="415"/>
          </a:xfrm>
        </p:grpSpPr>
        <p:sp>
          <p:nvSpPr>
            <p:cNvPr id="526372" name="Rectangle 36"/>
            <p:cNvSpPr>
              <a:spLocks noChangeArrowheads="1"/>
            </p:cNvSpPr>
            <p:nvPr/>
          </p:nvSpPr>
          <p:spPr bwMode="auto">
            <a:xfrm rot="-5400000">
              <a:off x="717" y="2400"/>
              <a:ext cx="101" cy="161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123943" name="Group 38"/>
            <p:cNvGrpSpPr>
              <a:grpSpLocks/>
            </p:cNvGrpSpPr>
            <p:nvPr/>
          </p:nvGrpSpPr>
          <p:grpSpPr bwMode="auto">
            <a:xfrm>
              <a:off x="267" y="2244"/>
              <a:ext cx="512" cy="415"/>
              <a:chOff x="-44" y="1473"/>
              <a:chExt cx="981" cy="1105"/>
            </a:xfrm>
          </p:grpSpPr>
          <p:pic>
            <p:nvPicPr>
              <p:cNvPr id="123944" name="Picture 39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3945" name="Freeform 40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grpSp>
        <p:nvGrpSpPr>
          <p:cNvPr id="123926" name="Group 50"/>
          <p:cNvGrpSpPr>
            <a:grpSpLocks/>
          </p:cNvGrpSpPr>
          <p:nvPr/>
        </p:nvGrpSpPr>
        <p:grpSpPr bwMode="auto">
          <a:xfrm>
            <a:off x="2744788" y="5559425"/>
            <a:ext cx="812800" cy="833438"/>
            <a:chOff x="1729" y="3502"/>
            <a:chExt cx="512" cy="525"/>
          </a:xfrm>
        </p:grpSpPr>
        <p:sp>
          <p:nvSpPr>
            <p:cNvPr id="526370" name="Rectangle 34"/>
            <p:cNvSpPr>
              <a:spLocks noChangeArrowheads="1"/>
            </p:cNvSpPr>
            <p:nvPr/>
          </p:nvSpPr>
          <p:spPr bwMode="auto">
            <a:xfrm>
              <a:off x="2021" y="3502"/>
              <a:ext cx="101" cy="161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123939" name="Group 41"/>
            <p:cNvGrpSpPr>
              <a:grpSpLocks/>
            </p:cNvGrpSpPr>
            <p:nvPr/>
          </p:nvGrpSpPr>
          <p:grpSpPr bwMode="auto">
            <a:xfrm>
              <a:off x="1729" y="3612"/>
              <a:ext cx="512" cy="415"/>
              <a:chOff x="-44" y="1473"/>
              <a:chExt cx="981" cy="1105"/>
            </a:xfrm>
          </p:grpSpPr>
          <p:pic>
            <p:nvPicPr>
              <p:cNvPr id="123940" name="Picture 42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3941" name="Freeform 43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grpSp>
        <p:nvGrpSpPr>
          <p:cNvPr id="123927" name="Group 52"/>
          <p:cNvGrpSpPr>
            <a:grpSpLocks/>
          </p:cNvGrpSpPr>
          <p:nvPr/>
        </p:nvGrpSpPr>
        <p:grpSpPr bwMode="auto">
          <a:xfrm>
            <a:off x="2770188" y="2025650"/>
            <a:ext cx="812800" cy="776288"/>
            <a:chOff x="1745" y="1276"/>
            <a:chExt cx="512" cy="489"/>
          </a:xfrm>
        </p:grpSpPr>
        <p:sp>
          <p:nvSpPr>
            <p:cNvPr id="526350" name="Rectangle 14"/>
            <p:cNvSpPr>
              <a:spLocks noChangeArrowheads="1"/>
            </p:cNvSpPr>
            <p:nvPr/>
          </p:nvSpPr>
          <p:spPr bwMode="auto">
            <a:xfrm>
              <a:off x="2039" y="1604"/>
              <a:ext cx="101" cy="161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123935" name="Group 44"/>
            <p:cNvGrpSpPr>
              <a:grpSpLocks/>
            </p:cNvGrpSpPr>
            <p:nvPr/>
          </p:nvGrpSpPr>
          <p:grpSpPr bwMode="auto">
            <a:xfrm>
              <a:off x="1745" y="1276"/>
              <a:ext cx="512" cy="415"/>
              <a:chOff x="-44" y="1473"/>
              <a:chExt cx="981" cy="1105"/>
            </a:xfrm>
          </p:grpSpPr>
          <p:pic>
            <p:nvPicPr>
              <p:cNvPr id="123936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3937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grpSp>
        <p:nvGrpSpPr>
          <p:cNvPr id="123928" name="Group 53"/>
          <p:cNvGrpSpPr>
            <a:grpSpLocks/>
          </p:cNvGrpSpPr>
          <p:nvPr/>
        </p:nvGrpSpPr>
        <p:grpSpPr bwMode="auto">
          <a:xfrm>
            <a:off x="4868863" y="3836988"/>
            <a:ext cx="812800" cy="658812"/>
            <a:chOff x="3067" y="2417"/>
            <a:chExt cx="512" cy="415"/>
          </a:xfrm>
        </p:grpSpPr>
        <p:sp>
          <p:nvSpPr>
            <p:cNvPr id="526371" name="Rectangle 35"/>
            <p:cNvSpPr>
              <a:spLocks noChangeArrowheads="1"/>
            </p:cNvSpPr>
            <p:nvPr/>
          </p:nvSpPr>
          <p:spPr bwMode="auto">
            <a:xfrm rot="-5400000">
              <a:off x="3162" y="2514"/>
              <a:ext cx="101" cy="161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123931" name="Group 47"/>
            <p:cNvGrpSpPr>
              <a:grpSpLocks/>
            </p:cNvGrpSpPr>
            <p:nvPr/>
          </p:nvGrpSpPr>
          <p:grpSpPr bwMode="auto">
            <a:xfrm>
              <a:off x="3067" y="2417"/>
              <a:ext cx="512" cy="415"/>
              <a:chOff x="-44" y="1473"/>
              <a:chExt cx="981" cy="1105"/>
            </a:xfrm>
          </p:grpSpPr>
          <p:pic>
            <p:nvPicPr>
              <p:cNvPr id="123932" name="Picture 48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3933" name="Freeform 49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pic>
        <p:nvPicPr>
          <p:cNvPr id="123929" name="Picture 20" descr="underline_bas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953223"/>
            <a:ext cx="54848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4</a:t>
            </a:fld>
            <a:endParaRPr lang="en-US" sz="1200" dirty="0">
              <a:latin typeface="Tahoma" charset="0"/>
            </a:endParaRPr>
          </a:p>
        </p:txBody>
      </p:sp>
      <p:sp>
        <p:nvSpPr>
          <p:cNvPr id="4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8891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515" name="Group 6"/>
          <p:cNvGrpSpPr>
            <a:grpSpLocks/>
          </p:cNvGrpSpPr>
          <p:nvPr/>
        </p:nvGrpSpPr>
        <p:grpSpPr bwMode="auto">
          <a:xfrm>
            <a:off x="5795963" y="3236913"/>
            <a:ext cx="766762" cy="433387"/>
            <a:chOff x="3600" y="219"/>
            <a:chExt cx="360" cy="175"/>
          </a:xfrm>
        </p:grpSpPr>
        <p:sp>
          <p:nvSpPr>
            <p:cNvPr id="81062" name="Oval 7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1063" name="Line 8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1064" name="Line 9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1065" name="Rectangle 10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1066" name="Oval 11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2682" name="Group 12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1072" name="Line 1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73" name="Line 1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74" name="Line 1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2683" name="Group 16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1069" name="Line 1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70" name="Line 1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71" name="Line 1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92516" name="Group 20"/>
          <p:cNvGrpSpPr>
            <a:grpSpLocks/>
          </p:cNvGrpSpPr>
          <p:nvPr/>
        </p:nvGrpSpPr>
        <p:grpSpPr bwMode="auto">
          <a:xfrm>
            <a:off x="3970338" y="3232150"/>
            <a:ext cx="766762" cy="433388"/>
            <a:chOff x="3600" y="219"/>
            <a:chExt cx="360" cy="175"/>
          </a:xfrm>
        </p:grpSpPr>
        <p:sp>
          <p:nvSpPr>
            <p:cNvPr id="81049" name="Oval 21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1050" name="Line 22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1051" name="Line 23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1052" name="Rectangle 24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1053" name="Oval 25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2669" name="Group 26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1059" name="Line 2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60" name="Line 2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61" name="Line 2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2670" name="Group 30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1056" name="Line 3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57" name="Line 3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58" name="Line 3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92517" name="Group 34"/>
          <p:cNvGrpSpPr>
            <a:grpSpLocks/>
          </p:cNvGrpSpPr>
          <p:nvPr/>
        </p:nvGrpSpPr>
        <p:grpSpPr bwMode="auto">
          <a:xfrm>
            <a:off x="4324350" y="2214563"/>
            <a:ext cx="766763" cy="433387"/>
            <a:chOff x="3600" y="219"/>
            <a:chExt cx="360" cy="175"/>
          </a:xfrm>
        </p:grpSpPr>
        <p:sp>
          <p:nvSpPr>
            <p:cNvPr id="81036" name="Oval 35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1037" name="Line 36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1038" name="Line 37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1039" name="Rectangle 38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1040" name="Oval 39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2656" name="Group 40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1046" name="Line 4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47" name="Line 4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48" name="Line 4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2657" name="Group 44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1043" name="Line 4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44" name="Line 4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45" name="Line 4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92518" name="Group 48"/>
          <p:cNvGrpSpPr>
            <a:grpSpLocks/>
          </p:cNvGrpSpPr>
          <p:nvPr/>
        </p:nvGrpSpPr>
        <p:grpSpPr bwMode="auto">
          <a:xfrm>
            <a:off x="2897188" y="2209800"/>
            <a:ext cx="766762" cy="433388"/>
            <a:chOff x="3600" y="219"/>
            <a:chExt cx="360" cy="175"/>
          </a:xfrm>
        </p:grpSpPr>
        <p:sp>
          <p:nvSpPr>
            <p:cNvPr id="81023" name="Oval 49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1024" name="Line 50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1025" name="Line 51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1026" name="Rectangle 52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1027" name="Oval 53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2643" name="Group 54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1033" name="Line 5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34" name="Line 5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35" name="Line 5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2644" name="Group 58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1030" name="Line 5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31" name="Line 6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32" name="Line 6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92519" name="Group 62"/>
          <p:cNvGrpSpPr>
            <a:grpSpLocks/>
          </p:cNvGrpSpPr>
          <p:nvPr/>
        </p:nvGrpSpPr>
        <p:grpSpPr bwMode="auto">
          <a:xfrm>
            <a:off x="1377950" y="1503363"/>
            <a:ext cx="766763" cy="433387"/>
            <a:chOff x="589" y="1281"/>
            <a:chExt cx="483" cy="273"/>
          </a:xfrm>
        </p:grpSpPr>
        <p:sp>
          <p:nvSpPr>
            <p:cNvPr id="81010" name="Oval 63"/>
            <p:cNvSpPr>
              <a:spLocks noChangeArrowheads="1"/>
            </p:cNvSpPr>
            <p:nvPr/>
          </p:nvSpPr>
          <p:spPr bwMode="auto">
            <a:xfrm>
              <a:off x="593" y="1403"/>
              <a:ext cx="479" cy="1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1011" name="Line 64"/>
            <p:cNvSpPr>
              <a:spLocks noChangeShapeType="1"/>
            </p:cNvSpPr>
            <p:nvPr/>
          </p:nvSpPr>
          <p:spPr bwMode="auto">
            <a:xfrm>
              <a:off x="591" y="1376"/>
              <a:ext cx="0" cy="1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1012" name="Line 65"/>
            <p:cNvSpPr>
              <a:spLocks noChangeShapeType="1"/>
            </p:cNvSpPr>
            <p:nvPr/>
          </p:nvSpPr>
          <p:spPr bwMode="auto">
            <a:xfrm>
              <a:off x="1068" y="1368"/>
              <a:ext cx="4" cy="1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1013" name="Rectangle 66"/>
            <p:cNvSpPr>
              <a:spLocks noChangeArrowheads="1"/>
            </p:cNvSpPr>
            <p:nvPr/>
          </p:nvSpPr>
          <p:spPr bwMode="auto">
            <a:xfrm>
              <a:off x="597" y="1390"/>
              <a:ext cx="471" cy="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1014" name="Oval 67"/>
            <p:cNvSpPr>
              <a:spLocks noChangeArrowheads="1"/>
            </p:cNvSpPr>
            <p:nvPr/>
          </p:nvSpPr>
          <p:spPr bwMode="auto">
            <a:xfrm>
              <a:off x="589" y="1281"/>
              <a:ext cx="479" cy="17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2630" name="Group 68"/>
            <p:cNvGrpSpPr>
              <a:grpSpLocks/>
            </p:cNvGrpSpPr>
            <p:nvPr/>
          </p:nvGrpSpPr>
          <p:grpSpPr bwMode="auto">
            <a:xfrm>
              <a:off x="704" y="1320"/>
              <a:ext cx="238" cy="103"/>
              <a:chOff x="2848" y="848"/>
              <a:chExt cx="140" cy="98"/>
            </a:xfrm>
          </p:grpSpPr>
          <p:sp>
            <p:nvSpPr>
              <p:cNvPr id="81020" name="Line 6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21" name="Line 7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22" name="Line 7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2631" name="Group 72"/>
            <p:cNvGrpSpPr>
              <a:grpSpLocks/>
            </p:cNvGrpSpPr>
            <p:nvPr/>
          </p:nvGrpSpPr>
          <p:grpSpPr bwMode="auto">
            <a:xfrm flipV="1">
              <a:off x="704" y="1318"/>
              <a:ext cx="238" cy="103"/>
              <a:chOff x="2848" y="848"/>
              <a:chExt cx="140" cy="98"/>
            </a:xfrm>
          </p:grpSpPr>
          <p:sp>
            <p:nvSpPr>
              <p:cNvPr id="81017" name="Line 7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18" name="Line 7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19" name="Line 7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sp>
        <p:nvSpPr>
          <p:cNvPr id="80905" name="Line 76"/>
          <p:cNvSpPr>
            <a:spLocks noChangeShapeType="1"/>
          </p:cNvSpPr>
          <p:nvPr/>
        </p:nvSpPr>
        <p:spPr bwMode="auto">
          <a:xfrm>
            <a:off x="2147888" y="1746250"/>
            <a:ext cx="762000" cy="523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0906" name="Line 77"/>
          <p:cNvSpPr>
            <a:spLocks noChangeShapeType="1"/>
          </p:cNvSpPr>
          <p:nvPr/>
        </p:nvSpPr>
        <p:spPr bwMode="auto">
          <a:xfrm flipV="1">
            <a:off x="2195513" y="2451100"/>
            <a:ext cx="733425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0907" name="Line 78"/>
          <p:cNvSpPr>
            <a:spLocks noChangeShapeType="1"/>
          </p:cNvSpPr>
          <p:nvPr/>
        </p:nvSpPr>
        <p:spPr bwMode="auto">
          <a:xfrm flipV="1">
            <a:off x="3662363" y="2451100"/>
            <a:ext cx="666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0908" name="Line 79"/>
          <p:cNvSpPr>
            <a:spLocks noChangeShapeType="1"/>
          </p:cNvSpPr>
          <p:nvPr/>
        </p:nvSpPr>
        <p:spPr bwMode="auto">
          <a:xfrm>
            <a:off x="3509963" y="2613025"/>
            <a:ext cx="561975" cy="657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0909" name="Line 80"/>
          <p:cNvSpPr>
            <a:spLocks noChangeShapeType="1"/>
          </p:cNvSpPr>
          <p:nvPr/>
        </p:nvSpPr>
        <p:spPr bwMode="auto">
          <a:xfrm>
            <a:off x="4767263" y="3489325"/>
            <a:ext cx="1038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0910" name="Line 81"/>
          <p:cNvSpPr>
            <a:spLocks noChangeShapeType="1"/>
          </p:cNvSpPr>
          <p:nvPr/>
        </p:nvSpPr>
        <p:spPr bwMode="auto">
          <a:xfrm>
            <a:off x="5053013" y="2565400"/>
            <a:ext cx="838200" cy="714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0911" name="Line 82"/>
          <p:cNvSpPr>
            <a:spLocks noChangeShapeType="1"/>
          </p:cNvSpPr>
          <p:nvPr/>
        </p:nvSpPr>
        <p:spPr bwMode="auto">
          <a:xfrm>
            <a:off x="6567488" y="3470275"/>
            <a:ext cx="701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0912" name="Text Box 84"/>
          <p:cNvSpPr txBox="1">
            <a:spLocks noChangeArrowheads="1"/>
          </p:cNvSpPr>
          <p:nvPr/>
        </p:nvSpPr>
        <p:spPr bwMode="auto">
          <a:xfrm>
            <a:off x="4152900" y="3648075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+mn-cs"/>
              </a:rPr>
              <a:t>R2</a:t>
            </a:r>
          </a:p>
        </p:txBody>
      </p:sp>
      <p:sp>
        <p:nvSpPr>
          <p:cNvPr id="80913" name="Text Box 85"/>
          <p:cNvSpPr txBox="1">
            <a:spLocks noChangeArrowheads="1"/>
          </p:cNvSpPr>
          <p:nvPr/>
        </p:nvSpPr>
        <p:spPr bwMode="auto">
          <a:xfrm>
            <a:off x="6075363" y="2268538"/>
            <a:ext cx="349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+mn-cs"/>
              </a:rPr>
              <a:t>D</a:t>
            </a:r>
          </a:p>
        </p:txBody>
      </p:sp>
      <p:sp>
        <p:nvSpPr>
          <p:cNvPr id="80914" name="Text Box 86"/>
          <p:cNvSpPr txBox="1">
            <a:spLocks noChangeArrowheads="1"/>
          </p:cNvSpPr>
          <p:nvPr/>
        </p:nvSpPr>
        <p:spPr bwMode="auto">
          <a:xfrm>
            <a:off x="4538663" y="2646363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+mn-cs"/>
              </a:rPr>
              <a:t>R3</a:t>
            </a:r>
          </a:p>
        </p:txBody>
      </p:sp>
      <p:grpSp>
        <p:nvGrpSpPr>
          <p:cNvPr id="192530" name="Group 88"/>
          <p:cNvGrpSpPr>
            <a:grpSpLocks/>
          </p:cNvGrpSpPr>
          <p:nvPr/>
        </p:nvGrpSpPr>
        <p:grpSpPr bwMode="auto">
          <a:xfrm>
            <a:off x="1423988" y="2449513"/>
            <a:ext cx="766762" cy="433387"/>
            <a:chOff x="589" y="1281"/>
            <a:chExt cx="483" cy="273"/>
          </a:xfrm>
        </p:grpSpPr>
        <p:sp>
          <p:nvSpPr>
            <p:cNvPr id="80997" name="Oval 89"/>
            <p:cNvSpPr>
              <a:spLocks noChangeArrowheads="1"/>
            </p:cNvSpPr>
            <p:nvPr/>
          </p:nvSpPr>
          <p:spPr bwMode="auto">
            <a:xfrm>
              <a:off x="593" y="1403"/>
              <a:ext cx="479" cy="1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0998" name="Line 90"/>
            <p:cNvSpPr>
              <a:spLocks noChangeShapeType="1"/>
            </p:cNvSpPr>
            <p:nvPr/>
          </p:nvSpPr>
          <p:spPr bwMode="auto">
            <a:xfrm>
              <a:off x="591" y="1376"/>
              <a:ext cx="0" cy="1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0999" name="Line 91"/>
            <p:cNvSpPr>
              <a:spLocks noChangeShapeType="1"/>
            </p:cNvSpPr>
            <p:nvPr/>
          </p:nvSpPr>
          <p:spPr bwMode="auto">
            <a:xfrm>
              <a:off x="1068" y="1368"/>
              <a:ext cx="4" cy="1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1000" name="Rectangle 92"/>
            <p:cNvSpPr>
              <a:spLocks noChangeArrowheads="1"/>
            </p:cNvSpPr>
            <p:nvPr/>
          </p:nvSpPr>
          <p:spPr bwMode="auto">
            <a:xfrm>
              <a:off x="597" y="1390"/>
              <a:ext cx="471" cy="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1001" name="Oval 93"/>
            <p:cNvSpPr>
              <a:spLocks noChangeArrowheads="1"/>
            </p:cNvSpPr>
            <p:nvPr/>
          </p:nvSpPr>
          <p:spPr bwMode="auto">
            <a:xfrm>
              <a:off x="589" y="1281"/>
              <a:ext cx="479" cy="17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2617" name="Group 94"/>
            <p:cNvGrpSpPr>
              <a:grpSpLocks/>
            </p:cNvGrpSpPr>
            <p:nvPr/>
          </p:nvGrpSpPr>
          <p:grpSpPr bwMode="auto">
            <a:xfrm>
              <a:off x="704" y="1320"/>
              <a:ext cx="238" cy="103"/>
              <a:chOff x="2848" y="848"/>
              <a:chExt cx="140" cy="98"/>
            </a:xfrm>
          </p:grpSpPr>
          <p:sp>
            <p:nvSpPr>
              <p:cNvPr id="81007" name="Line 9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08" name="Line 9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09" name="Line 9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2618" name="Group 98"/>
            <p:cNvGrpSpPr>
              <a:grpSpLocks/>
            </p:cNvGrpSpPr>
            <p:nvPr/>
          </p:nvGrpSpPr>
          <p:grpSpPr bwMode="auto">
            <a:xfrm flipV="1">
              <a:off x="704" y="1318"/>
              <a:ext cx="238" cy="103"/>
              <a:chOff x="2848" y="848"/>
              <a:chExt cx="140" cy="98"/>
            </a:xfrm>
          </p:grpSpPr>
          <p:sp>
            <p:nvSpPr>
              <p:cNvPr id="81004" name="Line 9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05" name="Line 10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06" name="Line 10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sp>
        <p:nvSpPr>
          <p:cNvPr id="80916" name="Text Box 102"/>
          <p:cNvSpPr txBox="1">
            <a:spLocks noChangeArrowheads="1"/>
          </p:cNvSpPr>
          <p:nvPr/>
        </p:nvSpPr>
        <p:spPr bwMode="auto">
          <a:xfrm>
            <a:off x="1616075" y="2882900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+mn-cs"/>
              </a:rPr>
              <a:t>R5</a:t>
            </a:r>
          </a:p>
        </p:txBody>
      </p:sp>
      <p:sp>
        <p:nvSpPr>
          <p:cNvPr id="80917" name="Line 106"/>
          <p:cNvSpPr>
            <a:spLocks noChangeShapeType="1"/>
          </p:cNvSpPr>
          <p:nvPr/>
        </p:nvSpPr>
        <p:spPr bwMode="auto">
          <a:xfrm>
            <a:off x="5095875" y="2441575"/>
            <a:ext cx="968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0918" name="Text Box 108"/>
          <p:cNvSpPr txBox="1">
            <a:spLocks noChangeArrowheads="1"/>
          </p:cNvSpPr>
          <p:nvPr/>
        </p:nvSpPr>
        <p:spPr bwMode="auto">
          <a:xfrm>
            <a:off x="7229475" y="3287713"/>
            <a:ext cx="336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+mn-cs"/>
              </a:rPr>
              <a:t>A</a:t>
            </a:r>
          </a:p>
        </p:txBody>
      </p:sp>
      <p:sp>
        <p:nvSpPr>
          <p:cNvPr id="80919" name="Text Box 109"/>
          <p:cNvSpPr txBox="1">
            <a:spLocks noChangeArrowheads="1"/>
          </p:cNvSpPr>
          <p:nvPr/>
        </p:nvSpPr>
        <p:spPr bwMode="auto">
          <a:xfrm>
            <a:off x="1579563" y="1933575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+mn-cs"/>
              </a:rPr>
              <a:t>R6</a:t>
            </a:r>
          </a:p>
        </p:txBody>
      </p:sp>
      <p:sp>
        <p:nvSpPr>
          <p:cNvPr id="80920" name="Rectangle 147"/>
          <p:cNvSpPr>
            <a:spLocks noGrp="1" noChangeArrowheads="1"/>
          </p:cNvSpPr>
          <p:nvPr>
            <p:ph type="title"/>
          </p:nvPr>
        </p:nvSpPr>
        <p:spPr>
          <a:xfrm>
            <a:off x="523875" y="147638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MPLS versus IP paths</a:t>
            </a:r>
          </a:p>
        </p:txBody>
      </p:sp>
      <p:grpSp>
        <p:nvGrpSpPr>
          <p:cNvPr id="192536" name="Group 62"/>
          <p:cNvGrpSpPr>
            <a:grpSpLocks/>
          </p:cNvGrpSpPr>
          <p:nvPr/>
        </p:nvGrpSpPr>
        <p:grpSpPr bwMode="auto">
          <a:xfrm>
            <a:off x="4325938" y="2212975"/>
            <a:ext cx="766762" cy="433388"/>
            <a:chOff x="589" y="1281"/>
            <a:chExt cx="483" cy="273"/>
          </a:xfrm>
        </p:grpSpPr>
        <p:sp>
          <p:nvSpPr>
            <p:cNvPr id="80984" name="Oval 63"/>
            <p:cNvSpPr>
              <a:spLocks noChangeArrowheads="1"/>
            </p:cNvSpPr>
            <p:nvPr/>
          </p:nvSpPr>
          <p:spPr bwMode="auto">
            <a:xfrm>
              <a:off x="593" y="1403"/>
              <a:ext cx="479" cy="1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0985" name="Line 64"/>
            <p:cNvSpPr>
              <a:spLocks noChangeShapeType="1"/>
            </p:cNvSpPr>
            <p:nvPr/>
          </p:nvSpPr>
          <p:spPr bwMode="auto">
            <a:xfrm>
              <a:off x="591" y="1376"/>
              <a:ext cx="0" cy="1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0986" name="Line 65"/>
            <p:cNvSpPr>
              <a:spLocks noChangeShapeType="1"/>
            </p:cNvSpPr>
            <p:nvPr/>
          </p:nvSpPr>
          <p:spPr bwMode="auto">
            <a:xfrm>
              <a:off x="1068" y="1368"/>
              <a:ext cx="4" cy="1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0987" name="Rectangle 66"/>
            <p:cNvSpPr>
              <a:spLocks noChangeArrowheads="1"/>
            </p:cNvSpPr>
            <p:nvPr/>
          </p:nvSpPr>
          <p:spPr bwMode="auto">
            <a:xfrm>
              <a:off x="597" y="1390"/>
              <a:ext cx="471" cy="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0988" name="Oval 67"/>
            <p:cNvSpPr>
              <a:spLocks noChangeArrowheads="1"/>
            </p:cNvSpPr>
            <p:nvPr/>
          </p:nvSpPr>
          <p:spPr bwMode="auto">
            <a:xfrm>
              <a:off x="589" y="1281"/>
              <a:ext cx="479" cy="17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2604" name="Group 68"/>
            <p:cNvGrpSpPr>
              <a:grpSpLocks/>
            </p:cNvGrpSpPr>
            <p:nvPr/>
          </p:nvGrpSpPr>
          <p:grpSpPr bwMode="auto">
            <a:xfrm>
              <a:off x="704" y="1320"/>
              <a:ext cx="238" cy="103"/>
              <a:chOff x="2848" y="848"/>
              <a:chExt cx="140" cy="98"/>
            </a:xfrm>
          </p:grpSpPr>
          <p:sp>
            <p:nvSpPr>
              <p:cNvPr id="80994" name="Line 6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0995" name="Line 7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0996" name="Line 7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2605" name="Group 72"/>
            <p:cNvGrpSpPr>
              <a:grpSpLocks/>
            </p:cNvGrpSpPr>
            <p:nvPr/>
          </p:nvGrpSpPr>
          <p:grpSpPr bwMode="auto">
            <a:xfrm flipV="1">
              <a:off x="704" y="1318"/>
              <a:ext cx="238" cy="103"/>
              <a:chOff x="2848" y="848"/>
              <a:chExt cx="140" cy="98"/>
            </a:xfrm>
          </p:grpSpPr>
          <p:sp>
            <p:nvSpPr>
              <p:cNvPr id="80991" name="Line 7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0992" name="Line 7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0993" name="Line 7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92537" name="Group 62"/>
          <p:cNvGrpSpPr>
            <a:grpSpLocks/>
          </p:cNvGrpSpPr>
          <p:nvPr/>
        </p:nvGrpSpPr>
        <p:grpSpPr bwMode="auto">
          <a:xfrm>
            <a:off x="5800725" y="3238500"/>
            <a:ext cx="766763" cy="433388"/>
            <a:chOff x="589" y="1281"/>
            <a:chExt cx="483" cy="273"/>
          </a:xfrm>
        </p:grpSpPr>
        <p:sp>
          <p:nvSpPr>
            <p:cNvPr id="80971" name="Oval 63"/>
            <p:cNvSpPr>
              <a:spLocks noChangeArrowheads="1"/>
            </p:cNvSpPr>
            <p:nvPr/>
          </p:nvSpPr>
          <p:spPr bwMode="auto">
            <a:xfrm>
              <a:off x="593" y="1403"/>
              <a:ext cx="479" cy="1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0972" name="Line 64"/>
            <p:cNvSpPr>
              <a:spLocks noChangeShapeType="1"/>
            </p:cNvSpPr>
            <p:nvPr/>
          </p:nvSpPr>
          <p:spPr bwMode="auto">
            <a:xfrm>
              <a:off x="591" y="1376"/>
              <a:ext cx="0" cy="1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0973" name="Line 65"/>
            <p:cNvSpPr>
              <a:spLocks noChangeShapeType="1"/>
            </p:cNvSpPr>
            <p:nvPr/>
          </p:nvSpPr>
          <p:spPr bwMode="auto">
            <a:xfrm>
              <a:off x="1068" y="1368"/>
              <a:ext cx="4" cy="1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0974" name="Rectangle 66"/>
            <p:cNvSpPr>
              <a:spLocks noChangeArrowheads="1"/>
            </p:cNvSpPr>
            <p:nvPr/>
          </p:nvSpPr>
          <p:spPr bwMode="auto">
            <a:xfrm>
              <a:off x="597" y="1390"/>
              <a:ext cx="471" cy="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0975" name="Oval 67"/>
            <p:cNvSpPr>
              <a:spLocks noChangeArrowheads="1"/>
            </p:cNvSpPr>
            <p:nvPr/>
          </p:nvSpPr>
          <p:spPr bwMode="auto">
            <a:xfrm>
              <a:off x="589" y="1281"/>
              <a:ext cx="479" cy="17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2591" name="Group 68"/>
            <p:cNvGrpSpPr>
              <a:grpSpLocks/>
            </p:cNvGrpSpPr>
            <p:nvPr/>
          </p:nvGrpSpPr>
          <p:grpSpPr bwMode="auto">
            <a:xfrm>
              <a:off x="704" y="1320"/>
              <a:ext cx="238" cy="103"/>
              <a:chOff x="2848" y="848"/>
              <a:chExt cx="140" cy="98"/>
            </a:xfrm>
          </p:grpSpPr>
          <p:sp>
            <p:nvSpPr>
              <p:cNvPr id="80981" name="Line 6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0982" name="Line 7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0983" name="Line 7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2592" name="Group 72"/>
            <p:cNvGrpSpPr>
              <a:grpSpLocks/>
            </p:cNvGrpSpPr>
            <p:nvPr/>
          </p:nvGrpSpPr>
          <p:grpSpPr bwMode="auto">
            <a:xfrm flipV="1">
              <a:off x="704" y="1318"/>
              <a:ext cx="238" cy="103"/>
              <a:chOff x="2848" y="848"/>
              <a:chExt cx="140" cy="98"/>
            </a:xfrm>
          </p:grpSpPr>
          <p:sp>
            <p:nvSpPr>
              <p:cNvPr id="80978" name="Line 7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0979" name="Line 7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0980" name="Line 7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92538" name="Group 62"/>
          <p:cNvGrpSpPr>
            <a:grpSpLocks/>
          </p:cNvGrpSpPr>
          <p:nvPr/>
        </p:nvGrpSpPr>
        <p:grpSpPr bwMode="auto">
          <a:xfrm>
            <a:off x="2894013" y="2206625"/>
            <a:ext cx="766762" cy="433388"/>
            <a:chOff x="589" y="1281"/>
            <a:chExt cx="483" cy="273"/>
          </a:xfrm>
        </p:grpSpPr>
        <p:sp>
          <p:nvSpPr>
            <p:cNvPr id="80958" name="Oval 63"/>
            <p:cNvSpPr>
              <a:spLocks noChangeArrowheads="1"/>
            </p:cNvSpPr>
            <p:nvPr/>
          </p:nvSpPr>
          <p:spPr bwMode="auto">
            <a:xfrm>
              <a:off x="593" y="1403"/>
              <a:ext cx="479" cy="1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0959" name="Line 64"/>
            <p:cNvSpPr>
              <a:spLocks noChangeShapeType="1"/>
            </p:cNvSpPr>
            <p:nvPr/>
          </p:nvSpPr>
          <p:spPr bwMode="auto">
            <a:xfrm>
              <a:off x="591" y="1376"/>
              <a:ext cx="0" cy="1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0960" name="Line 65"/>
            <p:cNvSpPr>
              <a:spLocks noChangeShapeType="1"/>
            </p:cNvSpPr>
            <p:nvPr/>
          </p:nvSpPr>
          <p:spPr bwMode="auto">
            <a:xfrm>
              <a:off x="1068" y="1368"/>
              <a:ext cx="4" cy="1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0961" name="Rectangle 66"/>
            <p:cNvSpPr>
              <a:spLocks noChangeArrowheads="1"/>
            </p:cNvSpPr>
            <p:nvPr/>
          </p:nvSpPr>
          <p:spPr bwMode="auto">
            <a:xfrm>
              <a:off x="597" y="1390"/>
              <a:ext cx="471" cy="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0962" name="Oval 67"/>
            <p:cNvSpPr>
              <a:spLocks noChangeArrowheads="1"/>
            </p:cNvSpPr>
            <p:nvPr/>
          </p:nvSpPr>
          <p:spPr bwMode="auto">
            <a:xfrm>
              <a:off x="589" y="1281"/>
              <a:ext cx="479" cy="17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2578" name="Group 68"/>
            <p:cNvGrpSpPr>
              <a:grpSpLocks/>
            </p:cNvGrpSpPr>
            <p:nvPr/>
          </p:nvGrpSpPr>
          <p:grpSpPr bwMode="auto">
            <a:xfrm>
              <a:off x="704" y="1320"/>
              <a:ext cx="238" cy="103"/>
              <a:chOff x="2848" y="848"/>
              <a:chExt cx="140" cy="98"/>
            </a:xfrm>
          </p:grpSpPr>
          <p:sp>
            <p:nvSpPr>
              <p:cNvPr id="80968" name="Line 6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0969" name="Line 7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0970" name="Line 7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2579" name="Group 72"/>
            <p:cNvGrpSpPr>
              <a:grpSpLocks/>
            </p:cNvGrpSpPr>
            <p:nvPr/>
          </p:nvGrpSpPr>
          <p:grpSpPr bwMode="auto">
            <a:xfrm flipV="1">
              <a:off x="704" y="1318"/>
              <a:ext cx="238" cy="103"/>
              <a:chOff x="2848" y="848"/>
              <a:chExt cx="140" cy="98"/>
            </a:xfrm>
          </p:grpSpPr>
          <p:sp>
            <p:nvSpPr>
              <p:cNvPr id="80965" name="Line 7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0966" name="Line 7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0967" name="Line 7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92539" name="Group 62"/>
          <p:cNvGrpSpPr>
            <a:grpSpLocks/>
          </p:cNvGrpSpPr>
          <p:nvPr/>
        </p:nvGrpSpPr>
        <p:grpSpPr bwMode="auto">
          <a:xfrm>
            <a:off x="3975100" y="3230563"/>
            <a:ext cx="766763" cy="433387"/>
            <a:chOff x="589" y="1281"/>
            <a:chExt cx="483" cy="273"/>
          </a:xfrm>
        </p:grpSpPr>
        <p:sp>
          <p:nvSpPr>
            <p:cNvPr id="80945" name="Oval 63"/>
            <p:cNvSpPr>
              <a:spLocks noChangeArrowheads="1"/>
            </p:cNvSpPr>
            <p:nvPr/>
          </p:nvSpPr>
          <p:spPr bwMode="auto">
            <a:xfrm>
              <a:off x="593" y="1403"/>
              <a:ext cx="479" cy="1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0946" name="Line 64"/>
            <p:cNvSpPr>
              <a:spLocks noChangeShapeType="1"/>
            </p:cNvSpPr>
            <p:nvPr/>
          </p:nvSpPr>
          <p:spPr bwMode="auto">
            <a:xfrm>
              <a:off x="591" y="1376"/>
              <a:ext cx="0" cy="1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0947" name="Line 65"/>
            <p:cNvSpPr>
              <a:spLocks noChangeShapeType="1"/>
            </p:cNvSpPr>
            <p:nvPr/>
          </p:nvSpPr>
          <p:spPr bwMode="auto">
            <a:xfrm>
              <a:off x="1068" y="1368"/>
              <a:ext cx="4" cy="1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0948" name="Rectangle 66"/>
            <p:cNvSpPr>
              <a:spLocks noChangeArrowheads="1"/>
            </p:cNvSpPr>
            <p:nvPr/>
          </p:nvSpPr>
          <p:spPr bwMode="auto">
            <a:xfrm>
              <a:off x="597" y="1390"/>
              <a:ext cx="471" cy="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0949" name="Oval 67"/>
            <p:cNvSpPr>
              <a:spLocks noChangeArrowheads="1"/>
            </p:cNvSpPr>
            <p:nvPr/>
          </p:nvSpPr>
          <p:spPr bwMode="auto">
            <a:xfrm>
              <a:off x="589" y="1281"/>
              <a:ext cx="479" cy="17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2565" name="Group 68"/>
            <p:cNvGrpSpPr>
              <a:grpSpLocks/>
            </p:cNvGrpSpPr>
            <p:nvPr/>
          </p:nvGrpSpPr>
          <p:grpSpPr bwMode="auto">
            <a:xfrm>
              <a:off x="704" y="1320"/>
              <a:ext cx="238" cy="103"/>
              <a:chOff x="2848" y="848"/>
              <a:chExt cx="140" cy="98"/>
            </a:xfrm>
          </p:grpSpPr>
          <p:sp>
            <p:nvSpPr>
              <p:cNvPr id="80955" name="Line 6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0956" name="Line 7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0957" name="Line 7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2566" name="Group 72"/>
            <p:cNvGrpSpPr>
              <a:grpSpLocks/>
            </p:cNvGrpSpPr>
            <p:nvPr/>
          </p:nvGrpSpPr>
          <p:grpSpPr bwMode="auto">
            <a:xfrm flipV="1">
              <a:off x="704" y="1318"/>
              <a:ext cx="238" cy="103"/>
              <a:chOff x="2848" y="848"/>
              <a:chExt cx="140" cy="98"/>
            </a:xfrm>
          </p:grpSpPr>
          <p:sp>
            <p:nvSpPr>
              <p:cNvPr id="80952" name="Line 7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0953" name="Line 7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0954" name="Line 7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sp>
        <p:nvSpPr>
          <p:cNvPr id="192540" name="Freeform 1"/>
          <p:cNvSpPr>
            <a:spLocks/>
          </p:cNvSpPr>
          <p:nvPr/>
        </p:nvSpPr>
        <p:spPr bwMode="auto">
          <a:xfrm>
            <a:off x="2205038" y="1644650"/>
            <a:ext cx="4927600" cy="1717675"/>
          </a:xfrm>
          <a:custGeom>
            <a:avLst/>
            <a:gdLst>
              <a:gd name="T0" fmla="*/ 0 w 4927600"/>
              <a:gd name="T1" fmla="*/ 0 h 1717040"/>
              <a:gd name="T2" fmla="*/ 1219200 w 4927600"/>
              <a:gd name="T3" fmla="*/ 732604 h 1717040"/>
              <a:gd name="T4" fmla="*/ 2092960 w 4927600"/>
              <a:gd name="T5" fmla="*/ 1719581 h 1717040"/>
              <a:gd name="T6" fmla="*/ 4927600 w 4927600"/>
              <a:gd name="T7" fmla="*/ 1719581 h 171704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927600" h="1717040">
                <a:moveTo>
                  <a:pt x="0" y="0"/>
                </a:moveTo>
                <a:lnTo>
                  <a:pt x="1219200" y="731520"/>
                </a:lnTo>
                <a:lnTo>
                  <a:pt x="2092960" y="1717040"/>
                </a:lnTo>
                <a:lnTo>
                  <a:pt x="4927600" y="1717040"/>
                </a:lnTo>
              </a:path>
            </a:pathLst>
          </a:custGeom>
          <a:noFill/>
          <a:ln w="38100" cap="flat" cmpd="sng">
            <a:solidFill>
              <a:srgbClr val="0070C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192541" name="Freeform 149"/>
          <p:cNvSpPr>
            <a:spLocks/>
          </p:cNvSpPr>
          <p:nvPr/>
        </p:nvSpPr>
        <p:spPr bwMode="auto">
          <a:xfrm>
            <a:off x="2052638" y="2528888"/>
            <a:ext cx="5038725" cy="1036637"/>
          </a:xfrm>
          <a:custGeom>
            <a:avLst/>
            <a:gdLst>
              <a:gd name="T0" fmla="*/ 0 w 5039360"/>
              <a:gd name="T1" fmla="*/ 376380 h 1036320"/>
              <a:gd name="T2" fmla="*/ 1249052 w 5039360"/>
              <a:gd name="T3" fmla="*/ 0 h 1036320"/>
              <a:gd name="T4" fmla="*/ 2203608 w 5039360"/>
              <a:gd name="T5" fmla="*/ 1037588 h 1036320"/>
              <a:gd name="T6" fmla="*/ 5036820 w 5039360"/>
              <a:gd name="T7" fmla="*/ 1037588 h 103632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039360" h="1036320">
                <a:moveTo>
                  <a:pt x="0" y="375920"/>
                </a:moveTo>
                <a:lnTo>
                  <a:pt x="1249680" y="0"/>
                </a:lnTo>
                <a:lnTo>
                  <a:pt x="2204720" y="1036320"/>
                </a:lnTo>
                <a:lnTo>
                  <a:pt x="5039360" y="1036320"/>
                </a:lnTo>
              </a:path>
            </a:pathLst>
          </a:custGeom>
          <a:noFill/>
          <a:ln w="38100" cap="flat" cmpd="sng">
            <a:solidFill>
              <a:srgbClr val="00B05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grpSp>
        <p:nvGrpSpPr>
          <p:cNvPr id="192542" name="Group 62"/>
          <p:cNvGrpSpPr>
            <a:grpSpLocks/>
          </p:cNvGrpSpPr>
          <p:nvPr/>
        </p:nvGrpSpPr>
        <p:grpSpPr bwMode="auto">
          <a:xfrm>
            <a:off x="6699250" y="4375150"/>
            <a:ext cx="766763" cy="433388"/>
            <a:chOff x="589" y="1281"/>
            <a:chExt cx="483" cy="273"/>
          </a:xfrm>
        </p:grpSpPr>
        <p:sp>
          <p:nvSpPr>
            <p:cNvPr id="80932" name="Oval 63"/>
            <p:cNvSpPr>
              <a:spLocks noChangeArrowheads="1"/>
            </p:cNvSpPr>
            <p:nvPr/>
          </p:nvSpPr>
          <p:spPr bwMode="auto">
            <a:xfrm>
              <a:off x="593" y="1403"/>
              <a:ext cx="479" cy="1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0933" name="Line 64"/>
            <p:cNvSpPr>
              <a:spLocks noChangeShapeType="1"/>
            </p:cNvSpPr>
            <p:nvPr/>
          </p:nvSpPr>
          <p:spPr bwMode="auto">
            <a:xfrm>
              <a:off x="591" y="1376"/>
              <a:ext cx="0" cy="1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0934" name="Line 65"/>
            <p:cNvSpPr>
              <a:spLocks noChangeShapeType="1"/>
            </p:cNvSpPr>
            <p:nvPr/>
          </p:nvSpPr>
          <p:spPr bwMode="auto">
            <a:xfrm>
              <a:off x="1068" y="1368"/>
              <a:ext cx="4" cy="1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0935" name="Rectangle 66"/>
            <p:cNvSpPr>
              <a:spLocks noChangeArrowheads="1"/>
            </p:cNvSpPr>
            <p:nvPr/>
          </p:nvSpPr>
          <p:spPr bwMode="auto">
            <a:xfrm>
              <a:off x="597" y="1390"/>
              <a:ext cx="471" cy="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0936" name="Oval 67"/>
            <p:cNvSpPr>
              <a:spLocks noChangeArrowheads="1"/>
            </p:cNvSpPr>
            <p:nvPr/>
          </p:nvSpPr>
          <p:spPr bwMode="auto">
            <a:xfrm>
              <a:off x="589" y="1281"/>
              <a:ext cx="479" cy="17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2552" name="Group 68"/>
            <p:cNvGrpSpPr>
              <a:grpSpLocks/>
            </p:cNvGrpSpPr>
            <p:nvPr/>
          </p:nvGrpSpPr>
          <p:grpSpPr bwMode="auto">
            <a:xfrm>
              <a:off x="704" y="1320"/>
              <a:ext cx="238" cy="103"/>
              <a:chOff x="2848" y="848"/>
              <a:chExt cx="140" cy="98"/>
            </a:xfrm>
          </p:grpSpPr>
          <p:sp>
            <p:nvSpPr>
              <p:cNvPr id="80942" name="Line 6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0943" name="Line 7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0944" name="Line 7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2553" name="Group 72"/>
            <p:cNvGrpSpPr>
              <a:grpSpLocks/>
            </p:cNvGrpSpPr>
            <p:nvPr/>
          </p:nvGrpSpPr>
          <p:grpSpPr bwMode="auto">
            <a:xfrm flipV="1">
              <a:off x="704" y="1318"/>
              <a:ext cx="238" cy="103"/>
              <a:chOff x="2848" y="848"/>
              <a:chExt cx="140" cy="98"/>
            </a:xfrm>
          </p:grpSpPr>
          <p:sp>
            <p:nvSpPr>
              <p:cNvPr id="80939" name="Line 7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0940" name="Line 7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0941" name="Line 7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sp>
        <p:nvSpPr>
          <p:cNvPr id="192543" name="TextBox 2"/>
          <p:cNvSpPr txBox="1">
            <a:spLocks noChangeArrowheads="1"/>
          </p:cNvSpPr>
          <p:nvPr/>
        </p:nvSpPr>
        <p:spPr bwMode="auto">
          <a:xfrm>
            <a:off x="7464425" y="4413250"/>
            <a:ext cx="10604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rgbClr val="000000"/>
                </a:solidFill>
                <a:latin typeface="Arial" charset="0"/>
                <a:cs typeface="Arial" charset="0"/>
              </a:rPr>
              <a:t>IP router</a:t>
            </a:r>
          </a:p>
        </p:txBody>
      </p:sp>
      <p:sp>
        <p:nvSpPr>
          <p:cNvPr id="192544" name="Rectangle 3"/>
          <p:cNvSpPr txBox="1">
            <a:spLocks noChangeArrowheads="1"/>
          </p:cNvSpPr>
          <p:nvPr/>
        </p:nvSpPr>
        <p:spPr bwMode="auto">
          <a:xfrm>
            <a:off x="533400" y="4175125"/>
            <a:ext cx="6196013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279400" indent="-2794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800" dirty="0">
                <a:solidFill>
                  <a:srgbClr val="CC0000"/>
                </a:solidFill>
                <a:latin typeface="Gill Sans MT" charset="0"/>
              </a:rPr>
              <a:t>IP routing: </a:t>
            </a:r>
            <a:r>
              <a:rPr lang="en-US" sz="2800" dirty="0">
                <a:solidFill>
                  <a:srgbClr val="000000"/>
                </a:solidFill>
                <a:latin typeface="Gill Sans MT" charset="0"/>
              </a:rPr>
              <a:t>path to destination determined by destination address alone</a:t>
            </a:r>
          </a:p>
        </p:txBody>
      </p:sp>
      <p:pic>
        <p:nvPicPr>
          <p:cNvPr id="192545" name="Picture 21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960438"/>
            <a:ext cx="5027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31" name="Text Box 87"/>
          <p:cNvSpPr txBox="1">
            <a:spLocks noChangeArrowheads="1"/>
          </p:cNvSpPr>
          <p:nvPr/>
        </p:nvSpPr>
        <p:spPr bwMode="auto">
          <a:xfrm>
            <a:off x="2874963" y="2584450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+mn-cs"/>
              </a:rPr>
              <a:t>R4</a:t>
            </a:r>
          </a:p>
        </p:txBody>
      </p:sp>
      <p:sp>
        <p:nvSpPr>
          <p:cNvPr id="17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40</a:t>
            </a:fld>
            <a:endParaRPr lang="en-US" sz="1200" dirty="0">
              <a:latin typeface="Tahoma" charset="0"/>
            </a:endParaRPr>
          </a:p>
        </p:txBody>
      </p:sp>
      <p:sp>
        <p:nvSpPr>
          <p:cNvPr id="18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993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63" name="Group 6"/>
          <p:cNvGrpSpPr>
            <a:grpSpLocks/>
          </p:cNvGrpSpPr>
          <p:nvPr/>
        </p:nvGrpSpPr>
        <p:grpSpPr bwMode="auto">
          <a:xfrm>
            <a:off x="5795963" y="3236913"/>
            <a:ext cx="766762" cy="433387"/>
            <a:chOff x="3600" y="219"/>
            <a:chExt cx="360" cy="175"/>
          </a:xfrm>
        </p:grpSpPr>
        <p:sp>
          <p:nvSpPr>
            <p:cNvPr id="82049" name="Oval 7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2050" name="Line 8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051" name="Line 9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052" name="Rectangle 10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2053" name="Oval 11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4693" name="Group 12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2059" name="Line 1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060" name="Line 1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061" name="Line 1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4694" name="Group 16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2056" name="Line 1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057" name="Line 1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058" name="Line 1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94564" name="Group 20"/>
          <p:cNvGrpSpPr>
            <a:grpSpLocks/>
          </p:cNvGrpSpPr>
          <p:nvPr/>
        </p:nvGrpSpPr>
        <p:grpSpPr bwMode="auto">
          <a:xfrm>
            <a:off x="3970338" y="3232150"/>
            <a:ext cx="766762" cy="433388"/>
            <a:chOff x="3600" y="219"/>
            <a:chExt cx="360" cy="175"/>
          </a:xfrm>
        </p:grpSpPr>
        <p:sp>
          <p:nvSpPr>
            <p:cNvPr id="82036" name="Oval 21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2037" name="Line 22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038" name="Line 23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039" name="Rectangle 24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2040" name="Oval 25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4680" name="Group 26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2046" name="Line 2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047" name="Line 2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048" name="Line 2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4681" name="Group 30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2043" name="Line 3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044" name="Line 3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045" name="Line 3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94565" name="Group 34"/>
          <p:cNvGrpSpPr>
            <a:grpSpLocks/>
          </p:cNvGrpSpPr>
          <p:nvPr/>
        </p:nvGrpSpPr>
        <p:grpSpPr bwMode="auto">
          <a:xfrm>
            <a:off x="4324350" y="2214563"/>
            <a:ext cx="766763" cy="433387"/>
            <a:chOff x="3600" y="219"/>
            <a:chExt cx="360" cy="175"/>
          </a:xfrm>
        </p:grpSpPr>
        <p:sp>
          <p:nvSpPr>
            <p:cNvPr id="82023" name="Oval 35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2024" name="Line 36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025" name="Line 37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026" name="Rectangle 38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2027" name="Oval 39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4667" name="Group 40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2033" name="Line 4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034" name="Line 4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035" name="Line 4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4668" name="Group 44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2030" name="Line 4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031" name="Line 4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032" name="Line 4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94566" name="Group 48"/>
          <p:cNvGrpSpPr>
            <a:grpSpLocks/>
          </p:cNvGrpSpPr>
          <p:nvPr/>
        </p:nvGrpSpPr>
        <p:grpSpPr bwMode="auto">
          <a:xfrm>
            <a:off x="2897188" y="2209800"/>
            <a:ext cx="766762" cy="433388"/>
            <a:chOff x="3600" y="219"/>
            <a:chExt cx="360" cy="175"/>
          </a:xfrm>
        </p:grpSpPr>
        <p:sp>
          <p:nvSpPr>
            <p:cNvPr id="82010" name="Oval 49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2011" name="Line 50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012" name="Line 51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013" name="Rectangle 52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2014" name="Oval 53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4654" name="Group 54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2020" name="Line 5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021" name="Line 5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022" name="Line 5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4655" name="Group 58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2017" name="Line 5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018" name="Line 6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019" name="Line 6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94567" name="Group 62"/>
          <p:cNvGrpSpPr>
            <a:grpSpLocks/>
          </p:cNvGrpSpPr>
          <p:nvPr/>
        </p:nvGrpSpPr>
        <p:grpSpPr bwMode="auto">
          <a:xfrm>
            <a:off x="1377950" y="1503363"/>
            <a:ext cx="766763" cy="433387"/>
            <a:chOff x="589" y="1281"/>
            <a:chExt cx="483" cy="273"/>
          </a:xfrm>
        </p:grpSpPr>
        <p:sp>
          <p:nvSpPr>
            <p:cNvPr id="81997" name="Oval 63"/>
            <p:cNvSpPr>
              <a:spLocks noChangeArrowheads="1"/>
            </p:cNvSpPr>
            <p:nvPr/>
          </p:nvSpPr>
          <p:spPr bwMode="auto">
            <a:xfrm>
              <a:off x="593" y="1403"/>
              <a:ext cx="479" cy="1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1998" name="Line 64"/>
            <p:cNvSpPr>
              <a:spLocks noChangeShapeType="1"/>
            </p:cNvSpPr>
            <p:nvPr/>
          </p:nvSpPr>
          <p:spPr bwMode="auto">
            <a:xfrm>
              <a:off x="591" y="1376"/>
              <a:ext cx="0" cy="1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1999" name="Line 65"/>
            <p:cNvSpPr>
              <a:spLocks noChangeShapeType="1"/>
            </p:cNvSpPr>
            <p:nvPr/>
          </p:nvSpPr>
          <p:spPr bwMode="auto">
            <a:xfrm>
              <a:off x="1068" y="1368"/>
              <a:ext cx="4" cy="1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000" name="Rectangle 66"/>
            <p:cNvSpPr>
              <a:spLocks noChangeArrowheads="1"/>
            </p:cNvSpPr>
            <p:nvPr/>
          </p:nvSpPr>
          <p:spPr bwMode="auto">
            <a:xfrm>
              <a:off x="597" y="1390"/>
              <a:ext cx="471" cy="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2001" name="Oval 67"/>
            <p:cNvSpPr>
              <a:spLocks noChangeArrowheads="1"/>
            </p:cNvSpPr>
            <p:nvPr/>
          </p:nvSpPr>
          <p:spPr bwMode="auto">
            <a:xfrm>
              <a:off x="589" y="1281"/>
              <a:ext cx="479" cy="17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4641" name="Group 68"/>
            <p:cNvGrpSpPr>
              <a:grpSpLocks/>
            </p:cNvGrpSpPr>
            <p:nvPr/>
          </p:nvGrpSpPr>
          <p:grpSpPr bwMode="auto">
            <a:xfrm>
              <a:off x="704" y="1320"/>
              <a:ext cx="238" cy="103"/>
              <a:chOff x="2848" y="848"/>
              <a:chExt cx="140" cy="98"/>
            </a:xfrm>
          </p:grpSpPr>
          <p:sp>
            <p:nvSpPr>
              <p:cNvPr id="82007" name="Line 6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008" name="Line 7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009" name="Line 7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4642" name="Group 72"/>
            <p:cNvGrpSpPr>
              <a:grpSpLocks/>
            </p:cNvGrpSpPr>
            <p:nvPr/>
          </p:nvGrpSpPr>
          <p:grpSpPr bwMode="auto">
            <a:xfrm flipV="1">
              <a:off x="704" y="1318"/>
              <a:ext cx="238" cy="103"/>
              <a:chOff x="2848" y="848"/>
              <a:chExt cx="140" cy="98"/>
            </a:xfrm>
          </p:grpSpPr>
          <p:sp>
            <p:nvSpPr>
              <p:cNvPr id="82004" name="Line 7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005" name="Line 7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006" name="Line 7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sp>
        <p:nvSpPr>
          <p:cNvPr id="81929" name="Line 76"/>
          <p:cNvSpPr>
            <a:spLocks noChangeShapeType="1"/>
          </p:cNvSpPr>
          <p:nvPr/>
        </p:nvSpPr>
        <p:spPr bwMode="auto">
          <a:xfrm>
            <a:off x="2147888" y="1746250"/>
            <a:ext cx="762000" cy="523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1930" name="Line 77"/>
          <p:cNvSpPr>
            <a:spLocks noChangeShapeType="1"/>
          </p:cNvSpPr>
          <p:nvPr/>
        </p:nvSpPr>
        <p:spPr bwMode="auto">
          <a:xfrm flipV="1">
            <a:off x="2195513" y="2451100"/>
            <a:ext cx="733425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1931" name="Line 78"/>
          <p:cNvSpPr>
            <a:spLocks noChangeShapeType="1"/>
          </p:cNvSpPr>
          <p:nvPr/>
        </p:nvSpPr>
        <p:spPr bwMode="auto">
          <a:xfrm flipV="1">
            <a:off x="3662363" y="2451100"/>
            <a:ext cx="666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1932" name="Line 79"/>
          <p:cNvSpPr>
            <a:spLocks noChangeShapeType="1"/>
          </p:cNvSpPr>
          <p:nvPr/>
        </p:nvSpPr>
        <p:spPr bwMode="auto">
          <a:xfrm>
            <a:off x="3509963" y="2613025"/>
            <a:ext cx="561975" cy="657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1933" name="Line 80"/>
          <p:cNvSpPr>
            <a:spLocks noChangeShapeType="1"/>
          </p:cNvSpPr>
          <p:nvPr/>
        </p:nvSpPr>
        <p:spPr bwMode="auto">
          <a:xfrm>
            <a:off x="4767263" y="3489325"/>
            <a:ext cx="1038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1934" name="Line 81"/>
          <p:cNvSpPr>
            <a:spLocks noChangeShapeType="1"/>
          </p:cNvSpPr>
          <p:nvPr/>
        </p:nvSpPr>
        <p:spPr bwMode="auto">
          <a:xfrm>
            <a:off x="5053013" y="2565400"/>
            <a:ext cx="838200" cy="714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1935" name="Line 82"/>
          <p:cNvSpPr>
            <a:spLocks noChangeShapeType="1"/>
          </p:cNvSpPr>
          <p:nvPr/>
        </p:nvSpPr>
        <p:spPr bwMode="auto">
          <a:xfrm>
            <a:off x="6567488" y="3470275"/>
            <a:ext cx="701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1936" name="Text Box 84"/>
          <p:cNvSpPr txBox="1">
            <a:spLocks noChangeArrowheads="1"/>
          </p:cNvSpPr>
          <p:nvPr/>
        </p:nvSpPr>
        <p:spPr bwMode="auto">
          <a:xfrm>
            <a:off x="4152900" y="3648075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+mn-cs"/>
              </a:rPr>
              <a:t>R2</a:t>
            </a:r>
          </a:p>
        </p:txBody>
      </p:sp>
      <p:sp>
        <p:nvSpPr>
          <p:cNvPr id="81937" name="Text Box 85"/>
          <p:cNvSpPr txBox="1">
            <a:spLocks noChangeArrowheads="1"/>
          </p:cNvSpPr>
          <p:nvPr/>
        </p:nvSpPr>
        <p:spPr bwMode="auto">
          <a:xfrm>
            <a:off x="6075363" y="2268538"/>
            <a:ext cx="349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+mn-cs"/>
              </a:rPr>
              <a:t>D</a:t>
            </a:r>
          </a:p>
        </p:txBody>
      </p:sp>
      <p:sp>
        <p:nvSpPr>
          <p:cNvPr id="81938" name="Text Box 86"/>
          <p:cNvSpPr txBox="1">
            <a:spLocks noChangeArrowheads="1"/>
          </p:cNvSpPr>
          <p:nvPr/>
        </p:nvSpPr>
        <p:spPr bwMode="auto">
          <a:xfrm>
            <a:off x="4538663" y="2646363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+mn-cs"/>
              </a:rPr>
              <a:t>R3</a:t>
            </a:r>
          </a:p>
        </p:txBody>
      </p:sp>
      <p:sp>
        <p:nvSpPr>
          <p:cNvPr id="81939" name="Text Box 87"/>
          <p:cNvSpPr txBox="1">
            <a:spLocks noChangeArrowheads="1"/>
          </p:cNvSpPr>
          <p:nvPr/>
        </p:nvSpPr>
        <p:spPr bwMode="auto">
          <a:xfrm>
            <a:off x="2874963" y="2584450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+mn-cs"/>
              </a:rPr>
              <a:t>R4</a:t>
            </a:r>
          </a:p>
        </p:txBody>
      </p:sp>
      <p:grpSp>
        <p:nvGrpSpPr>
          <p:cNvPr id="194579" name="Group 88"/>
          <p:cNvGrpSpPr>
            <a:grpSpLocks/>
          </p:cNvGrpSpPr>
          <p:nvPr/>
        </p:nvGrpSpPr>
        <p:grpSpPr bwMode="auto">
          <a:xfrm>
            <a:off x="1423988" y="2449513"/>
            <a:ext cx="766762" cy="433387"/>
            <a:chOff x="589" y="1281"/>
            <a:chExt cx="483" cy="273"/>
          </a:xfrm>
        </p:grpSpPr>
        <p:sp>
          <p:nvSpPr>
            <p:cNvPr id="81984" name="Oval 89"/>
            <p:cNvSpPr>
              <a:spLocks noChangeArrowheads="1"/>
            </p:cNvSpPr>
            <p:nvPr/>
          </p:nvSpPr>
          <p:spPr bwMode="auto">
            <a:xfrm>
              <a:off x="593" y="1403"/>
              <a:ext cx="479" cy="1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1985" name="Line 90"/>
            <p:cNvSpPr>
              <a:spLocks noChangeShapeType="1"/>
            </p:cNvSpPr>
            <p:nvPr/>
          </p:nvSpPr>
          <p:spPr bwMode="auto">
            <a:xfrm>
              <a:off x="591" y="1376"/>
              <a:ext cx="0" cy="1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1986" name="Line 91"/>
            <p:cNvSpPr>
              <a:spLocks noChangeShapeType="1"/>
            </p:cNvSpPr>
            <p:nvPr/>
          </p:nvSpPr>
          <p:spPr bwMode="auto">
            <a:xfrm>
              <a:off x="1068" y="1368"/>
              <a:ext cx="4" cy="1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1987" name="Rectangle 92"/>
            <p:cNvSpPr>
              <a:spLocks noChangeArrowheads="1"/>
            </p:cNvSpPr>
            <p:nvPr/>
          </p:nvSpPr>
          <p:spPr bwMode="auto">
            <a:xfrm>
              <a:off x="597" y="1390"/>
              <a:ext cx="471" cy="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1988" name="Oval 93"/>
            <p:cNvSpPr>
              <a:spLocks noChangeArrowheads="1"/>
            </p:cNvSpPr>
            <p:nvPr/>
          </p:nvSpPr>
          <p:spPr bwMode="auto">
            <a:xfrm>
              <a:off x="589" y="1281"/>
              <a:ext cx="479" cy="17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4628" name="Group 94"/>
            <p:cNvGrpSpPr>
              <a:grpSpLocks/>
            </p:cNvGrpSpPr>
            <p:nvPr/>
          </p:nvGrpSpPr>
          <p:grpSpPr bwMode="auto">
            <a:xfrm>
              <a:off x="704" y="1320"/>
              <a:ext cx="238" cy="103"/>
              <a:chOff x="2848" y="848"/>
              <a:chExt cx="140" cy="98"/>
            </a:xfrm>
          </p:grpSpPr>
          <p:sp>
            <p:nvSpPr>
              <p:cNvPr id="81994" name="Line 9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995" name="Line 9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996" name="Line 9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4629" name="Group 98"/>
            <p:cNvGrpSpPr>
              <a:grpSpLocks/>
            </p:cNvGrpSpPr>
            <p:nvPr/>
          </p:nvGrpSpPr>
          <p:grpSpPr bwMode="auto">
            <a:xfrm flipV="1">
              <a:off x="704" y="1318"/>
              <a:ext cx="238" cy="103"/>
              <a:chOff x="2848" y="848"/>
              <a:chExt cx="140" cy="98"/>
            </a:xfrm>
          </p:grpSpPr>
          <p:sp>
            <p:nvSpPr>
              <p:cNvPr id="81991" name="Line 9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992" name="Line 10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993" name="Line 10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sp>
        <p:nvSpPr>
          <p:cNvPr id="81941" name="Text Box 102"/>
          <p:cNvSpPr txBox="1">
            <a:spLocks noChangeArrowheads="1"/>
          </p:cNvSpPr>
          <p:nvPr/>
        </p:nvSpPr>
        <p:spPr bwMode="auto">
          <a:xfrm>
            <a:off x="1616075" y="2882900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+mn-cs"/>
              </a:rPr>
              <a:t>R5</a:t>
            </a:r>
          </a:p>
        </p:txBody>
      </p:sp>
      <p:sp>
        <p:nvSpPr>
          <p:cNvPr id="81942" name="Line 106"/>
          <p:cNvSpPr>
            <a:spLocks noChangeShapeType="1"/>
          </p:cNvSpPr>
          <p:nvPr/>
        </p:nvSpPr>
        <p:spPr bwMode="auto">
          <a:xfrm>
            <a:off x="5095875" y="2441575"/>
            <a:ext cx="968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1943" name="Text Box 108"/>
          <p:cNvSpPr txBox="1">
            <a:spLocks noChangeArrowheads="1"/>
          </p:cNvSpPr>
          <p:nvPr/>
        </p:nvSpPr>
        <p:spPr bwMode="auto">
          <a:xfrm>
            <a:off x="7229475" y="3287713"/>
            <a:ext cx="336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+mn-cs"/>
              </a:rPr>
              <a:t>A</a:t>
            </a:r>
          </a:p>
        </p:txBody>
      </p:sp>
      <p:sp>
        <p:nvSpPr>
          <p:cNvPr id="81944" name="Text Box 109"/>
          <p:cNvSpPr txBox="1">
            <a:spLocks noChangeArrowheads="1"/>
          </p:cNvSpPr>
          <p:nvPr/>
        </p:nvSpPr>
        <p:spPr bwMode="auto">
          <a:xfrm>
            <a:off x="1579563" y="1933575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+mn-cs"/>
              </a:rPr>
              <a:t>R6</a:t>
            </a:r>
          </a:p>
        </p:txBody>
      </p:sp>
      <p:sp>
        <p:nvSpPr>
          <p:cNvPr id="81945" name="Rectangle 147"/>
          <p:cNvSpPr>
            <a:spLocks noGrp="1" noChangeArrowheads="1"/>
          </p:cNvSpPr>
          <p:nvPr>
            <p:ph type="title"/>
          </p:nvPr>
        </p:nvSpPr>
        <p:spPr>
          <a:xfrm>
            <a:off x="523875" y="147638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MPLS versus IP paths</a:t>
            </a:r>
          </a:p>
        </p:txBody>
      </p:sp>
      <p:sp>
        <p:nvSpPr>
          <p:cNvPr id="194585" name="Freeform 1"/>
          <p:cNvSpPr>
            <a:spLocks/>
          </p:cNvSpPr>
          <p:nvPr/>
        </p:nvSpPr>
        <p:spPr bwMode="auto">
          <a:xfrm>
            <a:off x="2205038" y="1644650"/>
            <a:ext cx="4927600" cy="1735138"/>
          </a:xfrm>
          <a:custGeom>
            <a:avLst/>
            <a:gdLst>
              <a:gd name="T0" fmla="*/ 0 w 4927600"/>
              <a:gd name="T1" fmla="*/ 0 h 1734711"/>
              <a:gd name="T2" fmla="*/ 1219200 w 4927600"/>
              <a:gd name="T3" fmla="*/ 732240 h 1734711"/>
              <a:gd name="T4" fmla="*/ 2739004 w 4927600"/>
              <a:gd name="T5" fmla="*/ 723839 h 1734711"/>
              <a:gd name="T6" fmla="*/ 4027115 w 4927600"/>
              <a:gd name="T7" fmla="*/ 1736419 h 1734711"/>
              <a:gd name="T8" fmla="*/ 4927600 w 4927600"/>
              <a:gd name="T9" fmla="*/ 1718732 h 17347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927600" h="1734711">
                <a:moveTo>
                  <a:pt x="0" y="0"/>
                </a:moveTo>
                <a:lnTo>
                  <a:pt x="1219200" y="731520"/>
                </a:lnTo>
                <a:lnTo>
                  <a:pt x="2739004" y="723127"/>
                </a:lnTo>
                <a:lnTo>
                  <a:pt x="4027115" y="1734711"/>
                </a:lnTo>
                <a:lnTo>
                  <a:pt x="4927600" y="1717040"/>
                </a:lnTo>
              </a:path>
            </a:pathLst>
          </a:custGeom>
          <a:noFill/>
          <a:ln w="38100" cap="flat" cmpd="sng">
            <a:solidFill>
              <a:srgbClr val="0070C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194586" name="Freeform 149"/>
          <p:cNvSpPr>
            <a:spLocks/>
          </p:cNvSpPr>
          <p:nvPr/>
        </p:nvSpPr>
        <p:spPr bwMode="auto">
          <a:xfrm>
            <a:off x="2052638" y="2528888"/>
            <a:ext cx="5038725" cy="1036637"/>
          </a:xfrm>
          <a:custGeom>
            <a:avLst/>
            <a:gdLst>
              <a:gd name="T0" fmla="*/ 0 w 5039360"/>
              <a:gd name="T1" fmla="*/ 376380 h 1036320"/>
              <a:gd name="T2" fmla="*/ 1249052 w 5039360"/>
              <a:gd name="T3" fmla="*/ 0 h 1036320"/>
              <a:gd name="T4" fmla="*/ 2203608 w 5039360"/>
              <a:gd name="T5" fmla="*/ 1037588 h 1036320"/>
              <a:gd name="T6" fmla="*/ 5036820 w 5039360"/>
              <a:gd name="T7" fmla="*/ 1037588 h 103632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039360" h="1036320">
                <a:moveTo>
                  <a:pt x="0" y="375920"/>
                </a:moveTo>
                <a:lnTo>
                  <a:pt x="1249680" y="0"/>
                </a:lnTo>
                <a:lnTo>
                  <a:pt x="2204720" y="1036320"/>
                </a:lnTo>
                <a:lnTo>
                  <a:pt x="5039360" y="1036320"/>
                </a:lnTo>
              </a:path>
            </a:pathLst>
          </a:custGeom>
          <a:noFill/>
          <a:ln w="38100" cap="flat" cmpd="sng">
            <a:solidFill>
              <a:srgbClr val="00B05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grpSp>
        <p:nvGrpSpPr>
          <p:cNvPr id="194587" name="Group 62"/>
          <p:cNvGrpSpPr>
            <a:grpSpLocks/>
          </p:cNvGrpSpPr>
          <p:nvPr/>
        </p:nvGrpSpPr>
        <p:grpSpPr bwMode="auto">
          <a:xfrm>
            <a:off x="6699250" y="4375150"/>
            <a:ext cx="766763" cy="433388"/>
            <a:chOff x="589" y="1281"/>
            <a:chExt cx="483" cy="273"/>
          </a:xfrm>
        </p:grpSpPr>
        <p:sp>
          <p:nvSpPr>
            <p:cNvPr id="81971" name="Oval 63"/>
            <p:cNvSpPr>
              <a:spLocks noChangeArrowheads="1"/>
            </p:cNvSpPr>
            <p:nvPr/>
          </p:nvSpPr>
          <p:spPr bwMode="auto">
            <a:xfrm>
              <a:off x="593" y="1403"/>
              <a:ext cx="479" cy="1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1972" name="Line 64"/>
            <p:cNvSpPr>
              <a:spLocks noChangeShapeType="1"/>
            </p:cNvSpPr>
            <p:nvPr/>
          </p:nvSpPr>
          <p:spPr bwMode="auto">
            <a:xfrm>
              <a:off x="591" y="1376"/>
              <a:ext cx="0" cy="1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1973" name="Line 65"/>
            <p:cNvSpPr>
              <a:spLocks noChangeShapeType="1"/>
            </p:cNvSpPr>
            <p:nvPr/>
          </p:nvSpPr>
          <p:spPr bwMode="auto">
            <a:xfrm>
              <a:off x="1068" y="1368"/>
              <a:ext cx="4" cy="1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1974" name="Rectangle 66"/>
            <p:cNvSpPr>
              <a:spLocks noChangeArrowheads="1"/>
            </p:cNvSpPr>
            <p:nvPr/>
          </p:nvSpPr>
          <p:spPr bwMode="auto">
            <a:xfrm>
              <a:off x="597" y="1390"/>
              <a:ext cx="471" cy="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1975" name="Oval 67"/>
            <p:cNvSpPr>
              <a:spLocks noChangeArrowheads="1"/>
            </p:cNvSpPr>
            <p:nvPr/>
          </p:nvSpPr>
          <p:spPr bwMode="auto">
            <a:xfrm>
              <a:off x="589" y="1281"/>
              <a:ext cx="479" cy="17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4615" name="Group 68"/>
            <p:cNvGrpSpPr>
              <a:grpSpLocks/>
            </p:cNvGrpSpPr>
            <p:nvPr/>
          </p:nvGrpSpPr>
          <p:grpSpPr bwMode="auto">
            <a:xfrm>
              <a:off x="704" y="1320"/>
              <a:ext cx="238" cy="103"/>
              <a:chOff x="2848" y="848"/>
              <a:chExt cx="140" cy="98"/>
            </a:xfrm>
          </p:grpSpPr>
          <p:sp>
            <p:nvSpPr>
              <p:cNvPr id="81981" name="Line 6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982" name="Line 7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983" name="Line 7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4616" name="Group 72"/>
            <p:cNvGrpSpPr>
              <a:grpSpLocks/>
            </p:cNvGrpSpPr>
            <p:nvPr/>
          </p:nvGrpSpPr>
          <p:grpSpPr bwMode="auto">
            <a:xfrm flipV="1">
              <a:off x="704" y="1318"/>
              <a:ext cx="238" cy="103"/>
              <a:chOff x="2848" y="848"/>
              <a:chExt cx="140" cy="98"/>
            </a:xfrm>
          </p:grpSpPr>
          <p:sp>
            <p:nvSpPr>
              <p:cNvPr id="81978" name="Line 7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979" name="Line 7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980" name="Line 7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sp>
        <p:nvSpPr>
          <p:cNvPr id="194588" name="TextBox 2"/>
          <p:cNvSpPr txBox="1">
            <a:spLocks noChangeArrowheads="1"/>
          </p:cNvSpPr>
          <p:nvPr/>
        </p:nvSpPr>
        <p:spPr bwMode="auto">
          <a:xfrm>
            <a:off x="7573963" y="4343400"/>
            <a:ext cx="9017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lnSpc>
                <a:spcPts val="1800"/>
              </a:lnSpc>
            </a:pPr>
            <a:r>
              <a:rPr lang="en-US" sz="1800" dirty="0">
                <a:solidFill>
                  <a:srgbClr val="000000"/>
                </a:solidFill>
                <a:latin typeface="Arial" charset="0"/>
                <a:cs typeface="Arial" charset="0"/>
              </a:rPr>
              <a:t>IP-only</a:t>
            </a:r>
          </a:p>
          <a:p>
            <a:pPr>
              <a:lnSpc>
                <a:spcPts val="1800"/>
              </a:lnSpc>
            </a:pPr>
            <a:r>
              <a:rPr lang="en-US" sz="1800" dirty="0">
                <a:solidFill>
                  <a:srgbClr val="000000"/>
                </a:solidFill>
                <a:latin typeface="Arial" charset="0"/>
                <a:cs typeface="Arial" charset="0"/>
              </a:rPr>
              <a:t>router</a:t>
            </a:r>
          </a:p>
        </p:txBody>
      </p:sp>
      <p:sp>
        <p:nvSpPr>
          <p:cNvPr id="194589" name="Rectangle 3"/>
          <p:cNvSpPr txBox="1">
            <a:spLocks noChangeArrowheads="1"/>
          </p:cNvSpPr>
          <p:nvPr/>
        </p:nvSpPr>
        <p:spPr bwMode="auto">
          <a:xfrm>
            <a:off x="533400" y="4175125"/>
            <a:ext cx="6196013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279400" indent="-2794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tabLst>
                <a:tab pos="511175" algn="l"/>
              </a:tabLst>
            </a:pPr>
            <a:r>
              <a:rPr lang="en-US" sz="2800" dirty="0">
                <a:solidFill>
                  <a:srgbClr val="CC0000"/>
                </a:solidFill>
                <a:latin typeface="Gill Sans MT" charset="0"/>
              </a:rPr>
              <a:t>IP routing: </a:t>
            </a:r>
            <a:r>
              <a:rPr lang="en-US" sz="2800" dirty="0">
                <a:solidFill>
                  <a:srgbClr val="000000"/>
                </a:solidFill>
                <a:latin typeface="Gill Sans MT" charset="0"/>
              </a:rPr>
              <a:t>path to destination determined by destination address alone</a:t>
            </a:r>
          </a:p>
        </p:txBody>
      </p:sp>
      <p:pic>
        <p:nvPicPr>
          <p:cNvPr id="194590" name="Picture 21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960438"/>
            <a:ext cx="5027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4591" name="Group 34"/>
          <p:cNvGrpSpPr>
            <a:grpSpLocks/>
          </p:cNvGrpSpPr>
          <p:nvPr/>
        </p:nvGrpSpPr>
        <p:grpSpPr bwMode="auto">
          <a:xfrm>
            <a:off x="6713538" y="5159375"/>
            <a:ext cx="766762" cy="433388"/>
            <a:chOff x="3600" y="219"/>
            <a:chExt cx="360" cy="175"/>
          </a:xfrm>
        </p:grpSpPr>
        <p:sp>
          <p:nvSpPr>
            <p:cNvPr id="81958" name="Oval 35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1959" name="Line 36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1960" name="Line 37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1961" name="Rectangle 38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1962" name="Oval 39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4602" name="Group 40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1968" name="Line 4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969" name="Line 4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970" name="Line 4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4603" name="Group 44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1965" name="Line 4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966" name="Line 4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967" name="Line 4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sp>
        <p:nvSpPr>
          <p:cNvPr id="194592" name="TextBox 236"/>
          <p:cNvSpPr txBox="1">
            <a:spLocks noChangeArrowheads="1"/>
          </p:cNvSpPr>
          <p:nvPr/>
        </p:nvSpPr>
        <p:spPr bwMode="auto">
          <a:xfrm>
            <a:off x="7546975" y="5121275"/>
            <a:ext cx="1325563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lnSpc>
                <a:spcPts val="1800"/>
              </a:lnSpc>
            </a:pPr>
            <a:r>
              <a:rPr lang="en-US" sz="1800" dirty="0">
                <a:solidFill>
                  <a:srgbClr val="000000"/>
                </a:solidFill>
                <a:latin typeface="Arial" charset="0"/>
                <a:cs typeface="Arial" charset="0"/>
              </a:rPr>
              <a:t>MPLS and </a:t>
            </a:r>
          </a:p>
          <a:p>
            <a:pPr>
              <a:lnSpc>
                <a:spcPts val="1800"/>
              </a:lnSpc>
            </a:pPr>
            <a:r>
              <a:rPr lang="en-US" sz="1800" dirty="0">
                <a:solidFill>
                  <a:srgbClr val="000000"/>
                </a:solidFill>
                <a:latin typeface="Arial" charset="0"/>
                <a:cs typeface="Arial" charset="0"/>
              </a:rPr>
              <a:t>IP router</a:t>
            </a:r>
          </a:p>
        </p:txBody>
      </p:sp>
      <p:sp>
        <p:nvSpPr>
          <p:cNvPr id="194593" name="Rectangle 3"/>
          <p:cNvSpPr txBox="1">
            <a:spLocks noChangeArrowheads="1"/>
          </p:cNvSpPr>
          <p:nvPr/>
        </p:nvSpPr>
        <p:spPr bwMode="auto">
          <a:xfrm>
            <a:off x="496887" y="5078413"/>
            <a:ext cx="6389641" cy="154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279400" indent="-2794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800" dirty="0">
                <a:solidFill>
                  <a:srgbClr val="CC0000"/>
                </a:solidFill>
                <a:latin typeface="Gill Sans MT" charset="0"/>
              </a:rPr>
              <a:t>MPLS routing: </a:t>
            </a:r>
            <a:r>
              <a:rPr lang="en-US" sz="2800" i="0" dirty="0">
                <a:solidFill>
                  <a:srgbClr val="000000"/>
                </a:solidFill>
                <a:latin typeface="Gill Sans MT" charset="0"/>
              </a:rPr>
              <a:t>path to destination can be based on source </a:t>
            </a:r>
            <a:r>
              <a:rPr lang="en-US" sz="2800" dirty="0">
                <a:solidFill>
                  <a:srgbClr val="000000"/>
                </a:solidFill>
                <a:latin typeface="Gill Sans MT" charset="0"/>
              </a:rPr>
              <a:t>and</a:t>
            </a:r>
            <a:r>
              <a:rPr lang="en-US" sz="2800" i="0" dirty="0">
                <a:solidFill>
                  <a:srgbClr val="000000"/>
                </a:solidFill>
                <a:latin typeface="Gill Sans MT" charset="0"/>
              </a:rPr>
              <a:t> </a:t>
            </a:r>
            <a:r>
              <a:rPr lang="en-US" sz="2800" i="0" dirty="0" smtClean="0">
                <a:solidFill>
                  <a:srgbClr val="000000"/>
                </a:solidFill>
                <a:latin typeface="Gill Sans MT" charset="0"/>
              </a:rPr>
              <a:t>destination </a:t>
            </a:r>
            <a:r>
              <a:rPr lang="en-US" sz="2800" i="0" dirty="0">
                <a:solidFill>
                  <a:srgbClr val="000000"/>
                </a:solidFill>
                <a:latin typeface="Gill Sans MT" charset="0"/>
              </a:rPr>
              <a:t>address</a:t>
            </a:r>
          </a:p>
          <a:p>
            <a:pPr marL="681038" lvl="1" indent="-223838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/>
              <a:buChar char="•"/>
            </a:pPr>
            <a:r>
              <a:rPr lang="en-US" dirty="0">
                <a:solidFill>
                  <a:srgbClr val="C00000"/>
                </a:solidFill>
                <a:latin typeface="Gill Sans MT" charset="0"/>
              </a:rPr>
              <a:t>fast reroute: </a:t>
            </a:r>
            <a:r>
              <a:rPr lang="en-US" i="0" dirty="0">
                <a:solidFill>
                  <a:srgbClr val="000000"/>
                </a:solidFill>
                <a:latin typeface="Gill Sans MT" charset="0"/>
              </a:rPr>
              <a:t>precompute backup routes in case of link failure</a:t>
            </a:r>
          </a:p>
        </p:txBody>
      </p:sp>
      <p:sp>
        <p:nvSpPr>
          <p:cNvPr id="194594" name="Oval 3"/>
          <p:cNvSpPr>
            <a:spLocks noChangeArrowheads="1"/>
          </p:cNvSpPr>
          <p:nvPr/>
        </p:nvSpPr>
        <p:spPr bwMode="auto">
          <a:xfrm rot="2263392">
            <a:off x="3568700" y="2000250"/>
            <a:ext cx="161925" cy="1144588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81956" name="Straight Connector 5"/>
          <p:cNvCxnSpPr>
            <a:cxnSpLocks noChangeShapeType="1"/>
            <a:stCxn id="194594" idx="0"/>
          </p:cNvCxnSpPr>
          <p:nvPr/>
        </p:nvCxnSpPr>
        <p:spPr bwMode="auto">
          <a:xfrm flipV="1">
            <a:off x="4000500" y="1749425"/>
            <a:ext cx="203200" cy="36988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94596" name="TextBox 6"/>
          <p:cNvSpPr txBox="1">
            <a:spLocks noChangeArrowheads="1"/>
          </p:cNvSpPr>
          <p:nvPr/>
        </p:nvSpPr>
        <p:spPr bwMode="auto">
          <a:xfrm>
            <a:off x="4135438" y="1331913"/>
            <a:ext cx="4749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entry router (R4)  can use </a:t>
            </a:r>
            <a:r>
              <a:rPr lang="en-US" sz="1800" dirty="0">
                <a:solidFill>
                  <a:srgbClr val="000000"/>
                </a:solidFill>
                <a:latin typeface="Arial" charset="0"/>
                <a:cs typeface="Arial" charset="0"/>
              </a:rPr>
              <a:t>different</a:t>
            </a:r>
            <a:r>
              <a:rPr lang="en-US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 MPLS routes to A based, e.g., on source address</a:t>
            </a:r>
          </a:p>
        </p:txBody>
      </p:sp>
      <p:sp>
        <p:nvSpPr>
          <p:cNvPr id="14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41</a:t>
            </a:fld>
            <a:endParaRPr lang="en-US" sz="1200" dirty="0">
              <a:latin typeface="Tahoma" charset="0"/>
            </a:endParaRPr>
          </a:p>
        </p:txBody>
      </p:sp>
      <p:sp>
        <p:nvSpPr>
          <p:cNvPr id="14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030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MPLS signaling</a:t>
            </a:r>
          </a:p>
        </p:txBody>
      </p:sp>
      <p:sp>
        <p:nvSpPr>
          <p:cNvPr id="829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3875" y="1392238"/>
            <a:ext cx="8335963" cy="1350962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modify OSPF, IS-IS link-state flooding protocols to carry info used by MPLS routing, 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e.g., link bandwidth, amount of </a:t>
            </a:r>
            <a:r>
              <a:rPr lang="ja-JP" altLang="en-US">
                <a:latin typeface="Gill Sans MT" charset="0"/>
              </a:rPr>
              <a:t>“</a:t>
            </a:r>
            <a:r>
              <a:rPr lang="en-US" dirty="0">
                <a:latin typeface="Gill Sans MT" charset="0"/>
              </a:rPr>
              <a:t>reserved</a:t>
            </a:r>
            <a:r>
              <a:rPr lang="ja-JP" altLang="en-US">
                <a:latin typeface="Gill Sans MT" charset="0"/>
              </a:rPr>
              <a:t>”</a:t>
            </a:r>
            <a:r>
              <a:rPr lang="en-US" dirty="0">
                <a:latin typeface="Gill Sans MT" charset="0"/>
              </a:rPr>
              <a:t> link bandwidth</a:t>
            </a:r>
          </a:p>
        </p:txBody>
      </p:sp>
      <p:grpSp>
        <p:nvGrpSpPr>
          <p:cNvPr id="196613" name="Group 6"/>
          <p:cNvGrpSpPr>
            <a:grpSpLocks/>
          </p:cNvGrpSpPr>
          <p:nvPr/>
        </p:nvGrpSpPr>
        <p:grpSpPr bwMode="auto">
          <a:xfrm>
            <a:off x="6015038" y="5581650"/>
            <a:ext cx="766762" cy="433388"/>
            <a:chOff x="3600" y="219"/>
            <a:chExt cx="360" cy="175"/>
          </a:xfrm>
        </p:grpSpPr>
        <p:sp>
          <p:nvSpPr>
            <p:cNvPr id="83046" name="Oval 7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3047" name="Line 8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3048" name="Line 9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3049" name="Rectangle 10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3050" name="Oval 11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6714" name="Group 12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3056" name="Line 1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3057" name="Line 1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3058" name="Line 1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6715" name="Group 16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3053" name="Line 1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3054" name="Line 1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3055" name="Line 1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96614" name="Group 20"/>
          <p:cNvGrpSpPr>
            <a:grpSpLocks/>
          </p:cNvGrpSpPr>
          <p:nvPr/>
        </p:nvGrpSpPr>
        <p:grpSpPr bwMode="auto">
          <a:xfrm>
            <a:off x="4189413" y="5576888"/>
            <a:ext cx="766762" cy="433387"/>
            <a:chOff x="3600" y="219"/>
            <a:chExt cx="360" cy="175"/>
          </a:xfrm>
        </p:grpSpPr>
        <p:sp>
          <p:nvSpPr>
            <p:cNvPr id="83033" name="Oval 21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3034" name="Line 22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3035" name="Line 23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3036" name="Rectangle 24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3037" name="Oval 25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6701" name="Group 26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3043" name="Line 2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3044" name="Line 2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3045" name="Line 2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6702" name="Group 30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3040" name="Line 3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3041" name="Line 3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3042" name="Line 3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96615" name="Group 34"/>
          <p:cNvGrpSpPr>
            <a:grpSpLocks/>
          </p:cNvGrpSpPr>
          <p:nvPr/>
        </p:nvGrpSpPr>
        <p:grpSpPr bwMode="auto">
          <a:xfrm>
            <a:off x="4543425" y="4559300"/>
            <a:ext cx="766763" cy="433388"/>
            <a:chOff x="3600" y="219"/>
            <a:chExt cx="360" cy="175"/>
          </a:xfrm>
        </p:grpSpPr>
        <p:sp>
          <p:nvSpPr>
            <p:cNvPr id="83020" name="Oval 35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3021" name="Line 36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3022" name="Line 37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3023" name="Rectangle 38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3024" name="Oval 39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6688" name="Group 40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3030" name="Line 4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3031" name="Line 4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3032" name="Line 4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6689" name="Group 44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3027" name="Line 4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3028" name="Line 4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3029" name="Line 4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96616" name="Group 48"/>
          <p:cNvGrpSpPr>
            <a:grpSpLocks/>
          </p:cNvGrpSpPr>
          <p:nvPr/>
        </p:nvGrpSpPr>
        <p:grpSpPr bwMode="auto">
          <a:xfrm>
            <a:off x="3116263" y="4554538"/>
            <a:ext cx="766762" cy="433387"/>
            <a:chOff x="3600" y="219"/>
            <a:chExt cx="360" cy="175"/>
          </a:xfrm>
        </p:grpSpPr>
        <p:sp>
          <p:nvSpPr>
            <p:cNvPr id="83007" name="Oval 49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3008" name="Line 50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3009" name="Line 51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3010" name="Rectangle 52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3011" name="Oval 53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6675" name="Group 54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3017" name="Line 5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3018" name="Line 5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3019" name="Line 5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6676" name="Group 58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3014" name="Line 5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3015" name="Line 6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3016" name="Line 6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96617" name="Group 62"/>
          <p:cNvGrpSpPr>
            <a:grpSpLocks/>
          </p:cNvGrpSpPr>
          <p:nvPr/>
        </p:nvGrpSpPr>
        <p:grpSpPr bwMode="auto">
          <a:xfrm>
            <a:off x="1597025" y="3848100"/>
            <a:ext cx="766763" cy="433388"/>
            <a:chOff x="589" y="1281"/>
            <a:chExt cx="483" cy="273"/>
          </a:xfrm>
        </p:grpSpPr>
        <p:sp>
          <p:nvSpPr>
            <p:cNvPr id="82994" name="Oval 63"/>
            <p:cNvSpPr>
              <a:spLocks noChangeArrowheads="1"/>
            </p:cNvSpPr>
            <p:nvPr/>
          </p:nvSpPr>
          <p:spPr bwMode="auto">
            <a:xfrm>
              <a:off x="593" y="1403"/>
              <a:ext cx="479" cy="1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2995" name="Line 64"/>
            <p:cNvSpPr>
              <a:spLocks noChangeShapeType="1"/>
            </p:cNvSpPr>
            <p:nvPr/>
          </p:nvSpPr>
          <p:spPr bwMode="auto">
            <a:xfrm>
              <a:off x="591" y="1376"/>
              <a:ext cx="0" cy="1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996" name="Line 65"/>
            <p:cNvSpPr>
              <a:spLocks noChangeShapeType="1"/>
            </p:cNvSpPr>
            <p:nvPr/>
          </p:nvSpPr>
          <p:spPr bwMode="auto">
            <a:xfrm>
              <a:off x="1068" y="1368"/>
              <a:ext cx="4" cy="1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997" name="Rectangle 66"/>
            <p:cNvSpPr>
              <a:spLocks noChangeArrowheads="1"/>
            </p:cNvSpPr>
            <p:nvPr/>
          </p:nvSpPr>
          <p:spPr bwMode="auto">
            <a:xfrm>
              <a:off x="597" y="1390"/>
              <a:ext cx="471" cy="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2998" name="Oval 67"/>
            <p:cNvSpPr>
              <a:spLocks noChangeArrowheads="1"/>
            </p:cNvSpPr>
            <p:nvPr/>
          </p:nvSpPr>
          <p:spPr bwMode="auto">
            <a:xfrm>
              <a:off x="589" y="1281"/>
              <a:ext cx="479" cy="17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6662" name="Group 68"/>
            <p:cNvGrpSpPr>
              <a:grpSpLocks/>
            </p:cNvGrpSpPr>
            <p:nvPr/>
          </p:nvGrpSpPr>
          <p:grpSpPr bwMode="auto">
            <a:xfrm>
              <a:off x="704" y="1320"/>
              <a:ext cx="238" cy="103"/>
              <a:chOff x="2848" y="848"/>
              <a:chExt cx="140" cy="98"/>
            </a:xfrm>
          </p:grpSpPr>
          <p:sp>
            <p:nvSpPr>
              <p:cNvPr id="83004" name="Line 6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3005" name="Line 7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3006" name="Line 7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6663" name="Group 72"/>
            <p:cNvGrpSpPr>
              <a:grpSpLocks/>
            </p:cNvGrpSpPr>
            <p:nvPr/>
          </p:nvGrpSpPr>
          <p:grpSpPr bwMode="auto">
            <a:xfrm flipV="1">
              <a:off x="704" y="1318"/>
              <a:ext cx="238" cy="103"/>
              <a:chOff x="2848" y="848"/>
              <a:chExt cx="140" cy="98"/>
            </a:xfrm>
          </p:grpSpPr>
          <p:sp>
            <p:nvSpPr>
              <p:cNvPr id="83001" name="Line 7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3002" name="Line 7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3003" name="Line 7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sp>
        <p:nvSpPr>
          <p:cNvPr id="82955" name="Line 76"/>
          <p:cNvSpPr>
            <a:spLocks noChangeShapeType="1"/>
          </p:cNvSpPr>
          <p:nvPr/>
        </p:nvSpPr>
        <p:spPr bwMode="auto">
          <a:xfrm>
            <a:off x="2366963" y="4090988"/>
            <a:ext cx="762000" cy="523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956" name="Line 77"/>
          <p:cNvSpPr>
            <a:spLocks noChangeShapeType="1"/>
          </p:cNvSpPr>
          <p:nvPr/>
        </p:nvSpPr>
        <p:spPr bwMode="auto">
          <a:xfrm flipV="1">
            <a:off x="2414588" y="4795838"/>
            <a:ext cx="733425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957" name="Line 78"/>
          <p:cNvSpPr>
            <a:spLocks noChangeShapeType="1"/>
          </p:cNvSpPr>
          <p:nvPr/>
        </p:nvSpPr>
        <p:spPr bwMode="auto">
          <a:xfrm flipV="1">
            <a:off x="3881438" y="4795838"/>
            <a:ext cx="666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958" name="Line 79"/>
          <p:cNvSpPr>
            <a:spLocks noChangeShapeType="1"/>
          </p:cNvSpPr>
          <p:nvPr/>
        </p:nvSpPr>
        <p:spPr bwMode="auto">
          <a:xfrm>
            <a:off x="3729038" y="4957763"/>
            <a:ext cx="561975" cy="657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959" name="Line 80"/>
          <p:cNvSpPr>
            <a:spLocks noChangeShapeType="1"/>
          </p:cNvSpPr>
          <p:nvPr/>
        </p:nvSpPr>
        <p:spPr bwMode="auto">
          <a:xfrm>
            <a:off x="4986338" y="5834063"/>
            <a:ext cx="1038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960" name="Line 81"/>
          <p:cNvSpPr>
            <a:spLocks noChangeShapeType="1"/>
          </p:cNvSpPr>
          <p:nvPr/>
        </p:nvSpPr>
        <p:spPr bwMode="auto">
          <a:xfrm>
            <a:off x="5272088" y="4910138"/>
            <a:ext cx="838200" cy="714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961" name="Line 82"/>
          <p:cNvSpPr>
            <a:spLocks noChangeShapeType="1"/>
          </p:cNvSpPr>
          <p:nvPr/>
        </p:nvSpPr>
        <p:spPr bwMode="auto">
          <a:xfrm>
            <a:off x="6786563" y="5815013"/>
            <a:ext cx="701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962" name="Text Box 85"/>
          <p:cNvSpPr txBox="1">
            <a:spLocks noChangeArrowheads="1"/>
          </p:cNvSpPr>
          <p:nvPr/>
        </p:nvSpPr>
        <p:spPr bwMode="auto">
          <a:xfrm>
            <a:off x="6294438" y="4613275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+mn-cs"/>
              </a:rPr>
              <a:t>D</a:t>
            </a:r>
          </a:p>
        </p:txBody>
      </p:sp>
      <p:sp>
        <p:nvSpPr>
          <p:cNvPr id="82963" name="Text Box 87"/>
          <p:cNvSpPr txBox="1">
            <a:spLocks noChangeArrowheads="1"/>
          </p:cNvSpPr>
          <p:nvPr/>
        </p:nvSpPr>
        <p:spPr bwMode="auto">
          <a:xfrm>
            <a:off x="3094038" y="4929188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+mn-cs"/>
              </a:rPr>
              <a:t>R4</a:t>
            </a:r>
          </a:p>
        </p:txBody>
      </p:sp>
      <p:grpSp>
        <p:nvGrpSpPr>
          <p:cNvPr id="196627" name="Group 88"/>
          <p:cNvGrpSpPr>
            <a:grpSpLocks/>
          </p:cNvGrpSpPr>
          <p:nvPr/>
        </p:nvGrpSpPr>
        <p:grpSpPr bwMode="auto">
          <a:xfrm>
            <a:off x="1643063" y="4794250"/>
            <a:ext cx="766762" cy="433388"/>
            <a:chOff x="589" y="1281"/>
            <a:chExt cx="483" cy="273"/>
          </a:xfrm>
        </p:grpSpPr>
        <p:sp>
          <p:nvSpPr>
            <p:cNvPr id="82981" name="Oval 89"/>
            <p:cNvSpPr>
              <a:spLocks noChangeArrowheads="1"/>
            </p:cNvSpPr>
            <p:nvPr/>
          </p:nvSpPr>
          <p:spPr bwMode="auto">
            <a:xfrm>
              <a:off x="593" y="1403"/>
              <a:ext cx="479" cy="1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2982" name="Line 90"/>
            <p:cNvSpPr>
              <a:spLocks noChangeShapeType="1"/>
            </p:cNvSpPr>
            <p:nvPr/>
          </p:nvSpPr>
          <p:spPr bwMode="auto">
            <a:xfrm>
              <a:off x="591" y="1376"/>
              <a:ext cx="0" cy="1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983" name="Line 91"/>
            <p:cNvSpPr>
              <a:spLocks noChangeShapeType="1"/>
            </p:cNvSpPr>
            <p:nvPr/>
          </p:nvSpPr>
          <p:spPr bwMode="auto">
            <a:xfrm>
              <a:off x="1068" y="1368"/>
              <a:ext cx="4" cy="1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984" name="Rectangle 92"/>
            <p:cNvSpPr>
              <a:spLocks noChangeArrowheads="1"/>
            </p:cNvSpPr>
            <p:nvPr/>
          </p:nvSpPr>
          <p:spPr bwMode="auto">
            <a:xfrm>
              <a:off x="597" y="1390"/>
              <a:ext cx="471" cy="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2985" name="Oval 93"/>
            <p:cNvSpPr>
              <a:spLocks noChangeArrowheads="1"/>
            </p:cNvSpPr>
            <p:nvPr/>
          </p:nvSpPr>
          <p:spPr bwMode="auto">
            <a:xfrm>
              <a:off x="589" y="1281"/>
              <a:ext cx="479" cy="17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6649" name="Group 94"/>
            <p:cNvGrpSpPr>
              <a:grpSpLocks/>
            </p:cNvGrpSpPr>
            <p:nvPr/>
          </p:nvGrpSpPr>
          <p:grpSpPr bwMode="auto">
            <a:xfrm>
              <a:off x="704" y="1320"/>
              <a:ext cx="238" cy="103"/>
              <a:chOff x="2848" y="848"/>
              <a:chExt cx="140" cy="98"/>
            </a:xfrm>
          </p:grpSpPr>
          <p:sp>
            <p:nvSpPr>
              <p:cNvPr id="82991" name="Line 9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992" name="Line 9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993" name="Line 9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6650" name="Group 98"/>
            <p:cNvGrpSpPr>
              <a:grpSpLocks/>
            </p:cNvGrpSpPr>
            <p:nvPr/>
          </p:nvGrpSpPr>
          <p:grpSpPr bwMode="auto">
            <a:xfrm flipV="1">
              <a:off x="704" y="1318"/>
              <a:ext cx="238" cy="103"/>
              <a:chOff x="2848" y="848"/>
              <a:chExt cx="140" cy="98"/>
            </a:xfrm>
          </p:grpSpPr>
          <p:sp>
            <p:nvSpPr>
              <p:cNvPr id="82988" name="Line 9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989" name="Line 10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990" name="Line 10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sp>
        <p:nvSpPr>
          <p:cNvPr id="82965" name="Text Box 102"/>
          <p:cNvSpPr txBox="1">
            <a:spLocks noChangeArrowheads="1"/>
          </p:cNvSpPr>
          <p:nvPr/>
        </p:nvSpPr>
        <p:spPr bwMode="auto">
          <a:xfrm>
            <a:off x="1835150" y="5227638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+mn-cs"/>
              </a:rPr>
              <a:t>R5</a:t>
            </a:r>
          </a:p>
        </p:txBody>
      </p:sp>
      <p:sp>
        <p:nvSpPr>
          <p:cNvPr id="82966" name="Line 106"/>
          <p:cNvSpPr>
            <a:spLocks noChangeShapeType="1"/>
          </p:cNvSpPr>
          <p:nvPr/>
        </p:nvSpPr>
        <p:spPr bwMode="auto">
          <a:xfrm>
            <a:off x="5314950" y="4786313"/>
            <a:ext cx="968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967" name="Text Box 108"/>
          <p:cNvSpPr txBox="1">
            <a:spLocks noChangeArrowheads="1"/>
          </p:cNvSpPr>
          <p:nvPr/>
        </p:nvSpPr>
        <p:spPr bwMode="auto">
          <a:xfrm>
            <a:off x="7448550" y="5632450"/>
            <a:ext cx="336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+mn-cs"/>
              </a:rPr>
              <a:t>A</a:t>
            </a:r>
          </a:p>
        </p:txBody>
      </p:sp>
      <p:sp>
        <p:nvSpPr>
          <p:cNvPr id="82968" name="Text Box 109"/>
          <p:cNvSpPr txBox="1">
            <a:spLocks noChangeArrowheads="1"/>
          </p:cNvSpPr>
          <p:nvPr/>
        </p:nvSpPr>
        <p:spPr bwMode="auto">
          <a:xfrm>
            <a:off x="1798638" y="4278313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+mn-cs"/>
              </a:rPr>
              <a:t>R6</a:t>
            </a:r>
          </a:p>
        </p:txBody>
      </p:sp>
      <p:sp>
        <p:nvSpPr>
          <p:cNvPr id="115" name="Rectangle 3"/>
          <p:cNvSpPr txBox="1">
            <a:spLocks noChangeArrowheads="1"/>
          </p:cNvSpPr>
          <p:nvPr/>
        </p:nvSpPr>
        <p:spPr bwMode="auto">
          <a:xfrm>
            <a:off x="536575" y="2578100"/>
            <a:ext cx="8335963" cy="1058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279400" indent="-2794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800" dirty="0" smtClean="0">
                <a:solidFill>
                  <a:srgbClr val="000000"/>
                </a:solidFill>
                <a:latin typeface="Gill Sans MT" charset="0"/>
                <a:cs typeface="+mn-cs"/>
              </a:rPr>
              <a:t>entry MPLS router uses RSVP-TE signaling protocol to set up MPLS forwarding at downstream routers</a:t>
            </a:r>
          </a:p>
        </p:txBody>
      </p:sp>
      <p:grpSp>
        <p:nvGrpSpPr>
          <p:cNvPr id="93191" name="Group 93190"/>
          <p:cNvGrpSpPr>
            <a:grpSpLocks/>
          </p:cNvGrpSpPr>
          <p:nvPr/>
        </p:nvGrpSpPr>
        <p:grpSpPr bwMode="auto">
          <a:xfrm>
            <a:off x="2882900" y="4541838"/>
            <a:ext cx="3109913" cy="1601787"/>
            <a:chOff x="2882348" y="4542181"/>
            <a:chExt cx="3109821" cy="1601125"/>
          </a:xfrm>
        </p:grpSpPr>
        <p:sp>
          <p:nvSpPr>
            <p:cNvPr id="196640" name="Right Arrow 93183"/>
            <p:cNvSpPr>
              <a:spLocks noChangeArrowheads="1"/>
            </p:cNvSpPr>
            <p:nvPr/>
          </p:nvSpPr>
          <p:spPr bwMode="auto">
            <a:xfrm rot="10800000">
              <a:off x="3876263" y="4542181"/>
              <a:ext cx="606286" cy="159027"/>
            </a:xfrm>
            <a:prstGeom prst="rightArrow">
              <a:avLst>
                <a:gd name="adj1" fmla="val 50000"/>
                <a:gd name="adj2" fmla="val 50003"/>
              </a:avLst>
            </a:prstGeom>
            <a:gradFill rotWithShape="1">
              <a:gsLst>
                <a:gs pos="0">
                  <a:srgbClr val="8CADEA"/>
                </a:gs>
                <a:gs pos="50000">
                  <a:srgbClr val="BACCF0"/>
                </a:gs>
                <a:gs pos="100000">
                  <a:srgbClr val="DEE6F7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96641" name="Right Arrow 112"/>
            <p:cNvSpPr>
              <a:spLocks noChangeArrowheads="1"/>
            </p:cNvSpPr>
            <p:nvPr/>
          </p:nvSpPr>
          <p:spPr bwMode="auto">
            <a:xfrm rot="13936672" flipV="1">
              <a:off x="3501914" y="5294505"/>
              <a:ext cx="790370" cy="144998"/>
            </a:xfrm>
            <a:prstGeom prst="rightArrow">
              <a:avLst>
                <a:gd name="adj1" fmla="val 50000"/>
                <a:gd name="adj2" fmla="val 49992"/>
              </a:avLst>
            </a:prstGeom>
            <a:gradFill rotWithShape="1">
              <a:gsLst>
                <a:gs pos="0">
                  <a:srgbClr val="8CADEA"/>
                </a:gs>
                <a:gs pos="50000">
                  <a:srgbClr val="BACCF0"/>
                </a:gs>
                <a:gs pos="100000">
                  <a:srgbClr val="DEE6F7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96642" name="Right Arrow 113"/>
            <p:cNvSpPr>
              <a:spLocks noChangeArrowheads="1"/>
            </p:cNvSpPr>
            <p:nvPr/>
          </p:nvSpPr>
          <p:spPr bwMode="auto">
            <a:xfrm rot="11901416" flipV="1">
              <a:off x="3896874" y="5246831"/>
              <a:ext cx="2095295" cy="178650"/>
            </a:xfrm>
            <a:prstGeom prst="rightArrow">
              <a:avLst>
                <a:gd name="adj1" fmla="val 50000"/>
                <a:gd name="adj2" fmla="val 50009"/>
              </a:avLst>
            </a:prstGeom>
            <a:gradFill rotWithShape="1">
              <a:gsLst>
                <a:gs pos="0">
                  <a:srgbClr val="8CADEA"/>
                </a:gs>
                <a:gs pos="50000">
                  <a:srgbClr val="BACCF0"/>
                </a:gs>
                <a:gs pos="100000">
                  <a:srgbClr val="DEE6F7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96643" name="TextBox 93184"/>
            <p:cNvSpPr txBox="1">
              <a:spLocks noChangeArrowheads="1"/>
            </p:cNvSpPr>
            <p:nvPr/>
          </p:nvSpPr>
          <p:spPr bwMode="auto">
            <a:xfrm>
              <a:off x="2882348" y="5396948"/>
              <a:ext cx="1159292" cy="746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lnSpc>
                  <a:spcPts val="1700"/>
                </a:lnSpc>
              </a:pPr>
              <a:r>
                <a:rPr lang="en-US" sz="1800" dirty="0">
                  <a:solidFill>
                    <a:srgbClr val="0070C0"/>
                  </a:solidFill>
                  <a:latin typeface="Arial" charset="0"/>
                  <a:cs typeface="Arial" charset="0"/>
                </a:rPr>
                <a:t>modified </a:t>
              </a:r>
            </a:p>
            <a:p>
              <a:pPr>
                <a:lnSpc>
                  <a:spcPts val="1700"/>
                </a:lnSpc>
              </a:pPr>
              <a:r>
                <a:rPr lang="en-US" sz="1800" dirty="0">
                  <a:solidFill>
                    <a:srgbClr val="0070C0"/>
                  </a:solidFill>
                  <a:latin typeface="Arial" charset="0"/>
                  <a:cs typeface="Arial" charset="0"/>
                </a:rPr>
                <a:t>link state </a:t>
              </a:r>
            </a:p>
            <a:p>
              <a:pPr>
                <a:lnSpc>
                  <a:spcPts val="1700"/>
                </a:lnSpc>
              </a:pPr>
              <a:r>
                <a:rPr lang="en-US" sz="1800" dirty="0">
                  <a:solidFill>
                    <a:srgbClr val="0070C0"/>
                  </a:solidFill>
                  <a:latin typeface="Arial" charset="0"/>
                  <a:cs typeface="Arial" charset="0"/>
                </a:rPr>
                <a:t>flooding</a:t>
              </a:r>
            </a:p>
          </p:txBody>
        </p:sp>
      </p:grpSp>
      <p:grpSp>
        <p:nvGrpSpPr>
          <p:cNvPr id="93192" name="Group 93191"/>
          <p:cNvGrpSpPr>
            <a:grpSpLocks/>
          </p:cNvGrpSpPr>
          <p:nvPr/>
        </p:nvGrpSpPr>
        <p:grpSpPr bwMode="auto">
          <a:xfrm>
            <a:off x="3887788" y="4187825"/>
            <a:ext cx="2166937" cy="1597025"/>
            <a:chOff x="6879226" y="3054627"/>
            <a:chExt cx="2167569" cy="1597693"/>
          </a:xfrm>
        </p:grpSpPr>
        <p:sp>
          <p:nvSpPr>
            <p:cNvPr id="196636" name="Right Arrow 119"/>
            <p:cNvSpPr>
              <a:spLocks noChangeArrowheads="1"/>
            </p:cNvSpPr>
            <p:nvPr/>
          </p:nvSpPr>
          <p:spPr bwMode="auto">
            <a:xfrm>
              <a:off x="6930889" y="3432312"/>
              <a:ext cx="606286" cy="159027"/>
            </a:xfrm>
            <a:prstGeom prst="rightArrow">
              <a:avLst>
                <a:gd name="adj1" fmla="val 50000"/>
                <a:gd name="adj2" fmla="val 50003"/>
              </a:avLst>
            </a:prstGeom>
            <a:gradFill rotWithShape="1">
              <a:gsLst>
                <a:gs pos="0">
                  <a:srgbClr val="EA8C8C"/>
                </a:gs>
                <a:gs pos="50000">
                  <a:srgbClr val="F0BABA"/>
                </a:gs>
                <a:gs pos="100000">
                  <a:srgbClr val="F7DEDE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96637" name="Right Arrow 120"/>
            <p:cNvSpPr>
              <a:spLocks noChangeArrowheads="1"/>
            </p:cNvSpPr>
            <p:nvPr/>
          </p:nvSpPr>
          <p:spPr bwMode="auto">
            <a:xfrm rot="3111092" flipV="1">
              <a:off x="6556540" y="4184636"/>
              <a:ext cx="790370" cy="144998"/>
            </a:xfrm>
            <a:prstGeom prst="rightArrow">
              <a:avLst>
                <a:gd name="adj1" fmla="val 50000"/>
                <a:gd name="adj2" fmla="val 49992"/>
              </a:avLst>
            </a:prstGeom>
            <a:gradFill rotWithShape="1">
              <a:gsLst>
                <a:gs pos="0">
                  <a:srgbClr val="EA8C8C"/>
                </a:gs>
                <a:gs pos="50000">
                  <a:srgbClr val="F0BABA"/>
                </a:gs>
                <a:gs pos="100000">
                  <a:srgbClr val="F7DEDE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96638" name="Right Arrow 121"/>
            <p:cNvSpPr>
              <a:spLocks noChangeArrowheads="1"/>
            </p:cNvSpPr>
            <p:nvPr/>
          </p:nvSpPr>
          <p:spPr bwMode="auto">
            <a:xfrm rot="1136798" flipV="1">
              <a:off x="6951500" y="4136962"/>
              <a:ext cx="2095295" cy="178650"/>
            </a:xfrm>
            <a:prstGeom prst="rightArrow">
              <a:avLst>
                <a:gd name="adj1" fmla="val 50000"/>
                <a:gd name="adj2" fmla="val 50009"/>
              </a:avLst>
            </a:prstGeom>
            <a:gradFill rotWithShape="1">
              <a:gsLst>
                <a:gs pos="0">
                  <a:srgbClr val="EA8C8C"/>
                </a:gs>
                <a:gs pos="50000">
                  <a:srgbClr val="F0BABA"/>
                </a:gs>
                <a:gs pos="100000">
                  <a:srgbClr val="F7DEDE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96639" name="TextBox 122"/>
            <p:cNvSpPr txBox="1">
              <a:spLocks noChangeArrowheads="1"/>
            </p:cNvSpPr>
            <p:nvPr/>
          </p:nvSpPr>
          <p:spPr bwMode="auto">
            <a:xfrm>
              <a:off x="7616687" y="3054627"/>
              <a:ext cx="1184940" cy="3103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lnSpc>
                  <a:spcPts val="1700"/>
                </a:lnSpc>
              </a:pPr>
              <a:r>
                <a:rPr lang="en-US" sz="1800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RSVP-TE</a:t>
              </a:r>
            </a:p>
          </p:txBody>
        </p:sp>
      </p:grpSp>
      <p:pic>
        <p:nvPicPr>
          <p:cNvPr id="196635" name="Picture 24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3" y="1030288"/>
            <a:ext cx="36560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42</a:t>
            </a:fld>
            <a:endParaRPr lang="en-US" sz="1200" dirty="0">
              <a:latin typeface="Tahoma" charset="0"/>
            </a:endParaRPr>
          </a:p>
        </p:txBody>
      </p:sp>
      <p:sp>
        <p:nvSpPr>
          <p:cNvPr id="11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474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3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3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3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9" name="Freeform 2"/>
          <p:cNvSpPr>
            <a:spLocks/>
          </p:cNvSpPr>
          <p:nvPr/>
        </p:nvSpPr>
        <p:spPr bwMode="auto">
          <a:xfrm>
            <a:off x="1754188" y="5278438"/>
            <a:ext cx="2462212" cy="419100"/>
          </a:xfrm>
          <a:custGeom>
            <a:avLst/>
            <a:gdLst>
              <a:gd name="T0" fmla="*/ 2147483647 w 1551"/>
              <a:gd name="T1" fmla="*/ 2147483647 h 264"/>
              <a:gd name="T2" fmla="*/ 0 w 1551"/>
              <a:gd name="T3" fmla="*/ 2147483647 h 264"/>
              <a:gd name="T4" fmla="*/ 2147483647 w 1551"/>
              <a:gd name="T5" fmla="*/ 2147483647 h 264"/>
              <a:gd name="T6" fmla="*/ 2147483647 w 1551"/>
              <a:gd name="T7" fmla="*/ 0 h 264"/>
              <a:gd name="T8" fmla="*/ 2147483647 w 1551"/>
              <a:gd name="T9" fmla="*/ 2147483647 h 2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51" h="264">
                <a:moveTo>
                  <a:pt x="1263" y="8"/>
                </a:moveTo>
                <a:lnTo>
                  <a:pt x="0" y="264"/>
                </a:lnTo>
                <a:lnTo>
                  <a:pt x="1536" y="264"/>
                </a:lnTo>
                <a:lnTo>
                  <a:pt x="1551" y="0"/>
                </a:lnTo>
                <a:lnTo>
                  <a:pt x="1263" y="8"/>
                </a:lnTo>
                <a:close/>
              </a:path>
            </a:pathLst>
          </a:custGeom>
          <a:gradFill rotWithShape="1">
            <a:gsLst>
              <a:gs pos="0">
                <a:srgbClr val="969696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98660" name="Freeform 3"/>
          <p:cNvSpPr>
            <a:spLocks/>
          </p:cNvSpPr>
          <p:nvPr/>
        </p:nvSpPr>
        <p:spPr bwMode="auto">
          <a:xfrm>
            <a:off x="4492625" y="5326063"/>
            <a:ext cx="2447925" cy="577850"/>
          </a:xfrm>
          <a:custGeom>
            <a:avLst/>
            <a:gdLst>
              <a:gd name="T0" fmla="*/ 2147483647 w 1542"/>
              <a:gd name="T1" fmla="*/ 2147483647 h 364"/>
              <a:gd name="T2" fmla="*/ 0 w 1542"/>
              <a:gd name="T3" fmla="*/ 2147483647 h 364"/>
              <a:gd name="T4" fmla="*/ 2147483647 w 1542"/>
              <a:gd name="T5" fmla="*/ 2147483647 h 364"/>
              <a:gd name="T6" fmla="*/ 2147483647 w 1542"/>
              <a:gd name="T7" fmla="*/ 0 h 364"/>
              <a:gd name="T8" fmla="*/ 2147483647 w 1542"/>
              <a:gd name="T9" fmla="*/ 2147483647 h 3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42" h="364">
                <a:moveTo>
                  <a:pt x="839" y="8"/>
                </a:moveTo>
                <a:lnTo>
                  <a:pt x="0" y="364"/>
                </a:lnTo>
                <a:lnTo>
                  <a:pt x="1542" y="364"/>
                </a:lnTo>
                <a:lnTo>
                  <a:pt x="1127" y="0"/>
                </a:lnTo>
                <a:lnTo>
                  <a:pt x="839" y="8"/>
                </a:lnTo>
                <a:close/>
              </a:path>
            </a:pathLst>
          </a:custGeom>
          <a:gradFill rotWithShape="1">
            <a:gsLst>
              <a:gs pos="0">
                <a:srgbClr val="969696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98661" name="Freeform 4"/>
          <p:cNvSpPr>
            <a:spLocks/>
          </p:cNvSpPr>
          <p:nvPr/>
        </p:nvSpPr>
        <p:spPr bwMode="auto">
          <a:xfrm>
            <a:off x="1884363" y="3106738"/>
            <a:ext cx="2433637" cy="798512"/>
          </a:xfrm>
          <a:custGeom>
            <a:avLst/>
            <a:gdLst>
              <a:gd name="T0" fmla="*/ 2147483647 w 1533"/>
              <a:gd name="T1" fmla="*/ 2147483647 h 503"/>
              <a:gd name="T2" fmla="*/ 2147483647 w 1533"/>
              <a:gd name="T3" fmla="*/ 0 h 503"/>
              <a:gd name="T4" fmla="*/ 0 w 1533"/>
              <a:gd name="T5" fmla="*/ 0 h 503"/>
              <a:gd name="T6" fmla="*/ 2147483647 w 1533"/>
              <a:gd name="T7" fmla="*/ 2147483647 h 503"/>
              <a:gd name="T8" fmla="*/ 2147483647 w 1533"/>
              <a:gd name="T9" fmla="*/ 2147483647 h 50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33" h="503">
                <a:moveTo>
                  <a:pt x="808" y="503"/>
                </a:moveTo>
                <a:lnTo>
                  <a:pt x="1533" y="0"/>
                </a:lnTo>
                <a:lnTo>
                  <a:pt x="0" y="0"/>
                </a:lnTo>
                <a:lnTo>
                  <a:pt x="685" y="481"/>
                </a:lnTo>
                <a:lnTo>
                  <a:pt x="808" y="503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969696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98662" name="Freeform 5"/>
          <p:cNvSpPr>
            <a:spLocks/>
          </p:cNvSpPr>
          <p:nvPr/>
        </p:nvSpPr>
        <p:spPr bwMode="auto">
          <a:xfrm>
            <a:off x="4552950" y="3416300"/>
            <a:ext cx="2589213" cy="511175"/>
          </a:xfrm>
          <a:custGeom>
            <a:avLst/>
            <a:gdLst>
              <a:gd name="T0" fmla="*/ 2147483647 w 1631"/>
              <a:gd name="T1" fmla="*/ 2147483647 h 322"/>
              <a:gd name="T2" fmla="*/ 2147483647 w 1631"/>
              <a:gd name="T3" fmla="*/ 0 h 322"/>
              <a:gd name="T4" fmla="*/ 2147483647 w 1631"/>
              <a:gd name="T5" fmla="*/ 0 h 322"/>
              <a:gd name="T6" fmla="*/ 0 w 1631"/>
              <a:gd name="T7" fmla="*/ 2147483647 h 322"/>
              <a:gd name="T8" fmla="*/ 2147483647 w 1631"/>
              <a:gd name="T9" fmla="*/ 2147483647 h 3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631" h="322">
                <a:moveTo>
                  <a:pt x="123" y="322"/>
                </a:moveTo>
                <a:lnTo>
                  <a:pt x="1631" y="0"/>
                </a:lnTo>
                <a:lnTo>
                  <a:pt x="89" y="0"/>
                </a:lnTo>
                <a:lnTo>
                  <a:pt x="0" y="300"/>
                </a:lnTo>
                <a:lnTo>
                  <a:pt x="123" y="322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969696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198663" name="Group 6"/>
          <p:cNvGrpSpPr>
            <a:grpSpLocks/>
          </p:cNvGrpSpPr>
          <p:nvPr/>
        </p:nvGrpSpPr>
        <p:grpSpPr bwMode="auto">
          <a:xfrm>
            <a:off x="5583238" y="4924425"/>
            <a:ext cx="766762" cy="433388"/>
            <a:chOff x="3600" y="219"/>
            <a:chExt cx="360" cy="175"/>
          </a:xfrm>
        </p:grpSpPr>
        <p:sp>
          <p:nvSpPr>
            <p:cNvPr id="84105" name="Oval 7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4106" name="Line 8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107" name="Line 9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108" name="Rectangle 10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4109" name="Oval 11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8797" name="Group 12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4115" name="Line 1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116" name="Line 1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117" name="Line 1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8798" name="Group 16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4112" name="Line 1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113" name="Line 1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114" name="Line 1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98664" name="Group 20"/>
          <p:cNvGrpSpPr>
            <a:grpSpLocks/>
          </p:cNvGrpSpPr>
          <p:nvPr/>
        </p:nvGrpSpPr>
        <p:grpSpPr bwMode="auto">
          <a:xfrm>
            <a:off x="3757613" y="4919663"/>
            <a:ext cx="766762" cy="433387"/>
            <a:chOff x="3600" y="219"/>
            <a:chExt cx="360" cy="175"/>
          </a:xfrm>
        </p:grpSpPr>
        <p:sp>
          <p:nvSpPr>
            <p:cNvPr id="84092" name="Oval 21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4093" name="Line 22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094" name="Line 23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095" name="Rectangle 24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4096" name="Oval 25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8784" name="Group 26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4102" name="Line 2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103" name="Line 2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104" name="Line 2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8785" name="Group 30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4099" name="Line 3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100" name="Line 3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101" name="Line 3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98665" name="Group 34"/>
          <p:cNvGrpSpPr>
            <a:grpSpLocks/>
          </p:cNvGrpSpPr>
          <p:nvPr/>
        </p:nvGrpSpPr>
        <p:grpSpPr bwMode="auto">
          <a:xfrm>
            <a:off x="4111625" y="3902075"/>
            <a:ext cx="766763" cy="433388"/>
            <a:chOff x="3600" y="219"/>
            <a:chExt cx="360" cy="175"/>
          </a:xfrm>
        </p:grpSpPr>
        <p:sp>
          <p:nvSpPr>
            <p:cNvPr id="84079" name="Oval 35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4080" name="Line 36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081" name="Line 37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082" name="Rectangle 38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4083" name="Oval 39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8771" name="Group 40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4089" name="Line 4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090" name="Line 4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091" name="Line 4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8772" name="Group 44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4086" name="Line 4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087" name="Line 4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088" name="Line 4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98666" name="Group 48"/>
          <p:cNvGrpSpPr>
            <a:grpSpLocks/>
          </p:cNvGrpSpPr>
          <p:nvPr/>
        </p:nvGrpSpPr>
        <p:grpSpPr bwMode="auto">
          <a:xfrm>
            <a:off x="2684463" y="3897313"/>
            <a:ext cx="766762" cy="433387"/>
            <a:chOff x="3600" y="219"/>
            <a:chExt cx="360" cy="175"/>
          </a:xfrm>
        </p:grpSpPr>
        <p:sp>
          <p:nvSpPr>
            <p:cNvPr id="84066" name="Oval 49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4067" name="Line 50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068" name="Line 51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069" name="Rectangle 52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4070" name="Oval 53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8758" name="Group 54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4076" name="Line 5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077" name="Line 5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078" name="Line 5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8759" name="Group 58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4073" name="Line 5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074" name="Line 6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075" name="Line 6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98667" name="Group 62"/>
          <p:cNvGrpSpPr>
            <a:grpSpLocks/>
          </p:cNvGrpSpPr>
          <p:nvPr/>
        </p:nvGrpSpPr>
        <p:grpSpPr bwMode="auto">
          <a:xfrm>
            <a:off x="1165225" y="3190875"/>
            <a:ext cx="766763" cy="433388"/>
            <a:chOff x="589" y="1281"/>
            <a:chExt cx="483" cy="273"/>
          </a:xfrm>
        </p:grpSpPr>
        <p:sp>
          <p:nvSpPr>
            <p:cNvPr id="84053" name="Oval 63"/>
            <p:cNvSpPr>
              <a:spLocks noChangeArrowheads="1"/>
            </p:cNvSpPr>
            <p:nvPr/>
          </p:nvSpPr>
          <p:spPr bwMode="auto">
            <a:xfrm>
              <a:off x="593" y="1403"/>
              <a:ext cx="479" cy="1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4054" name="Line 64"/>
            <p:cNvSpPr>
              <a:spLocks noChangeShapeType="1"/>
            </p:cNvSpPr>
            <p:nvPr/>
          </p:nvSpPr>
          <p:spPr bwMode="auto">
            <a:xfrm>
              <a:off x="591" y="1376"/>
              <a:ext cx="0" cy="1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055" name="Line 65"/>
            <p:cNvSpPr>
              <a:spLocks noChangeShapeType="1"/>
            </p:cNvSpPr>
            <p:nvPr/>
          </p:nvSpPr>
          <p:spPr bwMode="auto">
            <a:xfrm>
              <a:off x="1068" y="1368"/>
              <a:ext cx="4" cy="1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056" name="Rectangle 66"/>
            <p:cNvSpPr>
              <a:spLocks noChangeArrowheads="1"/>
            </p:cNvSpPr>
            <p:nvPr/>
          </p:nvSpPr>
          <p:spPr bwMode="auto">
            <a:xfrm>
              <a:off x="597" y="1390"/>
              <a:ext cx="471" cy="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4057" name="Oval 67"/>
            <p:cNvSpPr>
              <a:spLocks noChangeArrowheads="1"/>
            </p:cNvSpPr>
            <p:nvPr/>
          </p:nvSpPr>
          <p:spPr bwMode="auto">
            <a:xfrm>
              <a:off x="589" y="1281"/>
              <a:ext cx="479" cy="17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8745" name="Group 68"/>
            <p:cNvGrpSpPr>
              <a:grpSpLocks/>
            </p:cNvGrpSpPr>
            <p:nvPr/>
          </p:nvGrpSpPr>
          <p:grpSpPr bwMode="auto">
            <a:xfrm>
              <a:off x="704" y="1320"/>
              <a:ext cx="238" cy="103"/>
              <a:chOff x="2848" y="848"/>
              <a:chExt cx="140" cy="98"/>
            </a:xfrm>
          </p:grpSpPr>
          <p:sp>
            <p:nvSpPr>
              <p:cNvPr id="84063" name="Line 6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064" name="Line 7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065" name="Line 7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8746" name="Group 72"/>
            <p:cNvGrpSpPr>
              <a:grpSpLocks/>
            </p:cNvGrpSpPr>
            <p:nvPr/>
          </p:nvGrpSpPr>
          <p:grpSpPr bwMode="auto">
            <a:xfrm flipV="1">
              <a:off x="704" y="1318"/>
              <a:ext cx="238" cy="103"/>
              <a:chOff x="2848" y="848"/>
              <a:chExt cx="140" cy="98"/>
            </a:xfrm>
          </p:grpSpPr>
          <p:sp>
            <p:nvSpPr>
              <p:cNvPr id="84060" name="Line 7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061" name="Line 7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062" name="Line 7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sp>
        <p:nvSpPr>
          <p:cNvPr id="83981" name="Line 76"/>
          <p:cNvSpPr>
            <a:spLocks noChangeShapeType="1"/>
          </p:cNvSpPr>
          <p:nvPr/>
        </p:nvSpPr>
        <p:spPr bwMode="auto">
          <a:xfrm>
            <a:off x="1935163" y="3433763"/>
            <a:ext cx="762000" cy="523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3982" name="Line 77"/>
          <p:cNvSpPr>
            <a:spLocks noChangeShapeType="1"/>
          </p:cNvSpPr>
          <p:nvPr/>
        </p:nvSpPr>
        <p:spPr bwMode="auto">
          <a:xfrm flipV="1">
            <a:off x="1982788" y="4138613"/>
            <a:ext cx="733425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3983" name="Line 78"/>
          <p:cNvSpPr>
            <a:spLocks noChangeShapeType="1"/>
          </p:cNvSpPr>
          <p:nvPr/>
        </p:nvSpPr>
        <p:spPr bwMode="auto">
          <a:xfrm flipV="1">
            <a:off x="3449638" y="4138613"/>
            <a:ext cx="666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3984" name="Line 79"/>
          <p:cNvSpPr>
            <a:spLocks noChangeShapeType="1"/>
          </p:cNvSpPr>
          <p:nvPr/>
        </p:nvSpPr>
        <p:spPr bwMode="auto">
          <a:xfrm>
            <a:off x="3297238" y="4300538"/>
            <a:ext cx="561975" cy="657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3985" name="Line 80"/>
          <p:cNvSpPr>
            <a:spLocks noChangeShapeType="1"/>
          </p:cNvSpPr>
          <p:nvPr/>
        </p:nvSpPr>
        <p:spPr bwMode="auto">
          <a:xfrm>
            <a:off x="4554538" y="5176838"/>
            <a:ext cx="1038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3986" name="Line 81"/>
          <p:cNvSpPr>
            <a:spLocks noChangeShapeType="1"/>
          </p:cNvSpPr>
          <p:nvPr/>
        </p:nvSpPr>
        <p:spPr bwMode="auto">
          <a:xfrm>
            <a:off x="4840288" y="4252913"/>
            <a:ext cx="838200" cy="714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3987" name="Line 82"/>
          <p:cNvSpPr>
            <a:spLocks noChangeShapeType="1"/>
          </p:cNvSpPr>
          <p:nvPr/>
        </p:nvSpPr>
        <p:spPr bwMode="auto">
          <a:xfrm>
            <a:off x="6354763" y="5157788"/>
            <a:ext cx="701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3988" name="Text Box 83"/>
          <p:cNvSpPr txBox="1">
            <a:spLocks noChangeArrowheads="1"/>
          </p:cNvSpPr>
          <p:nvPr/>
        </p:nvSpPr>
        <p:spPr bwMode="auto">
          <a:xfrm>
            <a:off x="5803900" y="5357813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+mn-cs"/>
              </a:rPr>
              <a:t>R1</a:t>
            </a:r>
          </a:p>
        </p:txBody>
      </p:sp>
      <p:sp>
        <p:nvSpPr>
          <p:cNvPr id="83989" name="Text Box 84"/>
          <p:cNvSpPr txBox="1">
            <a:spLocks noChangeArrowheads="1"/>
          </p:cNvSpPr>
          <p:nvPr/>
        </p:nvSpPr>
        <p:spPr bwMode="auto">
          <a:xfrm>
            <a:off x="3940175" y="5335588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+mn-cs"/>
              </a:rPr>
              <a:t>R2</a:t>
            </a:r>
          </a:p>
        </p:txBody>
      </p:sp>
      <p:sp>
        <p:nvSpPr>
          <p:cNvPr id="83990" name="Text Box 85"/>
          <p:cNvSpPr txBox="1">
            <a:spLocks noChangeArrowheads="1"/>
          </p:cNvSpPr>
          <p:nvPr/>
        </p:nvSpPr>
        <p:spPr bwMode="auto">
          <a:xfrm>
            <a:off x="5862638" y="3956050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+mn-cs"/>
              </a:rPr>
              <a:t>D</a:t>
            </a:r>
          </a:p>
        </p:txBody>
      </p:sp>
      <p:sp>
        <p:nvSpPr>
          <p:cNvPr id="83991" name="Text Box 86"/>
          <p:cNvSpPr txBox="1">
            <a:spLocks noChangeArrowheads="1"/>
          </p:cNvSpPr>
          <p:nvPr/>
        </p:nvSpPr>
        <p:spPr bwMode="auto">
          <a:xfrm>
            <a:off x="4325938" y="4333875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+mn-cs"/>
              </a:rPr>
              <a:t>R3</a:t>
            </a:r>
          </a:p>
        </p:txBody>
      </p:sp>
      <p:sp>
        <p:nvSpPr>
          <p:cNvPr id="83992" name="Text Box 87"/>
          <p:cNvSpPr txBox="1">
            <a:spLocks noChangeArrowheads="1"/>
          </p:cNvSpPr>
          <p:nvPr/>
        </p:nvSpPr>
        <p:spPr bwMode="auto">
          <a:xfrm>
            <a:off x="2851150" y="4351338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+mn-cs"/>
              </a:rPr>
              <a:t>R4</a:t>
            </a:r>
          </a:p>
        </p:txBody>
      </p:sp>
      <p:grpSp>
        <p:nvGrpSpPr>
          <p:cNvPr id="198680" name="Group 88"/>
          <p:cNvGrpSpPr>
            <a:grpSpLocks/>
          </p:cNvGrpSpPr>
          <p:nvPr/>
        </p:nvGrpSpPr>
        <p:grpSpPr bwMode="auto">
          <a:xfrm>
            <a:off x="1211263" y="4137025"/>
            <a:ext cx="766762" cy="433388"/>
            <a:chOff x="589" y="1281"/>
            <a:chExt cx="483" cy="273"/>
          </a:xfrm>
        </p:grpSpPr>
        <p:sp>
          <p:nvSpPr>
            <p:cNvPr id="84040" name="Oval 89"/>
            <p:cNvSpPr>
              <a:spLocks noChangeArrowheads="1"/>
            </p:cNvSpPr>
            <p:nvPr/>
          </p:nvSpPr>
          <p:spPr bwMode="auto">
            <a:xfrm>
              <a:off x="593" y="1403"/>
              <a:ext cx="479" cy="1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4041" name="Line 90"/>
            <p:cNvSpPr>
              <a:spLocks noChangeShapeType="1"/>
            </p:cNvSpPr>
            <p:nvPr/>
          </p:nvSpPr>
          <p:spPr bwMode="auto">
            <a:xfrm>
              <a:off x="591" y="1376"/>
              <a:ext cx="0" cy="1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042" name="Line 91"/>
            <p:cNvSpPr>
              <a:spLocks noChangeShapeType="1"/>
            </p:cNvSpPr>
            <p:nvPr/>
          </p:nvSpPr>
          <p:spPr bwMode="auto">
            <a:xfrm>
              <a:off x="1068" y="1368"/>
              <a:ext cx="4" cy="1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043" name="Rectangle 92"/>
            <p:cNvSpPr>
              <a:spLocks noChangeArrowheads="1"/>
            </p:cNvSpPr>
            <p:nvPr/>
          </p:nvSpPr>
          <p:spPr bwMode="auto">
            <a:xfrm>
              <a:off x="597" y="1390"/>
              <a:ext cx="471" cy="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4044" name="Oval 93"/>
            <p:cNvSpPr>
              <a:spLocks noChangeArrowheads="1"/>
            </p:cNvSpPr>
            <p:nvPr/>
          </p:nvSpPr>
          <p:spPr bwMode="auto">
            <a:xfrm>
              <a:off x="589" y="1281"/>
              <a:ext cx="479" cy="17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8732" name="Group 94"/>
            <p:cNvGrpSpPr>
              <a:grpSpLocks/>
            </p:cNvGrpSpPr>
            <p:nvPr/>
          </p:nvGrpSpPr>
          <p:grpSpPr bwMode="auto">
            <a:xfrm>
              <a:off x="704" y="1320"/>
              <a:ext cx="238" cy="103"/>
              <a:chOff x="2848" y="848"/>
              <a:chExt cx="140" cy="98"/>
            </a:xfrm>
          </p:grpSpPr>
          <p:sp>
            <p:nvSpPr>
              <p:cNvPr id="84050" name="Line 9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051" name="Line 9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052" name="Line 9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8733" name="Group 98"/>
            <p:cNvGrpSpPr>
              <a:grpSpLocks/>
            </p:cNvGrpSpPr>
            <p:nvPr/>
          </p:nvGrpSpPr>
          <p:grpSpPr bwMode="auto">
            <a:xfrm flipV="1">
              <a:off x="704" y="1318"/>
              <a:ext cx="238" cy="103"/>
              <a:chOff x="2848" y="848"/>
              <a:chExt cx="140" cy="98"/>
            </a:xfrm>
          </p:grpSpPr>
          <p:sp>
            <p:nvSpPr>
              <p:cNvPr id="84047" name="Line 9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048" name="Line 10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049" name="Line 10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sp>
        <p:nvSpPr>
          <p:cNvPr id="83994" name="Text Box 102"/>
          <p:cNvSpPr txBox="1">
            <a:spLocks noChangeArrowheads="1"/>
          </p:cNvSpPr>
          <p:nvPr/>
        </p:nvSpPr>
        <p:spPr bwMode="auto">
          <a:xfrm>
            <a:off x="1403350" y="4570413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+mn-cs"/>
              </a:rPr>
              <a:t>R5</a:t>
            </a:r>
          </a:p>
        </p:txBody>
      </p:sp>
      <p:sp>
        <p:nvSpPr>
          <p:cNvPr id="83995" name="Text Box 103"/>
          <p:cNvSpPr txBox="1">
            <a:spLocks noChangeArrowheads="1"/>
          </p:cNvSpPr>
          <p:nvPr/>
        </p:nvSpPr>
        <p:spPr bwMode="auto">
          <a:xfrm>
            <a:off x="6283325" y="4897438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i="0" dirty="0" smtClean="0">
                <a:solidFill>
                  <a:srgbClr val="000000"/>
                </a:solidFill>
                <a:latin typeface="Arial" charset="0"/>
                <a:cs typeface="+mn-cs"/>
              </a:rPr>
              <a:t>0</a:t>
            </a:r>
          </a:p>
        </p:txBody>
      </p:sp>
      <p:sp>
        <p:nvSpPr>
          <p:cNvPr id="83996" name="Text Box 104"/>
          <p:cNvSpPr txBox="1">
            <a:spLocks noChangeArrowheads="1"/>
          </p:cNvSpPr>
          <p:nvPr/>
        </p:nvSpPr>
        <p:spPr bwMode="auto">
          <a:xfrm>
            <a:off x="4924425" y="4164013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i="0" dirty="0" smtClean="0">
                <a:solidFill>
                  <a:srgbClr val="000000"/>
                </a:solidFill>
                <a:latin typeface="Arial" charset="0"/>
                <a:cs typeface="+mn-cs"/>
              </a:rPr>
              <a:t>1</a:t>
            </a:r>
          </a:p>
        </p:txBody>
      </p:sp>
      <p:sp>
        <p:nvSpPr>
          <p:cNvPr id="83997" name="Text Box 105"/>
          <p:cNvSpPr txBox="1">
            <a:spLocks noChangeArrowheads="1"/>
          </p:cNvSpPr>
          <p:nvPr/>
        </p:nvSpPr>
        <p:spPr bwMode="auto">
          <a:xfrm>
            <a:off x="4849813" y="3889375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i="0" dirty="0" smtClean="0">
                <a:solidFill>
                  <a:srgbClr val="000000"/>
                </a:solidFill>
                <a:latin typeface="Arial" charset="0"/>
                <a:cs typeface="+mn-cs"/>
              </a:rPr>
              <a:t>0</a:t>
            </a:r>
          </a:p>
        </p:txBody>
      </p:sp>
      <p:sp>
        <p:nvSpPr>
          <p:cNvPr id="83998" name="Line 106"/>
          <p:cNvSpPr>
            <a:spLocks noChangeShapeType="1"/>
          </p:cNvSpPr>
          <p:nvPr/>
        </p:nvSpPr>
        <p:spPr bwMode="auto">
          <a:xfrm>
            <a:off x="4883150" y="4129088"/>
            <a:ext cx="968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3999" name="Text Box 107"/>
          <p:cNvSpPr txBox="1">
            <a:spLocks noChangeArrowheads="1"/>
          </p:cNvSpPr>
          <p:nvPr/>
        </p:nvSpPr>
        <p:spPr bwMode="auto">
          <a:xfrm>
            <a:off x="3411538" y="3876675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i="0" dirty="0" smtClean="0">
                <a:solidFill>
                  <a:srgbClr val="000000"/>
                </a:solidFill>
                <a:latin typeface="Arial" charset="0"/>
                <a:cs typeface="+mn-cs"/>
              </a:rPr>
              <a:t>0</a:t>
            </a:r>
          </a:p>
        </p:txBody>
      </p:sp>
      <p:sp>
        <p:nvSpPr>
          <p:cNvPr id="84000" name="Text Box 108"/>
          <p:cNvSpPr txBox="1">
            <a:spLocks noChangeArrowheads="1"/>
          </p:cNvSpPr>
          <p:nvPr/>
        </p:nvSpPr>
        <p:spPr bwMode="auto">
          <a:xfrm>
            <a:off x="7016750" y="4975225"/>
            <a:ext cx="336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+mn-cs"/>
              </a:rPr>
              <a:t>A</a:t>
            </a:r>
          </a:p>
        </p:txBody>
      </p:sp>
      <p:sp>
        <p:nvSpPr>
          <p:cNvPr id="84001" name="Text Box 109"/>
          <p:cNvSpPr txBox="1">
            <a:spLocks noChangeArrowheads="1"/>
          </p:cNvSpPr>
          <p:nvPr/>
        </p:nvSpPr>
        <p:spPr bwMode="auto">
          <a:xfrm>
            <a:off x="1366838" y="3621088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+mn-cs"/>
              </a:rPr>
              <a:t>R6</a:t>
            </a:r>
          </a:p>
        </p:txBody>
      </p:sp>
      <p:grpSp>
        <p:nvGrpSpPr>
          <p:cNvPr id="198689" name="Group 110"/>
          <p:cNvGrpSpPr>
            <a:grpSpLocks/>
          </p:cNvGrpSpPr>
          <p:nvPr/>
        </p:nvGrpSpPr>
        <p:grpSpPr bwMode="auto">
          <a:xfrm>
            <a:off x="4895850" y="5343525"/>
            <a:ext cx="2546350" cy="922338"/>
            <a:chOff x="679" y="3270"/>
            <a:chExt cx="1604" cy="581"/>
          </a:xfrm>
        </p:grpSpPr>
        <p:sp>
          <p:nvSpPr>
            <p:cNvPr id="84033" name="Rectangle 111"/>
            <p:cNvSpPr>
              <a:spLocks noChangeArrowheads="1"/>
            </p:cNvSpPr>
            <p:nvPr/>
          </p:nvSpPr>
          <p:spPr bwMode="auto">
            <a:xfrm>
              <a:off x="710" y="3296"/>
              <a:ext cx="1533" cy="5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4034" name="Text Box 112"/>
            <p:cNvSpPr txBox="1">
              <a:spLocks noChangeArrowheads="1"/>
            </p:cNvSpPr>
            <p:nvPr/>
          </p:nvSpPr>
          <p:spPr bwMode="auto">
            <a:xfrm>
              <a:off x="679" y="3270"/>
              <a:ext cx="1604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i="0" dirty="0" smtClean="0">
                  <a:solidFill>
                    <a:srgbClr val="000000"/>
                  </a:solidFill>
                  <a:latin typeface="Arial" charset="0"/>
                  <a:cs typeface="+mn-cs"/>
                </a:rPr>
                <a:t>  in         out                 out</a:t>
              </a:r>
            </a:p>
            <a:p>
              <a:pPr eaLnBrk="1" hangingPunct="1">
                <a:defRPr/>
              </a:pPr>
              <a:r>
                <a:rPr lang="en-US" sz="1400" i="0" dirty="0" smtClean="0">
                  <a:solidFill>
                    <a:srgbClr val="000000"/>
                  </a:solidFill>
                  <a:latin typeface="Arial" charset="0"/>
                  <a:cs typeface="+mn-cs"/>
                </a:rPr>
                <a:t>label     label   dest    interface</a:t>
              </a:r>
            </a:p>
          </p:txBody>
        </p:sp>
        <p:sp>
          <p:nvSpPr>
            <p:cNvPr id="84035" name="Line 113"/>
            <p:cNvSpPr>
              <a:spLocks noChangeShapeType="1"/>
            </p:cNvSpPr>
            <p:nvPr/>
          </p:nvSpPr>
          <p:spPr bwMode="auto">
            <a:xfrm>
              <a:off x="719" y="3584"/>
              <a:ext cx="150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036" name="Text Box 114"/>
            <p:cNvSpPr txBox="1">
              <a:spLocks noChangeArrowheads="1"/>
            </p:cNvSpPr>
            <p:nvPr/>
          </p:nvSpPr>
          <p:spPr bwMode="auto">
            <a:xfrm>
              <a:off x="730" y="3588"/>
              <a:ext cx="150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+mn-cs"/>
                </a:rPr>
                <a:t> 6        -      A       0</a:t>
              </a:r>
            </a:p>
          </p:txBody>
        </p:sp>
        <p:sp>
          <p:nvSpPr>
            <p:cNvPr id="84037" name="Line 115"/>
            <p:cNvSpPr>
              <a:spLocks noChangeShapeType="1"/>
            </p:cNvSpPr>
            <p:nvPr/>
          </p:nvSpPr>
          <p:spPr bwMode="auto">
            <a:xfrm>
              <a:off x="1042" y="3303"/>
              <a:ext cx="1" cy="5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038" name="Line 116"/>
            <p:cNvSpPr>
              <a:spLocks noChangeShapeType="1"/>
            </p:cNvSpPr>
            <p:nvPr/>
          </p:nvSpPr>
          <p:spPr bwMode="auto">
            <a:xfrm>
              <a:off x="1426" y="3306"/>
              <a:ext cx="1" cy="5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039" name="Line 117"/>
            <p:cNvSpPr>
              <a:spLocks noChangeShapeType="1"/>
            </p:cNvSpPr>
            <p:nvPr/>
          </p:nvSpPr>
          <p:spPr bwMode="auto">
            <a:xfrm>
              <a:off x="1750" y="3309"/>
              <a:ext cx="1" cy="5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198690" name="Group 118"/>
          <p:cNvGrpSpPr>
            <a:grpSpLocks/>
          </p:cNvGrpSpPr>
          <p:nvPr/>
        </p:nvGrpSpPr>
        <p:grpSpPr bwMode="auto">
          <a:xfrm>
            <a:off x="4629150" y="2212975"/>
            <a:ext cx="2546350" cy="1239838"/>
            <a:chOff x="3494" y="291"/>
            <a:chExt cx="1604" cy="781"/>
          </a:xfrm>
        </p:grpSpPr>
        <p:sp>
          <p:nvSpPr>
            <p:cNvPr id="84025" name="Rectangle 119"/>
            <p:cNvSpPr>
              <a:spLocks noChangeArrowheads="1"/>
            </p:cNvSpPr>
            <p:nvPr/>
          </p:nvSpPr>
          <p:spPr bwMode="auto">
            <a:xfrm>
              <a:off x="3525" y="317"/>
              <a:ext cx="1533" cy="74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4026" name="Text Box 120"/>
            <p:cNvSpPr txBox="1">
              <a:spLocks noChangeArrowheads="1"/>
            </p:cNvSpPr>
            <p:nvPr/>
          </p:nvSpPr>
          <p:spPr bwMode="auto">
            <a:xfrm>
              <a:off x="3494" y="291"/>
              <a:ext cx="1604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i="0" dirty="0" smtClean="0">
                  <a:solidFill>
                    <a:srgbClr val="000000"/>
                  </a:solidFill>
                  <a:latin typeface="Arial" charset="0"/>
                  <a:cs typeface="+mn-cs"/>
                </a:rPr>
                <a:t>  in         out                 out</a:t>
              </a:r>
            </a:p>
            <a:p>
              <a:pPr eaLnBrk="1" hangingPunct="1">
                <a:defRPr/>
              </a:pPr>
              <a:r>
                <a:rPr lang="en-US" sz="1400" i="0" dirty="0" smtClean="0">
                  <a:solidFill>
                    <a:srgbClr val="000000"/>
                  </a:solidFill>
                  <a:latin typeface="Arial" charset="0"/>
                  <a:cs typeface="+mn-cs"/>
                </a:rPr>
                <a:t>label     label   dest    interface</a:t>
              </a:r>
            </a:p>
          </p:txBody>
        </p:sp>
        <p:sp>
          <p:nvSpPr>
            <p:cNvPr id="84027" name="Line 121"/>
            <p:cNvSpPr>
              <a:spLocks noChangeShapeType="1"/>
            </p:cNvSpPr>
            <p:nvPr/>
          </p:nvSpPr>
          <p:spPr bwMode="auto">
            <a:xfrm>
              <a:off x="3534" y="605"/>
              <a:ext cx="150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028" name="Text Box 122"/>
            <p:cNvSpPr txBox="1">
              <a:spLocks noChangeArrowheads="1"/>
            </p:cNvSpPr>
            <p:nvPr/>
          </p:nvSpPr>
          <p:spPr bwMode="auto">
            <a:xfrm>
              <a:off x="3545" y="609"/>
              <a:ext cx="150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+mn-cs"/>
                </a:rPr>
                <a:t>10      6      A       1</a:t>
              </a:r>
            </a:p>
          </p:txBody>
        </p:sp>
        <p:sp>
          <p:nvSpPr>
            <p:cNvPr id="84029" name="Line 123"/>
            <p:cNvSpPr>
              <a:spLocks noChangeShapeType="1"/>
            </p:cNvSpPr>
            <p:nvPr/>
          </p:nvSpPr>
          <p:spPr bwMode="auto">
            <a:xfrm>
              <a:off x="3857" y="324"/>
              <a:ext cx="1" cy="7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030" name="Text Box 124"/>
            <p:cNvSpPr txBox="1">
              <a:spLocks noChangeArrowheads="1"/>
            </p:cNvSpPr>
            <p:nvPr/>
          </p:nvSpPr>
          <p:spPr bwMode="auto">
            <a:xfrm>
              <a:off x="3540" y="830"/>
              <a:ext cx="150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+mn-cs"/>
                </a:rPr>
                <a:t>12      9      D       0</a:t>
              </a:r>
            </a:p>
          </p:txBody>
        </p:sp>
        <p:sp>
          <p:nvSpPr>
            <p:cNvPr id="84031" name="Line 125"/>
            <p:cNvSpPr>
              <a:spLocks noChangeShapeType="1"/>
            </p:cNvSpPr>
            <p:nvPr/>
          </p:nvSpPr>
          <p:spPr bwMode="auto">
            <a:xfrm>
              <a:off x="4215" y="335"/>
              <a:ext cx="1" cy="7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032" name="Line 126"/>
            <p:cNvSpPr>
              <a:spLocks noChangeShapeType="1"/>
            </p:cNvSpPr>
            <p:nvPr/>
          </p:nvSpPr>
          <p:spPr bwMode="auto">
            <a:xfrm>
              <a:off x="4573" y="329"/>
              <a:ext cx="1" cy="7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84004" name="Rectangle 127"/>
          <p:cNvSpPr>
            <a:spLocks noChangeArrowheads="1"/>
          </p:cNvSpPr>
          <p:nvPr/>
        </p:nvSpPr>
        <p:spPr bwMode="auto">
          <a:xfrm>
            <a:off x="1843088" y="1651000"/>
            <a:ext cx="2433637" cy="14351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84005" name="Text Box 128"/>
          <p:cNvSpPr txBox="1">
            <a:spLocks noChangeArrowheads="1"/>
          </p:cNvSpPr>
          <p:nvPr/>
        </p:nvSpPr>
        <p:spPr bwMode="auto">
          <a:xfrm>
            <a:off x="1793875" y="1609725"/>
            <a:ext cx="25463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i="0" dirty="0" smtClean="0">
                <a:solidFill>
                  <a:srgbClr val="000000"/>
                </a:solidFill>
                <a:latin typeface="Arial" charset="0"/>
                <a:cs typeface="+mn-cs"/>
              </a:rPr>
              <a:t>  in         out                 out</a:t>
            </a:r>
          </a:p>
          <a:p>
            <a:pPr eaLnBrk="1" hangingPunct="1">
              <a:defRPr/>
            </a:pPr>
            <a:r>
              <a:rPr lang="en-US" sz="1400" i="0" dirty="0" smtClean="0">
                <a:solidFill>
                  <a:srgbClr val="000000"/>
                </a:solidFill>
                <a:latin typeface="Arial" charset="0"/>
                <a:cs typeface="+mn-cs"/>
              </a:rPr>
              <a:t>label     label   dest    interface</a:t>
            </a:r>
          </a:p>
        </p:txBody>
      </p:sp>
      <p:sp>
        <p:nvSpPr>
          <p:cNvPr id="84006" name="Line 129"/>
          <p:cNvSpPr>
            <a:spLocks noChangeShapeType="1"/>
          </p:cNvSpPr>
          <p:nvPr/>
        </p:nvSpPr>
        <p:spPr bwMode="auto">
          <a:xfrm>
            <a:off x="1857375" y="2108200"/>
            <a:ext cx="2392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4007" name="Text Box 130"/>
          <p:cNvSpPr txBox="1">
            <a:spLocks noChangeArrowheads="1"/>
          </p:cNvSpPr>
          <p:nvPr/>
        </p:nvSpPr>
        <p:spPr bwMode="auto">
          <a:xfrm>
            <a:off x="1874838" y="2114550"/>
            <a:ext cx="2381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+mn-cs"/>
              </a:rPr>
              <a:t>        10      A       0</a:t>
            </a:r>
          </a:p>
        </p:txBody>
      </p:sp>
      <p:sp>
        <p:nvSpPr>
          <p:cNvPr id="84008" name="Line 131"/>
          <p:cNvSpPr>
            <a:spLocks noChangeShapeType="1"/>
          </p:cNvSpPr>
          <p:nvPr/>
        </p:nvSpPr>
        <p:spPr bwMode="auto">
          <a:xfrm>
            <a:off x="2370138" y="1662113"/>
            <a:ext cx="1587" cy="141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4009" name="Text Box 132"/>
          <p:cNvSpPr txBox="1">
            <a:spLocks noChangeArrowheads="1"/>
          </p:cNvSpPr>
          <p:nvPr/>
        </p:nvSpPr>
        <p:spPr bwMode="auto">
          <a:xfrm>
            <a:off x="1865313" y="2455863"/>
            <a:ext cx="2381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+mn-cs"/>
              </a:rPr>
              <a:t>        12      D       0</a:t>
            </a:r>
          </a:p>
        </p:txBody>
      </p:sp>
      <p:sp>
        <p:nvSpPr>
          <p:cNvPr id="84010" name="Line 133"/>
          <p:cNvSpPr>
            <a:spLocks noChangeShapeType="1"/>
          </p:cNvSpPr>
          <p:nvPr/>
        </p:nvSpPr>
        <p:spPr bwMode="auto">
          <a:xfrm>
            <a:off x="2938463" y="1658938"/>
            <a:ext cx="1587" cy="142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4011" name="Line 134"/>
          <p:cNvSpPr>
            <a:spLocks noChangeShapeType="1"/>
          </p:cNvSpPr>
          <p:nvPr/>
        </p:nvSpPr>
        <p:spPr bwMode="auto">
          <a:xfrm>
            <a:off x="3506788" y="1670050"/>
            <a:ext cx="1587" cy="1401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4012" name="Text Box 135"/>
          <p:cNvSpPr txBox="1">
            <a:spLocks noChangeArrowheads="1"/>
          </p:cNvSpPr>
          <p:nvPr/>
        </p:nvSpPr>
        <p:spPr bwMode="auto">
          <a:xfrm>
            <a:off x="3335338" y="4198938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i="0" dirty="0" smtClean="0">
                <a:solidFill>
                  <a:srgbClr val="000000"/>
                </a:solidFill>
                <a:latin typeface="Arial" charset="0"/>
                <a:cs typeface="+mn-cs"/>
              </a:rPr>
              <a:t>1</a:t>
            </a:r>
          </a:p>
        </p:txBody>
      </p:sp>
      <p:grpSp>
        <p:nvGrpSpPr>
          <p:cNvPr id="198700" name="Group 137"/>
          <p:cNvGrpSpPr>
            <a:grpSpLocks/>
          </p:cNvGrpSpPr>
          <p:nvPr/>
        </p:nvGrpSpPr>
        <p:grpSpPr bwMode="auto">
          <a:xfrm>
            <a:off x="1716088" y="5661025"/>
            <a:ext cx="2546350" cy="922338"/>
            <a:chOff x="679" y="3270"/>
            <a:chExt cx="1604" cy="581"/>
          </a:xfrm>
        </p:grpSpPr>
        <p:sp>
          <p:nvSpPr>
            <p:cNvPr id="84018" name="Rectangle 138"/>
            <p:cNvSpPr>
              <a:spLocks noChangeArrowheads="1"/>
            </p:cNvSpPr>
            <p:nvPr/>
          </p:nvSpPr>
          <p:spPr bwMode="auto">
            <a:xfrm>
              <a:off x="710" y="3296"/>
              <a:ext cx="1533" cy="5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4019" name="Text Box 139"/>
            <p:cNvSpPr txBox="1">
              <a:spLocks noChangeArrowheads="1"/>
            </p:cNvSpPr>
            <p:nvPr/>
          </p:nvSpPr>
          <p:spPr bwMode="auto">
            <a:xfrm>
              <a:off x="679" y="3270"/>
              <a:ext cx="1604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i="0" dirty="0" smtClean="0">
                  <a:solidFill>
                    <a:srgbClr val="000000"/>
                  </a:solidFill>
                  <a:latin typeface="Arial" charset="0"/>
                  <a:cs typeface="+mn-cs"/>
                </a:rPr>
                <a:t>  in         out                 out</a:t>
              </a:r>
            </a:p>
            <a:p>
              <a:pPr eaLnBrk="1" hangingPunct="1">
                <a:defRPr/>
              </a:pPr>
              <a:r>
                <a:rPr lang="en-US" sz="1400" i="0" dirty="0" smtClean="0">
                  <a:solidFill>
                    <a:srgbClr val="000000"/>
                  </a:solidFill>
                  <a:latin typeface="Arial" charset="0"/>
                  <a:cs typeface="+mn-cs"/>
                </a:rPr>
                <a:t>label     label   dest    interface</a:t>
              </a:r>
            </a:p>
          </p:txBody>
        </p:sp>
        <p:sp>
          <p:nvSpPr>
            <p:cNvPr id="84020" name="Line 140"/>
            <p:cNvSpPr>
              <a:spLocks noChangeShapeType="1"/>
            </p:cNvSpPr>
            <p:nvPr/>
          </p:nvSpPr>
          <p:spPr bwMode="auto">
            <a:xfrm>
              <a:off x="719" y="3584"/>
              <a:ext cx="150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021" name="Text Box 141"/>
            <p:cNvSpPr txBox="1">
              <a:spLocks noChangeArrowheads="1"/>
            </p:cNvSpPr>
            <p:nvPr/>
          </p:nvSpPr>
          <p:spPr bwMode="auto">
            <a:xfrm>
              <a:off x="730" y="3588"/>
              <a:ext cx="150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+mn-cs"/>
                </a:rPr>
                <a:t> 8        6      A       0</a:t>
              </a:r>
            </a:p>
          </p:txBody>
        </p:sp>
        <p:sp>
          <p:nvSpPr>
            <p:cNvPr id="84022" name="Line 142"/>
            <p:cNvSpPr>
              <a:spLocks noChangeShapeType="1"/>
            </p:cNvSpPr>
            <p:nvPr/>
          </p:nvSpPr>
          <p:spPr bwMode="auto">
            <a:xfrm>
              <a:off x="1042" y="3303"/>
              <a:ext cx="1" cy="5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023" name="Line 143"/>
            <p:cNvSpPr>
              <a:spLocks noChangeShapeType="1"/>
            </p:cNvSpPr>
            <p:nvPr/>
          </p:nvSpPr>
          <p:spPr bwMode="auto">
            <a:xfrm>
              <a:off x="1426" y="3306"/>
              <a:ext cx="1" cy="5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024" name="Line 144"/>
            <p:cNvSpPr>
              <a:spLocks noChangeShapeType="1"/>
            </p:cNvSpPr>
            <p:nvPr/>
          </p:nvSpPr>
          <p:spPr bwMode="auto">
            <a:xfrm>
              <a:off x="1750" y="3309"/>
              <a:ext cx="1" cy="5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84014" name="Text Box 145"/>
          <p:cNvSpPr txBox="1">
            <a:spLocks noChangeArrowheads="1"/>
          </p:cNvSpPr>
          <p:nvPr/>
        </p:nvSpPr>
        <p:spPr bwMode="auto">
          <a:xfrm>
            <a:off x="4487863" y="4914900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i="0" dirty="0" smtClean="0">
                <a:solidFill>
                  <a:srgbClr val="000000"/>
                </a:solidFill>
                <a:latin typeface="Arial" charset="0"/>
                <a:cs typeface="+mn-cs"/>
              </a:rPr>
              <a:t>0</a:t>
            </a:r>
          </a:p>
        </p:txBody>
      </p:sp>
      <p:sp>
        <p:nvSpPr>
          <p:cNvPr id="84015" name="Text Box 146"/>
          <p:cNvSpPr txBox="1">
            <a:spLocks noChangeArrowheads="1"/>
          </p:cNvSpPr>
          <p:nvPr/>
        </p:nvSpPr>
        <p:spPr bwMode="auto">
          <a:xfrm>
            <a:off x="1847850" y="2757488"/>
            <a:ext cx="2381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+mn-cs"/>
              </a:rPr>
              <a:t>          8      A       1</a:t>
            </a:r>
          </a:p>
        </p:txBody>
      </p:sp>
      <p:sp>
        <p:nvSpPr>
          <p:cNvPr id="84016" name="Rectangle 14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MPLS forwarding tables</a:t>
            </a:r>
          </a:p>
        </p:txBody>
      </p:sp>
      <p:pic>
        <p:nvPicPr>
          <p:cNvPr id="198704" name="Picture 21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8" y="1020763"/>
            <a:ext cx="5027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43</a:t>
            </a:fld>
            <a:endParaRPr lang="en-US" sz="1200" dirty="0">
              <a:latin typeface="Tahoma" charset="0"/>
            </a:endParaRPr>
          </a:p>
        </p:txBody>
      </p:sp>
      <p:sp>
        <p:nvSpPr>
          <p:cNvPr id="15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604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707" name="Picture 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1028700"/>
            <a:ext cx="5942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Link layer, </a:t>
            </a:r>
            <a:r>
              <a:rPr lang="en-US" sz="4000" dirty="0">
                <a:latin typeface="Gill Sans MT" charset="0"/>
                <a:cs typeface="+mj-cs"/>
              </a:rPr>
              <a:t>LAN</a:t>
            </a:r>
            <a:r>
              <a:rPr lang="en-US" dirty="0">
                <a:latin typeface="Gill Sans MT" charset="0"/>
                <a:cs typeface="+mj-cs"/>
              </a:rPr>
              <a:t>s: outline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3922713" cy="4648200"/>
          </a:xfrm>
        </p:spPr>
        <p:txBody>
          <a:bodyPr/>
          <a:lstStyle/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6.1</a:t>
            </a: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introduction, services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6.2</a:t>
            </a: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error detection, correction 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6.3</a:t>
            </a: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multiple access protocols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6.4</a:t>
            </a: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Gill Sans MT" charset="0"/>
                <a:cs typeface="+mn-cs"/>
              </a:rPr>
              <a:t>LANs</a:t>
            </a:r>
            <a:endParaRPr lang="en-US" dirty="0">
              <a:solidFill>
                <a:srgbClr val="000000"/>
              </a:solidFill>
              <a:latin typeface="Gill Sans MT" charset="0"/>
              <a:cs typeface="+mn-cs"/>
            </a:endParaRPr>
          </a:p>
          <a:p>
            <a:pPr lvl="1">
              <a:defRPr/>
            </a:pPr>
            <a:r>
              <a:rPr lang="en-US" dirty="0" smtClean="0">
                <a:latin typeface="Gill Sans MT" charset="0"/>
              </a:rPr>
              <a:t>addressing, ARP</a:t>
            </a:r>
          </a:p>
          <a:p>
            <a:pPr lvl="1">
              <a:defRPr/>
            </a:pPr>
            <a:r>
              <a:rPr lang="en-US" dirty="0" smtClean="0">
                <a:latin typeface="Gill Sans MT" charset="0"/>
              </a:rPr>
              <a:t>Ethernet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s</a:t>
            </a:r>
            <a:r>
              <a:rPr lang="en-US" dirty="0" smtClean="0">
                <a:latin typeface="Gill Sans MT" charset="0"/>
              </a:rPr>
              <a:t>witches</a:t>
            </a:r>
          </a:p>
          <a:p>
            <a:pPr lvl="1">
              <a:defRPr/>
            </a:pPr>
            <a:r>
              <a:rPr lang="en-US" dirty="0" smtClean="0">
                <a:latin typeface="Gill Sans MT" charset="0"/>
              </a:rPr>
              <a:t>VLANS</a:t>
            </a:r>
            <a:endParaRPr lang="en-US" dirty="0">
              <a:latin typeface="Gill Sans MT" charset="0"/>
            </a:endParaRPr>
          </a:p>
        </p:txBody>
      </p:sp>
      <p:sp>
        <p:nvSpPr>
          <p:cNvPr id="307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6.5</a:t>
            </a:r>
            <a:r>
              <a:rPr lang="en-US" dirty="0" smtClean="0">
                <a:latin typeface="Gill Sans MT" charset="0"/>
                <a:cs typeface="+mn-cs"/>
              </a:rPr>
              <a:t> link </a:t>
            </a:r>
            <a:r>
              <a:rPr lang="en-US" dirty="0">
                <a:latin typeface="Gill Sans MT" charset="0"/>
                <a:cs typeface="+mn-cs"/>
              </a:rPr>
              <a:t>v</a:t>
            </a:r>
            <a:r>
              <a:rPr lang="en-US" dirty="0" smtClean="0">
                <a:latin typeface="Gill Sans MT" charset="0"/>
                <a:cs typeface="+mn-cs"/>
              </a:rPr>
              <a:t>irtualization</a:t>
            </a:r>
            <a:r>
              <a:rPr lang="en-US" dirty="0">
                <a:latin typeface="Gill Sans MT" charset="0"/>
                <a:cs typeface="+mn-cs"/>
              </a:rPr>
              <a:t>: </a:t>
            </a:r>
            <a:r>
              <a:rPr lang="en-US" dirty="0" smtClean="0">
                <a:latin typeface="Gill Sans MT" charset="0"/>
                <a:cs typeface="+mn-cs"/>
              </a:rPr>
              <a:t>MPLS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6.6 data center networking</a:t>
            </a:r>
            <a:endParaRPr lang="en-US" dirty="0">
              <a:solidFill>
                <a:srgbClr val="CC0000"/>
              </a:solidFill>
              <a:latin typeface="Gill Sans MT" charset="0"/>
              <a:cs typeface="+mn-cs"/>
            </a:endParaRP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6.7</a:t>
            </a:r>
            <a:r>
              <a:rPr lang="en-US" dirty="0" smtClean="0"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a day in the life of a web request</a:t>
            </a:r>
          </a:p>
          <a:p>
            <a:pPr marL="457200" indent="-457200">
              <a:buFont typeface="Wingdings" charset="0"/>
              <a:buNone/>
              <a:defRPr/>
            </a:pPr>
            <a:endParaRPr lang="en-US" sz="2600" dirty="0">
              <a:latin typeface="Gill Sans MT" charset="0"/>
              <a:cs typeface="+mn-cs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44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244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Rectangle 5"/>
          <p:cNvSpPr>
            <a:spLocks noGrp="1" noChangeArrowheads="1"/>
          </p:cNvSpPr>
          <p:nvPr>
            <p:ph type="title"/>
          </p:nvPr>
        </p:nvSpPr>
        <p:spPr>
          <a:xfrm>
            <a:off x="546100" y="115888"/>
            <a:ext cx="7772400" cy="93662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Gill Sans MT" charset="0"/>
                <a:cs typeface="+mj-cs"/>
              </a:rPr>
              <a:t>Data center networks </a:t>
            </a:r>
            <a:endParaRPr lang="en-US" dirty="0">
              <a:latin typeface="Gill Sans MT" charset="0"/>
              <a:cs typeface="+mj-cs"/>
            </a:endParaRPr>
          </a:p>
        </p:txBody>
      </p:sp>
      <p:sp>
        <p:nvSpPr>
          <p:cNvPr id="68613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15950" y="1320800"/>
            <a:ext cx="8274050" cy="83502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Gill Sans MT" charset="0"/>
                <a:cs typeface="+mn-cs"/>
              </a:rPr>
              <a:t>10’s to 100’s of thousands of hosts, often closely coupled, in close proximity:</a:t>
            </a:r>
          </a:p>
          <a:p>
            <a:pPr lvl="1">
              <a:defRPr/>
            </a:pPr>
            <a:r>
              <a:rPr lang="en-US" dirty="0">
                <a:latin typeface="Gill Sans MT" charset="0"/>
                <a:cs typeface="+mn-cs"/>
              </a:rPr>
              <a:t>e</a:t>
            </a:r>
            <a:r>
              <a:rPr lang="en-US" dirty="0" smtClean="0">
                <a:latin typeface="Gill Sans MT" charset="0"/>
                <a:cs typeface="+mn-cs"/>
              </a:rPr>
              <a:t>-business (e.g. Amazon)</a:t>
            </a:r>
          </a:p>
          <a:p>
            <a:pPr lvl="1">
              <a:defRPr/>
            </a:pPr>
            <a:r>
              <a:rPr lang="en-US" dirty="0" smtClean="0">
                <a:latin typeface="Gill Sans MT" charset="0"/>
                <a:cs typeface="+mn-cs"/>
              </a:rPr>
              <a:t>content-servers (e.g., YouTube, Akamai, Apple, Microsoft)</a:t>
            </a:r>
          </a:p>
          <a:p>
            <a:pPr lvl="1">
              <a:defRPr/>
            </a:pPr>
            <a:r>
              <a:rPr lang="en-US" dirty="0" smtClean="0">
                <a:latin typeface="Gill Sans MT" charset="0"/>
                <a:cs typeface="+mn-cs"/>
              </a:rPr>
              <a:t>search engines, data mining (e.g., Google)</a:t>
            </a:r>
          </a:p>
          <a:p>
            <a:pPr>
              <a:defRPr/>
            </a:pPr>
            <a:endParaRPr lang="en-US" dirty="0">
              <a:latin typeface="Gill Sans MT" charset="0"/>
              <a:cs typeface="+mn-cs"/>
            </a:endParaRPr>
          </a:p>
        </p:txBody>
      </p:sp>
      <p:pic>
        <p:nvPicPr>
          <p:cNvPr id="202757" name="Picture 20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" y="823913"/>
            <a:ext cx="5183188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" name="Rectangle 6"/>
          <p:cNvSpPr txBox="1">
            <a:spLocks noChangeArrowheads="1"/>
          </p:cNvSpPr>
          <p:nvPr/>
        </p:nvSpPr>
        <p:spPr bwMode="auto">
          <a:xfrm>
            <a:off x="684213" y="3411538"/>
            <a:ext cx="4678362" cy="177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65000"/>
              <a:buFont typeface="Wingdings" charset="0"/>
              <a:buChar char="v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>
              <a:buSzPct val="100000"/>
              <a:buFont typeface="Wingdings" charset="2"/>
              <a:buChar char="§"/>
              <a:defRPr/>
            </a:pPr>
            <a:r>
              <a:rPr lang="en-US" i="0" dirty="0">
                <a:latin typeface="Gill Sans MT" charset="0"/>
                <a:cs typeface="+mn-cs"/>
              </a:rPr>
              <a:t>c</a:t>
            </a:r>
            <a:r>
              <a:rPr lang="en-US" i="0" dirty="0" smtClean="0">
                <a:latin typeface="Gill Sans MT" charset="0"/>
                <a:cs typeface="+mn-cs"/>
              </a:rPr>
              <a:t>hallenges:</a:t>
            </a:r>
          </a:p>
          <a:p>
            <a:pPr lvl="1">
              <a:defRPr/>
            </a:pPr>
            <a:r>
              <a:rPr lang="en-US" i="0" dirty="0">
                <a:latin typeface="Gill Sans MT" charset="0"/>
                <a:cs typeface="+mn-cs"/>
              </a:rPr>
              <a:t>m</a:t>
            </a:r>
            <a:r>
              <a:rPr lang="en-US" i="0" dirty="0" smtClean="0">
                <a:latin typeface="Gill Sans MT" charset="0"/>
                <a:cs typeface="+mn-cs"/>
              </a:rPr>
              <a:t>ultiple applications, each serving massive numbers of clients </a:t>
            </a:r>
          </a:p>
          <a:p>
            <a:pPr lvl="1">
              <a:defRPr/>
            </a:pPr>
            <a:r>
              <a:rPr lang="en-US" i="0" dirty="0">
                <a:latin typeface="Gill Sans MT" charset="0"/>
                <a:cs typeface="+mn-cs"/>
              </a:rPr>
              <a:t>m</a:t>
            </a:r>
            <a:r>
              <a:rPr lang="en-US" i="0" dirty="0" smtClean="0">
                <a:latin typeface="Gill Sans MT" charset="0"/>
                <a:cs typeface="+mn-cs"/>
              </a:rPr>
              <a:t>anaging/balancing load, avoiding processing, networking, data bottlenecks  </a:t>
            </a:r>
          </a:p>
        </p:txBody>
      </p:sp>
      <p:pic>
        <p:nvPicPr>
          <p:cNvPr id="202759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300" y="3451225"/>
            <a:ext cx="3527425" cy="252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2760" name="TextBox 3"/>
          <p:cNvSpPr txBox="1">
            <a:spLocks noChangeArrowheads="1"/>
          </p:cNvSpPr>
          <p:nvPr/>
        </p:nvSpPr>
        <p:spPr bwMode="auto">
          <a:xfrm>
            <a:off x="5265738" y="5951538"/>
            <a:ext cx="2828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400" i="0" dirty="0">
                <a:latin typeface="Arial" charset="0"/>
                <a:cs typeface="Arial" charset="0"/>
              </a:rPr>
              <a:t>Inside a 40-ft Microsoft container, </a:t>
            </a:r>
          </a:p>
          <a:p>
            <a:r>
              <a:rPr lang="en-US" sz="1400" i="0" dirty="0">
                <a:latin typeface="Arial" charset="0"/>
                <a:cs typeface="Arial" charset="0"/>
              </a:rPr>
              <a:t>Chicago data center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45</a:t>
            </a:fld>
            <a:endParaRPr lang="en-US" sz="1200" dirty="0">
              <a:latin typeface="Tahoma" charset="0"/>
            </a:endParaRP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54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8" name="Straight Connector 507"/>
          <p:cNvCxnSpPr>
            <a:stCxn id="53" idx="3"/>
            <a:endCxn id="71" idx="1"/>
          </p:cNvCxnSpPr>
          <p:nvPr/>
        </p:nvCxnSpPr>
        <p:spPr>
          <a:xfrm flipH="1">
            <a:off x="1606550" y="4151313"/>
            <a:ext cx="893763" cy="3921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2" name="Straight Connector 511"/>
          <p:cNvCxnSpPr/>
          <p:nvPr/>
        </p:nvCxnSpPr>
        <p:spPr>
          <a:xfrm>
            <a:off x="2638425" y="4017963"/>
            <a:ext cx="374650" cy="5381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9" name="Straight Connector 528"/>
          <p:cNvCxnSpPr/>
          <p:nvPr/>
        </p:nvCxnSpPr>
        <p:spPr>
          <a:xfrm flipH="1">
            <a:off x="4868863" y="4121150"/>
            <a:ext cx="415925" cy="5381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2" name="Straight Connector 531"/>
          <p:cNvCxnSpPr/>
          <p:nvPr/>
        </p:nvCxnSpPr>
        <p:spPr>
          <a:xfrm>
            <a:off x="5597525" y="4005263"/>
            <a:ext cx="374650" cy="5381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4807" name="Group 187"/>
          <p:cNvGrpSpPr>
            <a:grpSpLocks/>
          </p:cNvGrpSpPr>
          <p:nvPr/>
        </p:nvGrpSpPr>
        <p:grpSpPr bwMode="auto">
          <a:xfrm>
            <a:off x="2105025" y="3932238"/>
            <a:ext cx="1052513" cy="355600"/>
            <a:chOff x="4410" y="1365"/>
            <a:chExt cx="663" cy="224"/>
          </a:xfrm>
        </p:grpSpPr>
        <p:sp>
          <p:nvSpPr>
            <p:cNvPr id="52" name="Rectangle 188"/>
            <p:cNvSpPr>
              <a:spLocks noChangeArrowheads="1"/>
            </p:cNvSpPr>
            <p:nvPr/>
          </p:nvSpPr>
          <p:spPr bwMode="auto">
            <a:xfrm>
              <a:off x="4410" y="1500"/>
              <a:ext cx="495" cy="87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AutoShape 189"/>
            <p:cNvSpPr>
              <a:spLocks noChangeArrowheads="1"/>
            </p:cNvSpPr>
            <p:nvPr/>
          </p:nvSpPr>
          <p:spPr bwMode="auto">
            <a:xfrm>
              <a:off x="4410" y="1368"/>
              <a:ext cx="663" cy="135"/>
            </a:xfrm>
            <a:prstGeom prst="parallelogram">
              <a:avLst>
                <a:gd name="adj" fmla="val 122778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Freeform 190"/>
            <p:cNvSpPr>
              <a:spLocks/>
            </p:cNvSpPr>
            <p:nvPr/>
          </p:nvSpPr>
          <p:spPr bwMode="auto">
            <a:xfrm>
              <a:off x="4904" y="1365"/>
              <a:ext cx="169" cy="224"/>
            </a:xfrm>
            <a:custGeom>
              <a:avLst/>
              <a:gdLst>
                <a:gd name="T0" fmla="*/ 0 w 169"/>
                <a:gd name="T1" fmla="*/ 138 h 224"/>
                <a:gd name="T2" fmla="*/ 0 w 169"/>
                <a:gd name="T3" fmla="*/ 224 h 224"/>
                <a:gd name="T4" fmla="*/ 169 w 169"/>
                <a:gd name="T5" fmla="*/ 77 h 224"/>
                <a:gd name="T6" fmla="*/ 169 w 169"/>
                <a:gd name="T7" fmla="*/ 0 h 224"/>
                <a:gd name="T8" fmla="*/ 0 w 169"/>
                <a:gd name="T9" fmla="*/ 138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24"/>
                <a:gd name="T17" fmla="*/ 169 w 169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24">
                  <a:moveTo>
                    <a:pt x="0" y="138"/>
                  </a:moveTo>
                  <a:lnTo>
                    <a:pt x="0" y="224"/>
                  </a:lnTo>
                  <a:lnTo>
                    <a:pt x="169" y="77"/>
                  </a:lnTo>
                  <a:lnTo>
                    <a:pt x="169" y="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chemeClr val="accent1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Freeform 191"/>
            <p:cNvSpPr>
              <a:spLocks/>
            </p:cNvSpPr>
            <p:nvPr/>
          </p:nvSpPr>
          <p:spPr bwMode="auto">
            <a:xfrm>
              <a:off x="4475" y="1395"/>
              <a:ext cx="506" cy="80"/>
            </a:xfrm>
            <a:custGeom>
              <a:avLst/>
              <a:gdLst>
                <a:gd name="T0" fmla="*/ 0 w 280"/>
                <a:gd name="T1" fmla="*/ 63 h 63"/>
                <a:gd name="T2" fmla="*/ 37 w 280"/>
                <a:gd name="T3" fmla="*/ 62 h 63"/>
                <a:gd name="T4" fmla="*/ 219 w 280"/>
                <a:gd name="T5" fmla="*/ 0 h 63"/>
                <a:gd name="T6" fmla="*/ 280 w 28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"/>
                <a:gd name="T13" fmla="*/ 0 h 63"/>
                <a:gd name="T14" fmla="*/ 280 w 28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Freeform 192"/>
            <p:cNvSpPr>
              <a:spLocks/>
            </p:cNvSpPr>
            <p:nvPr/>
          </p:nvSpPr>
          <p:spPr bwMode="auto">
            <a:xfrm>
              <a:off x="4593" y="1391"/>
              <a:ext cx="293" cy="93"/>
            </a:xfrm>
            <a:custGeom>
              <a:avLst/>
              <a:gdLst>
                <a:gd name="T0" fmla="*/ 0 w 293"/>
                <a:gd name="T1" fmla="*/ 0 h 93"/>
                <a:gd name="T2" fmla="*/ 67 w 293"/>
                <a:gd name="T3" fmla="*/ 1 h 93"/>
                <a:gd name="T4" fmla="*/ 195 w 293"/>
                <a:gd name="T5" fmla="*/ 93 h 93"/>
                <a:gd name="T6" fmla="*/ 293 w 293"/>
                <a:gd name="T7" fmla="*/ 93 h 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3"/>
                <a:gd name="T13" fmla="*/ 0 h 93"/>
                <a:gd name="T14" fmla="*/ 293 w 293"/>
                <a:gd name="T15" fmla="*/ 93 h 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3" h="93">
                  <a:moveTo>
                    <a:pt x="0" y="0"/>
                  </a:moveTo>
                  <a:lnTo>
                    <a:pt x="67" y="1"/>
                  </a:lnTo>
                  <a:lnTo>
                    <a:pt x="195" y="93"/>
                  </a:lnTo>
                  <a:lnTo>
                    <a:pt x="293" y="93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04808" name="Group 187"/>
          <p:cNvGrpSpPr>
            <a:grpSpLocks/>
          </p:cNvGrpSpPr>
          <p:nvPr/>
        </p:nvGrpSpPr>
        <p:grpSpPr bwMode="auto">
          <a:xfrm>
            <a:off x="4924425" y="3932238"/>
            <a:ext cx="1052513" cy="355600"/>
            <a:chOff x="4410" y="1365"/>
            <a:chExt cx="663" cy="224"/>
          </a:xfrm>
        </p:grpSpPr>
        <p:sp>
          <p:nvSpPr>
            <p:cNvPr id="58" name="Rectangle 188"/>
            <p:cNvSpPr>
              <a:spLocks noChangeArrowheads="1"/>
            </p:cNvSpPr>
            <p:nvPr/>
          </p:nvSpPr>
          <p:spPr bwMode="auto">
            <a:xfrm>
              <a:off x="4410" y="1500"/>
              <a:ext cx="495" cy="87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AutoShape 189"/>
            <p:cNvSpPr>
              <a:spLocks noChangeArrowheads="1"/>
            </p:cNvSpPr>
            <p:nvPr/>
          </p:nvSpPr>
          <p:spPr bwMode="auto">
            <a:xfrm>
              <a:off x="4410" y="1368"/>
              <a:ext cx="663" cy="135"/>
            </a:xfrm>
            <a:prstGeom prst="parallelogram">
              <a:avLst>
                <a:gd name="adj" fmla="val 122778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Freeform 190"/>
            <p:cNvSpPr>
              <a:spLocks/>
            </p:cNvSpPr>
            <p:nvPr/>
          </p:nvSpPr>
          <p:spPr bwMode="auto">
            <a:xfrm>
              <a:off x="4904" y="1365"/>
              <a:ext cx="169" cy="224"/>
            </a:xfrm>
            <a:custGeom>
              <a:avLst/>
              <a:gdLst>
                <a:gd name="T0" fmla="*/ 0 w 169"/>
                <a:gd name="T1" fmla="*/ 138 h 224"/>
                <a:gd name="T2" fmla="*/ 0 w 169"/>
                <a:gd name="T3" fmla="*/ 224 h 224"/>
                <a:gd name="T4" fmla="*/ 169 w 169"/>
                <a:gd name="T5" fmla="*/ 77 h 224"/>
                <a:gd name="T6" fmla="*/ 169 w 169"/>
                <a:gd name="T7" fmla="*/ 0 h 224"/>
                <a:gd name="T8" fmla="*/ 0 w 169"/>
                <a:gd name="T9" fmla="*/ 138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24"/>
                <a:gd name="T17" fmla="*/ 169 w 169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24">
                  <a:moveTo>
                    <a:pt x="0" y="138"/>
                  </a:moveTo>
                  <a:lnTo>
                    <a:pt x="0" y="224"/>
                  </a:lnTo>
                  <a:lnTo>
                    <a:pt x="169" y="77"/>
                  </a:lnTo>
                  <a:lnTo>
                    <a:pt x="169" y="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chemeClr val="accent1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Freeform 191"/>
            <p:cNvSpPr>
              <a:spLocks/>
            </p:cNvSpPr>
            <p:nvPr/>
          </p:nvSpPr>
          <p:spPr bwMode="auto">
            <a:xfrm>
              <a:off x="4475" y="1395"/>
              <a:ext cx="506" cy="80"/>
            </a:xfrm>
            <a:custGeom>
              <a:avLst/>
              <a:gdLst>
                <a:gd name="T0" fmla="*/ 0 w 280"/>
                <a:gd name="T1" fmla="*/ 63 h 63"/>
                <a:gd name="T2" fmla="*/ 37 w 280"/>
                <a:gd name="T3" fmla="*/ 62 h 63"/>
                <a:gd name="T4" fmla="*/ 219 w 280"/>
                <a:gd name="T5" fmla="*/ 0 h 63"/>
                <a:gd name="T6" fmla="*/ 280 w 28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"/>
                <a:gd name="T13" fmla="*/ 0 h 63"/>
                <a:gd name="T14" fmla="*/ 280 w 28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Freeform 192"/>
            <p:cNvSpPr>
              <a:spLocks/>
            </p:cNvSpPr>
            <p:nvPr/>
          </p:nvSpPr>
          <p:spPr bwMode="auto">
            <a:xfrm>
              <a:off x="4593" y="1391"/>
              <a:ext cx="293" cy="93"/>
            </a:xfrm>
            <a:custGeom>
              <a:avLst/>
              <a:gdLst>
                <a:gd name="T0" fmla="*/ 0 w 293"/>
                <a:gd name="T1" fmla="*/ 0 h 93"/>
                <a:gd name="T2" fmla="*/ 67 w 293"/>
                <a:gd name="T3" fmla="*/ 1 h 93"/>
                <a:gd name="T4" fmla="*/ 195 w 293"/>
                <a:gd name="T5" fmla="*/ 93 h 93"/>
                <a:gd name="T6" fmla="*/ 293 w 293"/>
                <a:gd name="T7" fmla="*/ 93 h 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3"/>
                <a:gd name="T13" fmla="*/ 0 h 93"/>
                <a:gd name="T14" fmla="*/ 293 w 293"/>
                <a:gd name="T15" fmla="*/ 93 h 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3" h="93">
                  <a:moveTo>
                    <a:pt x="0" y="0"/>
                  </a:moveTo>
                  <a:lnTo>
                    <a:pt x="67" y="1"/>
                  </a:lnTo>
                  <a:lnTo>
                    <a:pt x="195" y="93"/>
                  </a:lnTo>
                  <a:lnTo>
                    <a:pt x="293" y="93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498" name="Straight Connector 497"/>
          <p:cNvCxnSpPr>
            <a:stCxn id="55" idx="0"/>
          </p:cNvCxnSpPr>
          <p:nvPr/>
        </p:nvCxnSpPr>
        <p:spPr>
          <a:xfrm flipH="1" flipV="1">
            <a:off x="1724025" y="3779838"/>
            <a:ext cx="484188" cy="3270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5" name="Straight Connector 504"/>
          <p:cNvCxnSpPr/>
          <p:nvPr/>
        </p:nvCxnSpPr>
        <p:spPr>
          <a:xfrm flipH="1">
            <a:off x="5915025" y="3856038"/>
            <a:ext cx="457200" cy="228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5" name="Straight Connector 524"/>
          <p:cNvCxnSpPr/>
          <p:nvPr/>
        </p:nvCxnSpPr>
        <p:spPr>
          <a:xfrm flipH="1">
            <a:off x="5534025" y="3563938"/>
            <a:ext cx="0" cy="368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8" name="Straight Connector 527"/>
          <p:cNvCxnSpPr/>
          <p:nvPr/>
        </p:nvCxnSpPr>
        <p:spPr>
          <a:xfrm flipH="1">
            <a:off x="2714625" y="3551238"/>
            <a:ext cx="0" cy="368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7" name="TextBox 546"/>
          <p:cNvSpPr txBox="1"/>
          <p:nvPr/>
        </p:nvSpPr>
        <p:spPr>
          <a:xfrm>
            <a:off x="6908800" y="5600700"/>
            <a:ext cx="1065213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Server racks</a:t>
            </a:r>
          </a:p>
        </p:txBody>
      </p:sp>
      <p:sp>
        <p:nvSpPr>
          <p:cNvPr id="555" name="TextBox 554"/>
          <p:cNvSpPr txBox="1"/>
          <p:nvPr/>
        </p:nvSpPr>
        <p:spPr>
          <a:xfrm>
            <a:off x="6894513" y="5143500"/>
            <a:ext cx="11430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TOR switches</a:t>
            </a:r>
          </a:p>
        </p:txBody>
      </p:sp>
      <p:sp>
        <p:nvSpPr>
          <p:cNvPr id="432" name="TextBox 431"/>
          <p:cNvSpPr txBox="1"/>
          <p:nvPr/>
        </p:nvSpPr>
        <p:spPr>
          <a:xfrm>
            <a:off x="6985000" y="4008438"/>
            <a:ext cx="159067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Tier-1 switches</a:t>
            </a:r>
          </a:p>
        </p:txBody>
      </p:sp>
      <p:sp>
        <p:nvSpPr>
          <p:cNvPr id="433" name="TextBox 432"/>
          <p:cNvSpPr txBox="1"/>
          <p:nvPr/>
        </p:nvSpPr>
        <p:spPr>
          <a:xfrm>
            <a:off x="6892925" y="4654550"/>
            <a:ext cx="159067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Tier-2 switches</a:t>
            </a:r>
          </a:p>
        </p:txBody>
      </p:sp>
      <p:grpSp>
        <p:nvGrpSpPr>
          <p:cNvPr id="204818" name="Group 1287"/>
          <p:cNvGrpSpPr>
            <a:grpSpLocks/>
          </p:cNvGrpSpPr>
          <p:nvPr/>
        </p:nvGrpSpPr>
        <p:grpSpPr bwMode="auto">
          <a:xfrm>
            <a:off x="6359525" y="3449638"/>
            <a:ext cx="381000" cy="609600"/>
            <a:chOff x="4140" y="429"/>
            <a:chExt cx="1425" cy="2396"/>
          </a:xfrm>
        </p:grpSpPr>
        <p:sp>
          <p:nvSpPr>
            <p:cNvPr id="434" name="Freeform 1288"/>
            <p:cNvSpPr>
              <a:spLocks/>
            </p:cNvSpPr>
            <p:nvPr/>
          </p:nvSpPr>
          <p:spPr bwMode="auto">
            <a:xfrm>
              <a:off x="5268" y="435"/>
              <a:ext cx="285" cy="2284"/>
            </a:xfrm>
            <a:custGeom>
              <a:avLst/>
              <a:gdLst>
                <a:gd name="T0" fmla="*/ 40 w 354"/>
                <a:gd name="T1" fmla="*/ 0 h 2742"/>
                <a:gd name="T2" fmla="*/ 226 w 354"/>
                <a:gd name="T3" fmla="*/ 236 h 2742"/>
                <a:gd name="T4" fmla="*/ 221 w 354"/>
                <a:gd name="T5" fmla="*/ 1824 h 2742"/>
                <a:gd name="T6" fmla="*/ 0 w 354"/>
                <a:gd name="T7" fmla="*/ 1906 h 2742"/>
                <a:gd name="T8" fmla="*/ 40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5" name="Rectangle 1289"/>
            <p:cNvSpPr>
              <a:spLocks noChangeArrowheads="1"/>
            </p:cNvSpPr>
            <p:nvPr/>
          </p:nvSpPr>
          <p:spPr bwMode="auto">
            <a:xfrm>
              <a:off x="4205" y="429"/>
              <a:ext cx="1045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6" name="Freeform 1290"/>
            <p:cNvSpPr>
              <a:spLocks/>
            </p:cNvSpPr>
            <p:nvPr/>
          </p:nvSpPr>
          <p:spPr bwMode="auto">
            <a:xfrm>
              <a:off x="5322" y="573"/>
              <a:ext cx="166" cy="2115"/>
            </a:xfrm>
            <a:custGeom>
              <a:avLst/>
              <a:gdLst>
                <a:gd name="T0" fmla="*/ 5 w 211"/>
                <a:gd name="T1" fmla="*/ 0 h 2537"/>
                <a:gd name="T2" fmla="*/ 135 w 211"/>
                <a:gd name="T3" fmla="*/ 152 h 2537"/>
                <a:gd name="T4" fmla="*/ 5 w 211"/>
                <a:gd name="T5" fmla="*/ 1738 h 2537"/>
                <a:gd name="T6" fmla="*/ 5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7" name="Freeform 1291"/>
            <p:cNvSpPr>
              <a:spLocks/>
            </p:cNvSpPr>
            <p:nvPr/>
          </p:nvSpPr>
          <p:spPr bwMode="auto">
            <a:xfrm>
              <a:off x="5286" y="1639"/>
              <a:ext cx="261" cy="187"/>
            </a:xfrm>
            <a:custGeom>
              <a:avLst/>
              <a:gdLst>
                <a:gd name="T0" fmla="*/ 2 w 328"/>
                <a:gd name="T1" fmla="*/ 0 h 226"/>
                <a:gd name="T2" fmla="*/ 211 w 328"/>
                <a:gd name="T3" fmla="*/ 89 h 226"/>
                <a:gd name="T4" fmla="*/ 209 w 328"/>
                <a:gd name="T5" fmla="*/ 158 h 226"/>
                <a:gd name="T6" fmla="*/ 0 w 328"/>
                <a:gd name="T7" fmla="*/ 70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8" name="Rectangle 1292"/>
            <p:cNvSpPr>
              <a:spLocks noChangeArrowheads="1"/>
            </p:cNvSpPr>
            <p:nvPr/>
          </p:nvSpPr>
          <p:spPr bwMode="auto">
            <a:xfrm>
              <a:off x="4211" y="691"/>
              <a:ext cx="600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44804" name="Group 129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64" name="AutoShape 1294"/>
              <p:cNvSpPr>
                <a:spLocks noChangeArrowheads="1"/>
              </p:cNvSpPr>
              <p:nvPr/>
            </p:nvSpPr>
            <p:spPr bwMode="auto">
              <a:xfrm>
                <a:off x="617" y="2566"/>
                <a:ext cx="719" cy="15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5" name="AutoShape 1295"/>
              <p:cNvSpPr>
                <a:spLocks noChangeArrowheads="1"/>
              </p:cNvSpPr>
              <p:nvPr/>
            </p:nvSpPr>
            <p:spPr bwMode="auto">
              <a:xfrm>
                <a:off x="632" y="2584"/>
                <a:ext cx="689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440" name="Rectangle 1296"/>
            <p:cNvSpPr>
              <a:spLocks noChangeArrowheads="1"/>
            </p:cNvSpPr>
            <p:nvPr/>
          </p:nvSpPr>
          <p:spPr bwMode="auto">
            <a:xfrm>
              <a:off x="4223" y="1022"/>
              <a:ext cx="600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44806" name="Group 129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62" name="AutoShape 1298"/>
              <p:cNvSpPr>
                <a:spLocks noChangeArrowheads="1"/>
              </p:cNvSpPr>
              <p:nvPr/>
            </p:nvSpPr>
            <p:spPr bwMode="auto">
              <a:xfrm>
                <a:off x="612" y="2571"/>
                <a:ext cx="726" cy="13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3" name="AutoShape 1299"/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696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442" name="Rectangle 1300"/>
            <p:cNvSpPr>
              <a:spLocks noChangeArrowheads="1"/>
            </p:cNvSpPr>
            <p:nvPr/>
          </p:nvSpPr>
          <p:spPr bwMode="auto">
            <a:xfrm>
              <a:off x="4217" y="1359"/>
              <a:ext cx="594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3" name="Rectangle 1301"/>
            <p:cNvSpPr>
              <a:spLocks noChangeArrowheads="1"/>
            </p:cNvSpPr>
            <p:nvPr/>
          </p:nvSpPr>
          <p:spPr bwMode="auto">
            <a:xfrm>
              <a:off x="4229" y="1652"/>
              <a:ext cx="594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44809" name="Group 130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460" name="AutoShape 1303"/>
              <p:cNvSpPr>
                <a:spLocks noChangeArrowheads="1"/>
              </p:cNvSpPr>
              <p:nvPr/>
            </p:nvSpPr>
            <p:spPr bwMode="auto">
              <a:xfrm>
                <a:off x="612" y="2568"/>
                <a:ext cx="725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1" name="AutoShape 1304"/>
              <p:cNvSpPr>
                <a:spLocks noChangeArrowheads="1"/>
              </p:cNvSpPr>
              <p:nvPr/>
            </p:nvSpPr>
            <p:spPr bwMode="auto">
              <a:xfrm>
                <a:off x="627" y="2585"/>
                <a:ext cx="695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445" name="Freeform 1305"/>
            <p:cNvSpPr>
              <a:spLocks/>
            </p:cNvSpPr>
            <p:nvPr/>
          </p:nvSpPr>
          <p:spPr bwMode="auto">
            <a:xfrm>
              <a:off x="5286" y="1352"/>
              <a:ext cx="267" cy="187"/>
            </a:xfrm>
            <a:custGeom>
              <a:avLst/>
              <a:gdLst>
                <a:gd name="T0" fmla="*/ 2 w 328"/>
                <a:gd name="T1" fmla="*/ 0 h 226"/>
                <a:gd name="T2" fmla="*/ 211 w 328"/>
                <a:gd name="T3" fmla="*/ 88 h 226"/>
                <a:gd name="T4" fmla="*/ 209 w 328"/>
                <a:gd name="T5" fmla="*/ 156 h 226"/>
                <a:gd name="T6" fmla="*/ 0 w 328"/>
                <a:gd name="T7" fmla="*/ 6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44811" name="Group 130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458" name="AutoShape 1307"/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25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59" name="AutoShape 1308"/>
              <p:cNvSpPr>
                <a:spLocks noChangeArrowheads="1"/>
              </p:cNvSpPr>
              <p:nvPr/>
            </p:nvSpPr>
            <p:spPr bwMode="auto">
              <a:xfrm>
                <a:off x="630" y="2587"/>
                <a:ext cx="695" cy="10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447" name="Rectangle 1309"/>
            <p:cNvSpPr>
              <a:spLocks noChangeArrowheads="1"/>
            </p:cNvSpPr>
            <p:nvPr/>
          </p:nvSpPr>
          <p:spPr bwMode="auto">
            <a:xfrm>
              <a:off x="5250" y="429"/>
              <a:ext cx="65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8" name="Freeform 1310"/>
            <p:cNvSpPr>
              <a:spLocks/>
            </p:cNvSpPr>
            <p:nvPr/>
          </p:nvSpPr>
          <p:spPr bwMode="auto">
            <a:xfrm>
              <a:off x="5310" y="1009"/>
              <a:ext cx="238" cy="212"/>
            </a:xfrm>
            <a:custGeom>
              <a:avLst/>
              <a:gdLst>
                <a:gd name="T0" fmla="*/ 2 w 296"/>
                <a:gd name="T1" fmla="*/ 0 h 256"/>
                <a:gd name="T2" fmla="*/ 187 w 296"/>
                <a:gd name="T3" fmla="*/ 100 h 256"/>
                <a:gd name="T4" fmla="*/ 190 w 296"/>
                <a:gd name="T5" fmla="*/ 177 h 256"/>
                <a:gd name="T6" fmla="*/ 0 w 296"/>
                <a:gd name="T7" fmla="*/ 6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9" name="Freeform 1311"/>
            <p:cNvSpPr>
              <a:spLocks/>
            </p:cNvSpPr>
            <p:nvPr/>
          </p:nvSpPr>
          <p:spPr bwMode="auto">
            <a:xfrm>
              <a:off x="5316" y="679"/>
              <a:ext cx="243" cy="243"/>
            </a:xfrm>
            <a:custGeom>
              <a:avLst/>
              <a:gdLst>
                <a:gd name="T0" fmla="*/ 0 w 304"/>
                <a:gd name="T1" fmla="*/ 0 h 288"/>
                <a:gd name="T2" fmla="*/ 196 w 304"/>
                <a:gd name="T3" fmla="*/ 114 h 288"/>
                <a:gd name="T4" fmla="*/ 183 w 304"/>
                <a:gd name="T5" fmla="*/ 200 h 288"/>
                <a:gd name="T6" fmla="*/ 5 w 304"/>
                <a:gd name="T7" fmla="*/ 86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0" name="Oval 1312"/>
            <p:cNvSpPr>
              <a:spLocks noChangeArrowheads="1"/>
            </p:cNvSpPr>
            <p:nvPr/>
          </p:nvSpPr>
          <p:spPr bwMode="auto">
            <a:xfrm>
              <a:off x="5518" y="2613"/>
              <a:ext cx="48" cy="94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1" name="Freeform 1313"/>
            <p:cNvSpPr>
              <a:spLocks/>
            </p:cNvSpPr>
            <p:nvPr/>
          </p:nvSpPr>
          <p:spPr bwMode="auto">
            <a:xfrm>
              <a:off x="5304" y="2613"/>
              <a:ext cx="243" cy="200"/>
            </a:xfrm>
            <a:custGeom>
              <a:avLst/>
              <a:gdLst>
                <a:gd name="T0" fmla="*/ 0 w 306"/>
                <a:gd name="T1" fmla="*/ 73 h 240"/>
                <a:gd name="T2" fmla="*/ 2 w 306"/>
                <a:gd name="T3" fmla="*/ 167 h 240"/>
                <a:gd name="T4" fmla="*/ 196 w 306"/>
                <a:gd name="T5" fmla="*/ 77 h 240"/>
                <a:gd name="T6" fmla="*/ 192 w 306"/>
                <a:gd name="T7" fmla="*/ 0 h 240"/>
                <a:gd name="T8" fmla="*/ 0 w 306"/>
                <a:gd name="T9" fmla="*/ 7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2" name="AutoShape 1314"/>
            <p:cNvSpPr>
              <a:spLocks noChangeArrowheads="1"/>
            </p:cNvSpPr>
            <p:nvPr/>
          </p:nvSpPr>
          <p:spPr bwMode="auto">
            <a:xfrm>
              <a:off x="4140" y="2675"/>
              <a:ext cx="1199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3" name="AutoShape 1315"/>
            <p:cNvSpPr>
              <a:spLocks noChangeArrowheads="1"/>
            </p:cNvSpPr>
            <p:nvPr/>
          </p:nvSpPr>
          <p:spPr bwMode="auto">
            <a:xfrm>
              <a:off x="4205" y="2713"/>
              <a:ext cx="1069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4" name="Oval 1316"/>
            <p:cNvSpPr>
              <a:spLocks noChangeArrowheads="1"/>
            </p:cNvSpPr>
            <p:nvPr/>
          </p:nvSpPr>
          <p:spPr bwMode="auto">
            <a:xfrm>
              <a:off x="4306" y="2382"/>
              <a:ext cx="160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5" name="Oval 1317"/>
            <p:cNvSpPr>
              <a:spLocks noChangeArrowheads="1"/>
            </p:cNvSpPr>
            <p:nvPr/>
          </p:nvSpPr>
          <p:spPr bwMode="auto">
            <a:xfrm>
              <a:off x="4484" y="2382"/>
              <a:ext cx="160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fontAlgn="auto" hangingPunct="1">
                <a:spcAft>
                  <a:spcPts val="0"/>
                </a:spcAft>
                <a:defRPr/>
              </a:pPr>
              <a:endParaRPr lang="en-US" i="0" dirty="0">
                <a:solidFill>
                  <a:srgbClr val="FF0000"/>
                </a:solidFill>
                <a:latin typeface="Calibri"/>
                <a:ea typeface="+mn-ea"/>
                <a:cs typeface="Arial" charset="0"/>
              </a:endParaRPr>
            </a:p>
          </p:txBody>
        </p:sp>
        <p:sp>
          <p:nvSpPr>
            <p:cNvPr id="456" name="Oval 1318"/>
            <p:cNvSpPr>
              <a:spLocks noChangeArrowheads="1"/>
            </p:cNvSpPr>
            <p:nvPr/>
          </p:nvSpPr>
          <p:spPr bwMode="auto">
            <a:xfrm>
              <a:off x="4663" y="2382"/>
              <a:ext cx="160" cy="13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7" name="Rectangle 1319"/>
            <p:cNvSpPr>
              <a:spLocks noChangeArrowheads="1"/>
            </p:cNvSpPr>
            <p:nvPr/>
          </p:nvSpPr>
          <p:spPr bwMode="auto">
            <a:xfrm>
              <a:off x="5060" y="1833"/>
              <a:ext cx="89" cy="761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66" name="TextBox 465"/>
          <p:cNvSpPr txBox="1"/>
          <p:nvPr/>
        </p:nvSpPr>
        <p:spPr>
          <a:xfrm>
            <a:off x="6753225" y="3398838"/>
            <a:ext cx="1592263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Load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balancer</a:t>
            </a:r>
          </a:p>
        </p:txBody>
      </p:sp>
      <p:grpSp>
        <p:nvGrpSpPr>
          <p:cNvPr id="204820" name="Group 1287"/>
          <p:cNvGrpSpPr>
            <a:grpSpLocks/>
          </p:cNvGrpSpPr>
          <p:nvPr/>
        </p:nvGrpSpPr>
        <p:grpSpPr bwMode="auto">
          <a:xfrm>
            <a:off x="1343025" y="3322638"/>
            <a:ext cx="381000" cy="609600"/>
            <a:chOff x="4140" y="429"/>
            <a:chExt cx="1425" cy="2396"/>
          </a:xfrm>
        </p:grpSpPr>
        <p:sp>
          <p:nvSpPr>
            <p:cNvPr id="468" name="Freeform 1288"/>
            <p:cNvSpPr>
              <a:spLocks/>
            </p:cNvSpPr>
            <p:nvPr/>
          </p:nvSpPr>
          <p:spPr bwMode="auto">
            <a:xfrm>
              <a:off x="5268" y="435"/>
              <a:ext cx="285" cy="2284"/>
            </a:xfrm>
            <a:custGeom>
              <a:avLst/>
              <a:gdLst>
                <a:gd name="T0" fmla="*/ 40 w 354"/>
                <a:gd name="T1" fmla="*/ 0 h 2742"/>
                <a:gd name="T2" fmla="*/ 226 w 354"/>
                <a:gd name="T3" fmla="*/ 236 h 2742"/>
                <a:gd name="T4" fmla="*/ 221 w 354"/>
                <a:gd name="T5" fmla="*/ 1824 h 2742"/>
                <a:gd name="T6" fmla="*/ 0 w 354"/>
                <a:gd name="T7" fmla="*/ 1906 h 2742"/>
                <a:gd name="T8" fmla="*/ 40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9" name="Rectangle 1289"/>
            <p:cNvSpPr>
              <a:spLocks noChangeArrowheads="1"/>
            </p:cNvSpPr>
            <p:nvPr/>
          </p:nvSpPr>
          <p:spPr bwMode="auto">
            <a:xfrm>
              <a:off x="4205" y="429"/>
              <a:ext cx="1045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0" name="Freeform 1290"/>
            <p:cNvSpPr>
              <a:spLocks/>
            </p:cNvSpPr>
            <p:nvPr/>
          </p:nvSpPr>
          <p:spPr bwMode="auto">
            <a:xfrm>
              <a:off x="5322" y="573"/>
              <a:ext cx="166" cy="2115"/>
            </a:xfrm>
            <a:custGeom>
              <a:avLst/>
              <a:gdLst>
                <a:gd name="T0" fmla="*/ 5 w 211"/>
                <a:gd name="T1" fmla="*/ 0 h 2537"/>
                <a:gd name="T2" fmla="*/ 135 w 211"/>
                <a:gd name="T3" fmla="*/ 152 h 2537"/>
                <a:gd name="T4" fmla="*/ 5 w 211"/>
                <a:gd name="T5" fmla="*/ 1738 h 2537"/>
                <a:gd name="T6" fmla="*/ 5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1" name="Freeform 1291"/>
            <p:cNvSpPr>
              <a:spLocks/>
            </p:cNvSpPr>
            <p:nvPr/>
          </p:nvSpPr>
          <p:spPr bwMode="auto">
            <a:xfrm>
              <a:off x="5286" y="1639"/>
              <a:ext cx="261" cy="187"/>
            </a:xfrm>
            <a:custGeom>
              <a:avLst/>
              <a:gdLst>
                <a:gd name="T0" fmla="*/ 2 w 328"/>
                <a:gd name="T1" fmla="*/ 0 h 226"/>
                <a:gd name="T2" fmla="*/ 211 w 328"/>
                <a:gd name="T3" fmla="*/ 89 h 226"/>
                <a:gd name="T4" fmla="*/ 209 w 328"/>
                <a:gd name="T5" fmla="*/ 158 h 226"/>
                <a:gd name="T6" fmla="*/ 0 w 328"/>
                <a:gd name="T7" fmla="*/ 70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2" name="Rectangle 1292"/>
            <p:cNvSpPr>
              <a:spLocks noChangeArrowheads="1"/>
            </p:cNvSpPr>
            <p:nvPr/>
          </p:nvSpPr>
          <p:spPr bwMode="auto">
            <a:xfrm>
              <a:off x="4211" y="691"/>
              <a:ext cx="600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44772" name="Group 129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502" name="AutoShape 1294"/>
              <p:cNvSpPr>
                <a:spLocks noChangeArrowheads="1"/>
              </p:cNvSpPr>
              <p:nvPr/>
            </p:nvSpPr>
            <p:spPr bwMode="auto">
              <a:xfrm>
                <a:off x="617" y="2566"/>
                <a:ext cx="719" cy="15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03" name="AutoShape 1295"/>
              <p:cNvSpPr>
                <a:spLocks noChangeArrowheads="1"/>
              </p:cNvSpPr>
              <p:nvPr/>
            </p:nvSpPr>
            <p:spPr bwMode="auto">
              <a:xfrm>
                <a:off x="632" y="2584"/>
                <a:ext cx="689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474" name="Rectangle 1296"/>
            <p:cNvSpPr>
              <a:spLocks noChangeArrowheads="1"/>
            </p:cNvSpPr>
            <p:nvPr/>
          </p:nvSpPr>
          <p:spPr bwMode="auto">
            <a:xfrm>
              <a:off x="4223" y="1022"/>
              <a:ext cx="600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44774" name="Group 129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500" name="AutoShape 1298"/>
              <p:cNvSpPr>
                <a:spLocks noChangeArrowheads="1"/>
              </p:cNvSpPr>
              <p:nvPr/>
            </p:nvSpPr>
            <p:spPr bwMode="auto">
              <a:xfrm>
                <a:off x="612" y="2571"/>
                <a:ext cx="726" cy="13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01" name="AutoShape 1299"/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696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476" name="Rectangle 1300"/>
            <p:cNvSpPr>
              <a:spLocks noChangeArrowheads="1"/>
            </p:cNvSpPr>
            <p:nvPr/>
          </p:nvSpPr>
          <p:spPr bwMode="auto">
            <a:xfrm>
              <a:off x="4217" y="1359"/>
              <a:ext cx="594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7" name="Rectangle 1301"/>
            <p:cNvSpPr>
              <a:spLocks noChangeArrowheads="1"/>
            </p:cNvSpPr>
            <p:nvPr/>
          </p:nvSpPr>
          <p:spPr bwMode="auto">
            <a:xfrm>
              <a:off x="4229" y="1652"/>
              <a:ext cx="594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44777" name="Group 130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497" name="AutoShape 1303"/>
              <p:cNvSpPr>
                <a:spLocks noChangeArrowheads="1"/>
              </p:cNvSpPr>
              <p:nvPr/>
            </p:nvSpPr>
            <p:spPr bwMode="auto">
              <a:xfrm>
                <a:off x="612" y="2568"/>
                <a:ext cx="725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99" name="AutoShape 1304"/>
              <p:cNvSpPr>
                <a:spLocks noChangeArrowheads="1"/>
              </p:cNvSpPr>
              <p:nvPr/>
            </p:nvSpPr>
            <p:spPr bwMode="auto">
              <a:xfrm>
                <a:off x="627" y="2585"/>
                <a:ext cx="695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479" name="Freeform 1305"/>
            <p:cNvSpPr>
              <a:spLocks/>
            </p:cNvSpPr>
            <p:nvPr/>
          </p:nvSpPr>
          <p:spPr bwMode="auto">
            <a:xfrm>
              <a:off x="5286" y="1352"/>
              <a:ext cx="267" cy="187"/>
            </a:xfrm>
            <a:custGeom>
              <a:avLst/>
              <a:gdLst>
                <a:gd name="T0" fmla="*/ 2 w 328"/>
                <a:gd name="T1" fmla="*/ 0 h 226"/>
                <a:gd name="T2" fmla="*/ 211 w 328"/>
                <a:gd name="T3" fmla="*/ 88 h 226"/>
                <a:gd name="T4" fmla="*/ 209 w 328"/>
                <a:gd name="T5" fmla="*/ 156 h 226"/>
                <a:gd name="T6" fmla="*/ 0 w 328"/>
                <a:gd name="T7" fmla="*/ 6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44779" name="Group 130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492" name="AutoShape 1307"/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25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93" name="AutoShape 1308"/>
              <p:cNvSpPr>
                <a:spLocks noChangeArrowheads="1"/>
              </p:cNvSpPr>
              <p:nvPr/>
            </p:nvSpPr>
            <p:spPr bwMode="auto">
              <a:xfrm>
                <a:off x="630" y="2587"/>
                <a:ext cx="695" cy="10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481" name="Rectangle 1309"/>
            <p:cNvSpPr>
              <a:spLocks noChangeArrowheads="1"/>
            </p:cNvSpPr>
            <p:nvPr/>
          </p:nvSpPr>
          <p:spPr bwMode="auto">
            <a:xfrm>
              <a:off x="5250" y="429"/>
              <a:ext cx="65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2" name="Freeform 1310"/>
            <p:cNvSpPr>
              <a:spLocks/>
            </p:cNvSpPr>
            <p:nvPr/>
          </p:nvSpPr>
          <p:spPr bwMode="auto">
            <a:xfrm>
              <a:off x="5310" y="1009"/>
              <a:ext cx="238" cy="212"/>
            </a:xfrm>
            <a:custGeom>
              <a:avLst/>
              <a:gdLst>
                <a:gd name="T0" fmla="*/ 2 w 296"/>
                <a:gd name="T1" fmla="*/ 0 h 256"/>
                <a:gd name="T2" fmla="*/ 187 w 296"/>
                <a:gd name="T3" fmla="*/ 100 h 256"/>
                <a:gd name="T4" fmla="*/ 190 w 296"/>
                <a:gd name="T5" fmla="*/ 177 h 256"/>
                <a:gd name="T6" fmla="*/ 0 w 296"/>
                <a:gd name="T7" fmla="*/ 6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3" name="Freeform 1311"/>
            <p:cNvSpPr>
              <a:spLocks/>
            </p:cNvSpPr>
            <p:nvPr/>
          </p:nvSpPr>
          <p:spPr bwMode="auto">
            <a:xfrm>
              <a:off x="5316" y="679"/>
              <a:ext cx="243" cy="243"/>
            </a:xfrm>
            <a:custGeom>
              <a:avLst/>
              <a:gdLst>
                <a:gd name="T0" fmla="*/ 0 w 304"/>
                <a:gd name="T1" fmla="*/ 0 h 288"/>
                <a:gd name="T2" fmla="*/ 196 w 304"/>
                <a:gd name="T3" fmla="*/ 114 h 288"/>
                <a:gd name="T4" fmla="*/ 183 w 304"/>
                <a:gd name="T5" fmla="*/ 200 h 288"/>
                <a:gd name="T6" fmla="*/ 5 w 304"/>
                <a:gd name="T7" fmla="*/ 86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4" name="Oval 1312"/>
            <p:cNvSpPr>
              <a:spLocks noChangeArrowheads="1"/>
            </p:cNvSpPr>
            <p:nvPr/>
          </p:nvSpPr>
          <p:spPr bwMode="auto">
            <a:xfrm>
              <a:off x="5518" y="2613"/>
              <a:ext cx="48" cy="94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5" name="Freeform 1313"/>
            <p:cNvSpPr>
              <a:spLocks/>
            </p:cNvSpPr>
            <p:nvPr/>
          </p:nvSpPr>
          <p:spPr bwMode="auto">
            <a:xfrm>
              <a:off x="5304" y="2613"/>
              <a:ext cx="243" cy="200"/>
            </a:xfrm>
            <a:custGeom>
              <a:avLst/>
              <a:gdLst>
                <a:gd name="T0" fmla="*/ 0 w 306"/>
                <a:gd name="T1" fmla="*/ 73 h 240"/>
                <a:gd name="T2" fmla="*/ 2 w 306"/>
                <a:gd name="T3" fmla="*/ 167 h 240"/>
                <a:gd name="T4" fmla="*/ 196 w 306"/>
                <a:gd name="T5" fmla="*/ 77 h 240"/>
                <a:gd name="T6" fmla="*/ 192 w 306"/>
                <a:gd name="T7" fmla="*/ 0 h 240"/>
                <a:gd name="T8" fmla="*/ 0 w 306"/>
                <a:gd name="T9" fmla="*/ 7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6" name="AutoShape 1314"/>
            <p:cNvSpPr>
              <a:spLocks noChangeArrowheads="1"/>
            </p:cNvSpPr>
            <p:nvPr/>
          </p:nvSpPr>
          <p:spPr bwMode="auto">
            <a:xfrm>
              <a:off x="4140" y="2675"/>
              <a:ext cx="1199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7" name="AutoShape 1315"/>
            <p:cNvSpPr>
              <a:spLocks noChangeArrowheads="1"/>
            </p:cNvSpPr>
            <p:nvPr/>
          </p:nvSpPr>
          <p:spPr bwMode="auto">
            <a:xfrm>
              <a:off x="4205" y="2713"/>
              <a:ext cx="1069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8" name="Oval 1316"/>
            <p:cNvSpPr>
              <a:spLocks noChangeArrowheads="1"/>
            </p:cNvSpPr>
            <p:nvPr/>
          </p:nvSpPr>
          <p:spPr bwMode="auto">
            <a:xfrm>
              <a:off x="4306" y="2382"/>
              <a:ext cx="160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9" name="Oval 1317"/>
            <p:cNvSpPr>
              <a:spLocks noChangeArrowheads="1"/>
            </p:cNvSpPr>
            <p:nvPr/>
          </p:nvSpPr>
          <p:spPr bwMode="auto">
            <a:xfrm>
              <a:off x="4484" y="2382"/>
              <a:ext cx="160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fontAlgn="auto" hangingPunct="1">
                <a:spcAft>
                  <a:spcPts val="0"/>
                </a:spcAft>
                <a:defRPr/>
              </a:pPr>
              <a:endParaRPr lang="en-US" i="0" dirty="0">
                <a:solidFill>
                  <a:srgbClr val="FF0000"/>
                </a:solidFill>
                <a:latin typeface="Calibri"/>
                <a:ea typeface="+mn-ea"/>
                <a:cs typeface="Arial" charset="0"/>
              </a:endParaRPr>
            </a:p>
          </p:txBody>
        </p:sp>
        <p:sp>
          <p:nvSpPr>
            <p:cNvPr id="490" name="Oval 1318"/>
            <p:cNvSpPr>
              <a:spLocks noChangeArrowheads="1"/>
            </p:cNvSpPr>
            <p:nvPr/>
          </p:nvSpPr>
          <p:spPr bwMode="auto">
            <a:xfrm>
              <a:off x="4663" y="2382"/>
              <a:ext cx="160" cy="13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1" name="Rectangle 1319"/>
            <p:cNvSpPr>
              <a:spLocks noChangeArrowheads="1"/>
            </p:cNvSpPr>
            <p:nvPr/>
          </p:nvSpPr>
          <p:spPr bwMode="auto">
            <a:xfrm>
              <a:off x="5060" y="1833"/>
              <a:ext cx="89" cy="761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04" name="TextBox 503"/>
          <p:cNvSpPr txBox="1"/>
          <p:nvPr/>
        </p:nvSpPr>
        <p:spPr>
          <a:xfrm>
            <a:off x="379413" y="3336925"/>
            <a:ext cx="981075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Load 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balancer</a:t>
            </a:r>
          </a:p>
        </p:txBody>
      </p:sp>
      <p:cxnSp>
        <p:nvCxnSpPr>
          <p:cNvPr id="104" name="Straight Connector 103"/>
          <p:cNvCxnSpPr/>
          <p:nvPr/>
        </p:nvCxnSpPr>
        <p:spPr>
          <a:xfrm flipH="1">
            <a:off x="835025" y="4676775"/>
            <a:ext cx="355600" cy="495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>
            <a:stCxn id="70" idx="2"/>
          </p:cNvCxnSpPr>
          <p:nvPr/>
        </p:nvCxnSpPr>
        <p:spPr>
          <a:xfrm flipH="1">
            <a:off x="1139825" y="4891088"/>
            <a:ext cx="201613" cy="4857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>
            <a:off x="1457325" y="4691063"/>
            <a:ext cx="57150" cy="4905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>
            <a:endCxn id="775" idx="0"/>
          </p:cNvCxnSpPr>
          <p:nvPr/>
        </p:nvCxnSpPr>
        <p:spPr>
          <a:xfrm>
            <a:off x="1597025" y="4714875"/>
            <a:ext cx="274638" cy="457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4826" name="Group 505"/>
          <p:cNvGrpSpPr>
            <a:grpSpLocks/>
          </p:cNvGrpSpPr>
          <p:nvPr/>
        </p:nvGrpSpPr>
        <p:grpSpPr bwMode="auto">
          <a:xfrm>
            <a:off x="569913" y="5172075"/>
            <a:ext cx="331787" cy="1030288"/>
            <a:chOff x="6240352" y="2055335"/>
            <a:chExt cx="771307" cy="1017716"/>
          </a:xfrm>
        </p:grpSpPr>
        <p:grpSp>
          <p:nvGrpSpPr>
            <p:cNvPr id="205797" name="Group 506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534" name="Rectangle 533"/>
              <p:cNvSpPr/>
              <p:nvPr/>
            </p:nvSpPr>
            <p:spPr>
              <a:xfrm>
                <a:off x="6509397" y="3062521"/>
                <a:ext cx="447629" cy="74172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535" name="Straight Connector 534"/>
              <p:cNvCxnSpPr/>
              <p:nvPr/>
            </p:nvCxnSpPr>
            <p:spPr>
              <a:xfrm flipV="1">
                <a:off x="6846611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6" name="Rectangle 535"/>
              <p:cNvSpPr/>
              <p:nvPr/>
            </p:nvSpPr>
            <p:spPr>
              <a:xfrm>
                <a:off x="6476570" y="3071930"/>
                <a:ext cx="131305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537" name="Straight Connector 536"/>
              <p:cNvCxnSpPr/>
              <p:nvPr/>
            </p:nvCxnSpPr>
            <p:spPr>
              <a:xfrm flipV="1">
                <a:off x="6395998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0" name="Rectangle 539"/>
              <p:cNvSpPr/>
              <p:nvPr/>
            </p:nvSpPr>
            <p:spPr>
              <a:xfrm>
                <a:off x="6816769" y="3703885"/>
                <a:ext cx="131305" cy="114474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41" name="Rectangle 540"/>
              <p:cNvSpPr/>
              <p:nvPr/>
            </p:nvSpPr>
            <p:spPr>
              <a:xfrm>
                <a:off x="6404950" y="3158176"/>
                <a:ext cx="444646" cy="74172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543" name="Straight Connector 542"/>
              <p:cNvCxnSpPr/>
              <p:nvPr/>
            </p:nvCxnSpPr>
            <p:spPr>
              <a:xfrm flipV="1">
                <a:off x="6846611" y="3804246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44737" name="Group 544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78" name="Straight Connector 577"/>
                <p:cNvCxnSpPr/>
                <p:nvPr/>
              </p:nvCxnSpPr>
              <p:spPr>
                <a:xfrm flipV="1">
                  <a:off x="7028337" y="284645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9" name="Straight Connector 578"/>
                <p:cNvCxnSpPr/>
                <p:nvPr/>
              </p:nvCxnSpPr>
              <p:spPr>
                <a:xfrm flipV="1">
                  <a:off x="6580707" y="2938972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4738" name="Group 547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76" name="Straight Connector 575"/>
                <p:cNvCxnSpPr/>
                <p:nvPr/>
              </p:nvCxnSpPr>
              <p:spPr>
                <a:xfrm flipV="1">
                  <a:off x="7028816" y="284644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7" name="Straight Connector 576"/>
                <p:cNvCxnSpPr/>
                <p:nvPr/>
              </p:nvCxnSpPr>
              <p:spPr>
                <a:xfrm flipV="1">
                  <a:off x="6581187" y="2938969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4739" name="Group 549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74" name="Straight Connector 573"/>
                <p:cNvCxnSpPr/>
                <p:nvPr/>
              </p:nvCxnSpPr>
              <p:spPr>
                <a:xfrm flipV="1">
                  <a:off x="7026314" y="2846446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5" name="Straight Connector 574"/>
                <p:cNvCxnSpPr/>
                <p:nvPr/>
              </p:nvCxnSpPr>
              <p:spPr>
                <a:xfrm flipV="1">
                  <a:off x="6581668" y="2938966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4740" name="Group 550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72" name="Straight Connector 571"/>
                <p:cNvCxnSpPr/>
                <p:nvPr/>
              </p:nvCxnSpPr>
              <p:spPr>
                <a:xfrm flipV="1">
                  <a:off x="7026794" y="2846445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3" name="Straight Connector 572"/>
                <p:cNvCxnSpPr/>
                <p:nvPr/>
              </p:nvCxnSpPr>
              <p:spPr>
                <a:xfrm flipV="1">
                  <a:off x="6582147" y="2938964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4741" name="Group 551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70" name="Straight Connector 569"/>
                <p:cNvCxnSpPr/>
                <p:nvPr/>
              </p:nvCxnSpPr>
              <p:spPr>
                <a:xfrm flipV="1">
                  <a:off x="7027273" y="284644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1" name="Straight Connector 570"/>
                <p:cNvCxnSpPr/>
                <p:nvPr/>
              </p:nvCxnSpPr>
              <p:spPr>
                <a:xfrm flipV="1">
                  <a:off x="6582627" y="2938961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4742" name="Group 552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68" name="Straight Connector 567"/>
                <p:cNvCxnSpPr/>
                <p:nvPr/>
              </p:nvCxnSpPr>
              <p:spPr>
                <a:xfrm flipV="1">
                  <a:off x="7027754" y="2846440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9" name="Straight Connector 568"/>
                <p:cNvCxnSpPr/>
                <p:nvPr/>
              </p:nvCxnSpPr>
              <p:spPr>
                <a:xfrm flipV="1">
                  <a:off x="6583108" y="2938959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4743" name="Group 555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66" name="Straight Connector 565"/>
                <p:cNvCxnSpPr/>
                <p:nvPr/>
              </p:nvCxnSpPr>
              <p:spPr>
                <a:xfrm flipV="1">
                  <a:off x="7028234" y="2846437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7" name="Straight Connector 566"/>
                <p:cNvCxnSpPr/>
                <p:nvPr/>
              </p:nvCxnSpPr>
              <p:spPr>
                <a:xfrm flipV="1">
                  <a:off x="6580604" y="2938956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4744" name="Group 556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64" name="Straight Connector 563"/>
                <p:cNvCxnSpPr/>
                <p:nvPr/>
              </p:nvCxnSpPr>
              <p:spPr>
                <a:xfrm flipV="1">
                  <a:off x="7028713" y="2846434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5" name="Straight Connector 564"/>
                <p:cNvCxnSpPr/>
                <p:nvPr/>
              </p:nvCxnSpPr>
              <p:spPr>
                <a:xfrm flipV="1">
                  <a:off x="6581083" y="2938953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4745" name="Group 557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62" name="Straight Connector 561"/>
                <p:cNvCxnSpPr/>
                <p:nvPr/>
              </p:nvCxnSpPr>
              <p:spPr>
                <a:xfrm flipV="1">
                  <a:off x="7026209" y="2846432"/>
                  <a:ext cx="107431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3" name="Straight Connector 562"/>
                <p:cNvCxnSpPr/>
                <p:nvPr/>
              </p:nvCxnSpPr>
              <p:spPr>
                <a:xfrm flipV="1">
                  <a:off x="6581565" y="2938951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4746" name="Group 558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60" name="Straight Connector 559"/>
                <p:cNvCxnSpPr/>
                <p:nvPr/>
              </p:nvCxnSpPr>
              <p:spPr>
                <a:xfrm flipV="1">
                  <a:off x="7026688" y="284642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1" name="Straight Connector 560"/>
                <p:cNvCxnSpPr/>
                <p:nvPr/>
              </p:nvCxnSpPr>
              <p:spPr>
                <a:xfrm flipV="1">
                  <a:off x="6582044" y="2938948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5798" name="Group 508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5799" name="Group 509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526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3" y="2996368"/>
                  <a:ext cx="549881" cy="64294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27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3" y="2921098"/>
                  <a:ext cx="675356" cy="7840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30" name="Freeform 190"/>
                <p:cNvSpPr>
                  <a:spLocks/>
                </p:cNvSpPr>
                <p:nvPr/>
              </p:nvSpPr>
              <p:spPr bwMode="auto">
                <a:xfrm>
                  <a:off x="5968753" y="2922667"/>
                  <a:ext cx="125476" cy="137995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31" name="Freeform 191"/>
                <p:cNvSpPr>
                  <a:spLocks/>
                </p:cNvSpPr>
                <p:nvPr/>
              </p:nvSpPr>
              <p:spPr bwMode="auto">
                <a:xfrm>
                  <a:off x="5500065" y="2936779"/>
                  <a:ext cx="524046" cy="45476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33" name="Freeform 192"/>
                <p:cNvSpPr>
                  <a:spLocks/>
                </p:cNvSpPr>
                <p:nvPr/>
              </p:nvSpPr>
              <p:spPr bwMode="auto">
                <a:xfrm>
                  <a:off x="5621849" y="2933643"/>
                  <a:ext cx="302618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511" name="Straight Connector 510"/>
              <p:cNvCxnSpPr/>
              <p:nvPr/>
            </p:nvCxnSpPr>
            <p:spPr>
              <a:xfrm flipH="1">
                <a:off x="6996897" y="2124333"/>
                <a:ext cx="11073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3" name="Straight Connector 512"/>
              <p:cNvCxnSpPr/>
              <p:nvPr/>
            </p:nvCxnSpPr>
            <p:spPr>
              <a:xfrm>
                <a:off x="6875113" y="2304668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4" name="Straight Connector 513"/>
              <p:cNvCxnSpPr/>
              <p:nvPr/>
            </p:nvCxnSpPr>
            <p:spPr>
              <a:xfrm>
                <a:off x="6871421" y="2368961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5" name="Straight Connector 514"/>
              <p:cNvCxnSpPr/>
              <p:nvPr/>
            </p:nvCxnSpPr>
            <p:spPr>
              <a:xfrm>
                <a:off x="6871421" y="2444231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6" name="Straight Connector 515"/>
              <p:cNvCxnSpPr/>
              <p:nvPr/>
            </p:nvCxnSpPr>
            <p:spPr>
              <a:xfrm>
                <a:off x="6867732" y="2508525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7" name="Straight Connector 516"/>
              <p:cNvCxnSpPr/>
              <p:nvPr/>
            </p:nvCxnSpPr>
            <p:spPr>
              <a:xfrm>
                <a:off x="6864040" y="2569681"/>
                <a:ext cx="14023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8" name="Straight Connector 517"/>
              <p:cNvCxnSpPr/>
              <p:nvPr/>
            </p:nvCxnSpPr>
            <p:spPr>
              <a:xfrm>
                <a:off x="6864040" y="263867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9" name="Straight Connector 518"/>
              <p:cNvCxnSpPr/>
              <p:nvPr/>
            </p:nvCxnSpPr>
            <p:spPr>
              <a:xfrm>
                <a:off x="6860351" y="270610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0" name="Straight Connector 519"/>
              <p:cNvCxnSpPr/>
              <p:nvPr/>
            </p:nvCxnSpPr>
            <p:spPr>
              <a:xfrm>
                <a:off x="6867732" y="2775107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1" name="Straight Connector 520"/>
              <p:cNvCxnSpPr/>
              <p:nvPr/>
            </p:nvCxnSpPr>
            <p:spPr>
              <a:xfrm>
                <a:off x="6871421" y="2842536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2" name="Straight Connector 521"/>
              <p:cNvCxnSpPr/>
              <p:nvPr/>
            </p:nvCxnSpPr>
            <p:spPr>
              <a:xfrm>
                <a:off x="6871421" y="2911533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3" name="Straight Connector 522"/>
              <p:cNvCxnSpPr/>
              <p:nvPr/>
            </p:nvCxnSpPr>
            <p:spPr>
              <a:xfrm>
                <a:off x="6875113" y="2975827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4" name="Straight Connector 523"/>
              <p:cNvCxnSpPr/>
              <p:nvPr/>
            </p:nvCxnSpPr>
            <p:spPr>
              <a:xfrm flipH="1">
                <a:off x="6875113" y="2132174"/>
                <a:ext cx="136546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4827" name="Group 638"/>
          <p:cNvGrpSpPr>
            <a:grpSpLocks/>
          </p:cNvGrpSpPr>
          <p:nvPr/>
        </p:nvGrpSpPr>
        <p:grpSpPr bwMode="auto">
          <a:xfrm>
            <a:off x="955675" y="5172075"/>
            <a:ext cx="331788" cy="1030288"/>
            <a:chOff x="6240352" y="2055335"/>
            <a:chExt cx="771307" cy="1017716"/>
          </a:xfrm>
        </p:grpSpPr>
        <p:grpSp>
          <p:nvGrpSpPr>
            <p:cNvPr id="205739" name="Group 639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661" name="Rectangle 660"/>
              <p:cNvSpPr/>
              <p:nvPr/>
            </p:nvSpPr>
            <p:spPr>
              <a:xfrm>
                <a:off x="6509397" y="3062521"/>
                <a:ext cx="447628" cy="74172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662" name="Straight Connector 661"/>
              <p:cNvCxnSpPr/>
              <p:nvPr/>
            </p:nvCxnSpPr>
            <p:spPr>
              <a:xfrm flipV="1">
                <a:off x="6846611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3" name="Rectangle 662"/>
              <p:cNvSpPr/>
              <p:nvPr/>
            </p:nvSpPr>
            <p:spPr>
              <a:xfrm>
                <a:off x="6476572" y="3071930"/>
                <a:ext cx="131304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664" name="Straight Connector 663"/>
              <p:cNvCxnSpPr/>
              <p:nvPr/>
            </p:nvCxnSpPr>
            <p:spPr>
              <a:xfrm flipV="1">
                <a:off x="6395998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5" name="Rectangle 664"/>
              <p:cNvSpPr/>
              <p:nvPr/>
            </p:nvSpPr>
            <p:spPr>
              <a:xfrm>
                <a:off x="6816769" y="3703885"/>
                <a:ext cx="131304" cy="114474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666" name="Rectangle 665"/>
              <p:cNvSpPr/>
              <p:nvPr/>
            </p:nvSpPr>
            <p:spPr>
              <a:xfrm>
                <a:off x="6404951" y="3158176"/>
                <a:ext cx="444643" cy="74172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667" name="Straight Connector 666"/>
              <p:cNvCxnSpPr/>
              <p:nvPr/>
            </p:nvCxnSpPr>
            <p:spPr>
              <a:xfrm flipV="1">
                <a:off x="6846611" y="3804246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5767" name="Group 667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96" name="Straight Connector 695"/>
                <p:cNvCxnSpPr/>
                <p:nvPr/>
              </p:nvCxnSpPr>
              <p:spPr>
                <a:xfrm flipV="1">
                  <a:off x="7028337" y="284645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7" name="Straight Connector 696"/>
                <p:cNvCxnSpPr/>
                <p:nvPr/>
              </p:nvCxnSpPr>
              <p:spPr>
                <a:xfrm flipV="1">
                  <a:off x="6580709" y="2938972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68" name="Group 668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94" name="Straight Connector 693"/>
                <p:cNvCxnSpPr/>
                <p:nvPr/>
              </p:nvCxnSpPr>
              <p:spPr>
                <a:xfrm flipV="1">
                  <a:off x="7028817" y="284644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5" name="Straight Connector 694"/>
                <p:cNvCxnSpPr/>
                <p:nvPr/>
              </p:nvCxnSpPr>
              <p:spPr>
                <a:xfrm flipV="1">
                  <a:off x="6581189" y="2938969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69" name="Group 669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92" name="Straight Connector 691"/>
                <p:cNvCxnSpPr/>
                <p:nvPr/>
              </p:nvCxnSpPr>
              <p:spPr>
                <a:xfrm flipV="1">
                  <a:off x="7026313" y="2846446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3" name="Straight Connector 692"/>
                <p:cNvCxnSpPr/>
                <p:nvPr/>
              </p:nvCxnSpPr>
              <p:spPr>
                <a:xfrm flipV="1">
                  <a:off x="6581670" y="2938966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70" name="Group 670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90" name="Straight Connector 689"/>
                <p:cNvCxnSpPr/>
                <p:nvPr/>
              </p:nvCxnSpPr>
              <p:spPr>
                <a:xfrm flipV="1">
                  <a:off x="7026792" y="2846445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1" name="Straight Connector 690"/>
                <p:cNvCxnSpPr/>
                <p:nvPr/>
              </p:nvCxnSpPr>
              <p:spPr>
                <a:xfrm flipV="1">
                  <a:off x="6582149" y="2938964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71" name="Group 671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88" name="Straight Connector 687"/>
                <p:cNvCxnSpPr/>
                <p:nvPr/>
              </p:nvCxnSpPr>
              <p:spPr>
                <a:xfrm flipV="1">
                  <a:off x="7027272" y="284644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9" name="Straight Connector 688"/>
                <p:cNvCxnSpPr/>
                <p:nvPr/>
              </p:nvCxnSpPr>
              <p:spPr>
                <a:xfrm flipV="1">
                  <a:off x="6582629" y="2938961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72" name="Group 672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86" name="Straight Connector 685"/>
                <p:cNvCxnSpPr/>
                <p:nvPr/>
              </p:nvCxnSpPr>
              <p:spPr>
                <a:xfrm flipV="1">
                  <a:off x="7027753" y="2846440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7" name="Straight Connector 686"/>
                <p:cNvCxnSpPr/>
                <p:nvPr/>
              </p:nvCxnSpPr>
              <p:spPr>
                <a:xfrm flipV="1">
                  <a:off x="6583110" y="2938959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73" name="Group 673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84" name="Straight Connector 683"/>
                <p:cNvCxnSpPr/>
                <p:nvPr/>
              </p:nvCxnSpPr>
              <p:spPr>
                <a:xfrm flipV="1">
                  <a:off x="7028232" y="2846437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5" name="Straight Connector 684"/>
                <p:cNvCxnSpPr/>
                <p:nvPr/>
              </p:nvCxnSpPr>
              <p:spPr>
                <a:xfrm flipV="1">
                  <a:off x="6580604" y="2938956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74" name="Group 674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82" name="Straight Connector 681"/>
                <p:cNvCxnSpPr/>
                <p:nvPr/>
              </p:nvCxnSpPr>
              <p:spPr>
                <a:xfrm flipV="1">
                  <a:off x="7028711" y="2846434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3" name="Straight Connector 682"/>
                <p:cNvCxnSpPr/>
                <p:nvPr/>
              </p:nvCxnSpPr>
              <p:spPr>
                <a:xfrm flipV="1">
                  <a:off x="6581083" y="2938953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75" name="Group 675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80" name="Straight Connector 679"/>
                <p:cNvCxnSpPr/>
                <p:nvPr/>
              </p:nvCxnSpPr>
              <p:spPr>
                <a:xfrm flipV="1">
                  <a:off x="7026209" y="2846432"/>
                  <a:ext cx="107431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1" name="Straight Connector 680"/>
                <p:cNvCxnSpPr/>
                <p:nvPr/>
              </p:nvCxnSpPr>
              <p:spPr>
                <a:xfrm flipV="1">
                  <a:off x="6581565" y="2938951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76" name="Group 676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78" name="Straight Connector 677"/>
                <p:cNvCxnSpPr/>
                <p:nvPr/>
              </p:nvCxnSpPr>
              <p:spPr>
                <a:xfrm flipV="1">
                  <a:off x="7026689" y="284642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9" name="Straight Connector 678"/>
                <p:cNvCxnSpPr/>
                <p:nvPr/>
              </p:nvCxnSpPr>
              <p:spPr>
                <a:xfrm flipV="1">
                  <a:off x="6582044" y="2938948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5740" name="Group 640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5741" name="Group 641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656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6" y="2996368"/>
                  <a:ext cx="549876" cy="64294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57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6" y="2921098"/>
                  <a:ext cx="675352" cy="7840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58" name="Freeform 190"/>
                <p:cNvSpPr>
                  <a:spLocks/>
                </p:cNvSpPr>
                <p:nvPr/>
              </p:nvSpPr>
              <p:spPr bwMode="auto">
                <a:xfrm>
                  <a:off x="5968754" y="2922667"/>
                  <a:ext cx="125475" cy="137995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59" name="Freeform 191"/>
                <p:cNvSpPr>
                  <a:spLocks/>
                </p:cNvSpPr>
                <p:nvPr/>
              </p:nvSpPr>
              <p:spPr bwMode="auto">
                <a:xfrm>
                  <a:off x="5500065" y="2936779"/>
                  <a:ext cx="524044" cy="45476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60" name="Freeform 192"/>
                <p:cNvSpPr>
                  <a:spLocks/>
                </p:cNvSpPr>
                <p:nvPr/>
              </p:nvSpPr>
              <p:spPr bwMode="auto">
                <a:xfrm>
                  <a:off x="5621851" y="2933643"/>
                  <a:ext cx="302617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643" name="Straight Connector 642"/>
              <p:cNvCxnSpPr/>
              <p:nvPr/>
            </p:nvCxnSpPr>
            <p:spPr>
              <a:xfrm flipH="1">
                <a:off x="6996897" y="2124333"/>
                <a:ext cx="11070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4" name="Straight Connector 643"/>
              <p:cNvCxnSpPr/>
              <p:nvPr/>
            </p:nvCxnSpPr>
            <p:spPr>
              <a:xfrm>
                <a:off x="6875111" y="2304668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5" name="Straight Connector 644"/>
              <p:cNvCxnSpPr/>
              <p:nvPr/>
            </p:nvCxnSpPr>
            <p:spPr>
              <a:xfrm>
                <a:off x="6871422" y="236896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6" name="Straight Connector 645"/>
              <p:cNvCxnSpPr/>
              <p:nvPr/>
            </p:nvCxnSpPr>
            <p:spPr>
              <a:xfrm>
                <a:off x="6871422" y="244423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7" name="Straight Connector 646"/>
              <p:cNvCxnSpPr/>
              <p:nvPr/>
            </p:nvCxnSpPr>
            <p:spPr>
              <a:xfrm>
                <a:off x="6867730" y="2508525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8" name="Straight Connector 647"/>
              <p:cNvCxnSpPr/>
              <p:nvPr/>
            </p:nvCxnSpPr>
            <p:spPr>
              <a:xfrm>
                <a:off x="6864041" y="2569681"/>
                <a:ext cx="14023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9" name="Straight Connector 648"/>
              <p:cNvCxnSpPr/>
              <p:nvPr/>
            </p:nvCxnSpPr>
            <p:spPr>
              <a:xfrm>
                <a:off x="6864041" y="263867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0" name="Straight Connector 649"/>
              <p:cNvCxnSpPr/>
              <p:nvPr/>
            </p:nvCxnSpPr>
            <p:spPr>
              <a:xfrm>
                <a:off x="6860349" y="270610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1" name="Straight Connector 650"/>
              <p:cNvCxnSpPr/>
              <p:nvPr/>
            </p:nvCxnSpPr>
            <p:spPr>
              <a:xfrm>
                <a:off x="6867730" y="277510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2" name="Straight Connector 651"/>
              <p:cNvCxnSpPr/>
              <p:nvPr/>
            </p:nvCxnSpPr>
            <p:spPr>
              <a:xfrm>
                <a:off x="6871422" y="2842536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3" name="Straight Connector 652"/>
              <p:cNvCxnSpPr/>
              <p:nvPr/>
            </p:nvCxnSpPr>
            <p:spPr>
              <a:xfrm>
                <a:off x="6871422" y="2911533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4" name="Straight Connector 653"/>
              <p:cNvCxnSpPr/>
              <p:nvPr/>
            </p:nvCxnSpPr>
            <p:spPr>
              <a:xfrm>
                <a:off x="6875111" y="297582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5" name="Straight Connector 654"/>
              <p:cNvCxnSpPr/>
              <p:nvPr/>
            </p:nvCxnSpPr>
            <p:spPr>
              <a:xfrm flipH="1">
                <a:off x="6875111" y="2132174"/>
                <a:ext cx="136548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4828" name="Group 697"/>
          <p:cNvGrpSpPr>
            <a:grpSpLocks/>
          </p:cNvGrpSpPr>
          <p:nvPr/>
        </p:nvGrpSpPr>
        <p:grpSpPr bwMode="auto">
          <a:xfrm>
            <a:off x="1331913" y="5172075"/>
            <a:ext cx="331787" cy="1030288"/>
            <a:chOff x="6240352" y="2055335"/>
            <a:chExt cx="771307" cy="1017716"/>
          </a:xfrm>
        </p:grpSpPr>
        <p:grpSp>
          <p:nvGrpSpPr>
            <p:cNvPr id="205681" name="Group 698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720" name="Rectangle 719"/>
              <p:cNvSpPr/>
              <p:nvPr/>
            </p:nvSpPr>
            <p:spPr>
              <a:xfrm>
                <a:off x="6509397" y="3062521"/>
                <a:ext cx="447629" cy="74172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721" name="Straight Connector 720"/>
              <p:cNvCxnSpPr/>
              <p:nvPr/>
            </p:nvCxnSpPr>
            <p:spPr>
              <a:xfrm flipV="1">
                <a:off x="6846611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2" name="Rectangle 721"/>
              <p:cNvSpPr/>
              <p:nvPr/>
            </p:nvSpPr>
            <p:spPr>
              <a:xfrm>
                <a:off x="6476570" y="3071930"/>
                <a:ext cx="131305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723" name="Straight Connector 722"/>
              <p:cNvCxnSpPr/>
              <p:nvPr/>
            </p:nvCxnSpPr>
            <p:spPr>
              <a:xfrm flipV="1">
                <a:off x="6395998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4" name="Rectangle 723"/>
              <p:cNvSpPr/>
              <p:nvPr/>
            </p:nvSpPr>
            <p:spPr>
              <a:xfrm>
                <a:off x="6816769" y="3703885"/>
                <a:ext cx="131305" cy="114474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725" name="Rectangle 724"/>
              <p:cNvSpPr/>
              <p:nvPr/>
            </p:nvSpPr>
            <p:spPr>
              <a:xfrm>
                <a:off x="6404950" y="3158176"/>
                <a:ext cx="444646" cy="74172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726" name="Straight Connector 725"/>
              <p:cNvCxnSpPr/>
              <p:nvPr/>
            </p:nvCxnSpPr>
            <p:spPr>
              <a:xfrm flipV="1">
                <a:off x="6846611" y="3804246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5709" name="Group 726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55" name="Straight Connector 754"/>
                <p:cNvCxnSpPr/>
                <p:nvPr/>
              </p:nvCxnSpPr>
              <p:spPr>
                <a:xfrm flipV="1">
                  <a:off x="7028337" y="284645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6" name="Straight Connector 755"/>
                <p:cNvCxnSpPr/>
                <p:nvPr/>
              </p:nvCxnSpPr>
              <p:spPr>
                <a:xfrm flipV="1">
                  <a:off x="6580707" y="2938972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10" name="Group 727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53" name="Straight Connector 752"/>
                <p:cNvCxnSpPr/>
                <p:nvPr/>
              </p:nvCxnSpPr>
              <p:spPr>
                <a:xfrm flipV="1">
                  <a:off x="7028816" y="284644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4" name="Straight Connector 753"/>
                <p:cNvCxnSpPr/>
                <p:nvPr/>
              </p:nvCxnSpPr>
              <p:spPr>
                <a:xfrm flipV="1">
                  <a:off x="6581187" y="2938969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11" name="Group 728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51" name="Straight Connector 750"/>
                <p:cNvCxnSpPr/>
                <p:nvPr/>
              </p:nvCxnSpPr>
              <p:spPr>
                <a:xfrm flipV="1">
                  <a:off x="7026314" y="2846446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2" name="Straight Connector 751"/>
                <p:cNvCxnSpPr/>
                <p:nvPr/>
              </p:nvCxnSpPr>
              <p:spPr>
                <a:xfrm flipV="1">
                  <a:off x="6581668" y="2938966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12" name="Group 729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49" name="Straight Connector 748"/>
                <p:cNvCxnSpPr/>
                <p:nvPr/>
              </p:nvCxnSpPr>
              <p:spPr>
                <a:xfrm flipV="1">
                  <a:off x="7026794" y="2846445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0" name="Straight Connector 749"/>
                <p:cNvCxnSpPr/>
                <p:nvPr/>
              </p:nvCxnSpPr>
              <p:spPr>
                <a:xfrm flipV="1">
                  <a:off x="6582147" y="2938964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13" name="Group 730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47" name="Straight Connector 746"/>
                <p:cNvCxnSpPr/>
                <p:nvPr/>
              </p:nvCxnSpPr>
              <p:spPr>
                <a:xfrm flipV="1">
                  <a:off x="7027273" y="284644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8" name="Straight Connector 747"/>
                <p:cNvCxnSpPr/>
                <p:nvPr/>
              </p:nvCxnSpPr>
              <p:spPr>
                <a:xfrm flipV="1">
                  <a:off x="6582627" y="2938961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14" name="Group 731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45" name="Straight Connector 744"/>
                <p:cNvCxnSpPr/>
                <p:nvPr/>
              </p:nvCxnSpPr>
              <p:spPr>
                <a:xfrm flipV="1">
                  <a:off x="7027754" y="2846440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6" name="Straight Connector 745"/>
                <p:cNvCxnSpPr/>
                <p:nvPr/>
              </p:nvCxnSpPr>
              <p:spPr>
                <a:xfrm flipV="1">
                  <a:off x="6583108" y="2938959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15" name="Group 732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43" name="Straight Connector 742"/>
                <p:cNvCxnSpPr/>
                <p:nvPr/>
              </p:nvCxnSpPr>
              <p:spPr>
                <a:xfrm flipV="1">
                  <a:off x="7028234" y="2846437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4" name="Straight Connector 743"/>
                <p:cNvCxnSpPr/>
                <p:nvPr/>
              </p:nvCxnSpPr>
              <p:spPr>
                <a:xfrm flipV="1">
                  <a:off x="6580604" y="2938956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16" name="Group 733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41" name="Straight Connector 740"/>
                <p:cNvCxnSpPr/>
                <p:nvPr/>
              </p:nvCxnSpPr>
              <p:spPr>
                <a:xfrm flipV="1">
                  <a:off x="7028713" y="2846434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2" name="Straight Connector 741"/>
                <p:cNvCxnSpPr/>
                <p:nvPr/>
              </p:nvCxnSpPr>
              <p:spPr>
                <a:xfrm flipV="1">
                  <a:off x="6581083" y="2938953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17" name="Group 734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39" name="Straight Connector 738"/>
                <p:cNvCxnSpPr/>
                <p:nvPr/>
              </p:nvCxnSpPr>
              <p:spPr>
                <a:xfrm flipV="1">
                  <a:off x="7026209" y="2846432"/>
                  <a:ext cx="107431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0" name="Straight Connector 739"/>
                <p:cNvCxnSpPr/>
                <p:nvPr/>
              </p:nvCxnSpPr>
              <p:spPr>
                <a:xfrm flipV="1">
                  <a:off x="6581565" y="2938951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18" name="Group 735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37" name="Straight Connector 736"/>
                <p:cNvCxnSpPr/>
                <p:nvPr/>
              </p:nvCxnSpPr>
              <p:spPr>
                <a:xfrm flipV="1">
                  <a:off x="7026688" y="284642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8" name="Straight Connector 737"/>
                <p:cNvCxnSpPr/>
                <p:nvPr/>
              </p:nvCxnSpPr>
              <p:spPr>
                <a:xfrm flipV="1">
                  <a:off x="6582044" y="2938948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5682" name="Group 699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5683" name="Group 700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715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3" y="2996368"/>
                  <a:ext cx="549881" cy="64294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16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3" y="2921098"/>
                  <a:ext cx="675356" cy="7840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17" name="Freeform 190"/>
                <p:cNvSpPr>
                  <a:spLocks/>
                </p:cNvSpPr>
                <p:nvPr/>
              </p:nvSpPr>
              <p:spPr bwMode="auto">
                <a:xfrm>
                  <a:off x="5968753" y="2922667"/>
                  <a:ext cx="125476" cy="137995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18" name="Freeform 191"/>
                <p:cNvSpPr>
                  <a:spLocks/>
                </p:cNvSpPr>
                <p:nvPr/>
              </p:nvSpPr>
              <p:spPr bwMode="auto">
                <a:xfrm>
                  <a:off x="5500065" y="2936779"/>
                  <a:ext cx="524046" cy="45476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19" name="Freeform 192"/>
                <p:cNvSpPr>
                  <a:spLocks/>
                </p:cNvSpPr>
                <p:nvPr/>
              </p:nvSpPr>
              <p:spPr bwMode="auto">
                <a:xfrm>
                  <a:off x="5621849" y="2933643"/>
                  <a:ext cx="302618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702" name="Straight Connector 701"/>
              <p:cNvCxnSpPr/>
              <p:nvPr/>
            </p:nvCxnSpPr>
            <p:spPr>
              <a:xfrm flipH="1">
                <a:off x="6996897" y="2124333"/>
                <a:ext cx="11073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3" name="Straight Connector 702"/>
              <p:cNvCxnSpPr/>
              <p:nvPr/>
            </p:nvCxnSpPr>
            <p:spPr>
              <a:xfrm>
                <a:off x="6875113" y="2304668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4" name="Straight Connector 703"/>
              <p:cNvCxnSpPr/>
              <p:nvPr/>
            </p:nvCxnSpPr>
            <p:spPr>
              <a:xfrm>
                <a:off x="6871421" y="2368961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5" name="Straight Connector 704"/>
              <p:cNvCxnSpPr/>
              <p:nvPr/>
            </p:nvCxnSpPr>
            <p:spPr>
              <a:xfrm>
                <a:off x="6871421" y="2444231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6" name="Straight Connector 705"/>
              <p:cNvCxnSpPr/>
              <p:nvPr/>
            </p:nvCxnSpPr>
            <p:spPr>
              <a:xfrm>
                <a:off x="6867732" y="2508525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7" name="Straight Connector 706"/>
              <p:cNvCxnSpPr/>
              <p:nvPr/>
            </p:nvCxnSpPr>
            <p:spPr>
              <a:xfrm>
                <a:off x="6864040" y="2569681"/>
                <a:ext cx="14023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8" name="Straight Connector 707"/>
              <p:cNvCxnSpPr/>
              <p:nvPr/>
            </p:nvCxnSpPr>
            <p:spPr>
              <a:xfrm>
                <a:off x="6864040" y="263867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9" name="Straight Connector 708"/>
              <p:cNvCxnSpPr/>
              <p:nvPr/>
            </p:nvCxnSpPr>
            <p:spPr>
              <a:xfrm>
                <a:off x="6860351" y="270610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0" name="Straight Connector 709"/>
              <p:cNvCxnSpPr/>
              <p:nvPr/>
            </p:nvCxnSpPr>
            <p:spPr>
              <a:xfrm>
                <a:off x="6867732" y="2775107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1" name="Straight Connector 710"/>
              <p:cNvCxnSpPr/>
              <p:nvPr/>
            </p:nvCxnSpPr>
            <p:spPr>
              <a:xfrm>
                <a:off x="6871421" y="2842536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2" name="Straight Connector 711"/>
              <p:cNvCxnSpPr/>
              <p:nvPr/>
            </p:nvCxnSpPr>
            <p:spPr>
              <a:xfrm>
                <a:off x="6871421" y="2911533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3" name="Straight Connector 712"/>
              <p:cNvCxnSpPr/>
              <p:nvPr/>
            </p:nvCxnSpPr>
            <p:spPr>
              <a:xfrm>
                <a:off x="6875113" y="2975827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4" name="Straight Connector 713"/>
              <p:cNvCxnSpPr/>
              <p:nvPr/>
            </p:nvCxnSpPr>
            <p:spPr>
              <a:xfrm flipH="1">
                <a:off x="6875113" y="2132174"/>
                <a:ext cx="136546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4829" name="Group 756"/>
          <p:cNvGrpSpPr>
            <a:grpSpLocks/>
          </p:cNvGrpSpPr>
          <p:nvPr/>
        </p:nvGrpSpPr>
        <p:grpSpPr bwMode="auto">
          <a:xfrm>
            <a:off x="1708150" y="5172075"/>
            <a:ext cx="331788" cy="1030288"/>
            <a:chOff x="6240352" y="2055335"/>
            <a:chExt cx="771307" cy="1017716"/>
          </a:xfrm>
        </p:grpSpPr>
        <p:grpSp>
          <p:nvGrpSpPr>
            <p:cNvPr id="205623" name="Group 757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779" name="Rectangle 778"/>
              <p:cNvSpPr/>
              <p:nvPr/>
            </p:nvSpPr>
            <p:spPr>
              <a:xfrm>
                <a:off x="6509397" y="3062521"/>
                <a:ext cx="447628" cy="74172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780" name="Straight Connector 779"/>
              <p:cNvCxnSpPr/>
              <p:nvPr/>
            </p:nvCxnSpPr>
            <p:spPr>
              <a:xfrm flipV="1">
                <a:off x="6846611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1" name="Rectangle 780"/>
              <p:cNvSpPr/>
              <p:nvPr/>
            </p:nvSpPr>
            <p:spPr>
              <a:xfrm>
                <a:off x="6476572" y="3071930"/>
                <a:ext cx="131304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782" name="Straight Connector 781"/>
              <p:cNvCxnSpPr/>
              <p:nvPr/>
            </p:nvCxnSpPr>
            <p:spPr>
              <a:xfrm flipV="1">
                <a:off x="6395998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3" name="Rectangle 782"/>
              <p:cNvSpPr/>
              <p:nvPr/>
            </p:nvSpPr>
            <p:spPr>
              <a:xfrm>
                <a:off x="6816769" y="3703885"/>
                <a:ext cx="131304" cy="114474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784" name="Rectangle 783"/>
              <p:cNvSpPr/>
              <p:nvPr/>
            </p:nvSpPr>
            <p:spPr>
              <a:xfrm>
                <a:off x="6404951" y="3158176"/>
                <a:ext cx="444643" cy="74172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785" name="Straight Connector 784"/>
              <p:cNvCxnSpPr/>
              <p:nvPr/>
            </p:nvCxnSpPr>
            <p:spPr>
              <a:xfrm flipV="1">
                <a:off x="6846611" y="3804246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5651" name="Group 785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14" name="Straight Connector 813"/>
                <p:cNvCxnSpPr/>
                <p:nvPr/>
              </p:nvCxnSpPr>
              <p:spPr>
                <a:xfrm flipV="1">
                  <a:off x="7028337" y="284645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5" name="Straight Connector 814"/>
                <p:cNvCxnSpPr/>
                <p:nvPr/>
              </p:nvCxnSpPr>
              <p:spPr>
                <a:xfrm flipV="1">
                  <a:off x="6580709" y="2938972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652" name="Group 786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12" name="Straight Connector 811"/>
                <p:cNvCxnSpPr/>
                <p:nvPr/>
              </p:nvCxnSpPr>
              <p:spPr>
                <a:xfrm flipV="1">
                  <a:off x="7028817" y="284644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3" name="Straight Connector 812"/>
                <p:cNvCxnSpPr/>
                <p:nvPr/>
              </p:nvCxnSpPr>
              <p:spPr>
                <a:xfrm flipV="1">
                  <a:off x="6581189" y="2938969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653" name="Group 787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10" name="Straight Connector 809"/>
                <p:cNvCxnSpPr/>
                <p:nvPr/>
              </p:nvCxnSpPr>
              <p:spPr>
                <a:xfrm flipV="1">
                  <a:off x="7026313" y="2846446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1" name="Straight Connector 810"/>
                <p:cNvCxnSpPr/>
                <p:nvPr/>
              </p:nvCxnSpPr>
              <p:spPr>
                <a:xfrm flipV="1">
                  <a:off x="6581670" y="2938966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654" name="Group 788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08" name="Straight Connector 807"/>
                <p:cNvCxnSpPr/>
                <p:nvPr/>
              </p:nvCxnSpPr>
              <p:spPr>
                <a:xfrm flipV="1">
                  <a:off x="7026792" y="2846445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9" name="Straight Connector 808"/>
                <p:cNvCxnSpPr/>
                <p:nvPr/>
              </p:nvCxnSpPr>
              <p:spPr>
                <a:xfrm flipV="1">
                  <a:off x="6582149" y="2938964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655" name="Group 789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06" name="Straight Connector 805"/>
                <p:cNvCxnSpPr/>
                <p:nvPr/>
              </p:nvCxnSpPr>
              <p:spPr>
                <a:xfrm flipV="1">
                  <a:off x="7027272" y="284644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7" name="Straight Connector 806"/>
                <p:cNvCxnSpPr/>
                <p:nvPr/>
              </p:nvCxnSpPr>
              <p:spPr>
                <a:xfrm flipV="1">
                  <a:off x="6582629" y="2938961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656" name="Group 790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04" name="Straight Connector 803"/>
                <p:cNvCxnSpPr/>
                <p:nvPr/>
              </p:nvCxnSpPr>
              <p:spPr>
                <a:xfrm flipV="1">
                  <a:off x="7027753" y="2846440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5" name="Straight Connector 804"/>
                <p:cNvCxnSpPr/>
                <p:nvPr/>
              </p:nvCxnSpPr>
              <p:spPr>
                <a:xfrm flipV="1">
                  <a:off x="6583110" y="2938959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657" name="Group 791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02" name="Straight Connector 801"/>
                <p:cNvCxnSpPr/>
                <p:nvPr/>
              </p:nvCxnSpPr>
              <p:spPr>
                <a:xfrm flipV="1">
                  <a:off x="7028232" y="2846437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3" name="Straight Connector 802"/>
                <p:cNvCxnSpPr/>
                <p:nvPr/>
              </p:nvCxnSpPr>
              <p:spPr>
                <a:xfrm flipV="1">
                  <a:off x="6580604" y="2938956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658" name="Group 792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00" name="Straight Connector 799"/>
                <p:cNvCxnSpPr/>
                <p:nvPr/>
              </p:nvCxnSpPr>
              <p:spPr>
                <a:xfrm flipV="1">
                  <a:off x="7028711" y="2846434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1" name="Straight Connector 800"/>
                <p:cNvCxnSpPr/>
                <p:nvPr/>
              </p:nvCxnSpPr>
              <p:spPr>
                <a:xfrm flipV="1">
                  <a:off x="6581083" y="2938953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659" name="Group 793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98" name="Straight Connector 797"/>
                <p:cNvCxnSpPr/>
                <p:nvPr/>
              </p:nvCxnSpPr>
              <p:spPr>
                <a:xfrm flipV="1">
                  <a:off x="7026209" y="2846432"/>
                  <a:ext cx="107431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9" name="Straight Connector 798"/>
                <p:cNvCxnSpPr/>
                <p:nvPr/>
              </p:nvCxnSpPr>
              <p:spPr>
                <a:xfrm flipV="1">
                  <a:off x="6581565" y="2938951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660" name="Group 794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96" name="Straight Connector 795"/>
                <p:cNvCxnSpPr/>
                <p:nvPr/>
              </p:nvCxnSpPr>
              <p:spPr>
                <a:xfrm flipV="1">
                  <a:off x="7026689" y="284642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7" name="Straight Connector 796"/>
                <p:cNvCxnSpPr/>
                <p:nvPr/>
              </p:nvCxnSpPr>
              <p:spPr>
                <a:xfrm flipV="1">
                  <a:off x="6582044" y="2938948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5624" name="Group 758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5625" name="Group 759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774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6" y="2996368"/>
                  <a:ext cx="549876" cy="64294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75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6" y="2921098"/>
                  <a:ext cx="675352" cy="7840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76" name="Freeform 190"/>
                <p:cNvSpPr>
                  <a:spLocks/>
                </p:cNvSpPr>
                <p:nvPr/>
              </p:nvSpPr>
              <p:spPr bwMode="auto">
                <a:xfrm>
                  <a:off x="5968754" y="2922667"/>
                  <a:ext cx="125475" cy="137995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77" name="Freeform 191"/>
                <p:cNvSpPr>
                  <a:spLocks/>
                </p:cNvSpPr>
                <p:nvPr/>
              </p:nvSpPr>
              <p:spPr bwMode="auto">
                <a:xfrm>
                  <a:off x="5500065" y="2936779"/>
                  <a:ext cx="524044" cy="45476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78" name="Freeform 192"/>
                <p:cNvSpPr>
                  <a:spLocks/>
                </p:cNvSpPr>
                <p:nvPr/>
              </p:nvSpPr>
              <p:spPr bwMode="auto">
                <a:xfrm>
                  <a:off x="5621851" y="2933643"/>
                  <a:ext cx="302617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761" name="Straight Connector 760"/>
              <p:cNvCxnSpPr/>
              <p:nvPr/>
            </p:nvCxnSpPr>
            <p:spPr>
              <a:xfrm flipH="1">
                <a:off x="6996897" y="2124333"/>
                <a:ext cx="11070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2" name="Straight Connector 761"/>
              <p:cNvCxnSpPr/>
              <p:nvPr/>
            </p:nvCxnSpPr>
            <p:spPr>
              <a:xfrm>
                <a:off x="6875111" y="2304668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3" name="Straight Connector 762"/>
              <p:cNvCxnSpPr/>
              <p:nvPr/>
            </p:nvCxnSpPr>
            <p:spPr>
              <a:xfrm>
                <a:off x="6871422" y="236896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4" name="Straight Connector 763"/>
              <p:cNvCxnSpPr/>
              <p:nvPr/>
            </p:nvCxnSpPr>
            <p:spPr>
              <a:xfrm>
                <a:off x="6871422" y="244423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5" name="Straight Connector 764"/>
              <p:cNvCxnSpPr/>
              <p:nvPr/>
            </p:nvCxnSpPr>
            <p:spPr>
              <a:xfrm>
                <a:off x="6867730" y="2508525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6" name="Straight Connector 765"/>
              <p:cNvCxnSpPr/>
              <p:nvPr/>
            </p:nvCxnSpPr>
            <p:spPr>
              <a:xfrm>
                <a:off x="6864041" y="2569681"/>
                <a:ext cx="14023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7" name="Straight Connector 766"/>
              <p:cNvCxnSpPr/>
              <p:nvPr/>
            </p:nvCxnSpPr>
            <p:spPr>
              <a:xfrm>
                <a:off x="6864041" y="263867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8" name="Straight Connector 767"/>
              <p:cNvCxnSpPr/>
              <p:nvPr/>
            </p:nvCxnSpPr>
            <p:spPr>
              <a:xfrm>
                <a:off x="6860349" y="270610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9" name="Straight Connector 768"/>
              <p:cNvCxnSpPr/>
              <p:nvPr/>
            </p:nvCxnSpPr>
            <p:spPr>
              <a:xfrm>
                <a:off x="6867730" y="277510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0" name="Straight Connector 769"/>
              <p:cNvCxnSpPr/>
              <p:nvPr/>
            </p:nvCxnSpPr>
            <p:spPr>
              <a:xfrm>
                <a:off x="6871422" y="2842536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1" name="Straight Connector 770"/>
              <p:cNvCxnSpPr/>
              <p:nvPr/>
            </p:nvCxnSpPr>
            <p:spPr>
              <a:xfrm>
                <a:off x="6871422" y="2911533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2" name="Straight Connector 771"/>
              <p:cNvCxnSpPr/>
              <p:nvPr/>
            </p:nvCxnSpPr>
            <p:spPr>
              <a:xfrm>
                <a:off x="6875111" y="297582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3" name="Straight Connector 772"/>
              <p:cNvCxnSpPr/>
              <p:nvPr/>
            </p:nvCxnSpPr>
            <p:spPr>
              <a:xfrm flipH="1">
                <a:off x="6875111" y="2132174"/>
                <a:ext cx="136548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818" name="Straight Connector 817"/>
          <p:cNvCxnSpPr/>
          <p:nvPr/>
        </p:nvCxnSpPr>
        <p:spPr>
          <a:xfrm flipH="1">
            <a:off x="2398713" y="4676775"/>
            <a:ext cx="357187" cy="4968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9" name="Straight Connector 818"/>
          <p:cNvCxnSpPr>
            <a:stCxn id="1058" idx="2"/>
          </p:cNvCxnSpPr>
          <p:nvPr/>
        </p:nvCxnSpPr>
        <p:spPr>
          <a:xfrm flipH="1">
            <a:off x="2703513" y="4892675"/>
            <a:ext cx="203200" cy="4857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0" name="Straight Connector 819"/>
          <p:cNvCxnSpPr/>
          <p:nvPr/>
        </p:nvCxnSpPr>
        <p:spPr>
          <a:xfrm>
            <a:off x="3021013" y="4692650"/>
            <a:ext cx="57150" cy="4905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1" name="Straight Connector 820"/>
          <p:cNvCxnSpPr>
            <a:endCxn id="843" idx="0"/>
          </p:cNvCxnSpPr>
          <p:nvPr/>
        </p:nvCxnSpPr>
        <p:spPr>
          <a:xfrm>
            <a:off x="3160713" y="4716463"/>
            <a:ext cx="274637" cy="457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4834" name="Group 821"/>
          <p:cNvGrpSpPr>
            <a:grpSpLocks/>
          </p:cNvGrpSpPr>
          <p:nvPr/>
        </p:nvGrpSpPr>
        <p:grpSpPr bwMode="auto">
          <a:xfrm>
            <a:off x="2133600" y="5173663"/>
            <a:ext cx="331788" cy="1030287"/>
            <a:chOff x="6240352" y="2055335"/>
            <a:chExt cx="771307" cy="1017716"/>
          </a:xfrm>
        </p:grpSpPr>
        <p:grpSp>
          <p:nvGrpSpPr>
            <p:cNvPr id="205565" name="Group 999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1021" name="Rectangle 1020"/>
              <p:cNvSpPr/>
              <p:nvPr/>
            </p:nvSpPr>
            <p:spPr>
              <a:xfrm>
                <a:off x="6509397" y="3062521"/>
                <a:ext cx="447628" cy="74172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022" name="Straight Connector 1021"/>
              <p:cNvCxnSpPr/>
              <p:nvPr/>
            </p:nvCxnSpPr>
            <p:spPr>
              <a:xfrm flipV="1">
                <a:off x="6846611" y="3062521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23" name="Rectangle 1022"/>
              <p:cNvSpPr/>
              <p:nvPr/>
            </p:nvSpPr>
            <p:spPr>
              <a:xfrm>
                <a:off x="6476572" y="3071930"/>
                <a:ext cx="131304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024" name="Straight Connector 1023"/>
              <p:cNvCxnSpPr/>
              <p:nvPr/>
            </p:nvCxnSpPr>
            <p:spPr>
              <a:xfrm flipV="1">
                <a:off x="6395998" y="3062521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25" name="Rectangle 1024"/>
              <p:cNvSpPr/>
              <p:nvPr/>
            </p:nvSpPr>
            <p:spPr>
              <a:xfrm>
                <a:off x="6816769" y="3703886"/>
                <a:ext cx="131304" cy="11447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026" name="Rectangle 1025"/>
              <p:cNvSpPr/>
              <p:nvPr/>
            </p:nvSpPr>
            <p:spPr>
              <a:xfrm>
                <a:off x="6404951" y="3158177"/>
                <a:ext cx="444643" cy="741725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027" name="Straight Connector 1026"/>
              <p:cNvCxnSpPr/>
              <p:nvPr/>
            </p:nvCxnSpPr>
            <p:spPr>
              <a:xfrm flipV="1">
                <a:off x="6846611" y="3804247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5593" name="Group 1027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056" name="Straight Connector 1055"/>
                <p:cNvCxnSpPr/>
                <p:nvPr/>
              </p:nvCxnSpPr>
              <p:spPr>
                <a:xfrm flipV="1">
                  <a:off x="7028337" y="2846452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7" name="Straight Connector 1056"/>
                <p:cNvCxnSpPr/>
                <p:nvPr/>
              </p:nvCxnSpPr>
              <p:spPr>
                <a:xfrm flipV="1">
                  <a:off x="6580709" y="2938973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594" name="Group 1028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054" name="Straight Connector 1053"/>
                <p:cNvCxnSpPr/>
                <p:nvPr/>
              </p:nvCxnSpPr>
              <p:spPr>
                <a:xfrm flipV="1">
                  <a:off x="7028817" y="2846449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5" name="Straight Connector 1054"/>
                <p:cNvCxnSpPr/>
                <p:nvPr/>
              </p:nvCxnSpPr>
              <p:spPr>
                <a:xfrm flipV="1">
                  <a:off x="6581189" y="2938970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595" name="Group 1029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052" name="Straight Connector 1051"/>
                <p:cNvCxnSpPr/>
                <p:nvPr/>
              </p:nvCxnSpPr>
              <p:spPr>
                <a:xfrm flipV="1">
                  <a:off x="7026313" y="2846446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3" name="Straight Connector 1052"/>
                <p:cNvCxnSpPr/>
                <p:nvPr/>
              </p:nvCxnSpPr>
              <p:spPr>
                <a:xfrm flipV="1">
                  <a:off x="6581670" y="2938967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596" name="Group 1030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050" name="Straight Connector 1049"/>
                <p:cNvCxnSpPr/>
                <p:nvPr/>
              </p:nvCxnSpPr>
              <p:spPr>
                <a:xfrm flipV="1">
                  <a:off x="7026792" y="2846445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1" name="Straight Connector 1050"/>
                <p:cNvCxnSpPr/>
                <p:nvPr/>
              </p:nvCxnSpPr>
              <p:spPr>
                <a:xfrm flipV="1">
                  <a:off x="6582149" y="2938965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597" name="Group 1031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048" name="Straight Connector 1047"/>
                <p:cNvCxnSpPr/>
                <p:nvPr/>
              </p:nvCxnSpPr>
              <p:spPr>
                <a:xfrm flipV="1">
                  <a:off x="7027272" y="2846442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9" name="Straight Connector 1048"/>
                <p:cNvCxnSpPr/>
                <p:nvPr/>
              </p:nvCxnSpPr>
              <p:spPr>
                <a:xfrm flipV="1">
                  <a:off x="6582629" y="2938962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598" name="Group 1032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046" name="Straight Connector 1045"/>
                <p:cNvCxnSpPr/>
                <p:nvPr/>
              </p:nvCxnSpPr>
              <p:spPr>
                <a:xfrm flipV="1">
                  <a:off x="7027753" y="2846440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7" name="Straight Connector 1046"/>
                <p:cNvCxnSpPr/>
                <p:nvPr/>
              </p:nvCxnSpPr>
              <p:spPr>
                <a:xfrm flipV="1">
                  <a:off x="6583110" y="2938960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599" name="Group 1033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044" name="Straight Connector 1043"/>
                <p:cNvCxnSpPr/>
                <p:nvPr/>
              </p:nvCxnSpPr>
              <p:spPr>
                <a:xfrm flipV="1">
                  <a:off x="7028232" y="2846437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5" name="Straight Connector 1044"/>
                <p:cNvCxnSpPr/>
                <p:nvPr/>
              </p:nvCxnSpPr>
              <p:spPr>
                <a:xfrm flipV="1">
                  <a:off x="6580604" y="2938957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600" name="Group 1034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042" name="Straight Connector 1041"/>
                <p:cNvCxnSpPr/>
                <p:nvPr/>
              </p:nvCxnSpPr>
              <p:spPr>
                <a:xfrm flipV="1">
                  <a:off x="7028711" y="2846434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3" name="Straight Connector 1042"/>
                <p:cNvCxnSpPr/>
                <p:nvPr/>
              </p:nvCxnSpPr>
              <p:spPr>
                <a:xfrm flipV="1">
                  <a:off x="6581083" y="2938954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601" name="Group 1035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040" name="Straight Connector 1039"/>
                <p:cNvCxnSpPr/>
                <p:nvPr/>
              </p:nvCxnSpPr>
              <p:spPr>
                <a:xfrm flipV="1">
                  <a:off x="7026209" y="2846432"/>
                  <a:ext cx="107431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1" name="Straight Connector 1040"/>
                <p:cNvCxnSpPr/>
                <p:nvPr/>
              </p:nvCxnSpPr>
              <p:spPr>
                <a:xfrm flipV="1">
                  <a:off x="6581565" y="2938952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602" name="Group 1036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038" name="Straight Connector 1037"/>
                <p:cNvCxnSpPr/>
                <p:nvPr/>
              </p:nvCxnSpPr>
              <p:spPr>
                <a:xfrm flipV="1">
                  <a:off x="7026689" y="2846429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9" name="Straight Connector 1038"/>
                <p:cNvCxnSpPr/>
                <p:nvPr/>
              </p:nvCxnSpPr>
              <p:spPr>
                <a:xfrm flipV="1">
                  <a:off x="6582044" y="2938949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5566" name="Group 1000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5567" name="Group 1001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1016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6" y="2996368"/>
                  <a:ext cx="549876" cy="6429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17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6" y="2921098"/>
                  <a:ext cx="675352" cy="7840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18" name="Freeform 190"/>
                <p:cNvSpPr>
                  <a:spLocks/>
                </p:cNvSpPr>
                <p:nvPr/>
              </p:nvSpPr>
              <p:spPr bwMode="auto">
                <a:xfrm>
                  <a:off x="5968754" y="2922666"/>
                  <a:ext cx="125475" cy="137995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19" name="Freeform 191"/>
                <p:cNvSpPr>
                  <a:spLocks/>
                </p:cNvSpPr>
                <p:nvPr/>
              </p:nvSpPr>
              <p:spPr bwMode="auto">
                <a:xfrm>
                  <a:off x="5500065" y="2936779"/>
                  <a:ext cx="524044" cy="45475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20" name="Freeform 192"/>
                <p:cNvSpPr>
                  <a:spLocks/>
                </p:cNvSpPr>
                <p:nvPr/>
              </p:nvSpPr>
              <p:spPr bwMode="auto">
                <a:xfrm>
                  <a:off x="5621851" y="2933643"/>
                  <a:ext cx="302617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1003" name="Straight Connector 1002"/>
              <p:cNvCxnSpPr/>
              <p:nvPr/>
            </p:nvCxnSpPr>
            <p:spPr>
              <a:xfrm flipH="1">
                <a:off x="6996897" y="2124333"/>
                <a:ext cx="11070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4" name="Straight Connector 1003"/>
              <p:cNvCxnSpPr/>
              <p:nvPr/>
            </p:nvCxnSpPr>
            <p:spPr>
              <a:xfrm>
                <a:off x="6875111" y="230466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5" name="Straight Connector 1004"/>
              <p:cNvCxnSpPr/>
              <p:nvPr/>
            </p:nvCxnSpPr>
            <p:spPr>
              <a:xfrm>
                <a:off x="6871422" y="236896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6" name="Straight Connector 1005"/>
              <p:cNvCxnSpPr/>
              <p:nvPr/>
            </p:nvCxnSpPr>
            <p:spPr>
              <a:xfrm>
                <a:off x="6871422" y="244423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7" name="Straight Connector 1006"/>
              <p:cNvCxnSpPr/>
              <p:nvPr/>
            </p:nvCxnSpPr>
            <p:spPr>
              <a:xfrm>
                <a:off x="6867730" y="2508524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8" name="Straight Connector 1007"/>
              <p:cNvCxnSpPr/>
              <p:nvPr/>
            </p:nvCxnSpPr>
            <p:spPr>
              <a:xfrm>
                <a:off x="6864041" y="2569682"/>
                <a:ext cx="14023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9" name="Straight Connector 1008"/>
              <p:cNvCxnSpPr/>
              <p:nvPr/>
            </p:nvCxnSpPr>
            <p:spPr>
              <a:xfrm>
                <a:off x="6864041" y="263867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0" name="Straight Connector 1009"/>
              <p:cNvCxnSpPr/>
              <p:nvPr/>
            </p:nvCxnSpPr>
            <p:spPr>
              <a:xfrm>
                <a:off x="6860349" y="270610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1" name="Straight Connector 1010"/>
              <p:cNvCxnSpPr/>
              <p:nvPr/>
            </p:nvCxnSpPr>
            <p:spPr>
              <a:xfrm>
                <a:off x="6867730" y="2775106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2" name="Straight Connector 1011"/>
              <p:cNvCxnSpPr/>
              <p:nvPr/>
            </p:nvCxnSpPr>
            <p:spPr>
              <a:xfrm>
                <a:off x="6871422" y="2842536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3" name="Straight Connector 1012"/>
              <p:cNvCxnSpPr/>
              <p:nvPr/>
            </p:nvCxnSpPr>
            <p:spPr>
              <a:xfrm>
                <a:off x="6871422" y="2911534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4" name="Straight Connector 1013"/>
              <p:cNvCxnSpPr/>
              <p:nvPr/>
            </p:nvCxnSpPr>
            <p:spPr>
              <a:xfrm>
                <a:off x="6875111" y="297582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5" name="Straight Connector 1014"/>
              <p:cNvCxnSpPr/>
              <p:nvPr/>
            </p:nvCxnSpPr>
            <p:spPr>
              <a:xfrm flipH="1">
                <a:off x="6875111" y="2132173"/>
                <a:ext cx="136548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4835" name="Group 822"/>
          <p:cNvGrpSpPr>
            <a:grpSpLocks/>
          </p:cNvGrpSpPr>
          <p:nvPr/>
        </p:nvGrpSpPr>
        <p:grpSpPr bwMode="auto">
          <a:xfrm>
            <a:off x="2519363" y="5173663"/>
            <a:ext cx="331787" cy="1030287"/>
            <a:chOff x="6240352" y="2055335"/>
            <a:chExt cx="771307" cy="1017716"/>
          </a:xfrm>
        </p:grpSpPr>
        <p:grpSp>
          <p:nvGrpSpPr>
            <p:cNvPr id="205507" name="Group 941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963" name="Rectangle 962"/>
              <p:cNvSpPr/>
              <p:nvPr/>
            </p:nvSpPr>
            <p:spPr>
              <a:xfrm>
                <a:off x="6509397" y="3062521"/>
                <a:ext cx="447629" cy="74172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964" name="Straight Connector 963"/>
              <p:cNvCxnSpPr/>
              <p:nvPr/>
            </p:nvCxnSpPr>
            <p:spPr>
              <a:xfrm flipV="1">
                <a:off x="6846611" y="3062521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5" name="Rectangle 964"/>
              <p:cNvSpPr/>
              <p:nvPr/>
            </p:nvSpPr>
            <p:spPr>
              <a:xfrm>
                <a:off x="6476570" y="3071930"/>
                <a:ext cx="131305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966" name="Straight Connector 965"/>
              <p:cNvCxnSpPr/>
              <p:nvPr/>
            </p:nvCxnSpPr>
            <p:spPr>
              <a:xfrm flipV="1">
                <a:off x="6395998" y="3062521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7" name="Rectangle 966"/>
              <p:cNvSpPr/>
              <p:nvPr/>
            </p:nvSpPr>
            <p:spPr>
              <a:xfrm>
                <a:off x="6816769" y="3703886"/>
                <a:ext cx="131305" cy="11447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968" name="Rectangle 967"/>
              <p:cNvSpPr/>
              <p:nvPr/>
            </p:nvSpPr>
            <p:spPr>
              <a:xfrm>
                <a:off x="6404950" y="3158177"/>
                <a:ext cx="444646" cy="741725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969" name="Straight Connector 968"/>
              <p:cNvCxnSpPr/>
              <p:nvPr/>
            </p:nvCxnSpPr>
            <p:spPr>
              <a:xfrm flipV="1">
                <a:off x="6846611" y="3804247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5535" name="Group 969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98" name="Straight Connector 997"/>
                <p:cNvCxnSpPr/>
                <p:nvPr/>
              </p:nvCxnSpPr>
              <p:spPr>
                <a:xfrm flipV="1">
                  <a:off x="7028337" y="2846452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9" name="Straight Connector 998"/>
                <p:cNvCxnSpPr/>
                <p:nvPr/>
              </p:nvCxnSpPr>
              <p:spPr>
                <a:xfrm flipV="1">
                  <a:off x="6580707" y="2938973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536" name="Group 970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96" name="Straight Connector 995"/>
                <p:cNvCxnSpPr/>
                <p:nvPr/>
              </p:nvCxnSpPr>
              <p:spPr>
                <a:xfrm flipV="1">
                  <a:off x="7028816" y="2846449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7" name="Straight Connector 996"/>
                <p:cNvCxnSpPr/>
                <p:nvPr/>
              </p:nvCxnSpPr>
              <p:spPr>
                <a:xfrm flipV="1">
                  <a:off x="6581187" y="2938970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537" name="Group 971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94" name="Straight Connector 993"/>
                <p:cNvCxnSpPr/>
                <p:nvPr/>
              </p:nvCxnSpPr>
              <p:spPr>
                <a:xfrm flipV="1">
                  <a:off x="7026314" y="2846446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5" name="Straight Connector 994"/>
                <p:cNvCxnSpPr/>
                <p:nvPr/>
              </p:nvCxnSpPr>
              <p:spPr>
                <a:xfrm flipV="1">
                  <a:off x="6581668" y="2938967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538" name="Group 972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92" name="Straight Connector 991"/>
                <p:cNvCxnSpPr/>
                <p:nvPr/>
              </p:nvCxnSpPr>
              <p:spPr>
                <a:xfrm flipV="1">
                  <a:off x="7026794" y="2846445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3" name="Straight Connector 992"/>
                <p:cNvCxnSpPr/>
                <p:nvPr/>
              </p:nvCxnSpPr>
              <p:spPr>
                <a:xfrm flipV="1">
                  <a:off x="6582147" y="2938965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539" name="Group 973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90" name="Straight Connector 989"/>
                <p:cNvCxnSpPr/>
                <p:nvPr/>
              </p:nvCxnSpPr>
              <p:spPr>
                <a:xfrm flipV="1">
                  <a:off x="7027273" y="2846442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1" name="Straight Connector 990"/>
                <p:cNvCxnSpPr/>
                <p:nvPr/>
              </p:nvCxnSpPr>
              <p:spPr>
                <a:xfrm flipV="1">
                  <a:off x="6582627" y="2938962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540" name="Group 974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88" name="Straight Connector 987"/>
                <p:cNvCxnSpPr/>
                <p:nvPr/>
              </p:nvCxnSpPr>
              <p:spPr>
                <a:xfrm flipV="1">
                  <a:off x="7027754" y="2846440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9" name="Straight Connector 988"/>
                <p:cNvCxnSpPr/>
                <p:nvPr/>
              </p:nvCxnSpPr>
              <p:spPr>
                <a:xfrm flipV="1">
                  <a:off x="6583108" y="2938960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541" name="Group 975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86" name="Straight Connector 985"/>
                <p:cNvCxnSpPr/>
                <p:nvPr/>
              </p:nvCxnSpPr>
              <p:spPr>
                <a:xfrm flipV="1">
                  <a:off x="7028234" y="2846437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7" name="Straight Connector 986"/>
                <p:cNvCxnSpPr/>
                <p:nvPr/>
              </p:nvCxnSpPr>
              <p:spPr>
                <a:xfrm flipV="1">
                  <a:off x="6580604" y="2938957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542" name="Group 976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84" name="Straight Connector 983"/>
                <p:cNvCxnSpPr/>
                <p:nvPr/>
              </p:nvCxnSpPr>
              <p:spPr>
                <a:xfrm flipV="1">
                  <a:off x="7028713" y="2846434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5" name="Straight Connector 984"/>
                <p:cNvCxnSpPr/>
                <p:nvPr/>
              </p:nvCxnSpPr>
              <p:spPr>
                <a:xfrm flipV="1">
                  <a:off x="6581083" y="2938954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543" name="Group 977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82" name="Straight Connector 981"/>
                <p:cNvCxnSpPr/>
                <p:nvPr/>
              </p:nvCxnSpPr>
              <p:spPr>
                <a:xfrm flipV="1">
                  <a:off x="7026209" y="2846432"/>
                  <a:ext cx="107431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3" name="Straight Connector 982"/>
                <p:cNvCxnSpPr/>
                <p:nvPr/>
              </p:nvCxnSpPr>
              <p:spPr>
                <a:xfrm flipV="1">
                  <a:off x="6581565" y="2938952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544" name="Group 978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80" name="Straight Connector 979"/>
                <p:cNvCxnSpPr/>
                <p:nvPr/>
              </p:nvCxnSpPr>
              <p:spPr>
                <a:xfrm flipV="1">
                  <a:off x="7026688" y="2846429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1" name="Straight Connector 980"/>
                <p:cNvCxnSpPr/>
                <p:nvPr/>
              </p:nvCxnSpPr>
              <p:spPr>
                <a:xfrm flipV="1">
                  <a:off x="6582044" y="2938949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5508" name="Group 942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5509" name="Group 943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958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3" y="2996368"/>
                  <a:ext cx="549881" cy="6429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59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3" y="2921098"/>
                  <a:ext cx="675356" cy="7840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60" name="Freeform 190"/>
                <p:cNvSpPr>
                  <a:spLocks/>
                </p:cNvSpPr>
                <p:nvPr/>
              </p:nvSpPr>
              <p:spPr bwMode="auto">
                <a:xfrm>
                  <a:off x="5968753" y="2922666"/>
                  <a:ext cx="125476" cy="137995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61" name="Freeform 191"/>
                <p:cNvSpPr>
                  <a:spLocks/>
                </p:cNvSpPr>
                <p:nvPr/>
              </p:nvSpPr>
              <p:spPr bwMode="auto">
                <a:xfrm>
                  <a:off x="5500065" y="2936779"/>
                  <a:ext cx="524046" cy="45475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62" name="Freeform 192"/>
                <p:cNvSpPr>
                  <a:spLocks/>
                </p:cNvSpPr>
                <p:nvPr/>
              </p:nvSpPr>
              <p:spPr bwMode="auto">
                <a:xfrm>
                  <a:off x="5621849" y="2933643"/>
                  <a:ext cx="302618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945" name="Straight Connector 944"/>
              <p:cNvCxnSpPr/>
              <p:nvPr/>
            </p:nvCxnSpPr>
            <p:spPr>
              <a:xfrm flipH="1">
                <a:off x="6996897" y="2124333"/>
                <a:ext cx="11073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6" name="Straight Connector 945"/>
              <p:cNvCxnSpPr/>
              <p:nvPr/>
            </p:nvCxnSpPr>
            <p:spPr>
              <a:xfrm>
                <a:off x="6875113" y="2304667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7" name="Straight Connector 946"/>
              <p:cNvCxnSpPr/>
              <p:nvPr/>
            </p:nvCxnSpPr>
            <p:spPr>
              <a:xfrm>
                <a:off x="6871421" y="2368961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8" name="Straight Connector 947"/>
              <p:cNvCxnSpPr/>
              <p:nvPr/>
            </p:nvCxnSpPr>
            <p:spPr>
              <a:xfrm>
                <a:off x="6871421" y="2444231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9" name="Straight Connector 948"/>
              <p:cNvCxnSpPr/>
              <p:nvPr/>
            </p:nvCxnSpPr>
            <p:spPr>
              <a:xfrm>
                <a:off x="6867732" y="2508524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0" name="Straight Connector 949"/>
              <p:cNvCxnSpPr/>
              <p:nvPr/>
            </p:nvCxnSpPr>
            <p:spPr>
              <a:xfrm>
                <a:off x="6864040" y="2569682"/>
                <a:ext cx="14023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1" name="Straight Connector 950"/>
              <p:cNvCxnSpPr/>
              <p:nvPr/>
            </p:nvCxnSpPr>
            <p:spPr>
              <a:xfrm>
                <a:off x="6864040" y="263867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2" name="Straight Connector 951"/>
              <p:cNvCxnSpPr/>
              <p:nvPr/>
            </p:nvCxnSpPr>
            <p:spPr>
              <a:xfrm>
                <a:off x="6860351" y="270610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3" name="Straight Connector 952"/>
              <p:cNvCxnSpPr/>
              <p:nvPr/>
            </p:nvCxnSpPr>
            <p:spPr>
              <a:xfrm>
                <a:off x="6867732" y="2775106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4" name="Straight Connector 953"/>
              <p:cNvCxnSpPr/>
              <p:nvPr/>
            </p:nvCxnSpPr>
            <p:spPr>
              <a:xfrm>
                <a:off x="6871421" y="2842536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5" name="Straight Connector 954"/>
              <p:cNvCxnSpPr/>
              <p:nvPr/>
            </p:nvCxnSpPr>
            <p:spPr>
              <a:xfrm>
                <a:off x="6871421" y="2911534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6" name="Straight Connector 955"/>
              <p:cNvCxnSpPr/>
              <p:nvPr/>
            </p:nvCxnSpPr>
            <p:spPr>
              <a:xfrm>
                <a:off x="6875113" y="2975827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7" name="Straight Connector 956"/>
              <p:cNvCxnSpPr/>
              <p:nvPr/>
            </p:nvCxnSpPr>
            <p:spPr>
              <a:xfrm flipH="1">
                <a:off x="6875113" y="2132173"/>
                <a:ext cx="136546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4836" name="Group 823"/>
          <p:cNvGrpSpPr>
            <a:grpSpLocks/>
          </p:cNvGrpSpPr>
          <p:nvPr/>
        </p:nvGrpSpPr>
        <p:grpSpPr bwMode="auto">
          <a:xfrm>
            <a:off x="2895600" y="5173663"/>
            <a:ext cx="331788" cy="1030287"/>
            <a:chOff x="6240352" y="2055335"/>
            <a:chExt cx="771307" cy="1017716"/>
          </a:xfrm>
        </p:grpSpPr>
        <p:grpSp>
          <p:nvGrpSpPr>
            <p:cNvPr id="205449" name="Group 883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905" name="Rectangle 904"/>
              <p:cNvSpPr/>
              <p:nvPr/>
            </p:nvSpPr>
            <p:spPr>
              <a:xfrm>
                <a:off x="6509397" y="3062521"/>
                <a:ext cx="447628" cy="74172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906" name="Straight Connector 905"/>
              <p:cNvCxnSpPr/>
              <p:nvPr/>
            </p:nvCxnSpPr>
            <p:spPr>
              <a:xfrm flipV="1">
                <a:off x="6846611" y="3062521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07" name="Rectangle 906"/>
              <p:cNvSpPr/>
              <p:nvPr/>
            </p:nvSpPr>
            <p:spPr>
              <a:xfrm>
                <a:off x="6476572" y="3071930"/>
                <a:ext cx="131304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908" name="Straight Connector 907"/>
              <p:cNvCxnSpPr/>
              <p:nvPr/>
            </p:nvCxnSpPr>
            <p:spPr>
              <a:xfrm flipV="1">
                <a:off x="6395998" y="3062521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09" name="Rectangle 908"/>
              <p:cNvSpPr/>
              <p:nvPr/>
            </p:nvSpPr>
            <p:spPr>
              <a:xfrm>
                <a:off x="6816769" y="3703886"/>
                <a:ext cx="131304" cy="11447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910" name="Rectangle 909"/>
              <p:cNvSpPr/>
              <p:nvPr/>
            </p:nvSpPr>
            <p:spPr>
              <a:xfrm>
                <a:off x="6404951" y="3158177"/>
                <a:ext cx="444643" cy="741725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911" name="Straight Connector 910"/>
              <p:cNvCxnSpPr/>
              <p:nvPr/>
            </p:nvCxnSpPr>
            <p:spPr>
              <a:xfrm flipV="1">
                <a:off x="6846611" y="3804247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5477" name="Group 911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40" name="Straight Connector 939"/>
                <p:cNvCxnSpPr/>
                <p:nvPr/>
              </p:nvCxnSpPr>
              <p:spPr>
                <a:xfrm flipV="1">
                  <a:off x="7028337" y="2846452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1" name="Straight Connector 940"/>
                <p:cNvCxnSpPr/>
                <p:nvPr/>
              </p:nvCxnSpPr>
              <p:spPr>
                <a:xfrm flipV="1">
                  <a:off x="6580709" y="2938973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78" name="Group 912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38" name="Straight Connector 937"/>
                <p:cNvCxnSpPr/>
                <p:nvPr/>
              </p:nvCxnSpPr>
              <p:spPr>
                <a:xfrm flipV="1">
                  <a:off x="7028817" y="2846449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9" name="Straight Connector 938"/>
                <p:cNvCxnSpPr/>
                <p:nvPr/>
              </p:nvCxnSpPr>
              <p:spPr>
                <a:xfrm flipV="1">
                  <a:off x="6581189" y="2938970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79" name="Group 913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36" name="Straight Connector 935"/>
                <p:cNvCxnSpPr/>
                <p:nvPr/>
              </p:nvCxnSpPr>
              <p:spPr>
                <a:xfrm flipV="1">
                  <a:off x="7026313" y="2846446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7" name="Straight Connector 936"/>
                <p:cNvCxnSpPr/>
                <p:nvPr/>
              </p:nvCxnSpPr>
              <p:spPr>
                <a:xfrm flipV="1">
                  <a:off x="6581670" y="2938967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80" name="Group 914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34" name="Straight Connector 933"/>
                <p:cNvCxnSpPr/>
                <p:nvPr/>
              </p:nvCxnSpPr>
              <p:spPr>
                <a:xfrm flipV="1">
                  <a:off x="7026792" y="2846445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5" name="Straight Connector 934"/>
                <p:cNvCxnSpPr/>
                <p:nvPr/>
              </p:nvCxnSpPr>
              <p:spPr>
                <a:xfrm flipV="1">
                  <a:off x="6582149" y="2938965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81" name="Group 915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32" name="Straight Connector 931"/>
                <p:cNvCxnSpPr/>
                <p:nvPr/>
              </p:nvCxnSpPr>
              <p:spPr>
                <a:xfrm flipV="1">
                  <a:off x="7027272" y="2846442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3" name="Straight Connector 932"/>
                <p:cNvCxnSpPr/>
                <p:nvPr/>
              </p:nvCxnSpPr>
              <p:spPr>
                <a:xfrm flipV="1">
                  <a:off x="6582629" y="2938962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82" name="Group 916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30" name="Straight Connector 929"/>
                <p:cNvCxnSpPr/>
                <p:nvPr/>
              </p:nvCxnSpPr>
              <p:spPr>
                <a:xfrm flipV="1">
                  <a:off x="7027753" y="2846440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1" name="Straight Connector 930"/>
                <p:cNvCxnSpPr/>
                <p:nvPr/>
              </p:nvCxnSpPr>
              <p:spPr>
                <a:xfrm flipV="1">
                  <a:off x="6583110" y="2938960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83" name="Group 917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28" name="Straight Connector 927"/>
                <p:cNvCxnSpPr/>
                <p:nvPr/>
              </p:nvCxnSpPr>
              <p:spPr>
                <a:xfrm flipV="1">
                  <a:off x="7028232" y="2846437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9" name="Straight Connector 928"/>
                <p:cNvCxnSpPr/>
                <p:nvPr/>
              </p:nvCxnSpPr>
              <p:spPr>
                <a:xfrm flipV="1">
                  <a:off x="6580604" y="2938957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84" name="Group 918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26" name="Straight Connector 925"/>
                <p:cNvCxnSpPr/>
                <p:nvPr/>
              </p:nvCxnSpPr>
              <p:spPr>
                <a:xfrm flipV="1">
                  <a:off x="7028711" y="2846434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7" name="Straight Connector 926"/>
                <p:cNvCxnSpPr/>
                <p:nvPr/>
              </p:nvCxnSpPr>
              <p:spPr>
                <a:xfrm flipV="1">
                  <a:off x="6581083" y="2938954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85" name="Group 919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24" name="Straight Connector 923"/>
                <p:cNvCxnSpPr/>
                <p:nvPr/>
              </p:nvCxnSpPr>
              <p:spPr>
                <a:xfrm flipV="1">
                  <a:off x="7026209" y="2846432"/>
                  <a:ext cx="107431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5" name="Straight Connector 924"/>
                <p:cNvCxnSpPr/>
                <p:nvPr/>
              </p:nvCxnSpPr>
              <p:spPr>
                <a:xfrm flipV="1">
                  <a:off x="6581565" y="2938952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86" name="Group 920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22" name="Straight Connector 921"/>
                <p:cNvCxnSpPr/>
                <p:nvPr/>
              </p:nvCxnSpPr>
              <p:spPr>
                <a:xfrm flipV="1">
                  <a:off x="7026689" y="2846429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3" name="Straight Connector 922"/>
                <p:cNvCxnSpPr/>
                <p:nvPr/>
              </p:nvCxnSpPr>
              <p:spPr>
                <a:xfrm flipV="1">
                  <a:off x="6582044" y="2938949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5450" name="Group 884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5451" name="Group 885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900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6" y="2996368"/>
                  <a:ext cx="549876" cy="6429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01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6" y="2921098"/>
                  <a:ext cx="675352" cy="7840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02" name="Freeform 190"/>
                <p:cNvSpPr>
                  <a:spLocks/>
                </p:cNvSpPr>
                <p:nvPr/>
              </p:nvSpPr>
              <p:spPr bwMode="auto">
                <a:xfrm>
                  <a:off x="5968754" y="2922666"/>
                  <a:ext cx="125475" cy="137995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03" name="Freeform 191"/>
                <p:cNvSpPr>
                  <a:spLocks/>
                </p:cNvSpPr>
                <p:nvPr/>
              </p:nvSpPr>
              <p:spPr bwMode="auto">
                <a:xfrm>
                  <a:off x="5500065" y="2936779"/>
                  <a:ext cx="524044" cy="45475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04" name="Freeform 192"/>
                <p:cNvSpPr>
                  <a:spLocks/>
                </p:cNvSpPr>
                <p:nvPr/>
              </p:nvSpPr>
              <p:spPr bwMode="auto">
                <a:xfrm>
                  <a:off x="5621851" y="2933643"/>
                  <a:ext cx="302617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887" name="Straight Connector 886"/>
              <p:cNvCxnSpPr/>
              <p:nvPr/>
            </p:nvCxnSpPr>
            <p:spPr>
              <a:xfrm flipH="1">
                <a:off x="6996897" y="2124333"/>
                <a:ext cx="11070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8" name="Straight Connector 887"/>
              <p:cNvCxnSpPr/>
              <p:nvPr/>
            </p:nvCxnSpPr>
            <p:spPr>
              <a:xfrm>
                <a:off x="6875111" y="230466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9" name="Straight Connector 888"/>
              <p:cNvCxnSpPr/>
              <p:nvPr/>
            </p:nvCxnSpPr>
            <p:spPr>
              <a:xfrm>
                <a:off x="6871422" y="236896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0" name="Straight Connector 889"/>
              <p:cNvCxnSpPr/>
              <p:nvPr/>
            </p:nvCxnSpPr>
            <p:spPr>
              <a:xfrm>
                <a:off x="6871422" y="244423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1" name="Straight Connector 890"/>
              <p:cNvCxnSpPr/>
              <p:nvPr/>
            </p:nvCxnSpPr>
            <p:spPr>
              <a:xfrm>
                <a:off x="6867730" y="2508524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2" name="Straight Connector 891"/>
              <p:cNvCxnSpPr/>
              <p:nvPr/>
            </p:nvCxnSpPr>
            <p:spPr>
              <a:xfrm>
                <a:off x="6864041" y="2569682"/>
                <a:ext cx="14023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3" name="Straight Connector 892"/>
              <p:cNvCxnSpPr/>
              <p:nvPr/>
            </p:nvCxnSpPr>
            <p:spPr>
              <a:xfrm>
                <a:off x="6864041" y="263867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4" name="Straight Connector 893"/>
              <p:cNvCxnSpPr/>
              <p:nvPr/>
            </p:nvCxnSpPr>
            <p:spPr>
              <a:xfrm>
                <a:off x="6860349" y="270610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5" name="Straight Connector 894"/>
              <p:cNvCxnSpPr/>
              <p:nvPr/>
            </p:nvCxnSpPr>
            <p:spPr>
              <a:xfrm>
                <a:off x="6867730" y="2775106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6" name="Straight Connector 895"/>
              <p:cNvCxnSpPr/>
              <p:nvPr/>
            </p:nvCxnSpPr>
            <p:spPr>
              <a:xfrm>
                <a:off x="6871422" y="2842536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7" name="Straight Connector 896"/>
              <p:cNvCxnSpPr/>
              <p:nvPr/>
            </p:nvCxnSpPr>
            <p:spPr>
              <a:xfrm>
                <a:off x="6871422" y="2911534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8" name="Straight Connector 897"/>
              <p:cNvCxnSpPr/>
              <p:nvPr/>
            </p:nvCxnSpPr>
            <p:spPr>
              <a:xfrm>
                <a:off x="6875111" y="297582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9" name="Straight Connector 898"/>
              <p:cNvCxnSpPr/>
              <p:nvPr/>
            </p:nvCxnSpPr>
            <p:spPr>
              <a:xfrm flipH="1">
                <a:off x="6875111" y="2132173"/>
                <a:ext cx="136548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4837" name="Group 824"/>
          <p:cNvGrpSpPr>
            <a:grpSpLocks/>
          </p:cNvGrpSpPr>
          <p:nvPr/>
        </p:nvGrpSpPr>
        <p:grpSpPr bwMode="auto">
          <a:xfrm>
            <a:off x="3271838" y="5173663"/>
            <a:ext cx="331787" cy="1030287"/>
            <a:chOff x="6240352" y="2055335"/>
            <a:chExt cx="771307" cy="1017716"/>
          </a:xfrm>
        </p:grpSpPr>
        <p:grpSp>
          <p:nvGrpSpPr>
            <p:cNvPr id="205391" name="Group 825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847" name="Rectangle 846"/>
              <p:cNvSpPr/>
              <p:nvPr/>
            </p:nvSpPr>
            <p:spPr>
              <a:xfrm>
                <a:off x="6509397" y="3062521"/>
                <a:ext cx="447629" cy="74172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848" name="Straight Connector 847"/>
              <p:cNvCxnSpPr/>
              <p:nvPr/>
            </p:nvCxnSpPr>
            <p:spPr>
              <a:xfrm flipV="1">
                <a:off x="6846611" y="3062521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9" name="Rectangle 848"/>
              <p:cNvSpPr/>
              <p:nvPr/>
            </p:nvSpPr>
            <p:spPr>
              <a:xfrm>
                <a:off x="6476570" y="3071930"/>
                <a:ext cx="131305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850" name="Straight Connector 849"/>
              <p:cNvCxnSpPr/>
              <p:nvPr/>
            </p:nvCxnSpPr>
            <p:spPr>
              <a:xfrm flipV="1">
                <a:off x="6395998" y="3062521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1" name="Rectangle 850"/>
              <p:cNvSpPr/>
              <p:nvPr/>
            </p:nvSpPr>
            <p:spPr>
              <a:xfrm>
                <a:off x="6816769" y="3703886"/>
                <a:ext cx="131305" cy="11447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852" name="Rectangle 851"/>
              <p:cNvSpPr/>
              <p:nvPr/>
            </p:nvSpPr>
            <p:spPr>
              <a:xfrm>
                <a:off x="6404950" y="3158177"/>
                <a:ext cx="444646" cy="741725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853" name="Straight Connector 852"/>
              <p:cNvCxnSpPr/>
              <p:nvPr/>
            </p:nvCxnSpPr>
            <p:spPr>
              <a:xfrm flipV="1">
                <a:off x="6846611" y="3804247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5419" name="Group 853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82" name="Straight Connector 881"/>
                <p:cNvCxnSpPr/>
                <p:nvPr/>
              </p:nvCxnSpPr>
              <p:spPr>
                <a:xfrm flipV="1">
                  <a:off x="7028337" y="2846452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3" name="Straight Connector 882"/>
                <p:cNvCxnSpPr/>
                <p:nvPr/>
              </p:nvCxnSpPr>
              <p:spPr>
                <a:xfrm flipV="1">
                  <a:off x="6580707" y="2938973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20" name="Group 854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80" name="Straight Connector 879"/>
                <p:cNvCxnSpPr/>
                <p:nvPr/>
              </p:nvCxnSpPr>
              <p:spPr>
                <a:xfrm flipV="1">
                  <a:off x="7028816" y="2846449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1" name="Straight Connector 880"/>
                <p:cNvCxnSpPr/>
                <p:nvPr/>
              </p:nvCxnSpPr>
              <p:spPr>
                <a:xfrm flipV="1">
                  <a:off x="6581187" y="2938970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21" name="Group 855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78" name="Straight Connector 877"/>
                <p:cNvCxnSpPr/>
                <p:nvPr/>
              </p:nvCxnSpPr>
              <p:spPr>
                <a:xfrm flipV="1">
                  <a:off x="7026314" y="2846446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9" name="Straight Connector 878"/>
                <p:cNvCxnSpPr/>
                <p:nvPr/>
              </p:nvCxnSpPr>
              <p:spPr>
                <a:xfrm flipV="1">
                  <a:off x="6581668" y="2938967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22" name="Group 856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76" name="Straight Connector 875"/>
                <p:cNvCxnSpPr/>
                <p:nvPr/>
              </p:nvCxnSpPr>
              <p:spPr>
                <a:xfrm flipV="1">
                  <a:off x="7026794" y="2846445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7" name="Straight Connector 876"/>
                <p:cNvCxnSpPr/>
                <p:nvPr/>
              </p:nvCxnSpPr>
              <p:spPr>
                <a:xfrm flipV="1">
                  <a:off x="6582147" y="2938965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23" name="Group 857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74" name="Straight Connector 873"/>
                <p:cNvCxnSpPr/>
                <p:nvPr/>
              </p:nvCxnSpPr>
              <p:spPr>
                <a:xfrm flipV="1">
                  <a:off x="7027273" y="2846442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5" name="Straight Connector 874"/>
                <p:cNvCxnSpPr/>
                <p:nvPr/>
              </p:nvCxnSpPr>
              <p:spPr>
                <a:xfrm flipV="1">
                  <a:off x="6582627" y="2938962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24" name="Group 858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72" name="Straight Connector 871"/>
                <p:cNvCxnSpPr/>
                <p:nvPr/>
              </p:nvCxnSpPr>
              <p:spPr>
                <a:xfrm flipV="1">
                  <a:off x="7027754" y="2846440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3" name="Straight Connector 872"/>
                <p:cNvCxnSpPr/>
                <p:nvPr/>
              </p:nvCxnSpPr>
              <p:spPr>
                <a:xfrm flipV="1">
                  <a:off x="6583108" y="2938960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25" name="Group 859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70" name="Straight Connector 869"/>
                <p:cNvCxnSpPr/>
                <p:nvPr/>
              </p:nvCxnSpPr>
              <p:spPr>
                <a:xfrm flipV="1">
                  <a:off x="7028234" y="2846437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1" name="Straight Connector 870"/>
                <p:cNvCxnSpPr/>
                <p:nvPr/>
              </p:nvCxnSpPr>
              <p:spPr>
                <a:xfrm flipV="1">
                  <a:off x="6580604" y="2938957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26" name="Group 860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68" name="Straight Connector 867"/>
                <p:cNvCxnSpPr/>
                <p:nvPr/>
              </p:nvCxnSpPr>
              <p:spPr>
                <a:xfrm flipV="1">
                  <a:off x="7028713" y="2846434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9" name="Straight Connector 868"/>
                <p:cNvCxnSpPr/>
                <p:nvPr/>
              </p:nvCxnSpPr>
              <p:spPr>
                <a:xfrm flipV="1">
                  <a:off x="6581083" y="2938954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27" name="Group 861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66" name="Straight Connector 865"/>
                <p:cNvCxnSpPr/>
                <p:nvPr/>
              </p:nvCxnSpPr>
              <p:spPr>
                <a:xfrm flipV="1">
                  <a:off x="7026209" y="2846432"/>
                  <a:ext cx="107431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7" name="Straight Connector 866"/>
                <p:cNvCxnSpPr/>
                <p:nvPr/>
              </p:nvCxnSpPr>
              <p:spPr>
                <a:xfrm flipV="1">
                  <a:off x="6581565" y="2938952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28" name="Group 862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64" name="Straight Connector 863"/>
                <p:cNvCxnSpPr/>
                <p:nvPr/>
              </p:nvCxnSpPr>
              <p:spPr>
                <a:xfrm flipV="1">
                  <a:off x="7026688" y="2846429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5" name="Straight Connector 864"/>
                <p:cNvCxnSpPr/>
                <p:nvPr/>
              </p:nvCxnSpPr>
              <p:spPr>
                <a:xfrm flipV="1">
                  <a:off x="6582044" y="2938949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5392" name="Group 826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5393" name="Group 827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842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3" y="2996368"/>
                  <a:ext cx="549881" cy="6429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43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3" y="2921098"/>
                  <a:ext cx="675356" cy="7840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44" name="Freeform 190"/>
                <p:cNvSpPr>
                  <a:spLocks/>
                </p:cNvSpPr>
                <p:nvPr/>
              </p:nvSpPr>
              <p:spPr bwMode="auto">
                <a:xfrm>
                  <a:off x="5968753" y="2922666"/>
                  <a:ext cx="125476" cy="137995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45" name="Freeform 191"/>
                <p:cNvSpPr>
                  <a:spLocks/>
                </p:cNvSpPr>
                <p:nvPr/>
              </p:nvSpPr>
              <p:spPr bwMode="auto">
                <a:xfrm>
                  <a:off x="5500065" y="2936779"/>
                  <a:ext cx="524046" cy="45475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46" name="Freeform 192"/>
                <p:cNvSpPr>
                  <a:spLocks/>
                </p:cNvSpPr>
                <p:nvPr/>
              </p:nvSpPr>
              <p:spPr bwMode="auto">
                <a:xfrm>
                  <a:off x="5621849" y="2933643"/>
                  <a:ext cx="302618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829" name="Straight Connector 828"/>
              <p:cNvCxnSpPr/>
              <p:nvPr/>
            </p:nvCxnSpPr>
            <p:spPr>
              <a:xfrm flipH="1">
                <a:off x="6996897" y="2124333"/>
                <a:ext cx="11073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0" name="Straight Connector 829"/>
              <p:cNvCxnSpPr/>
              <p:nvPr/>
            </p:nvCxnSpPr>
            <p:spPr>
              <a:xfrm>
                <a:off x="6875113" y="2304667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1" name="Straight Connector 830"/>
              <p:cNvCxnSpPr/>
              <p:nvPr/>
            </p:nvCxnSpPr>
            <p:spPr>
              <a:xfrm>
                <a:off x="6871421" y="2368961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2" name="Straight Connector 831"/>
              <p:cNvCxnSpPr/>
              <p:nvPr/>
            </p:nvCxnSpPr>
            <p:spPr>
              <a:xfrm>
                <a:off x="6871421" y="2444231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3" name="Straight Connector 832"/>
              <p:cNvCxnSpPr/>
              <p:nvPr/>
            </p:nvCxnSpPr>
            <p:spPr>
              <a:xfrm>
                <a:off x="6867732" y="2508524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4" name="Straight Connector 833"/>
              <p:cNvCxnSpPr/>
              <p:nvPr/>
            </p:nvCxnSpPr>
            <p:spPr>
              <a:xfrm>
                <a:off x="6864040" y="2569682"/>
                <a:ext cx="14023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5" name="Straight Connector 834"/>
              <p:cNvCxnSpPr/>
              <p:nvPr/>
            </p:nvCxnSpPr>
            <p:spPr>
              <a:xfrm>
                <a:off x="6864040" y="263867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6" name="Straight Connector 835"/>
              <p:cNvCxnSpPr/>
              <p:nvPr/>
            </p:nvCxnSpPr>
            <p:spPr>
              <a:xfrm>
                <a:off x="6860351" y="270610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7" name="Straight Connector 836"/>
              <p:cNvCxnSpPr/>
              <p:nvPr/>
            </p:nvCxnSpPr>
            <p:spPr>
              <a:xfrm>
                <a:off x="6867732" y="2775106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8" name="Straight Connector 837"/>
              <p:cNvCxnSpPr/>
              <p:nvPr/>
            </p:nvCxnSpPr>
            <p:spPr>
              <a:xfrm>
                <a:off x="6871421" y="2842536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9" name="Straight Connector 838"/>
              <p:cNvCxnSpPr/>
              <p:nvPr/>
            </p:nvCxnSpPr>
            <p:spPr>
              <a:xfrm>
                <a:off x="6871421" y="2911534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0" name="Straight Connector 839"/>
              <p:cNvCxnSpPr/>
              <p:nvPr/>
            </p:nvCxnSpPr>
            <p:spPr>
              <a:xfrm>
                <a:off x="6875113" y="2975827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1" name="Straight Connector 840"/>
              <p:cNvCxnSpPr/>
              <p:nvPr/>
            </p:nvCxnSpPr>
            <p:spPr>
              <a:xfrm flipH="1">
                <a:off x="6875113" y="2132173"/>
                <a:ext cx="136546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065" name="Straight Connector 1064"/>
          <p:cNvCxnSpPr/>
          <p:nvPr/>
        </p:nvCxnSpPr>
        <p:spPr>
          <a:xfrm flipH="1">
            <a:off x="3989388" y="4705350"/>
            <a:ext cx="357187" cy="495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6" name="Straight Connector 1065"/>
          <p:cNvCxnSpPr>
            <a:stCxn id="1305" idx="2"/>
          </p:cNvCxnSpPr>
          <p:nvPr/>
        </p:nvCxnSpPr>
        <p:spPr>
          <a:xfrm flipH="1">
            <a:off x="4294188" y="4919663"/>
            <a:ext cx="203200" cy="4857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7" name="Straight Connector 1066"/>
          <p:cNvCxnSpPr/>
          <p:nvPr/>
        </p:nvCxnSpPr>
        <p:spPr>
          <a:xfrm>
            <a:off x="4611688" y="4719638"/>
            <a:ext cx="58737" cy="4905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8" name="Straight Connector 1067"/>
          <p:cNvCxnSpPr>
            <a:endCxn id="1090" idx="0"/>
          </p:cNvCxnSpPr>
          <p:nvPr/>
        </p:nvCxnSpPr>
        <p:spPr>
          <a:xfrm>
            <a:off x="4751388" y="4743450"/>
            <a:ext cx="274637" cy="457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4842" name="Group 1068"/>
          <p:cNvGrpSpPr>
            <a:grpSpLocks/>
          </p:cNvGrpSpPr>
          <p:nvPr/>
        </p:nvGrpSpPr>
        <p:grpSpPr bwMode="auto">
          <a:xfrm>
            <a:off x="3724275" y="5200650"/>
            <a:ext cx="331788" cy="1030288"/>
            <a:chOff x="6240352" y="2055335"/>
            <a:chExt cx="771307" cy="1017716"/>
          </a:xfrm>
        </p:grpSpPr>
        <p:grpSp>
          <p:nvGrpSpPr>
            <p:cNvPr id="205333" name="Group 1246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1268" name="Rectangle 1267"/>
              <p:cNvSpPr/>
              <p:nvPr/>
            </p:nvSpPr>
            <p:spPr>
              <a:xfrm>
                <a:off x="6509397" y="3062521"/>
                <a:ext cx="447628" cy="74172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269" name="Straight Connector 1268"/>
              <p:cNvCxnSpPr/>
              <p:nvPr/>
            </p:nvCxnSpPr>
            <p:spPr>
              <a:xfrm flipV="1">
                <a:off x="6846611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70" name="Rectangle 1269"/>
              <p:cNvSpPr/>
              <p:nvPr/>
            </p:nvSpPr>
            <p:spPr>
              <a:xfrm>
                <a:off x="6476572" y="3071930"/>
                <a:ext cx="131304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271" name="Straight Connector 1270"/>
              <p:cNvCxnSpPr/>
              <p:nvPr/>
            </p:nvCxnSpPr>
            <p:spPr>
              <a:xfrm flipV="1">
                <a:off x="6395998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72" name="Rectangle 1271"/>
              <p:cNvSpPr/>
              <p:nvPr/>
            </p:nvSpPr>
            <p:spPr>
              <a:xfrm>
                <a:off x="6816769" y="3703885"/>
                <a:ext cx="131304" cy="114474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273" name="Rectangle 1272"/>
              <p:cNvSpPr/>
              <p:nvPr/>
            </p:nvSpPr>
            <p:spPr>
              <a:xfrm>
                <a:off x="6404951" y="3158176"/>
                <a:ext cx="444643" cy="74172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274" name="Straight Connector 1273"/>
              <p:cNvCxnSpPr/>
              <p:nvPr/>
            </p:nvCxnSpPr>
            <p:spPr>
              <a:xfrm flipV="1">
                <a:off x="6846611" y="3804246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5361" name="Group 1274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303" name="Straight Connector 1302"/>
                <p:cNvCxnSpPr/>
                <p:nvPr/>
              </p:nvCxnSpPr>
              <p:spPr>
                <a:xfrm flipV="1">
                  <a:off x="7028337" y="284645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4" name="Straight Connector 1303"/>
                <p:cNvCxnSpPr/>
                <p:nvPr/>
              </p:nvCxnSpPr>
              <p:spPr>
                <a:xfrm flipV="1">
                  <a:off x="6580709" y="2938972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62" name="Group 1275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301" name="Straight Connector 1300"/>
                <p:cNvCxnSpPr/>
                <p:nvPr/>
              </p:nvCxnSpPr>
              <p:spPr>
                <a:xfrm flipV="1">
                  <a:off x="7028817" y="284644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2" name="Straight Connector 1301"/>
                <p:cNvCxnSpPr/>
                <p:nvPr/>
              </p:nvCxnSpPr>
              <p:spPr>
                <a:xfrm flipV="1">
                  <a:off x="6581189" y="2938969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63" name="Group 1276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99" name="Straight Connector 1298"/>
                <p:cNvCxnSpPr/>
                <p:nvPr/>
              </p:nvCxnSpPr>
              <p:spPr>
                <a:xfrm flipV="1">
                  <a:off x="7026313" y="2846446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0" name="Straight Connector 1299"/>
                <p:cNvCxnSpPr/>
                <p:nvPr/>
              </p:nvCxnSpPr>
              <p:spPr>
                <a:xfrm flipV="1">
                  <a:off x="6581670" y="2938966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64" name="Group 1277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97" name="Straight Connector 1296"/>
                <p:cNvCxnSpPr/>
                <p:nvPr/>
              </p:nvCxnSpPr>
              <p:spPr>
                <a:xfrm flipV="1">
                  <a:off x="7026792" y="2846445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8" name="Straight Connector 1297"/>
                <p:cNvCxnSpPr/>
                <p:nvPr/>
              </p:nvCxnSpPr>
              <p:spPr>
                <a:xfrm flipV="1">
                  <a:off x="6582149" y="2938964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65" name="Group 1278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95" name="Straight Connector 1294"/>
                <p:cNvCxnSpPr/>
                <p:nvPr/>
              </p:nvCxnSpPr>
              <p:spPr>
                <a:xfrm flipV="1">
                  <a:off x="7027272" y="284644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6" name="Straight Connector 1295"/>
                <p:cNvCxnSpPr/>
                <p:nvPr/>
              </p:nvCxnSpPr>
              <p:spPr>
                <a:xfrm flipV="1">
                  <a:off x="6582629" y="2938961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66" name="Group 1279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93" name="Straight Connector 1292"/>
                <p:cNvCxnSpPr/>
                <p:nvPr/>
              </p:nvCxnSpPr>
              <p:spPr>
                <a:xfrm flipV="1">
                  <a:off x="7027753" y="2846440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4" name="Straight Connector 1293"/>
                <p:cNvCxnSpPr/>
                <p:nvPr/>
              </p:nvCxnSpPr>
              <p:spPr>
                <a:xfrm flipV="1">
                  <a:off x="6583110" y="2938959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67" name="Group 1280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91" name="Straight Connector 1290"/>
                <p:cNvCxnSpPr/>
                <p:nvPr/>
              </p:nvCxnSpPr>
              <p:spPr>
                <a:xfrm flipV="1">
                  <a:off x="7028232" y="2846437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2" name="Straight Connector 1291"/>
                <p:cNvCxnSpPr/>
                <p:nvPr/>
              </p:nvCxnSpPr>
              <p:spPr>
                <a:xfrm flipV="1">
                  <a:off x="6580604" y="2938956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68" name="Group 1281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89" name="Straight Connector 1288"/>
                <p:cNvCxnSpPr/>
                <p:nvPr/>
              </p:nvCxnSpPr>
              <p:spPr>
                <a:xfrm flipV="1">
                  <a:off x="7028711" y="2846434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0" name="Straight Connector 1289"/>
                <p:cNvCxnSpPr/>
                <p:nvPr/>
              </p:nvCxnSpPr>
              <p:spPr>
                <a:xfrm flipV="1">
                  <a:off x="6581083" y="2938953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69" name="Group 1282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87" name="Straight Connector 1286"/>
                <p:cNvCxnSpPr/>
                <p:nvPr/>
              </p:nvCxnSpPr>
              <p:spPr>
                <a:xfrm flipV="1">
                  <a:off x="7026209" y="2846432"/>
                  <a:ext cx="107431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8" name="Straight Connector 1287"/>
                <p:cNvCxnSpPr/>
                <p:nvPr/>
              </p:nvCxnSpPr>
              <p:spPr>
                <a:xfrm flipV="1">
                  <a:off x="6581565" y="2938951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70" name="Group 1283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85" name="Straight Connector 1284"/>
                <p:cNvCxnSpPr/>
                <p:nvPr/>
              </p:nvCxnSpPr>
              <p:spPr>
                <a:xfrm flipV="1">
                  <a:off x="7026689" y="284642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6" name="Straight Connector 1285"/>
                <p:cNvCxnSpPr/>
                <p:nvPr/>
              </p:nvCxnSpPr>
              <p:spPr>
                <a:xfrm flipV="1">
                  <a:off x="6582044" y="2938948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5334" name="Group 1247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5335" name="Group 1248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1263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6" y="2996368"/>
                  <a:ext cx="549876" cy="64294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264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6" y="2921098"/>
                  <a:ext cx="675352" cy="7840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265" name="Freeform 190"/>
                <p:cNvSpPr>
                  <a:spLocks/>
                </p:cNvSpPr>
                <p:nvPr/>
              </p:nvSpPr>
              <p:spPr bwMode="auto">
                <a:xfrm>
                  <a:off x="5968754" y="2922667"/>
                  <a:ext cx="125475" cy="137995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266" name="Freeform 191"/>
                <p:cNvSpPr>
                  <a:spLocks/>
                </p:cNvSpPr>
                <p:nvPr/>
              </p:nvSpPr>
              <p:spPr bwMode="auto">
                <a:xfrm>
                  <a:off x="5500065" y="2936779"/>
                  <a:ext cx="524044" cy="45476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267" name="Freeform 192"/>
                <p:cNvSpPr>
                  <a:spLocks/>
                </p:cNvSpPr>
                <p:nvPr/>
              </p:nvSpPr>
              <p:spPr bwMode="auto">
                <a:xfrm>
                  <a:off x="5621851" y="2933643"/>
                  <a:ext cx="302617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1250" name="Straight Connector 1249"/>
              <p:cNvCxnSpPr/>
              <p:nvPr/>
            </p:nvCxnSpPr>
            <p:spPr>
              <a:xfrm flipH="1">
                <a:off x="6996897" y="2124333"/>
                <a:ext cx="11070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1" name="Straight Connector 1250"/>
              <p:cNvCxnSpPr/>
              <p:nvPr/>
            </p:nvCxnSpPr>
            <p:spPr>
              <a:xfrm>
                <a:off x="6875111" y="2304668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2" name="Straight Connector 1251"/>
              <p:cNvCxnSpPr/>
              <p:nvPr/>
            </p:nvCxnSpPr>
            <p:spPr>
              <a:xfrm>
                <a:off x="6871422" y="236896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3" name="Straight Connector 1252"/>
              <p:cNvCxnSpPr/>
              <p:nvPr/>
            </p:nvCxnSpPr>
            <p:spPr>
              <a:xfrm>
                <a:off x="6871422" y="244423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4" name="Straight Connector 1253"/>
              <p:cNvCxnSpPr/>
              <p:nvPr/>
            </p:nvCxnSpPr>
            <p:spPr>
              <a:xfrm>
                <a:off x="6867730" y="2508525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5" name="Straight Connector 1254"/>
              <p:cNvCxnSpPr/>
              <p:nvPr/>
            </p:nvCxnSpPr>
            <p:spPr>
              <a:xfrm>
                <a:off x="6864041" y="2569681"/>
                <a:ext cx="14023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6" name="Straight Connector 1255"/>
              <p:cNvCxnSpPr/>
              <p:nvPr/>
            </p:nvCxnSpPr>
            <p:spPr>
              <a:xfrm>
                <a:off x="6864041" y="263867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7" name="Straight Connector 1256"/>
              <p:cNvCxnSpPr/>
              <p:nvPr/>
            </p:nvCxnSpPr>
            <p:spPr>
              <a:xfrm>
                <a:off x="6860349" y="270610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8" name="Straight Connector 1257"/>
              <p:cNvCxnSpPr/>
              <p:nvPr/>
            </p:nvCxnSpPr>
            <p:spPr>
              <a:xfrm>
                <a:off x="6867730" y="277510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9" name="Straight Connector 1258"/>
              <p:cNvCxnSpPr/>
              <p:nvPr/>
            </p:nvCxnSpPr>
            <p:spPr>
              <a:xfrm>
                <a:off x="6871422" y="2842536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0" name="Straight Connector 1259"/>
              <p:cNvCxnSpPr/>
              <p:nvPr/>
            </p:nvCxnSpPr>
            <p:spPr>
              <a:xfrm>
                <a:off x="6871422" y="2911533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1" name="Straight Connector 1260"/>
              <p:cNvCxnSpPr/>
              <p:nvPr/>
            </p:nvCxnSpPr>
            <p:spPr>
              <a:xfrm>
                <a:off x="6875111" y="297582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2" name="Straight Connector 1261"/>
              <p:cNvCxnSpPr/>
              <p:nvPr/>
            </p:nvCxnSpPr>
            <p:spPr>
              <a:xfrm flipH="1">
                <a:off x="6875111" y="2132174"/>
                <a:ext cx="136548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4843" name="Group 1069"/>
          <p:cNvGrpSpPr>
            <a:grpSpLocks/>
          </p:cNvGrpSpPr>
          <p:nvPr/>
        </p:nvGrpSpPr>
        <p:grpSpPr bwMode="auto">
          <a:xfrm>
            <a:off x="4110038" y="5200650"/>
            <a:ext cx="331787" cy="1030288"/>
            <a:chOff x="6240352" y="2055335"/>
            <a:chExt cx="771307" cy="1017716"/>
          </a:xfrm>
        </p:grpSpPr>
        <p:grpSp>
          <p:nvGrpSpPr>
            <p:cNvPr id="205275" name="Group 1188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1210" name="Rectangle 1209"/>
              <p:cNvSpPr/>
              <p:nvPr/>
            </p:nvSpPr>
            <p:spPr>
              <a:xfrm>
                <a:off x="6509397" y="3062521"/>
                <a:ext cx="447629" cy="74172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211" name="Straight Connector 1210"/>
              <p:cNvCxnSpPr/>
              <p:nvPr/>
            </p:nvCxnSpPr>
            <p:spPr>
              <a:xfrm flipV="1">
                <a:off x="6846611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12" name="Rectangle 1211"/>
              <p:cNvSpPr/>
              <p:nvPr/>
            </p:nvSpPr>
            <p:spPr>
              <a:xfrm>
                <a:off x="6476570" y="3071930"/>
                <a:ext cx="131305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213" name="Straight Connector 1212"/>
              <p:cNvCxnSpPr/>
              <p:nvPr/>
            </p:nvCxnSpPr>
            <p:spPr>
              <a:xfrm flipV="1">
                <a:off x="6395998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14" name="Rectangle 1213"/>
              <p:cNvSpPr/>
              <p:nvPr/>
            </p:nvSpPr>
            <p:spPr>
              <a:xfrm>
                <a:off x="6816769" y="3703885"/>
                <a:ext cx="131305" cy="114474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215" name="Rectangle 1214"/>
              <p:cNvSpPr/>
              <p:nvPr/>
            </p:nvSpPr>
            <p:spPr>
              <a:xfrm>
                <a:off x="6404950" y="3158176"/>
                <a:ext cx="444646" cy="74172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216" name="Straight Connector 1215"/>
              <p:cNvCxnSpPr/>
              <p:nvPr/>
            </p:nvCxnSpPr>
            <p:spPr>
              <a:xfrm flipV="1">
                <a:off x="6846611" y="3804246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5303" name="Group 1216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45" name="Straight Connector 1244"/>
                <p:cNvCxnSpPr/>
                <p:nvPr/>
              </p:nvCxnSpPr>
              <p:spPr>
                <a:xfrm flipV="1">
                  <a:off x="7028337" y="284645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6" name="Straight Connector 1245"/>
                <p:cNvCxnSpPr/>
                <p:nvPr/>
              </p:nvCxnSpPr>
              <p:spPr>
                <a:xfrm flipV="1">
                  <a:off x="6580707" y="2938972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04" name="Group 1217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43" name="Straight Connector 1242"/>
                <p:cNvCxnSpPr/>
                <p:nvPr/>
              </p:nvCxnSpPr>
              <p:spPr>
                <a:xfrm flipV="1">
                  <a:off x="7028816" y="284644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4" name="Straight Connector 1243"/>
                <p:cNvCxnSpPr/>
                <p:nvPr/>
              </p:nvCxnSpPr>
              <p:spPr>
                <a:xfrm flipV="1">
                  <a:off x="6581187" y="2938969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05" name="Group 1218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41" name="Straight Connector 1240"/>
                <p:cNvCxnSpPr/>
                <p:nvPr/>
              </p:nvCxnSpPr>
              <p:spPr>
                <a:xfrm flipV="1">
                  <a:off x="7026314" y="2846446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2" name="Straight Connector 1241"/>
                <p:cNvCxnSpPr/>
                <p:nvPr/>
              </p:nvCxnSpPr>
              <p:spPr>
                <a:xfrm flipV="1">
                  <a:off x="6581668" y="2938966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06" name="Group 1219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39" name="Straight Connector 1238"/>
                <p:cNvCxnSpPr/>
                <p:nvPr/>
              </p:nvCxnSpPr>
              <p:spPr>
                <a:xfrm flipV="1">
                  <a:off x="7026794" y="2846445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0" name="Straight Connector 1239"/>
                <p:cNvCxnSpPr/>
                <p:nvPr/>
              </p:nvCxnSpPr>
              <p:spPr>
                <a:xfrm flipV="1">
                  <a:off x="6582147" y="2938964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07" name="Group 1220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37" name="Straight Connector 1236"/>
                <p:cNvCxnSpPr/>
                <p:nvPr/>
              </p:nvCxnSpPr>
              <p:spPr>
                <a:xfrm flipV="1">
                  <a:off x="7027273" y="284644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8" name="Straight Connector 1237"/>
                <p:cNvCxnSpPr/>
                <p:nvPr/>
              </p:nvCxnSpPr>
              <p:spPr>
                <a:xfrm flipV="1">
                  <a:off x="6582627" y="2938961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08" name="Group 1221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35" name="Straight Connector 1234"/>
                <p:cNvCxnSpPr/>
                <p:nvPr/>
              </p:nvCxnSpPr>
              <p:spPr>
                <a:xfrm flipV="1">
                  <a:off x="7027754" y="2846440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6" name="Straight Connector 1235"/>
                <p:cNvCxnSpPr/>
                <p:nvPr/>
              </p:nvCxnSpPr>
              <p:spPr>
                <a:xfrm flipV="1">
                  <a:off x="6583108" y="2938959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09" name="Group 1222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33" name="Straight Connector 1232"/>
                <p:cNvCxnSpPr/>
                <p:nvPr/>
              </p:nvCxnSpPr>
              <p:spPr>
                <a:xfrm flipV="1">
                  <a:off x="7028234" y="2846437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4" name="Straight Connector 1233"/>
                <p:cNvCxnSpPr/>
                <p:nvPr/>
              </p:nvCxnSpPr>
              <p:spPr>
                <a:xfrm flipV="1">
                  <a:off x="6580604" y="2938956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10" name="Group 1223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31" name="Straight Connector 1230"/>
                <p:cNvCxnSpPr/>
                <p:nvPr/>
              </p:nvCxnSpPr>
              <p:spPr>
                <a:xfrm flipV="1">
                  <a:off x="7028713" y="2846434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2" name="Straight Connector 1231"/>
                <p:cNvCxnSpPr/>
                <p:nvPr/>
              </p:nvCxnSpPr>
              <p:spPr>
                <a:xfrm flipV="1">
                  <a:off x="6581083" y="2938953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11" name="Group 1224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29" name="Straight Connector 1228"/>
                <p:cNvCxnSpPr/>
                <p:nvPr/>
              </p:nvCxnSpPr>
              <p:spPr>
                <a:xfrm flipV="1">
                  <a:off x="7026209" y="2846432"/>
                  <a:ext cx="107431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0" name="Straight Connector 1229"/>
                <p:cNvCxnSpPr/>
                <p:nvPr/>
              </p:nvCxnSpPr>
              <p:spPr>
                <a:xfrm flipV="1">
                  <a:off x="6581565" y="2938951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12" name="Group 1225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27" name="Straight Connector 1226"/>
                <p:cNvCxnSpPr/>
                <p:nvPr/>
              </p:nvCxnSpPr>
              <p:spPr>
                <a:xfrm flipV="1">
                  <a:off x="7026688" y="284642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8" name="Straight Connector 1227"/>
                <p:cNvCxnSpPr/>
                <p:nvPr/>
              </p:nvCxnSpPr>
              <p:spPr>
                <a:xfrm flipV="1">
                  <a:off x="6582044" y="2938948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5276" name="Group 1189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5277" name="Group 1190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1205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3" y="2996368"/>
                  <a:ext cx="549881" cy="64294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206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3" y="2921098"/>
                  <a:ext cx="675356" cy="7840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207" name="Freeform 190"/>
                <p:cNvSpPr>
                  <a:spLocks/>
                </p:cNvSpPr>
                <p:nvPr/>
              </p:nvSpPr>
              <p:spPr bwMode="auto">
                <a:xfrm>
                  <a:off x="5968753" y="2922667"/>
                  <a:ext cx="125476" cy="137995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208" name="Freeform 191"/>
                <p:cNvSpPr>
                  <a:spLocks/>
                </p:cNvSpPr>
                <p:nvPr/>
              </p:nvSpPr>
              <p:spPr bwMode="auto">
                <a:xfrm>
                  <a:off x="5500065" y="2936779"/>
                  <a:ext cx="524046" cy="45476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209" name="Freeform 192"/>
                <p:cNvSpPr>
                  <a:spLocks/>
                </p:cNvSpPr>
                <p:nvPr/>
              </p:nvSpPr>
              <p:spPr bwMode="auto">
                <a:xfrm>
                  <a:off x="5621849" y="2933643"/>
                  <a:ext cx="302618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1192" name="Straight Connector 1191"/>
              <p:cNvCxnSpPr/>
              <p:nvPr/>
            </p:nvCxnSpPr>
            <p:spPr>
              <a:xfrm flipH="1">
                <a:off x="6996897" y="2124333"/>
                <a:ext cx="11073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3" name="Straight Connector 1192"/>
              <p:cNvCxnSpPr/>
              <p:nvPr/>
            </p:nvCxnSpPr>
            <p:spPr>
              <a:xfrm>
                <a:off x="6875113" y="2304668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4" name="Straight Connector 1193"/>
              <p:cNvCxnSpPr/>
              <p:nvPr/>
            </p:nvCxnSpPr>
            <p:spPr>
              <a:xfrm>
                <a:off x="6871421" y="2368961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5" name="Straight Connector 1194"/>
              <p:cNvCxnSpPr/>
              <p:nvPr/>
            </p:nvCxnSpPr>
            <p:spPr>
              <a:xfrm>
                <a:off x="6871421" y="2444231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6" name="Straight Connector 1195"/>
              <p:cNvCxnSpPr/>
              <p:nvPr/>
            </p:nvCxnSpPr>
            <p:spPr>
              <a:xfrm>
                <a:off x="6867732" y="2508525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7" name="Straight Connector 1196"/>
              <p:cNvCxnSpPr/>
              <p:nvPr/>
            </p:nvCxnSpPr>
            <p:spPr>
              <a:xfrm>
                <a:off x="6864040" y="2569681"/>
                <a:ext cx="14023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8" name="Straight Connector 1197"/>
              <p:cNvCxnSpPr/>
              <p:nvPr/>
            </p:nvCxnSpPr>
            <p:spPr>
              <a:xfrm>
                <a:off x="6864040" y="263867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9" name="Straight Connector 1198"/>
              <p:cNvCxnSpPr/>
              <p:nvPr/>
            </p:nvCxnSpPr>
            <p:spPr>
              <a:xfrm>
                <a:off x="6860351" y="270610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0" name="Straight Connector 1199"/>
              <p:cNvCxnSpPr/>
              <p:nvPr/>
            </p:nvCxnSpPr>
            <p:spPr>
              <a:xfrm>
                <a:off x="6867732" y="2775107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1" name="Straight Connector 1200"/>
              <p:cNvCxnSpPr/>
              <p:nvPr/>
            </p:nvCxnSpPr>
            <p:spPr>
              <a:xfrm>
                <a:off x="6871421" y="2842536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2" name="Straight Connector 1201"/>
              <p:cNvCxnSpPr/>
              <p:nvPr/>
            </p:nvCxnSpPr>
            <p:spPr>
              <a:xfrm>
                <a:off x="6871421" y="2911533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3" name="Straight Connector 1202"/>
              <p:cNvCxnSpPr/>
              <p:nvPr/>
            </p:nvCxnSpPr>
            <p:spPr>
              <a:xfrm>
                <a:off x="6875113" y="2975827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4" name="Straight Connector 1203"/>
              <p:cNvCxnSpPr/>
              <p:nvPr/>
            </p:nvCxnSpPr>
            <p:spPr>
              <a:xfrm flipH="1">
                <a:off x="6875113" y="2132174"/>
                <a:ext cx="136546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4844" name="Group 1070"/>
          <p:cNvGrpSpPr>
            <a:grpSpLocks/>
          </p:cNvGrpSpPr>
          <p:nvPr/>
        </p:nvGrpSpPr>
        <p:grpSpPr bwMode="auto">
          <a:xfrm>
            <a:off x="4486275" y="5200650"/>
            <a:ext cx="331788" cy="1030288"/>
            <a:chOff x="6240352" y="2055335"/>
            <a:chExt cx="771307" cy="1017716"/>
          </a:xfrm>
        </p:grpSpPr>
        <p:grpSp>
          <p:nvGrpSpPr>
            <p:cNvPr id="205217" name="Group 1130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1152" name="Rectangle 1151"/>
              <p:cNvSpPr/>
              <p:nvPr/>
            </p:nvSpPr>
            <p:spPr>
              <a:xfrm>
                <a:off x="6509397" y="3062521"/>
                <a:ext cx="447628" cy="74172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153" name="Straight Connector 1152"/>
              <p:cNvCxnSpPr/>
              <p:nvPr/>
            </p:nvCxnSpPr>
            <p:spPr>
              <a:xfrm flipV="1">
                <a:off x="6846611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4" name="Rectangle 1153"/>
              <p:cNvSpPr/>
              <p:nvPr/>
            </p:nvSpPr>
            <p:spPr>
              <a:xfrm>
                <a:off x="6476572" y="3071930"/>
                <a:ext cx="131304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155" name="Straight Connector 1154"/>
              <p:cNvCxnSpPr/>
              <p:nvPr/>
            </p:nvCxnSpPr>
            <p:spPr>
              <a:xfrm flipV="1">
                <a:off x="6395998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6" name="Rectangle 1155"/>
              <p:cNvSpPr/>
              <p:nvPr/>
            </p:nvSpPr>
            <p:spPr>
              <a:xfrm>
                <a:off x="6816769" y="3703885"/>
                <a:ext cx="131304" cy="114474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157" name="Rectangle 1156"/>
              <p:cNvSpPr/>
              <p:nvPr/>
            </p:nvSpPr>
            <p:spPr>
              <a:xfrm>
                <a:off x="6404951" y="3158176"/>
                <a:ext cx="444643" cy="74172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158" name="Straight Connector 1157"/>
              <p:cNvCxnSpPr/>
              <p:nvPr/>
            </p:nvCxnSpPr>
            <p:spPr>
              <a:xfrm flipV="1">
                <a:off x="6846611" y="3804246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5245" name="Group 1158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87" name="Straight Connector 1186"/>
                <p:cNvCxnSpPr/>
                <p:nvPr/>
              </p:nvCxnSpPr>
              <p:spPr>
                <a:xfrm flipV="1">
                  <a:off x="7028337" y="284645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8" name="Straight Connector 1187"/>
                <p:cNvCxnSpPr/>
                <p:nvPr/>
              </p:nvCxnSpPr>
              <p:spPr>
                <a:xfrm flipV="1">
                  <a:off x="6580709" y="2938972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246" name="Group 1159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85" name="Straight Connector 1184"/>
                <p:cNvCxnSpPr/>
                <p:nvPr/>
              </p:nvCxnSpPr>
              <p:spPr>
                <a:xfrm flipV="1">
                  <a:off x="7028817" y="284644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6" name="Straight Connector 1185"/>
                <p:cNvCxnSpPr/>
                <p:nvPr/>
              </p:nvCxnSpPr>
              <p:spPr>
                <a:xfrm flipV="1">
                  <a:off x="6581189" y="2938969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247" name="Group 1160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83" name="Straight Connector 1182"/>
                <p:cNvCxnSpPr/>
                <p:nvPr/>
              </p:nvCxnSpPr>
              <p:spPr>
                <a:xfrm flipV="1">
                  <a:off x="7026313" y="2846446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4" name="Straight Connector 1183"/>
                <p:cNvCxnSpPr/>
                <p:nvPr/>
              </p:nvCxnSpPr>
              <p:spPr>
                <a:xfrm flipV="1">
                  <a:off x="6581670" y="2938966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248" name="Group 1161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81" name="Straight Connector 1180"/>
                <p:cNvCxnSpPr/>
                <p:nvPr/>
              </p:nvCxnSpPr>
              <p:spPr>
                <a:xfrm flipV="1">
                  <a:off x="7026792" y="2846445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2" name="Straight Connector 1181"/>
                <p:cNvCxnSpPr/>
                <p:nvPr/>
              </p:nvCxnSpPr>
              <p:spPr>
                <a:xfrm flipV="1">
                  <a:off x="6582149" y="2938964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249" name="Group 1162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79" name="Straight Connector 1178"/>
                <p:cNvCxnSpPr/>
                <p:nvPr/>
              </p:nvCxnSpPr>
              <p:spPr>
                <a:xfrm flipV="1">
                  <a:off x="7027272" y="284644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0" name="Straight Connector 1179"/>
                <p:cNvCxnSpPr/>
                <p:nvPr/>
              </p:nvCxnSpPr>
              <p:spPr>
                <a:xfrm flipV="1">
                  <a:off x="6582629" y="2938961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250" name="Group 1163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77" name="Straight Connector 1176"/>
                <p:cNvCxnSpPr/>
                <p:nvPr/>
              </p:nvCxnSpPr>
              <p:spPr>
                <a:xfrm flipV="1">
                  <a:off x="7027753" y="2846440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8" name="Straight Connector 1177"/>
                <p:cNvCxnSpPr/>
                <p:nvPr/>
              </p:nvCxnSpPr>
              <p:spPr>
                <a:xfrm flipV="1">
                  <a:off x="6583110" y="2938959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251" name="Group 1164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75" name="Straight Connector 1174"/>
                <p:cNvCxnSpPr/>
                <p:nvPr/>
              </p:nvCxnSpPr>
              <p:spPr>
                <a:xfrm flipV="1">
                  <a:off x="7028232" y="2846437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6" name="Straight Connector 1175"/>
                <p:cNvCxnSpPr/>
                <p:nvPr/>
              </p:nvCxnSpPr>
              <p:spPr>
                <a:xfrm flipV="1">
                  <a:off x="6580604" y="2938956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252" name="Group 1165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73" name="Straight Connector 1172"/>
                <p:cNvCxnSpPr/>
                <p:nvPr/>
              </p:nvCxnSpPr>
              <p:spPr>
                <a:xfrm flipV="1">
                  <a:off x="7028711" y="2846434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4" name="Straight Connector 1173"/>
                <p:cNvCxnSpPr/>
                <p:nvPr/>
              </p:nvCxnSpPr>
              <p:spPr>
                <a:xfrm flipV="1">
                  <a:off x="6581083" y="2938953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253" name="Group 1166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71" name="Straight Connector 1170"/>
                <p:cNvCxnSpPr/>
                <p:nvPr/>
              </p:nvCxnSpPr>
              <p:spPr>
                <a:xfrm flipV="1">
                  <a:off x="7026209" y="2846432"/>
                  <a:ext cx="107431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2" name="Straight Connector 1171"/>
                <p:cNvCxnSpPr/>
                <p:nvPr/>
              </p:nvCxnSpPr>
              <p:spPr>
                <a:xfrm flipV="1">
                  <a:off x="6581565" y="2938951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254" name="Group 1167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69" name="Straight Connector 1168"/>
                <p:cNvCxnSpPr/>
                <p:nvPr/>
              </p:nvCxnSpPr>
              <p:spPr>
                <a:xfrm flipV="1">
                  <a:off x="7026689" y="284642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0" name="Straight Connector 1169"/>
                <p:cNvCxnSpPr/>
                <p:nvPr/>
              </p:nvCxnSpPr>
              <p:spPr>
                <a:xfrm flipV="1">
                  <a:off x="6582044" y="2938948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5218" name="Group 1131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5219" name="Group 1132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1147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6" y="2996368"/>
                  <a:ext cx="549876" cy="64294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148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6" y="2921098"/>
                  <a:ext cx="675352" cy="7840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149" name="Freeform 190"/>
                <p:cNvSpPr>
                  <a:spLocks/>
                </p:cNvSpPr>
                <p:nvPr/>
              </p:nvSpPr>
              <p:spPr bwMode="auto">
                <a:xfrm>
                  <a:off x="5968754" y="2922667"/>
                  <a:ext cx="125475" cy="137995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150" name="Freeform 191"/>
                <p:cNvSpPr>
                  <a:spLocks/>
                </p:cNvSpPr>
                <p:nvPr/>
              </p:nvSpPr>
              <p:spPr bwMode="auto">
                <a:xfrm>
                  <a:off x="5500065" y="2936779"/>
                  <a:ext cx="524044" cy="45476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151" name="Freeform 192"/>
                <p:cNvSpPr>
                  <a:spLocks/>
                </p:cNvSpPr>
                <p:nvPr/>
              </p:nvSpPr>
              <p:spPr bwMode="auto">
                <a:xfrm>
                  <a:off x="5621851" y="2933643"/>
                  <a:ext cx="302617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1134" name="Straight Connector 1133"/>
              <p:cNvCxnSpPr/>
              <p:nvPr/>
            </p:nvCxnSpPr>
            <p:spPr>
              <a:xfrm flipH="1">
                <a:off x="6996897" y="2124333"/>
                <a:ext cx="11070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5" name="Straight Connector 1134"/>
              <p:cNvCxnSpPr/>
              <p:nvPr/>
            </p:nvCxnSpPr>
            <p:spPr>
              <a:xfrm>
                <a:off x="6875111" y="2304668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6" name="Straight Connector 1135"/>
              <p:cNvCxnSpPr/>
              <p:nvPr/>
            </p:nvCxnSpPr>
            <p:spPr>
              <a:xfrm>
                <a:off x="6871422" y="236896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7" name="Straight Connector 1136"/>
              <p:cNvCxnSpPr/>
              <p:nvPr/>
            </p:nvCxnSpPr>
            <p:spPr>
              <a:xfrm>
                <a:off x="6871422" y="244423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8" name="Straight Connector 1137"/>
              <p:cNvCxnSpPr/>
              <p:nvPr/>
            </p:nvCxnSpPr>
            <p:spPr>
              <a:xfrm>
                <a:off x="6867730" y="2508525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9" name="Straight Connector 1138"/>
              <p:cNvCxnSpPr/>
              <p:nvPr/>
            </p:nvCxnSpPr>
            <p:spPr>
              <a:xfrm>
                <a:off x="6864041" y="2569681"/>
                <a:ext cx="14023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0" name="Straight Connector 1139"/>
              <p:cNvCxnSpPr/>
              <p:nvPr/>
            </p:nvCxnSpPr>
            <p:spPr>
              <a:xfrm>
                <a:off x="6864041" y="263867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1" name="Straight Connector 1140"/>
              <p:cNvCxnSpPr/>
              <p:nvPr/>
            </p:nvCxnSpPr>
            <p:spPr>
              <a:xfrm>
                <a:off x="6860349" y="270610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2" name="Straight Connector 1141"/>
              <p:cNvCxnSpPr/>
              <p:nvPr/>
            </p:nvCxnSpPr>
            <p:spPr>
              <a:xfrm>
                <a:off x="6867730" y="277510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3" name="Straight Connector 1142"/>
              <p:cNvCxnSpPr/>
              <p:nvPr/>
            </p:nvCxnSpPr>
            <p:spPr>
              <a:xfrm>
                <a:off x="6871422" y="2842536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4" name="Straight Connector 1143"/>
              <p:cNvCxnSpPr/>
              <p:nvPr/>
            </p:nvCxnSpPr>
            <p:spPr>
              <a:xfrm>
                <a:off x="6871422" y="2911533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5" name="Straight Connector 1144"/>
              <p:cNvCxnSpPr/>
              <p:nvPr/>
            </p:nvCxnSpPr>
            <p:spPr>
              <a:xfrm>
                <a:off x="6875111" y="297582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6" name="Straight Connector 1145"/>
              <p:cNvCxnSpPr/>
              <p:nvPr/>
            </p:nvCxnSpPr>
            <p:spPr>
              <a:xfrm flipH="1">
                <a:off x="6875111" y="2132174"/>
                <a:ext cx="136548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4845" name="Group 1071"/>
          <p:cNvGrpSpPr>
            <a:grpSpLocks/>
          </p:cNvGrpSpPr>
          <p:nvPr/>
        </p:nvGrpSpPr>
        <p:grpSpPr bwMode="auto">
          <a:xfrm>
            <a:off x="4864100" y="5200650"/>
            <a:ext cx="330200" cy="1030288"/>
            <a:chOff x="6240352" y="2055335"/>
            <a:chExt cx="771307" cy="1017716"/>
          </a:xfrm>
        </p:grpSpPr>
        <p:grpSp>
          <p:nvGrpSpPr>
            <p:cNvPr id="205159" name="Group 1072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1094" name="Rectangle 1093"/>
              <p:cNvSpPr/>
              <p:nvPr/>
            </p:nvSpPr>
            <p:spPr>
              <a:xfrm>
                <a:off x="6509942" y="3062521"/>
                <a:ext cx="446783" cy="74172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095" name="Straight Connector 1094"/>
              <p:cNvCxnSpPr/>
              <p:nvPr/>
            </p:nvCxnSpPr>
            <p:spPr>
              <a:xfrm flipV="1">
                <a:off x="6845779" y="3062521"/>
                <a:ext cx="113944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96" name="Rectangle 1095"/>
              <p:cNvSpPr/>
              <p:nvPr/>
            </p:nvSpPr>
            <p:spPr>
              <a:xfrm>
                <a:off x="6476959" y="3071930"/>
                <a:ext cx="131936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097" name="Straight Connector 1096"/>
              <p:cNvCxnSpPr/>
              <p:nvPr/>
            </p:nvCxnSpPr>
            <p:spPr>
              <a:xfrm flipV="1">
                <a:off x="6395998" y="3062521"/>
                <a:ext cx="113944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98" name="Rectangle 1097"/>
              <p:cNvSpPr/>
              <p:nvPr/>
            </p:nvSpPr>
            <p:spPr>
              <a:xfrm>
                <a:off x="6815793" y="3703885"/>
                <a:ext cx="131936" cy="114474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099" name="Rectangle 1098"/>
              <p:cNvSpPr/>
              <p:nvPr/>
            </p:nvSpPr>
            <p:spPr>
              <a:xfrm>
                <a:off x="6404995" y="3158176"/>
                <a:ext cx="443783" cy="74172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100" name="Straight Connector 1099"/>
              <p:cNvCxnSpPr/>
              <p:nvPr/>
            </p:nvCxnSpPr>
            <p:spPr>
              <a:xfrm flipV="1">
                <a:off x="6848778" y="3804246"/>
                <a:ext cx="110945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5187" name="Group 1100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29" name="Straight Connector 1128"/>
                <p:cNvCxnSpPr/>
                <p:nvPr/>
              </p:nvCxnSpPr>
              <p:spPr>
                <a:xfrm flipV="1">
                  <a:off x="7027504" y="2846452"/>
                  <a:ext cx="113944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0" name="Straight Connector 1129"/>
                <p:cNvCxnSpPr/>
                <p:nvPr/>
              </p:nvCxnSpPr>
              <p:spPr>
                <a:xfrm flipV="1">
                  <a:off x="6580724" y="2938972"/>
                  <a:ext cx="45277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88" name="Group 1101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27" name="Straight Connector 1126"/>
                <p:cNvCxnSpPr/>
                <p:nvPr/>
              </p:nvCxnSpPr>
              <p:spPr>
                <a:xfrm flipV="1">
                  <a:off x="7027984" y="2846449"/>
                  <a:ext cx="113944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8" name="Straight Connector 1127"/>
                <p:cNvCxnSpPr/>
                <p:nvPr/>
              </p:nvCxnSpPr>
              <p:spPr>
                <a:xfrm flipV="1">
                  <a:off x="6581203" y="2938969"/>
                  <a:ext cx="45277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89" name="Group 1102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25" name="Straight Connector 1124"/>
                <p:cNvCxnSpPr/>
                <p:nvPr/>
              </p:nvCxnSpPr>
              <p:spPr>
                <a:xfrm flipV="1">
                  <a:off x="7028464" y="2846446"/>
                  <a:ext cx="104950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6" name="Straight Connector 1125"/>
                <p:cNvCxnSpPr/>
                <p:nvPr/>
              </p:nvCxnSpPr>
              <p:spPr>
                <a:xfrm flipV="1">
                  <a:off x="6581683" y="2938966"/>
                  <a:ext cx="45277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90" name="Group 1103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23" name="Straight Connector 1122"/>
                <p:cNvCxnSpPr/>
                <p:nvPr/>
              </p:nvCxnSpPr>
              <p:spPr>
                <a:xfrm flipV="1">
                  <a:off x="7028943" y="2846445"/>
                  <a:ext cx="110947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4" name="Straight Connector 1123"/>
                <p:cNvCxnSpPr/>
                <p:nvPr/>
              </p:nvCxnSpPr>
              <p:spPr>
                <a:xfrm flipV="1">
                  <a:off x="6582163" y="2938964"/>
                  <a:ext cx="45277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91" name="Group 1104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21" name="Straight Connector 1120"/>
                <p:cNvCxnSpPr/>
                <p:nvPr/>
              </p:nvCxnSpPr>
              <p:spPr>
                <a:xfrm flipV="1">
                  <a:off x="7029423" y="2846442"/>
                  <a:ext cx="110947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2" name="Straight Connector 1121"/>
                <p:cNvCxnSpPr/>
                <p:nvPr/>
              </p:nvCxnSpPr>
              <p:spPr>
                <a:xfrm flipV="1">
                  <a:off x="6582643" y="2938961"/>
                  <a:ext cx="45277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92" name="Group 1105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19" name="Straight Connector 1118"/>
                <p:cNvCxnSpPr/>
                <p:nvPr/>
              </p:nvCxnSpPr>
              <p:spPr>
                <a:xfrm flipV="1">
                  <a:off x="7029905" y="2846440"/>
                  <a:ext cx="110947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0" name="Straight Connector 1119"/>
                <p:cNvCxnSpPr/>
                <p:nvPr/>
              </p:nvCxnSpPr>
              <p:spPr>
                <a:xfrm flipV="1">
                  <a:off x="6583124" y="2938959"/>
                  <a:ext cx="45277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93" name="Group 1106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17" name="Straight Connector 1116"/>
                <p:cNvCxnSpPr/>
                <p:nvPr/>
              </p:nvCxnSpPr>
              <p:spPr>
                <a:xfrm flipV="1">
                  <a:off x="7027387" y="2846437"/>
                  <a:ext cx="113944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8" name="Straight Connector 1117"/>
                <p:cNvCxnSpPr/>
                <p:nvPr/>
              </p:nvCxnSpPr>
              <p:spPr>
                <a:xfrm flipV="1">
                  <a:off x="6580605" y="2938956"/>
                  <a:ext cx="45277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94" name="Group 1107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15" name="Straight Connector 1114"/>
                <p:cNvCxnSpPr/>
                <p:nvPr/>
              </p:nvCxnSpPr>
              <p:spPr>
                <a:xfrm flipV="1">
                  <a:off x="7027867" y="2846434"/>
                  <a:ext cx="113944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6" name="Straight Connector 1115"/>
                <p:cNvCxnSpPr/>
                <p:nvPr/>
              </p:nvCxnSpPr>
              <p:spPr>
                <a:xfrm flipV="1">
                  <a:off x="6581084" y="2938953"/>
                  <a:ext cx="45277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95" name="Group 1108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13" name="Straight Connector 1112"/>
                <p:cNvCxnSpPr/>
                <p:nvPr/>
              </p:nvCxnSpPr>
              <p:spPr>
                <a:xfrm flipV="1">
                  <a:off x="7022349" y="2846432"/>
                  <a:ext cx="110945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4" name="Straight Connector 1113"/>
                <p:cNvCxnSpPr/>
                <p:nvPr/>
              </p:nvCxnSpPr>
              <p:spPr>
                <a:xfrm flipV="1">
                  <a:off x="6581564" y="2938951"/>
                  <a:ext cx="446782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96" name="Group 1109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11" name="Straight Connector 1110"/>
                <p:cNvCxnSpPr/>
                <p:nvPr/>
              </p:nvCxnSpPr>
              <p:spPr>
                <a:xfrm flipV="1">
                  <a:off x="7028826" y="2846429"/>
                  <a:ext cx="110945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2" name="Straight Connector 1111"/>
                <p:cNvCxnSpPr/>
                <p:nvPr/>
              </p:nvCxnSpPr>
              <p:spPr>
                <a:xfrm flipV="1">
                  <a:off x="6582044" y="2938948"/>
                  <a:ext cx="45277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5160" name="Group 1073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5161" name="Group 1074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1089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382" y="2996368"/>
                  <a:ext cx="548815" cy="64294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90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382" y="2921098"/>
                  <a:ext cx="674894" cy="7840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91" name="Freeform 190"/>
                <p:cNvSpPr>
                  <a:spLocks/>
                </p:cNvSpPr>
                <p:nvPr/>
              </p:nvSpPr>
              <p:spPr bwMode="auto">
                <a:xfrm>
                  <a:off x="5971613" y="2922667"/>
                  <a:ext cx="122370" cy="137995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92" name="Freeform 191"/>
                <p:cNvSpPr>
                  <a:spLocks/>
                </p:cNvSpPr>
                <p:nvPr/>
              </p:nvSpPr>
              <p:spPr bwMode="auto">
                <a:xfrm>
                  <a:off x="5500669" y="2936779"/>
                  <a:ext cx="522858" cy="45476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93" name="Freeform 192"/>
                <p:cNvSpPr>
                  <a:spLocks/>
                </p:cNvSpPr>
                <p:nvPr/>
              </p:nvSpPr>
              <p:spPr bwMode="auto">
                <a:xfrm>
                  <a:off x="5623041" y="2933643"/>
                  <a:ext cx="300364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1076" name="Straight Connector 1075"/>
              <p:cNvCxnSpPr/>
              <p:nvPr/>
            </p:nvCxnSpPr>
            <p:spPr>
              <a:xfrm flipH="1">
                <a:off x="6996826" y="2124333"/>
                <a:ext cx="11126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7" name="Straight Connector 1076"/>
              <p:cNvCxnSpPr/>
              <p:nvPr/>
            </p:nvCxnSpPr>
            <p:spPr>
              <a:xfrm>
                <a:off x="6874457" y="2304668"/>
                <a:ext cx="1372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8" name="Straight Connector 1077"/>
              <p:cNvCxnSpPr/>
              <p:nvPr/>
            </p:nvCxnSpPr>
            <p:spPr>
              <a:xfrm>
                <a:off x="6870747" y="2368961"/>
                <a:ext cx="13720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9" name="Straight Connector 1078"/>
              <p:cNvCxnSpPr/>
              <p:nvPr/>
            </p:nvCxnSpPr>
            <p:spPr>
              <a:xfrm>
                <a:off x="6870747" y="2444231"/>
                <a:ext cx="13720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0" name="Straight Connector 1079"/>
              <p:cNvCxnSpPr/>
              <p:nvPr/>
            </p:nvCxnSpPr>
            <p:spPr>
              <a:xfrm>
                <a:off x="6867040" y="2508525"/>
                <a:ext cx="1372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1" name="Straight Connector 1080"/>
              <p:cNvCxnSpPr/>
              <p:nvPr/>
            </p:nvCxnSpPr>
            <p:spPr>
              <a:xfrm>
                <a:off x="6867040" y="2569681"/>
                <a:ext cx="1372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2" name="Straight Connector 1081"/>
              <p:cNvCxnSpPr/>
              <p:nvPr/>
            </p:nvCxnSpPr>
            <p:spPr>
              <a:xfrm>
                <a:off x="6863331" y="2638679"/>
                <a:ext cx="13720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3" name="Straight Connector 1082"/>
              <p:cNvCxnSpPr/>
              <p:nvPr/>
            </p:nvCxnSpPr>
            <p:spPr>
              <a:xfrm>
                <a:off x="6859624" y="2706109"/>
                <a:ext cx="1372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4" name="Straight Connector 1083"/>
              <p:cNvCxnSpPr/>
              <p:nvPr/>
            </p:nvCxnSpPr>
            <p:spPr>
              <a:xfrm>
                <a:off x="6867040" y="2775107"/>
                <a:ext cx="1372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5" name="Straight Connector 1084"/>
              <p:cNvCxnSpPr/>
              <p:nvPr/>
            </p:nvCxnSpPr>
            <p:spPr>
              <a:xfrm>
                <a:off x="6870747" y="2842536"/>
                <a:ext cx="13720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6" name="Straight Connector 1085"/>
              <p:cNvCxnSpPr/>
              <p:nvPr/>
            </p:nvCxnSpPr>
            <p:spPr>
              <a:xfrm>
                <a:off x="6870747" y="2911533"/>
                <a:ext cx="13720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7" name="Straight Connector 1086"/>
              <p:cNvCxnSpPr/>
              <p:nvPr/>
            </p:nvCxnSpPr>
            <p:spPr>
              <a:xfrm>
                <a:off x="6874457" y="2975827"/>
                <a:ext cx="1372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8" name="Straight Connector 1087"/>
              <p:cNvCxnSpPr/>
              <p:nvPr/>
            </p:nvCxnSpPr>
            <p:spPr>
              <a:xfrm flipH="1">
                <a:off x="6878164" y="2132174"/>
                <a:ext cx="133495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312" name="Straight Connector 1311"/>
          <p:cNvCxnSpPr/>
          <p:nvPr/>
        </p:nvCxnSpPr>
        <p:spPr>
          <a:xfrm flipH="1">
            <a:off x="5554663" y="4711700"/>
            <a:ext cx="355600" cy="495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3" name="Straight Connector 1312"/>
          <p:cNvCxnSpPr>
            <a:stCxn id="1552" idx="2"/>
          </p:cNvCxnSpPr>
          <p:nvPr/>
        </p:nvCxnSpPr>
        <p:spPr>
          <a:xfrm flipH="1">
            <a:off x="5859463" y="4927600"/>
            <a:ext cx="201612" cy="4857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4" name="Straight Connector 1313"/>
          <p:cNvCxnSpPr/>
          <p:nvPr/>
        </p:nvCxnSpPr>
        <p:spPr>
          <a:xfrm>
            <a:off x="6176963" y="4725988"/>
            <a:ext cx="57150" cy="4921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5" name="Straight Connector 1314"/>
          <p:cNvCxnSpPr>
            <a:endCxn id="1337" idx="0"/>
          </p:cNvCxnSpPr>
          <p:nvPr/>
        </p:nvCxnSpPr>
        <p:spPr>
          <a:xfrm>
            <a:off x="6316663" y="4749800"/>
            <a:ext cx="273050" cy="457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4850" name="Group 1315"/>
          <p:cNvGrpSpPr>
            <a:grpSpLocks/>
          </p:cNvGrpSpPr>
          <p:nvPr/>
        </p:nvGrpSpPr>
        <p:grpSpPr bwMode="auto">
          <a:xfrm>
            <a:off x="5289550" y="5207000"/>
            <a:ext cx="331788" cy="1031875"/>
            <a:chOff x="6240352" y="2055335"/>
            <a:chExt cx="771307" cy="1017716"/>
          </a:xfrm>
        </p:grpSpPr>
        <p:grpSp>
          <p:nvGrpSpPr>
            <p:cNvPr id="205101" name="Group 1493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1515" name="Rectangle 1514"/>
              <p:cNvSpPr/>
              <p:nvPr/>
            </p:nvSpPr>
            <p:spPr>
              <a:xfrm>
                <a:off x="6509397" y="3062244"/>
                <a:ext cx="447628" cy="74215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516" name="Straight Connector 1515"/>
              <p:cNvCxnSpPr/>
              <p:nvPr/>
            </p:nvCxnSpPr>
            <p:spPr>
              <a:xfrm flipV="1">
                <a:off x="6846611" y="3062244"/>
                <a:ext cx="113399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17" name="Rectangle 1516"/>
              <p:cNvSpPr/>
              <p:nvPr/>
            </p:nvSpPr>
            <p:spPr>
              <a:xfrm>
                <a:off x="6476572" y="3071638"/>
                <a:ext cx="131304" cy="11586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518" name="Straight Connector 1517"/>
              <p:cNvCxnSpPr/>
              <p:nvPr/>
            </p:nvCxnSpPr>
            <p:spPr>
              <a:xfrm flipV="1">
                <a:off x="6395998" y="3062244"/>
                <a:ext cx="113399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19" name="Rectangle 1518"/>
              <p:cNvSpPr/>
              <p:nvPr/>
            </p:nvSpPr>
            <p:spPr>
              <a:xfrm>
                <a:off x="6816769" y="3702622"/>
                <a:ext cx="131304" cy="11586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520" name="Rectangle 1519"/>
              <p:cNvSpPr/>
              <p:nvPr/>
            </p:nvSpPr>
            <p:spPr>
              <a:xfrm>
                <a:off x="6404951" y="3157752"/>
                <a:ext cx="444643" cy="74215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521" name="Straight Connector 1520"/>
              <p:cNvCxnSpPr/>
              <p:nvPr/>
            </p:nvCxnSpPr>
            <p:spPr>
              <a:xfrm flipV="1">
                <a:off x="6846611" y="3804394"/>
                <a:ext cx="113399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5129" name="Group 1521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550" name="Straight Connector 1549"/>
                <p:cNvCxnSpPr/>
                <p:nvPr/>
              </p:nvCxnSpPr>
              <p:spPr>
                <a:xfrm flipV="1">
                  <a:off x="7028337" y="2846059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51" name="Straight Connector 1550"/>
                <p:cNvCxnSpPr/>
                <p:nvPr/>
              </p:nvCxnSpPr>
              <p:spPr>
                <a:xfrm flipV="1">
                  <a:off x="6580709" y="2938436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30" name="Group 1522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548" name="Straight Connector 1547"/>
                <p:cNvCxnSpPr/>
                <p:nvPr/>
              </p:nvCxnSpPr>
              <p:spPr>
                <a:xfrm flipV="1">
                  <a:off x="7028817" y="2845955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9" name="Straight Connector 1548"/>
                <p:cNvCxnSpPr/>
                <p:nvPr/>
              </p:nvCxnSpPr>
              <p:spPr>
                <a:xfrm flipV="1">
                  <a:off x="6581189" y="2938331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31" name="Group 1523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546" name="Straight Connector 1545"/>
                <p:cNvCxnSpPr/>
                <p:nvPr/>
              </p:nvCxnSpPr>
              <p:spPr>
                <a:xfrm flipV="1">
                  <a:off x="7026313" y="2845851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7" name="Straight Connector 1546"/>
                <p:cNvCxnSpPr/>
                <p:nvPr/>
              </p:nvCxnSpPr>
              <p:spPr>
                <a:xfrm flipV="1">
                  <a:off x="6581670" y="2938228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32" name="Group 1524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544" name="Straight Connector 1543"/>
                <p:cNvCxnSpPr/>
                <p:nvPr/>
              </p:nvCxnSpPr>
              <p:spPr>
                <a:xfrm flipV="1">
                  <a:off x="7026792" y="2845748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5" name="Straight Connector 1544"/>
                <p:cNvCxnSpPr/>
                <p:nvPr/>
              </p:nvCxnSpPr>
              <p:spPr>
                <a:xfrm flipV="1">
                  <a:off x="6582149" y="2938124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33" name="Group 1525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542" name="Straight Connector 1541"/>
                <p:cNvCxnSpPr/>
                <p:nvPr/>
              </p:nvCxnSpPr>
              <p:spPr>
                <a:xfrm flipV="1">
                  <a:off x="7027272" y="2845643"/>
                  <a:ext cx="113399" cy="8924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3" name="Straight Connector 1542"/>
                <p:cNvCxnSpPr/>
                <p:nvPr/>
              </p:nvCxnSpPr>
              <p:spPr>
                <a:xfrm flipV="1">
                  <a:off x="6582629" y="2934888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34" name="Group 1526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540" name="Straight Connector 1539"/>
                <p:cNvCxnSpPr/>
                <p:nvPr/>
              </p:nvCxnSpPr>
              <p:spPr>
                <a:xfrm flipV="1">
                  <a:off x="7027753" y="2845540"/>
                  <a:ext cx="113399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1" name="Straight Connector 1540"/>
                <p:cNvCxnSpPr/>
                <p:nvPr/>
              </p:nvCxnSpPr>
              <p:spPr>
                <a:xfrm flipV="1">
                  <a:off x="6583110" y="2939482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35" name="Group 1527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538" name="Straight Connector 1537"/>
                <p:cNvCxnSpPr/>
                <p:nvPr/>
              </p:nvCxnSpPr>
              <p:spPr>
                <a:xfrm flipV="1">
                  <a:off x="7028232" y="2845436"/>
                  <a:ext cx="113399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9" name="Straight Connector 1538"/>
                <p:cNvCxnSpPr/>
                <p:nvPr/>
              </p:nvCxnSpPr>
              <p:spPr>
                <a:xfrm flipV="1">
                  <a:off x="6580604" y="2939379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36" name="Group 1528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536" name="Straight Connector 1535"/>
                <p:cNvCxnSpPr/>
                <p:nvPr/>
              </p:nvCxnSpPr>
              <p:spPr>
                <a:xfrm flipV="1">
                  <a:off x="7028711" y="2845332"/>
                  <a:ext cx="113399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7" name="Straight Connector 1536"/>
                <p:cNvCxnSpPr/>
                <p:nvPr/>
              </p:nvCxnSpPr>
              <p:spPr>
                <a:xfrm flipV="1">
                  <a:off x="6581083" y="2939275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37" name="Group 1529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534" name="Straight Connector 1533"/>
                <p:cNvCxnSpPr/>
                <p:nvPr/>
              </p:nvCxnSpPr>
              <p:spPr>
                <a:xfrm flipV="1">
                  <a:off x="7026209" y="2846793"/>
                  <a:ext cx="107431" cy="9237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5" name="Straight Connector 1534"/>
                <p:cNvCxnSpPr/>
                <p:nvPr/>
              </p:nvCxnSpPr>
              <p:spPr>
                <a:xfrm flipV="1">
                  <a:off x="6581565" y="2939171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38" name="Group 1530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532" name="Straight Connector 1531"/>
                <p:cNvCxnSpPr/>
                <p:nvPr/>
              </p:nvCxnSpPr>
              <p:spPr>
                <a:xfrm flipV="1">
                  <a:off x="7026689" y="2846690"/>
                  <a:ext cx="113399" cy="9237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3" name="Straight Connector 1532"/>
                <p:cNvCxnSpPr/>
                <p:nvPr/>
              </p:nvCxnSpPr>
              <p:spPr>
                <a:xfrm flipV="1">
                  <a:off x="6582044" y="2939067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5102" name="Group 1494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5103" name="Group 1495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1510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6" y="2996253"/>
                  <a:ext cx="549876" cy="64195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511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6" y="2921098"/>
                  <a:ext cx="675352" cy="7828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512" name="Freeform 190"/>
                <p:cNvSpPr>
                  <a:spLocks/>
                </p:cNvSpPr>
                <p:nvPr/>
              </p:nvSpPr>
              <p:spPr bwMode="auto">
                <a:xfrm>
                  <a:off x="5968754" y="2922664"/>
                  <a:ext cx="125475" cy="137783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513" name="Freeform 191"/>
                <p:cNvSpPr>
                  <a:spLocks/>
                </p:cNvSpPr>
                <p:nvPr/>
              </p:nvSpPr>
              <p:spPr bwMode="auto">
                <a:xfrm>
                  <a:off x="5500065" y="2936755"/>
                  <a:ext cx="524044" cy="45406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514" name="Freeform 192"/>
                <p:cNvSpPr>
                  <a:spLocks/>
                </p:cNvSpPr>
                <p:nvPr/>
              </p:nvSpPr>
              <p:spPr bwMode="auto">
                <a:xfrm>
                  <a:off x="5621851" y="2933624"/>
                  <a:ext cx="302617" cy="53235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1497" name="Straight Connector 1496"/>
              <p:cNvCxnSpPr/>
              <p:nvPr/>
            </p:nvCxnSpPr>
            <p:spPr>
              <a:xfrm flipH="1">
                <a:off x="6996897" y="2125793"/>
                <a:ext cx="11070" cy="84392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8" name="Straight Connector 1497"/>
              <p:cNvCxnSpPr/>
              <p:nvPr/>
            </p:nvCxnSpPr>
            <p:spPr>
              <a:xfrm>
                <a:off x="6875111" y="2304284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9" name="Straight Connector 1498"/>
              <p:cNvCxnSpPr/>
              <p:nvPr/>
            </p:nvCxnSpPr>
            <p:spPr>
              <a:xfrm>
                <a:off x="6871422" y="2368478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0" name="Straight Connector 1499"/>
              <p:cNvCxnSpPr/>
              <p:nvPr/>
            </p:nvCxnSpPr>
            <p:spPr>
              <a:xfrm>
                <a:off x="6871422" y="244519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1" name="Straight Connector 1500"/>
              <p:cNvCxnSpPr/>
              <p:nvPr/>
            </p:nvCxnSpPr>
            <p:spPr>
              <a:xfrm>
                <a:off x="6867730" y="2509393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2" name="Straight Connector 1501"/>
              <p:cNvCxnSpPr/>
              <p:nvPr/>
            </p:nvCxnSpPr>
            <p:spPr>
              <a:xfrm>
                <a:off x="6864041" y="2570456"/>
                <a:ext cx="14023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3" name="Straight Connector 1502"/>
              <p:cNvCxnSpPr/>
              <p:nvPr/>
            </p:nvCxnSpPr>
            <p:spPr>
              <a:xfrm>
                <a:off x="6864041" y="2637782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4" name="Straight Connector 1503"/>
              <p:cNvCxnSpPr/>
              <p:nvPr/>
            </p:nvCxnSpPr>
            <p:spPr>
              <a:xfrm>
                <a:off x="6860349" y="2706673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5" name="Straight Connector 1504"/>
              <p:cNvCxnSpPr/>
              <p:nvPr/>
            </p:nvCxnSpPr>
            <p:spPr>
              <a:xfrm>
                <a:off x="6867730" y="2775565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6" name="Straight Connector 1505"/>
              <p:cNvCxnSpPr/>
              <p:nvPr/>
            </p:nvCxnSpPr>
            <p:spPr>
              <a:xfrm>
                <a:off x="6871422" y="284289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7" name="Straight Connector 1506"/>
              <p:cNvCxnSpPr/>
              <p:nvPr/>
            </p:nvCxnSpPr>
            <p:spPr>
              <a:xfrm>
                <a:off x="6871422" y="2911782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8" name="Straight Connector 1507"/>
              <p:cNvCxnSpPr/>
              <p:nvPr/>
            </p:nvCxnSpPr>
            <p:spPr>
              <a:xfrm>
                <a:off x="6875111" y="2975976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9" name="Straight Connector 1508"/>
              <p:cNvCxnSpPr/>
              <p:nvPr/>
            </p:nvCxnSpPr>
            <p:spPr>
              <a:xfrm flipH="1">
                <a:off x="6875111" y="2132056"/>
                <a:ext cx="136548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4851" name="Group 1316"/>
          <p:cNvGrpSpPr>
            <a:grpSpLocks/>
          </p:cNvGrpSpPr>
          <p:nvPr/>
        </p:nvGrpSpPr>
        <p:grpSpPr bwMode="auto">
          <a:xfrm>
            <a:off x="5675313" y="5207000"/>
            <a:ext cx="330200" cy="1031875"/>
            <a:chOff x="6240352" y="2055335"/>
            <a:chExt cx="771307" cy="1017716"/>
          </a:xfrm>
        </p:grpSpPr>
        <p:grpSp>
          <p:nvGrpSpPr>
            <p:cNvPr id="205043" name="Group 1435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1457" name="Rectangle 1456"/>
              <p:cNvSpPr/>
              <p:nvPr/>
            </p:nvSpPr>
            <p:spPr>
              <a:xfrm>
                <a:off x="6509942" y="3062244"/>
                <a:ext cx="446781" cy="74215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458" name="Straight Connector 1457"/>
              <p:cNvCxnSpPr/>
              <p:nvPr/>
            </p:nvCxnSpPr>
            <p:spPr>
              <a:xfrm flipV="1">
                <a:off x="6845779" y="3062244"/>
                <a:ext cx="113944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59" name="Rectangle 1458"/>
              <p:cNvSpPr/>
              <p:nvPr/>
            </p:nvSpPr>
            <p:spPr>
              <a:xfrm>
                <a:off x="6476958" y="3071638"/>
                <a:ext cx="131936" cy="11586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460" name="Straight Connector 1459"/>
              <p:cNvCxnSpPr/>
              <p:nvPr/>
            </p:nvCxnSpPr>
            <p:spPr>
              <a:xfrm flipV="1">
                <a:off x="6395998" y="3062244"/>
                <a:ext cx="113944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61" name="Rectangle 1460"/>
              <p:cNvSpPr/>
              <p:nvPr/>
            </p:nvSpPr>
            <p:spPr>
              <a:xfrm>
                <a:off x="6815793" y="3702622"/>
                <a:ext cx="131936" cy="11586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462" name="Rectangle 1461"/>
              <p:cNvSpPr/>
              <p:nvPr/>
            </p:nvSpPr>
            <p:spPr>
              <a:xfrm>
                <a:off x="6404993" y="3157752"/>
                <a:ext cx="443783" cy="74215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463" name="Straight Connector 1462"/>
              <p:cNvCxnSpPr/>
              <p:nvPr/>
            </p:nvCxnSpPr>
            <p:spPr>
              <a:xfrm flipV="1">
                <a:off x="6848776" y="3804394"/>
                <a:ext cx="110947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5071" name="Group 1463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92" name="Straight Connector 1491"/>
                <p:cNvCxnSpPr/>
                <p:nvPr/>
              </p:nvCxnSpPr>
              <p:spPr>
                <a:xfrm flipV="1">
                  <a:off x="7027504" y="2846059"/>
                  <a:ext cx="113944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93" name="Straight Connector 1492"/>
                <p:cNvCxnSpPr/>
                <p:nvPr/>
              </p:nvCxnSpPr>
              <p:spPr>
                <a:xfrm flipV="1">
                  <a:off x="6580722" y="2938436"/>
                  <a:ext cx="45277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72" name="Group 1464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90" name="Straight Connector 1489"/>
                <p:cNvCxnSpPr/>
                <p:nvPr/>
              </p:nvCxnSpPr>
              <p:spPr>
                <a:xfrm flipV="1">
                  <a:off x="7027984" y="2845955"/>
                  <a:ext cx="113944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91" name="Straight Connector 1490"/>
                <p:cNvCxnSpPr/>
                <p:nvPr/>
              </p:nvCxnSpPr>
              <p:spPr>
                <a:xfrm flipV="1">
                  <a:off x="6581202" y="2938331"/>
                  <a:ext cx="45277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73" name="Group 1465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88" name="Straight Connector 1487"/>
                <p:cNvCxnSpPr/>
                <p:nvPr/>
              </p:nvCxnSpPr>
              <p:spPr>
                <a:xfrm flipV="1">
                  <a:off x="7028464" y="2845851"/>
                  <a:ext cx="104948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9" name="Straight Connector 1488"/>
                <p:cNvCxnSpPr/>
                <p:nvPr/>
              </p:nvCxnSpPr>
              <p:spPr>
                <a:xfrm flipV="1">
                  <a:off x="6581681" y="2938228"/>
                  <a:ext cx="45277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74" name="Group 1466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86" name="Straight Connector 1485"/>
                <p:cNvCxnSpPr/>
                <p:nvPr/>
              </p:nvCxnSpPr>
              <p:spPr>
                <a:xfrm flipV="1">
                  <a:off x="7028943" y="2845748"/>
                  <a:ext cx="110945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7" name="Straight Connector 1486"/>
                <p:cNvCxnSpPr/>
                <p:nvPr/>
              </p:nvCxnSpPr>
              <p:spPr>
                <a:xfrm flipV="1">
                  <a:off x="6582161" y="2938124"/>
                  <a:ext cx="45277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75" name="Group 1467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84" name="Straight Connector 1483"/>
                <p:cNvCxnSpPr/>
                <p:nvPr/>
              </p:nvCxnSpPr>
              <p:spPr>
                <a:xfrm flipV="1">
                  <a:off x="7029423" y="2845643"/>
                  <a:ext cx="110945" cy="8924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5" name="Straight Connector 1484"/>
                <p:cNvCxnSpPr/>
                <p:nvPr/>
              </p:nvCxnSpPr>
              <p:spPr>
                <a:xfrm flipV="1">
                  <a:off x="6582641" y="2934888"/>
                  <a:ext cx="45277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76" name="Group 1468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82" name="Straight Connector 1481"/>
                <p:cNvCxnSpPr/>
                <p:nvPr/>
              </p:nvCxnSpPr>
              <p:spPr>
                <a:xfrm flipV="1">
                  <a:off x="7029905" y="2845540"/>
                  <a:ext cx="110945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3" name="Straight Connector 1482"/>
                <p:cNvCxnSpPr/>
                <p:nvPr/>
              </p:nvCxnSpPr>
              <p:spPr>
                <a:xfrm flipV="1">
                  <a:off x="6583123" y="2939482"/>
                  <a:ext cx="45277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77" name="Group 1469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80" name="Straight Connector 1479"/>
                <p:cNvCxnSpPr/>
                <p:nvPr/>
              </p:nvCxnSpPr>
              <p:spPr>
                <a:xfrm flipV="1">
                  <a:off x="7027385" y="2845436"/>
                  <a:ext cx="113944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1" name="Straight Connector 1480"/>
                <p:cNvCxnSpPr/>
                <p:nvPr/>
              </p:nvCxnSpPr>
              <p:spPr>
                <a:xfrm flipV="1">
                  <a:off x="6580605" y="2939379"/>
                  <a:ext cx="45277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78" name="Group 1470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78" name="Straight Connector 1477"/>
                <p:cNvCxnSpPr/>
                <p:nvPr/>
              </p:nvCxnSpPr>
              <p:spPr>
                <a:xfrm flipV="1">
                  <a:off x="7027865" y="2845332"/>
                  <a:ext cx="113944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9" name="Straight Connector 1478"/>
                <p:cNvCxnSpPr/>
                <p:nvPr/>
              </p:nvCxnSpPr>
              <p:spPr>
                <a:xfrm flipV="1">
                  <a:off x="6581084" y="2939275"/>
                  <a:ext cx="45277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79" name="Group 1471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76" name="Straight Connector 1475"/>
                <p:cNvCxnSpPr/>
                <p:nvPr/>
              </p:nvCxnSpPr>
              <p:spPr>
                <a:xfrm flipV="1">
                  <a:off x="7022348" y="2846793"/>
                  <a:ext cx="110947" cy="9237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7" name="Straight Connector 1476"/>
                <p:cNvCxnSpPr/>
                <p:nvPr/>
              </p:nvCxnSpPr>
              <p:spPr>
                <a:xfrm flipV="1">
                  <a:off x="6581564" y="2939171"/>
                  <a:ext cx="44678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80" name="Group 1472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74" name="Straight Connector 1473"/>
                <p:cNvCxnSpPr/>
                <p:nvPr/>
              </p:nvCxnSpPr>
              <p:spPr>
                <a:xfrm flipV="1">
                  <a:off x="7028824" y="2846690"/>
                  <a:ext cx="110947" cy="9237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5" name="Straight Connector 1474"/>
                <p:cNvCxnSpPr/>
                <p:nvPr/>
              </p:nvCxnSpPr>
              <p:spPr>
                <a:xfrm flipV="1">
                  <a:off x="6582044" y="2939067"/>
                  <a:ext cx="45277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5044" name="Group 1436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5045" name="Group 1437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1452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379" y="2996253"/>
                  <a:ext cx="548815" cy="64195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53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379" y="2921098"/>
                  <a:ext cx="674894" cy="7828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54" name="Freeform 190"/>
                <p:cNvSpPr>
                  <a:spLocks/>
                </p:cNvSpPr>
                <p:nvPr/>
              </p:nvSpPr>
              <p:spPr bwMode="auto">
                <a:xfrm>
                  <a:off x="5971610" y="2922664"/>
                  <a:ext cx="122372" cy="137783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55" name="Freeform 191"/>
                <p:cNvSpPr>
                  <a:spLocks/>
                </p:cNvSpPr>
                <p:nvPr/>
              </p:nvSpPr>
              <p:spPr bwMode="auto">
                <a:xfrm>
                  <a:off x="5500669" y="2936755"/>
                  <a:ext cx="522856" cy="45406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56" name="Freeform 192"/>
                <p:cNvSpPr>
                  <a:spLocks/>
                </p:cNvSpPr>
                <p:nvPr/>
              </p:nvSpPr>
              <p:spPr bwMode="auto">
                <a:xfrm>
                  <a:off x="5623039" y="2933624"/>
                  <a:ext cx="300366" cy="53235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1439" name="Straight Connector 1438"/>
              <p:cNvCxnSpPr/>
              <p:nvPr/>
            </p:nvCxnSpPr>
            <p:spPr>
              <a:xfrm flipH="1">
                <a:off x="6996826" y="2125793"/>
                <a:ext cx="11123" cy="84392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0" name="Straight Connector 1439"/>
              <p:cNvCxnSpPr/>
              <p:nvPr/>
            </p:nvCxnSpPr>
            <p:spPr>
              <a:xfrm>
                <a:off x="6874454" y="2304284"/>
                <a:ext cx="13720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1" name="Straight Connector 1440"/>
              <p:cNvCxnSpPr/>
              <p:nvPr/>
            </p:nvCxnSpPr>
            <p:spPr>
              <a:xfrm>
                <a:off x="6870747" y="2368478"/>
                <a:ext cx="1372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2" name="Straight Connector 1441"/>
              <p:cNvCxnSpPr/>
              <p:nvPr/>
            </p:nvCxnSpPr>
            <p:spPr>
              <a:xfrm>
                <a:off x="6870747" y="2445199"/>
                <a:ext cx="1372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3" name="Straight Connector 1442"/>
              <p:cNvCxnSpPr/>
              <p:nvPr/>
            </p:nvCxnSpPr>
            <p:spPr>
              <a:xfrm>
                <a:off x="6867038" y="2509393"/>
                <a:ext cx="13720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4" name="Straight Connector 1443"/>
              <p:cNvCxnSpPr/>
              <p:nvPr/>
            </p:nvCxnSpPr>
            <p:spPr>
              <a:xfrm>
                <a:off x="6867038" y="2570456"/>
                <a:ext cx="13720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5" name="Straight Connector 1444"/>
              <p:cNvCxnSpPr/>
              <p:nvPr/>
            </p:nvCxnSpPr>
            <p:spPr>
              <a:xfrm>
                <a:off x="6863331" y="2637782"/>
                <a:ext cx="1372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6" name="Straight Connector 1445"/>
              <p:cNvCxnSpPr/>
              <p:nvPr/>
            </p:nvCxnSpPr>
            <p:spPr>
              <a:xfrm>
                <a:off x="6859622" y="2706673"/>
                <a:ext cx="13720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7" name="Straight Connector 1446"/>
              <p:cNvCxnSpPr/>
              <p:nvPr/>
            </p:nvCxnSpPr>
            <p:spPr>
              <a:xfrm>
                <a:off x="6867038" y="2775565"/>
                <a:ext cx="13720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8" name="Straight Connector 1447"/>
              <p:cNvCxnSpPr/>
              <p:nvPr/>
            </p:nvCxnSpPr>
            <p:spPr>
              <a:xfrm>
                <a:off x="6870747" y="2842891"/>
                <a:ext cx="1372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9" name="Straight Connector 1448"/>
              <p:cNvCxnSpPr/>
              <p:nvPr/>
            </p:nvCxnSpPr>
            <p:spPr>
              <a:xfrm>
                <a:off x="6870747" y="2911782"/>
                <a:ext cx="1372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0" name="Straight Connector 1449"/>
              <p:cNvCxnSpPr/>
              <p:nvPr/>
            </p:nvCxnSpPr>
            <p:spPr>
              <a:xfrm>
                <a:off x="6874454" y="2975976"/>
                <a:ext cx="13720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1" name="Straight Connector 1450"/>
              <p:cNvCxnSpPr/>
              <p:nvPr/>
            </p:nvCxnSpPr>
            <p:spPr>
              <a:xfrm flipH="1">
                <a:off x="6878164" y="2132056"/>
                <a:ext cx="133495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4852" name="Group 1317"/>
          <p:cNvGrpSpPr>
            <a:grpSpLocks/>
          </p:cNvGrpSpPr>
          <p:nvPr/>
        </p:nvGrpSpPr>
        <p:grpSpPr bwMode="auto">
          <a:xfrm>
            <a:off x="6051550" y="5207000"/>
            <a:ext cx="331788" cy="1031875"/>
            <a:chOff x="6240352" y="2055335"/>
            <a:chExt cx="771307" cy="1017716"/>
          </a:xfrm>
        </p:grpSpPr>
        <p:grpSp>
          <p:nvGrpSpPr>
            <p:cNvPr id="204985" name="Group 1377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1399" name="Rectangle 1398"/>
              <p:cNvSpPr/>
              <p:nvPr/>
            </p:nvSpPr>
            <p:spPr>
              <a:xfrm>
                <a:off x="6509397" y="3062244"/>
                <a:ext cx="447628" cy="74215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400" name="Straight Connector 1399"/>
              <p:cNvCxnSpPr/>
              <p:nvPr/>
            </p:nvCxnSpPr>
            <p:spPr>
              <a:xfrm flipV="1">
                <a:off x="6846611" y="3062244"/>
                <a:ext cx="113399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01" name="Rectangle 1400"/>
              <p:cNvSpPr/>
              <p:nvPr/>
            </p:nvSpPr>
            <p:spPr>
              <a:xfrm>
                <a:off x="6476572" y="3071638"/>
                <a:ext cx="131304" cy="11586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402" name="Straight Connector 1401"/>
              <p:cNvCxnSpPr/>
              <p:nvPr/>
            </p:nvCxnSpPr>
            <p:spPr>
              <a:xfrm flipV="1">
                <a:off x="6395998" y="3062244"/>
                <a:ext cx="113399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03" name="Rectangle 1402"/>
              <p:cNvSpPr/>
              <p:nvPr/>
            </p:nvSpPr>
            <p:spPr>
              <a:xfrm>
                <a:off x="6816769" y="3702622"/>
                <a:ext cx="131304" cy="11586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404" name="Rectangle 1403"/>
              <p:cNvSpPr/>
              <p:nvPr/>
            </p:nvSpPr>
            <p:spPr>
              <a:xfrm>
                <a:off x="6404951" y="3157752"/>
                <a:ext cx="444643" cy="74215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405" name="Straight Connector 1404"/>
              <p:cNvCxnSpPr/>
              <p:nvPr/>
            </p:nvCxnSpPr>
            <p:spPr>
              <a:xfrm flipV="1">
                <a:off x="6846611" y="3804394"/>
                <a:ext cx="113399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5013" name="Group 1405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34" name="Straight Connector 1433"/>
                <p:cNvCxnSpPr/>
                <p:nvPr/>
              </p:nvCxnSpPr>
              <p:spPr>
                <a:xfrm flipV="1">
                  <a:off x="7028337" y="2846059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5" name="Straight Connector 1434"/>
                <p:cNvCxnSpPr/>
                <p:nvPr/>
              </p:nvCxnSpPr>
              <p:spPr>
                <a:xfrm flipV="1">
                  <a:off x="6580709" y="2938436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14" name="Group 1406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32" name="Straight Connector 1431"/>
                <p:cNvCxnSpPr/>
                <p:nvPr/>
              </p:nvCxnSpPr>
              <p:spPr>
                <a:xfrm flipV="1">
                  <a:off x="7028817" y="2845955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3" name="Straight Connector 1432"/>
                <p:cNvCxnSpPr/>
                <p:nvPr/>
              </p:nvCxnSpPr>
              <p:spPr>
                <a:xfrm flipV="1">
                  <a:off x="6581189" y="2938331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15" name="Group 1407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30" name="Straight Connector 1429"/>
                <p:cNvCxnSpPr/>
                <p:nvPr/>
              </p:nvCxnSpPr>
              <p:spPr>
                <a:xfrm flipV="1">
                  <a:off x="7026313" y="2845851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1" name="Straight Connector 1430"/>
                <p:cNvCxnSpPr/>
                <p:nvPr/>
              </p:nvCxnSpPr>
              <p:spPr>
                <a:xfrm flipV="1">
                  <a:off x="6581670" y="2938228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16" name="Group 1408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28" name="Straight Connector 1427"/>
                <p:cNvCxnSpPr/>
                <p:nvPr/>
              </p:nvCxnSpPr>
              <p:spPr>
                <a:xfrm flipV="1">
                  <a:off x="7026792" y="2845748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9" name="Straight Connector 1428"/>
                <p:cNvCxnSpPr/>
                <p:nvPr/>
              </p:nvCxnSpPr>
              <p:spPr>
                <a:xfrm flipV="1">
                  <a:off x="6582149" y="2938124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17" name="Group 1409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26" name="Straight Connector 1425"/>
                <p:cNvCxnSpPr/>
                <p:nvPr/>
              </p:nvCxnSpPr>
              <p:spPr>
                <a:xfrm flipV="1">
                  <a:off x="7027272" y="2845643"/>
                  <a:ext cx="113399" cy="8924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7" name="Straight Connector 1426"/>
                <p:cNvCxnSpPr/>
                <p:nvPr/>
              </p:nvCxnSpPr>
              <p:spPr>
                <a:xfrm flipV="1">
                  <a:off x="6582629" y="2934888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18" name="Group 1410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24" name="Straight Connector 1423"/>
                <p:cNvCxnSpPr/>
                <p:nvPr/>
              </p:nvCxnSpPr>
              <p:spPr>
                <a:xfrm flipV="1">
                  <a:off x="7027753" y="2845540"/>
                  <a:ext cx="113399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5" name="Straight Connector 1424"/>
                <p:cNvCxnSpPr/>
                <p:nvPr/>
              </p:nvCxnSpPr>
              <p:spPr>
                <a:xfrm flipV="1">
                  <a:off x="6583110" y="2939482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19" name="Group 1411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22" name="Straight Connector 1421"/>
                <p:cNvCxnSpPr/>
                <p:nvPr/>
              </p:nvCxnSpPr>
              <p:spPr>
                <a:xfrm flipV="1">
                  <a:off x="7028232" y="2845436"/>
                  <a:ext cx="113399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3" name="Straight Connector 1422"/>
                <p:cNvCxnSpPr/>
                <p:nvPr/>
              </p:nvCxnSpPr>
              <p:spPr>
                <a:xfrm flipV="1">
                  <a:off x="6580604" y="2939379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20" name="Group 1412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20" name="Straight Connector 1419"/>
                <p:cNvCxnSpPr/>
                <p:nvPr/>
              </p:nvCxnSpPr>
              <p:spPr>
                <a:xfrm flipV="1">
                  <a:off x="7028711" y="2845332"/>
                  <a:ext cx="113399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1" name="Straight Connector 1420"/>
                <p:cNvCxnSpPr/>
                <p:nvPr/>
              </p:nvCxnSpPr>
              <p:spPr>
                <a:xfrm flipV="1">
                  <a:off x="6581083" y="2939275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21" name="Group 1413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18" name="Straight Connector 1417"/>
                <p:cNvCxnSpPr/>
                <p:nvPr/>
              </p:nvCxnSpPr>
              <p:spPr>
                <a:xfrm flipV="1">
                  <a:off x="7026209" y="2846793"/>
                  <a:ext cx="107431" cy="9237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9" name="Straight Connector 1418"/>
                <p:cNvCxnSpPr/>
                <p:nvPr/>
              </p:nvCxnSpPr>
              <p:spPr>
                <a:xfrm flipV="1">
                  <a:off x="6581565" y="2939171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22" name="Group 1414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16" name="Straight Connector 1415"/>
                <p:cNvCxnSpPr/>
                <p:nvPr/>
              </p:nvCxnSpPr>
              <p:spPr>
                <a:xfrm flipV="1">
                  <a:off x="7026689" y="2846690"/>
                  <a:ext cx="113399" cy="9237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7" name="Straight Connector 1416"/>
                <p:cNvCxnSpPr/>
                <p:nvPr/>
              </p:nvCxnSpPr>
              <p:spPr>
                <a:xfrm flipV="1">
                  <a:off x="6582044" y="2939067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4986" name="Group 1378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4987" name="Group 1379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1394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6" y="2996253"/>
                  <a:ext cx="549876" cy="64195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95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6" y="2921098"/>
                  <a:ext cx="675352" cy="7828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96" name="Freeform 190"/>
                <p:cNvSpPr>
                  <a:spLocks/>
                </p:cNvSpPr>
                <p:nvPr/>
              </p:nvSpPr>
              <p:spPr bwMode="auto">
                <a:xfrm>
                  <a:off x="5968754" y="2922664"/>
                  <a:ext cx="125475" cy="137783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97" name="Freeform 191"/>
                <p:cNvSpPr>
                  <a:spLocks/>
                </p:cNvSpPr>
                <p:nvPr/>
              </p:nvSpPr>
              <p:spPr bwMode="auto">
                <a:xfrm>
                  <a:off x="5500065" y="2936755"/>
                  <a:ext cx="524044" cy="45406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98" name="Freeform 192"/>
                <p:cNvSpPr>
                  <a:spLocks/>
                </p:cNvSpPr>
                <p:nvPr/>
              </p:nvSpPr>
              <p:spPr bwMode="auto">
                <a:xfrm>
                  <a:off x="5621851" y="2933624"/>
                  <a:ext cx="302617" cy="53235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1381" name="Straight Connector 1380"/>
              <p:cNvCxnSpPr/>
              <p:nvPr/>
            </p:nvCxnSpPr>
            <p:spPr>
              <a:xfrm flipH="1">
                <a:off x="6996897" y="2125793"/>
                <a:ext cx="11070" cy="84392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2" name="Straight Connector 1381"/>
              <p:cNvCxnSpPr/>
              <p:nvPr/>
            </p:nvCxnSpPr>
            <p:spPr>
              <a:xfrm>
                <a:off x="6875111" y="2304284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3" name="Straight Connector 1382"/>
              <p:cNvCxnSpPr/>
              <p:nvPr/>
            </p:nvCxnSpPr>
            <p:spPr>
              <a:xfrm>
                <a:off x="6871422" y="2368478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4" name="Straight Connector 1383"/>
              <p:cNvCxnSpPr/>
              <p:nvPr/>
            </p:nvCxnSpPr>
            <p:spPr>
              <a:xfrm>
                <a:off x="6871422" y="244519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5" name="Straight Connector 1384"/>
              <p:cNvCxnSpPr/>
              <p:nvPr/>
            </p:nvCxnSpPr>
            <p:spPr>
              <a:xfrm>
                <a:off x="6867730" y="2509393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6" name="Straight Connector 1385"/>
              <p:cNvCxnSpPr/>
              <p:nvPr/>
            </p:nvCxnSpPr>
            <p:spPr>
              <a:xfrm>
                <a:off x="6864041" y="2570456"/>
                <a:ext cx="14023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7" name="Straight Connector 1386"/>
              <p:cNvCxnSpPr/>
              <p:nvPr/>
            </p:nvCxnSpPr>
            <p:spPr>
              <a:xfrm>
                <a:off x="6864041" y="2637782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8" name="Straight Connector 1387"/>
              <p:cNvCxnSpPr/>
              <p:nvPr/>
            </p:nvCxnSpPr>
            <p:spPr>
              <a:xfrm>
                <a:off x="6860349" y="2706673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9" name="Straight Connector 1388"/>
              <p:cNvCxnSpPr/>
              <p:nvPr/>
            </p:nvCxnSpPr>
            <p:spPr>
              <a:xfrm>
                <a:off x="6867730" y="2775565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0" name="Straight Connector 1389"/>
              <p:cNvCxnSpPr/>
              <p:nvPr/>
            </p:nvCxnSpPr>
            <p:spPr>
              <a:xfrm>
                <a:off x="6871422" y="284289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1" name="Straight Connector 1390"/>
              <p:cNvCxnSpPr/>
              <p:nvPr/>
            </p:nvCxnSpPr>
            <p:spPr>
              <a:xfrm>
                <a:off x="6871422" y="2911782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2" name="Straight Connector 1391"/>
              <p:cNvCxnSpPr/>
              <p:nvPr/>
            </p:nvCxnSpPr>
            <p:spPr>
              <a:xfrm>
                <a:off x="6875111" y="2975976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3" name="Straight Connector 1392"/>
              <p:cNvCxnSpPr/>
              <p:nvPr/>
            </p:nvCxnSpPr>
            <p:spPr>
              <a:xfrm flipH="1">
                <a:off x="6875111" y="2132056"/>
                <a:ext cx="136548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4853" name="Group 1318"/>
          <p:cNvGrpSpPr>
            <a:grpSpLocks/>
          </p:cNvGrpSpPr>
          <p:nvPr/>
        </p:nvGrpSpPr>
        <p:grpSpPr bwMode="auto">
          <a:xfrm>
            <a:off x="6427788" y="5207000"/>
            <a:ext cx="331787" cy="1031875"/>
            <a:chOff x="6240352" y="2055335"/>
            <a:chExt cx="771307" cy="1017716"/>
          </a:xfrm>
        </p:grpSpPr>
        <p:grpSp>
          <p:nvGrpSpPr>
            <p:cNvPr id="204927" name="Group 1319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1341" name="Rectangle 1340"/>
              <p:cNvSpPr/>
              <p:nvPr/>
            </p:nvSpPr>
            <p:spPr>
              <a:xfrm>
                <a:off x="6509397" y="3062244"/>
                <a:ext cx="447629" cy="74215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342" name="Straight Connector 1341"/>
              <p:cNvCxnSpPr/>
              <p:nvPr/>
            </p:nvCxnSpPr>
            <p:spPr>
              <a:xfrm flipV="1">
                <a:off x="6846611" y="3062244"/>
                <a:ext cx="113399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43" name="Rectangle 1342"/>
              <p:cNvSpPr/>
              <p:nvPr/>
            </p:nvSpPr>
            <p:spPr>
              <a:xfrm>
                <a:off x="6476570" y="3071638"/>
                <a:ext cx="131305" cy="11586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344" name="Straight Connector 1343"/>
              <p:cNvCxnSpPr/>
              <p:nvPr/>
            </p:nvCxnSpPr>
            <p:spPr>
              <a:xfrm flipV="1">
                <a:off x="6395998" y="3062244"/>
                <a:ext cx="113399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45" name="Rectangle 1344"/>
              <p:cNvSpPr/>
              <p:nvPr/>
            </p:nvSpPr>
            <p:spPr>
              <a:xfrm>
                <a:off x="6816769" y="3702622"/>
                <a:ext cx="131305" cy="11586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346" name="Rectangle 1345"/>
              <p:cNvSpPr/>
              <p:nvPr/>
            </p:nvSpPr>
            <p:spPr>
              <a:xfrm>
                <a:off x="6404950" y="3157752"/>
                <a:ext cx="444646" cy="74215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347" name="Straight Connector 1346"/>
              <p:cNvCxnSpPr/>
              <p:nvPr/>
            </p:nvCxnSpPr>
            <p:spPr>
              <a:xfrm flipV="1">
                <a:off x="6846611" y="3804394"/>
                <a:ext cx="113399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4955" name="Group 1347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376" name="Straight Connector 1375"/>
                <p:cNvCxnSpPr/>
                <p:nvPr/>
              </p:nvCxnSpPr>
              <p:spPr>
                <a:xfrm flipV="1">
                  <a:off x="7028337" y="2846059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7" name="Straight Connector 1376"/>
                <p:cNvCxnSpPr/>
                <p:nvPr/>
              </p:nvCxnSpPr>
              <p:spPr>
                <a:xfrm flipV="1">
                  <a:off x="6580707" y="2938436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4956" name="Group 1348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374" name="Straight Connector 1373"/>
                <p:cNvCxnSpPr/>
                <p:nvPr/>
              </p:nvCxnSpPr>
              <p:spPr>
                <a:xfrm flipV="1">
                  <a:off x="7028816" y="2845955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5" name="Straight Connector 1374"/>
                <p:cNvCxnSpPr/>
                <p:nvPr/>
              </p:nvCxnSpPr>
              <p:spPr>
                <a:xfrm flipV="1">
                  <a:off x="6581187" y="2938331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4957" name="Group 1349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372" name="Straight Connector 1371"/>
                <p:cNvCxnSpPr/>
                <p:nvPr/>
              </p:nvCxnSpPr>
              <p:spPr>
                <a:xfrm flipV="1">
                  <a:off x="7026314" y="2845851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3" name="Straight Connector 1372"/>
                <p:cNvCxnSpPr/>
                <p:nvPr/>
              </p:nvCxnSpPr>
              <p:spPr>
                <a:xfrm flipV="1">
                  <a:off x="6581668" y="2938228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4958" name="Group 1350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370" name="Straight Connector 1369"/>
                <p:cNvCxnSpPr/>
                <p:nvPr/>
              </p:nvCxnSpPr>
              <p:spPr>
                <a:xfrm flipV="1">
                  <a:off x="7026794" y="2845748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1" name="Straight Connector 1370"/>
                <p:cNvCxnSpPr/>
                <p:nvPr/>
              </p:nvCxnSpPr>
              <p:spPr>
                <a:xfrm flipV="1">
                  <a:off x="6582147" y="2938124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4959" name="Group 1351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368" name="Straight Connector 1367"/>
                <p:cNvCxnSpPr/>
                <p:nvPr/>
              </p:nvCxnSpPr>
              <p:spPr>
                <a:xfrm flipV="1">
                  <a:off x="7027273" y="2845643"/>
                  <a:ext cx="113399" cy="8924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9" name="Straight Connector 1368"/>
                <p:cNvCxnSpPr/>
                <p:nvPr/>
              </p:nvCxnSpPr>
              <p:spPr>
                <a:xfrm flipV="1">
                  <a:off x="6582627" y="2934888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4960" name="Group 1352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366" name="Straight Connector 1365"/>
                <p:cNvCxnSpPr/>
                <p:nvPr/>
              </p:nvCxnSpPr>
              <p:spPr>
                <a:xfrm flipV="1">
                  <a:off x="7027754" y="2845540"/>
                  <a:ext cx="113399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7" name="Straight Connector 1366"/>
                <p:cNvCxnSpPr/>
                <p:nvPr/>
              </p:nvCxnSpPr>
              <p:spPr>
                <a:xfrm flipV="1">
                  <a:off x="6583108" y="2939482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4961" name="Group 1353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364" name="Straight Connector 1363"/>
                <p:cNvCxnSpPr/>
                <p:nvPr/>
              </p:nvCxnSpPr>
              <p:spPr>
                <a:xfrm flipV="1">
                  <a:off x="7028234" y="2845436"/>
                  <a:ext cx="113399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5" name="Straight Connector 1364"/>
                <p:cNvCxnSpPr/>
                <p:nvPr/>
              </p:nvCxnSpPr>
              <p:spPr>
                <a:xfrm flipV="1">
                  <a:off x="6580604" y="2939379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4962" name="Group 1354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362" name="Straight Connector 1361"/>
                <p:cNvCxnSpPr/>
                <p:nvPr/>
              </p:nvCxnSpPr>
              <p:spPr>
                <a:xfrm flipV="1">
                  <a:off x="7028713" y="2845332"/>
                  <a:ext cx="113399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3" name="Straight Connector 1362"/>
                <p:cNvCxnSpPr/>
                <p:nvPr/>
              </p:nvCxnSpPr>
              <p:spPr>
                <a:xfrm flipV="1">
                  <a:off x="6581083" y="2939275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4963" name="Group 1355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360" name="Straight Connector 1359"/>
                <p:cNvCxnSpPr/>
                <p:nvPr/>
              </p:nvCxnSpPr>
              <p:spPr>
                <a:xfrm flipV="1">
                  <a:off x="7026209" y="2846793"/>
                  <a:ext cx="107431" cy="9237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1" name="Straight Connector 1360"/>
                <p:cNvCxnSpPr/>
                <p:nvPr/>
              </p:nvCxnSpPr>
              <p:spPr>
                <a:xfrm flipV="1">
                  <a:off x="6581565" y="2939171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4964" name="Group 1356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358" name="Straight Connector 1357"/>
                <p:cNvCxnSpPr/>
                <p:nvPr/>
              </p:nvCxnSpPr>
              <p:spPr>
                <a:xfrm flipV="1">
                  <a:off x="7026688" y="2846690"/>
                  <a:ext cx="113399" cy="9237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9" name="Straight Connector 1358"/>
                <p:cNvCxnSpPr/>
                <p:nvPr/>
              </p:nvCxnSpPr>
              <p:spPr>
                <a:xfrm flipV="1">
                  <a:off x="6582044" y="2939067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4928" name="Group 1320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4929" name="Group 1321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1336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3" y="2996253"/>
                  <a:ext cx="549881" cy="64195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37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3" y="2921098"/>
                  <a:ext cx="675356" cy="7828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38" name="Freeform 190"/>
                <p:cNvSpPr>
                  <a:spLocks/>
                </p:cNvSpPr>
                <p:nvPr/>
              </p:nvSpPr>
              <p:spPr bwMode="auto">
                <a:xfrm>
                  <a:off x="5968753" y="2922664"/>
                  <a:ext cx="125476" cy="137783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39" name="Freeform 191"/>
                <p:cNvSpPr>
                  <a:spLocks/>
                </p:cNvSpPr>
                <p:nvPr/>
              </p:nvSpPr>
              <p:spPr bwMode="auto">
                <a:xfrm>
                  <a:off x="5500065" y="2936755"/>
                  <a:ext cx="524046" cy="45406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40" name="Freeform 192"/>
                <p:cNvSpPr>
                  <a:spLocks/>
                </p:cNvSpPr>
                <p:nvPr/>
              </p:nvSpPr>
              <p:spPr bwMode="auto">
                <a:xfrm>
                  <a:off x="5621849" y="2933624"/>
                  <a:ext cx="302618" cy="53235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1323" name="Straight Connector 1322"/>
              <p:cNvCxnSpPr/>
              <p:nvPr/>
            </p:nvCxnSpPr>
            <p:spPr>
              <a:xfrm flipH="1">
                <a:off x="6996897" y="2125793"/>
                <a:ext cx="11073" cy="84392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4" name="Straight Connector 1323"/>
              <p:cNvCxnSpPr/>
              <p:nvPr/>
            </p:nvCxnSpPr>
            <p:spPr>
              <a:xfrm>
                <a:off x="6875113" y="2304284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5" name="Straight Connector 1324"/>
              <p:cNvCxnSpPr/>
              <p:nvPr/>
            </p:nvCxnSpPr>
            <p:spPr>
              <a:xfrm>
                <a:off x="6871421" y="2368478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6" name="Straight Connector 1325"/>
              <p:cNvCxnSpPr/>
              <p:nvPr/>
            </p:nvCxnSpPr>
            <p:spPr>
              <a:xfrm>
                <a:off x="6871421" y="244519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7" name="Straight Connector 1326"/>
              <p:cNvCxnSpPr/>
              <p:nvPr/>
            </p:nvCxnSpPr>
            <p:spPr>
              <a:xfrm>
                <a:off x="6867732" y="2509393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8" name="Straight Connector 1327"/>
              <p:cNvCxnSpPr/>
              <p:nvPr/>
            </p:nvCxnSpPr>
            <p:spPr>
              <a:xfrm>
                <a:off x="6864040" y="2570456"/>
                <a:ext cx="14023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9" name="Straight Connector 1328"/>
              <p:cNvCxnSpPr/>
              <p:nvPr/>
            </p:nvCxnSpPr>
            <p:spPr>
              <a:xfrm>
                <a:off x="6864040" y="2637782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0" name="Straight Connector 1329"/>
              <p:cNvCxnSpPr/>
              <p:nvPr/>
            </p:nvCxnSpPr>
            <p:spPr>
              <a:xfrm>
                <a:off x="6860351" y="2706673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1" name="Straight Connector 1330"/>
              <p:cNvCxnSpPr/>
              <p:nvPr/>
            </p:nvCxnSpPr>
            <p:spPr>
              <a:xfrm>
                <a:off x="6867732" y="2775565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2" name="Straight Connector 1331"/>
              <p:cNvCxnSpPr/>
              <p:nvPr/>
            </p:nvCxnSpPr>
            <p:spPr>
              <a:xfrm>
                <a:off x="6871421" y="2842891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3" name="Straight Connector 1332"/>
              <p:cNvCxnSpPr/>
              <p:nvPr/>
            </p:nvCxnSpPr>
            <p:spPr>
              <a:xfrm>
                <a:off x="6871421" y="2911782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4" name="Straight Connector 1333"/>
              <p:cNvCxnSpPr/>
              <p:nvPr/>
            </p:nvCxnSpPr>
            <p:spPr>
              <a:xfrm>
                <a:off x="6875113" y="2975976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5" name="Straight Connector 1334"/>
              <p:cNvCxnSpPr/>
              <p:nvPr/>
            </p:nvCxnSpPr>
            <p:spPr>
              <a:xfrm flipH="1">
                <a:off x="6875113" y="2132056"/>
                <a:ext cx="136546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557" name="TextBox 1556"/>
          <p:cNvSpPr txBox="1"/>
          <p:nvPr/>
        </p:nvSpPr>
        <p:spPr>
          <a:xfrm flipH="1">
            <a:off x="2959100" y="4105275"/>
            <a:ext cx="54292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B</a:t>
            </a:r>
          </a:p>
        </p:txBody>
      </p:sp>
      <p:sp>
        <p:nvSpPr>
          <p:cNvPr id="1559" name="TextBox 1558"/>
          <p:cNvSpPr txBox="1"/>
          <p:nvPr/>
        </p:nvSpPr>
        <p:spPr>
          <a:xfrm>
            <a:off x="534988" y="6156325"/>
            <a:ext cx="288925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1560" name="TextBox 1559"/>
          <p:cNvSpPr txBox="1"/>
          <p:nvPr/>
        </p:nvSpPr>
        <p:spPr>
          <a:xfrm>
            <a:off x="935038" y="6154738"/>
            <a:ext cx="288925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1561" name="TextBox 1560"/>
          <p:cNvSpPr txBox="1"/>
          <p:nvPr/>
        </p:nvSpPr>
        <p:spPr>
          <a:xfrm>
            <a:off x="1333500" y="6153150"/>
            <a:ext cx="288925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1562" name="TextBox 1561"/>
          <p:cNvSpPr txBox="1"/>
          <p:nvPr/>
        </p:nvSpPr>
        <p:spPr>
          <a:xfrm>
            <a:off x="1700213" y="6151563"/>
            <a:ext cx="288925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1563" name="TextBox 1562"/>
          <p:cNvSpPr txBox="1"/>
          <p:nvPr/>
        </p:nvSpPr>
        <p:spPr>
          <a:xfrm>
            <a:off x="2127250" y="6149975"/>
            <a:ext cx="288925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5</a:t>
            </a:r>
          </a:p>
        </p:txBody>
      </p:sp>
      <p:sp>
        <p:nvSpPr>
          <p:cNvPr id="1564" name="TextBox 1563"/>
          <p:cNvSpPr txBox="1"/>
          <p:nvPr/>
        </p:nvSpPr>
        <p:spPr>
          <a:xfrm>
            <a:off x="2498725" y="6148388"/>
            <a:ext cx="288925" cy="339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1565" name="TextBox 1564"/>
          <p:cNvSpPr txBox="1"/>
          <p:nvPr/>
        </p:nvSpPr>
        <p:spPr>
          <a:xfrm>
            <a:off x="2881313" y="6146800"/>
            <a:ext cx="288925" cy="339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7</a:t>
            </a:r>
          </a:p>
        </p:txBody>
      </p:sp>
      <p:sp>
        <p:nvSpPr>
          <p:cNvPr id="1566" name="TextBox 1565"/>
          <p:cNvSpPr txBox="1"/>
          <p:nvPr/>
        </p:nvSpPr>
        <p:spPr>
          <a:xfrm>
            <a:off x="3259138" y="6151563"/>
            <a:ext cx="288925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8</a:t>
            </a:r>
          </a:p>
        </p:txBody>
      </p:sp>
      <p:grpSp>
        <p:nvGrpSpPr>
          <p:cNvPr id="204863" name="Group 187"/>
          <p:cNvGrpSpPr>
            <a:grpSpLocks/>
          </p:cNvGrpSpPr>
          <p:nvPr/>
        </p:nvGrpSpPr>
        <p:grpSpPr bwMode="auto">
          <a:xfrm>
            <a:off x="949325" y="4538663"/>
            <a:ext cx="1052513" cy="355600"/>
            <a:chOff x="4410" y="1365"/>
            <a:chExt cx="663" cy="224"/>
          </a:xfrm>
        </p:grpSpPr>
        <p:sp>
          <p:nvSpPr>
            <p:cNvPr id="70" name="Rectangle 188"/>
            <p:cNvSpPr>
              <a:spLocks noChangeArrowheads="1"/>
            </p:cNvSpPr>
            <p:nvPr/>
          </p:nvSpPr>
          <p:spPr bwMode="auto">
            <a:xfrm>
              <a:off x="4410" y="1500"/>
              <a:ext cx="495" cy="87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AutoShape 189"/>
            <p:cNvSpPr>
              <a:spLocks noChangeArrowheads="1"/>
            </p:cNvSpPr>
            <p:nvPr/>
          </p:nvSpPr>
          <p:spPr bwMode="auto">
            <a:xfrm>
              <a:off x="4410" y="1368"/>
              <a:ext cx="663" cy="135"/>
            </a:xfrm>
            <a:prstGeom prst="parallelogram">
              <a:avLst>
                <a:gd name="adj" fmla="val 122778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Freeform 190"/>
            <p:cNvSpPr>
              <a:spLocks/>
            </p:cNvSpPr>
            <p:nvPr/>
          </p:nvSpPr>
          <p:spPr bwMode="auto">
            <a:xfrm>
              <a:off x="4904" y="1365"/>
              <a:ext cx="169" cy="224"/>
            </a:xfrm>
            <a:custGeom>
              <a:avLst/>
              <a:gdLst>
                <a:gd name="T0" fmla="*/ 0 w 169"/>
                <a:gd name="T1" fmla="*/ 138 h 224"/>
                <a:gd name="T2" fmla="*/ 0 w 169"/>
                <a:gd name="T3" fmla="*/ 224 h 224"/>
                <a:gd name="T4" fmla="*/ 169 w 169"/>
                <a:gd name="T5" fmla="*/ 77 h 224"/>
                <a:gd name="T6" fmla="*/ 169 w 169"/>
                <a:gd name="T7" fmla="*/ 0 h 224"/>
                <a:gd name="T8" fmla="*/ 0 w 169"/>
                <a:gd name="T9" fmla="*/ 138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24"/>
                <a:gd name="T17" fmla="*/ 169 w 169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24">
                  <a:moveTo>
                    <a:pt x="0" y="138"/>
                  </a:moveTo>
                  <a:lnTo>
                    <a:pt x="0" y="224"/>
                  </a:lnTo>
                  <a:lnTo>
                    <a:pt x="169" y="77"/>
                  </a:lnTo>
                  <a:lnTo>
                    <a:pt x="169" y="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chemeClr val="accent1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Freeform 191"/>
            <p:cNvSpPr>
              <a:spLocks/>
            </p:cNvSpPr>
            <p:nvPr/>
          </p:nvSpPr>
          <p:spPr bwMode="auto">
            <a:xfrm>
              <a:off x="4475" y="1395"/>
              <a:ext cx="506" cy="80"/>
            </a:xfrm>
            <a:custGeom>
              <a:avLst/>
              <a:gdLst>
                <a:gd name="T0" fmla="*/ 0 w 280"/>
                <a:gd name="T1" fmla="*/ 63 h 63"/>
                <a:gd name="T2" fmla="*/ 37 w 280"/>
                <a:gd name="T3" fmla="*/ 62 h 63"/>
                <a:gd name="T4" fmla="*/ 219 w 280"/>
                <a:gd name="T5" fmla="*/ 0 h 63"/>
                <a:gd name="T6" fmla="*/ 280 w 28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"/>
                <a:gd name="T13" fmla="*/ 0 h 63"/>
                <a:gd name="T14" fmla="*/ 280 w 28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Freeform 192"/>
            <p:cNvSpPr>
              <a:spLocks/>
            </p:cNvSpPr>
            <p:nvPr/>
          </p:nvSpPr>
          <p:spPr bwMode="auto">
            <a:xfrm>
              <a:off x="4593" y="1391"/>
              <a:ext cx="293" cy="93"/>
            </a:xfrm>
            <a:custGeom>
              <a:avLst/>
              <a:gdLst>
                <a:gd name="T0" fmla="*/ 0 w 293"/>
                <a:gd name="T1" fmla="*/ 0 h 93"/>
                <a:gd name="T2" fmla="*/ 67 w 293"/>
                <a:gd name="T3" fmla="*/ 1 h 93"/>
                <a:gd name="T4" fmla="*/ 195 w 293"/>
                <a:gd name="T5" fmla="*/ 93 h 93"/>
                <a:gd name="T6" fmla="*/ 293 w 293"/>
                <a:gd name="T7" fmla="*/ 93 h 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3"/>
                <a:gd name="T13" fmla="*/ 0 h 93"/>
                <a:gd name="T14" fmla="*/ 293 w 293"/>
                <a:gd name="T15" fmla="*/ 93 h 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3" h="93">
                  <a:moveTo>
                    <a:pt x="0" y="0"/>
                  </a:moveTo>
                  <a:lnTo>
                    <a:pt x="67" y="1"/>
                  </a:lnTo>
                  <a:lnTo>
                    <a:pt x="195" y="93"/>
                  </a:lnTo>
                  <a:lnTo>
                    <a:pt x="293" y="93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04864" name="Group 187"/>
          <p:cNvGrpSpPr>
            <a:grpSpLocks/>
          </p:cNvGrpSpPr>
          <p:nvPr/>
        </p:nvGrpSpPr>
        <p:grpSpPr bwMode="auto">
          <a:xfrm>
            <a:off x="2513013" y="4540250"/>
            <a:ext cx="1052512" cy="355600"/>
            <a:chOff x="4410" y="1365"/>
            <a:chExt cx="663" cy="224"/>
          </a:xfrm>
        </p:grpSpPr>
        <p:sp>
          <p:nvSpPr>
            <p:cNvPr id="1058" name="Rectangle 188"/>
            <p:cNvSpPr>
              <a:spLocks noChangeArrowheads="1"/>
            </p:cNvSpPr>
            <p:nvPr/>
          </p:nvSpPr>
          <p:spPr bwMode="auto">
            <a:xfrm>
              <a:off x="4410" y="1500"/>
              <a:ext cx="495" cy="87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59" name="AutoShape 189"/>
            <p:cNvSpPr>
              <a:spLocks noChangeArrowheads="1"/>
            </p:cNvSpPr>
            <p:nvPr/>
          </p:nvSpPr>
          <p:spPr bwMode="auto">
            <a:xfrm>
              <a:off x="4410" y="1368"/>
              <a:ext cx="663" cy="135"/>
            </a:xfrm>
            <a:prstGeom prst="parallelogram">
              <a:avLst>
                <a:gd name="adj" fmla="val 122778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60" name="Freeform 190"/>
            <p:cNvSpPr>
              <a:spLocks/>
            </p:cNvSpPr>
            <p:nvPr/>
          </p:nvSpPr>
          <p:spPr bwMode="auto">
            <a:xfrm>
              <a:off x="4904" y="1365"/>
              <a:ext cx="169" cy="224"/>
            </a:xfrm>
            <a:custGeom>
              <a:avLst/>
              <a:gdLst>
                <a:gd name="T0" fmla="*/ 0 w 169"/>
                <a:gd name="T1" fmla="*/ 138 h 224"/>
                <a:gd name="T2" fmla="*/ 0 w 169"/>
                <a:gd name="T3" fmla="*/ 224 h 224"/>
                <a:gd name="T4" fmla="*/ 169 w 169"/>
                <a:gd name="T5" fmla="*/ 77 h 224"/>
                <a:gd name="T6" fmla="*/ 169 w 169"/>
                <a:gd name="T7" fmla="*/ 0 h 224"/>
                <a:gd name="T8" fmla="*/ 0 w 169"/>
                <a:gd name="T9" fmla="*/ 138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24"/>
                <a:gd name="T17" fmla="*/ 169 w 169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24">
                  <a:moveTo>
                    <a:pt x="0" y="138"/>
                  </a:moveTo>
                  <a:lnTo>
                    <a:pt x="0" y="224"/>
                  </a:lnTo>
                  <a:lnTo>
                    <a:pt x="169" y="77"/>
                  </a:lnTo>
                  <a:lnTo>
                    <a:pt x="169" y="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chemeClr val="accent1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61" name="Freeform 191"/>
            <p:cNvSpPr>
              <a:spLocks/>
            </p:cNvSpPr>
            <p:nvPr/>
          </p:nvSpPr>
          <p:spPr bwMode="auto">
            <a:xfrm>
              <a:off x="4475" y="1395"/>
              <a:ext cx="506" cy="80"/>
            </a:xfrm>
            <a:custGeom>
              <a:avLst/>
              <a:gdLst>
                <a:gd name="T0" fmla="*/ 0 w 280"/>
                <a:gd name="T1" fmla="*/ 63 h 63"/>
                <a:gd name="T2" fmla="*/ 37 w 280"/>
                <a:gd name="T3" fmla="*/ 62 h 63"/>
                <a:gd name="T4" fmla="*/ 219 w 280"/>
                <a:gd name="T5" fmla="*/ 0 h 63"/>
                <a:gd name="T6" fmla="*/ 280 w 28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"/>
                <a:gd name="T13" fmla="*/ 0 h 63"/>
                <a:gd name="T14" fmla="*/ 280 w 28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62" name="Freeform 192"/>
            <p:cNvSpPr>
              <a:spLocks/>
            </p:cNvSpPr>
            <p:nvPr/>
          </p:nvSpPr>
          <p:spPr bwMode="auto">
            <a:xfrm>
              <a:off x="4593" y="1391"/>
              <a:ext cx="293" cy="93"/>
            </a:xfrm>
            <a:custGeom>
              <a:avLst/>
              <a:gdLst>
                <a:gd name="T0" fmla="*/ 0 w 293"/>
                <a:gd name="T1" fmla="*/ 0 h 93"/>
                <a:gd name="T2" fmla="*/ 67 w 293"/>
                <a:gd name="T3" fmla="*/ 1 h 93"/>
                <a:gd name="T4" fmla="*/ 195 w 293"/>
                <a:gd name="T5" fmla="*/ 93 h 93"/>
                <a:gd name="T6" fmla="*/ 293 w 293"/>
                <a:gd name="T7" fmla="*/ 93 h 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3"/>
                <a:gd name="T13" fmla="*/ 0 h 93"/>
                <a:gd name="T14" fmla="*/ 293 w 293"/>
                <a:gd name="T15" fmla="*/ 93 h 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3" h="93">
                  <a:moveTo>
                    <a:pt x="0" y="0"/>
                  </a:moveTo>
                  <a:lnTo>
                    <a:pt x="67" y="1"/>
                  </a:lnTo>
                  <a:lnTo>
                    <a:pt x="195" y="93"/>
                  </a:lnTo>
                  <a:lnTo>
                    <a:pt x="293" y="93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04865" name="Group 187"/>
          <p:cNvGrpSpPr>
            <a:grpSpLocks/>
          </p:cNvGrpSpPr>
          <p:nvPr/>
        </p:nvGrpSpPr>
        <p:grpSpPr bwMode="auto">
          <a:xfrm>
            <a:off x="4103688" y="4567238"/>
            <a:ext cx="1052512" cy="355600"/>
            <a:chOff x="4410" y="1365"/>
            <a:chExt cx="663" cy="224"/>
          </a:xfrm>
        </p:grpSpPr>
        <p:sp>
          <p:nvSpPr>
            <p:cNvPr id="1305" name="Rectangle 188"/>
            <p:cNvSpPr>
              <a:spLocks noChangeArrowheads="1"/>
            </p:cNvSpPr>
            <p:nvPr/>
          </p:nvSpPr>
          <p:spPr bwMode="auto">
            <a:xfrm>
              <a:off x="4410" y="1500"/>
              <a:ext cx="495" cy="87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06" name="AutoShape 189"/>
            <p:cNvSpPr>
              <a:spLocks noChangeArrowheads="1"/>
            </p:cNvSpPr>
            <p:nvPr/>
          </p:nvSpPr>
          <p:spPr bwMode="auto">
            <a:xfrm>
              <a:off x="4410" y="1368"/>
              <a:ext cx="663" cy="135"/>
            </a:xfrm>
            <a:prstGeom prst="parallelogram">
              <a:avLst>
                <a:gd name="adj" fmla="val 122778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07" name="Freeform 190"/>
            <p:cNvSpPr>
              <a:spLocks/>
            </p:cNvSpPr>
            <p:nvPr/>
          </p:nvSpPr>
          <p:spPr bwMode="auto">
            <a:xfrm>
              <a:off x="4904" y="1365"/>
              <a:ext cx="169" cy="224"/>
            </a:xfrm>
            <a:custGeom>
              <a:avLst/>
              <a:gdLst>
                <a:gd name="T0" fmla="*/ 0 w 169"/>
                <a:gd name="T1" fmla="*/ 138 h 224"/>
                <a:gd name="T2" fmla="*/ 0 w 169"/>
                <a:gd name="T3" fmla="*/ 224 h 224"/>
                <a:gd name="T4" fmla="*/ 169 w 169"/>
                <a:gd name="T5" fmla="*/ 77 h 224"/>
                <a:gd name="T6" fmla="*/ 169 w 169"/>
                <a:gd name="T7" fmla="*/ 0 h 224"/>
                <a:gd name="T8" fmla="*/ 0 w 169"/>
                <a:gd name="T9" fmla="*/ 138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24"/>
                <a:gd name="T17" fmla="*/ 169 w 169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24">
                  <a:moveTo>
                    <a:pt x="0" y="138"/>
                  </a:moveTo>
                  <a:lnTo>
                    <a:pt x="0" y="224"/>
                  </a:lnTo>
                  <a:lnTo>
                    <a:pt x="169" y="77"/>
                  </a:lnTo>
                  <a:lnTo>
                    <a:pt x="169" y="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chemeClr val="accent1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08" name="Freeform 191"/>
            <p:cNvSpPr>
              <a:spLocks/>
            </p:cNvSpPr>
            <p:nvPr/>
          </p:nvSpPr>
          <p:spPr bwMode="auto">
            <a:xfrm>
              <a:off x="4475" y="1395"/>
              <a:ext cx="506" cy="80"/>
            </a:xfrm>
            <a:custGeom>
              <a:avLst/>
              <a:gdLst>
                <a:gd name="T0" fmla="*/ 0 w 280"/>
                <a:gd name="T1" fmla="*/ 63 h 63"/>
                <a:gd name="T2" fmla="*/ 37 w 280"/>
                <a:gd name="T3" fmla="*/ 62 h 63"/>
                <a:gd name="T4" fmla="*/ 219 w 280"/>
                <a:gd name="T5" fmla="*/ 0 h 63"/>
                <a:gd name="T6" fmla="*/ 280 w 28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"/>
                <a:gd name="T13" fmla="*/ 0 h 63"/>
                <a:gd name="T14" fmla="*/ 280 w 28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09" name="Freeform 192"/>
            <p:cNvSpPr>
              <a:spLocks/>
            </p:cNvSpPr>
            <p:nvPr/>
          </p:nvSpPr>
          <p:spPr bwMode="auto">
            <a:xfrm>
              <a:off x="4593" y="1391"/>
              <a:ext cx="293" cy="93"/>
            </a:xfrm>
            <a:custGeom>
              <a:avLst/>
              <a:gdLst>
                <a:gd name="T0" fmla="*/ 0 w 293"/>
                <a:gd name="T1" fmla="*/ 0 h 93"/>
                <a:gd name="T2" fmla="*/ 67 w 293"/>
                <a:gd name="T3" fmla="*/ 1 h 93"/>
                <a:gd name="T4" fmla="*/ 195 w 293"/>
                <a:gd name="T5" fmla="*/ 93 h 93"/>
                <a:gd name="T6" fmla="*/ 293 w 293"/>
                <a:gd name="T7" fmla="*/ 93 h 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3"/>
                <a:gd name="T13" fmla="*/ 0 h 93"/>
                <a:gd name="T14" fmla="*/ 293 w 293"/>
                <a:gd name="T15" fmla="*/ 93 h 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3" h="93">
                  <a:moveTo>
                    <a:pt x="0" y="0"/>
                  </a:moveTo>
                  <a:lnTo>
                    <a:pt x="67" y="1"/>
                  </a:lnTo>
                  <a:lnTo>
                    <a:pt x="195" y="93"/>
                  </a:lnTo>
                  <a:lnTo>
                    <a:pt x="293" y="93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04866" name="Group 187"/>
          <p:cNvGrpSpPr>
            <a:grpSpLocks/>
          </p:cNvGrpSpPr>
          <p:nvPr/>
        </p:nvGrpSpPr>
        <p:grpSpPr bwMode="auto">
          <a:xfrm>
            <a:off x="5668963" y="4575175"/>
            <a:ext cx="1052512" cy="355600"/>
            <a:chOff x="4410" y="1365"/>
            <a:chExt cx="663" cy="224"/>
          </a:xfrm>
        </p:grpSpPr>
        <p:sp>
          <p:nvSpPr>
            <p:cNvPr id="1552" name="Rectangle 188"/>
            <p:cNvSpPr>
              <a:spLocks noChangeArrowheads="1"/>
            </p:cNvSpPr>
            <p:nvPr/>
          </p:nvSpPr>
          <p:spPr bwMode="auto">
            <a:xfrm>
              <a:off x="4410" y="1500"/>
              <a:ext cx="495" cy="87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53" name="AutoShape 189"/>
            <p:cNvSpPr>
              <a:spLocks noChangeArrowheads="1"/>
            </p:cNvSpPr>
            <p:nvPr/>
          </p:nvSpPr>
          <p:spPr bwMode="auto">
            <a:xfrm>
              <a:off x="4410" y="1368"/>
              <a:ext cx="663" cy="135"/>
            </a:xfrm>
            <a:prstGeom prst="parallelogram">
              <a:avLst>
                <a:gd name="adj" fmla="val 122778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54" name="Freeform 190"/>
            <p:cNvSpPr>
              <a:spLocks/>
            </p:cNvSpPr>
            <p:nvPr/>
          </p:nvSpPr>
          <p:spPr bwMode="auto">
            <a:xfrm>
              <a:off x="4904" y="1365"/>
              <a:ext cx="169" cy="224"/>
            </a:xfrm>
            <a:custGeom>
              <a:avLst/>
              <a:gdLst>
                <a:gd name="T0" fmla="*/ 0 w 169"/>
                <a:gd name="T1" fmla="*/ 138 h 224"/>
                <a:gd name="T2" fmla="*/ 0 w 169"/>
                <a:gd name="T3" fmla="*/ 224 h 224"/>
                <a:gd name="T4" fmla="*/ 169 w 169"/>
                <a:gd name="T5" fmla="*/ 77 h 224"/>
                <a:gd name="T6" fmla="*/ 169 w 169"/>
                <a:gd name="T7" fmla="*/ 0 h 224"/>
                <a:gd name="T8" fmla="*/ 0 w 169"/>
                <a:gd name="T9" fmla="*/ 138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24"/>
                <a:gd name="T17" fmla="*/ 169 w 169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24">
                  <a:moveTo>
                    <a:pt x="0" y="138"/>
                  </a:moveTo>
                  <a:lnTo>
                    <a:pt x="0" y="224"/>
                  </a:lnTo>
                  <a:lnTo>
                    <a:pt x="169" y="77"/>
                  </a:lnTo>
                  <a:lnTo>
                    <a:pt x="169" y="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chemeClr val="accent1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55" name="Freeform 191"/>
            <p:cNvSpPr>
              <a:spLocks/>
            </p:cNvSpPr>
            <p:nvPr/>
          </p:nvSpPr>
          <p:spPr bwMode="auto">
            <a:xfrm>
              <a:off x="4475" y="1395"/>
              <a:ext cx="506" cy="80"/>
            </a:xfrm>
            <a:custGeom>
              <a:avLst/>
              <a:gdLst>
                <a:gd name="T0" fmla="*/ 0 w 280"/>
                <a:gd name="T1" fmla="*/ 63 h 63"/>
                <a:gd name="T2" fmla="*/ 37 w 280"/>
                <a:gd name="T3" fmla="*/ 62 h 63"/>
                <a:gd name="T4" fmla="*/ 219 w 280"/>
                <a:gd name="T5" fmla="*/ 0 h 63"/>
                <a:gd name="T6" fmla="*/ 280 w 28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"/>
                <a:gd name="T13" fmla="*/ 0 h 63"/>
                <a:gd name="T14" fmla="*/ 280 w 28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56" name="Freeform 192"/>
            <p:cNvSpPr>
              <a:spLocks/>
            </p:cNvSpPr>
            <p:nvPr/>
          </p:nvSpPr>
          <p:spPr bwMode="auto">
            <a:xfrm>
              <a:off x="4593" y="1391"/>
              <a:ext cx="293" cy="93"/>
            </a:xfrm>
            <a:custGeom>
              <a:avLst/>
              <a:gdLst>
                <a:gd name="T0" fmla="*/ 0 w 293"/>
                <a:gd name="T1" fmla="*/ 0 h 93"/>
                <a:gd name="T2" fmla="*/ 67 w 293"/>
                <a:gd name="T3" fmla="*/ 1 h 93"/>
                <a:gd name="T4" fmla="*/ 195 w 293"/>
                <a:gd name="T5" fmla="*/ 93 h 93"/>
                <a:gd name="T6" fmla="*/ 293 w 293"/>
                <a:gd name="T7" fmla="*/ 93 h 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3"/>
                <a:gd name="T13" fmla="*/ 0 h 93"/>
                <a:gd name="T14" fmla="*/ 293 w 293"/>
                <a:gd name="T15" fmla="*/ 93 h 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3" h="93">
                  <a:moveTo>
                    <a:pt x="0" y="0"/>
                  </a:moveTo>
                  <a:lnTo>
                    <a:pt x="67" y="1"/>
                  </a:lnTo>
                  <a:lnTo>
                    <a:pt x="195" y="93"/>
                  </a:lnTo>
                  <a:lnTo>
                    <a:pt x="293" y="93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666750" y="4614863"/>
            <a:ext cx="317500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A</a:t>
            </a:r>
          </a:p>
        </p:txBody>
      </p:sp>
      <p:sp>
        <p:nvSpPr>
          <p:cNvPr id="1558" name="TextBox 1557"/>
          <p:cNvSpPr txBox="1"/>
          <p:nvPr/>
        </p:nvSpPr>
        <p:spPr>
          <a:xfrm>
            <a:off x="2219325" y="4648200"/>
            <a:ext cx="31750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C</a:t>
            </a:r>
          </a:p>
        </p:txBody>
      </p:sp>
      <p:cxnSp>
        <p:nvCxnSpPr>
          <p:cNvPr id="544" name="Straight Connector 543"/>
          <p:cNvCxnSpPr>
            <a:endCxn id="40" idx="1"/>
          </p:cNvCxnSpPr>
          <p:nvPr/>
        </p:nvCxnSpPr>
        <p:spPr>
          <a:xfrm>
            <a:off x="4394200" y="3065463"/>
            <a:ext cx="915988" cy="406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2" name="Straight Connector 541"/>
          <p:cNvCxnSpPr>
            <a:stCxn id="11" idx="1"/>
          </p:cNvCxnSpPr>
          <p:nvPr/>
        </p:nvCxnSpPr>
        <p:spPr>
          <a:xfrm flipH="1">
            <a:off x="2898775" y="3030538"/>
            <a:ext cx="1063625" cy="381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548063" y="3138488"/>
            <a:ext cx="1184275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Border router</a:t>
            </a:r>
          </a:p>
        </p:txBody>
      </p:sp>
      <p:sp>
        <p:nvSpPr>
          <p:cNvPr id="546" name="TextBox 545"/>
          <p:cNvSpPr txBox="1"/>
          <p:nvPr/>
        </p:nvSpPr>
        <p:spPr>
          <a:xfrm>
            <a:off x="3051175" y="3522663"/>
            <a:ext cx="1169988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Access router</a:t>
            </a:r>
          </a:p>
        </p:txBody>
      </p:sp>
      <p:sp>
        <p:nvSpPr>
          <p:cNvPr id="204877" name="Rectangle 5"/>
          <p:cNvSpPr txBox="1">
            <a:spLocks noChangeArrowheads="1"/>
          </p:cNvSpPr>
          <p:nvPr/>
        </p:nvSpPr>
        <p:spPr bwMode="auto">
          <a:xfrm>
            <a:off x="546100" y="115888"/>
            <a:ext cx="77724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4400" i="0" dirty="0">
                <a:solidFill>
                  <a:srgbClr val="000099"/>
                </a:solidFill>
                <a:latin typeface="Gill Sans MT" charset="0"/>
              </a:rPr>
              <a:t>Data center networks </a:t>
            </a:r>
          </a:p>
        </p:txBody>
      </p:sp>
      <p:sp>
        <p:nvSpPr>
          <p:cNvPr id="26" name="Freeform 25"/>
          <p:cNvSpPr/>
          <p:nvPr/>
        </p:nvSpPr>
        <p:spPr>
          <a:xfrm>
            <a:off x="4657725" y="4206875"/>
            <a:ext cx="1371600" cy="1373188"/>
          </a:xfrm>
          <a:custGeom>
            <a:avLst/>
            <a:gdLst>
              <a:gd name="connsiteX0" fmla="*/ 1372723 w 1372723"/>
              <a:gd name="connsiteY0" fmla="*/ 1359734 h 1372562"/>
              <a:gd name="connsiteX1" fmla="*/ 1372723 w 1372723"/>
              <a:gd name="connsiteY1" fmla="*/ 564418 h 1372562"/>
              <a:gd name="connsiteX2" fmla="*/ 936531 w 1372723"/>
              <a:gd name="connsiteY2" fmla="*/ 25655 h 1372562"/>
              <a:gd name="connsiteX3" fmla="*/ 538826 w 1372723"/>
              <a:gd name="connsiteY3" fmla="*/ 0 h 1372562"/>
              <a:gd name="connsiteX4" fmla="*/ 38488 w 1372723"/>
              <a:gd name="connsiteY4" fmla="*/ 615729 h 1372562"/>
              <a:gd name="connsiteX5" fmla="*/ 0 w 1372723"/>
              <a:gd name="connsiteY5" fmla="*/ 1372562 h 1372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72723" h="1372562">
                <a:moveTo>
                  <a:pt x="1372723" y="1359734"/>
                </a:moveTo>
                <a:lnTo>
                  <a:pt x="1372723" y="564418"/>
                </a:lnTo>
                <a:lnTo>
                  <a:pt x="936531" y="25655"/>
                </a:lnTo>
                <a:lnTo>
                  <a:pt x="538826" y="0"/>
                </a:lnTo>
                <a:lnTo>
                  <a:pt x="38488" y="615729"/>
                </a:lnTo>
                <a:lnTo>
                  <a:pt x="0" y="1372562"/>
                </a:lnTo>
              </a:path>
            </a:pathLst>
          </a:custGeom>
          <a:ln w="63500">
            <a:solidFill>
              <a:srgbClr val="33CC33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4016375" y="1112838"/>
            <a:ext cx="5127625" cy="1692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000099"/>
                </a:solidFill>
                <a:latin typeface="Gill Sans MT"/>
                <a:cs typeface="Gill Sans MT"/>
              </a:rPr>
              <a:t>load balancer: application-layer routing</a:t>
            </a:r>
          </a:p>
          <a:p>
            <a:pPr marL="342900" indent="-256032">
              <a:buClr>
                <a:srgbClr val="000099"/>
              </a:buClr>
              <a:buFont typeface="Wingdings" charset="2"/>
              <a:buChar char="§"/>
              <a:defRPr/>
            </a:pPr>
            <a:r>
              <a:rPr lang="en-US" sz="2000" i="0" dirty="0">
                <a:latin typeface="Gill Sans MT"/>
                <a:cs typeface="Gill Sans MT"/>
              </a:rPr>
              <a:t>receives external client requests</a:t>
            </a:r>
          </a:p>
          <a:p>
            <a:pPr marL="342900" indent="-256032">
              <a:buClr>
                <a:srgbClr val="000099"/>
              </a:buClr>
              <a:buFont typeface="Wingdings" charset="2"/>
              <a:buChar char="§"/>
              <a:defRPr/>
            </a:pPr>
            <a:r>
              <a:rPr lang="en-US" sz="2000" i="0" dirty="0">
                <a:latin typeface="Gill Sans MT"/>
                <a:cs typeface="Gill Sans MT"/>
              </a:rPr>
              <a:t>directs workload within data center</a:t>
            </a:r>
          </a:p>
          <a:p>
            <a:pPr marL="342900" indent="-256032">
              <a:buClr>
                <a:srgbClr val="000099"/>
              </a:buClr>
              <a:buFont typeface="Wingdings" charset="2"/>
              <a:buChar char="§"/>
              <a:defRPr/>
            </a:pPr>
            <a:r>
              <a:rPr lang="en-US" sz="2000" i="0" dirty="0">
                <a:latin typeface="Gill Sans MT"/>
                <a:cs typeface="Gill Sans MT"/>
              </a:rPr>
              <a:t>returns results to external client (hiding data center internals from client)</a:t>
            </a:r>
          </a:p>
        </p:txBody>
      </p:sp>
      <p:pic>
        <p:nvPicPr>
          <p:cNvPr id="204882" name="Picture 20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" y="823913"/>
            <a:ext cx="5183188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46</a:t>
            </a:fld>
            <a:endParaRPr lang="en-US" sz="1200" dirty="0">
              <a:latin typeface="Tahoma" charset="0"/>
            </a:endParaRPr>
          </a:p>
        </p:txBody>
      </p:sp>
      <p:sp>
        <p:nvSpPr>
          <p:cNvPr id="113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grpSp>
        <p:nvGrpSpPr>
          <p:cNvPr id="1133" name="Group 347"/>
          <p:cNvGrpSpPr>
            <a:grpSpLocks/>
          </p:cNvGrpSpPr>
          <p:nvPr/>
        </p:nvGrpSpPr>
        <p:grpSpPr bwMode="auto">
          <a:xfrm>
            <a:off x="2235491" y="3259498"/>
            <a:ext cx="840624" cy="391487"/>
            <a:chOff x="1871277" y="1576300"/>
            <a:chExt cx="1128371" cy="437861"/>
          </a:xfrm>
        </p:grpSpPr>
        <p:sp>
          <p:nvSpPr>
            <p:cNvPr id="1159" name="Oval 1158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60" name="Rectangle 1159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161" name="Oval 1160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62" name="Freeform 1161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163" name="Freeform 1162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164" name="Freeform 1163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165" name="Freeform 1164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1166" name="Straight Connector 1165"/>
            <p:cNvCxnSpPr>
              <a:endCxn id="1161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7" name="Straight Connector 1166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23" name="Group 347"/>
          <p:cNvGrpSpPr>
            <a:grpSpLocks/>
          </p:cNvGrpSpPr>
          <p:nvPr/>
        </p:nvGrpSpPr>
        <p:grpSpPr bwMode="auto">
          <a:xfrm>
            <a:off x="5120257" y="3365874"/>
            <a:ext cx="840624" cy="391487"/>
            <a:chOff x="1871277" y="1576300"/>
            <a:chExt cx="1128371" cy="437861"/>
          </a:xfrm>
        </p:grpSpPr>
        <p:sp>
          <p:nvSpPr>
            <p:cNvPr id="1224" name="Oval 1223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225" name="Rectangle 1224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226" name="Oval 1225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247" name="Freeform 1246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248" name="Freeform 1247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249" name="Freeform 1248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275" name="Freeform 1274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1276" name="Straight Connector 1275"/>
            <p:cNvCxnSpPr>
              <a:endCxn id="1226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7" name="Straight Connector 1276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39" name="Straight Connector 538"/>
          <p:cNvCxnSpPr/>
          <p:nvPr/>
        </p:nvCxnSpPr>
        <p:spPr>
          <a:xfrm>
            <a:off x="3014663" y="2540000"/>
            <a:ext cx="1069975" cy="4460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 159"/>
          <p:cNvSpPr>
            <a:spLocks/>
          </p:cNvSpPr>
          <p:nvPr/>
        </p:nvSpPr>
        <p:spPr bwMode="auto">
          <a:xfrm>
            <a:off x="1465263" y="2244725"/>
            <a:ext cx="2046287" cy="603250"/>
          </a:xfrm>
          <a:custGeom>
            <a:avLst/>
            <a:gdLst>
              <a:gd name="T0" fmla="*/ 239 w 1292"/>
              <a:gd name="T1" fmla="*/ 7 h 1255"/>
              <a:gd name="T2" fmla="*/ 35 w 1292"/>
              <a:gd name="T3" fmla="*/ 157 h 1255"/>
              <a:gd name="T4" fmla="*/ 29 w 1292"/>
              <a:gd name="T5" fmla="*/ 523 h 1255"/>
              <a:gd name="T6" fmla="*/ 53 w 1292"/>
              <a:gd name="T7" fmla="*/ 829 h 1255"/>
              <a:gd name="T8" fmla="*/ 245 w 1292"/>
              <a:gd name="T9" fmla="*/ 871 h 1255"/>
              <a:gd name="T10" fmla="*/ 647 w 1292"/>
              <a:gd name="T11" fmla="*/ 1129 h 1255"/>
              <a:gd name="T12" fmla="*/ 995 w 1292"/>
              <a:gd name="T13" fmla="*/ 1237 h 1255"/>
              <a:gd name="T14" fmla="*/ 1199 w 1292"/>
              <a:gd name="T15" fmla="*/ 1021 h 1255"/>
              <a:gd name="T16" fmla="*/ 1271 w 1292"/>
              <a:gd name="T17" fmla="*/ 445 h 1255"/>
              <a:gd name="T18" fmla="*/ 1205 w 1292"/>
              <a:gd name="T19" fmla="*/ 211 h 1255"/>
              <a:gd name="T20" fmla="*/ 749 w 1292"/>
              <a:gd name="T21" fmla="*/ 115 h 1255"/>
              <a:gd name="T22" fmla="*/ 239 w 1292"/>
              <a:gd name="T23" fmla="*/ 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292"/>
              <a:gd name="T37" fmla="*/ 0 h 1255"/>
              <a:gd name="T38" fmla="*/ 1292 w 1292"/>
              <a:gd name="T39" fmla="*/ 1255 h 125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Internet</a:t>
            </a:r>
          </a:p>
        </p:txBody>
      </p:sp>
      <p:grpSp>
        <p:nvGrpSpPr>
          <p:cNvPr id="1168" name="Group 347"/>
          <p:cNvGrpSpPr>
            <a:grpSpLocks/>
          </p:cNvGrpSpPr>
          <p:nvPr/>
        </p:nvGrpSpPr>
        <p:grpSpPr bwMode="auto">
          <a:xfrm>
            <a:off x="3717566" y="2796786"/>
            <a:ext cx="840624" cy="391487"/>
            <a:chOff x="1871277" y="1576300"/>
            <a:chExt cx="1128371" cy="437861"/>
          </a:xfrm>
        </p:grpSpPr>
        <p:sp>
          <p:nvSpPr>
            <p:cNvPr id="1189" name="Oval 1188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90" name="Rectangle 1189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191" name="Oval 1190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217" name="Freeform 1216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218" name="Freeform 1217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219" name="Freeform 1218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220" name="Freeform 1219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1221" name="Straight Connector 1220"/>
            <p:cNvCxnSpPr>
              <a:endCxn id="1191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2" name="Straight Connector 1221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Freeform 26"/>
          <p:cNvSpPr/>
          <p:nvPr/>
        </p:nvSpPr>
        <p:spPr>
          <a:xfrm>
            <a:off x="2552700" y="2189163"/>
            <a:ext cx="3976688" cy="3333750"/>
          </a:xfrm>
          <a:custGeom>
            <a:avLst/>
            <a:gdLst>
              <a:gd name="connsiteX0" fmla="*/ 3691005 w 3975437"/>
              <a:gd name="connsiteY0" fmla="*/ 3333910 h 3333910"/>
              <a:gd name="connsiteX1" fmla="*/ 3704234 w 3975437"/>
              <a:gd name="connsiteY1" fmla="*/ 2533507 h 3333910"/>
              <a:gd name="connsiteX2" fmla="*/ 3261049 w 3975437"/>
              <a:gd name="connsiteY2" fmla="*/ 1997700 h 3333910"/>
              <a:gd name="connsiteX3" fmla="*/ 3975437 w 3975437"/>
              <a:gd name="connsiteY3" fmla="*/ 1653725 h 3333910"/>
              <a:gd name="connsiteX4" fmla="*/ 3955593 w 3975437"/>
              <a:gd name="connsiteY4" fmla="*/ 1316365 h 3333910"/>
              <a:gd name="connsiteX5" fmla="*/ 3069223 w 3975437"/>
              <a:gd name="connsiteY5" fmla="*/ 1733104 h 3333910"/>
              <a:gd name="connsiteX6" fmla="*/ 3049378 w 3975437"/>
              <a:gd name="connsiteY6" fmla="*/ 1303135 h 3333910"/>
              <a:gd name="connsiteX7" fmla="*/ 0 w 3975437"/>
              <a:gd name="connsiteY7" fmla="*/ 0 h 3333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75437" h="3333910">
                <a:moveTo>
                  <a:pt x="3691005" y="3333910"/>
                </a:moveTo>
                <a:lnTo>
                  <a:pt x="3704234" y="2533507"/>
                </a:lnTo>
                <a:lnTo>
                  <a:pt x="3261049" y="1997700"/>
                </a:lnTo>
                <a:lnTo>
                  <a:pt x="3975437" y="1653725"/>
                </a:lnTo>
                <a:lnTo>
                  <a:pt x="3955593" y="1316365"/>
                </a:lnTo>
                <a:lnTo>
                  <a:pt x="3069223" y="1733104"/>
                </a:lnTo>
                <a:lnTo>
                  <a:pt x="3049378" y="1303135"/>
                </a:lnTo>
                <a:lnTo>
                  <a:pt x="0" y="0"/>
                </a:lnTo>
              </a:path>
            </a:pathLst>
          </a:custGeom>
          <a:ln w="57150">
            <a:solidFill>
              <a:srgbClr val="0000FF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4" name="Freeform 23"/>
          <p:cNvSpPr/>
          <p:nvPr/>
        </p:nvSpPr>
        <p:spPr>
          <a:xfrm>
            <a:off x="2105025" y="2162175"/>
            <a:ext cx="4329113" cy="3430588"/>
          </a:xfrm>
          <a:custGeom>
            <a:avLst/>
            <a:gdLst>
              <a:gd name="connsiteX0" fmla="*/ 0 w 4054022"/>
              <a:gd name="connsiteY0" fmla="*/ 0 h 3681545"/>
              <a:gd name="connsiteX1" fmla="*/ 3284271 w 4054022"/>
              <a:gd name="connsiteY1" fmla="*/ 1436700 h 3681545"/>
              <a:gd name="connsiteX2" fmla="*/ 3309929 w 4054022"/>
              <a:gd name="connsiteY2" fmla="*/ 1936980 h 3681545"/>
              <a:gd name="connsiteX3" fmla="*/ 4054022 w 4054022"/>
              <a:gd name="connsiteY3" fmla="*/ 1552149 h 3681545"/>
              <a:gd name="connsiteX4" fmla="*/ 4054022 w 4054022"/>
              <a:gd name="connsiteY4" fmla="*/ 1731737 h 3681545"/>
              <a:gd name="connsiteX5" fmla="*/ 3245783 w 4054022"/>
              <a:gd name="connsiteY5" fmla="*/ 2116567 h 3681545"/>
              <a:gd name="connsiteX6" fmla="*/ 3784609 w 4054022"/>
              <a:gd name="connsiteY6" fmla="*/ 2924711 h 3681545"/>
              <a:gd name="connsiteX7" fmla="*/ 3784609 w 4054022"/>
              <a:gd name="connsiteY7" fmla="*/ 3681545 h 3681545"/>
              <a:gd name="connsiteX0" fmla="*/ 0 w 4169484"/>
              <a:gd name="connsiteY0" fmla="*/ 0 h 3694373"/>
              <a:gd name="connsiteX1" fmla="*/ 3399733 w 4169484"/>
              <a:gd name="connsiteY1" fmla="*/ 1449528 h 3694373"/>
              <a:gd name="connsiteX2" fmla="*/ 3425391 w 4169484"/>
              <a:gd name="connsiteY2" fmla="*/ 1949808 h 3694373"/>
              <a:gd name="connsiteX3" fmla="*/ 4169484 w 4169484"/>
              <a:gd name="connsiteY3" fmla="*/ 1564977 h 3694373"/>
              <a:gd name="connsiteX4" fmla="*/ 4169484 w 4169484"/>
              <a:gd name="connsiteY4" fmla="*/ 1744565 h 3694373"/>
              <a:gd name="connsiteX5" fmla="*/ 3361245 w 4169484"/>
              <a:gd name="connsiteY5" fmla="*/ 2129395 h 3694373"/>
              <a:gd name="connsiteX6" fmla="*/ 3900071 w 4169484"/>
              <a:gd name="connsiteY6" fmla="*/ 2937539 h 3694373"/>
              <a:gd name="connsiteX7" fmla="*/ 3900071 w 4169484"/>
              <a:gd name="connsiteY7" fmla="*/ 3694373 h 3694373"/>
              <a:gd name="connsiteX0" fmla="*/ 0 w 4169484"/>
              <a:gd name="connsiteY0" fmla="*/ 0 h 3694373"/>
              <a:gd name="connsiteX1" fmla="*/ 3399733 w 4169484"/>
              <a:gd name="connsiteY1" fmla="*/ 1449528 h 3694373"/>
              <a:gd name="connsiteX2" fmla="*/ 3425391 w 4169484"/>
              <a:gd name="connsiteY2" fmla="*/ 1949808 h 3694373"/>
              <a:gd name="connsiteX3" fmla="*/ 4169484 w 4169484"/>
              <a:gd name="connsiteY3" fmla="*/ 1564977 h 3694373"/>
              <a:gd name="connsiteX4" fmla="*/ 4169484 w 4169484"/>
              <a:gd name="connsiteY4" fmla="*/ 1744565 h 3694373"/>
              <a:gd name="connsiteX5" fmla="*/ 3361245 w 4169484"/>
              <a:gd name="connsiteY5" fmla="*/ 2129395 h 3694373"/>
              <a:gd name="connsiteX6" fmla="*/ 3797438 w 4169484"/>
              <a:gd name="connsiteY6" fmla="*/ 2886229 h 3694373"/>
              <a:gd name="connsiteX7" fmla="*/ 3900071 w 4169484"/>
              <a:gd name="connsiteY7" fmla="*/ 3694373 h 3694373"/>
              <a:gd name="connsiteX0" fmla="*/ 0 w 4169484"/>
              <a:gd name="connsiteY0" fmla="*/ 0 h 3668718"/>
              <a:gd name="connsiteX1" fmla="*/ 3399733 w 4169484"/>
              <a:gd name="connsiteY1" fmla="*/ 1449528 h 3668718"/>
              <a:gd name="connsiteX2" fmla="*/ 3425391 w 4169484"/>
              <a:gd name="connsiteY2" fmla="*/ 1949808 h 3668718"/>
              <a:gd name="connsiteX3" fmla="*/ 4169484 w 4169484"/>
              <a:gd name="connsiteY3" fmla="*/ 1564977 h 3668718"/>
              <a:gd name="connsiteX4" fmla="*/ 4169484 w 4169484"/>
              <a:gd name="connsiteY4" fmla="*/ 1744565 h 3668718"/>
              <a:gd name="connsiteX5" fmla="*/ 3361245 w 4169484"/>
              <a:gd name="connsiteY5" fmla="*/ 2129395 h 3668718"/>
              <a:gd name="connsiteX6" fmla="*/ 3797438 w 4169484"/>
              <a:gd name="connsiteY6" fmla="*/ 2886229 h 3668718"/>
              <a:gd name="connsiteX7" fmla="*/ 3835926 w 4169484"/>
              <a:gd name="connsiteY7" fmla="*/ 3668718 h 3668718"/>
              <a:gd name="connsiteX0" fmla="*/ 0 w 4169484"/>
              <a:gd name="connsiteY0" fmla="*/ 0 h 3668718"/>
              <a:gd name="connsiteX1" fmla="*/ 3399733 w 4169484"/>
              <a:gd name="connsiteY1" fmla="*/ 1449528 h 3668718"/>
              <a:gd name="connsiteX2" fmla="*/ 3425391 w 4169484"/>
              <a:gd name="connsiteY2" fmla="*/ 1949808 h 3668718"/>
              <a:gd name="connsiteX3" fmla="*/ 4169484 w 4169484"/>
              <a:gd name="connsiteY3" fmla="*/ 1564977 h 3668718"/>
              <a:gd name="connsiteX4" fmla="*/ 4169484 w 4169484"/>
              <a:gd name="connsiteY4" fmla="*/ 1680426 h 3668718"/>
              <a:gd name="connsiteX5" fmla="*/ 3361245 w 4169484"/>
              <a:gd name="connsiteY5" fmla="*/ 2129395 h 3668718"/>
              <a:gd name="connsiteX6" fmla="*/ 3797438 w 4169484"/>
              <a:gd name="connsiteY6" fmla="*/ 2886229 h 3668718"/>
              <a:gd name="connsiteX7" fmla="*/ 3835926 w 4169484"/>
              <a:gd name="connsiteY7" fmla="*/ 3668718 h 3668718"/>
              <a:gd name="connsiteX0" fmla="*/ 0 w 4169484"/>
              <a:gd name="connsiteY0" fmla="*/ 0 h 3668718"/>
              <a:gd name="connsiteX1" fmla="*/ 3399733 w 4169484"/>
              <a:gd name="connsiteY1" fmla="*/ 1449528 h 3668718"/>
              <a:gd name="connsiteX2" fmla="*/ 3425391 w 4169484"/>
              <a:gd name="connsiteY2" fmla="*/ 1949808 h 3668718"/>
              <a:gd name="connsiteX3" fmla="*/ 4169484 w 4169484"/>
              <a:gd name="connsiteY3" fmla="*/ 1564977 h 3668718"/>
              <a:gd name="connsiteX4" fmla="*/ 4169484 w 4169484"/>
              <a:gd name="connsiteY4" fmla="*/ 1680426 h 3668718"/>
              <a:gd name="connsiteX5" fmla="*/ 3399733 w 4169484"/>
              <a:gd name="connsiteY5" fmla="*/ 2142223 h 3668718"/>
              <a:gd name="connsiteX6" fmla="*/ 3797438 w 4169484"/>
              <a:gd name="connsiteY6" fmla="*/ 2886229 h 3668718"/>
              <a:gd name="connsiteX7" fmla="*/ 3835926 w 4169484"/>
              <a:gd name="connsiteY7" fmla="*/ 3668718 h 3668718"/>
              <a:gd name="connsiteX0" fmla="*/ 0 w 4169484"/>
              <a:gd name="connsiteY0" fmla="*/ 0 h 3668718"/>
              <a:gd name="connsiteX1" fmla="*/ 3399733 w 4169484"/>
              <a:gd name="connsiteY1" fmla="*/ 1449528 h 3668718"/>
              <a:gd name="connsiteX2" fmla="*/ 3425391 w 4169484"/>
              <a:gd name="connsiteY2" fmla="*/ 1949808 h 3668718"/>
              <a:gd name="connsiteX3" fmla="*/ 4169484 w 4169484"/>
              <a:gd name="connsiteY3" fmla="*/ 1564977 h 3668718"/>
              <a:gd name="connsiteX4" fmla="*/ 4169484 w 4169484"/>
              <a:gd name="connsiteY4" fmla="*/ 1680426 h 3668718"/>
              <a:gd name="connsiteX5" fmla="*/ 3386904 w 4169484"/>
              <a:gd name="connsiteY5" fmla="*/ 2078085 h 3668718"/>
              <a:gd name="connsiteX6" fmla="*/ 3797438 w 4169484"/>
              <a:gd name="connsiteY6" fmla="*/ 2886229 h 3668718"/>
              <a:gd name="connsiteX7" fmla="*/ 3835926 w 4169484"/>
              <a:gd name="connsiteY7" fmla="*/ 3668718 h 3668718"/>
              <a:gd name="connsiteX0" fmla="*/ 0 w 4169484"/>
              <a:gd name="connsiteY0" fmla="*/ 0 h 3668718"/>
              <a:gd name="connsiteX1" fmla="*/ 3399733 w 4169484"/>
              <a:gd name="connsiteY1" fmla="*/ 1449528 h 3668718"/>
              <a:gd name="connsiteX2" fmla="*/ 3425391 w 4169484"/>
              <a:gd name="connsiteY2" fmla="*/ 1949808 h 3668718"/>
              <a:gd name="connsiteX3" fmla="*/ 4169484 w 4169484"/>
              <a:gd name="connsiteY3" fmla="*/ 1564977 h 3668718"/>
              <a:gd name="connsiteX4" fmla="*/ 4169484 w 4169484"/>
              <a:gd name="connsiteY4" fmla="*/ 1680426 h 3668718"/>
              <a:gd name="connsiteX5" fmla="*/ 3386904 w 4169484"/>
              <a:gd name="connsiteY5" fmla="*/ 2078085 h 3668718"/>
              <a:gd name="connsiteX6" fmla="*/ 3848754 w 4169484"/>
              <a:gd name="connsiteY6" fmla="*/ 2873401 h 3668718"/>
              <a:gd name="connsiteX7" fmla="*/ 3835926 w 4169484"/>
              <a:gd name="connsiteY7" fmla="*/ 3668718 h 3668718"/>
              <a:gd name="connsiteX0" fmla="*/ 0 w 4169484"/>
              <a:gd name="connsiteY0" fmla="*/ 0 h 3643063"/>
              <a:gd name="connsiteX1" fmla="*/ 3399733 w 4169484"/>
              <a:gd name="connsiteY1" fmla="*/ 1449528 h 3643063"/>
              <a:gd name="connsiteX2" fmla="*/ 3425391 w 4169484"/>
              <a:gd name="connsiteY2" fmla="*/ 1949808 h 3643063"/>
              <a:gd name="connsiteX3" fmla="*/ 4169484 w 4169484"/>
              <a:gd name="connsiteY3" fmla="*/ 1564977 h 3643063"/>
              <a:gd name="connsiteX4" fmla="*/ 4169484 w 4169484"/>
              <a:gd name="connsiteY4" fmla="*/ 1680426 h 3643063"/>
              <a:gd name="connsiteX5" fmla="*/ 3386904 w 4169484"/>
              <a:gd name="connsiteY5" fmla="*/ 2078085 h 3643063"/>
              <a:gd name="connsiteX6" fmla="*/ 3848754 w 4169484"/>
              <a:gd name="connsiteY6" fmla="*/ 2873401 h 3643063"/>
              <a:gd name="connsiteX7" fmla="*/ 3861584 w 4169484"/>
              <a:gd name="connsiteY7" fmla="*/ 3643063 h 3643063"/>
              <a:gd name="connsiteX0" fmla="*/ 0 w 4169484"/>
              <a:gd name="connsiteY0" fmla="*/ 0 h 3643063"/>
              <a:gd name="connsiteX1" fmla="*/ 3399733 w 4169484"/>
              <a:gd name="connsiteY1" fmla="*/ 1449528 h 3643063"/>
              <a:gd name="connsiteX2" fmla="*/ 3425391 w 4169484"/>
              <a:gd name="connsiteY2" fmla="*/ 1949808 h 3643063"/>
              <a:gd name="connsiteX3" fmla="*/ 4169484 w 4169484"/>
              <a:gd name="connsiteY3" fmla="*/ 1564977 h 3643063"/>
              <a:gd name="connsiteX4" fmla="*/ 4169484 w 4169484"/>
              <a:gd name="connsiteY4" fmla="*/ 1680426 h 3643063"/>
              <a:gd name="connsiteX5" fmla="*/ 3386904 w 4169484"/>
              <a:gd name="connsiteY5" fmla="*/ 2078085 h 3643063"/>
              <a:gd name="connsiteX6" fmla="*/ 3874412 w 4169484"/>
              <a:gd name="connsiteY6" fmla="*/ 2834918 h 3643063"/>
              <a:gd name="connsiteX7" fmla="*/ 3861584 w 4169484"/>
              <a:gd name="connsiteY7" fmla="*/ 3643063 h 3643063"/>
              <a:gd name="connsiteX0" fmla="*/ 0 w 4169484"/>
              <a:gd name="connsiteY0" fmla="*/ 0 h 3643063"/>
              <a:gd name="connsiteX1" fmla="*/ 3079003 w 4169484"/>
              <a:gd name="connsiteY1" fmla="*/ 1398217 h 3643063"/>
              <a:gd name="connsiteX2" fmla="*/ 3425391 w 4169484"/>
              <a:gd name="connsiteY2" fmla="*/ 1949808 h 3643063"/>
              <a:gd name="connsiteX3" fmla="*/ 4169484 w 4169484"/>
              <a:gd name="connsiteY3" fmla="*/ 1564977 h 3643063"/>
              <a:gd name="connsiteX4" fmla="*/ 4169484 w 4169484"/>
              <a:gd name="connsiteY4" fmla="*/ 1680426 h 3643063"/>
              <a:gd name="connsiteX5" fmla="*/ 3386904 w 4169484"/>
              <a:gd name="connsiteY5" fmla="*/ 2078085 h 3643063"/>
              <a:gd name="connsiteX6" fmla="*/ 3874412 w 4169484"/>
              <a:gd name="connsiteY6" fmla="*/ 2834918 h 3643063"/>
              <a:gd name="connsiteX7" fmla="*/ 3861584 w 4169484"/>
              <a:gd name="connsiteY7" fmla="*/ 3643063 h 3643063"/>
              <a:gd name="connsiteX0" fmla="*/ 0 w 4169484"/>
              <a:gd name="connsiteY0" fmla="*/ 0 h 3643063"/>
              <a:gd name="connsiteX1" fmla="*/ 3079003 w 4169484"/>
              <a:gd name="connsiteY1" fmla="*/ 1398217 h 3643063"/>
              <a:gd name="connsiteX2" fmla="*/ 3207294 w 4169484"/>
              <a:gd name="connsiteY2" fmla="*/ 2013946 h 3643063"/>
              <a:gd name="connsiteX3" fmla="*/ 4169484 w 4169484"/>
              <a:gd name="connsiteY3" fmla="*/ 1564977 h 3643063"/>
              <a:gd name="connsiteX4" fmla="*/ 4169484 w 4169484"/>
              <a:gd name="connsiteY4" fmla="*/ 1680426 h 3643063"/>
              <a:gd name="connsiteX5" fmla="*/ 3386904 w 4169484"/>
              <a:gd name="connsiteY5" fmla="*/ 2078085 h 3643063"/>
              <a:gd name="connsiteX6" fmla="*/ 3874412 w 4169484"/>
              <a:gd name="connsiteY6" fmla="*/ 2834918 h 3643063"/>
              <a:gd name="connsiteX7" fmla="*/ 3861584 w 4169484"/>
              <a:gd name="connsiteY7" fmla="*/ 3643063 h 3643063"/>
              <a:gd name="connsiteX0" fmla="*/ 0 w 4169484"/>
              <a:gd name="connsiteY0" fmla="*/ 0 h 3643063"/>
              <a:gd name="connsiteX1" fmla="*/ 3066174 w 4169484"/>
              <a:gd name="connsiteY1" fmla="*/ 1488011 h 3643063"/>
              <a:gd name="connsiteX2" fmla="*/ 3207294 w 4169484"/>
              <a:gd name="connsiteY2" fmla="*/ 2013946 h 3643063"/>
              <a:gd name="connsiteX3" fmla="*/ 4169484 w 4169484"/>
              <a:gd name="connsiteY3" fmla="*/ 1564977 h 3643063"/>
              <a:gd name="connsiteX4" fmla="*/ 4169484 w 4169484"/>
              <a:gd name="connsiteY4" fmla="*/ 1680426 h 3643063"/>
              <a:gd name="connsiteX5" fmla="*/ 3386904 w 4169484"/>
              <a:gd name="connsiteY5" fmla="*/ 2078085 h 3643063"/>
              <a:gd name="connsiteX6" fmla="*/ 3874412 w 4169484"/>
              <a:gd name="connsiteY6" fmla="*/ 2834918 h 3643063"/>
              <a:gd name="connsiteX7" fmla="*/ 3861584 w 4169484"/>
              <a:gd name="connsiteY7" fmla="*/ 3643063 h 3643063"/>
              <a:gd name="connsiteX0" fmla="*/ 0 w 4336264"/>
              <a:gd name="connsiteY0" fmla="*/ 0 h 3450648"/>
              <a:gd name="connsiteX1" fmla="*/ 3232954 w 4336264"/>
              <a:gd name="connsiteY1" fmla="*/ 1295596 h 3450648"/>
              <a:gd name="connsiteX2" fmla="*/ 3374074 w 4336264"/>
              <a:gd name="connsiteY2" fmla="*/ 1821531 h 3450648"/>
              <a:gd name="connsiteX3" fmla="*/ 4336264 w 4336264"/>
              <a:gd name="connsiteY3" fmla="*/ 1372562 h 3450648"/>
              <a:gd name="connsiteX4" fmla="*/ 4336264 w 4336264"/>
              <a:gd name="connsiteY4" fmla="*/ 1488011 h 3450648"/>
              <a:gd name="connsiteX5" fmla="*/ 3553684 w 4336264"/>
              <a:gd name="connsiteY5" fmla="*/ 1885670 h 3450648"/>
              <a:gd name="connsiteX6" fmla="*/ 4041192 w 4336264"/>
              <a:gd name="connsiteY6" fmla="*/ 2642503 h 3450648"/>
              <a:gd name="connsiteX7" fmla="*/ 4028364 w 4336264"/>
              <a:gd name="connsiteY7" fmla="*/ 3450648 h 3450648"/>
              <a:gd name="connsiteX0" fmla="*/ 0 w 4336264"/>
              <a:gd name="connsiteY0" fmla="*/ 0 h 3450648"/>
              <a:gd name="connsiteX1" fmla="*/ 3258612 w 4336264"/>
              <a:gd name="connsiteY1" fmla="*/ 1346907 h 3450648"/>
              <a:gd name="connsiteX2" fmla="*/ 3374074 w 4336264"/>
              <a:gd name="connsiteY2" fmla="*/ 1821531 h 3450648"/>
              <a:gd name="connsiteX3" fmla="*/ 4336264 w 4336264"/>
              <a:gd name="connsiteY3" fmla="*/ 1372562 h 3450648"/>
              <a:gd name="connsiteX4" fmla="*/ 4336264 w 4336264"/>
              <a:gd name="connsiteY4" fmla="*/ 1488011 h 3450648"/>
              <a:gd name="connsiteX5" fmla="*/ 3553684 w 4336264"/>
              <a:gd name="connsiteY5" fmla="*/ 1885670 h 3450648"/>
              <a:gd name="connsiteX6" fmla="*/ 4041192 w 4336264"/>
              <a:gd name="connsiteY6" fmla="*/ 2642503 h 3450648"/>
              <a:gd name="connsiteX7" fmla="*/ 4028364 w 4336264"/>
              <a:gd name="connsiteY7" fmla="*/ 3450648 h 3450648"/>
              <a:gd name="connsiteX0" fmla="*/ 0 w 4336264"/>
              <a:gd name="connsiteY0" fmla="*/ 0 h 3450648"/>
              <a:gd name="connsiteX1" fmla="*/ 3258612 w 4336264"/>
              <a:gd name="connsiteY1" fmla="*/ 1346907 h 3450648"/>
              <a:gd name="connsiteX2" fmla="*/ 3284270 w 4336264"/>
              <a:gd name="connsiteY2" fmla="*/ 1834359 h 3450648"/>
              <a:gd name="connsiteX3" fmla="*/ 4336264 w 4336264"/>
              <a:gd name="connsiteY3" fmla="*/ 1372562 h 3450648"/>
              <a:gd name="connsiteX4" fmla="*/ 4336264 w 4336264"/>
              <a:gd name="connsiteY4" fmla="*/ 1488011 h 3450648"/>
              <a:gd name="connsiteX5" fmla="*/ 3553684 w 4336264"/>
              <a:gd name="connsiteY5" fmla="*/ 1885670 h 3450648"/>
              <a:gd name="connsiteX6" fmla="*/ 4041192 w 4336264"/>
              <a:gd name="connsiteY6" fmla="*/ 2642503 h 3450648"/>
              <a:gd name="connsiteX7" fmla="*/ 4028364 w 4336264"/>
              <a:gd name="connsiteY7" fmla="*/ 3450648 h 3450648"/>
              <a:gd name="connsiteX0" fmla="*/ 0 w 4336264"/>
              <a:gd name="connsiteY0" fmla="*/ 0 h 3450648"/>
              <a:gd name="connsiteX1" fmla="*/ 3258612 w 4336264"/>
              <a:gd name="connsiteY1" fmla="*/ 1346907 h 3450648"/>
              <a:gd name="connsiteX2" fmla="*/ 3284270 w 4336264"/>
              <a:gd name="connsiteY2" fmla="*/ 1834359 h 3450648"/>
              <a:gd name="connsiteX3" fmla="*/ 4336264 w 4336264"/>
              <a:gd name="connsiteY3" fmla="*/ 1372562 h 3450648"/>
              <a:gd name="connsiteX4" fmla="*/ 4336264 w 4336264"/>
              <a:gd name="connsiteY4" fmla="*/ 1488011 h 3450648"/>
              <a:gd name="connsiteX5" fmla="*/ 3540855 w 4336264"/>
              <a:gd name="connsiteY5" fmla="*/ 1962636 h 3450648"/>
              <a:gd name="connsiteX6" fmla="*/ 4041192 w 4336264"/>
              <a:gd name="connsiteY6" fmla="*/ 2642503 h 3450648"/>
              <a:gd name="connsiteX7" fmla="*/ 4028364 w 4336264"/>
              <a:gd name="connsiteY7" fmla="*/ 3450648 h 3450648"/>
              <a:gd name="connsiteX0" fmla="*/ 0 w 4336264"/>
              <a:gd name="connsiteY0" fmla="*/ 0 h 3450648"/>
              <a:gd name="connsiteX1" fmla="*/ 3258612 w 4336264"/>
              <a:gd name="connsiteY1" fmla="*/ 1346907 h 3450648"/>
              <a:gd name="connsiteX2" fmla="*/ 3284270 w 4336264"/>
              <a:gd name="connsiteY2" fmla="*/ 1834359 h 3450648"/>
              <a:gd name="connsiteX3" fmla="*/ 4336264 w 4336264"/>
              <a:gd name="connsiteY3" fmla="*/ 1372562 h 3450648"/>
              <a:gd name="connsiteX4" fmla="*/ 4336264 w 4336264"/>
              <a:gd name="connsiteY4" fmla="*/ 1488011 h 3450648"/>
              <a:gd name="connsiteX5" fmla="*/ 3540855 w 4336264"/>
              <a:gd name="connsiteY5" fmla="*/ 2008941 h 3450648"/>
              <a:gd name="connsiteX6" fmla="*/ 4041192 w 4336264"/>
              <a:gd name="connsiteY6" fmla="*/ 2642503 h 3450648"/>
              <a:gd name="connsiteX7" fmla="*/ 4028364 w 4336264"/>
              <a:gd name="connsiteY7" fmla="*/ 3450648 h 3450648"/>
              <a:gd name="connsiteX0" fmla="*/ 0 w 4336264"/>
              <a:gd name="connsiteY0" fmla="*/ 0 h 3450648"/>
              <a:gd name="connsiteX1" fmla="*/ 3258612 w 4336264"/>
              <a:gd name="connsiteY1" fmla="*/ 1346907 h 3450648"/>
              <a:gd name="connsiteX2" fmla="*/ 3284270 w 4336264"/>
              <a:gd name="connsiteY2" fmla="*/ 1834359 h 3450648"/>
              <a:gd name="connsiteX3" fmla="*/ 4336264 w 4336264"/>
              <a:gd name="connsiteY3" fmla="*/ 1372562 h 3450648"/>
              <a:gd name="connsiteX4" fmla="*/ 4309805 w 4336264"/>
              <a:gd name="connsiteY4" fmla="*/ 1646769 h 3450648"/>
              <a:gd name="connsiteX5" fmla="*/ 3540855 w 4336264"/>
              <a:gd name="connsiteY5" fmla="*/ 2008941 h 3450648"/>
              <a:gd name="connsiteX6" fmla="*/ 4041192 w 4336264"/>
              <a:gd name="connsiteY6" fmla="*/ 2642503 h 3450648"/>
              <a:gd name="connsiteX7" fmla="*/ 4028364 w 4336264"/>
              <a:gd name="connsiteY7" fmla="*/ 3450648 h 3450648"/>
              <a:gd name="connsiteX0" fmla="*/ 0 w 4316420"/>
              <a:gd name="connsiteY0" fmla="*/ 0 h 3450648"/>
              <a:gd name="connsiteX1" fmla="*/ 3258612 w 4316420"/>
              <a:gd name="connsiteY1" fmla="*/ 1346907 h 3450648"/>
              <a:gd name="connsiteX2" fmla="*/ 3284270 w 4316420"/>
              <a:gd name="connsiteY2" fmla="*/ 1834359 h 3450648"/>
              <a:gd name="connsiteX3" fmla="*/ 4316420 w 4316420"/>
              <a:gd name="connsiteY3" fmla="*/ 1498245 h 3450648"/>
              <a:gd name="connsiteX4" fmla="*/ 4309805 w 4316420"/>
              <a:gd name="connsiteY4" fmla="*/ 1646769 h 3450648"/>
              <a:gd name="connsiteX5" fmla="*/ 3540855 w 4316420"/>
              <a:gd name="connsiteY5" fmla="*/ 2008941 h 3450648"/>
              <a:gd name="connsiteX6" fmla="*/ 4041192 w 4316420"/>
              <a:gd name="connsiteY6" fmla="*/ 2642503 h 3450648"/>
              <a:gd name="connsiteX7" fmla="*/ 4028364 w 4316420"/>
              <a:gd name="connsiteY7" fmla="*/ 3450648 h 3450648"/>
              <a:gd name="connsiteX0" fmla="*/ 0 w 4316420"/>
              <a:gd name="connsiteY0" fmla="*/ 0 h 3450648"/>
              <a:gd name="connsiteX1" fmla="*/ 3258612 w 4316420"/>
              <a:gd name="connsiteY1" fmla="*/ 1346907 h 3450648"/>
              <a:gd name="connsiteX2" fmla="*/ 3350417 w 4316420"/>
              <a:gd name="connsiteY2" fmla="*/ 1940198 h 3450648"/>
              <a:gd name="connsiteX3" fmla="*/ 4316420 w 4316420"/>
              <a:gd name="connsiteY3" fmla="*/ 1498245 h 3450648"/>
              <a:gd name="connsiteX4" fmla="*/ 4309805 w 4316420"/>
              <a:gd name="connsiteY4" fmla="*/ 1646769 h 3450648"/>
              <a:gd name="connsiteX5" fmla="*/ 3540855 w 4316420"/>
              <a:gd name="connsiteY5" fmla="*/ 2008941 h 3450648"/>
              <a:gd name="connsiteX6" fmla="*/ 4041192 w 4316420"/>
              <a:gd name="connsiteY6" fmla="*/ 2642503 h 3450648"/>
              <a:gd name="connsiteX7" fmla="*/ 4028364 w 4316420"/>
              <a:gd name="connsiteY7" fmla="*/ 3450648 h 3450648"/>
              <a:gd name="connsiteX0" fmla="*/ 0 w 4316420"/>
              <a:gd name="connsiteY0" fmla="*/ 0 h 3450648"/>
              <a:gd name="connsiteX1" fmla="*/ 3258612 w 4316420"/>
              <a:gd name="connsiteY1" fmla="*/ 1346907 h 3450648"/>
              <a:gd name="connsiteX2" fmla="*/ 3357031 w 4316420"/>
              <a:gd name="connsiteY2" fmla="*/ 1953428 h 3450648"/>
              <a:gd name="connsiteX3" fmla="*/ 4316420 w 4316420"/>
              <a:gd name="connsiteY3" fmla="*/ 1498245 h 3450648"/>
              <a:gd name="connsiteX4" fmla="*/ 4309805 w 4316420"/>
              <a:gd name="connsiteY4" fmla="*/ 1646769 h 3450648"/>
              <a:gd name="connsiteX5" fmla="*/ 3540855 w 4316420"/>
              <a:gd name="connsiteY5" fmla="*/ 2008941 h 3450648"/>
              <a:gd name="connsiteX6" fmla="*/ 4041192 w 4316420"/>
              <a:gd name="connsiteY6" fmla="*/ 2642503 h 3450648"/>
              <a:gd name="connsiteX7" fmla="*/ 4028364 w 4316420"/>
              <a:gd name="connsiteY7" fmla="*/ 3450648 h 3450648"/>
              <a:gd name="connsiteX0" fmla="*/ 0 w 4316420"/>
              <a:gd name="connsiteY0" fmla="*/ 0 h 3450648"/>
              <a:gd name="connsiteX1" fmla="*/ 3337988 w 4316420"/>
              <a:gd name="connsiteY1" fmla="*/ 1432901 h 3450648"/>
              <a:gd name="connsiteX2" fmla="*/ 3357031 w 4316420"/>
              <a:gd name="connsiteY2" fmla="*/ 1953428 h 3450648"/>
              <a:gd name="connsiteX3" fmla="*/ 4316420 w 4316420"/>
              <a:gd name="connsiteY3" fmla="*/ 1498245 h 3450648"/>
              <a:gd name="connsiteX4" fmla="*/ 4309805 w 4316420"/>
              <a:gd name="connsiteY4" fmla="*/ 1646769 h 3450648"/>
              <a:gd name="connsiteX5" fmla="*/ 3540855 w 4316420"/>
              <a:gd name="connsiteY5" fmla="*/ 2008941 h 3450648"/>
              <a:gd name="connsiteX6" fmla="*/ 4041192 w 4316420"/>
              <a:gd name="connsiteY6" fmla="*/ 2642503 h 3450648"/>
              <a:gd name="connsiteX7" fmla="*/ 4028364 w 4316420"/>
              <a:gd name="connsiteY7" fmla="*/ 3450648 h 3450648"/>
              <a:gd name="connsiteX0" fmla="*/ 0 w 4329650"/>
              <a:gd name="connsiteY0" fmla="*/ 0 h 3430803"/>
              <a:gd name="connsiteX1" fmla="*/ 3351218 w 4329650"/>
              <a:gd name="connsiteY1" fmla="*/ 1413056 h 3430803"/>
              <a:gd name="connsiteX2" fmla="*/ 3370261 w 4329650"/>
              <a:gd name="connsiteY2" fmla="*/ 1933583 h 3430803"/>
              <a:gd name="connsiteX3" fmla="*/ 4329650 w 4329650"/>
              <a:gd name="connsiteY3" fmla="*/ 1478400 h 3430803"/>
              <a:gd name="connsiteX4" fmla="*/ 4323035 w 4329650"/>
              <a:gd name="connsiteY4" fmla="*/ 1626924 h 3430803"/>
              <a:gd name="connsiteX5" fmla="*/ 3554085 w 4329650"/>
              <a:gd name="connsiteY5" fmla="*/ 1989096 h 3430803"/>
              <a:gd name="connsiteX6" fmla="*/ 4054422 w 4329650"/>
              <a:gd name="connsiteY6" fmla="*/ 2622658 h 3430803"/>
              <a:gd name="connsiteX7" fmla="*/ 4041594 w 4329650"/>
              <a:gd name="connsiteY7" fmla="*/ 3430803 h 3430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29650" h="3430803">
                <a:moveTo>
                  <a:pt x="0" y="0"/>
                </a:moveTo>
                <a:lnTo>
                  <a:pt x="3351218" y="1413056"/>
                </a:lnTo>
                <a:lnTo>
                  <a:pt x="3370261" y="1933583"/>
                </a:lnTo>
                <a:lnTo>
                  <a:pt x="4329650" y="1478400"/>
                </a:lnTo>
                <a:lnTo>
                  <a:pt x="4323035" y="1626924"/>
                </a:lnTo>
                <a:lnTo>
                  <a:pt x="3554085" y="1989096"/>
                </a:lnTo>
                <a:lnTo>
                  <a:pt x="4054422" y="2622658"/>
                </a:lnTo>
                <a:lnTo>
                  <a:pt x="4041594" y="3430803"/>
                </a:lnTo>
              </a:path>
            </a:pathLst>
          </a:custGeom>
          <a:ln w="47625">
            <a:solidFill>
              <a:srgbClr val="CC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365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825" name="Group 1"/>
          <p:cNvGrpSpPr>
            <a:grpSpLocks/>
          </p:cNvGrpSpPr>
          <p:nvPr/>
        </p:nvGrpSpPr>
        <p:grpSpPr bwMode="auto">
          <a:xfrm>
            <a:off x="706438" y="3411538"/>
            <a:ext cx="7951787" cy="3033712"/>
            <a:chOff x="668088" y="1859772"/>
            <a:chExt cx="7950943" cy="3032546"/>
          </a:xfrm>
        </p:grpSpPr>
        <p:grpSp>
          <p:nvGrpSpPr>
            <p:cNvPr id="205829" name="Group 187"/>
            <p:cNvGrpSpPr>
              <a:grpSpLocks/>
            </p:cNvGrpSpPr>
            <p:nvPr/>
          </p:nvGrpSpPr>
          <p:grpSpPr bwMode="auto">
            <a:xfrm>
              <a:off x="1083832" y="1870528"/>
              <a:ext cx="1052512" cy="355600"/>
              <a:chOff x="4410" y="1365"/>
              <a:chExt cx="663" cy="224"/>
            </a:xfrm>
          </p:grpSpPr>
          <p:sp>
            <p:nvSpPr>
              <p:cNvPr id="52" name="Rectangle 188"/>
              <p:cNvSpPr>
                <a:spLocks noChangeArrowheads="1"/>
              </p:cNvSpPr>
              <p:nvPr/>
            </p:nvSpPr>
            <p:spPr bwMode="auto">
              <a:xfrm>
                <a:off x="4410" y="1500"/>
                <a:ext cx="495" cy="87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3" name="AutoShape 189"/>
              <p:cNvSpPr>
                <a:spLocks noChangeArrowheads="1"/>
              </p:cNvSpPr>
              <p:nvPr/>
            </p:nvSpPr>
            <p:spPr bwMode="auto">
              <a:xfrm>
                <a:off x="4410" y="1368"/>
                <a:ext cx="663" cy="135"/>
              </a:xfrm>
              <a:prstGeom prst="parallelogram">
                <a:avLst>
                  <a:gd name="adj" fmla="val 122778"/>
                </a:avLst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4" name="Freeform 190"/>
              <p:cNvSpPr>
                <a:spLocks/>
              </p:cNvSpPr>
              <p:nvPr/>
            </p:nvSpPr>
            <p:spPr bwMode="auto">
              <a:xfrm>
                <a:off x="4904" y="1365"/>
                <a:ext cx="169" cy="224"/>
              </a:xfrm>
              <a:custGeom>
                <a:avLst/>
                <a:gdLst>
                  <a:gd name="T0" fmla="*/ 0 w 169"/>
                  <a:gd name="T1" fmla="*/ 138 h 224"/>
                  <a:gd name="T2" fmla="*/ 0 w 169"/>
                  <a:gd name="T3" fmla="*/ 224 h 224"/>
                  <a:gd name="T4" fmla="*/ 169 w 169"/>
                  <a:gd name="T5" fmla="*/ 77 h 224"/>
                  <a:gd name="T6" fmla="*/ 169 w 169"/>
                  <a:gd name="T7" fmla="*/ 0 h 224"/>
                  <a:gd name="T8" fmla="*/ 0 w 169"/>
                  <a:gd name="T9" fmla="*/ 138 h 2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224"/>
                  <a:gd name="T17" fmla="*/ 169 w 169"/>
                  <a:gd name="T18" fmla="*/ 224 h 2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224">
                    <a:moveTo>
                      <a:pt x="0" y="138"/>
                    </a:moveTo>
                    <a:lnTo>
                      <a:pt x="0" y="224"/>
                    </a:lnTo>
                    <a:lnTo>
                      <a:pt x="169" y="77"/>
                    </a:lnTo>
                    <a:lnTo>
                      <a:pt x="169" y="0"/>
                    </a:lnTo>
                    <a:lnTo>
                      <a:pt x="0" y="138"/>
                    </a:lnTo>
                    <a:close/>
                  </a:path>
                </a:pathLst>
              </a:custGeom>
              <a:solidFill>
                <a:schemeClr val="accent1"/>
              </a:solidFill>
              <a:ln w="635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5" name="Freeform 191"/>
              <p:cNvSpPr>
                <a:spLocks/>
              </p:cNvSpPr>
              <p:nvPr/>
            </p:nvSpPr>
            <p:spPr bwMode="auto">
              <a:xfrm>
                <a:off x="4475" y="1395"/>
                <a:ext cx="506" cy="80"/>
              </a:xfrm>
              <a:custGeom>
                <a:avLst/>
                <a:gdLst>
                  <a:gd name="T0" fmla="*/ 0 w 280"/>
                  <a:gd name="T1" fmla="*/ 63 h 63"/>
                  <a:gd name="T2" fmla="*/ 37 w 280"/>
                  <a:gd name="T3" fmla="*/ 62 h 63"/>
                  <a:gd name="T4" fmla="*/ 219 w 280"/>
                  <a:gd name="T5" fmla="*/ 0 h 63"/>
                  <a:gd name="T6" fmla="*/ 280 w 280"/>
                  <a:gd name="T7" fmla="*/ 0 h 6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0"/>
                  <a:gd name="T13" fmla="*/ 0 h 63"/>
                  <a:gd name="T14" fmla="*/ 280 w 280"/>
                  <a:gd name="T15" fmla="*/ 63 h 6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0" h="63">
                    <a:moveTo>
                      <a:pt x="0" y="63"/>
                    </a:moveTo>
                    <a:lnTo>
                      <a:pt x="37" y="62"/>
                    </a:lnTo>
                    <a:lnTo>
                      <a:pt x="219" y="0"/>
                    </a:lnTo>
                    <a:lnTo>
                      <a:pt x="280" y="0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6" name="Freeform 192"/>
              <p:cNvSpPr>
                <a:spLocks/>
              </p:cNvSpPr>
              <p:nvPr/>
            </p:nvSpPr>
            <p:spPr bwMode="auto">
              <a:xfrm>
                <a:off x="4593" y="1391"/>
                <a:ext cx="293" cy="93"/>
              </a:xfrm>
              <a:custGeom>
                <a:avLst/>
                <a:gdLst>
                  <a:gd name="T0" fmla="*/ 0 w 293"/>
                  <a:gd name="T1" fmla="*/ 0 h 93"/>
                  <a:gd name="T2" fmla="*/ 67 w 293"/>
                  <a:gd name="T3" fmla="*/ 1 h 93"/>
                  <a:gd name="T4" fmla="*/ 195 w 293"/>
                  <a:gd name="T5" fmla="*/ 93 h 93"/>
                  <a:gd name="T6" fmla="*/ 293 w 293"/>
                  <a:gd name="T7" fmla="*/ 93 h 9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93"/>
                  <a:gd name="T13" fmla="*/ 0 h 93"/>
                  <a:gd name="T14" fmla="*/ 293 w 293"/>
                  <a:gd name="T15" fmla="*/ 93 h 9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93" h="93">
                    <a:moveTo>
                      <a:pt x="0" y="0"/>
                    </a:moveTo>
                    <a:lnTo>
                      <a:pt x="67" y="1"/>
                    </a:lnTo>
                    <a:lnTo>
                      <a:pt x="195" y="93"/>
                    </a:lnTo>
                    <a:lnTo>
                      <a:pt x="293" y="93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05830" name="Group 187"/>
            <p:cNvGrpSpPr>
              <a:grpSpLocks/>
            </p:cNvGrpSpPr>
            <p:nvPr/>
          </p:nvGrpSpPr>
          <p:grpSpPr bwMode="auto">
            <a:xfrm>
              <a:off x="4247454" y="1859772"/>
              <a:ext cx="1052512" cy="355600"/>
              <a:chOff x="4410" y="1365"/>
              <a:chExt cx="663" cy="224"/>
            </a:xfrm>
          </p:grpSpPr>
          <p:sp>
            <p:nvSpPr>
              <p:cNvPr id="58" name="Rectangle 188"/>
              <p:cNvSpPr>
                <a:spLocks noChangeArrowheads="1"/>
              </p:cNvSpPr>
              <p:nvPr/>
            </p:nvSpPr>
            <p:spPr bwMode="auto">
              <a:xfrm>
                <a:off x="4410" y="1500"/>
                <a:ext cx="495" cy="87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9" name="AutoShape 189"/>
              <p:cNvSpPr>
                <a:spLocks noChangeArrowheads="1"/>
              </p:cNvSpPr>
              <p:nvPr/>
            </p:nvSpPr>
            <p:spPr bwMode="auto">
              <a:xfrm>
                <a:off x="4410" y="1368"/>
                <a:ext cx="663" cy="135"/>
              </a:xfrm>
              <a:prstGeom prst="parallelogram">
                <a:avLst>
                  <a:gd name="adj" fmla="val 122778"/>
                </a:avLst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0" name="Freeform 190"/>
              <p:cNvSpPr>
                <a:spLocks/>
              </p:cNvSpPr>
              <p:nvPr/>
            </p:nvSpPr>
            <p:spPr bwMode="auto">
              <a:xfrm>
                <a:off x="4904" y="1365"/>
                <a:ext cx="169" cy="224"/>
              </a:xfrm>
              <a:custGeom>
                <a:avLst/>
                <a:gdLst>
                  <a:gd name="T0" fmla="*/ 0 w 169"/>
                  <a:gd name="T1" fmla="*/ 138 h 224"/>
                  <a:gd name="T2" fmla="*/ 0 w 169"/>
                  <a:gd name="T3" fmla="*/ 224 h 224"/>
                  <a:gd name="T4" fmla="*/ 169 w 169"/>
                  <a:gd name="T5" fmla="*/ 77 h 224"/>
                  <a:gd name="T6" fmla="*/ 169 w 169"/>
                  <a:gd name="T7" fmla="*/ 0 h 224"/>
                  <a:gd name="T8" fmla="*/ 0 w 169"/>
                  <a:gd name="T9" fmla="*/ 138 h 2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224"/>
                  <a:gd name="T17" fmla="*/ 169 w 169"/>
                  <a:gd name="T18" fmla="*/ 224 h 2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224">
                    <a:moveTo>
                      <a:pt x="0" y="138"/>
                    </a:moveTo>
                    <a:lnTo>
                      <a:pt x="0" y="224"/>
                    </a:lnTo>
                    <a:lnTo>
                      <a:pt x="169" y="77"/>
                    </a:lnTo>
                    <a:lnTo>
                      <a:pt x="169" y="0"/>
                    </a:lnTo>
                    <a:lnTo>
                      <a:pt x="0" y="138"/>
                    </a:lnTo>
                    <a:close/>
                  </a:path>
                </a:pathLst>
              </a:custGeom>
              <a:solidFill>
                <a:schemeClr val="accent1"/>
              </a:solidFill>
              <a:ln w="635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1" name="Freeform 191"/>
              <p:cNvSpPr>
                <a:spLocks/>
              </p:cNvSpPr>
              <p:nvPr/>
            </p:nvSpPr>
            <p:spPr bwMode="auto">
              <a:xfrm>
                <a:off x="4475" y="1395"/>
                <a:ext cx="506" cy="80"/>
              </a:xfrm>
              <a:custGeom>
                <a:avLst/>
                <a:gdLst>
                  <a:gd name="T0" fmla="*/ 0 w 280"/>
                  <a:gd name="T1" fmla="*/ 63 h 63"/>
                  <a:gd name="T2" fmla="*/ 37 w 280"/>
                  <a:gd name="T3" fmla="*/ 62 h 63"/>
                  <a:gd name="T4" fmla="*/ 219 w 280"/>
                  <a:gd name="T5" fmla="*/ 0 h 63"/>
                  <a:gd name="T6" fmla="*/ 280 w 280"/>
                  <a:gd name="T7" fmla="*/ 0 h 6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0"/>
                  <a:gd name="T13" fmla="*/ 0 h 63"/>
                  <a:gd name="T14" fmla="*/ 280 w 280"/>
                  <a:gd name="T15" fmla="*/ 63 h 6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0" h="63">
                    <a:moveTo>
                      <a:pt x="0" y="63"/>
                    </a:moveTo>
                    <a:lnTo>
                      <a:pt x="37" y="62"/>
                    </a:lnTo>
                    <a:lnTo>
                      <a:pt x="219" y="0"/>
                    </a:lnTo>
                    <a:lnTo>
                      <a:pt x="280" y="0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2" name="Freeform 192"/>
              <p:cNvSpPr>
                <a:spLocks/>
              </p:cNvSpPr>
              <p:nvPr/>
            </p:nvSpPr>
            <p:spPr bwMode="auto">
              <a:xfrm>
                <a:off x="4593" y="1391"/>
                <a:ext cx="293" cy="93"/>
              </a:xfrm>
              <a:custGeom>
                <a:avLst/>
                <a:gdLst>
                  <a:gd name="T0" fmla="*/ 0 w 293"/>
                  <a:gd name="T1" fmla="*/ 0 h 93"/>
                  <a:gd name="T2" fmla="*/ 67 w 293"/>
                  <a:gd name="T3" fmla="*/ 1 h 93"/>
                  <a:gd name="T4" fmla="*/ 195 w 293"/>
                  <a:gd name="T5" fmla="*/ 93 h 93"/>
                  <a:gd name="T6" fmla="*/ 293 w 293"/>
                  <a:gd name="T7" fmla="*/ 93 h 9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93"/>
                  <a:gd name="T13" fmla="*/ 0 h 93"/>
                  <a:gd name="T14" fmla="*/ 293 w 293"/>
                  <a:gd name="T15" fmla="*/ 93 h 9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93" h="93">
                    <a:moveTo>
                      <a:pt x="0" y="0"/>
                    </a:moveTo>
                    <a:lnTo>
                      <a:pt x="67" y="1"/>
                    </a:lnTo>
                    <a:lnTo>
                      <a:pt x="195" y="93"/>
                    </a:lnTo>
                    <a:lnTo>
                      <a:pt x="293" y="93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547" name="TextBox 546"/>
            <p:cNvSpPr txBox="1"/>
            <p:nvPr/>
          </p:nvSpPr>
          <p:spPr>
            <a:xfrm>
              <a:off x="7042811" y="3997312"/>
              <a:ext cx="1063512" cy="30785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Server racks</a:t>
              </a:r>
            </a:p>
          </p:txBody>
        </p:sp>
        <p:sp>
          <p:nvSpPr>
            <p:cNvPr id="555" name="TextBox 554"/>
            <p:cNvSpPr txBox="1"/>
            <p:nvPr/>
          </p:nvSpPr>
          <p:spPr>
            <a:xfrm>
              <a:off x="7026938" y="3540288"/>
              <a:ext cx="1144466" cy="30785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TOR switches</a:t>
              </a:r>
            </a:p>
          </p:txBody>
        </p:sp>
        <p:sp>
          <p:nvSpPr>
            <p:cNvPr id="432" name="TextBox 431"/>
            <p:cNvSpPr txBox="1"/>
            <p:nvPr/>
          </p:nvSpPr>
          <p:spPr>
            <a:xfrm>
              <a:off x="7026938" y="1893096"/>
              <a:ext cx="1592093" cy="30785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Tier-1 switches</a:t>
              </a:r>
            </a:p>
          </p:txBody>
        </p:sp>
        <p:sp>
          <p:nvSpPr>
            <p:cNvPr id="433" name="TextBox 432"/>
            <p:cNvSpPr txBox="1"/>
            <p:nvPr/>
          </p:nvSpPr>
          <p:spPr>
            <a:xfrm>
              <a:off x="7025350" y="2730974"/>
              <a:ext cx="1592094" cy="30785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Tier-2 switches</a:t>
              </a:r>
            </a:p>
          </p:txBody>
        </p:sp>
        <p:grpSp>
          <p:nvGrpSpPr>
            <p:cNvPr id="205835" name="Group 24"/>
            <p:cNvGrpSpPr>
              <a:grpSpLocks/>
            </p:cNvGrpSpPr>
            <p:nvPr/>
          </p:nvGrpSpPr>
          <p:grpSpPr bwMode="auto">
            <a:xfrm>
              <a:off x="702813" y="2731140"/>
              <a:ext cx="1470209" cy="1869141"/>
              <a:chOff x="916173" y="4038600"/>
              <a:chExt cx="1470209" cy="1869141"/>
            </a:xfrm>
          </p:grpSpPr>
          <p:grpSp>
            <p:nvGrpSpPr>
              <p:cNvPr id="206613" name="Group 187"/>
              <p:cNvGrpSpPr>
                <a:grpSpLocks/>
              </p:cNvGrpSpPr>
              <p:nvPr/>
            </p:nvGrpSpPr>
            <p:grpSpPr bwMode="auto">
              <a:xfrm>
                <a:off x="1295400" y="4038600"/>
                <a:ext cx="1052512" cy="355600"/>
                <a:chOff x="4410" y="1365"/>
                <a:chExt cx="663" cy="224"/>
              </a:xfrm>
            </p:grpSpPr>
            <p:sp>
              <p:nvSpPr>
                <p:cNvPr id="70" name="Rectangle 188"/>
                <p:cNvSpPr>
                  <a:spLocks noChangeArrowheads="1"/>
                </p:cNvSpPr>
                <p:nvPr/>
              </p:nvSpPr>
              <p:spPr bwMode="auto">
                <a:xfrm>
                  <a:off x="4410" y="1500"/>
                  <a:ext cx="495" cy="87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1" name="AutoShape 189"/>
                <p:cNvSpPr>
                  <a:spLocks noChangeArrowheads="1"/>
                </p:cNvSpPr>
                <p:nvPr/>
              </p:nvSpPr>
              <p:spPr bwMode="auto">
                <a:xfrm>
                  <a:off x="4410" y="1368"/>
                  <a:ext cx="663" cy="135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2" name="Freeform 190"/>
                <p:cNvSpPr>
                  <a:spLocks/>
                </p:cNvSpPr>
                <p:nvPr/>
              </p:nvSpPr>
              <p:spPr bwMode="auto">
                <a:xfrm>
                  <a:off x="4904" y="1365"/>
                  <a:ext cx="169" cy="224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3" name="Freeform 191"/>
                <p:cNvSpPr>
                  <a:spLocks/>
                </p:cNvSpPr>
                <p:nvPr/>
              </p:nvSpPr>
              <p:spPr bwMode="auto">
                <a:xfrm>
                  <a:off x="4475" y="1395"/>
                  <a:ext cx="506" cy="80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4" name="Freeform 192"/>
                <p:cNvSpPr>
                  <a:spLocks/>
                </p:cNvSpPr>
                <p:nvPr/>
              </p:nvSpPr>
              <p:spPr bwMode="auto">
                <a:xfrm>
                  <a:off x="4593" y="1391"/>
                  <a:ext cx="293" cy="93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104" name="Straight Connector 103"/>
              <p:cNvCxnSpPr/>
              <p:nvPr/>
            </p:nvCxnSpPr>
            <p:spPr>
              <a:xfrm flipH="1">
                <a:off x="1181453" y="4381202"/>
                <a:ext cx="355562" cy="49511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>
                <a:stCxn id="70" idx="2"/>
              </p:cNvCxnSpPr>
              <p:nvPr/>
            </p:nvCxnSpPr>
            <p:spPr>
              <a:xfrm flipH="1">
                <a:off x="1486221" y="4390724"/>
                <a:ext cx="201592" cy="485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>
                <a:off x="1803687" y="4395485"/>
                <a:ext cx="57144" cy="4919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>
                <a:endCxn id="775" idx="0"/>
              </p:cNvCxnSpPr>
              <p:nvPr/>
            </p:nvCxnSpPr>
            <p:spPr>
              <a:xfrm>
                <a:off x="1943372" y="4419288"/>
                <a:ext cx="274609" cy="457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6618" name="Group 505"/>
              <p:cNvGrpSpPr>
                <a:grpSpLocks/>
              </p:cNvGrpSpPr>
              <p:nvPr/>
            </p:nvGrpSpPr>
            <p:grpSpPr bwMode="auto">
              <a:xfrm>
                <a:off x="916173" y="4876800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206796" name="Group 506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534" name="Rectangle 533"/>
                  <p:cNvSpPr/>
                  <p:nvPr/>
                </p:nvSpPr>
                <p:spPr>
                  <a:xfrm>
                    <a:off x="6509786" y="3061857"/>
                    <a:ext cx="447707" cy="742536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535" name="Straight Connector 534"/>
                  <p:cNvCxnSpPr/>
                  <p:nvPr/>
                </p:nvCxnSpPr>
                <p:spPr>
                  <a:xfrm flipV="1">
                    <a:off x="6847057" y="3061857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36" name="Rectangle 535"/>
                  <p:cNvSpPr/>
                  <p:nvPr/>
                </p:nvSpPr>
                <p:spPr>
                  <a:xfrm>
                    <a:off x="6476953" y="3071256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537" name="Straight Connector 536"/>
                  <p:cNvCxnSpPr/>
                  <p:nvPr/>
                </p:nvCxnSpPr>
                <p:spPr>
                  <a:xfrm flipV="1">
                    <a:off x="6396367" y="3061857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40" name="Rectangle 539"/>
                  <p:cNvSpPr/>
                  <p:nvPr/>
                </p:nvSpPr>
                <p:spPr>
                  <a:xfrm>
                    <a:off x="6817210" y="3702567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541" name="Rectangle 540"/>
                  <p:cNvSpPr/>
                  <p:nvPr/>
                </p:nvSpPr>
                <p:spPr>
                  <a:xfrm>
                    <a:off x="6405320" y="3157415"/>
                    <a:ext cx="444723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543" name="Straight Connector 542"/>
                  <p:cNvCxnSpPr/>
                  <p:nvPr/>
                </p:nvCxnSpPr>
                <p:spPr>
                  <a:xfrm flipV="1">
                    <a:off x="6847057" y="3804392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6824" name="Group 544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578" name="Straight Connector 577"/>
                    <p:cNvCxnSpPr/>
                    <p:nvPr/>
                  </p:nvCxnSpPr>
                  <p:spPr>
                    <a:xfrm flipV="1">
                      <a:off x="7028782" y="2845711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79" name="Straight Connector 578"/>
                    <p:cNvCxnSpPr/>
                    <p:nvPr/>
                  </p:nvCxnSpPr>
                  <p:spPr>
                    <a:xfrm flipV="1">
                      <a:off x="6581076" y="2938136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825" name="Group 547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576" name="Straight Connector 575"/>
                    <p:cNvCxnSpPr/>
                    <p:nvPr/>
                  </p:nvCxnSpPr>
                  <p:spPr>
                    <a:xfrm flipV="1">
                      <a:off x="7029263" y="2845642"/>
                      <a:ext cx="119388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77" name="Straight Connector 576"/>
                    <p:cNvCxnSpPr/>
                    <p:nvPr/>
                  </p:nvCxnSpPr>
                  <p:spPr>
                    <a:xfrm flipV="1">
                      <a:off x="6581557" y="2934934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826" name="Group 549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574" name="Straight Connector 573"/>
                    <p:cNvCxnSpPr/>
                    <p:nvPr/>
                  </p:nvCxnSpPr>
                  <p:spPr>
                    <a:xfrm flipV="1">
                      <a:off x="7026759" y="2845572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75" name="Straight Connector 574"/>
                    <p:cNvCxnSpPr/>
                    <p:nvPr/>
                  </p:nvCxnSpPr>
                  <p:spPr>
                    <a:xfrm flipV="1">
                      <a:off x="6582036" y="2934864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827" name="Group 550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572" name="Straight Connector 571"/>
                    <p:cNvCxnSpPr/>
                    <p:nvPr/>
                  </p:nvCxnSpPr>
                  <p:spPr>
                    <a:xfrm flipV="1">
                      <a:off x="7027238" y="2845502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73" name="Straight Connector 572"/>
                    <p:cNvCxnSpPr/>
                    <p:nvPr/>
                  </p:nvCxnSpPr>
                  <p:spPr>
                    <a:xfrm flipV="1">
                      <a:off x="6582516" y="2934794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828" name="Group 551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570" name="Straight Connector 569"/>
                    <p:cNvCxnSpPr/>
                    <p:nvPr/>
                  </p:nvCxnSpPr>
                  <p:spPr>
                    <a:xfrm flipV="1">
                      <a:off x="7027718" y="2845433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71" name="Straight Connector 570"/>
                    <p:cNvCxnSpPr/>
                    <p:nvPr/>
                  </p:nvCxnSpPr>
                  <p:spPr>
                    <a:xfrm flipV="1">
                      <a:off x="6582995" y="2934724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829" name="Group 552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568" name="Straight Connector 567"/>
                    <p:cNvCxnSpPr/>
                    <p:nvPr/>
                  </p:nvCxnSpPr>
                  <p:spPr>
                    <a:xfrm flipV="1">
                      <a:off x="7028199" y="2845363"/>
                      <a:ext cx="113419" cy="939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69" name="Straight Connector 568"/>
                    <p:cNvCxnSpPr/>
                    <p:nvPr/>
                  </p:nvCxnSpPr>
                  <p:spPr>
                    <a:xfrm flipV="1">
                      <a:off x="6583477" y="2939355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830" name="Group 555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566" name="Straight Connector 565"/>
                    <p:cNvCxnSpPr/>
                    <p:nvPr/>
                  </p:nvCxnSpPr>
                  <p:spPr>
                    <a:xfrm flipV="1">
                      <a:off x="7028679" y="2842160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67" name="Straight Connector 566"/>
                    <p:cNvCxnSpPr/>
                    <p:nvPr/>
                  </p:nvCxnSpPr>
                  <p:spPr>
                    <a:xfrm flipV="1">
                      <a:off x="6580972" y="2939284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831" name="Group 556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564" name="Straight Connector 563"/>
                    <p:cNvCxnSpPr/>
                    <p:nvPr/>
                  </p:nvCxnSpPr>
                  <p:spPr>
                    <a:xfrm flipV="1">
                      <a:off x="7029158" y="2842090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65" name="Straight Connector 564"/>
                    <p:cNvCxnSpPr/>
                    <p:nvPr/>
                  </p:nvCxnSpPr>
                  <p:spPr>
                    <a:xfrm flipV="1">
                      <a:off x="6581452" y="2939215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832" name="Group 557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562" name="Straight Connector 561"/>
                    <p:cNvCxnSpPr/>
                    <p:nvPr/>
                  </p:nvCxnSpPr>
                  <p:spPr>
                    <a:xfrm flipV="1">
                      <a:off x="7026654" y="2846719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63" name="Straight Connector 562"/>
                    <p:cNvCxnSpPr/>
                    <p:nvPr/>
                  </p:nvCxnSpPr>
                  <p:spPr>
                    <a:xfrm flipV="1">
                      <a:off x="6581933" y="2939145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833" name="Group 558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560" name="Straight Connector 559"/>
                    <p:cNvCxnSpPr/>
                    <p:nvPr/>
                  </p:nvCxnSpPr>
                  <p:spPr>
                    <a:xfrm flipV="1">
                      <a:off x="7027133" y="2846650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61" name="Straight Connector 560"/>
                    <p:cNvCxnSpPr/>
                    <p:nvPr/>
                  </p:nvCxnSpPr>
                  <p:spPr>
                    <a:xfrm flipV="1">
                      <a:off x="6582413" y="2939076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06797" name="Group 508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206798" name="Group 509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526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5646" y="2995810"/>
                      <a:ext cx="549974" cy="6422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27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5646" y="2920616"/>
                      <a:ext cx="675472" cy="78327"/>
                    </a:xfrm>
                    <a:prstGeom prst="parallelogram">
                      <a:avLst>
                        <a:gd name="adj" fmla="val 12277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30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69311" y="2922183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138 h 224"/>
                        <a:gd name="T2" fmla="*/ 0 w 169"/>
                        <a:gd name="T3" fmla="*/ 224 h 224"/>
                        <a:gd name="T4" fmla="*/ 169 w 169"/>
                        <a:gd name="T5" fmla="*/ 77 h 224"/>
                        <a:gd name="T6" fmla="*/ 169 w 169"/>
                        <a:gd name="T7" fmla="*/ 0 h 224"/>
                        <a:gd name="T8" fmla="*/ 0 w 169"/>
                        <a:gd name="T9" fmla="*/ 138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31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500543" y="2936282"/>
                      <a:ext cx="524136" cy="45430"/>
                    </a:xfrm>
                    <a:custGeom>
                      <a:avLst/>
                      <a:gdLst>
                        <a:gd name="T0" fmla="*/ 0 w 280"/>
                        <a:gd name="T1" fmla="*/ 63 h 63"/>
                        <a:gd name="T2" fmla="*/ 37 w 280"/>
                        <a:gd name="T3" fmla="*/ 62 h 63"/>
                        <a:gd name="T4" fmla="*/ 219 w 280"/>
                        <a:gd name="T5" fmla="*/ 0 h 63"/>
                        <a:gd name="T6" fmla="*/ 280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33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2348" y="2933149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 w 293"/>
                        <a:gd name="T3" fmla="*/ 1 h 93"/>
                        <a:gd name="T4" fmla="*/ 195 w 293"/>
                        <a:gd name="T5" fmla="*/ 93 h 93"/>
                        <a:gd name="T6" fmla="*/ 293 w 293"/>
                        <a:gd name="T7" fmla="*/ 93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cxnSp>
                <p:nvCxnSpPr>
                  <p:cNvPr id="511" name="Straight Connector 510"/>
                  <p:cNvCxnSpPr/>
                  <p:nvPr/>
                </p:nvCxnSpPr>
                <p:spPr>
                  <a:xfrm flipH="1">
                    <a:off x="6997483" y="2125348"/>
                    <a:ext cx="11074" cy="84436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3" name="Straight Connector 512"/>
                  <p:cNvCxnSpPr/>
                  <p:nvPr/>
                </p:nvCxnSpPr>
                <p:spPr>
                  <a:xfrm>
                    <a:off x="6875678" y="2303933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4" name="Straight Connector 513"/>
                  <p:cNvCxnSpPr/>
                  <p:nvPr/>
                </p:nvCxnSpPr>
                <p:spPr>
                  <a:xfrm>
                    <a:off x="6871985" y="2368160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5" name="Straight Connector 514"/>
                  <p:cNvCxnSpPr/>
                  <p:nvPr/>
                </p:nvCxnSpPr>
                <p:spPr>
                  <a:xfrm>
                    <a:off x="6871985" y="2444920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6" name="Straight Connector 515"/>
                  <p:cNvCxnSpPr/>
                  <p:nvPr/>
                </p:nvCxnSpPr>
                <p:spPr>
                  <a:xfrm>
                    <a:off x="6868295" y="2509148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7" name="Straight Connector 516"/>
                  <p:cNvCxnSpPr/>
                  <p:nvPr/>
                </p:nvCxnSpPr>
                <p:spPr>
                  <a:xfrm>
                    <a:off x="6864603" y="2570243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8" name="Straight Connector 517"/>
                  <p:cNvCxnSpPr/>
                  <p:nvPr/>
                </p:nvCxnSpPr>
                <p:spPr>
                  <a:xfrm>
                    <a:off x="6864603" y="2637603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9" name="Straight Connector 518"/>
                  <p:cNvCxnSpPr/>
                  <p:nvPr/>
                </p:nvCxnSpPr>
                <p:spPr>
                  <a:xfrm>
                    <a:off x="6860913" y="2706531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0" name="Straight Connector 519"/>
                  <p:cNvCxnSpPr/>
                  <p:nvPr/>
                </p:nvCxnSpPr>
                <p:spPr>
                  <a:xfrm>
                    <a:off x="6868295" y="2775458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1" name="Straight Connector 520"/>
                  <p:cNvCxnSpPr/>
                  <p:nvPr/>
                </p:nvCxnSpPr>
                <p:spPr>
                  <a:xfrm>
                    <a:off x="6871985" y="2842820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2" name="Straight Connector 521"/>
                  <p:cNvCxnSpPr/>
                  <p:nvPr/>
                </p:nvCxnSpPr>
                <p:spPr>
                  <a:xfrm>
                    <a:off x="6871985" y="2911747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3" name="Straight Connector 522"/>
                  <p:cNvCxnSpPr/>
                  <p:nvPr/>
                </p:nvCxnSpPr>
                <p:spPr>
                  <a:xfrm>
                    <a:off x="6875678" y="2975974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4" name="Straight Connector 523"/>
                  <p:cNvCxnSpPr/>
                  <p:nvPr/>
                </p:nvCxnSpPr>
                <p:spPr>
                  <a:xfrm flipH="1">
                    <a:off x="6875678" y="2131614"/>
                    <a:ext cx="136570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06619" name="Group 638"/>
              <p:cNvGrpSpPr>
                <a:grpSpLocks/>
              </p:cNvGrpSpPr>
              <p:nvPr/>
            </p:nvGrpSpPr>
            <p:grpSpPr bwMode="auto">
              <a:xfrm>
                <a:off x="1301655" y="4876798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206738" name="Group 639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661" name="Rectangle 660"/>
                  <p:cNvSpPr/>
                  <p:nvPr/>
                </p:nvSpPr>
                <p:spPr>
                  <a:xfrm>
                    <a:off x="6510235" y="3061859"/>
                    <a:ext cx="447707" cy="742536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662" name="Straight Connector 661"/>
                  <p:cNvCxnSpPr/>
                  <p:nvPr/>
                </p:nvCxnSpPr>
                <p:spPr>
                  <a:xfrm flipV="1">
                    <a:off x="6847508" y="3061859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63" name="Rectangle 662"/>
                  <p:cNvSpPr/>
                  <p:nvPr/>
                </p:nvSpPr>
                <p:spPr>
                  <a:xfrm>
                    <a:off x="6477404" y="3071258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664" name="Straight Connector 663"/>
                  <p:cNvCxnSpPr/>
                  <p:nvPr/>
                </p:nvCxnSpPr>
                <p:spPr>
                  <a:xfrm flipV="1">
                    <a:off x="6396816" y="3061859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65" name="Rectangle 664"/>
                  <p:cNvSpPr/>
                  <p:nvPr/>
                </p:nvSpPr>
                <p:spPr>
                  <a:xfrm>
                    <a:off x="6817661" y="3702569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666" name="Rectangle 665"/>
                  <p:cNvSpPr/>
                  <p:nvPr/>
                </p:nvSpPr>
                <p:spPr>
                  <a:xfrm>
                    <a:off x="6405771" y="3157416"/>
                    <a:ext cx="444721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667" name="Straight Connector 666"/>
                  <p:cNvCxnSpPr/>
                  <p:nvPr/>
                </p:nvCxnSpPr>
                <p:spPr>
                  <a:xfrm flipV="1">
                    <a:off x="6847508" y="3804394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6766" name="Group 667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696" name="Straight Connector 695"/>
                    <p:cNvCxnSpPr/>
                    <p:nvPr/>
                  </p:nvCxnSpPr>
                  <p:spPr>
                    <a:xfrm flipV="1">
                      <a:off x="7029233" y="2845713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97" name="Straight Connector 696"/>
                    <p:cNvCxnSpPr/>
                    <p:nvPr/>
                  </p:nvCxnSpPr>
                  <p:spPr>
                    <a:xfrm flipV="1">
                      <a:off x="6581527" y="2938138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767" name="Group 668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694" name="Straight Connector 693"/>
                    <p:cNvCxnSpPr/>
                    <p:nvPr/>
                  </p:nvCxnSpPr>
                  <p:spPr>
                    <a:xfrm flipV="1">
                      <a:off x="7035684" y="2845644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95" name="Straight Connector 694"/>
                    <p:cNvCxnSpPr/>
                    <p:nvPr/>
                  </p:nvCxnSpPr>
                  <p:spPr>
                    <a:xfrm flipV="1">
                      <a:off x="6582008" y="2934936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768" name="Group 669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692" name="Straight Connector 691"/>
                    <p:cNvCxnSpPr/>
                    <p:nvPr/>
                  </p:nvCxnSpPr>
                  <p:spPr>
                    <a:xfrm flipV="1">
                      <a:off x="7027208" y="2845574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93" name="Straight Connector 692"/>
                    <p:cNvCxnSpPr/>
                    <p:nvPr/>
                  </p:nvCxnSpPr>
                  <p:spPr>
                    <a:xfrm flipV="1">
                      <a:off x="6582488" y="2934866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769" name="Group 670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690" name="Straight Connector 689"/>
                    <p:cNvCxnSpPr/>
                    <p:nvPr/>
                  </p:nvCxnSpPr>
                  <p:spPr>
                    <a:xfrm flipV="1">
                      <a:off x="7027688" y="2845504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91" name="Straight Connector 690"/>
                    <p:cNvCxnSpPr/>
                    <p:nvPr/>
                  </p:nvCxnSpPr>
                  <p:spPr>
                    <a:xfrm flipV="1">
                      <a:off x="6582967" y="2934796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770" name="Group 671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688" name="Straight Connector 687"/>
                    <p:cNvCxnSpPr/>
                    <p:nvPr/>
                  </p:nvCxnSpPr>
                  <p:spPr>
                    <a:xfrm flipV="1">
                      <a:off x="7028167" y="2845435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89" name="Straight Connector 688"/>
                    <p:cNvCxnSpPr/>
                    <p:nvPr/>
                  </p:nvCxnSpPr>
                  <p:spPr>
                    <a:xfrm flipV="1">
                      <a:off x="6583447" y="2934726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771" name="Group 672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686" name="Straight Connector 685"/>
                    <p:cNvCxnSpPr/>
                    <p:nvPr/>
                  </p:nvCxnSpPr>
                  <p:spPr>
                    <a:xfrm flipV="1">
                      <a:off x="7028649" y="2845365"/>
                      <a:ext cx="113419" cy="939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87" name="Straight Connector 686"/>
                    <p:cNvCxnSpPr/>
                    <p:nvPr/>
                  </p:nvCxnSpPr>
                  <p:spPr>
                    <a:xfrm flipV="1">
                      <a:off x="6589897" y="2939356"/>
                      <a:ext cx="444721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772" name="Group 673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684" name="Straight Connector 683"/>
                    <p:cNvCxnSpPr/>
                    <p:nvPr/>
                  </p:nvCxnSpPr>
                  <p:spPr>
                    <a:xfrm flipV="1">
                      <a:off x="7029128" y="2842161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85" name="Straight Connector 684"/>
                    <p:cNvCxnSpPr/>
                    <p:nvPr/>
                  </p:nvCxnSpPr>
                  <p:spPr>
                    <a:xfrm flipV="1">
                      <a:off x="6581422" y="2939286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773" name="Group 674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682" name="Straight Connector 681"/>
                    <p:cNvCxnSpPr/>
                    <p:nvPr/>
                  </p:nvCxnSpPr>
                  <p:spPr>
                    <a:xfrm flipV="1">
                      <a:off x="7029607" y="2842092"/>
                      <a:ext cx="119388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83" name="Straight Connector 682"/>
                    <p:cNvCxnSpPr/>
                    <p:nvPr/>
                  </p:nvCxnSpPr>
                  <p:spPr>
                    <a:xfrm flipV="1">
                      <a:off x="6581901" y="2939217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774" name="Group 675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680" name="Straight Connector 679"/>
                    <p:cNvCxnSpPr/>
                    <p:nvPr/>
                  </p:nvCxnSpPr>
                  <p:spPr>
                    <a:xfrm flipV="1">
                      <a:off x="7027105" y="2846721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81" name="Straight Connector 680"/>
                    <p:cNvCxnSpPr/>
                    <p:nvPr/>
                  </p:nvCxnSpPr>
                  <p:spPr>
                    <a:xfrm flipV="1">
                      <a:off x="6582382" y="2939147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775" name="Group 676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678" name="Straight Connector 677"/>
                    <p:cNvCxnSpPr/>
                    <p:nvPr/>
                  </p:nvCxnSpPr>
                  <p:spPr>
                    <a:xfrm flipV="1">
                      <a:off x="7027584" y="2846652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79" name="Straight Connector 678"/>
                    <p:cNvCxnSpPr/>
                    <p:nvPr/>
                  </p:nvCxnSpPr>
                  <p:spPr>
                    <a:xfrm flipV="1">
                      <a:off x="6582862" y="2939078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06739" name="Group 640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206740" name="Group 641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656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23586" y="2995812"/>
                      <a:ext cx="542590" cy="6422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657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23586" y="2920618"/>
                      <a:ext cx="668087" cy="78327"/>
                    </a:xfrm>
                    <a:prstGeom prst="parallelogram">
                      <a:avLst>
                        <a:gd name="adj" fmla="val 12277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658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69869" y="2922185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138 h 224"/>
                        <a:gd name="T2" fmla="*/ 0 w 169"/>
                        <a:gd name="T3" fmla="*/ 224 h 224"/>
                        <a:gd name="T4" fmla="*/ 169 w 169"/>
                        <a:gd name="T5" fmla="*/ 77 h 224"/>
                        <a:gd name="T6" fmla="*/ 169 w 169"/>
                        <a:gd name="T7" fmla="*/ 0 h 224"/>
                        <a:gd name="T8" fmla="*/ 0 w 169"/>
                        <a:gd name="T9" fmla="*/ 138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659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501098" y="2936284"/>
                      <a:ext cx="524136" cy="45430"/>
                    </a:xfrm>
                    <a:custGeom>
                      <a:avLst/>
                      <a:gdLst>
                        <a:gd name="T0" fmla="*/ 0 w 280"/>
                        <a:gd name="T1" fmla="*/ 63 h 63"/>
                        <a:gd name="T2" fmla="*/ 37 w 280"/>
                        <a:gd name="T3" fmla="*/ 62 h 63"/>
                        <a:gd name="T4" fmla="*/ 219 w 280"/>
                        <a:gd name="T5" fmla="*/ 0 h 63"/>
                        <a:gd name="T6" fmla="*/ 280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660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2906" y="2933151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 w 293"/>
                        <a:gd name="T3" fmla="*/ 1 h 93"/>
                        <a:gd name="T4" fmla="*/ 195 w 293"/>
                        <a:gd name="T5" fmla="*/ 93 h 93"/>
                        <a:gd name="T6" fmla="*/ 293 w 293"/>
                        <a:gd name="T7" fmla="*/ 93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cxnSp>
                <p:nvCxnSpPr>
                  <p:cNvPr id="643" name="Straight Connector 642"/>
                  <p:cNvCxnSpPr/>
                  <p:nvPr/>
                </p:nvCxnSpPr>
                <p:spPr>
                  <a:xfrm flipH="1">
                    <a:off x="6998041" y="2125350"/>
                    <a:ext cx="11072" cy="84436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4" name="Straight Connector 643"/>
                  <p:cNvCxnSpPr/>
                  <p:nvPr/>
                </p:nvCxnSpPr>
                <p:spPr>
                  <a:xfrm>
                    <a:off x="6876233" y="2303934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5" name="Straight Connector 644"/>
                  <p:cNvCxnSpPr/>
                  <p:nvPr/>
                </p:nvCxnSpPr>
                <p:spPr>
                  <a:xfrm>
                    <a:off x="6872543" y="2368162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6" name="Straight Connector 645"/>
                  <p:cNvCxnSpPr/>
                  <p:nvPr/>
                </p:nvCxnSpPr>
                <p:spPr>
                  <a:xfrm>
                    <a:off x="6872543" y="2444922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7" name="Straight Connector 646"/>
                  <p:cNvCxnSpPr/>
                  <p:nvPr/>
                </p:nvCxnSpPr>
                <p:spPr>
                  <a:xfrm>
                    <a:off x="6868851" y="2509150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8" name="Straight Connector 647"/>
                  <p:cNvCxnSpPr/>
                  <p:nvPr/>
                </p:nvCxnSpPr>
                <p:spPr>
                  <a:xfrm>
                    <a:off x="6865161" y="2570245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9" name="Straight Connector 648"/>
                  <p:cNvCxnSpPr/>
                  <p:nvPr/>
                </p:nvCxnSpPr>
                <p:spPr>
                  <a:xfrm>
                    <a:off x="6865161" y="2637605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0" name="Straight Connector 649"/>
                  <p:cNvCxnSpPr/>
                  <p:nvPr/>
                </p:nvCxnSpPr>
                <p:spPr>
                  <a:xfrm>
                    <a:off x="6861469" y="2706533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1" name="Straight Connector 650"/>
                  <p:cNvCxnSpPr/>
                  <p:nvPr/>
                </p:nvCxnSpPr>
                <p:spPr>
                  <a:xfrm>
                    <a:off x="6868851" y="2775460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2" name="Straight Connector 651"/>
                  <p:cNvCxnSpPr/>
                  <p:nvPr/>
                </p:nvCxnSpPr>
                <p:spPr>
                  <a:xfrm>
                    <a:off x="6872543" y="2842821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3" name="Straight Connector 652"/>
                  <p:cNvCxnSpPr/>
                  <p:nvPr/>
                </p:nvCxnSpPr>
                <p:spPr>
                  <a:xfrm>
                    <a:off x="6872543" y="2911749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4" name="Straight Connector 653"/>
                  <p:cNvCxnSpPr/>
                  <p:nvPr/>
                </p:nvCxnSpPr>
                <p:spPr>
                  <a:xfrm>
                    <a:off x="6876233" y="2975976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5" name="Straight Connector 654"/>
                  <p:cNvCxnSpPr/>
                  <p:nvPr/>
                </p:nvCxnSpPr>
                <p:spPr>
                  <a:xfrm flipH="1">
                    <a:off x="6876233" y="2131616"/>
                    <a:ext cx="136572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06620" name="Group 697"/>
              <p:cNvGrpSpPr>
                <a:grpSpLocks/>
              </p:cNvGrpSpPr>
              <p:nvPr/>
            </p:nvGrpSpPr>
            <p:grpSpPr bwMode="auto">
              <a:xfrm>
                <a:off x="1678171" y="4876798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206680" name="Group 698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720" name="Rectangle 719"/>
                  <p:cNvSpPr/>
                  <p:nvPr/>
                </p:nvSpPr>
                <p:spPr>
                  <a:xfrm>
                    <a:off x="6509637" y="3061859"/>
                    <a:ext cx="447707" cy="742536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721" name="Straight Connector 720"/>
                  <p:cNvCxnSpPr/>
                  <p:nvPr/>
                </p:nvCxnSpPr>
                <p:spPr>
                  <a:xfrm flipV="1">
                    <a:off x="6846909" y="3061859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22" name="Rectangle 721"/>
                  <p:cNvSpPr/>
                  <p:nvPr/>
                </p:nvSpPr>
                <p:spPr>
                  <a:xfrm>
                    <a:off x="6476804" y="3071258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723" name="Straight Connector 722"/>
                  <p:cNvCxnSpPr/>
                  <p:nvPr/>
                </p:nvCxnSpPr>
                <p:spPr>
                  <a:xfrm flipV="1">
                    <a:off x="6396218" y="3061859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24" name="Rectangle 723"/>
                  <p:cNvSpPr/>
                  <p:nvPr/>
                </p:nvSpPr>
                <p:spPr>
                  <a:xfrm>
                    <a:off x="6817061" y="3702569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725" name="Rectangle 724"/>
                  <p:cNvSpPr/>
                  <p:nvPr/>
                </p:nvSpPr>
                <p:spPr>
                  <a:xfrm>
                    <a:off x="6405171" y="3157416"/>
                    <a:ext cx="444723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726" name="Straight Connector 725"/>
                  <p:cNvCxnSpPr/>
                  <p:nvPr/>
                </p:nvCxnSpPr>
                <p:spPr>
                  <a:xfrm flipV="1">
                    <a:off x="6846909" y="3804394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6708" name="Group 726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55" name="Straight Connector 754"/>
                    <p:cNvCxnSpPr/>
                    <p:nvPr/>
                  </p:nvCxnSpPr>
                  <p:spPr>
                    <a:xfrm flipV="1">
                      <a:off x="7028633" y="2845713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56" name="Straight Connector 755"/>
                    <p:cNvCxnSpPr/>
                    <p:nvPr/>
                  </p:nvCxnSpPr>
                  <p:spPr>
                    <a:xfrm flipV="1">
                      <a:off x="6580927" y="2938138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709" name="Group 727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53" name="Straight Connector 752"/>
                    <p:cNvCxnSpPr/>
                    <p:nvPr/>
                  </p:nvCxnSpPr>
                  <p:spPr>
                    <a:xfrm flipV="1">
                      <a:off x="7029115" y="2845644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54" name="Straight Connector 753"/>
                    <p:cNvCxnSpPr/>
                    <p:nvPr/>
                  </p:nvCxnSpPr>
                  <p:spPr>
                    <a:xfrm flipV="1">
                      <a:off x="6581409" y="2934936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710" name="Group 728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51" name="Straight Connector 750"/>
                    <p:cNvCxnSpPr/>
                    <p:nvPr/>
                  </p:nvCxnSpPr>
                  <p:spPr>
                    <a:xfrm flipV="1">
                      <a:off x="7026610" y="2845574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52" name="Straight Connector 751"/>
                    <p:cNvCxnSpPr/>
                    <p:nvPr/>
                  </p:nvCxnSpPr>
                  <p:spPr>
                    <a:xfrm flipV="1">
                      <a:off x="6581888" y="2934866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711" name="Group 729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49" name="Straight Connector 748"/>
                    <p:cNvCxnSpPr/>
                    <p:nvPr/>
                  </p:nvCxnSpPr>
                  <p:spPr>
                    <a:xfrm flipV="1">
                      <a:off x="7027090" y="2845504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50" name="Straight Connector 749"/>
                    <p:cNvCxnSpPr/>
                    <p:nvPr/>
                  </p:nvCxnSpPr>
                  <p:spPr>
                    <a:xfrm flipV="1">
                      <a:off x="6582367" y="2934796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712" name="Group 730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47" name="Straight Connector 746"/>
                    <p:cNvCxnSpPr/>
                    <p:nvPr/>
                  </p:nvCxnSpPr>
                  <p:spPr>
                    <a:xfrm flipV="1">
                      <a:off x="7027569" y="2845435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48" name="Straight Connector 747"/>
                    <p:cNvCxnSpPr/>
                    <p:nvPr/>
                  </p:nvCxnSpPr>
                  <p:spPr>
                    <a:xfrm flipV="1">
                      <a:off x="6582847" y="2934726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713" name="Group 731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45" name="Straight Connector 744"/>
                    <p:cNvCxnSpPr/>
                    <p:nvPr/>
                  </p:nvCxnSpPr>
                  <p:spPr>
                    <a:xfrm flipV="1">
                      <a:off x="7028051" y="2845365"/>
                      <a:ext cx="113419" cy="939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46" name="Straight Connector 745"/>
                    <p:cNvCxnSpPr/>
                    <p:nvPr/>
                  </p:nvCxnSpPr>
                  <p:spPr>
                    <a:xfrm flipV="1">
                      <a:off x="6583328" y="2939356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714" name="Group 732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43" name="Straight Connector 742"/>
                    <p:cNvCxnSpPr/>
                    <p:nvPr/>
                  </p:nvCxnSpPr>
                  <p:spPr>
                    <a:xfrm flipV="1">
                      <a:off x="7028530" y="2842161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44" name="Straight Connector 743"/>
                    <p:cNvCxnSpPr/>
                    <p:nvPr/>
                  </p:nvCxnSpPr>
                  <p:spPr>
                    <a:xfrm flipV="1">
                      <a:off x="6580824" y="2939286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715" name="Group 733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41" name="Straight Connector 740"/>
                    <p:cNvCxnSpPr/>
                    <p:nvPr/>
                  </p:nvCxnSpPr>
                  <p:spPr>
                    <a:xfrm flipV="1">
                      <a:off x="7029010" y="2842092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42" name="Straight Connector 741"/>
                    <p:cNvCxnSpPr/>
                    <p:nvPr/>
                  </p:nvCxnSpPr>
                  <p:spPr>
                    <a:xfrm flipV="1">
                      <a:off x="6581303" y="2939217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716" name="Group 734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39" name="Straight Connector 738"/>
                    <p:cNvCxnSpPr/>
                    <p:nvPr/>
                  </p:nvCxnSpPr>
                  <p:spPr>
                    <a:xfrm flipV="1">
                      <a:off x="7026505" y="2846721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40" name="Straight Connector 739"/>
                    <p:cNvCxnSpPr/>
                    <p:nvPr/>
                  </p:nvCxnSpPr>
                  <p:spPr>
                    <a:xfrm flipV="1">
                      <a:off x="6581785" y="2939147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717" name="Group 735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37" name="Straight Connector 736"/>
                    <p:cNvCxnSpPr/>
                    <p:nvPr/>
                  </p:nvCxnSpPr>
                  <p:spPr>
                    <a:xfrm flipV="1">
                      <a:off x="7026985" y="2846652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38" name="Straight Connector 737"/>
                    <p:cNvCxnSpPr/>
                    <p:nvPr/>
                  </p:nvCxnSpPr>
                  <p:spPr>
                    <a:xfrm flipV="1">
                      <a:off x="6582264" y="2939078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06681" name="Group 699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206682" name="Group 700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715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5463" y="2995812"/>
                      <a:ext cx="549974" cy="6422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16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5463" y="2920618"/>
                      <a:ext cx="675472" cy="78327"/>
                    </a:xfrm>
                    <a:prstGeom prst="parallelogram">
                      <a:avLst>
                        <a:gd name="adj" fmla="val 12277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17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69127" y="2922185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138 h 224"/>
                        <a:gd name="T2" fmla="*/ 0 w 169"/>
                        <a:gd name="T3" fmla="*/ 224 h 224"/>
                        <a:gd name="T4" fmla="*/ 169 w 169"/>
                        <a:gd name="T5" fmla="*/ 77 h 224"/>
                        <a:gd name="T6" fmla="*/ 169 w 169"/>
                        <a:gd name="T7" fmla="*/ 0 h 224"/>
                        <a:gd name="T8" fmla="*/ 0 w 169"/>
                        <a:gd name="T9" fmla="*/ 138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18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500359" y="2936284"/>
                      <a:ext cx="524136" cy="45430"/>
                    </a:xfrm>
                    <a:custGeom>
                      <a:avLst/>
                      <a:gdLst>
                        <a:gd name="T0" fmla="*/ 0 w 280"/>
                        <a:gd name="T1" fmla="*/ 63 h 63"/>
                        <a:gd name="T2" fmla="*/ 37 w 280"/>
                        <a:gd name="T3" fmla="*/ 62 h 63"/>
                        <a:gd name="T4" fmla="*/ 219 w 280"/>
                        <a:gd name="T5" fmla="*/ 0 h 63"/>
                        <a:gd name="T6" fmla="*/ 280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19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2164" y="2933151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 w 293"/>
                        <a:gd name="T3" fmla="*/ 1 h 93"/>
                        <a:gd name="T4" fmla="*/ 195 w 293"/>
                        <a:gd name="T5" fmla="*/ 93 h 93"/>
                        <a:gd name="T6" fmla="*/ 293 w 293"/>
                        <a:gd name="T7" fmla="*/ 93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cxnSp>
                <p:nvCxnSpPr>
                  <p:cNvPr id="702" name="Straight Connector 701"/>
                  <p:cNvCxnSpPr/>
                  <p:nvPr/>
                </p:nvCxnSpPr>
                <p:spPr>
                  <a:xfrm flipH="1">
                    <a:off x="6997299" y="2125350"/>
                    <a:ext cx="11074" cy="84436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3" name="Straight Connector 702"/>
                  <p:cNvCxnSpPr/>
                  <p:nvPr/>
                </p:nvCxnSpPr>
                <p:spPr>
                  <a:xfrm>
                    <a:off x="6875494" y="2303934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4" name="Straight Connector 703"/>
                  <p:cNvCxnSpPr/>
                  <p:nvPr/>
                </p:nvCxnSpPr>
                <p:spPr>
                  <a:xfrm>
                    <a:off x="6871802" y="2368162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5" name="Straight Connector 704"/>
                  <p:cNvCxnSpPr/>
                  <p:nvPr/>
                </p:nvCxnSpPr>
                <p:spPr>
                  <a:xfrm>
                    <a:off x="6871802" y="2444922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6" name="Straight Connector 705"/>
                  <p:cNvCxnSpPr/>
                  <p:nvPr/>
                </p:nvCxnSpPr>
                <p:spPr>
                  <a:xfrm>
                    <a:off x="6868112" y="2509150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7" name="Straight Connector 706"/>
                  <p:cNvCxnSpPr/>
                  <p:nvPr/>
                </p:nvCxnSpPr>
                <p:spPr>
                  <a:xfrm>
                    <a:off x="6864420" y="2570245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8" name="Straight Connector 707"/>
                  <p:cNvCxnSpPr/>
                  <p:nvPr/>
                </p:nvCxnSpPr>
                <p:spPr>
                  <a:xfrm>
                    <a:off x="6864420" y="2637605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9" name="Straight Connector 708"/>
                  <p:cNvCxnSpPr/>
                  <p:nvPr/>
                </p:nvCxnSpPr>
                <p:spPr>
                  <a:xfrm>
                    <a:off x="6860730" y="2706533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0" name="Straight Connector 709"/>
                  <p:cNvCxnSpPr/>
                  <p:nvPr/>
                </p:nvCxnSpPr>
                <p:spPr>
                  <a:xfrm>
                    <a:off x="6868112" y="2775460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1" name="Straight Connector 710"/>
                  <p:cNvCxnSpPr/>
                  <p:nvPr/>
                </p:nvCxnSpPr>
                <p:spPr>
                  <a:xfrm>
                    <a:off x="6871802" y="2842821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2" name="Straight Connector 711"/>
                  <p:cNvCxnSpPr/>
                  <p:nvPr/>
                </p:nvCxnSpPr>
                <p:spPr>
                  <a:xfrm>
                    <a:off x="6871802" y="2911749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3" name="Straight Connector 712"/>
                  <p:cNvCxnSpPr/>
                  <p:nvPr/>
                </p:nvCxnSpPr>
                <p:spPr>
                  <a:xfrm>
                    <a:off x="6875494" y="2975976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4" name="Straight Connector 713"/>
                  <p:cNvCxnSpPr/>
                  <p:nvPr/>
                </p:nvCxnSpPr>
                <p:spPr>
                  <a:xfrm flipH="1">
                    <a:off x="6875494" y="2131616"/>
                    <a:ext cx="136570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06621" name="Group 756"/>
              <p:cNvGrpSpPr>
                <a:grpSpLocks/>
              </p:cNvGrpSpPr>
              <p:nvPr/>
            </p:nvGrpSpPr>
            <p:grpSpPr bwMode="auto">
              <a:xfrm>
                <a:off x="2054687" y="4876798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206622" name="Group 757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779" name="Rectangle 778"/>
                  <p:cNvSpPr/>
                  <p:nvPr/>
                </p:nvSpPr>
                <p:spPr>
                  <a:xfrm>
                    <a:off x="6509037" y="3061859"/>
                    <a:ext cx="447707" cy="742536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780" name="Straight Connector 779"/>
                  <p:cNvCxnSpPr/>
                  <p:nvPr/>
                </p:nvCxnSpPr>
                <p:spPr>
                  <a:xfrm flipV="1">
                    <a:off x="6846311" y="3061859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81" name="Rectangle 780"/>
                  <p:cNvSpPr/>
                  <p:nvPr/>
                </p:nvSpPr>
                <p:spPr>
                  <a:xfrm>
                    <a:off x="6476206" y="3071258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782" name="Straight Connector 781"/>
                  <p:cNvCxnSpPr/>
                  <p:nvPr/>
                </p:nvCxnSpPr>
                <p:spPr>
                  <a:xfrm flipV="1">
                    <a:off x="6395618" y="3061859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83" name="Rectangle 782"/>
                  <p:cNvSpPr/>
                  <p:nvPr/>
                </p:nvSpPr>
                <p:spPr>
                  <a:xfrm>
                    <a:off x="6816464" y="3702569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784" name="Rectangle 783"/>
                  <p:cNvSpPr/>
                  <p:nvPr/>
                </p:nvSpPr>
                <p:spPr>
                  <a:xfrm>
                    <a:off x="6404573" y="3157416"/>
                    <a:ext cx="444721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785" name="Straight Connector 784"/>
                  <p:cNvCxnSpPr/>
                  <p:nvPr/>
                </p:nvCxnSpPr>
                <p:spPr>
                  <a:xfrm flipV="1">
                    <a:off x="6846311" y="3804394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6650" name="Group 785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14" name="Straight Connector 813"/>
                    <p:cNvCxnSpPr/>
                    <p:nvPr/>
                  </p:nvCxnSpPr>
                  <p:spPr>
                    <a:xfrm flipV="1">
                      <a:off x="7028036" y="2845713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15" name="Straight Connector 814"/>
                    <p:cNvCxnSpPr/>
                    <p:nvPr/>
                  </p:nvCxnSpPr>
                  <p:spPr>
                    <a:xfrm flipV="1">
                      <a:off x="6574360" y="2938138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651" name="Group 786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12" name="Straight Connector 811"/>
                    <p:cNvCxnSpPr/>
                    <p:nvPr/>
                  </p:nvCxnSpPr>
                  <p:spPr>
                    <a:xfrm flipV="1">
                      <a:off x="7028517" y="2845644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13" name="Straight Connector 812"/>
                    <p:cNvCxnSpPr/>
                    <p:nvPr/>
                  </p:nvCxnSpPr>
                  <p:spPr>
                    <a:xfrm flipV="1">
                      <a:off x="6580811" y="2934936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652" name="Group 787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10" name="Straight Connector 809"/>
                    <p:cNvCxnSpPr/>
                    <p:nvPr/>
                  </p:nvCxnSpPr>
                  <p:spPr>
                    <a:xfrm flipV="1">
                      <a:off x="7020041" y="2845574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11" name="Straight Connector 810"/>
                    <p:cNvCxnSpPr/>
                    <p:nvPr/>
                  </p:nvCxnSpPr>
                  <p:spPr>
                    <a:xfrm flipV="1">
                      <a:off x="6581290" y="2934866"/>
                      <a:ext cx="444721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653" name="Group 788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08" name="Straight Connector 807"/>
                    <p:cNvCxnSpPr/>
                    <p:nvPr/>
                  </p:nvCxnSpPr>
                  <p:spPr>
                    <a:xfrm flipV="1">
                      <a:off x="7026490" y="2845504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09" name="Straight Connector 808"/>
                    <p:cNvCxnSpPr/>
                    <p:nvPr/>
                  </p:nvCxnSpPr>
                  <p:spPr>
                    <a:xfrm flipV="1">
                      <a:off x="6581770" y="2934796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654" name="Group 789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06" name="Straight Connector 805"/>
                    <p:cNvCxnSpPr/>
                    <p:nvPr/>
                  </p:nvCxnSpPr>
                  <p:spPr>
                    <a:xfrm flipV="1">
                      <a:off x="7026970" y="2845435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07" name="Straight Connector 806"/>
                    <p:cNvCxnSpPr/>
                    <p:nvPr/>
                  </p:nvCxnSpPr>
                  <p:spPr>
                    <a:xfrm flipV="1">
                      <a:off x="6582249" y="2934726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655" name="Group 790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04" name="Straight Connector 803"/>
                    <p:cNvCxnSpPr/>
                    <p:nvPr/>
                  </p:nvCxnSpPr>
                  <p:spPr>
                    <a:xfrm flipV="1">
                      <a:off x="7027451" y="2845365"/>
                      <a:ext cx="113419" cy="939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05" name="Straight Connector 804"/>
                    <p:cNvCxnSpPr/>
                    <p:nvPr/>
                  </p:nvCxnSpPr>
                  <p:spPr>
                    <a:xfrm flipV="1">
                      <a:off x="6582730" y="2939356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656" name="Group 791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02" name="Straight Connector 801"/>
                    <p:cNvCxnSpPr/>
                    <p:nvPr/>
                  </p:nvCxnSpPr>
                  <p:spPr>
                    <a:xfrm flipV="1">
                      <a:off x="7027930" y="2842161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03" name="Straight Connector 802"/>
                    <p:cNvCxnSpPr/>
                    <p:nvPr/>
                  </p:nvCxnSpPr>
                  <p:spPr>
                    <a:xfrm flipV="1">
                      <a:off x="6574255" y="2939286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657" name="Group 792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00" name="Straight Connector 799"/>
                    <p:cNvCxnSpPr/>
                    <p:nvPr/>
                  </p:nvCxnSpPr>
                  <p:spPr>
                    <a:xfrm flipV="1">
                      <a:off x="7028410" y="2842092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01" name="Straight Connector 800"/>
                    <p:cNvCxnSpPr/>
                    <p:nvPr/>
                  </p:nvCxnSpPr>
                  <p:spPr>
                    <a:xfrm flipV="1">
                      <a:off x="6580703" y="2939217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658" name="Group 793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98" name="Straight Connector 797"/>
                    <p:cNvCxnSpPr/>
                    <p:nvPr/>
                  </p:nvCxnSpPr>
                  <p:spPr>
                    <a:xfrm flipV="1">
                      <a:off x="7019938" y="2846721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99" name="Straight Connector 798"/>
                    <p:cNvCxnSpPr/>
                    <p:nvPr/>
                  </p:nvCxnSpPr>
                  <p:spPr>
                    <a:xfrm flipV="1">
                      <a:off x="6581185" y="2939147"/>
                      <a:ext cx="444723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659" name="Group 794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96" name="Straight Connector 795"/>
                    <p:cNvCxnSpPr/>
                    <p:nvPr/>
                  </p:nvCxnSpPr>
                  <p:spPr>
                    <a:xfrm flipV="1">
                      <a:off x="7026387" y="2846652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97" name="Straight Connector 796"/>
                    <p:cNvCxnSpPr/>
                    <p:nvPr/>
                  </p:nvCxnSpPr>
                  <p:spPr>
                    <a:xfrm flipV="1">
                      <a:off x="6581664" y="2939078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06623" name="Group 758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206624" name="Group 759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774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4723" y="2995812"/>
                      <a:ext cx="549972" cy="6422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75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4723" y="2920618"/>
                      <a:ext cx="675469" cy="78327"/>
                    </a:xfrm>
                    <a:prstGeom prst="parallelogram">
                      <a:avLst>
                        <a:gd name="adj" fmla="val 12277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76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68387" y="2922185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138 h 224"/>
                        <a:gd name="T2" fmla="*/ 0 w 169"/>
                        <a:gd name="T3" fmla="*/ 224 h 224"/>
                        <a:gd name="T4" fmla="*/ 169 w 169"/>
                        <a:gd name="T5" fmla="*/ 77 h 224"/>
                        <a:gd name="T6" fmla="*/ 169 w 169"/>
                        <a:gd name="T7" fmla="*/ 0 h 224"/>
                        <a:gd name="T8" fmla="*/ 0 w 169"/>
                        <a:gd name="T9" fmla="*/ 138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77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499617" y="2936284"/>
                      <a:ext cx="524136" cy="45430"/>
                    </a:xfrm>
                    <a:custGeom>
                      <a:avLst/>
                      <a:gdLst>
                        <a:gd name="T0" fmla="*/ 0 w 280"/>
                        <a:gd name="T1" fmla="*/ 63 h 63"/>
                        <a:gd name="T2" fmla="*/ 37 w 280"/>
                        <a:gd name="T3" fmla="*/ 62 h 63"/>
                        <a:gd name="T4" fmla="*/ 219 w 280"/>
                        <a:gd name="T5" fmla="*/ 0 h 63"/>
                        <a:gd name="T6" fmla="*/ 280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78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1424" y="2933151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 w 293"/>
                        <a:gd name="T3" fmla="*/ 1 h 93"/>
                        <a:gd name="T4" fmla="*/ 195 w 293"/>
                        <a:gd name="T5" fmla="*/ 93 h 93"/>
                        <a:gd name="T6" fmla="*/ 293 w 293"/>
                        <a:gd name="T7" fmla="*/ 93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cxnSp>
                <p:nvCxnSpPr>
                  <p:cNvPr id="761" name="Straight Connector 760"/>
                  <p:cNvCxnSpPr/>
                  <p:nvPr/>
                </p:nvCxnSpPr>
                <p:spPr>
                  <a:xfrm flipH="1">
                    <a:off x="6996560" y="2125350"/>
                    <a:ext cx="11072" cy="84436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2" name="Straight Connector 761"/>
                  <p:cNvCxnSpPr/>
                  <p:nvPr/>
                </p:nvCxnSpPr>
                <p:spPr>
                  <a:xfrm>
                    <a:off x="6874752" y="2303934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3" name="Straight Connector 762"/>
                  <p:cNvCxnSpPr/>
                  <p:nvPr/>
                </p:nvCxnSpPr>
                <p:spPr>
                  <a:xfrm>
                    <a:off x="6871062" y="2368162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4" name="Straight Connector 763"/>
                  <p:cNvCxnSpPr/>
                  <p:nvPr/>
                </p:nvCxnSpPr>
                <p:spPr>
                  <a:xfrm>
                    <a:off x="6871062" y="2444922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5" name="Straight Connector 764"/>
                  <p:cNvCxnSpPr/>
                  <p:nvPr/>
                </p:nvCxnSpPr>
                <p:spPr>
                  <a:xfrm>
                    <a:off x="6867370" y="2509150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6" name="Straight Connector 765"/>
                  <p:cNvCxnSpPr/>
                  <p:nvPr/>
                </p:nvCxnSpPr>
                <p:spPr>
                  <a:xfrm>
                    <a:off x="6863680" y="2570245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7" name="Straight Connector 766"/>
                  <p:cNvCxnSpPr/>
                  <p:nvPr/>
                </p:nvCxnSpPr>
                <p:spPr>
                  <a:xfrm>
                    <a:off x="6863680" y="2637605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8" name="Straight Connector 767"/>
                  <p:cNvCxnSpPr/>
                  <p:nvPr/>
                </p:nvCxnSpPr>
                <p:spPr>
                  <a:xfrm>
                    <a:off x="6859988" y="2706533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9" name="Straight Connector 768"/>
                  <p:cNvCxnSpPr/>
                  <p:nvPr/>
                </p:nvCxnSpPr>
                <p:spPr>
                  <a:xfrm>
                    <a:off x="6867370" y="2775460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0" name="Straight Connector 769"/>
                  <p:cNvCxnSpPr/>
                  <p:nvPr/>
                </p:nvCxnSpPr>
                <p:spPr>
                  <a:xfrm>
                    <a:off x="6871062" y="2842821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1" name="Straight Connector 770"/>
                  <p:cNvCxnSpPr/>
                  <p:nvPr/>
                </p:nvCxnSpPr>
                <p:spPr>
                  <a:xfrm>
                    <a:off x="6871062" y="2911749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2" name="Straight Connector 771"/>
                  <p:cNvCxnSpPr/>
                  <p:nvPr/>
                </p:nvCxnSpPr>
                <p:spPr>
                  <a:xfrm>
                    <a:off x="6874752" y="2975976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3" name="Straight Connector 772"/>
                  <p:cNvCxnSpPr/>
                  <p:nvPr/>
                </p:nvCxnSpPr>
                <p:spPr>
                  <a:xfrm flipH="1">
                    <a:off x="6874752" y="2131616"/>
                    <a:ext cx="136572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205836" name="Group 815"/>
            <p:cNvGrpSpPr>
              <a:grpSpLocks/>
            </p:cNvGrpSpPr>
            <p:nvPr/>
          </p:nvGrpSpPr>
          <p:grpSpPr bwMode="auto">
            <a:xfrm>
              <a:off x="2267009" y="2732231"/>
              <a:ext cx="1470209" cy="1869141"/>
              <a:chOff x="916173" y="4038600"/>
              <a:chExt cx="1470209" cy="1869141"/>
            </a:xfrm>
          </p:grpSpPr>
          <p:grpSp>
            <p:nvGrpSpPr>
              <p:cNvPr id="206367" name="Group 187"/>
              <p:cNvGrpSpPr>
                <a:grpSpLocks/>
              </p:cNvGrpSpPr>
              <p:nvPr/>
            </p:nvGrpSpPr>
            <p:grpSpPr bwMode="auto">
              <a:xfrm>
                <a:off x="1295400" y="4038600"/>
                <a:ext cx="1052512" cy="355600"/>
                <a:chOff x="4410" y="1365"/>
                <a:chExt cx="663" cy="224"/>
              </a:xfrm>
            </p:grpSpPr>
            <p:sp>
              <p:nvSpPr>
                <p:cNvPr id="1058" name="Rectangle 188"/>
                <p:cNvSpPr>
                  <a:spLocks noChangeArrowheads="1"/>
                </p:cNvSpPr>
                <p:nvPr/>
              </p:nvSpPr>
              <p:spPr bwMode="auto">
                <a:xfrm>
                  <a:off x="4410" y="1500"/>
                  <a:ext cx="498" cy="87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59" name="AutoShape 189"/>
                <p:cNvSpPr>
                  <a:spLocks noChangeArrowheads="1"/>
                </p:cNvSpPr>
                <p:nvPr/>
              </p:nvSpPr>
              <p:spPr bwMode="auto">
                <a:xfrm>
                  <a:off x="4410" y="1368"/>
                  <a:ext cx="666" cy="135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60" name="Freeform 190"/>
                <p:cNvSpPr>
                  <a:spLocks/>
                </p:cNvSpPr>
                <p:nvPr/>
              </p:nvSpPr>
              <p:spPr bwMode="auto">
                <a:xfrm>
                  <a:off x="4907" y="1365"/>
                  <a:ext cx="169" cy="224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61" name="Freeform 191"/>
                <p:cNvSpPr>
                  <a:spLocks/>
                </p:cNvSpPr>
                <p:nvPr/>
              </p:nvSpPr>
              <p:spPr bwMode="auto">
                <a:xfrm>
                  <a:off x="4475" y="1395"/>
                  <a:ext cx="509" cy="80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62" name="Freeform 192"/>
                <p:cNvSpPr>
                  <a:spLocks/>
                </p:cNvSpPr>
                <p:nvPr/>
              </p:nvSpPr>
              <p:spPr bwMode="auto">
                <a:xfrm>
                  <a:off x="4593" y="1391"/>
                  <a:ext cx="296" cy="93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818" name="Straight Connector 817"/>
              <p:cNvCxnSpPr/>
              <p:nvPr/>
            </p:nvCxnSpPr>
            <p:spPr>
              <a:xfrm flipH="1">
                <a:off x="1180779" y="4381699"/>
                <a:ext cx="357149" cy="49511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9" name="Straight Connector 818"/>
              <p:cNvCxnSpPr>
                <a:stCxn id="1058" idx="2"/>
              </p:cNvCxnSpPr>
              <p:nvPr/>
            </p:nvCxnSpPr>
            <p:spPr>
              <a:xfrm flipH="1">
                <a:off x="1485547" y="4391220"/>
                <a:ext cx="203178" cy="485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0" name="Straight Connector 819"/>
              <p:cNvCxnSpPr/>
              <p:nvPr/>
            </p:nvCxnSpPr>
            <p:spPr>
              <a:xfrm>
                <a:off x="1804600" y="4395981"/>
                <a:ext cx="57144" cy="4919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1" name="Straight Connector 820"/>
              <p:cNvCxnSpPr>
                <a:endCxn id="843" idx="0"/>
              </p:cNvCxnSpPr>
              <p:nvPr/>
            </p:nvCxnSpPr>
            <p:spPr>
              <a:xfrm>
                <a:off x="1944285" y="4419784"/>
                <a:ext cx="274609" cy="457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6372" name="Group 821"/>
              <p:cNvGrpSpPr>
                <a:grpSpLocks/>
              </p:cNvGrpSpPr>
              <p:nvPr/>
            </p:nvGrpSpPr>
            <p:grpSpPr bwMode="auto">
              <a:xfrm>
                <a:off x="916173" y="4876800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206550" name="Group 999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1021" name="Rectangle 1020"/>
                  <p:cNvSpPr/>
                  <p:nvPr/>
                </p:nvSpPr>
                <p:spPr>
                  <a:xfrm>
                    <a:off x="6508516" y="3062346"/>
                    <a:ext cx="447707" cy="742536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022" name="Straight Connector 1021"/>
                  <p:cNvCxnSpPr/>
                  <p:nvPr/>
                </p:nvCxnSpPr>
                <p:spPr>
                  <a:xfrm flipV="1">
                    <a:off x="6845790" y="3062346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23" name="Rectangle 1022"/>
                  <p:cNvSpPr/>
                  <p:nvPr/>
                </p:nvSpPr>
                <p:spPr>
                  <a:xfrm>
                    <a:off x="6475686" y="3071745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024" name="Straight Connector 1023"/>
                  <p:cNvCxnSpPr/>
                  <p:nvPr/>
                </p:nvCxnSpPr>
                <p:spPr>
                  <a:xfrm flipV="1">
                    <a:off x="6395097" y="3062346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25" name="Rectangle 1024"/>
                  <p:cNvSpPr/>
                  <p:nvPr/>
                </p:nvSpPr>
                <p:spPr>
                  <a:xfrm>
                    <a:off x="6815943" y="3703058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026" name="Rectangle 1025"/>
                  <p:cNvSpPr/>
                  <p:nvPr/>
                </p:nvSpPr>
                <p:spPr>
                  <a:xfrm>
                    <a:off x="6404052" y="3157905"/>
                    <a:ext cx="444721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027" name="Straight Connector 1026"/>
                  <p:cNvCxnSpPr/>
                  <p:nvPr/>
                </p:nvCxnSpPr>
                <p:spPr>
                  <a:xfrm flipV="1">
                    <a:off x="6845790" y="3804882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6578" name="Group 1027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056" name="Straight Connector 1055"/>
                    <p:cNvCxnSpPr/>
                    <p:nvPr/>
                  </p:nvCxnSpPr>
                  <p:spPr>
                    <a:xfrm flipV="1">
                      <a:off x="7027515" y="2846200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57" name="Straight Connector 1056"/>
                    <p:cNvCxnSpPr/>
                    <p:nvPr/>
                  </p:nvCxnSpPr>
                  <p:spPr>
                    <a:xfrm flipV="1">
                      <a:off x="6573839" y="2938626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579" name="Group 1028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054" name="Straight Connector 1053"/>
                    <p:cNvCxnSpPr/>
                    <p:nvPr/>
                  </p:nvCxnSpPr>
                  <p:spPr>
                    <a:xfrm flipV="1">
                      <a:off x="7027996" y="2846131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55" name="Straight Connector 1054"/>
                    <p:cNvCxnSpPr/>
                    <p:nvPr/>
                  </p:nvCxnSpPr>
                  <p:spPr>
                    <a:xfrm flipV="1">
                      <a:off x="6574320" y="2938557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580" name="Group 1029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052" name="Straight Connector 1051"/>
                    <p:cNvCxnSpPr/>
                    <p:nvPr/>
                  </p:nvCxnSpPr>
                  <p:spPr>
                    <a:xfrm flipV="1">
                      <a:off x="7019520" y="2846061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53" name="Straight Connector 1052"/>
                    <p:cNvCxnSpPr/>
                    <p:nvPr/>
                  </p:nvCxnSpPr>
                  <p:spPr>
                    <a:xfrm flipV="1">
                      <a:off x="6580769" y="2938487"/>
                      <a:ext cx="444721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581" name="Group 1030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050" name="Straight Connector 1049"/>
                    <p:cNvCxnSpPr/>
                    <p:nvPr/>
                  </p:nvCxnSpPr>
                  <p:spPr>
                    <a:xfrm flipV="1">
                      <a:off x="7020000" y="2845991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51" name="Straight Connector 1050"/>
                    <p:cNvCxnSpPr/>
                    <p:nvPr/>
                  </p:nvCxnSpPr>
                  <p:spPr>
                    <a:xfrm flipV="1">
                      <a:off x="6581249" y="2938417"/>
                      <a:ext cx="444721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582" name="Group 1031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048" name="Straight Connector 1047"/>
                    <p:cNvCxnSpPr/>
                    <p:nvPr/>
                  </p:nvCxnSpPr>
                  <p:spPr>
                    <a:xfrm flipV="1">
                      <a:off x="7026449" y="2845922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49" name="Straight Connector 1048"/>
                    <p:cNvCxnSpPr/>
                    <p:nvPr/>
                  </p:nvCxnSpPr>
                  <p:spPr>
                    <a:xfrm flipV="1">
                      <a:off x="6581728" y="2938348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583" name="Group 1032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046" name="Straight Connector 1045"/>
                    <p:cNvCxnSpPr/>
                    <p:nvPr/>
                  </p:nvCxnSpPr>
                  <p:spPr>
                    <a:xfrm flipV="1">
                      <a:off x="7026930" y="2845852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47" name="Straight Connector 1046"/>
                    <p:cNvCxnSpPr/>
                    <p:nvPr/>
                  </p:nvCxnSpPr>
                  <p:spPr>
                    <a:xfrm flipV="1">
                      <a:off x="6582209" y="2942977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584" name="Group 1033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044" name="Straight Connector 1043"/>
                    <p:cNvCxnSpPr/>
                    <p:nvPr/>
                  </p:nvCxnSpPr>
                  <p:spPr>
                    <a:xfrm flipV="1">
                      <a:off x="7027410" y="2845782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45" name="Straight Connector 1044"/>
                    <p:cNvCxnSpPr/>
                    <p:nvPr/>
                  </p:nvCxnSpPr>
                  <p:spPr>
                    <a:xfrm flipV="1">
                      <a:off x="6573734" y="2942907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585" name="Group 1034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042" name="Straight Connector 1041"/>
                    <p:cNvCxnSpPr/>
                    <p:nvPr/>
                  </p:nvCxnSpPr>
                  <p:spPr>
                    <a:xfrm flipV="1">
                      <a:off x="7027889" y="2845713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43" name="Straight Connector 1042"/>
                    <p:cNvCxnSpPr/>
                    <p:nvPr/>
                  </p:nvCxnSpPr>
                  <p:spPr>
                    <a:xfrm flipV="1">
                      <a:off x="6574213" y="2942838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586" name="Group 1035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040" name="Straight Connector 1039"/>
                    <p:cNvCxnSpPr/>
                    <p:nvPr/>
                  </p:nvCxnSpPr>
                  <p:spPr>
                    <a:xfrm flipV="1">
                      <a:off x="7019417" y="2850343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41" name="Straight Connector 1040"/>
                    <p:cNvCxnSpPr/>
                    <p:nvPr/>
                  </p:nvCxnSpPr>
                  <p:spPr>
                    <a:xfrm flipV="1">
                      <a:off x="6580664" y="2939635"/>
                      <a:ext cx="444723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587" name="Group 1036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038" name="Straight Connector 1037"/>
                    <p:cNvCxnSpPr/>
                    <p:nvPr/>
                  </p:nvCxnSpPr>
                  <p:spPr>
                    <a:xfrm flipV="1">
                      <a:off x="7019897" y="2850274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39" name="Straight Connector 1038"/>
                    <p:cNvCxnSpPr/>
                    <p:nvPr/>
                  </p:nvCxnSpPr>
                  <p:spPr>
                    <a:xfrm flipV="1">
                      <a:off x="6581143" y="2939566"/>
                      <a:ext cx="444723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06551" name="Group 1000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206552" name="Group 1001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1016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4079" y="2996300"/>
                      <a:ext cx="549972" cy="64227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17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4079" y="2921107"/>
                      <a:ext cx="675469" cy="78327"/>
                    </a:xfrm>
                    <a:prstGeom prst="parallelogram">
                      <a:avLst>
                        <a:gd name="adj" fmla="val 12277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18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67743" y="2922673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138 h 224"/>
                        <a:gd name="T2" fmla="*/ 0 w 169"/>
                        <a:gd name="T3" fmla="*/ 224 h 224"/>
                        <a:gd name="T4" fmla="*/ 169 w 169"/>
                        <a:gd name="T5" fmla="*/ 77 h 224"/>
                        <a:gd name="T6" fmla="*/ 169 w 169"/>
                        <a:gd name="T7" fmla="*/ 0 h 224"/>
                        <a:gd name="T8" fmla="*/ 0 w 169"/>
                        <a:gd name="T9" fmla="*/ 138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19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498973" y="2936772"/>
                      <a:ext cx="524136" cy="45429"/>
                    </a:xfrm>
                    <a:custGeom>
                      <a:avLst/>
                      <a:gdLst>
                        <a:gd name="T0" fmla="*/ 0 w 280"/>
                        <a:gd name="T1" fmla="*/ 63 h 63"/>
                        <a:gd name="T2" fmla="*/ 37 w 280"/>
                        <a:gd name="T3" fmla="*/ 62 h 63"/>
                        <a:gd name="T4" fmla="*/ 219 w 280"/>
                        <a:gd name="T5" fmla="*/ 0 h 63"/>
                        <a:gd name="T6" fmla="*/ 280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20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0780" y="2933639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 w 293"/>
                        <a:gd name="T3" fmla="*/ 1 h 93"/>
                        <a:gd name="T4" fmla="*/ 195 w 293"/>
                        <a:gd name="T5" fmla="*/ 93 h 93"/>
                        <a:gd name="T6" fmla="*/ 293 w 293"/>
                        <a:gd name="T7" fmla="*/ 93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cxnSp>
                <p:nvCxnSpPr>
                  <p:cNvPr id="1003" name="Straight Connector 1002"/>
                  <p:cNvCxnSpPr/>
                  <p:nvPr/>
                </p:nvCxnSpPr>
                <p:spPr>
                  <a:xfrm flipH="1">
                    <a:off x="6995916" y="2125837"/>
                    <a:ext cx="11072" cy="844361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04" name="Straight Connector 1003"/>
                  <p:cNvCxnSpPr/>
                  <p:nvPr/>
                </p:nvCxnSpPr>
                <p:spPr>
                  <a:xfrm>
                    <a:off x="6874108" y="2304422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05" name="Straight Connector 1004"/>
                  <p:cNvCxnSpPr/>
                  <p:nvPr/>
                </p:nvCxnSpPr>
                <p:spPr>
                  <a:xfrm>
                    <a:off x="6870418" y="2368650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06" name="Straight Connector 1005"/>
                  <p:cNvCxnSpPr/>
                  <p:nvPr/>
                </p:nvCxnSpPr>
                <p:spPr>
                  <a:xfrm>
                    <a:off x="6870418" y="2445410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07" name="Straight Connector 1006"/>
                  <p:cNvCxnSpPr/>
                  <p:nvPr/>
                </p:nvCxnSpPr>
                <p:spPr>
                  <a:xfrm>
                    <a:off x="6866726" y="2509638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08" name="Straight Connector 1007"/>
                  <p:cNvCxnSpPr/>
                  <p:nvPr/>
                </p:nvCxnSpPr>
                <p:spPr>
                  <a:xfrm>
                    <a:off x="6863036" y="2570732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09" name="Straight Connector 1008"/>
                  <p:cNvCxnSpPr/>
                  <p:nvPr/>
                </p:nvCxnSpPr>
                <p:spPr>
                  <a:xfrm>
                    <a:off x="6863036" y="2638094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0" name="Straight Connector 1009"/>
                  <p:cNvCxnSpPr/>
                  <p:nvPr/>
                </p:nvCxnSpPr>
                <p:spPr>
                  <a:xfrm>
                    <a:off x="6859344" y="2707021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1" name="Straight Connector 1010"/>
                  <p:cNvCxnSpPr/>
                  <p:nvPr/>
                </p:nvCxnSpPr>
                <p:spPr>
                  <a:xfrm>
                    <a:off x="6866726" y="2775949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2" name="Straight Connector 1011"/>
                  <p:cNvCxnSpPr/>
                  <p:nvPr/>
                </p:nvCxnSpPr>
                <p:spPr>
                  <a:xfrm>
                    <a:off x="6870418" y="2843309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3" name="Straight Connector 1012"/>
                  <p:cNvCxnSpPr/>
                  <p:nvPr/>
                </p:nvCxnSpPr>
                <p:spPr>
                  <a:xfrm>
                    <a:off x="6870418" y="2912236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4" name="Straight Connector 1013"/>
                  <p:cNvCxnSpPr/>
                  <p:nvPr/>
                </p:nvCxnSpPr>
                <p:spPr>
                  <a:xfrm>
                    <a:off x="6874108" y="2976465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5" name="Straight Connector 1014"/>
                  <p:cNvCxnSpPr/>
                  <p:nvPr/>
                </p:nvCxnSpPr>
                <p:spPr>
                  <a:xfrm flipH="1">
                    <a:off x="6874108" y="2132103"/>
                    <a:ext cx="136572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06373" name="Group 822"/>
              <p:cNvGrpSpPr>
                <a:grpSpLocks/>
              </p:cNvGrpSpPr>
              <p:nvPr/>
            </p:nvGrpSpPr>
            <p:grpSpPr bwMode="auto">
              <a:xfrm>
                <a:off x="1301655" y="4876798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206492" name="Group 941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963" name="Rectangle 962"/>
                  <p:cNvSpPr/>
                  <p:nvPr/>
                </p:nvSpPr>
                <p:spPr>
                  <a:xfrm>
                    <a:off x="6508968" y="3062348"/>
                    <a:ext cx="447707" cy="742536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964" name="Straight Connector 963"/>
                  <p:cNvCxnSpPr/>
                  <p:nvPr/>
                </p:nvCxnSpPr>
                <p:spPr>
                  <a:xfrm flipV="1">
                    <a:off x="6846239" y="3062348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65" name="Rectangle 964"/>
                  <p:cNvSpPr/>
                  <p:nvPr/>
                </p:nvSpPr>
                <p:spPr>
                  <a:xfrm>
                    <a:off x="6476135" y="3071747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966" name="Straight Connector 965"/>
                  <p:cNvCxnSpPr/>
                  <p:nvPr/>
                </p:nvCxnSpPr>
                <p:spPr>
                  <a:xfrm flipV="1">
                    <a:off x="6395549" y="3062348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67" name="Rectangle 966"/>
                  <p:cNvSpPr/>
                  <p:nvPr/>
                </p:nvSpPr>
                <p:spPr>
                  <a:xfrm>
                    <a:off x="6816392" y="3703060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968" name="Rectangle 967"/>
                  <p:cNvSpPr/>
                  <p:nvPr/>
                </p:nvSpPr>
                <p:spPr>
                  <a:xfrm>
                    <a:off x="6404502" y="3157907"/>
                    <a:ext cx="444723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969" name="Straight Connector 968"/>
                  <p:cNvCxnSpPr/>
                  <p:nvPr/>
                </p:nvCxnSpPr>
                <p:spPr>
                  <a:xfrm flipV="1">
                    <a:off x="6846239" y="3804884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6520" name="Group 969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98" name="Straight Connector 997"/>
                    <p:cNvCxnSpPr/>
                    <p:nvPr/>
                  </p:nvCxnSpPr>
                  <p:spPr>
                    <a:xfrm flipV="1">
                      <a:off x="7027964" y="2846202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99" name="Straight Connector 998"/>
                    <p:cNvCxnSpPr/>
                    <p:nvPr/>
                  </p:nvCxnSpPr>
                  <p:spPr>
                    <a:xfrm flipV="1">
                      <a:off x="6574288" y="2938628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521" name="Group 970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96" name="Straight Connector 995"/>
                    <p:cNvCxnSpPr/>
                    <p:nvPr/>
                  </p:nvCxnSpPr>
                  <p:spPr>
                    <a:xfrm flipV="1">
                      <a:off x="7028445" y="2846133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97" name="Straight Connector 996"/>
                    <p:cNvCxnSpPr/>
                    <p:nvPr/>
                  </p:nvCxnSpPr>
                  <p:spPr>
                    <a:xfrm flipV="1">
                      <a:off x="6580739" y="2938559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522" name="Group 971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94" name="Straight Connector 993"/>
                    <p:cNvCxnSpPr/>
                    <p:nvPr/>
                  </p:nvCxnSpPr>
                  <p:spPr>
                    <a:xfrm flipV="1">
                      <a:off x="7019972" y="2846063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95" name="Straight Connector 994"/>
                    <p:cNvCxnSpPr/>
                    <p:nvPr/>
                  </p:nvCxnSpPr>
                  <p:spPr>
                    <a:xfrm flipV="1">
                      <a:off x="6581219" y="2938489"/>
                      <a:ext cx="444723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523" name="Group 972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92" name="Straight Connector 991"/>
                    <p:cNvCxnSpPr/>
                    <p:nvPr/>
                  </p:nvCxnSpPr>
                  <p:spPr>
                    <a:xfrm flipV="1">
                      <a:off x="7026421" y="2845993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93" name="Straight Connector 992"/>
                    <p:cNvCxnSpPr/>
                    <p:nvPr/>
                  </p:nvCxnSpPr>
                  <p:spPr>
                    <a:xfrm flipV="1">
                      <a:off x="6581698" y="2938419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524" name="Group 973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90" name="Straight Connector 989"/>
                    <p:cNvCxnSpPr/>
                    <p:nvPr/>
                  </p:nvCxnSpPr>
                  <p:spPr>
                    <a:xfrm flipV="1">
                      <a:off x="7026900" y="2845924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91" name="Straight Connector 990"/>
                    <p:cNvCxnSpPr/>
                    <p:nvPr/>
                  </p:nvCxnSpPr>
                  <p:spPr>
                    <a:xfrm flipV="1">
                      <a:off x="6582177" y="2938350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525" name="Group 974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88" name="Straight Connector 987"/>
                    <p:cNvCxnSpPr/>
                    <p:nvPr/>
                  </p:nvCxnSpPr>
                  <p:spPr>
                    <a:xfrm flipV="1">
                      <a:off x="7027381" y="2845854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89" name="Straight Connector 988"/>
                    <p:cNvCxnSpPr/>
                    <p:nvPr/>
                  </p:nvCxnSpPr>
                  <p:spPr>
                    <a:xfrm flipV="1">
                      <a:off x="6582659" y="2942979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526" name="Group 975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86" name="Straight Connector 985"/>
                    <p:cNvCxnSpPr/>
                    <p:nvPr/>
                  </p:nvCxnSpPr>
                  <p:spPr>
                    <a:xfrm flipV="1">
                      <a:off x="7027861" y="2845784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87" name="Straight Connector 986"/>
                    <p:cNvCxnSpPr/>
                    <p:nvPr/>
                  </p:nvCxnSpPr>
                  <p:spPr>
                    <a:xfrm flipV="1">
                      <a:off x="6574185" y="2942909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527" name="Group 976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84" name="Straight Connector 983"/>
                    <p:cNvCxnSpPr/>
                    <p:nvPr/>
                  </p:nvCxnSpPr>
                  <p:spPr>
                    <a:xfrm flipV="1">
                      <a:off x="7028340" y="2845715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85" name="Straight Connector 984"/>
                    <p:cNvCxnSpPr/>
                    <p:nvPr/>
                  </p:nvCxnSpPr>
                  <p:spPr>
                    <a:xfrm flipV="1">
                      <a:off x="6580634" y="2942840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528" name="Group 977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82" name="Straight Connector 981"/>
                    <p:cNvCxnSpPr/>
                    <p:nvPr/>
                  </p:nvCxnSpPr>
                  <p:spPr>
                    <a:xfrm flipV="1">
                      <a:off x="7019866" y="2850345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83" name="Straight Connector 982"/>
                    <p:cNvCxnSpPr/>
                    <p:nvPr/>
                  </p:nvCxnSpPr>
                  <p:spPr>
                    <a:xfrm flipV="1">
                      <a:off x="6581115" y="2939637"/>
                      <a:ext cx="444721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529" name="Group 978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80" name="Straight Connector 979"/>
                    <p:cNvCxnSpPr/>
                    <p:nvPr/>
                  </p:nvCxnSpPr>
                  <p:spPr>
                    <a:xfrm flipV="1">
                      <a:off x="7026315" y="2850276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81" name="Straight Connector 980"/>
                    <p:cNvCxnSpPr/>
                    <p:nvPr/>
                  </p:nvCxnSpPr>
                  <p:spPr>
                    <a:xfrm flipV="1">
                      <a:off x="6581595" y="2939568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06493" name="Group 942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206494" name="Group 943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958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4635" y="2996302"/>
                      <a:ext cx="549974" cy="64227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59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4635" y="2921109"/>
                      <a:ext cx="675472" cy="78327"/>
                    </a:xfrm>
                    <a:prstGeom prst="parallelogram">
                      <a:avLst>
                        <a:gd name="adj" fmla="val 12277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60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68299" y="2922675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138 h 224"/>
                        <a:gd name="T2" fmla="*/ 0 w 169"/>
                        <a:gd name="T3" fmla="*/ 224 h 224"/>
                        <a:gd name="T4" fmla="*/ 169 w 169"/>
                        <a:gd name="T5" fmla="*/ 77 h 224"/>
                        <a:gd name="T6" fmla="*/ 169 w 169"/>
                        <a:gd name="T7" fmla="*/ 0 h 224"/>
                        <a:gd name="T8" fmla="*/ 0 w 169"/>
                        <a:gd name="T9" fmla="*/ 138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61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499531" y="2936774"/>
                      <a:ext cx="524136" cy="45429"/>
                    </a:xfrm>
                    <a:custGeom>
                      <a:avLst/>
                      <a:gdLst>
                        <a:gd name="T0" fmla="*/ 0 w 280"/>
                        <a:gd name="T1" fmla="*/ 63 h 63"/>
                        <a:gd name="T2" fmla="*/ 37 w 280"/>
                        <a:gd name="T3" fmla="*/ 62 h 63"/>
                        <a:gd name="T4" fmla="*/ 219 w 280"/>
                        <a:gd name="T5" fmla="*/ 0 h 63"/>
                        <a:gd name="T6" fmla="*/ 280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62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1336" y="2933641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 w 293"/>
                        <a:gd name="T3" fmla="*/ 1 h 93"/>
                        <a:gd name="T4" fmla="*/ 195 w 293"/>
                        <a:gd name="T5" fmla="*/ 93 h 93"/>
                        <a:gd name="T6" fmla="*/ 293 w 293"/>
                        <a:gd name="T7" fmla="*/ 93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cxnSp>
                <p:nvCxnSpPr>
                  <p:cNvPr id="945" name="Straight Connector 944"/>
                  <p:cNvCxnSpPr/>
                  <p:nvPr/>
                </p:nvCxnSpPr>
                <p:spPr>
                  <a:xfrm flipH="1">
                    <a:off x="6996471" y="2125839"/>
                    <a:ext cx="11074" cy="844361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6" name="Straight Connector 945"/>
                  <p:cNvCxnSpPr/>
                  <p:nvPr/>
                </p:nvCxnSpPr>
                <p:spPr>
                  <a:xfrm>
                    <a:off x="6874666" y="2304424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7" name="Straight Connector 946"/>
                  <p:cNvCxnSpPr/>
                  <p:nvPr/>
                </p:nvCxnSpPr>
                <p:spPr>
                  <a:xfrm>
                    <a:off x="6870974" y="2368652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8" name="Straight Connector 947"/>
                  <p:cNvCxnSpPr/>
                  <p:nvPr/>
                </p:nvCxnSpPr>
                <p:spPr>
                  <a:xfrm>
                    <a:off x="6870974" y="2445412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9" name="Straight Connector 948"/>
                  <p:cNvCxnSpPr/>
                  <p:nvPr/>
                </p:nvCxnSpPr>
                <p:spPr>
                  <a:xfrm>
                    <a:off x="6867284" y="2509640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0" name="Straight Connector 949"/>
                  <p:cNvCxnSpPr/>
                  <p:nvPr/>
                </p:nvCxnSpPr>
                <p:spPr>
                  <a:xfrm>
                    <a:off x="6863592" y="2570734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1" name="Straight Connector 950"/>
                  <p:cNvCxnSpPr/>
                  <p:nvPr/>
                </p:nvCxnSpPr>
                <p:spPr>
                  <a:xfrm>
                    <a:off x="6863592" y="2638096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2" name="Straight Connector 951"/>
                  <p:cNvCxnSpPr/>
                  <p:nvPr/>
                </p:nvCxnSpPr>
                <p:spPr>
                  <a:xfrm>
                    <a:off x="6859902" y="2707023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3" name="Straight Connector 952"/>
                  <p:cNvCxnSpPr/>
                  <p:nvPr/>
                </p:nvCxnSpPr>
                <p:spPr>
                  <a:xfrm>
                    <a:off x="6867284" y="2775951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4" name="Straight Connector 953"/>
                  <p:cNvCxnSpPr/>
                  <p:nvPr/>
                </p:nvCxnSpPr>
                <p:spPr>
                  <a:xfrm>
                    <a:off x="6870974" y="2843311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5" name="Straight Connector 954"/>
                  <p:cNvCxnSpPr/>
                  <p:nvPr/>
                </p:nvCxnSpPr>
                <p:spPr>
                  <a:xfrm>
                    <a:off x="6870974" y="2912238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6" name="Straight Connector 955"/>
                  <p:cNvCxnSpPr/>
                  <p:nvPr/>
                </p:nvCxnSpPr>
                <p:spPr>
                  <a:xfrm>
                    <a:off x="6874666" y="2976467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7" name="Straight Connector 956"/>
                  <p:cNvCxnSpPr/>
                  <p:nvPr/>
                </p:nvCxnSpPr>
                <p:spPr>
                  <a:xfrm flipH="1">
                    <a:off x="6874666" y="2132105"/>
                    <a:ext cx="136570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06374" name="Group 823"/>
              <p:cNvGrpSpPr>
                <a:grpSpLocks/>
              </p:cNvGrpSpPr>
              <p:nvPr/>
            </p:nvGrpSpPr>
            <p:grpSpPr bwMode="auto">
              <a:xfrm>
                <a:off x="1678171" y="4876798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206434" name="Group 883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905" name="Rectangle 904"/>
                  <p:cNvSpPr/>
                  <p:nvPr/>
                </p:nvSpPr>
                <p:spPr>
                  <a:xfrm>
                    <a:off x="6508368" y="3062348"/>
                    <a:ext cx="456662" cy="742536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906" name="Straight Connector 905"/>
                  <p:cNvCxnSpPr/>
                  <p:nvPr/>
                </p:nvCxnSpPr>
                <p:spPr>
                  <a:xfrm flipV="1">
                    <a:off x="6848625" y="3062348"/>
                    <a:ext cx="119388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07" name="Rectangle 906"/>
                  <p:cNvSpPr/>
                  <p:nvPr/>
                </p:nvSpPr>
                <p:spPr>
                  <a:xfrm>
                    <a:off x="6475537" y="3071747"/>
                    <a:ext cx="134311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908" name="Straight Connector 907"/>
                  <p:cNvCxnSpPr/>
                  <p:nvPr/>
                </p:nvCxnSpPr>
                <p:spPr>
                  <a:xfrm flipV="1">
                    <a:off x="6394949" y="3062348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09" name="Rectangle 908"/>
                  <p:cNvSpPr/>
                  <p:nvPr/>
                </p:nvSpPr>
                <p:spPr>
                  <a:xfrm>
                    <a:off x="6815794" y="3703060"/>
                    <a:ext cx="140281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910" name="Rectangle 909"/>
                  <p:cNvSpPr/>
                  <p:nvPr/>
                </p:nvSpPr>
                <p:spPr>
                  <a:xfrm>
                    <a:off x="6403904" y="3157907"/>
                    <a:ext cx="447707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911" name="Straight Connector 910"/>
                  <p:cNvCxnSpPr/>
                  <p:nvPr/>
                </p:nvCxnSpPr>
                <p:spPr>
                  <a:xfrm flipV="1">
                    <a:off x="6848625" y="3804884"/>
                    <a:ext cx="119388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6462" name="Group 911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40" name="Straight Connector 939"/>
                    <p:cNvCxnSpPr/>
                    <p:nvPr/>
                  </p:nvCxnSpPr>
                  <p:spPr>
                    <a:xfrm flipV="1">
                      <a:off x="7036319" y="2846202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41" name="Straight Connector 940"/>
                    <p:cNvCxnSpPr/>
                    <p:nvPr/>
                  </p:nvCxnSpPr>
                  <p:spPr>
                    <a:xfrm flipV="1">
                      <a:off x="6573691" y="2938628"/>
                      <a:ext cx="468598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463" name="Group 912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38" name="Straight Connector 937"/>
                    <p:cNvCxnSpPr/>
                    <p:nvPr/>
                  </p:nvCxnSpPr>
                  <p:spPr>
                    <a:xfrm flipV="1">
                      <a:off x="7036801" y="2846133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39" name="Straight Connector 938"/>
                    <p:cNvCxnSpPr/>
                    <p:nvPr/>
                  </p:nvCxnSpPr>
                  <p:spPr>
                    <a:xfrm flipV="1">
                      <a:off x="6574172" y="2938559"/>
                      <a:ext cx="468598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464" name="Group 913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36" name="Straight Connector 935"/>
                    <p:cNvCxnSpPr/>
                    <p:nvPr/>
                  </p:nvCxnSpPr>
                  <p:spPr>
                    <a:xfrm flipV="1">
                      <a:off x="7028327" y="2846063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37" name="Straight Connector 936"/>
                    <p:cNvCxnSpPr/>
                    <p:nvPr/>
                  </p:nvCxnSpPr>
                  <p:spPr>
                    <a:xfrm flipV="1">
                      <a:off x="6580621" y="2938489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465" name="Group 914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34" name="Straight Connector 933"/>
                    <p:cNvCxnSpPr/>
                    <p:nvPr/>
                  </p:nvCxnSpPr>
                  <p:spPr>
                    <a:xfrm flipV="1">
                      <a:off x="7028806" y="2845993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35" name="Straight Connector 934"/>
                    <p:cNvCxnSpPr/>
                    <p:nvPr/>
                  </p:nvCxnSpPr>
                  <p:spPr>
                    <a:xfrm flipV="1">
                      <a:off x="6581100" y="2938419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466" name="Group 915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32" name="Straight Connector 931"/>
                    <p:cNvCxnSpPr/>
                    <p:nvPr/>
                  </p:nvCxnSpPr>
                  <p:spPr>
                    <a:xfrm flipV="1">
                      <a:off x="7029286" y="2845924"/>
                      <a:ext cx="119388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33" name="Straight Connector 932"/>
                    <p:cNvCxnSpPr/>
                    <p:nvPr/>
                  </p:nvCxnSpPr>
                  <p:spPr>
                    <a:xfrm flipV="1">
                      <a:off x="6581580" y="2938350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467" name="Group 916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30" name="Straight Connector 929"/>
                    <p:cNvCxnSpPr/>
                    <p:nvPr/>
                  </p:nvCxnSpPr>
                  <p:spPr>
                    <a:xfrm flipV="1">
                      <a:off x="7035737" y="2845854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31" name="Straight Connector 930"/>
                    <p:cNvCxnSpPr/>
                    <p:nvPr/>
                  </p:nvCxnSpPr>
                  <p:spPr>
                    <a:xfrm flipV="1">
                      <a:off x="6582061" y="2942979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468" name="Group 917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28" name="Straight Connector 927"/>
                    <p:cNvCxnSpPr/>
                    <p:nvPr/>
                  </p:nvCxnSpPr>
                  <p:spPr>
                    <a:xfrm flipV="1">
                      <a:off x="7036216" y="2845784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29" name="Straight Connector 928"/>
                    <p:cNvCxnSpPr/>
                    <p:nvPr/>
                  </p:nvCxnSpPr>
                  <p:spPr>
                    <a:xfrm flipV="1">
                      <a:off x="6573585" y="2942909"/>
                      <a:ext cx="46860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469" name="Group 918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26" name="Straight Connector 925"/>
                    <p:cNvCxnSpPr/>
                    <p:nvPr/>
                  </p:nvCxnSpPr>
                  <p:spPr>
                    <a:xfrm flipV="1">
                      <a:off x="7036695" y="2845715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27" name="Straight Connector 926"/>
                    <p:cNvCxnSpPr/>
                    <p:nvPr/>
                  </p:nvCxnSpPr>
                  <p:spPr>
                    <a:xfrm flipV="1">
                      <a:off x="6574065" y="2942840"/>
                      <a:ext cx="46860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470" name="Group 919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24" name="Straight Connector 923"/>
                    <p:cNvCxnSpPr/>
                    <p:nvPr/>
                  </p:nvCxnSpPr>
                  <p:spPr>
                    <a:xfrm flipV="1">
                      <a:off x="7028222" y="2850345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25" name="Straight Connector 924"/>
                    <p:cNvCxnSpPr/>
                    <p:nvPr/>
                  </p:nvCxnSpPr>
                  <p:spPr>
                    <a:xfrm flipV="1">
                      <a:off x="6574546" y="2939637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471" name="Group 920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22" name="Straight Connector 921"/>
                    <p:cNvCxnSpPr/>
                    <p:nvPr/>
                  </p:nvCxnSpPr>
                  <p:spPr>
                    <a:xfrm flipV="1">
                      <a:off x="7028701" y="2850276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23" name="Straight Connector 922"/>
                    <p:cNvCxnSpPr/>
                    <p:nvPr/>
                  </p:nvCxnSpPr>
                  <p:spPr>
                    <a:xfrm flipV="1">
                      <a:off x="6580995" y="2939568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06435" name="Group 884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206436" name="Group 885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900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3895" y="2996302"/>
                      <a:ext cx="553664" cy="64227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01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3895" y="2921109"/>
                      <a:ext cx="679162" cy="78327"/>
                    </a:xfrm>
                    <a:prstGeom prst="parallelogram">
                      <a:avLst>
                        <a:gd name="adj" fmla="val 12277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02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71250" y="2922675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138 h 224"/>
                        <a:gd name="T2" fmla="*/ 0 w 169"/>
                        <a:gd name="T3" fmla="*/ 224 h 224"/>
                        <a:gd name="T4" fmla="*/ 169 w 169"/>
                        <a:gd name="T5" fmla="*/ 77 h 224"/>
                        <a:gd name="T6" fmla="*/ 169 w 169"/>
                        <a:gd name="T7" fmla="*/ 0 h 224"/>
                        <a:gd name="T8" fmla="*/ 0 w 169"/>
                        <a:gd name="T9" fmla="*/ 138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03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498789" y="2936774"/>
                      <a:ext cx="527828" cy="45429"/>
                    </a:xfrm>
                    <a:custGeom>
                      <a:avLst/>
                      <a:gdLst>
                        <a:gd name="T0" fmla="*/ 0 w 280"/>
                        <a:gd name="T1" fmla="*/ 63 h 63"/>
                        <a:gd name="T2" fmla="*/ 37 w 280"/>
                        <a:gd name="T3" fmla="*/ 62 h 63"/>
                        <a:gd name="T4" fmla="*/ 219 w 280"/>
                        <a:gd name="T5" fmla="*/ 0 h 63"/>
                        <a:gd name="T6" fmla="*/ 280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04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4287" y="2933641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 w 293"/>
                        <a:gd name="T3" fmla="*/ 1 h 93"/>
                        <a:gd name="T4" fmla="*/ 195 w 293"/>
                        <a:gd name="T5" fmla="*/ 93 h 93"/>
                        <a:gd name="T6" fmla="*/ 293 w 293"/>
                        <a:gd name="T7" fmla="*/ 93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cxnSp>
                <p:nvCxnSpPr>
                  <p:cNvPr id="887" name="Straight Connector 886"/>
                  <p:cNvCxnSpPr/>
                  <p:nvPr/>
                </p:nvCxnSpPr>
                <p:spPr>
                  <a:xfrm flipH="1">
                    <a:off x="7006804" y="2125839"/>
                    <a:ext cx="11074" cy="844361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88" name="Straight Connector 887"/>
                  <p:cNvCxnSpPr/>
                  <p:nvPr/>
                </p:nvCxnSpPr>
                <p:spPr>
                  <a:xfrm>
                    <a:off x="6884999" y="2304424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89" name="Straight Connector 888"/>
                  <p:cNvCxnSpPr/>
                  <p:nvPr/>
                </p:nvCxnSpPr>
                <p:spPr>
                  <a:xfrm>
                    <a:off x="6881307" y="2368652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0" name="Straight Connector 889"/>
                  <p:cNvCxnSpPr/>
                  <p:nvPr/>
                </p:nvCxnSpPr>
                <p:spPr>
                  <a:xfrm>
                    <a:off x="6877617" y="2445412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1" name="Straight Connector 890"/>
                  <p:cNvCxnSpPr/>
                  <p:nvPr/>
                </p:nvCxnSpPr>
                <p:spPr>
                  <a:xfrm>
                    <a:off x="6877617" y="2509640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2" name="Straight Connector 891"/>
                  <p:cNvCxnSpPr/>
                  <p:nvPr/>
                </p:nvCxnSpPr>
                <p:spPr>
                  <a:xfrm>
                    <a:off x="6873925" y="2570734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3" name="Straight Connector 892"/>
                  <p:cNvCxnSpPr/>
                  <p:nvPr/>
                </p:nvCxnSpPr>
                <p:spPr>
                  <a:xfrm>
                    <a:off x="6873925" y="2638096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4" name="Straight Connector 893"/>
                  <p:cNvCxnSpPr/>
                  <p:nvPr/>
                </p:nvCxnSpPr>
                <p:spPr>
                  <a:xfrm>
                    <a:off x="6870235" y="2707023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5" name="Straight Connector 894"/>
                  <p:cNvCxnSpPr/>
                  <p:nvPr/>
                </p:nvCxnSpPr>
                <p:spPr>
                  <a:xfrm>
                    <a:off x="6877617" y="2775951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6" name="Straight Connector 895"/>
                  <p:cNvCxnSpPr/>
                  <p:nvPr/>
                </p:nvCxnSpPr>
                <p:spPr>
                  <a:xfrm>
                    <a:off x="6881307" y="2843311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7" name="Straight Connector 896"/>
                  <p:cNvCxnSpPr/>
                  <p:nvPr/>
                </p:nvCxnSpPr>
                <p:spPr>
                  <a:xfrm>
                    <a:off x="6877617" y="2912238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8" name="Straight Connector 897"/>
                  <p:cNvCxnSpPr/>
                  <p:nvPr/>
                </p:nvCxnSpPr>
                <p:spPr>
                  <a:xfrm>
                    <a:off x="6884999" y="2976467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9" name="Straight Connector 898"/>
                  <p:cNvCxnSpPr/>
                  <p:nvPr/>
                </p:nvCxnSpPr>
                <p:spPr>
                  <a:xfrm flipH="1">
                    <a:off x="6884999" y="2132105"/>
                    <a:ext cx="136570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06375" name="Group 824"/>
              <p:cNvGrpSpPr>
                <a:grpSpLocks/>
              </p:cNvGrpSpPr>
              <p:nvPr/>
            </p:nvGrpSpPr>
            <p:grpSpPr bwMode="auto">
              <a:xfrm>
                <a:off x="2054687" y="4876798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206376" name="Group 825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847" name="Rectangle 846"/>
                  <p:cNvSpPr/>
                  <p:nvPr/>
                </p:nvSpPr>
                <p:spPr>
                  <a:xfrm>
                    <a:off x="6510754" y="3062348"/>
                    <a:ext cx="447707" cy="742536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848" name="Straight Connector 847"/>
                  <p:cNvCxnSpPr/>
                  <p:nvPr/>
                </p:nvCxnSpPr>
                <p:spPr>
                  <a:xfrm flipV="1">
                    <a:off x="6848027" y="3062348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49" name="Rectangle 848"/>
                  <p:cNvSpPr/>
                  <p:nvPr/>
                </p:nvSpPr>
                <p:spPr>
                  <a:xfrm>
                    <a:off x="6477923" y="3071747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850" name="Straight Connector 849"/>
                  <p:cNvCxnSpPr/>
                  <p:nvPr/>
                </p:nvCxnSpPr>
                <p:spPr>
                  <a:xfrm flipV="1">
                    <a:off x="6397335" y="3062348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51" name="Rectangle 850"/>
                  <p:cNvSpPr/>
                  <p:nvPr/>
                </p:nvSpPr>
                <p:spPr>
                  <a:xfrm>
                    <a:off x="6818180" y="3703060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852" name="Rectangle 851"/>
                  <p:cNvSpPr/>
                  <p:nvPr/>
                </p:nvSpPr>
                <p:spPr>
                  <a:xfrm>
                    <a:off x="6406290" y="3157907"/>
                    <a:ext cx="444721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853" name="Straight Connector 852"/>
                  <p:cNvCxnSpPr/>
                  <p:nvPr/>
                </p:nvCxnSpPr>
                <p:spPr>
                  <a:xfrm flipV="1">
                    <a:off x="6848027" y="3804884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6404" name="Group 853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82" name="Straight Connector 881"/>
                    <p:cNvCxnSpPr/>
                    <p:nvPr/>
                  </p:nvCxnSpPr>
                  <p:spPr>
                    <a:xfrm flipV="1">
                      <a:off x="7035722" y="2846202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83" name="Straight Connector 882"/>
                    <p:cNvCxnSpPr/>
                    <p:nvPr/>
                  </p:nvCxnSpPr>
                  <p:spPr>
                    <a:xfrm flipV="1">
                      <a:off x="6582046" y="2938628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405" name="Group 854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80" name="Straight Connector 879"/>
                    <p:cNvCxnSpPr/>
                    <p:nvPr/>
                  </p:nvCxnSpPr>
                  <p:spPr>
                    <a:xfrm flipV="1">
                      <a:off x="7036203" y="2846133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81" name="Straight Connector 880"/>
                    <p:cNvCxnSpPr/>
                    <p:nvPr/>
                  </p:nvCxnSpPr>
                  <p:spPr>
                    <a:xfrm flipV="1">
                      <a:off x="6582527" y="2938559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406" name="Group 855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78" name="Straight Connector 877"/>
                    <p:cNvCxnSpPr/>
                    <p:nvPr/>
                  </p:nvCxnSpPr>
                  <p:spPr>
                    <a:xfrm flipV="1">
                      <a:off x="7027727" y="2846063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79" name="Straight Connector 878"/>
                    <p:cNvCxnSpPr/>
                    <p:nvPr/>
                  </p:nvCxnSpPr>
                  <p:spPr>
                    <a:xfrm flipV="1">
                      <a:off x="6583007" y="2938489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407" name="Group 856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76" name="Straight Connector 875"/>
                    <p:cNvCxnSpPr/>
                    <p:nvPr/>
                  </p:nvCxnSpPr>
                  <p:spPr>
                    <a:xfrm flipV="1">
                      <a:off x="7028207" y="2845993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77" name="Straight Connector 876"/>
                    <p:cNvCxnSpPr/>
                    <p:nvPr/>
                  </p:nvCxnSpPr>
                  <p:spPr>
                    <a:xfrm flipV="1">
                      <a:off x="6583486" y="2938419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408" name="Group 857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74" name="Straight Connector 873"/>
                    <p:cNvCxnSpPr/>
                    <p:nvPr/>
                  </p:nvCxnSpPr>
                  <p:spPr>
                    <a:xfrm flipV="1">
                      <a:off x="7028686" y="2845924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75" name="Straight Connector 874"/>
                    <p:cNvCxnSpPr/>
                    <p:nvPr/>
                  </p:nvCxnSpPr>
                  <p:spPr>
                    <a:xfrm flipV="1">
                      <a:off x="6589935" y="2938350"/>
                      <a:ext cx="444721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409" name="Group 858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72" name="Straight Connector 871"/>
                    <p:cNvCxnSpPr/>
                    <p:nvPr/>
                  </p:nvCxnSpPr>
                  <p:spPr>
                    <a:xfrm flipV="1">
                      <a:off x="7035137" y="2845854"/>
                      <a:ext cx="107450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73" name="Straight Connector 872"/>
                    <p:cNvCxnSpPr/>
                    <p:nvPr/>
                  </p:nvCxnSpPr>
                  <p:spPr>
                    <a:xfrm flipV="1">
                      <a:off x="6590416" y="2942979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410" name="Group 859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70" name="Straight Connector 869"/>
                    <p:cNvCxnSpPr/>
                    <p:nvPr/>
                  </p:nvCxnSpPr>
                  <p:spPr>
                    <a:xfrm flipV="1">
                      <a:off x="7035616" y="2845784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71" name="Straight Connector 870"/>
                    <p:cNvCxnSpPr/>
                    <p:nvPr/>
                  </p:nvCxnSpPr>
                  <p:spPr>
                    <a:xfrm flipV="1">
                      <a:off x="6581941" y="2942909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411" name="Group 860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68" name="Straight Connector 867"/>
                    <p:cNvCxnSpPr/>
                    <p:nvPr/>
                  </p:nvCxnSpPr>
                  <p:spPr>
                    <a:xfrm flipV="1">
                      <a:off x="7036096" y="2845715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69" name="Straight Connector 868"/>
                    <p:cNvCxnSpPr/>
                    <p:nvPr/>
                  </p:nvCxnSpPr>
                  <p:spPr>
                    <a:xfrm flipV="1">
                      <a:off x="6582420" y="2942840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412" name="Group 861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66" name="Straight Connector 865"/>
                    <p:cNvCxnSpPr/>
                    <p:nvPr/>
                  </p:nvCxnSpPr>
                  <p:spPr>
                    <a:xfrm flipV="1">
                      <a:off x="7027624" y="2850345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67" name="Straight Connector 866"/>
                    <p:cNvCxnSpPr/>
                    <p:nvPr/>
                  </p:nvCxnSpPr>
                  <p:spPr>
                    <a:xfrm flipV="1">
                      <a:off x="6582901" y="2939637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413" name="Group 862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64" name="Straight Connector 863"/>
                    <p:cNvCxnSpPr/>
                    <p:nvPr/>
                  </p:nvCxnSpPr>
                  <p:spPr>
                    <a:xfrm flipV="1">
                      <a:off x="7028103" y="2850276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65" name="Straight Connector 864"/>
                    <p:cNvCxnSpPr/>
                    <p:nvPr/>
                  </p:nvCxnSpPr>
                  <p:spPr>
                    <a:xfrm flipV="1">
                      <a:off x="6583381" y="2939568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06377" name="Group 826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206378" name="Group 827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842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24228" y="2996302"/>
                      <a:ext cx="542590" cy="64227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843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24228" y="2921109"/>
                      <a:ext cx="668087" cy="78327"/>
                    </a:xfrm>
                    <a:prstGeom prst="parallelogram">
                      <a:avLst>
                        <a:gd name="adj" fmla="val 12277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844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70510" y="2922675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138 h 224"/>
                        <a:gd name="T2" fmla="*/ 0 w 169"/>
                        <a:gd name="T3" fmla="*/ 224 h 224"/>
                        <a:gd name="T4" fmla="*/ 169 w 169"/>
                        <a:gd name="T5" fmla="*/ 77 h 224"/>
                        <a:gd name="T6" fmla="*/ 169 w 169"/>
                        <a:gd name="T7" fmla="*/ 0 h 224"/>
                        <a:gd name="T8" fmla="*/ 0 w 169"/>
                        <a:gd name="T9" fmla="*/ 138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845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509122" y="2936774"/>
                      <a:ext cx="516753" cy="45429"/>
                    </a:xfrm>
                    <a:custGeom>
                      <a:avLst/>
                      <a:gdLst>
                        <a:gd name="T0" fmla="*/ 0 w 280"/>
                        <a:gd name="T1" fmla="*/ 63 h 63"/>
                        <a:gd name="T2" fmla="*/ 37 w 280"/>
                        <a:gd name="T3" fmla="*/ 62 h 63"/>
                        <a:gd name="T4" fmla="*/ 219 w 280"/>
                        <a:gd name="T5" fmla="*/ 0 h 63"/>
                        <a:gd name="T6" fmla="*/ 280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846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30929" y="2933641"/>
                      <a:ext cx="295288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 w 293"/>
                        <a:gd name="T3" fmla="*/ 1 h 93"/>
                        <a:gd name="T4" fmla="*/ 195 w 293"/>
                        <a:gd name="T5" fmla="*/ 93 h 93"/>
                        <a:gd name="T6" fmla="*/ 293 w 293"/>
                        <a:gd name="T7" fmla="*/ 93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cxnSp>
                <p:nvCxnSpPr>
                  <p:cNvPr id="829" name="Straight Connector 828"/>
                  <p:cNvCxnSpPr/>
                  <p:nvPr/>
                </p:nvCxnSpPr>
                <p:spPr>
                  <a:xfrm flipH="1">
                    <a:off x="6998683" y="2125839"/>
                    <a:ext cx="11072" cy="844361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0" name="Straight Connector 829"/>
                  <p:cNvCxnSpPr/>
                  <p:nvPr/>
                </p:nvCxnSpPr>
                <p:spPr>
                  <a:xfrm>
                    <a:off x="6884257" y="2304424"/>
                    <a:ext cx="12919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1" name="Straight Connector 830"/>
                  <p:cNvCxnSpPr/>
                  <p:nvPr/>
                </p:nvCxnSpPr>
                <p:spPr>
                  <a:xfrm>
                    <a:off x="6880567" y="2368652"/>
                    <a:ext cx="12918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2" name="Straight Connector 831"/>
                  <p:cNvCxnSpPr/>
                  <p:nvPr/>
                </p:nvCxnSpPr>
                <p:spPr>
                  <a:xfrm>
                    <a:off x="6880567" y="2445412"/>
                    <a:ext cx="12918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3" name="Straight Connector 832"/>
                  <p:cNvCxnSpPr/>
                  <p:nvPr/>
                </p:nvCxnSpPr>
                <p:spPr>
                  <a:xfrm>
                    <a:off x="6876875" y="2509640"/>
                    <a:ext cx="12919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4" name="Straight Connector 833"/>
                  <p:cNvCxnSpPr/>
                  <p:nvPr/>
                </p:nvCxnSpPr>
                <p:spPr>
                  <a:xfrm>
                    <a:off x="6873185" y="2570734"/>
                    <a:ext cx="13288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5" name="Straight Connector 834"/>
                  <p:cNvCxnSpPr/>
                  <p:nvPr/>
                </p:nvCxnSpPr>
                <p:spPr>
                  <a:xfrm>
                    <a:off x="6873185" y="2638096"/>
                    <a:ext cx="12918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6" name="Straight Connector 835"/>
                  <p:cNvCxnSpPr/>
                  <p:nvPr/>
                </p:nvCxnSpPr>
                <p:spPr>
                  <a:xfrm>
                    <a:off x="6869493" y="2707023"/>
                    <a:ext cx="12919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7" name="Straight Connector 836"/>
                  <p:cNvCxnSpPr/>
                  <p:nvPr/>
                </p:nvCxnSpPr>
                <p:spPr>
                  <a:xfrm>
                    <a:off x="6876875" y="2775951"/>
                    <a:ext cx="12919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8" name="Straight Connector 837"/>
                  <p:cNvCxnSpPr/>
                  <p:nvPr/>
                </p:nvCxnSpPr>
                <p:spPr>
                  <a:xfrm>
                    <a:off x="6880567" y="2843311"/>
                    <a:ext cx="12918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9" name="Straight Connector 838"/>
                  <p:cNvCxnSpPr/>
                  <p:nvPr/>
                </p:nvCxnSpPr>
                <p:spPr>
                  <a:xfrm>
                    <a:off x="6880567" y="2912238"/>
                    <a:ext cx="12918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40" name="Straight Connector 839"/>
                  <p:cNvCxnSpPr/>
                  <p:nvPr/>
                </p:nvCxnSpPr>
                <p:spPr>
                  <a:xfrm>
                    <a:off x="6884257" y="2976467"/>
                    <a:ext cx="12919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41" name="Straight Connector 840"/>
                  <p:cNvCxnSpPr/>
                  <p:nvPr/>
                </p:nvCxnSpPr>
                <p:spPr>
                  <a:xfrm flipH="1">
                    <a:off x="6884257" y="2132105"/>
                    <a:ext cx="129190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205837" name="Group 1062"/>
            <p:cNvGrpSpPr>
              <a:grpSpLocks/>
            </p:cNvGrpSpPr>
            <p:nvPr/>
          </p:nvGrpSpPr>
          <p:grpSpPr bwMode="auto">
            <a:xfrm>
              <a:off x="3857904" y="2759971"/>
              <a:ext cx="1470209" cy="1869141"/>
              <a:chOff x="916173" y="4038600"/>
              <a:chExt cx="1470209" cy="1869141"/>
            </a:xfrm>
          </p:grpSpPr>
          <p:grpSp>
            <p:nvGrpSpPr>
              <p:cNvPr id="206121" name="Group 187"/>
              <p:cNvGrpSpPr>
                <a:grpSpLocks/>
              </p:cNvGrpSpPr>
              <p:nvPr/>
            </p:nvGrpSpPr>
            <p:grpSpPr bwMode="auto">
              <a:xfrm>
                <a:off x="1295400" y="4038600"/>
                <a:ext cx="1052512" cy="355600"/>
                <a:chOff x="4410" y="1365"/>
                <a:chExt cx="663" cy="224"/>
              </a:xfrm>
            </p:grpSpPr>
            <p:sp>
              <p:nvSpPr>
                <p:cNvPr id="1305" name="Rectangle 188"/>
                <p:cNvSpPr>
                  <a:spLocks noChangeArrowheads="1"/>
                </p:cNvSpPr>
                <p:nvPr/>
              </p:nvSpPr>
              <p:spPr bwMode="auto">
                <a:xfrm>
                  <a:off x="4413" y="1500"/>
                  <a:ext cx="495" cy="87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06" name="AutoShape 189"/>
                <p:cNvSpPr>
                  <a:spLocks noChangeArrowheads="1"/>
                </p:cNvSpPr>
                <p:nvPr/>
              </p:nvSpPr>
              <p:spPr bwMode="auto">
                <a:xfrm>
                  <a:off x="4413" y="1368"/>
                  <a:ext cx="663" cy="135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07" name="Freeform 190"/>
                <p:cNvSpPr>
                  <a:spLocks/>
                </p:cNvSpPr>
                <p:nvPr/>
              </p:nvSpPr>
              <p:spPr bwMode="auto">
                <a:xfrm>
                  <a:off x="4904" y="1365"/>
                  <a:ext cx="169" cy="224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08" name="Freeform 191"/>
                <p:cNvSpPr>
                  <a:spLocks/>
                </p:cNvSpPr>
                <p:nvPr/>
              </p:nvSpPr>
              <p:spPr bwMode="auto">
                <a:xfrm>
                  <a:off x="4478" y="1395"/>
                  <a:ext cx="506" cy="80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09" name="Freeform 192"/>
                <p:cNvSpPr>
                  <a:spLocks/>
                </p:cNvSpPr>
                <p:nvPr/>
              </p:nvSpPr>
              <p:spPr bwMode="auto">
                <a:xfrm>
                  <a:off x="4596" y="1391"/>
                  <a:ext cx="293" cy="93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1065" name="Straight Connector 1064"/>
              <p:cNvCxnSpPr/>
              <p:nvPr/>
            </p:nvCxnSpPr>
            <p:spPr>
              <a:xfrm flipH="1">
                <a:off x="1181977" y="4380935"/>
                <a:ext cx="355562" cy="49511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6" name="Straight Connector 1065"/>
              <p:cNvCxnSpPr>
                <a:stCxn id="1305" idx="2"/>
              </p:cNvCxnSpPr>
              <p:nvPr/>
            </p:nvCxnSpPr>
            <p:spPr>
              <a:xfrm flipH="1">
                <a:off x="1486744" y="4390457"/>
                <a:ext cx="201592" cy="485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7" name="Straight Connector 1066"/>
              <p:cNvCxnSpPr/>
              <p:nvPr/>
            </p:nvCxnSpPr>
            <p:spPr>
              <a:xfrm>
                <a:off x="1804211" y="4395218"/>
                <a:ext cx="57144" cy="4919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8" name="Straight Connector 1067"/>
              <p:cNvCxnSpPr>
                <a:endCxn id="1090" idx="0"/>
              </p:cNvCxnSpPr>
              <p:nvPr/>
            </p:nvCxnSpPr>
            <p:spPr>
              <a:xfrm>
                <a:off x="1943896" y="4419021"/>
                <a:ext cx="274609" cy="457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6126" name="Group 1068"/>
              <p:cNvGrpSpPr>
                <a:grpSpLocks/>
              </p:cNvGrpSpPr>
              <p:nvPr/>
            </p:nvGrpSpPr>
            <p:grpSpPr bwMode="auto">
              <a:xfrm>
                <a:off x="916173" y="4876800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206304" name="Group 1246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1268" name="Rectangle 1267"/>
                  <p:cNvSpPr/>
                  <p:nvPr/>
                </p:nvSpPr>
                <p:spPr>
                  <a:xfrm>
                    <a:off x="6510771" y="3058460"/>
                    <a:ext cx="447707" cy="745669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269" name="Straight Connector 1268"/>
                  <p:cNvCxnSpPr/>
                  <p:nvPr/>
                </p:nvCxnSpPr>
                <p:spPr>
                  <a:xfrm flipV="1">
                    <a:off x="6848042" y="3058460"/>
                    <a:ext cx="113419" cy="9555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270" name="Rectangle 1269"/>
                  <p:cNvSpPr/>
                  <p:nvPr/>
                </p:nvSpPr>
                <p:spPr>
                  <a:xfrm>
                    <a:off x="6477938" y="3067859"/>
                    <a:ext cx="131327" cy="11905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271" name="Straight Connector 1270"/>
                  <p:cNvCxnSpPr/>
                  <p:nvPr/>
                </p:nvCxnSpPr>
                <p:spPr>
                  <a:xfrm flipV="1">
                    <a:off x="6397352" y="3058460"/>
                    <a:ext cx="113419" cy="9555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272" name="Rectangle 1271"/>
                  <p:cNvSpPr/>
                  <p:nvPr/>
                </p:nvSpPr>
                <p:spPr>
                  <a:xfrm>
                    <a:off x="6818195" y="3702304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273" name="Rectangle 1272"/>
                  <p:cNvSpPr/>
                  <p:nvPr/>
                </p:nvSpPr>
                <p:spPr>
                  <a:xfrm>
                    <a:off x="6406305" y="3157151"/>
                    <a:ext cx="444723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274" name="Straight Connector 1273"/>
                  <p:cNvCxnSpPr/>
                  <p:nvPr/>
                </p:nvCxnSpPr>
                <p:spPr>
                  <a:xfrm flipV="1">
                    <a:off x="6848042" y="3804129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6332" name="Group 1274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303" name="Straight Connector 1302"/>
                    <p:cNvCxnSpPr/>
                    <p:nvPr/>
                  </p:nvCxnSpPr>
                  <p:spPr>
                    <a:xfrm flipV="1">
                      <a:off x="7035737" y="2845447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04" name="Straight Connector 1303"/>
                    <p:cNvCxnSpPr/>
                    <p:nvPr/>
                  </p:nvCxnSpPr>
                  <p:spPr>
                    <a:xfrm flipV="1">
                      <a:off x="6582061" y="2934739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333" name="Group 1275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301" name="Straight Connector 1300"/>
                    <p:cNvCxnSpPr/>
                    <p:nvPr/>
                  </p:nvCxnSpPr>
                  <p:spPr>
                    <a:xfrm flipV="1">
                      <a:off x="7036218" y="2845378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02" name="Straight Connector 1301"/>
                    <p:cNvCxnSpPr/>
                    <p:nvPr/>
                  </p:nvCxnSpPr>
                  <p:spPr>
                    <a:xfrm flipV="1">
                      <a:off x="6582542" y="2934670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334" name="Group 1276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99" name="Straight Connector 1298"/>
                    <p:cNvCxnSpPr/>
                    <p:nvPr/>
                  </p:nvCxnSpPr>
                  <p:spPr>
                    <a:xfrm flipV="1">
                      <a:off x="7027744" y="2845308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00" name="Straight Connector 1299"/>
                    <p:cNvCxnSpPr/>
                    <p:nvPr/>
                  </p:nvCxnSpPr>
                  <p:spPr>
                    <a:xfrm flipV="1">
                      <a:off x="6583022" y="2934600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335" name="Group 1277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97" name="Straight Connector 1296"/>
                    <p:cNvCxnSpPr/>
                    <p:nvPr/>
                  </p:nvCxnSpPr>
                  <p:spPr>
                    <a:xfrm flipV="1">
                      <a:off x="7028224" y="2842105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98" name="Straight Connector 1297"/>
                    <p:cNvCxnSpPr/>
                    <p:nvPr/>
                  </p:nvCxnSpPr>
                  <p:spPr>
                    <a:xfrm flipV="1">
                      <a:off x="6583501" y="2934530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336" name="Group 1278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95" name="Straight Connector 1294"/>
                    <p:cNvCxnSpPr/>
                    <p:nvPr/>
                  </p:nvCxnSpPr>
                  <p:spPr>
                    <a:xfrm flipV="1">
                      <a:off x="7028703" y="2842036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96" name="Straight Connector 1295"/>
                    <p:cNvCxnSpPr/>
                    <p:nvPr/>
                  </p:nvCxnSpPr>
                  <p:spPr>
                    <a:xfrm flipV="1">
                      <a:off x="6589950" y="2934461"/>
                      <a:ext cx="444723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337" name="Group 1279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93" name="Straight Connector 1292"/>
                    <p:cNvCxnSpPr/>
                    <p:nvPr/>
                  </p:nvCxnSpPr>
                  <p:spPr>
                    <a:xfrm flipV="1">
                      <a:off x="7035154" y="2841966"/>
                      <a:ext cx="107450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94" name="Straight Connector 1293"/>
                    <p:cNvCxnSpPr/>
                    <p:nvPr/>
                  </p:nvCxnSpPr>
                  <p:spPr>
                    <a:xfrm flipV="1">
                      <a:off x="6590431" y="2939091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338" name="Group 1280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91" name="Straight Connector 1290"/>
                    <p:cNvCxnSpPr/>
                    <p:nvPr/>
                  </p:nvCxnSpPr>
                  <p:spPr>
                    <a:xfrm flipV="1">
                      <a:off x="7035633" y="2841896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92" name="Straight Connector 1291"/>
                    <p:cNvCxnSpPr/>
                    <p:nvPr/>
                  </p:nvCxnSpPr>
                  <p:spPr>
                    <a:xfrm flipV="1">
                      <a:off x="6581958" y="2939021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339" name="Group 1281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89" name="Straight Connector 1288"/>
                    <p:cNvCxnSpPr/>
                    <p:nvPr/>
                  </p:nvCxnSpPr>
                  <p:spPr>
                    <a:xfrm flipV="1">
                      <a:off x="7036113" y="2841827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90" name="Straight Connector 1289"/>
                    <p:cNvCxnSpPr/>
                    <p:nvPr/>
                  </p:nvCxnSpPr>
                  <p:spPr>
                    <a:xfrm flipV="1">
                      <a:off x="6582437" y="2938952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340" name="Group 1282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87" name="Straight Connector 1286"/>
                    <p:cNvCxnSpPr/>
                    <p:nvPr/>
                  </p:nvCxnSpPr>
                  <p:spPr>
                    <a:xfrm flipV="1">
                      <a:off x="7027639" y="2846456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88" name="Straight Connector 1287"/>
                    <p:cNvCxnSpPr/>
                    <p:nvPr/>
                  </p:nvCxnSpPr>
                  <p:spPr>
                    <a:xfrm flipV="1">
                      <a:off x="6582918" y="2938882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341" name="Group 1283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85" name="Straight Connector 1284"/>
                    <p:cNvCxnSpPr/>
                    <p:nvPr/>
                  </p:nvCxnSpPr>
                  <p:spPr>
                    <a:xfrm flipV="1">
                      <a:off x="7028118" y="2846387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86" name="Straight Connector 1285"/>
                    <p:cNvCxnSpPr/>
                    <p:nvPr/>
                  </p:nvCxnSpPr>
                  <p:spPr>
                    <a:xfrm flipV="1">
                      <a:off x="6583398" y="2938813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06305" name="Group 1247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206306" name="Group 1248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1263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24247" y="2995546"/>
                      <a:ext cx="542592" cy="6422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64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24247" y="2920353"/>
                      <a:ext cx="668090" cy="78327"/>
                    </a:xfrm>
                    <a:prstGeom prst="parallelogram">
                      <a:avLst>
                        <a:gd name="adj" fmla="val 12277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65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70529" y="2921920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138 h 224"/>
                        <a:gd name="T2" fmla="*/ 0 w 169"/>
                        <a:gd name="T3" fmla="*/ 224 h 224"/>
                        <a:gd name="T4" fmla="*/ 169 w 169"/>
                        <a:gd name="T5" fmla="*/ 77 h 224"/>
                        <a:gd name="T6" fmla="*/ 169 w 169"/>
                        <a:gd name="T7" fmla="*/ 0 h 224"/>
                        <a:gd name="T8" fmla="*/ 0 w 169"/>
                        <a:gd name="T9" fmla="*/ 138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66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509143" y="2936018"/>
                      <a:ext cx="516753" cy="45430"/>
                    </a:xfrm>
                    <a:custGeom>
                      <a:avLst/>
                      <a:gdLst>
                        <a:gd name="T0" fmla="*/ 0 w 280"/>
                        <a:gd name="T1" fmla="*/ 63 h 63"/>
                        <a:gd name="T2" fmla="*/ 37 w 280"/>
                        <a:gd name="T3" fmla="*/ 62 h 63"/>
                        <a:gd name="T4" fmla="*/ 219 w 280"/>
                        <a:gd name="T5" fmla="*/ 0 h 63"/>
                        <a:gd name="T6" fmla="*/ 280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67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30948" y="2932885"/>
                      <a:ext cx="295288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 w 293"/>
                        <a:gd name="T3" fmla="*/ 1 h 93"/>
                        <a:gd name="T4" fmla="*/ 195 w 293"/>
                        <a:gd name="T5" fmla="*/ 93 h 93"/>
                        <a:gd name="T6" fmla="*/ 293 w 293"/>
                        <a:gd name="T7" fmla="*/ 93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cxnSp>
                <p:nvCxnSpPr>
                  <p:cNvPr id="1250" name="Straight Connector 1249"/>
                  <p:cNvCxnSpPr/>
                  <p:nvPr/>
                </p:nvCxnSpPr>
                <p:spPr>
                  <a:xfrm flipH="1">
                    <a:off x="6998701" y="2125084"/>
                    <a:ext cx="11074" cy="84436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51" name="Straight Connector 1250"/>
                  <p:cNvCxnSpPr/>
                  <p:nvPr/>
                </p:nvCxnSpPr>
                <p:spPr>
                  <a:xfrm>
                    <a:off x="6884278" y="2303669"/>
                    <a:ext cx="12918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52" name="Straight Connector 1251"/>
                  <p:cNvCxnSpPr/>
                  <p:nvPr/>
                </p:nvCxnSpPr>
                <p:spPr>
                  <a:xfrm>
                    <a:off x="6880586" y="2367896"/>
                    <a:ext cx="12919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53" name="Straight Connector 1252"/>
                  <p:cNvCxnSpPr/>
                  <p:nvPr/>
                </p:nvCxnSpPr>
                <p:spPr>
                  <a:xfrm>
                    <a:off x="6880586" y="2444657"/>
                    <a:ext cx="12919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54" name="Straight Connector 1253"/>
                  <p:cNvCxnSpPr/>
                  <p:nvPr/>
                </p:nvCxnSpPr>
                <p:spPr>
                  <a:xfrm>
                    <a:off x="6876896" y="2508884"/>
                    <a:ext cx="12918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55" name="Straight Connector 1254"/>
                  <p:cNvCxnSpPr/>
                  <p:nvPr/>
                </p:nvCxnSpPr>
                <p:spPr>
                  <a:xfrm>
                    <a:off x="6873204" y="2569979"/>
                    <a:ext cx="13288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56" name="Straight Connector 1255"/>
                  <p:cNvCxnSpPr/>
                  <p:nvPr/>
                </p:nvCxnSpPr>
                <p:spPr>
                  <a:xfrm>
                    <a:off x="6873204" y="2637340"/>
                    <a:ext cx="12919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57" name="Straight Connector 1256"/>
                  <p:cNvCxnSpPr/>
                  <p:nvPr/>
                </p:nvCxnSpPr>
                <p:spPr>
                  <a:xfrm>
                    <a:off x="6869514" y="2706267"/>
                    <a:ext cx="12918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58" name="Straight Connector 1257"/>
                  <p:cNvCxnSpPr/>
                  <p:nvPr/>
                </p:nvCxnSpPr>
                <p:spPr>
                  <a:xfrm>
                    <a:off x="6876896" y="2775195"/>
                    <a:ext cx="12918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59" name="Straight Connector 1258"/>
                  <p:cNvCxnSpPr/>
                  <p:nvPr/>
                </p:nvCxnSpPr>
                <p:spPr>
                  <a:xfrm>
                    <a:off x="6880586" y="2842556"/>
                    <a:ext cx="12919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60" name="Straight Connector 1259"/>
                  <p:cNvCxnSpPr/>
                  <p:nvPr/>
                </p:nvCxnSpPr>
                <p:spPr>
                  <a:xfrm>
                    <a:off x="6880586" y="2911483"/>
                    <a:ext cx="12919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61" name="Straight Connector 1260"/>
                  <p:cNvCxnSpPr/>
                  <p:nvPr/>
                </p:nvCxnSpPr>
                <p:spPr>
                  <a:xfrm>
                    <a:off x="6884278" y="2975711"/>
                    <a:ext cx="12918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62" name="Straight Connector 1261"/>
                  <p:cNvCxnSpPr/>
                  <p:nvPr/>
                </p:nvCxnSpPr>
                <p:spPr>
                  <a:xfrm flipH="1">
                    <a:off x="6884278" y="2131351"/>
                    <a:ext cx="129187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06127" name="Group 1069"/>
              <p:cNvGrpSpPr>
                <a:grpSpLocks/>
              </p:cNvGrpSpPr>
              <p:nvPr/>
            </p:nvGrpSpPr>
            <p:grpSpPr bwMode="auto">
              <a:xfrm>
                <a:off x="1301655" y="4876798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206246" name="Group 1188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1210" name="Rectangle 1209"/>
                  <p:cNvSpPr/>
                  <p:nvPr/>
                </p:nvSpPr>
                <p:spPr>
                  <a:xfrm>
                    <a:off x="6517190" y="3058462"/>
                    <a:ext cx="447707" cy="745669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211" name="Straight Connector 1210"/>
                  <p:cNvCxnSpPr/>
                  <p:nvPr/>
                </p:nvCxnSpPr>
                <p:spPr>
                  <a:xfrm flipV="1">
                    <a:off x="6854463" y="3058462"/>
                    <a:ext cx="113419" cy="9555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212" name="Rectangle 1211"/>
                  <p:cNvSpPr/>
                  <p:nvPr/>
                </p:nvSpPr>
                <p:spPr>
                  <a:xfrm>
                    <a:off x="6484359" y="3067861"/>
                    <a:ext cx="131327" cy="11905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213" name="Straight Connector 1212"/>
                  <p:cNvCxnSpPr/>
                  <p:nvPr/>
                </p:nvCxnSpPr>
                <p:spPr>
                  <a:xfrm flipV="1">
                    <a:off x="6403770" y="3058462"/>
                    <a:ext cx="113419" cy="9555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214" name="Rectangle 1213"/>
                  <p:cNvSpPr/>
                  <p:nvPr/>
                </p:nvSpPr>
                <p:spPr>
                  <a:xfrm>
                    <a:off x="6824616" y="3702306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215" name="Rectangle 1214"/>
                  <p:cNvSpPr/>
                  <p:nvPr/>
                </p:nvSpPr>
                <p:spPr>
                  <a:xfrm>
                    <a:off x="6412726" y="3157153"/>
                    <a:ext cx="444721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216" name="Straight Connector 1215"/>
                  <p:cNvCxnSpPr/>
                  <p:nvPr/>
                </p:nvCxnSpPr>
                <p:spPr>
                  <a:xfrm flipV="1">
                    <a:off x="6854463" y="3804131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6274" name="Group 1216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45" name="Straight Connector 1244"/>
                    <p:cNvCxnSpPr/>
                    <p:nvPr/>
                  </p:nvCxnSpPr>
                  <p:spPr>
                    <a:xfrm flipV="1">
                      <a:off x="7036188" y="2845449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46" name="Straight Connector 1245"/>
                    <p:cNvCxnSpPr/>
                    <p:nvPr/>
                  </p:nvCxnSpPr>
                  <p:spPr>
                    <a:xfrm flipV="1">
                      <a:off x="6582512" y="2934741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275" name="Group 1217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43" name="Straight Connector 1242"/>
                    <p:cNvCxnSpPr/>
                    <p:nvPr/>
                  </p:nvCxnSpPr>
                  <p:spPr>
                    <a:xfrm flipV="1">
                      <a:off x="7036669" y="2845380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44" name="Straight Connector 1243"/>
                    <p:cNvCxnSpPr/>
                    <p:nvPr/>
                  </p:nvCxnSpPr>
                  <p:spPr>
                    <a:xfrm flipV="1">
                      <a:off x="6582993" y="2934672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276" name="Group 1218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41" name="Straight Connector 1240"/>
                    <p:cNvCxnSpPr/>
                    <p:nvPr/>
                  </p:nvCxnSpPr>
                  <p:spPr>
                    <a:xfrm flipV="1">
                      <a:off x="7028194" y="2845310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42" name="Straight Connector 1241"/>
                    <p:cNvCxnSpPr/>
                    <p:nvPr/>
                  </p:nvCxnSpPr>
                  <p:spPr>
                    <a:xfrm flipV="1">
                      <a:off x="6583473" y="2934602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277" name="Group 1219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39" name="Straight Connector 1238"/>
                    <p:cNvCxnSpPr/>
                    <p:nvPr/>
                  </p:nvCxnSpPr>
                  <p:spPr>
                    <a:xfrm flipV="1">
                      <a:off x="7028673" y="2842107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40" name="Straight Connector 1239"/>
                    <p:cNvCxnSpPr/>
                    <p:nvPr/>
                  </p:nvCxnSpPr>
                  <p:spPr>
                    <a:xfrm flipV="1">
                      <a:off x="6589922" y="2934532"/>
                      <a:ext cx="444721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278" name="Group 1220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37" name="Straight Connector 1236"/>
                    <p:cNvCxnSpPr/>
                    <p:nvPr/>
                  </p:nvCxnSpPr>
                  <p:spPr>
                    <a:xfrm flipV="1">
                      <a:off x="7035122" y="2842038"/>
                      <a:ext cx="107450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38" name="Straight Connector 1237"/>
                    <p:cNvCxnSpPr/>
                    <p:nvPr/>
                  </p:nvCxnSpPr>
                  <p:spPr>
                    <a:xfrm flipV="1">
                      <a:off x="6590401" y="2934463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279" name="Group 1221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35" name="Straight Connector 1234"/>
                    <p:cNvCxnSpPr/>
                    <p:nvPr/>
                  </p:nvCxnSpPr>
                  <p:spPr>
                    <a:xfrm flipV="1">
                      <a:off x="7035603" y="2841968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36" name="Straight Connector 1235"/>
                    <p:cNvCxnSpPr/>
                    <p:nvPr/>
                  </p:nvCxnSpPr>
                  <p:spPr>
                    <a:xfrm flipV="1">
                      <a:off x="6590882" y="2939093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280" name="Group 1222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33" name="Straight Connector 1232"/>
                    <p:cNvCxnSpPr/>
                    <p:nvPr/>
                  </p:nvCxnSpPr>
                  <p:spPr>
                    <a:xfrm flipV="1">
                      <a:off x="7036083" y="2841898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34" name="Straight Connector 1233"/>
                    <p:cNvCxnSpPr/>
                    <p:nvPr/>
                  </p:nvCxnSpPr>
                  <p:spPr>
                    <a:xfrm flipV="1">
                      <a:off x="6582407" y="2939023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281" name="Group 1223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31" name="Straight Connector 1230"/>
                    <p:cNvCxnSpPr/>
                    <p:nvPr/>
                  </p:nvCxnSpPr>
                  <p:spPr>
                    <a:xfrm flipV="1">
                      <a:off x="7036562" y="2841829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32" name="Straight Connector 1231"/>
                    <p:cNvCxnSpPr/>
                    <p:nvPr/>
                  </p:nvCxnSpPr>
                  <p:spPr>
                    <a:xfrm flipV="1">
                      <a:off x="6582886" y="2938954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282" name="Group 1224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29" name="Straight Connector 1228"/>
                    <p:cNvCxnSpPr/>
                    <p:nvPr/>
                  </p:nvCxnSpPr>
                  <p:spPr>
                    <a:xfrm flipV="1">
                      <a:off x="7028090" y="2846458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30" name="Straight Connector 1229"/>
                    <p:cNvCxnSpPr/>
                    <p:nvPr/>
                  </p:nvCxnSpPr>
                  <p:spPr>
                    <a:xfrm flipV="1">
                      <a:off x="6583368" y="2938884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283" name="Group 1225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27" name="Straight Connector 1226"/>
                    <p:cNvCxnSpPr/>
                    <p:nvPr/>
                  </p:nvCxnSpPr>
                  <p:spPr>
                    <a:xfrm flipV="1">
                      <a:off x="7028570" y="2846389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28" name="Straight Connector 1227"/>
                    <p:cNvCxnSpPr/>
                    <p:nvPr/>
                  </p:nvCxnSpPr>
                  <p:spPr>
                    <a:xfrm flipV="1">
                      <a:off x="6589816" y="2938815"/>
                      <a:ext cx="444723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06247" name="Group 1189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206248" name="Group 1190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1205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24805" y="2995548"/>
                      <a:ext cx="542590" cy="6422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06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24805" y="2920355"/>
                      <a:ext cx="668087" cy="78327"/>
                    </a:xfrm>
                    <a:prstGeom prst="parallelogram">
                      <a:avLst>
                        <a:gd name="adj" fmla="val 12277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07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71087" y="2921922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138 h 224"/>
                        <a:gd name="T2" fmla="*/ 0 w 169"/>
                        <a:gd name="T3" fmla="*/ 224 h 224"/>
                        <a:gd name="T4" fmla="*/ 169 w 169"/>
                        <a:gd name="T5" fmla="*/ 77 h 224"/>
                        <a:gd name="T6" fmla="*/ 169 w 169"/>
                        <a:gd name="T7" fmla="*/ 0 h 224"/>
                        <a:gd name="T8" fmla="*/ 0 w 169"/>
                        <a:gd name="T9" fmla="*/ 138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08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509699" y="2936020"/>
                      <a:ext cx="516753" cy="45430"/>
                    </a:xfrm>
                    <a:custGeom>
                      <a:avLst/>
                      <a:gdLst>
                        <a:gd name="T0" fmla="*/ 0 w 280"/>
                        <a:gd name="T1" fmla="*/ 63 h 63"/>
                        <a:gd name="T2" fmla="*/ 37 w 280"/>
                        <a:gd name="T3" fmla="*/ 62 h 63"/>
                        <a:gd name="T4" fmla="*/ 219 w 280"/>
                        <a:gd name="T5" fmla="*/ 0 h 63"/>
                        <a:gd name="T6" fmla="*/ 280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09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31506" y="2932887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 w 293"/>
                        <a:gd name="T3" fmla="*/ 1 h 93"/>
                        <a:gd name="T4" fmla="*/ 195 w 293"/>
                        <a:gd name="T5" fmla="*/ 93 h 93"/>
                        <a:gd name="T6" fmla="*/ 293 w 293"/>
                        <a:gd name="T7" fmla="*/ 93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cxnSp>
                <p:nvCxnSpPr>
                  <p:cNvPr id="1192" name="Straight Connector 1191"/>
                  <p:cNvCxnSpPr/>
                  <p:nvPr/>
                </p:nvCxnSpPr>
                <p:spPr>
                  <a:xfrm flipH="1">
                    <a:off x="7006641" y="2125086"/>
                    <a:ext cx="11072" cy="84436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93" name="Straight Connector 1192"/>
                  <p:cNvCxnSpPr/>
                  <p:nvPr/>
                </p:nvCxnSpPr>
                <p:spPr>
                  <a:xfrm>
                    <a:off x="6884834" y="2303671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94" name="Straight Connector 1193"/>
                  <p:cNvCxnSpPr/>
                  <p:nvPr/>
                </p:nvCxnSpPr>
                <p:spPr>
                  <a:xfrm>
                    <a:off x="6881144" y="2367898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95" name="Straight Connector 1194"/>
                  <p:cNvCxnSpPr/>
                  <p:nvPr/>
                </p:nvCxnSpPr>
                <p:spPr>
                  <a:xfrm>
                    <a:off x="6881144" y="2444659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96" name="Straight Connector 1195"/>
                  <p:cNvCxnSpPr/>
                  <p:nvPr/>
                </p:nvCxnSpPr>
                <p:spPr>
                  <a:xfrm>
                    <a:off x="6877452" y="2508886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97" name="Straight Connector 1196"/>
                  <p:cNvCxnSpPr/>
                  <p:nvPr/>
                </p:nvCxnSpPr>
                <p:spPr>
                  <a:xfrm>
                    <a:off x="6873762" y="2569981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98" name="Straight Connector 1197"/>
                  <p:cNvCxnSpPr/>
                  <p:nvPr/>
                </p:nvCxnSpPr>
                <p:spPr>
                  <a:xfrm>
                    <a:off x="6873762" y="2637342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99" name="Straight Connector 1198"/>
                  <p:cNvCxnSpPr/>
                  <p:nvPr/>
                </p:nvCxnSpPr>
                <p:spPr>
                  <a:xfrm>
                    <a:off x="6870070" y="2706269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00" name="Straight Connector 1199"/>
                  <p:cNvCxnSpPr/>
                  <p:nvPr/>
                </p:nvCxnSpPr>
                <p:spPr>
                  <a:xfrm>
                    <a:off x="6877452" y="2775197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01" name="Straight Connector 1200"/>
                  <p:cNvCxnSpPr/>
                  <p:nvPr/>
                </p:nvCxnSpPr>
                <p:spPr>
                  <a:xfrm>
                    <a:off x="6881144" y="2842558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02" name="Straight Connector 1201"/>
                  <p:cNvCxnSpPr/>
                  <p:nvPr/>
                </p:nvCxnSpPr>
                <p:spPr>
                  <a:xfrm>
                    <a:off x="6881144" y="2911485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03" name="Straight Connector 1202"/>
                  <p:cNvCxnSpPr/>
                  <p:nvPr/>
                </p:nvCxnSpPr>
                <p:spPr>
                  <a:xfrm>
                    <a:off x="6884834" y="2975713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04" name="Straight Connector 1203"/>
                  <p:cNvCxnSpPr/>
                  <p:nvPr/>
                </p:nvCxnSpPr>
                <p:spPr>
                  <a:xfrm flipH="1">
                    <a:off x="6884834" y="2131353"/>
                    <a:ext cx="136572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06128" name="Group 1070"/>
              <p:cNvGrpSpPr>
                <a:grpSpLocks/>
              </p:cNvGrpSpPr>
              <p:nvPr/>
            </p:nvGrpSpPr>
            <p:grpSpPr bwMode="auto">
              <a:xfrm>
                <a:off x="1678171" y="4876798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206188" name="Group 1130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1152" name="Rectangle 1151"/>
                  <p:cNvSpPr/>
                  <p:nvPr/>
                </p:nvSpPr>
                <p:spPr>
                  <a:xfrm>
                    <a:off x="6510622" y="3058462"/>
                    <a:ext cx="447707" cy="745669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153" name="Straight Connector 1152"/>
                  <p:cNvCxnSpPr/>
                  <p:nvPr/>
                </p:nvCxnSpPr>
                <p:spPr>
                  <a:xfrm flipV="1">
                    <a:off x="6847894" y="3058462"/>
                    <a:ext cx="113419" cy="9555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154" name="Rectangle 1153"/>
                  <p:cNvSpPr/>
                  <p:nvPr/>
                </p:nvSpPr>
                <p:spPr>
                  <a:xfrm>
                    <a:off x="6477789" y="3067861"/>
                    <a:ext cx="131327" cy="11905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155" name="Straight Connector 1154"/>
                  <p:cNvCxnSpPr/>
                  <p:nvPr/>
                </p:nvCxnSpPr>
                <p:spPr>
                  <a:xfrm flipV="1">
                    <a:off x="6397203" y="3058462"/>
                    <a:ext cx="113419" cy="9555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156" name="Rectangle 1155"/>
                  <p:cNvSpPr/>
                  <p:nvPr/>
                </p:nvSpPr>
                <p:spPr>
                  <a:xfrm>
                    <a:off x="6818047" y="3702306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157" name="Rectangle 1156"/>
                  <p:cNvSpPr/>
                  <p:nvPr/>
                </p:nvSpPr>
                <p:spPr>
                  <a:xfrm>
                    <a:off x="6406156" y="3157153"/>
                    <a:ext cx="444723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158" name="Straight Connector 1157"/>
                  <p:cNvCxnSpPr/>
                  <p:nvPr/>
                </p:nvCxnSpPr>
                <p:spPr>
                  <a:xfrm flipV="1">
                    <a:off x="6847894" y="3804131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6216" name="Group 1158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87" name="Straight Connector 1186"/>
                    <p:cNvCxnSpPr/>
                    <p:nvPr/>
                  </p:nvCxnSpPr>
                  <p:spPr>
                    <a:xfrm flipV="1">
                      <a:off x="7029619" y="2845449"/>
                      <a:ext cx="119388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88" name="Straight Connector 1187"/>
                    <p:cNvCxnSpPr/>
                    <p:nvPr/>
                  </p:nvCxnSpPr>
                  <p:spPr>
                    <a:xfrm flipV="1">
                      <a:off x="6581912" y="2934741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217" name="Group 1159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85" name="Straight Connector 1184"/>
                    <p:cNvCxnSpPr/>
                    <p:nvPr/>
                  </p:nvCxnSpPr>
                  <p:spPr>
                    <a:xfrm flipV="1">
                      <a:off x="7036069" y="2845380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86" name="Straight Connector 1185"/>
                    <p:cNvCxnSpPr/>
                    <p:nvPr/>
                  </p:nvCxnSpPr>
                  <p:spPr>
                    <a:xfrm flipV="1">
                      <a:off x="6582394" y="2934672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218" name="Group 1160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83" name="Straight Connector 1182"/>
                    <p:cNvCxnSpPr/>
                    <p:nvPr/>
                  </p:nvCxnSpPr>
                  <p:spPr>
                    <a:xfrm flipV="1">
                      <a:off x="7027596" y="2845310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84" name="Straight Connector 1183"/>
                    <p:cNvCxnSpPr/>
                    <p:nvPr/>
                  </p:nvCxnSpPr>
                  <p:spPr>
                    <a:xfrm flipV="1">
                      <a:off x="6582873" y="2934602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219" name="Group 1161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81" name="Straight Connector 1180"/>
                    <p:cNvCxnSpPr/>
                    <p:nvPr/>
                  </p:nvCxnSpPr>
                  <p:spPr>
                    <a:xfrm flipV="1">
                      <a:off x="7028075" y="2842107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82" name="Straight Connector 1181"/>
                    <p:cNvCxnSpPr/>
                    <p:nvPr/>
                  </p:nvCxnSpPr>
                  <p:spPr>
                    <a:xfrm flipV="1">
                      <a:off x="6583353" y="2934532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220" name="Group 1162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79" name="Straight Connector 1178"/>
                    <p:cNvCxnSpPr/>
                    <p:nvPr/>
                  </p:nvCxnSpPr>
                  <p:spPr>
                    <a:xfrm flipV="1">
                      <a:off x="7028555" y="2842038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80" name="Straight Connector 1179"/>
                    <p:cNvCxnSpPr/>
                    <p:nvPr/>
                  </p:nvCxnSpPr>
                  <p:spPr>
                    <a:xfrm flipV="1">
                      <a:off x="6589801" y="2934463"/>
                      <a:ext cx="444723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221" name="Group 1163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77" name="Straight Connector 1176"/>
                    <p:cNvCxnSpPr/>
                    <p:nvPr/>
                  </p:nvCxnSpPr>
                  <p:spPr>
                    <a:xfrm flipV="1">
                      <a:off x="7029036" y="2841968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78" name="Straight Connector 1177"/>
                    <p:cNvCxnSpPr/>
                    <p:nvPr/>
                  </p:nvCxnSpPr>
                  <p:spPr>
                    <a:xfrm flipV="1">
                      <a:off x="6590283" y="2939093"/>
                      <a:ext cx="444723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222" name="Group 1164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75" name="Straight Connector 1174"/>
                    <p:cNvCxnSpPr/>
                    <p:nvPr/>
                  </p:nvCxnSpPr>
                  <p:spPr>
                    <a:xfrm flipV="1">
                      <a:off x="7029515" y="2841898"/>
                      <a:ext cx="119388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76" name="Straight Connector 1175"/>
                    <p:cNvCxnSpPr/>
                    <p:nvPr/>
                  </p:nvCxnSpPr>
                  <p:spPr>
                    <a:xfrm flipV="1">
                      <a:off x="6581809" y="2939023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223" name="Group 1165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73" name="Straight Connector 1172"/>
                    <p:cNvCxnSpPr/>
                    <p:nvPr/>
                  </p:nvCxnSpPr>
                  <p:spPr>
                    <a:xfrm flipV="1">
                      <a:off x="7035964" y="2841829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74" name="Straight Connector 1173"/>
                    <p:cNvCxnSpPr/>
                    <p:nvPr/>
                  </p:nvCxnSpPr>
                  <p:spPr>
                    <a:xfrm flipV="1">
                      <a:off x="6582288" y="2938954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224" name="Group 1166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71" name="Straight Connector 1170"/>
                    <p:cNvCxnSpPr/>
                    <p:nvPr/>
                  </p:nvCxnSpPr>
                  <p:spPr>
                    <a:xfrm flipV="1">
                      <a:off x="7027490" y="2846458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72" name="Straight Connector 1171"/>
                    <p:cNvCxnSpPr/>
                    <p:nvPr/>
                  </p:nvCxnSpPr>
                  <p:spPr>
                    <a:xfrm flipV="1">
                      <a:off x="6582770" y="2938884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225" name="Group 1167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69" name="Straight Connector 1168"/>
                    <p:cNvCxnSpPr/>
                    <p:nvPr/>
                  </p:nvCxnSpPr>
                  <p:spPr>
                    <a:xfrm flipV="1">
                      <a:off x="7027970" y="2846389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70" name="Straight Connector 1169"/>
                    <p:cNvCxnSpPr/>
                    <p:nvPr/>
                  </p:nvCxnSpPr>
                  <p:spPr>
                    <a:xfrm flipV="1">
                      <a:off x="6583249" y="2938815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06189" name="Group 1131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206190" name="Group 1132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1147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24063" y="2995548"/>
                      <a:ext cx="542592" cy="6422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148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24063" y="2920355"/>
                      <a:ext cx="668090" cy="78327"/>
                    </a:xfrm>
                    <a:prstGeom prst="parallelogram">
                      <a:avLst>
                        <a:gd name="adj" fmla="val 12277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149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70345" y="2921922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138 h 224"/>
                        <a:gd name="T2" fmla="*/ 0 w 169"/>
                        <a:gd name="T3" fmla="*/ 224 h 224"/>
                        <a:gd name="T4" fmla="*/ 169 w 169"/>
                        <a:gd name="T5" fmla="*/ 77 h 224"/>
                        <a:gd name="T6" fmla="*/ 169 w 169"/>
                        <a:gd name="T7" fmla="*/ 0 h 224"/>
                        <a:gd name="T8" fmla="*/ 0 w 169"/>
                        <a:gd name="T9" fmla="*/ 138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150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508959" y="2936020"/>
                      <a:ext cx="516753" cy="45430"/>
                    </a:xfrm>
                    <a:custGeom>
                      <a:avLst/>
                      <a:gdLst>
                        <a:gd name="T0" fmla="*/ 0 w 280"/>
                        <a:gd name="T1" fmla="*/ 63 h 63"/>
                        <a:gd name="T2" fmla="*/ 37 w 280"/>
                        <a:gd name="T3" fmla="*/ 62 h 63"/>
                        <a:gd name="T4" fmla="*/ 219 w 280"/>
                        <a:gd name="T5" fmla="*/ 0 h 63"/>
                        <a:gd name="T6" fmla="*/ 280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151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30764" y="2932887"/>
                      <a:ext cx="295288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 w 293"/>
                        <a:gd name="T3" fmla="*/ 1 h 93"/>
                        <a:gd name="T4" fmla="*/ 195 w 293"/>
                        <a:gd name="T5" fmla="*/ 93 h 93"/>
                        <a:gd name="T6" fmla="*/ 293 w 293"/>
                        <a:gd name="T7" fmla="*/ 93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cxnSp>
                <p:nvCxnSpPr>
                  <p:cNvPr id="1134" name="Straight Connector 1133"/>
                  <p:cNvCxnSpPr/>
                  <p:nvPr/>
                </p:nvCxnSpPr>
                <p:spPr>
                  <a:xfrm flipH="1">
                    <a:off x="6998518" y="2125086"/>
                    <a:ext cx="11074" cy="84436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35" name="Straight Connector 1134"/>
                  <p:cNvCxnSpPr/>
                  <p:nvPr/>
                </p:nvCxnSpPr>
                <p:spPr>
                  <a:xfrm>
                    <a:off x="6876712" y="2303671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36" name="Straight Connector 1135"/>
                  <p:cNvCxnSpPr/>
                  <p:nvPr/>
                </p:nvCxnSpPr>
                <p:spPr>
                  <a:xfrm>
                    <a:off x="6873020" y="2367898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37" name="Straight Connector 1136"/>
                  <p:cNvCxnSpPr/>
                  <p:nvPr/>
                </p:nvCxnSpPr>
                <p:spPr>
                  <a:xfrm>
                    <a:off x="6873020" y="2444659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38" name="Straight Connector 1137"/>
                  <p:cNvCxnSpPr/>
                  <p:nvPr/>
                </p:nvCxnSpPr>
                <p:spPr>
                  <a:xfrm>
                    <a:off x="6869330" y="2508886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39" name="Straight Connector 1138"/>
                  <p:cNvCxnSpPr/>
                  <p:nvPr/>
                </p:nvCxnSpPr>
                <p:spPr>
                  <a:xfrm>
                    <a:off x="6865638" y="2569981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40" name="Straight Connector 1139"/>
                  <p:cNvCxnSpPr/>
                  <p:nvPr/>
                </p:nvCxnSpPr>
                <p:spPr>
                  <a:xfrm>
                    <a:off x="6865638" y="2637342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41" name="Straight Connector 1140"/>
                  <p:cNvCxnSpPr/>
                  <p:nvPr/>
                </p:nvCxnSpPr>
                <p:spPr>
                  <a:xfrm>
                    <a:off x="6861948" y="2706269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42" name="Straight Connector 1141"/>
                  <p:cNvCxnSpPr/>
                  <p:nvPr/>
                </p:nvCxnSpPr>
                <p:spPr>
                  <a:xfrm>
                    <a:off x="6869330" y="2775197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43" name="Straight Connector 1142"/>
                  <p:cNvCxnSpPr/>
                  <p:nvPr/>
                </p:nvCxnSpPr>
                <p:spPr>
                  <a:xfrm>
                    <a:off x="6873020" y="2842558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44" name="Straight Connector 1143"/>
                  <p:cNvCxnSpPr/>
                  <p:nvPr/>
                </p:nvCxnSpPr>
                <p:spPr>
                  <a:xfrm>
                    <a:off x="6873020" y="2911485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45" name="Straight Connector 1144"/>
                  <p:cNvCxnSpPr/>
                  <p:nvPr/>
                </p:nvCxnSpPr>
                <p:spPr>
                  <a:xfrm>
                    <a:off x="6876712" y="2975713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46" name="Straight Connector 1145"/>
                  <p:cNvCxnSpPr/>
                  <p:nvPr/>
                </p:nvCxnSpPr>
                <p:spPr>
                  <a:xfrm flipH="1">
                    <a:off x="6876712" y="2131353"/>
                    <a:ext cx="136570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06129" name="Group 1071"/>
              <p:cNvGrpSpPr>
                <a:grpSpLocks/>
              </p:cNvGrpSpPr>
              <p:nvPr/>
            </p:nvGrpSpPr>
            <p:grpSpPr bwMode="auto">
              <a:xfrm>
                <a:off x="2054687" y="4876798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206130" name="Group 1072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1094" name="Rectangle 1093"/>
                  <p:cNvSpPr/>
                  <p:nvPr/>
                </p:nvSpPr>
                <p:spPr>
                  <a:xfrm>
                    <a:off x="6510022" y="3058462"/>
                    <a:ext cx="447707" cy="745669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095" name="Straight Connector 1094"/>
                  <p:cNvCxnSpPr/>
                  <p:nvPr/>
                </p:nvCxnSpPr>
                <p:spPr>
                  <a:xfrm flipV="1">
                    <a:off x="6847296" y="3058462"/>
                    <a:ext cx="113419" cy="9555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96" name="Rectangle 1095"/>
                  <p:cNvSpPr/>
                  <p:nvPr/>
                </p:nvSpPr>
                <p:spPr>
                  <a:xfrm>
                    <a:off x="6477192" y="3067861"/>
                    <a:ext cx="131327" cy="11905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097" name="Straight Connector 1096"/>
                  <p:cNvCxnSpPr/>
                  <p:nvPr/>
                </p:nvCxnSpPr>
                <p:spPr>
                  <a:xfrm flipV="1">
                    <a:off x="6396603" y="3058462"/>
                    <a:ext cx="113419" cy="9555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98" name="Rectangle 1097"/>
                  <p:cNvSpPr/>
                  <p:nvPr/>
                </p:nvSpPr>
                <p:spPr>
                  <a:xfrm>
                    <a:off x="6817449" y="3702306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099" name="Rectangle 1098"/>
                  <p:cNvSpPr/>
                  <p:nvPr/>
                </p:nvSpPr>
                <p:spPr>
                  <a:xfrm>
                    <a:off x="6405558" y="3157153"/>
                    <a:ext cx="444721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100" name="Straight Connector 1099"/>
                  <p:cNvCxnSpPr/>
                  <p:nvPr/>
                </p:nvCxnSpPr>
                <p:spPr>
                  <a:xfrm flipV="1">
                    <a:off x="6847296" y="3804131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6158" name="Group 1100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29" name="Straight Connector 1128"/>
                    <p:cNvCxnSpPr/>
                    <p:nvPr/>
                  </p:nvCxnSpPr>
                  <p:spPr>
                    <a:xfrm flipV="1">
                      <a:off x="7029021" y="2845449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30" name="Straight Connector 1129"/>
                    <p:cNvCxnSpPr/>
                    <p:nvPr/>
                  </p:nvCxnSpPr>
                  <p:spPr>
                    <a:xfrm flipV="1">
                      <a:off x="6581315" y="2934741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159" name="Group 1101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27" name="Straight Connector 1126"/>
                    <p:cNvCxnSpPr/>
                    <p:nvPr/>
                  </p:nvCxnSpPr>
                  <p:spPr>
                    <a:xfrm flipV="1">
                      <a:off x="7029502" y="2845380"/>
                      <a:ext cx="119388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28" name="Straight Connector 1127"/>
                    <p:cNvCxnSpPr/>
                    <p:nvPr/>
                  </p:nvCxnSpPr>
                  <p:spPr>
                    <a:xfrm flipV="1">
                      <a:off x="6581796" y="2934672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160" name="Group 1102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25" name="Straight Connector 1124"/>
                    <p:cNvCxnSpPr/>
                    <p:nvPr/>
                  </p:nvCxnSpPr>
                  <p:spPr>
                    <a:xfrm flipV="1">
                      <a:off x="7026996" y="2845310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26" name="Straight Connector 1125"/>
                    <p:cNvCxnSpPr/>
                    <p:nvPr/>
                  </p:nvCxnSpPr>
                  <p:spPr>
                    <a:xfrm flipV="1">
                      <a:off x="6582275" y="2934602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161" name="Group 1103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23" name="Straight Connector 1122"/>
                    <p:cNvCxnSpPr/>
                    <p:nvPr/>
                  </p:nvCxnSpPr>
                  <p:spPr>
                    <a:xfrm flipV="1">
                      <a:off x="7027475" y="2842107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24" name="Straight Connector 1123"/>
                    <p:cNvCxnSpPr/>
                    <p:nvPr/>
                  </p:nvCxnSpPr>
                  <p:spPr>
                    <a:xfrm flipV="1">
                      <a:off x="6582755" y="2934532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162" name="Group 1104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21" name="Straight Connector 1120"/>
                    <p:cNvCxnSpPr/>
                    <p:nvPr/>
                  </p:nvCxnSpPr>
                  <p:spPr>
                    <a:xfrm flipV="1">
                      <a:off x="7027955" y="2842038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22" name="Straight Connector 1121"/>
                    <p:cNvCxnSpPr/>
                    <p:nvPr/>
                  </p:nvCxnSpPr>
                  <p:spPr>
                    <a:xfrm flipV="1">
                      <a:off x="6583234" y="2934463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163" name="Group 1105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19" name="Straight Connector 1118"/>
                    <p:cNvCxnSpPr/>
                    <p:nvPr/>
                  </p:nvCxnSpPr>
                  <p:spPr>
                    <a:xfrm flipV="1">
                      <a:off x="7028436" y="2841968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20" name="Straight Connector 1119"/>
                    <p:cNvCxnSpPr/>
                    <p:nvPr/>
                  </p:nvCxnSpPr>
                  <p:spPr>
                    <a:xfrm flipV="1">
                      <a:off x="6589685" y="2939093"/>
                      <a:ext cx="444721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164" name="Group 1106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17" name="Straight Connector 1116"/>
                    <p:cNvCxnSpPr/>
                    <p:nvPr/>
                  </p:nvCxnSpPr>
                  <p:spPr>
                    <a:xfrm flipV="1">
                      <a:off x="7028916" y="2841898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18" name="Straight Connector 1117"/>
                    <p:cNvCxnSpPr/>
                    <p:nvPr/>
                  </p:nvCxnSpPr>
                  <p:spPr>
                    <a:xfrm flipV="1">
                      <a:off x="6581209" y="2939023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165" name="Group 1107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15" name="Straight Connector 1114"/>
                    <p:cNvCxnSpPr/>
                    <p:nvPr/>
                  </p:nvCxnSpPr>
                  <p:spPr>
                    <a:xfrm flipV="1">
                      <a:off x="7029395" y="2841829"/>
                      <a:ext cx="119388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16" name="Straight Connector 1115"/>
                    <p:cNvCxnSpPr/>
                    <p:nvPr/>
                  </p:nvCxnSpPr>
                  <p:spPr>
                    <a:xfrm flipV="1">
                      <a:off x="6581689" y="2938954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166" name="Group 1108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13" name="Straight Connector 1112"/>
                    <p:cNvCxnSpPr/>
                    <p:nvPr/>
                  </p:nvCxnSpPr>
                  <p:spPr>
                    <a:xfrm flipV="1">
                      <a:off x="7026892" y="2846458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14" name="Straight Connector 1113"/>
                    <p:cNvCxnSpPr/>
                    <p:nvPr/>
                  </p:nvCxnSpPr>
                  <p:spPr>
                    <a:xfrm flipV="1">
                      <a:off x="6582170" y="2938884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167" name="Group 1109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11" name="Straight Connector 1110"/>
                    <p:cNvCxnSpPr/>
                    <p:nvPr/>
                  </p:nvCxnSpPr>
                  <p:spPr>
                    <a:xfrm flipV="1">
                      <a:off x="7027372" y="2846389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12" name="Straight Connector 1111"/>
                    <p:cNvCxnSpPr/>
                    <p:nvPr/>
                  </p:nvCxnSpPr>
                  <p:spPr>
                    <a:xfrm flipV="1">
                      <a:off x="6582649" y="2938815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06131" name="Group 1073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206132" name="Group 1074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1089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5941" y="2995548"/>
                      <a:ext cx="549972" cy="6422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90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5941" y="2920355"/>
                      <a:ext cx="675469" cy="78327"/>
                    </a:xfrm>
                    <a:prstGeom prst="parallelogram">
                      <a:avLst>
                        <a:gd name="adj" fmla="val 12277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91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69606" y="2921922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138 h 224"/>
                        <a:gd name="T2" fmla="*/ 0 w 169"/>
                        <a:gd name="T3" fmla="*/ 224 h 224"/>
                        <a:gd name="T4" fmla="*/ 169 w 169"/>
                        <a:gd name="T5" fmla="*/ 77 h 224"/>
                        <a:gd name="T6" fmla="*/ 169 w 169"/>
                        <a:gd name="T7" fmla="*/ 0 h 224"/>
                        <a:gd name="T8" fmla="*/ 0 w 169"/>
                        <a:gd name="T9" fmla="*/ 138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92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500836" y="2936020"/>
                      <a:ext cx="524136" cy="45430"/>
                    </a:xfrm>
                    <a:custGeom>
                      <a:avLst/>
                      <a:gdLst>
                        <a:gd name="T0" fmla="*/ 0 w 280"/>
                        <a:gd name="T1" fmla="*/ 63 h 63"/>
                        <a:gd name="T2" fmla="*/ 37 w 280"/>
                        <a:gd name="T3" fmla="*/ 62 h 63"/>
                        <a:gd name="T4" fmla="*/ 219 w 280"/>
                        <a:gd name="T5" fmla="*/ 0 h 63"/>
                        <a:gd name="T6" fmla="*/ 280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93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2643" y="2932887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 w 293"/>
                        <a:gd name="T3" fmla="*/ 1 h 93"/>
                        <a:gd name="T4" fmla="*/ 195 w 293"/>
                        <a:gd name="T5" fmla="*/ 93 h 93"/>
                        <a:gd name="T6" fmla="*/ 293 w 293"/>
                        <a:gd name="T7" fmla="*/ 93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cxnSp>
                <p:nvCxnSpPr>
                  <p:cNvPr id="1076" name="Straight Connector 1075"/>
                  <p:cNvCxnSpPr/>
                  <p:nvPr/>
                </p:nvCxnSpPr>
                <p:spPr>
                  <a:xfrm flipH="1">
                    <a:off x="6997778" y="2125086"/>
                    <a:ext cx="11072" cy="84436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77" name="Straight Connector 1076"/>
                  <p:cNvCxnSpPr/>
                  <p:nvPr/>
                </p:nvCxnSpPr>
                <p:spPr>
                  <a:xfrm>
                    <a:off x="6875971" y="2303671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78" name="Straight Connector 1077"/>
                  <p:cNvCxnSpPr/>
                  <p:nvPr/>
                </p:nvCxnSpPr>
                <p:spPr>
                  <a:xfrm>
                    <a:off x="6872281" y="2367898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79" name="Straight Connector 1078"/>
                  <p:cNvCxnSpPr/>
                  <p:nvPr/>
                </p:nvCxnSpPr>
                <p:spPr>
                  <a:xfrm>
                    <a:off x="6872281" y="2444659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0" name="Straight Connector 1079"/>
                  <p:cNvCxnSpPr/>
                  <p:nvPr/>
                </p:nvCxnSpPr>
                <p:spPr>
                  <a:xfrm>
                    <a:off x="6868588" y="2508886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1" name="Straight Connector 1080"/>
                  <p:cNvCxnSpPr/>
                  <p:nvPr/>
                </p:nvCxnSpPr>
                <p:spPr>
                  <a:xfrm>
                    <a:off x="6864898" y="2569981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2" name="Straight Connector 1081"/>
                  <p:cNvCxnSpPr/>
                  <p:nvPr/>
                </p:nvCxnSpPr>
                <p:spPr>
                  <a:xfrm>
                    <a:off x="6864898" y="2637342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3" name="Straight Connector 1082"/>
                  <p:cNvCxnSpPr/>
                  <p:nvPr/>
                </p:nvCxnSpPr>
                <p:spPr>
                  <a:xfrm>
                    <a:off x="6861206" y="2706269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4" name="Straight Connector 1083"/>
                  <p:cNvCxnSpPr/>
                  <p:nvPr/>
                </p:nvCxnSpPr>
                <p:spPr>
                  <a:xfrm>
                    <a:off x="6868588" y="2775197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5" name="Straight Connector 1084"/>
                  <p:cNvCxnSpPr/>
                  <p:nvPr/>
                </p:nvCxnSpPr>
                <p:spPr>
                  <a:xfrm>
                    <a:off x="6872281" y="2842558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6" name="Straight Connector 1085"/>
                  <p:cNvCxnSpPr/>
                  <p:nvPr/>
                </p:nvCxnSpPr>
                <p:spPr>
                  <a:xfrm>
                    <a:off x="6872281" y="2911485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7" name="Straight Connector 1086"/>
                  <p:cNvCxnSpPr/>
                  <p:nvPr/>
                </p:nvCxnSpPr>
                <p:spPr>
                  <a:xfrm>
                    <a:off x="6875971" y="2975713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8" name="Straight Connector 1087"/>
                  <p:cNvCxnSpPr/>
                  <p:nvPr/>
                </p:nvCxnSpPr>
                <p:spPr>
                  <a:xfrm flipH="1">
                    <a:off x="6875971" y="2131353"/>
                    <a:ext cx="136572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205838" name="Group 1309"/>
            <p:cNvGrpSpPr>
              <a:grpSpLocks/>
            </p:cNvGrpSpPr>
            <p:nvPr/>
          </p:nvGrpSpPr>
          <p:grpSpPr bwMode="auto">
            <a:xfrm>
              <a:off x="5422100" y="2766672"/>
              <a:ext cx="1470209" cy="1869141"/>
              <a:chOff x="916173" y="4038600"/>
              <a:chExt cx="1470209" cy="1869141"/>
            </a:xfrm>
          </p:grpSpPr>
          <p:grpSp>
            <p:nvGrpSpPr>
              <p:cNvPr id="205875" name="Group 187"/>
              <p:cNvGrpSpPr>
                <a:grpSpLocks/>
              </p:cNvGrpSpPr>
              <p:nvPr/>
            </p:nvGrpSpPr>
            <p:grpSpPr bwMode="auto">
              <a:xfrm>
                <a:off x="1295400" y="4038600"/>
                <a:ext cx="1052512" cy="355600"/>
                <a:chOff x="4410" y="1365"/>
                <a:chExt cx="663" cy="224"/>
              </a:xfrm>
            </p:grpSpPr>
            <p:sp>
              <p:nvSpPr>
                <p:cNvPr id="1552" name="Rectangle 188"/>
                <p:cNvSpPr>
                  <a:spLocks noChangeArrowheads="1"/>
                </p:cNvSpPr>
                <p:nvPr/>
              </p:nvSpPr>
              <p:spPr bwMode="auto">
                <a:xfrm>
                  <a:off x="4410" y="1497"/>
                  <a:ext cx="495" cy="87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553" name="AutoShape 189"/>
                <p:cNvSpPr>
                  <a:spLocks noChangeArrowheads="1"/>
                </p:cNvSpPr>
                <p:nvPr/>
              </p:nvSpPr>
              <p:spPr bwMode="auto">
                <a:xfrm>
                  <a:off x="4410" y="1368"/>
                  <a:ext cx="663" cy="135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554" name="Freeform 190"/>
                <p:cNvSpPr>
                  <a:spLocks/>
                </p:cNvSpPr>
                <p:nvPr/>
              </p:nvSpPr>
              <p:spPr bwMode="auto">
                <a:xfrm>
                  <a:off x="4904" y="1365"/>
                  <a:ext cx="169" cy="224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555" name="Freeform 191"/>
                <p:cNvSpPr>
                  <a:spLocks/>
                </p:cNvSpPr>
                <p:nvPr/>
              </p:nvSpPr>
              <p:spPr bwMode="auto">
                <a:xfrm>
                  <a:off x="4475" y="1392"/>
                  <a:ext cx="506" cy="80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556" name="Freeform 192"/>
                <p:cNvSpPr>
                  <a:spLocks/>
                </p:cNvSpPr>
                <p:nvPr/>
              </p:nvSpPr>
              <p:spPr bwMode="auto">
                <a:xfrm>
                  <a:off x="4593" y="1388"/>
                  <a:ext cx="293" cy="93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1312" name="Straight Connector 1311"/>
              <p:cNvCxnSpPr/>
              <p:nvPr/>
            </p:nvCxnSpPr>
            <p:spPr>
              <a:xfrm flipH="1">
                <a:off x="1181303" y="4380581"/>
                <a:ext cx="355562" cy="49511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3" name="Straight Connector 1312"/>
              <p:cNvCxnSpPr>
                <a:stCxn id="1552" idx="2"/>
              </p:cNvCxnSpPr>
              <p:nvPr/>
            </p:nvCxnSpPr>
            <p:spPr>
              <a:xfrm flipH="1">
                <a:off x="1486071" y="4390103"/>
                <a:ext cx="201591" cy="485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4" name="Straight Connector 1313"/>
              <p:cNvCxnSpPr/>
              <p:nvPr/>
            </p:nvCxnSpPr>
            <p:spPr>
              <a:xfrm>
                <a:off x="1803537" y="4394864"/>
                <a:ext cx="57144" cy="4919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5" name="Straight Connector 1314"/>
              <p:cNvCxnSpPr>
                <a:endCxn id="1337" idx="0"/>
              </p:cNvCxnSpPr>
              <p:nvPr/>
            </p:nvCxnSpPr>
            <p:spPr>
              <a:xfrm>
                <a:off x="1943222" y="4418667"/>
                <a:ext cx="274608" cy="457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5880" name="Group 1315"/>
              <p:cNvGrpSpPr>
                <a:grpSpLocks/>
              </p:cNvGrpSpPr>
              <p:nvPr/>
            </p:nvGrpSpPr>
            <p:grpSpPr bwMode="auto">
              <a:xfrm>
                <a:off x="916173" y="4876800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206058" name="Group 1493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1515" name="Rectangle 1514"/>
                  <p:cNvSpPr/>
                  <p:nvPr/>
                </p:nvSpPr>
                <p:spPr>
                  <a:xfrm>
                    <a:off x="6509502" y="3058111"/>
                    <a:ext cx="447707" cy="745669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516" name="Straight Connector 1515"/>
                  <p:cNvCxnSpPr/>
                  <p:nvPr/>
                </p:nvCxnSpPr>
                <p:spPr>
                  <a:xfrm flipV="1">
                    <a:off x="6846775" y="3058111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517" name="Rectangle 1516"/>
                  <p:cNvSpPr/>
                  <p:nvPr/>
                </p:nvSpPr>
                <p:spPr>
                  <a:xfrm>
                    <a:off x="6476671" y="3067510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518" name="Straight Connector 1517"/>
                  <p:cNvCxnSpPr/>
                  <p:nvPr/>
                </p:nvCxnSpPr>
                <p:spPr>
                  <a:xfrm flipV="1">
                    <a:off x="6396083" y="3058111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519" name="Rectangle 1518"/>
                  <p:cNvSpPr/>
                  <p:nvPr/>
                </p:nvSpPr>
                <p:spPr>
                  <a:xfrm>
                    <a:off x="6816928" y="3701955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520" name="Rectangle 1519"/>
                  <p:cNvSpPr/>
                  <p:nvPr/>
                </p:nvSpPr>
                <p:spPr>
                  <a:xfrm>
                    <a:off x="6405038" y="3153669"/>
                    <a:ext cx="444721" cy="745669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521" name="Straight Connector 1520"/>
                  <p:cNvCxnSpPr/>
                  <p:nvPr/>
                </p:nvCxnSpPr>
                <p:spPr>
                  <a:xfrm flipV="1">
                    <a:off x="6846775" y="3803780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6086" name="Group 1521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550" name="Straight Connector 1549"/>
                    <p:cNvCxnSpPr/>
                    <p:nvPr/>
                  </p:nvCxnSpPr>
                  <p:spPr>
                    <a:xfrm flipV="1">
                      <a:off x="7028500" y="2841965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51" name="Straight Connector 1550"/>
                    <p:cNvCxnSpPr/>
                    <p:nvPr/>
                  </p:nvCxnSpPr>
                  <p:spPr>
                    <a:xfrm flipV="1">
                      <a:off x="6580794" y="2934390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087" name="Group 1522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548" name="Straight Connector 1547"/>
                    <p:cNvCxnSpPr/>
                    <p:nvPr/>
                  </p:nvCxnSpPr>
                  <p:spPr>
                    <a:xfrm flipV="1">
                      <a:off x="7028981" y="2841896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49" name="Straight Connector 1548"/>
                    <p:cNvCxnSpPr/>
                    <p:nvPr/>
                  </p:nvCxnSpPr>
                  <p:spPr>
                    <a:xfrm flipV="1">
                      <a:off x="6581275" y="2934321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088" name="Group 1523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546" name="Straight Connector 1545"/>
                    <p:cNvCxnSpPr/>
                    <p:nvPr/>
                  </p:nvCxnSpPr>
                  <p:spPr>
                    <a:xfrm flipV="1">
                      <a:off x="7026475" y="2841826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47" name="Straight Connector 1546"/>
                    <p:cNvCxnSpPr/>
                    <p:nvPr/>
                  </p:nvCxnSpPr>
                  <p:spPr>
                    <a:xfrm flipV="1">
                      <a:off x="6581754" y="2934251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089" name="Group 1524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544" name="Straight Connector 1543"/>
                    <p:cNvCxnSpPr/>
                    <p:nvPr/>
                  </p:nvCxnSpPr>
                  <p:spPr>
                    <a:xfrm flipV="1">
                      <a:off x="7026955" y="2841756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45" name="Straight Connector 1544"/>
                    <p:cNvCxnSpPr/>
                    <p:nvPr/>
                  </p:nvCxnSpPr>
                  <p:spPr>
                    <a:xfrm flipV="1">
                      <a:off x="6582234" y="2934181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090" name="Group 1525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542" name="Straight Connector 1541"/>
                    <p:cNvCxnSpPr/>
                    <p:nvPr/>
                  </p:nvCxnSpPr>
                  <p:spPr>
                    <a:xfrm flipV="1">
                      <a:off x="7027434" y="2841687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43" name="Straight Connector 1542"/>
                    <p:cNvCxnSpPr/>
                    <p:nvPr/>
                  </p:nvCxnSpPr>
                  <p:spPr>
                    <a:xfrm flipV="1">
                      <a:off x="6582713" y="2934112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091" name="Group 1526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540" name="Straight Connector 1539"/>
                    <p:cNvCxnSpPr/>
                    <p:nvPr/>
                  </p:nvCxnSpPr>
                  <p:spPr>
                    <a:xfrm flipV="1">
                      <a:off x="7027915" y="2841617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41" name="Straight Connector 1540"/>
                    <p:cNvCxnSpPr/>
                    <p:nvPr/>
                  </p:nvCxnSpPr>
                  <p:spPr>
                    <a:xfrm flipV="1">
                      <a:off x="6583195" y="2938742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092" name="Group 1527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538" name="Straight Connector 1537"/>
                    <p:cNvCxnSpPr/>
                    <p:nvPr/>
                  </p:nvCxnSpPr>
                  <p:spPr>
                    <a:xfrm flipV="1">
                      <a:off x="7028395" y="2841547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39" name="Straight Connector 1538"/>
                    <p:cNvCxnSpPr/>
                    <p:nvPr/>
                  </p:nvCxnSpPr>
                  <p:spPr>
                    <a:xfrm flipV="1">
                      <a:off x="6580688" y="2938672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093" name="Group 1528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536" name="Straight Connector 1535"/>
                    <p:cNvCxnSpPr/>
                    <p:nvPr/>
                  </p:nvCxnSpPr>
                  <p:spPr>
                    <a:xfrm flipV="1">
                      <a:off x="7028874" y="2841478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37" name="Straight Connector 1536"/>
                    <p:cNvCxnSpPr/>
                    <p:nvPr/>
                  </p:nvCxnSpPr>
                  <p:spPr>
                    <a:xfrm flipV="1">
                      <a:off x="6581168" y="2938603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094" name="Group 1529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534" name="Straight Connector 1533"/>
                    <p:cNvCxnSpPr/>
                    <p:nvPr/>
                  </p:nvCxnSpPr>
                  <p:spPr>
                    <a:xfrm flipV="1">
                      <a:off x="7026372" y="2846107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35" name="Straight Connector 1534"/>
                    <p:cNvCxnSpPr/>
                    <p:nvPr/>
                  </p:nvCxnSpPr>
                  <p:spPr>
                    <a:xfrm flipV="1">
                      <a:off x="6581649" y="2938533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095" name="Group 1530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532" name="Straight Connector 1531"/>
                    <p:cNvCxnSpPr/>
                    <p:nvPr/>
                  </p:nvCxnSpPr>
                  <p:spPr>
                    <a:xfrm flipV="1">
                      <a:off x="7026851" y="2846038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33" name="Straight Connector 1532"/>
                    <p:cNvCxnSpPr/>
                    <p:nvPr/>
                  </p:nvCxnSpPr>
                  <p:spPr>
                    <a:xfrm flipV="1">
                      <a:off x="6582129" y="2938463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06059" name="Group 1494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206060" name="Group 1495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1510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5297" y="2992064"/>
                      <a:ext cx="549972" cy="6422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511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5297" y="2916871"/>
                      <a:ext cx="675469" cy="78327"/>
                    </a:xfrm>
                    <a:prstGeom prst="parallelogram">
                      <a:avLst>
                        <a:gd name="adj" fmla="val 12277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512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68962" y="2918438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138 h 224"/>
                        <a:gd name="T2" fmla="*/ 0 w 169"/>
                        <a:gd name="T3" fmla="*/ 224 h 224"/>
                        <a:gd name="T4" fmla="*/ 169 w 169"/>
                        <a:gd name="T5" fmla="*/ 77 h 224"/>
                        <a:gd name="T6" fmla="*/ 169 w 169"/>
                        <a:gd name="T7" fmla="*/ 0 h 224"/>
                        <a:gd name="T8" fmla="*/ 0 w 169"/>
                        <a:gd name="T9" fmla="*/ 138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513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500191" y="2932536"/>
                      <a:ext cx="524136" cy="45430"/>
                    </a:xfrm>
                    <a:custGeom>
                      <a:avLst/>
                      <a:gdLst>
                        <a:gd name="T0" fmla="*/ 0 w 280"/>
                        <a:gd name="T1" fmla="*/ 63 h 63"/>
                        <a:gd name="T2" fmla="*/ 37 w 280"/>
                        <a:gd name="T3" fmla="*/ 62 h 63"/>
                        <a:gd name="T4" fmla="*/ 219 w 280"/>
                        <a:gd name="T5" fmla="*/ 0 h 63"/>
                        <a:gd name="T6" fmla="*/ 280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514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1999" y="2929403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 w 293"/>
                        <a:gd name="T3" fmla="*/ 1 h 93"/>
                        <a:gd name="T4" fmla="*/ 195 w 293"/>
                        <a:gd name="T5" fmla="*/ 93 h 93"/>
                        <a:gd name="T6" fmla="*/ 293 w 293"/>
                        <a:gd name="T7" fmla="*/ 93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cxnSp>
                <p:nvCxnSpPr>
                  <p:cNvPr id="1497" name="Straight Connector 1496"/>
                  <p:cNvCxnSpPr/>
                  <p:nvPr/>
                </p:nvCxnSpPr>
                <p:spPr>
                  <a:xfrm flipH="1">
                    <a:off x="6997134" y="2121602"/>
                    <a:ext cx="11072" cy="847493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98" name="Straight Connector 1497"/>
                  <p:cNvCxnSpPr/>
                  <p:nvPr/>
                </p:nvCxnSpPr>
                <p:spPr>
                  <a:xfrm>
                    <a:off x="6875327" y="2300187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99" name="Straight Connector 1498"/>
                  <p:cNvCxnSpPr/>
                  <p:nvPr/>
                </p:nvCxnSpPr>
                <p:spPr>
                  <a:xfrm>
                    <a:off x="6871637" y="2364414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0" name="Straight Connector 1499"/>
                  <p:cNvCxnSpPr/>
                  <p:nvPr/>
                </p:nvCxnSpPr>
                <p:spPr>
                  <a:xfrm>
                    <a:off x="6871637" y="2441175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1" name="Straight Connector 1500"/>
                  <p:cNvCxnSpPr/>
                  <p:nvPr/>
                </p:nvCxnSpPr>
                <p:spPr>
                  <a:xfrm>
                    <a:off x="6867944" y="2505402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2" name="Straight Connector 1501"/>
                  <p:cNvCxnSpPr/>
                  <p:nvPr/>
                </p:nvCxnSpPr>
                <p:spPr>
                  <a:xfrm>
                    <a:off x="6864254" y="2566497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3" name="Straight Connector 1502"/>
                  <p:cNvCxnSpPr/>
                  <p:nvPr/>
                </p:nvCxnSpPr>
                <p:spPr>
                  <a:xfrm>
                    <a:off x="6864254" y="2633857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4" name="Straight Connector 1503"/>
                  <p:cNvCxnSpPr/>
                  <p:nvPr/>
                </p:nvCxnSpPr>
                <p:spPr>
                  <a:xfrm>
                    <a:off x="6860562" y="2702785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5" name="Straight Connector 1504"/>
                  <p:cNvCxnSpPr/>
                  <p:nvPr/>
                </p:nvCxnSpPr>
                <p:spPr>
                  <a:xfrm>
                    <a:off x="6867944" y="2771712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6" name="Straight Connector 1505"/>
                  <p:cNvCxnSpPr/>
                  <p:nvPr/>
                </p:nvCxnSpPr>
                <p:spPr>
                  <a:xfrm>
                    <a:off x="6871637" y="2842207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7" name="Straight Connector 1506"/>
                  <p:cNvCxnSpPr/>
                  <p:nvPr/>
                </p:nvCxnSpPr>
                <p:spPr>
                  <a:xfrm>
                    <a:off x="6871637" y="2911134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8" name="Straight Connector 1507"/>
                  <p:cNvCxnSpPr/>
                  <p:nvPr/>
                </p:nvCxnSpPr>
                <p:spPr>
                  <a:xfrm>
                    <a:off x="6875327" y="2975361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9" name="Straight Connector 1508"/>
                  <p:cNvCxnSpPr/>
                  <p:nvPr/>
                </p:nvCxnSpPr>
                <p:spPr>
                  <a:xfrm flipH="1">
                    <a:off x="6875327" y="2127868"/>
                    <a:ext cx="136572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05881" name="Group 1316"/>
              <p:cNvGrpSpPr>
                <a:grpSpLocks/>
              </p:cNvGrpSpPr>
              <p:nvPr/>
            </p:nvGrpSpPr>
            <p:grpSpPr bwMode="auto">
              <a:xfrm>
                <a:off x="1301655" y="4876798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206000" name="Group 1435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1457" name="Rectangle 1456"/>
                  <p:cNvSpPr/>
                  <p:nvPr/>
                </p:nvSpPr>
                <p:spPr>
                  <a:xfrm>
                    <a:off x="6509953" y="3058113"/>
                    <a:ext cx="447707" cy="745669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458" name="Straight Connector 1457"/>
                  <p:cNvCxnSpPr/>
                  <p:nvPr/>
                </p:nvCxnSpPr>
                <p:spPr>
                  <a:xfrm flipV="1">
                    <a:off x="6847224" y="3058113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459" name="Rectangle 1458"/>
                  <p:cNvSpPr/>
                  <p:nvPr/>
                </p:nvSpPr>
                <p:spPr>
                  <a:xfrm>
                    <a:off x="6477120" y="3067512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460" name="Straight Connector 1459"/>
                  <p:cNvCxnSpPr/>
                  <p:nvPr/>
                </p:nvCxnSpPr>
                <p:spPr>
                  <a:xfrm flipV="1">
                    <a:off x="6396534" y="3058113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461" name="Rectangle 1460"/>
                  <p:cNvSpPr/>
                  <p:nvPr/>
                </p:nvSpPr>
                <p:spPr>
                  <a:xfrm>
                    <a:off x="6817377" y="3701957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462" name="Rectangle 1461"/>
                  <p:cNvSpPr/>
                  <p:nvPr/>
                </p:nvSpPr>
                <p:spPr>
                  <a:xfrm>
                    <a:off x="6405487" y="3153671"/>
                    <a:ext cx="444723" cy="745669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463" name="Straight Connector 1462"/>
                  <p:cNvCxnSpPr/>
                  <p:nvPr/>
                </p:nvCxnSpPr>
                <p:spPr>
                  <a:xfrm flipV="1">
                    <a:off x="6847224" y="3803782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6028" name="Group 1463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92" name="Straight Connector 1491"/>
                    <p:cNvCxnSpPr/>
                    <p:nvPr/>
                  </p:nvCxnSpPr>
                  <p:spPr>
                    <a:xfrm flipV="1">
                      <a:off x="7028949" y="2841967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93" name="Straight Connector 1492"/>
                    <p:cNvCxnSpPr/>
                    <p:nvPr/>
                  </p:nvCxnSpPr>
                  <p:spPr>
                    <a:xfrm flipV="1">
                      <a:off x="6581243" y="2934392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029" name="Group 1464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90" name="Straight Connector 1489"/>
                    <p:cNvCxnSpPr/>
                    <p:nvPr/>
                  </p:nvCxnSpPr>
                  <p:spPr>
                    <a:xfrm flipV="1">
                      <a:off x="7029431" y="2841898"/>
                      <a:ext cx="119388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91" name="Straight Connector 1490"/>
                    <p:cNvCxnSpPr/>
                    <p:nvPr/>
                  </p:nvCxnSpPr>
                  <p:spPr>
                    <a:xfrm flipV="1">
                      <a:off x="6581724" y="2934323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030" name="Group 1465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88" name="Straight Connector 1487"/>
                    <p:cNvCxnSpPr/>
                    <p:nvPr/>
                  </p:nvCxnSpPr>
                  <p:spPr>
                    <a:xfrm flipV="1">
                      <a:off x="7026926" y="2841828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89" name="Straight Connector 1488"/>
                    <p:cNvCxnSpPr/>
                    <p:nvPr/>
                  </p:nvCxnSpPr>
                  <p:spPr>
                    <a:xfrm flipV="1">
                      <a:off x="6582204" y="2934253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031" name="Group 1466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86" name="Straight Connector 1485"/>
                    <p:cNvCxnSpPr/>
                    <p:nvPr/>
                  </p:nvCxnSpPr>
                  <p:spPr>
                    <a:xfrm flipV="1">
                      <a:off x="7027406" y="2841758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87" name="Straight Connector 1486"/>
                    <p:cNvCxnSpPr/>
                    <p:nvPr/>
                  </p:nvCxnSpPr>
                  <p:spPr>
                    <a:xfrm flipV="1">
                      <a:off x="6582683" y="2934183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032" name="Group 1467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84" name="Straight Connector 1483"/>
                    <p:cNvCxnSpPr/>
                    <p:nvPr/>
                  </p:nvCxnSpPr>
                  <p:spPr>
                    <a:xfrm flipV="1">
                      <a:off x="7027885" y="2841689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85" name="Straight Connector 1484"/>
                    <p:cNvCxnSpPr/>
                    <p:nvPr/>
                  </p:nvCxnSpPr>
                  <p:spPr>
                    <a:xfrm flipV="1">
                      <a:off x="6583163" y="2934114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033" name="Group 1468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82" name="Straight Connector 1481"/>
                    <p:cNvCxnSpPr/>
                    <p:nvPr/>
                  </p:nvCxnSpPr>
                  <p:spPr>
                    <a:xfrm flipV="1">
                      <a:off x="7028367" y="2841619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83" name="Straight Connector 1482"/>
                    <p:cNvCxnSpPr/>
                    <p:nvPr/>
                  </p:nvCxnSpPr>
                  <p:spPr>
                    <a:xfrm flipV="1">
                      <a:off x="6589613" y="2938744"/>
                      <a:ext cx="444723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034" name="Group 1469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80" name="Straight Connector 1479"/>
                    <p:cNvCxnSpPr/>
                    <p:nvPr/>
                  </p:nvCxnSpPr>
                  <p:spPr>
                    <a:xfrm flipV="1">
                      <a:off x="7028846" y="2841549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81" name="Straight Connector 1480"/>
                    <p:cNvCxnSpPr/>
                    <p:nvPr/>
                  </p:nvCxnSpPr>
                  <p:spPr>
                    <a:xfrm flipV="1">
                      <a:off x="6581140" y="2938674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035" name="Group 1470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78" name="Straight Connector 1477"/>
                    <p:cNvCxnSpPr/>
                    <p:nvPr/>
                  </p:nvCxnSpPr>
                  <p:spPr>
                    <a:xfrm flipV="1">
                      <a:off x="7029325" y="2841480"/>
                      <a:ext cx="119388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79" name="Straight Connector 1478"/>
                    <p:cNvCxnSpPr/>
                    <p:nvPr/>
                  </p:nvCxnSpPr>
                  <p:spPr>
                    <a:xfrm flipV="1">
                      <a:off x="6581619" y="2938605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036" name="Group 1471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76" name="Straight Connector 1475"/>
                    <p:cNvCxnSpPr/>
                    <p:nvPr/>
                  </p:nvCxnSpPr>
                  <p:spPr>
                    <a:xfrm flipV="1">
                      <a:off x="7026821" y="2846109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77" name="Straight Connector 1476"/>
                    <p:cNvCxnSpPr/>
                    <p:nvPr/>
                  </p:nvCxnSpPr>
                  <p:spPr>
                    <a:xfrm flipV="1">
                      <a:off x="6582100" y="2938534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037" name="Group 1472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74" name="Straight Connector 1473"/>
                    <p:cNvCxnSpPr/>
                    <p:nvPr/>
                  </p:nvCxnSpPr>
                  <p:spPr>
                    <a:xfrm flipV="1">
                      <a:off x="7027300" y="2846040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75" name="Straight Connector 1474"/>
                    <p:cNvCxnSpPr/>
                    <p:nvPr/>
                  </p:nvCxnSpPr>
                  <p:spPr>
                    <a:xfrm flipV="1">
                      <a:off x="6582580" y="2938465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06001" name="Group 1436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206002" name="Group 1437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1452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5853" y="2992066"/>
                      <a:ext cx="549974" cy="6422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453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5853" y="2916873"/>
                      <a:ext cx="675472" cy="78327"/>
                    </a:xfrm>
                    <a:prstGeom prst="parallelogram">
                      <a:avLst>
                        <a:gd name="adj" fmla="val 12277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454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69517" y="2918440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138 h 224"/>
                        <a:gd name="T2" fmla="*/ 0 w 169"/>
                        <a:gd name="T3" fmla="*/ 224 h 224"/>
                        <a:gd name="T4" fmla="*/ 169 w 169"/>
                        <a:gd name="T5" fmla="*/ 77 h 224"/>
                        <a:gd name="T6" fmla="*/ 169 w 169"/>
                        <a:gd name="T7" fmla="*/ 0 h 224"/>
                        <a:gd name="T8" fmla="*/ 0 w 169"/>
                        <a:gd name="T9" fmla="*/ 138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455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500749" y="2932538"/>
                      <a:ext cx="524136" cy="45430"/>
                    </a:xfrm>
                    <a:custGeom>
                      <a:avLst/>
                      <a:gdLst>
                        <a:gd name="T0" fmla="*/ 0 w 280"/>
                        <a:gd name="T1" fmla="*/ 63 h 63"/>
                        <a:gd name="T2" fmla="*/ 37 w 280"/>
                        <a:gd name="T3" fmla="*/ 62 h 63"/>
                        <a:gd name="T4" fmla="*/ 219 w 280"/>
                        <a:gd name="T5" fmla="*/ 0 h 63"/>
                        <a:gd name="T6" fmla="*/ 280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456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2554" y="2929405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 w 293"/>
                        <a:gd name="T3" fmla="*/ 1 h 93"/>
                        <a:gd name="T4" fmla="*/ 195 w 293"/>
                        <a:gd name="T5" fmla="*/ 93 h 93"/>
                        <a:gd name="T6" fmla="*/ 293 w 293"/>
                        <a:gd name="T7" fmla="*/ 93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cxnSp>
                <p:nvCxnSpPr>
                  <p:cNvPr id="1439" name="Straight Connector 1438"/>
                  <p:cNvCxnSpPr/>
                  <p:nvPr/>
                </p:nvCxnSpPr>
                <p:spPr>
                  <a:xfrm flipH="1">
                    <a:off x="6997690" y="2121604"/>
                    <a:ext cx="11074" cy="847493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0" name="Straight Connector 1439"/>
                  <p:cNvCxnSpPr/>
                  <p:nvPr/>
                </p:nvCxnSpPr>
                <p:spPr>
                  <a:xfrm>
                    <a:off x="6875885" y="2300189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1" name="Straight Connector 1440"/>
                  <p:cNvCxnSpPr/>
                  <p:nvPr/>
                </p:nvCxnSpPr>
                <p:spPr>
                  <a:xfrm>
                    <a:off x="6872192" y="2364416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2" name="Straight Connector 1441"/>
                  <p:cNvCxnSpPr/>
                  <p:nvPr/>
                </p:nvCxnSpPr>
                <p:spPr>
                  <a:xfrm>
                    <a:off x="6872192" y="2441177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3" name="Straight Connector 1442"/>
                  <p:cNvCxnSpPr/>
                  <p:nvPr/>
                </p:nvCxnSpPr>
                <p:spPr>
                  <a:xfrm>
                    <a:off x="6868502" y="2505404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4" name="Straight Connector 1443"/>
                  <p:cNvCxnSpPr/>
                  <p:nvPr/>
                </p:nvCxnSpPr>
                <p:spPr>
                  <a:xfrm>
                    <a:off x="6864810" y="2566499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5" name="Straight Connector 1444"/>
                  <p:cNvCxnSpPr/>
                  <p:nvPr/>
                </p:nvCxnSpPr>
                <p:spPr>
                  <a:xfrm>
                    <a:off x="6864810" y="2633859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6" name="Straight Connector 1445"/>
                  <p:cNvCxnSpPr/>
                  <p:nvPr/>
                </p:nvCxnSpPr>
                <p:spPr>
                  <a:xfrm>
                    <a:off x="6861120" y="2702787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7" name="Straight Connector 1446"/>
                  <p:cNvCxnSpPr/>
                  <p:nvPr/>
                </p:nvCxnSpPr>
                <p:spPr>
                  <a:xfrm>
                    <a:off x="6868502" y="2771714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8" name="Straight Connector 1447"/>
                  <p:cNvCxnSpPr/>
                  <p:nvPr/>
                </p:nvCxnSpPr>
                <p:spPr>
                  <a:xfrm>
                    <a:off x="6872192" y="2842209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9" name="Straight Connector 1448"/>
                  <p:cNvCxnSpPr/>
                  <p:nvPr/>
                </p:nvCxnSpPr>
                <p:spPr>
                  <a:xfrm>
                    <a:off x="6872192" y="2911136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50" name="Straight Connector 1449"/>
                  <p:cNvCxnSpPr/>
                  <p:nvPr/>
                </p:nvCxnSpPr>
                <p:spPr>
                  <a:xfrm>
                    <a:off x="6875885" y="2975363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51" name="Straight Connector 1450"/>
                  <p:cNvCxnSpPr/>
                  <p:nvPr/>
                </p:nvCxnSpPr>
                <p:spPr>
                  <a:xfrm flipH="1">
                    <a:off x="6875885" y="2127870"/>
                    <a:ext cx="136570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05882" name="Group 1317"/>
              <p:cNvGrpSpPr>
                <a:grpSpLocks/>
              </p:cNvGrpSpPr>
              <p:nvPr/>
            </p:nvGrpSpPr>
            <p:grpSpPr bwMode="auto">
              <a:xfrm>
                <a:off x="1678171" y="4876798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205942" name="Group 1377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1399" name="Rectangle 1398"/>
                  <p:cNvSpPr/>
                  <p:nvPr/>
                </p:nvSpPr>
                <p:spPr>
                  <a:xfrm>
                    <a:off x="6509353" y="3058113"/>
                    <a:ext cx="447707" cy="745669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400" name="Straight Connector 1399"/>
                  <p:cNvCxnSpPr/>
                  <p:nvPr/>
                </p:nvCxnSpPr>
                <p:spPr>
                  <a:xfrm flipV="1">
                    <a:off x="6846627" y="3058113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401" name="Rectangle 1400"/>
                  <p:cNvSpPr/>
                  <p:nvPr/>
                </p:nvSpPr>
                <p:spPr>
                  <a:xfrm>
                    <a:off x="6476522" y="3067512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402" name="Straight Connector 1401"/>
                  <p:cNvCxnSpPr/>
                  <p:nvPr/>
                </p:nvCxnSpPr>
                <p:spPr>
                  <a:xfrm flipV="1">
                    <a:off x="6395934" y="3058113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403" name="Rectangle 1402"/>
                  <p:cNvSpPr/>
                  <p:nvPr/>
                </p:nvSpPr>
                <p:spPr>
                  <a:xfrm>
                    <a:off x="6816779" y="3701957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404" name="Rectangle 1403"/>
                  <p:cNvSpPr/>
                  <p:nvPr/>
                </p:nvSpPr>
                <p:spPr>
                  <a:xfrm>
                    <a:off x="6404889" y="3153671"/>
                    <a:ext cx="444721" cy="745669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405" name="Straight Connector 1404"/>
                  <p:cNvCxnSpPr/>
                  <p:nvPr/>
                </p:nvCxnSpPr>
                <p:spPr>
                  <a:xfrm flipV="1">
                    <a:off x="6846627" y="3803782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5970" name="Group 1405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34" name="Straight Connector 1433"/>
                    <p:cNvCxnSpPr/>
                    <p:nvPr/>
                  </p:nvCxnSpPr>
                  <p:spPr>
                    <a:xfrm flipV="1">
                      <a:off x="7028351" y="2841967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35" name="Straight Connector 1434"/>
                    <p:cNvCxnSpPr/>
                    <p:nvPr/>
                  </p:nvCxnSpPr>
                  <p:spPr>
                    <a:xfrm flipV="1">
                      <a:off x="6580645" y="2934392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971" name="Group 1406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32" name="Straight Connector 1431"/>
                    <p:cNvCxnSpPr/>
                    <p:nvPr/>
                  </p:nvCxnSpPr>
                  <p:spPr>
                    <a:xfrm flipV="1">
                      <a:off x="7028833" y="2841898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33" name="Straight Connector 1432"/>
                    <p:cNvCxnSpPr/>
                    <p:nvPr/>
                  </p:nvCxnSpPr>
                  <p:spPr>
                    <a:xfrm flipV="1">
                      <a:off x="6581126" y="2934323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972" name="Group 1407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30" name="Straight Connector 1429"/>
                    <p:cNvCxnSpPr/>
                    <p:nvPr/>
                  </p:nvCxnSpPr>
                  <p:spPr>
                    <a:xfrm flipV="1">
                      <a:off x="7026327" y="2841828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31" name="Straight Connector 1430"/>
                    <p:cNvCxnSpPr/>
                    <p:nvPr/>
                  </p:nvCxnSpPr>
                  <p:spPr>
                    <a:xfrm flipV="1">
                      <a:off x="6581606" y="2934253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973" name="Group 1408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28" name="Straight Connector 1427"/>
                    <p:cNvCxnSpPr/>
                    <p:nvPr/>
                  </p:nvCxnSpPr>
                  <p:spPr>
                    <a:xfrm flipV="1">
                      <a:off x="7026806" y="2841758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29" name="Straight Connector 1428"/>
                    <p:cNvCxnSpPr/>
                    <p:nvPr/>
                  </p:nvCxnSpPr>
                  <p:spPr>
                    <a:xfrm flipV="1">
                      <a:off x="6582085" y="2934183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974" name="Group 1409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26" name="Straight Connector 1425"/>
                    <p:cNvCxnSpPr/>
                    <p:nvPr/>
                  </p:nvCxnSpPr>
                  <p:spPr>
                    <a:xfrm flipV="1">
                      <a:off x="7027285" y="2841689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27" name="Straight Connector 1426"/>
                    <p:cNvCxnSpPr/>
                    <p:nvPr/>
                  </p:nvCxnSpPr>
                  <p:spPr>
                    <a:xfrm flipV="1">
                      <a:off x="6582565" y="2934114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975" name="Group 1410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24" name="Straight Connector 1423"/>
                    <p:cNvCxnSpPr/>
                    <p:nvPr/>
                  </p:nvCxnSpPr>
                  <p:spPr>
                    <a:xfrm flipV="1">
                      <a:off x="7027767" y="2841619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25" name="Straight Connector 1424"/>
                    <p:cNvCxnSpPr/>
                    <p:nvPr/>
                  </p:nvCxnSpPr>
                  <p:spPr>
                    <a:xfrm flipV="1">
                      <a:off x="6583046" y="2938744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976" name="Group 1411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22" name="Straight Connector 1421"/>
                    <p:cNvCxnSpPr/>
                    <p:nvPr/>
                  </p:nvCxnSpPr>
                  <p:spPr>
                    <a:xfrm flipV="1">
                      <a:off x="7028246" y="2841549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23" name="Straight Connector 1422"/>
                    <p:cNvCxnSpPr/>
                    <p:nvPr/>
                  </p:nvCxnSpPr>
                  <p:spPr>
                    <a:xfrm flipV="1">
                      <a:off x="6574570" y="2938674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977" name="Group 1412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20" name="Straight Connector 1419"/>
                    <p:cNvCxnSpPr/>
                    <p:nvPr/>
                  </p:nvCxnSpPr>
                  <p:spPr>
                    <a:xfrm flipV="1">
                      <a:off x="7028726" y="2841480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21" name="Straight Connector 1420"/>
                    <p:cNvCxnSpPr/>
                    <p:nvPr/>
                  </p:nvCxnSpPr>
                  <p:spPr>
                    <a:xfrm flipV="1">
                      <a:off x="6581019" y="2938605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978" name="Group 1413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18" name="Straight Connector 1417"/>
                    <p:cNvCxnSpPr/>
                    <p:nvPr/>
                  </p:nvCxnSpPr>
                  <p:spPr>
                    <a:xfrm flipV="1">
                      <a:off x="7026223" y="2846109"/>
                      <a:ext cx="107450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19" name="Straight Connector 1418"/>
                    <p:cNvCxnSpPr/>
                    <p:nvPr/>
                  </p:nvCxnSpPr>
                  <p:spPr>
                    <a:xfrm flipV="1">
                      <a:off x="6581501" y="2938534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979" name="Group 1414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16" name="Straight Connector 1415"/>
                    <p:cNvCxnSpPr/>
                    <p:nvPr/>
                  </p:nvCxnSpPr>
                  <p:spPr>
                    <a:xfrm flipV="1">
                      <a:off x="7026703" y="2846040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17" name="Straight Connector 1416"/>
                    <p:cNvCxnSpPr/>
                    <p:nvPr/>
                  </p:nvCxnSpPr>
                  <p:spPr>
                    <a:xfrm flipV="1">
                      <a:off x="6581980" y="2938465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05943" name="Group 1378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205944" name="Group 1379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1394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5114" y="2992066"/>
                      <a:ext cx="549972" cy="6422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395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5114" y="2916873"/>
                      <a:ext cx="675469" cy="78327"/>
                    </a:xfrm>
                    <a:prstGeom prst="parallelogram">
                      <a:avLst>
                        <a:gd name="adj" fmla="val 12277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396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68778" y="2918440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138 h 224"/>
                        <a:gd name="T2" fmla="*/ 0 w 169"/>
                        <a:gd name="T3" fmla="*/ 224 h 224"/>
                        <a:gd name="T4" fmla="*/ 169 w 169"/>
                        <a:gd name="T5" fmla="*/ 77 h 224"/>
                        <a:gd name="T6" fmla="*/ 169 w 169"/>
                        <a:gd name="T7" fmla="*/ 0 h 224"/>
                        <a:gd name="T8" fmla="*/ 0 w 169"/>
                        <a:gd name="T9" fmla="*/ 138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397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500008" y="2932538"/>
                      <a:ext cx="524136" cy="45430"/>
                    </a:xfrm>
                    <a:custGeom>
                      <a:avLst/>
                      <a:gdLst>
                        <a:gd name="T0" fmla="*/ 0 w 280"/>
                        <a:gd name="T1" fmla="*/ 63 h 63"/>
                        <a:gd name="T2" fmla="*/ 37 w 280"/>
                        <a:gd name="T3" fmla="*/ 62 h 63"/>
                        <a:gd name="T4" fmla="*/ 219 w 280"/>
                        <a:gd name="T5" fmla="*/ 0 h 63"/>
                        <a:gd name="T6" fmla="*/ 280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398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1815" y="2929405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 w 293"/>
                        <a:gd name="T3" fmla="*/ 1 h 93"/>
                        <a:gd name="T4" fmla="*/ 195 w 293"/>
                        <a:gd name="T5" fmla="*/ 93 h 93"/>
                        <a:gd name="T6" fmla="*/ 293 w 293"/>
                        <a:gd name="T7" fmla="*/ 93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cxnSp>
                <p:nvCxnSpPr>
                  <p:cNvPr id="1381" name="Straight Connector 1380"/>
                  <p:cNvCxnSpPr/>
                  <p:nvPr/>
                </p:nvCxnSpPr>
                <p:spPr>
                  <a:xfrm flipH="1">
                    <a:off x="6996950" y="2121604"/>
                    <a:ext cx="11072" cy="847493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2" name="Straight Connector 1381"/>
                  <p:cNvCxnSpPr/>
                  <p:nvPr/>
                </p:nvCxnSpPr>
                <p:spPr>
                  <a:xfrm>
                    <a:off x="6875143" y="2300189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3" name="Straight Connector 1382"/>
                  <p:cNvCxnSpPr/>
                  <p:nvPr/>
                </p:nvCxnSpPr>
                <p:spPr>
                  <a:xfrm>
                    <a:off x="6871453" y="2364416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4" name="Straight Connector 1383"/>
                  <p:cNvCxnSpPr/>
                  <p:nvPr/>
                </p:nvCxnSpPr>
                <p:spPr>
                  <a:xfrm>
                    <a:off x="6871453" y="2441177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5" name="Straight Connector 1384"/>
                  <p:cNvCxnSpPr/>
                  <p:nvPr/>
                </p:nvCxnSpPr>
                <p:spPr>
                  <a:xfrm>
                    <a:off x="6867761" y="2505404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6" name="Straight Connector 1385"/>
                  <p:cNvCxnSpPr/>
                  <p:nvPr/>
                </p:nvCxnSpPr>
                <p:spPr>
                  <a:xfrm>
                    <a:off x="6864071" y="2566499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7" name="Straight Connector 1386"/>
                  <p:cNvCxnSpPr/>
                  <p:nvPr/>
                </p:nvCxnSpPr>
                <p:spPr>
                  <a:xfrm>
                    <a:off x="6864071" y="2633859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8" name="Straight Connector 1387"/>
                  <p:cNvCxnSpPr/>
                  <p:nvPr/>
                </p:nvCxnSpPr>
                <p:spPr>
                  <a:xfrm>
                    <a:off x="6860378" y="2702787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9" name="Straight Connector 1388"/>
                  <p:cNvCxnSpPr/>
                  <p:nvPr/>
                </p:nvCxnSpPr>
                <p:spPr>
                  <a:xfrm>
                    <a:off x="6867761" y="2771714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90" name="Straight Connector 1389"/>
                  <p:cNvCxnSpPr/>
                  <p:nvPr/>
                </p:nvCxnSpPr>
                <p:spPr>
                  <a:xfrm>
                    <a:off x="6871453" y="2842209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91" name="Straight Connector 1390"/>
                  <p:cNvCxnSpPr/>
                  <p:nvPr/>
                </p:nvCxnSpPr>
                <p:spPr>
                  <a:xfrm>
                    <a:off x="6871453" y="2911136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92" name="Straight Connector 1391"/>
                  <p:cNvCxnSpPr/>
                  <p:nvPr/>
                </p:nvCxnSpPr>
                <p:spPr>
                  <a:xfrm>
                    <a:off x="6875143" y="2975363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93" name="Straight Connector 1392"/>
                  <p:cNvCxnSpPr/>
                  <p:nvPr/>
                </p:nvCxnSpPr>
                <p:spPr>
                  <a:xfrm flipH="1">
                    <a:off x="6875143" y="2127870"/>
                    <a:ext cx="136572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05883" name="Group 1318"/>
              <p:cNvGrpSpPr>
                <a:grpSpLocks/>
              </p:cNvGrpSpPr>
              <p:nvPr/>
            </p:nvGrpSpPr>
            <p:grpSpPr bwMode="auto">
              <a:xfrm>
                <a:off x="2054687" y="4876798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205884" name="Group 1319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1341" name="Rectangle 1340"/>
                  <p:cNvSpPr/>
                  <p:nvPr/>
                </p:nvSpPr>
                <p:spPr>
                  <a:xfrm>
                    <a:off x="6508755" y="3058113"/>
                    <a:ext cx="447707" cy="745669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342" name="Straight Connector 1341"/>
                  <p:cNvCxnSpPr/>
                  <p:nvPr/>
                </p:nvCxnSpPr>
                <p:spPr>
                  <a:xfrm flipV="1">
                    <a:off x="6846027" y="3058113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343" name="Rectangle 1342"/>
                  <p:cNvSpPr/>
                  <p:nvPr/>
                </p:nvSpPr>
                <p:spPr>
                  <a:xfrm>
                    <a:off x="6475922" y="3067512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344" name="Straight Connector 1343"/>
                  <p:cNvCxnSpPr/>
                  <p:nvPr/>
                </p:nvCxnSpPr>
                <p:spPr>
                  <a:xfrm flipV="1">
                    <a:off x="6395336" y="3058113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345" name="Rectangle 1344"/>
                  <p:cNvSpPr/>
                  <p:nvPr/>
                </p:nvSpPr>
                <p:spPr>
                  <a:xfrm>
                    <a:off x="6816180" y="3701957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346" name="Rectangle 1345"/>
                  <p:cNvSpPr/>
                  <p:nvPr/>
                </p:nvSpPr>
                <p:spPr>
                  <a:xfrm>
                    <a:off x="6404289" y="3153671"/>
                    <a:ext cx="444723" cy="745669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347" name="Straight Connector 1346"/>
                  <p:cNvCxnSpPr/>
                  <p:nvPr/>
                </p:nvCxnSpPr>
                <p:spPr>
                  <a:xfrm flipV="1">
                    <a:off x="6846027" y="3803782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5912" name="Group 1347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376" name="Straight Connector 1375"/>
                    <p:cNvCxnSpPr/>
                    <p:nvPr/>
                  </p:nvCxnSpPr>
                  <p:spPr>
                    <a:xfrm flipV="1">
                      <a:off x="7027752" y="2841967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77" name="Straight Connector 1376"/>
                    <p:cNvCxnSpPr/>
                    <p:nvPr/>
                  </p:nvCxnSpPr>
                  <p:spPr>
                    <a:xfrm flipV="1">
                      <a:off x="6574076" y="2934392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913" name="Group 1348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374" name="Straight Connector 1373"/>
                    <p:cNvCxnSpPr/>
                    <p:nvPr/>
                  </p:nvCxnSpPr>
                  <p:spPr>
                    <a:xfrm flipV="1">
                      <a:off x="7028233" y="2841898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75" name="Straight Connector 1374"/>
                    <p:cNvCxnSpPr/>
                    <p:nvPr/>
                  </p:nvCxnSpPr>
                  <p:spPr>
                    <a:xfrm flipV="1">
                      <a:off x="6574557" y="2934323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914" name="Group 1349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372" name="Straight Connector 1371"/>
                    <p:cNvCxnSpPr/>
                    <p:nvPr/>
                  </p:nvCxnSpPr>
                  <p:spPr>
                    <a:xfrm flipV="1">
                      <a:off x="7019759" y="2841828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73" name="Straight Connector 1372"/>
                    <p:cNvCxnSpPr/>
                    <p:nvPr/>
                  </p:nvCxnSpPr>
                  <p:spPr>
                    <a:xfrm flipV="1">
                      <a:off x="6581006" y="2934253"/>
                      <a:ext cx="444723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915" name="Group 1350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370" name="Straight Connector 1369"/>
                    <p:cNvCxnSpPr/>
                    <p:nvPr/>
                  </p:nvCxnSpPr>
                  <p:spPr>
                    <a:xfrm flipV="1">
                      <a:off x="7026208" y="2841758"/>
                      <a:ext cx="107450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71" name="Straight Connector 1370"/>
                    <p:cNvCxnSpPr/>
                    <p:nvPr/>
                  </p:nvCxnSpPr>
                  <p:spPr>
                    <a:xfrm flipV="1">
                      <a:off x="6581486" y="2934183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916" name="Group 1351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368" name="Straight Connector 1367"/>
                    <p:cNvCxnSpPr/>
                    <p:nvPr/>
                  </p:nvCxnSpPr>
                  <p:spPr>
                    <a:xfrm flipV="1">
                      <a:off x="7026688" y="2841689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69" name="Straight Connector 1368"/>
                    <p:cNvCxnSpPr/>
                    <p:nvPr/>
                  </p:nvCxnSpPr>
                  <p:spPr>
                    <a:xfrm flipV="1">
                      <a:off x="6581965" y="2934114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917" name="Group 1352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366" name="Straight Connector 1365"/>
                    <p:cNvCxnSpPr/>
                    <p:nvPr/>
                  </p:nvCxnSpPr>
                  <p:spPr>
                    <a:xfrm flipV="1">
                      <a:off x="7027169" y="2841619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67" name="Straight Connector 1366"/>
                    <p:cNvCxnSpPr/>
                    <p:nvPr/>
                  </p:nvCxnSpPr>
                  <p:spPr>
                    <a:xfrm flipV="1">
                      <a:off x="6582446" y="2938744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918" name="Group 1353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364" name="Straight Connector 1363"/>
                    <p:cNvCxnSpPr/>
                    <p:nvPr/>
                  </p:nvCxnSpPr>
                  <p:spPr>
                    <a:xfrm flipV="1">
                      <a:off x="7027648" y="2841549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65" name="Straight Connector 1364"/>
                    <p:cNvCxnSpPr/>
                    <p:nvPr/>
                  </p:nvCxnSpPr>
                  <p:spPr>
                    <a:xfrm flipV="1">
                      <a:off x="6573973" y="2938674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919" name="Group 1354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362" name="Straight Connector 1361"/>
                    <p:cNvCxnSpPr/>
                    <p:nvPr/>
                  </p:nvCxnSpPr>
                  <p:spPr>
                    <a:xfrm flipV="1">
                      <a:off x="7028128" y="2841480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63" name="Straight Connector 1362"/>
                    <p:cNvCxnSpPr/>
                    <p:nvPr/>
                  </p:nvCxnSpPr>
                  <p:spPr>
                    <a:xfrm flipV="1">
                      <a:off x="6574452" y="2938605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920" name="Group 1355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360" name="Straight Connector 1359"/>
                    <p:cNvCxnSpPr/>
                    <p:nvPr/>
                  </p:nvCxnSpPr>
                  <p:spPr>
                    <a:xfrm flipV="1">
                      <a:off x="7019654" y="2846109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61" name="Straight Connector 1360"/>
                    <p:cNvCxnSpPr/>
                    <p:nvPr/>
                  </p:nvCxnSpPr>
                  <p:spPr>
                    <a:xfrm flipV="1">
                      <a:off x="6580903" y="2938534"/>
                      <a:ext cx="444721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921" name="Group 1356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358" name="Straight Connector 1357"/>
                    <p:cNvCxnSpPr/>
                    <p:nvPr/>
                  </p:nvCxnSpPr>
                  <p:spPr>
                    <a:xfrm flipV="1">
                      <a:off x="7026103" y="2846040"/>
                      <a:ext cx="107450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59" name="Straight Connector 1358"/>
                    <p:cNvCxnSpPr/>
                    <p:nvPr/>
                  </p:nvCxnSpPr>
                  <p:spPr>
                    <a:xfrm flipV="1">
                      <a:off x="6581382" y="2938465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05885" name="Group 1320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205886" name="Group 1321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1336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4372" y="2992066"/>
                      <a:ext cx="549974" cy="6422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337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4372" y="2916873"/>
                      <a:ext cx="675472" cy="78327"/>
                    </a:xfrm>
                    <a:prstGeom prst="parallelogram">
                      <a:avLst>
                        <a:gd name="adj" fmla="val 12277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338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68036" y="2918440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138 h 224"/>
                        <a:gd name="T2" fmla="*/ 0 w 169"/>
                        <a:gd name="T3" fmla="*/ 224 h 224"/>
                        <a:gd name="T4" fmla="*/ 169 w 169"/>
                        <a:gd name="T5" fmla="*/ 77 h 224"/>
                        <a:gd name="T6" fmla="*/ 169 w 169"/>
                        <a:gd name="T7" fmla="*/ 0 h 224"/>
                        <a:gd name="T8" fmla="*/ 0 w 169"/>
                        <a:gd name="T9" fmla="*/ 138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339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499268" y="2932538"/>
                      <a:ext cx="524136" cy="45430"/>
                    </a:xfrm>
                    <a:custGeom>
                      <a:avLst/>
                      <a:gdLst>
                        <a:gd name="T0" fmla="*/ 0 w 280"/>
                        <a:gd name="T1" fmla="*/ 63 h 63"/>
                        <a:gd name="T2" fmla="*/ 37 w 280"/>
                        <a:gd name="T3" fmla="*/ 62 h 63"/>
                        <a:gd name="T4" fmla="*/ 219 w 280"/>
                        <a:gd name="T5" fmla="*/ 0 h 63"/>
                        <a:gd name="T6" fmla="*/ 280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340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1073" y="2929405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 w 293"/>
                        <a:gd name="T3" fmla="*/ 1 h 93"/>
                        <a:gd name="T4" fmla="*/ 195 w 293"/>
                        <a:gd name="T5" fmla="*/ 93 h 93"/>
                        <a:gd name="T6" fmla="*/ 293 w 293"/>
                        <a:gd name="T7" fmla="*/ 93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cxnSp>
                <p:nvCxnSpPr>
                  <p:cNvPr id="1323" name="Straight Connector 1322"/>
                  <p:cNvCxnSpPr/>
                  <p:nvPr/>
                </p:nvCxnSpPr>
                <p:spPr>
                  <a:xfrm flipH="1">
                    <a:off x="6996209" y="2121604"/>
                    <a:ext cx="11074" cy="847493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24" name="Straight Connector 1323"/>
                  <p:cNvCxnSpPr/>
                  <p:nvPr/>
                </p:nvCxnSpPr>
                <p:spPr>
                  <a:xfrm>
                    <a:off x="6874404" y="2300189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25" name="Straight Connector 1324"/>
                  <p:cNvCxnSpPr/>
                  <p:nvPr/>
                </p:nvCxnSpPr>
                <p:spPr>
                  <a:xfrm>
                    <a:off x="6870711" y="2364416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26" name="Straight Connector 1325"/>
                  <p:cNvCxnSpPr/>
                  <p:nvPr/>
                </p:nvCxnSpPr>
                <p:spPr>
                  <a:xfrm>
                    <a:off x="6870711" y="2441177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27" name="Straight Connector 1326"/>
                  <p:cNvCxnSpPr/>
                  <p:nvPr/>
                </p:nvCxnSpPr>
                <p:spPr>
                  <a:xfrm>
                    <a:off x="6867021" y="2505404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28" name="Straight Connector 1327"/>
                  <p:cNvCxnSpPr/>
                  <p:nvPr/>
                </p:nvCxnSpPr>
                <p:spPr>
                  <a:xfrm>
                    <a:off x="6863329" y="2566499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29" name="Straight Connector 1328"/>
                  <p:cNvCxnSpPr/>
                  <p:nvPr/>
                </p:nvCxnSpPr>
                <p:spPr>
                  <a:xfrm>
                    <a:off x="6863329" y="2633859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30" name="Straight Connector 1329"/>
                  <p:cNvCxnSpPr/>
                  <p:nvPr/>
                </p:nvCxnSpPr>
                <p:spPr>
                  <a:xfrm>
                    <a:off x="6859639" y="2702787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31" name="Straight Connector 1330"/>
                  <p:cNvCxnSpPr/>
                  <p:nvPr/>
                </p:nvCxnSpPr>
                <p:spPr>
                  <a:xfrm>
                    <a:off x="6867021" y="2771714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32" name="Straight Connector 1331"/>
                  <p:cNvCxnSpPr/>
                  <p:nvPr/>
                </p:nvCxnSpPr>
                <p:spPr>
                  <a:xfrm>
                    <a:off x="6870711" y="2842209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33" name="Straight Connector 1332"/>
                  <p:cNvCxnSpPr/>
                  <p:nvPr/>
                </p:nvCxnSpPr>
                <p:spPr>
                  <a:xfrm>
                    <a:off x="6870711" y="2911136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34" name="Straight Connector 1333"/>
                  <p:cNvCxnSpPr/>
                  <p:nvPr/>
                </p:nvCxnSpPr>
                <p:spPr>
                  <a:xfrm>
                    <a:off x="6874404" y="2975363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35" name="Straight Connector 1334"/>
                  <p:cNvCxnSpPr/>
                  <p:nvPr/>
                </p:nvCxnSpPr>
                <p:spPr>
                  <a:xfrm flipH="1">
                    <a:off x="6874404" y="2127870"/>
                    <a:ext cx="136570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sp>
          <p:nvSpPr>
            <p:cNvPr id="1559" name="TextBox 1558"/>
            <p:cNvSpPr txBox="1"/>
            <p:nvPr/>
          </p:nvSpPr>
          <p:spPr>
            <a:xfrm>
              <a:off x="668088" y="4554311"/>
              <a:ext cx="288894" cy="33800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1560" name="TextBox 1559"/>
            <p:cNvSpPr txBox="1"/>
            <p:nvPr/>
          </p:nvSpPr>
          <p:spPr>
            <a:xfrm>
              <a:off x="1068096" y="4552724"/>
              <a:ext cx="288894" cy="33800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1561" name="TextBox 1560"/>
            <p:cNvSpPr txBox="1"/>
            <p:nvPr/>
          </p:nvSpPr>
          <p:spPr>
            <a:xfrm>
              <a:off x="1466515" y="4551137"/>
              <a:ext cx="288894" cy="33800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1562" name="TextBox 1561"/>
            <p:cNvSpPr txBox="1"/>
            <p:nvPr/>
          </p:nvSpPr>
          <p:spPr>
            <a:xfrm>
              <a:off x="1833189" y="4549550"/>
              <a:ext cx="288894" cy="33800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1563" name="TextBox 1562"/>
            <p:cNvSpPr txBox="1"/>
            <p:nvPr/>
          </p:nvSpPr>
          <p:spPr>
            <a:xfrm>
              <a:off x="2260181" y="4547963"/>
              <a:ext cx="288894" cy="33800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1564" name="TextBox 1563"/>
            <p:cNvSpPr txBox="1"/>
            <p:nvPr/>
          </p:nvSpPr>
          <p:spPr>
            <a:xfrm>
              <a:off x="2631617" y="4546376"/>
              <a:ext cx="288894" cy="33800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6</a:t>
              </a:r>
            </a:p>
          </p:txBody>
        </p:sp>
        <p:sp>
          <p:nvSpPr>
            <p:cNvPr id="1565" name="TextBox 1564"/>
            <p:cNvSpPr txBox="1"/>
            <p:nvPr/>
          </p:nvSpPr>
          <p:spPr>
            <a:xfrm>
              <a:off x="3014164" y="4544790"/>
              <a:ext cx="288894" cy="33800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7</a:t>
              </a:r>
            </a:p>
          </p:txBody>
        </p:sp>
        <p:sp>
          <p:nvSpPr>
            <p:cNvPr id="1566" name="TextBox 1565"/>
            <p:cNvSpPr txBox="1"/>
            <p:nvPr/>
          </p:nvSpPr>
          <p:spPr>
            <a:xfrm>
              <a:off x="3391949" y="4549550"/>
              <a:ext cx="288894" cy="33800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8</a:t>
              </a:r>
            </a:p>
          </p:txBody>
        </p:sp>
        <p:grpSp>
          <p:nvGrpSpPr>
            <p:cNvPr id="205847" name="Group 187"/>
            <p:cNvGrpSpPr>
              <a:grpSpLocks/>
            </p:cNvGrpSpPr>
            <p:nvPr/>
          </p:nvGrpSpPr>
          <p:grpSpPr bwMode="auto">
            <a:xfrm>
              <a:off x="2646378" y="1872322"/>
              <a:ext cx="1052512" cy="355600"/>
              <a:chOff x="4410" y="1365"/>
              <a:chExt cx="663" cy="224"/>
            </a:xfrm>
          </p:grpSpPr>
          <p:sp>
            <p:nvSpPr>
              <p:cNvPr id="1568" name="Rectangle 188"/>
              <p:cNvSpPr>
                <a:spLocks noChangeArrowheads="1"/>
              </p:cNvSpPr>
              <p:nvPr/>
            </p:nvSpPr>
            <p:spPr bwMode="auto">
              <a:xfrm>
                <a:off x="4410" y="1500"/>
                <a:ext cx="495" cy="87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69" name="AutoShape 189"/>
              <p:cNvSpPr>
                <a:spLocks noChangeArrowheads="1"/>
              </p:cNvSpPr>
              <p:nvPr/>
            </p:nvSpPr>
            <p:spPr bwMode="auto">
              <a:xfrm>
                <a:off x="4410" y="1368"/>
                <a:ext cx="663" cy="135"/>
              </a:xfrm>
              <a:prstGeom prst="parallelogram">
                <a:avLst>
                  <a:gd name="adj" fmla="val 122778"/>
                </a:avLst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70" name="Freeform 190"/>
              <p:cNvSpPr>
                <a:spLocks/>
              </p:cNvSpPr>
              <p:nvPr/>
            </p:nvSpPr>
            <p:spPr bwMode="auto">
              <a:xfrm>
                <a:off x="4904" y="1365"/>
                <a:ext cx="169" cy="224"/>
              </a:xfrm>
              <a:custGeom>
                <a:avLst/>
                <a:gdLst>
                  <a:gd name="T0" fmla="*/ 0 w 169"/>
                  <a:gd name="T1" fmla="*/ 138 h 224"/>
                  <a:gd name="T2" fmla="*/ 0 w 169"/>
                  <a:gd name="T3" fmla="*/ 224 h 224"/>
                  <a:gd name="T4" fmla="*/ 169 w 169"/>
                  <a:gd name="T5" fmla="*/ 77 h 224"/>
                  <a:gd name="T6" fmla="*/ 169 w 169"/>
                  <a:gd name="T7" fmla="*/ 0 h 224"/>
                  <a:gd name="T8" fmla="*/ 0 w 169"/>
                  <a:gd name="T9" fmla="*/ 138 h 2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224"/>
                  <a:gd name="T17" fmla="*/ 169 w 169"/>
                  <a:gd name="T18" fmla="*/ 224 h 2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224">
                    <a:moveTo>
                      <a:pt x="0" y="138"/>
                    </a:moveTo>
                    <a:lnTo>
                      <a:pt x="0" y="224"/>
                    </a:lnTo>
                    <a:lnTo>
                      <a:pt x="169" y="77"/>
                    </a:lnTo>
                    <a:lnTo>
                      <a:pt x="169" y="0"/>
                    </a:lnTo>
                    <a:lnTo>
                      <a:pt x="0" y="138"/>
                    </a:lnTo>
                    <a:close/>
                  </a:path>
                </a:pathLst>
              </a:custGeom>
              <a:solidFill>
                <a:schemeClr val="accent1"/>
              </a:solidFill>
              <a:ln w="635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71" name="Freeform 191"/>
              <p:cNvSpPr>
                <a:spLocks/>
              </p:cNvSpPr>
              <p:nvPr/>
            </p:nvSpPr>
            <p:spPr bwMode="auto">
              <a:xfrm>
                <a:off x="4475" y="1395"/>
                <a:ext cx="506" cy="80"/>
              </a:xfrm>
              <a:custGeom>
                <a:avLst/>
                <a:gdLst>
                  <a:gd name="T0" fmla="*/ 0 w 280"/>
                  <a:gd name="T1" fmla="*/ 63 h 63"/>
                  <a:gd name="T2" fmla="*/ 37 w 280"/>
                  <a:gd name="T3" fmla="*/ 62 h 63"/>
                  <a:gd name="T4" fmla="*/ 219 w 280"/>
                  <a:gd name="T5" fmla="*/ 0 h 63"/>
                  <a:gd name="T6" fmla="*/ 280 w 280"/>
                  <a:gd name="T7" fmla="*/ 0 h 6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0"/>
                  <a:gd name="T13" fmla="*/ 0 h 63"/>
                  <a:gd name="T14" fmla="*/ 280 w 280"/>
                  <a:gd name="T15" fmla="*/ 63 h 6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0" h="63">
                    <a:moveTo>
                      <a:pt x="0" y="63"/>
                    </a:moveTo>
                    <a:lnTo>
                      <a:pt x="37" y="62"/>
                    </a:lnTo>
                    <a:lnTo>
                      <a:pt x="219" y="0"/>
                    </a:lnTo>
                    <a:lnTo>
                      <a:pt x="280" y="0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72" name="Freeform 192"/>
              <p:cNvSpPr>
                <a:spLocks/>
              </p:cNvSpPr>
              <p:nvPr/>
            </p:nvSpPr>
            <p:spPr bwMode="auto">
              <a:xfrm>
                <a:off x="4593" y="1391"/>
                <a:ext cx="293" cy="93"/>
              </a:xfrm>
              <a:custGeom>
                <a:avLst/>
                <a:gdLst>
                  <a:gd name="T0" fmla="*/ 0 w 293"/>
                  <a:gd name="T1" fmla="*/ 0 h 93"/>
                  <a:gd name="T2" fmla="*/ 67 w 293"/>
                  <a:gd name="T3" fmla="*/ 1 h 93"/>
                  <a:gd name="T4" fmla="*/ 195 w 293"/>
                  <a:gd name="T5" fmla="*/ 93 h 93"/>
                  <a:gd name="T6" fmla="*/ 293 w 293"/>
                  <a:gd name="T7" fmla="*/ 93 h 9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93"/>
                  <a:gd name="T13" fmla="*/ 0 h 93"/>
                  <a:gd name="T14" fmla="*/ 293 w 293"/>
                  <a:gd name="T15" fmla="*/ 93 h 9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93" h="93">
                    <a:moveTo>
                      <a:pt x="0" y="0"/>
                    </a:moveTo>
                    <a:lnTo>
                      <a:pt x="67" y="1"/>
                    </a:lnTo>
                    <a:lnTo>
                      <a:pt x="195" y="93"/>
                    </a:lnTo>
                    <a:lnTo>
                      <a:pt x="293" y="93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05848" name="Group 187"/>
            <p:cNvGrpSpPr>
              <a:grpSpLocks/>
            </p:cNvGrpSpPr>
            <p:nvPr/>
          </p:nvGrpSpPr>
          <p:grpSpPr bwMode="auto">
            <a:xfrm>
              <a:off x="5819864" y="1872322"/>
              <a:ext cx="1052512" cy="355600"/>
              <a:chOff x="4410" y="1365"/>
              <a:chExt cx="663" cy="224"/>
            </a:xfrm>
          </p:grpSpPr>
          <p:sp>
            <p:nvSpPr>
              <p:cNvPr id="1574" name="Rectangle 188"/>
              <p:cNvSpPr>
                <a:spLocks noChangeArrowheads="1"/>
              </p:cNvSpPr>
              <p:nvPr/>
            </p:nvSpPr>
            <p:spPr bwMode="auto">
              <a:xfrm>
                <a:off x="4410" y="1500"/>
                <a:ext cx="495" cy="87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75" name="AutoShape 189"/>
              <p:cNvSpPr>
                <a:spLocks noChangeArrowheads="1"/>
              </p:cNvSpPr>
              <p:nvPr/>
            </p:nvSpPr>
            <p:spPr bwMode="auto">
              <a:xfrm>
                <a:off x="4410" y="1368"/>
                <a:ext cx="663" cy="135"/>
              </a:xfrm>
              <a:prstGeom prst="parallelogram">
                <a:avLst>
                  <a:gd name="adj" fmla="val 122778"/>
                </a:avLst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76" name="Freeform 190"/>
              <p:cNvSpPr>
                <a:spLocks/>
              </p:cNvSpPr>
              <p:nvPr/>
            </p:nvSpPr>
            <p:spPr bwMode="auto">
              <a:xfrm>
                <a:off x="4904" y="1365"/>
                <a:ext cx="169" cy="224"/>
              </a:xfrm>
              <a:custGeom>
                <a:avLst/>
                <a:gdLst>
                  <a:gd name="T0" fmla="*/ 0 w 169"/>
                  <a:gd name="T1" fmla="*/ 138 h 224"/>
                  <a:gd name="T2" fmla="*/ 0 w 169"/>
                  <a:gd name="T3" fmla="*/ 224 h 224"/>
                  <a:gd name="T4" fmla="*/ 169 w 169"/>
                  <a:gd name="T5" fmla="*/ 77 h 224"/>
                  <a:gd name="T6" fmla="*/ 169 w 169"/>
                  <a:gd name="T7" fmla="*/ 0 h 224"/>
                  <a:gd name="T8" fmla="*/ 0 w 169"/>
                  <a:gd name="T9" fmla="*/ 138 h 2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224"/>
                  <a:gd name="T17" fmla="*/ 169 w 169"/>
                  <a:gd name="T18" fmla="*/ 224 h 2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224">
                    <a:moveTo>
                      <a:pt x="0" y="138"/>
                    </a:moveTo>
                    <a:lnTo>
                      <a:pt x="0" y="224"/>
                    </a:lnTo>
                    <a:lnTo>
                      <a:pt x="169" y="77"/>
                    </a:lnTo>
                    <a:lnTo>
                      <a:pt x="169" y="0"/>
                    </a:lnTo>
                    <a:lnTo>
                      <a:pt x="0" y="138"/>
                    </a:lnTo>
                    <a:close/>
                  </a:path>
                </a:pathLst>
              </a:custGeom>
              <a:solidFill>
                <a:schemeClr val="accent1"/>
              </a:solidFill>
              <a:ln w="635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77" name="Freeform 191"/>
              <p:cNvSpPr>
                <a:spLocks/>
              </p:cNvSpPr>
              <p:nvPr/>
            </p:nvSpPr>
            <p:spPr bwMode="auto">
              <a:xfrm>
                <a:off x="4475" y="1395"/>
                <a:ext cx="506" cy="80"/>
              </a:xfrm>
              <a:custGeom>
                <a:avLst/>
                <a:gdLst>
                  <a:gd name="T0" fmla="*/ 0 w 280"/>
                  <a:gd name="T1" fmla="*/ 63 h 63"/>
                  <a:gd name="T2" fmla="*/ 37 w 280"/>
                  <a:gd name="T3" fmla="*/ 62 h 63"/>
                  <a:gd name="T4" fmla="*/ 219 w 280"/>
                  <a:gd name="T5" fmla="*/ 0 h 63"/>
                  <a:gd name="T6" fmla="*/ 280 w 280"/>
                  <a:gd name="T7" fmla="*/ 0 h 6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0"/>
                  <a:gd name="T13" fmla="*/ 0 h 63"/>
                  <a:gd name="T14" fmla="*/ 280 w 280"/>
                  <a:gd name="T15" fmla="*/ 63 h 6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0" h="63">
                    <a:moveTo>
                      <a:pt x="0" y="63"/>
                    </a:moveTo>
                    <a:lnTo>
                      <a:pt x="37" y="62"/>
                    </a:lnTo>
                    <a:lnTo>
                      <a:pt x="219" y="0"/>
                    </a:lnTo>
                    <a:lnTo>
                      <a:pt x="280" y="0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78" name="Freeform 192"/>
              <p:cNvSpPr>
                <a:spLocks/>
              </p:cNvSpPr>
              <p:nvPr/>
            </p:nvSpPr>
            <p:spPr bwMode="auto">
              <a:xfrm>
                <a:off x="4593" y="1391"/>
                <a:ext cx="293" cy="93"/>
              </a:xfrm>
              <a:custGeom>
                <a:avLst/>
                <a:gdLst>
                  <a:gd name="T0" fmla="*/ 0 w 293"/>
                  <a:gd name="T1" fmla="*/ 0 h 93"/>
                  <a:gd name="T2" fmla="*/ 67 w 293"/>
                  <a:gd name="T3" fmla="*/ 1 h 93"/>
                  <a:gd name="T4" fmla="*/ 195 w 293"/>
                  <a:gd name="T5" fmla="*/ 93 h 93"/>
                  <a:gd name="T6" fmla="*/ 293 w 293"/>
                  <a:gd name="T7" fmla="*/ 93 h 9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93"/>
                  <a:gd name="T13" fmla="*/ 0 h 93"/>
                  <a:gd name="T14" fmla="*/ 293 w 293"/>
                  <a:gd name="T15" fmla="*/ 93 h 9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93" h="93">
                    <a:moveTo>
                      <a:pt x="0" y="0"/>
                    </a:moveTo>
                    <a:lnTo>
                      <a:pt x="67" y="1"/>
                    </a:lnTo>
                    <a:lnTo>
                      <a:pt x="195" y="93"/>
                    </a:lnTo>
                    <a:lnTo>
                      <a:pt x="293" y="93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cxnSp>
          <p:nvCxnSpPr>
            <p:cNvPr id="20" name="Straight Connector 19"/>
            <p:cNvCxnSpPr/>
            <p:nvPr/>
          </p:nvCxnSpPr>
          <p:spPr>
            <a:xfrm flipH="1">
              <a:off x="1368101" y="2215235"/>
              <a:ext cx="1588" cy="5141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9" name="Straight Connector 1578"/>
            <p:cNvCxnSpPr/>
            <p:nvPr/>
          </p:nvCxnSpPr>
          <p:spPr>
            <a:xfrm flipH="1">
              <a:off x="3074483" y="2224757"/>
              <a:ext cx="0" cy="5141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0" name="Straight Connector 1579"/>
            <p:cNvCxnSpPr/>
            <p:nvPr/>
          </p:nvCxnSpPr>
          <p:spPr>
            <a:xfrm flipH="1">
              <a:off x="4953883" y="2226343"/>
              <a:ext cx="1587" cy="5141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1" name="Straight Connector 1580"/>
            <p:cNvCxnSpPr/>
            <p:nvPr/>
          </p:nvCxnSpPr>
          <p:spPr>
            <a:xfrm flipH="1">
              <a:off x="6515817" y="2227930"/>
              <a:ext cx="1587" cy="5141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2" name="Straight Connector 1581"/>
            <p:cNvCxnSpPr>
              <a:endCxn id="71" idx="0"/>
            </p:cNvCxnSpPr>
            <p:nvPr/>
          </p:nvCxnSpPr>
          <p:spPr>
            <a:xfrm flipH="1">
              <a:off x="1607788" y="2221583"/>
              <a:ext cx="1127005" cy="5141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3" name="Straight Connector 1582"/>
            <p:cNvCxnSpPr/>
            <p:nvPr/>
          </p:nvCxnSpPr>
          <p:spPr>
            <a:xfrm flipH="1">
              <a:off x="3193532" y="2221583"/>
              <a:ext cx="1304786" cy="52367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4" name="Straight Connector 1583"/>
            <p:cNvCxnSpPr/>
            <p:nvPr/>
          </p:nvCxnSpPr>
          <p:spPr>
            <a:xfrm flipH="1">
              <a:off x="5122140" y="2253321"/>
              <a:ext cx="1301612" cy="50621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5" name="Straight Connector 1584"/>
            <p:cNvCxnSpPr>
              <a:endCxn id="71" idx="1"/>
            </p:cNvCxnSpPr>
            <p:nvPr/>
          </p:nvCxnSpPr>
          <p:spPr>
            <a:xfrm flipH="1">
              <a:off x="1739536" y="2231104"/>
              <a:ext cx="2596874" cy="50463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6" name="Straight Connector 1585"/>
            <p:cNvCxnSpPr/>
            <p:nvPr/>
          </p:nvCxnSpPr>
          <p:spPr>
            <a:xfrm flipH="1">
              <a:off x="3518935" y="2242212"/>
              <a:ext cx="2807989" cy="49511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7" name="Straight Connector 1586"/>
            <p:cNvCxnSpPr/>
            <p:nvPr/>
          </p:nvCxnSpPr>
          <p:spPr>
            <a:xfrm flipH="1">
              <a:off x="1977636" y="2253321"/>
              <a:ext cx="3950869" cy="49511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8" name="Straight Connector 1587"/>
            <p:cNvCxnSpPr>
              <a:stCxn id="52" idx="2"/>
            </p:cNvCxnSpPr>
            <p:nvPr/>
          </p:nvCxnSpPr>
          <p:spPr>
            <a:xfrm>
              <a:off x="1476039" y="2223169"/>
              <a:ext cx="1552410" cy="51732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9" name="Straight Connector 1588"/>
            <p:cNvCxnSpPr/>
            <p:nvPr/>
          </p:nvCxnSpPr>
          <p:spPr>
            <a:xfrm>
              <a:off x="1623662" y="2223169"/>
              <a:ext cx="3014342" cy="52526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0" name="Straight Connector 1589"/>
            <p:cNvCxnSpPr>
              <a:stCxn id="54" idx="1"/>
            </p:cNvCxnSpPr>
            <p:nvPr/>
          </p:nvCxnSpPr>
          <p:spPr>
            <a:xfrm>
              <a:off x="1868111" y="2226343"/>
              <a:ext cx="4342939" cy="54589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>
              <a:stCxn id="1306" idx="0"/>
            </p:cNvCxnSpPr>
            <p:nvPr/>
          </p:nvCxnSpPr>
          <p:spPr>
            <a:xfrm flipH="1" flipV="1">
              <a:off x="3166548" y="2239038"/>
              <a:ext cx="1596855" cy="52526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1" name="Straight Connector 1590"/>
            <p:cNvCxnSpPr>
              <a:stCxn id="1553" idx="0"/>
            </p:cNvCxnSpPr>
            <p:nvPr/>
          </p:nvCxnSpPr>
          <p:spPr>
            <a:xfrm flipH="1" flipV="1">
              <a:off x="3342741" y="2232691"/>
              <a:ext cx="2984183" cy="53795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2" name="Straight Connector 1591"/>
            <p:cNvCxnSpPr>
              <a:stCxn id="1553" idx="1"/>
            </p:cNvCxnSpPr>
            <p:nvPr/>
          </p:nvCxnSpPr>
          <p:spPr>
            <a:xfrm flipH="1" flipV="1">
              <a:off x="4639591" y="2226343"/>
              <a:ext cx="1819082" cy="54430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5826" name="Rectangle 5"/>
          <p:cNvSpPr txBox="1">
            <a:spLocks noChangeArrowheads="1"/>
          </p:cNvSpPr>
          <p:nvPr/>
        </p:nvSpPr>
        <p:spPr bwMode="auto">
          <a:xfrm>
            <a:off x="546100" y="115888"/>
            <a:ext cx="77724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4400" i="0" dirty="0">
                <a:solidFill>
                  <a:srgbClr val="000099"/>
                </a:solidFill>
                <a:latin typeface="Gill Sans MT" charset="0"/>
              </a:rPr>
              <a:t>Data center networks </a:t>
            </a:r>
          </a:p>
        </p:txBody>
      </p:sp>
      <p:pic>
        <p:nvPicPr>
          <p:cNvPr id="205827" name="Picture 20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" y="823913"/>
            <a:ext cx="5183188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28" name="Rectangle 6"/>
          <p:cNvSpPr txBox="1">
            <a:spLocks noChangeArrowheads="1"/>
          </p:cNvSpPr>
          <p:nvPr/>
        </p:nvSpPr>
        <p:spPr bwMode="auto">
          <a:xfrm>
            <a:off x="590550" y="1166813"/>
            <a:ext cx="827405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279400" indent="-279400" eaLnBrk="1" hangingPunct="1"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i="0" dirty="0">
                <a:latin typeface="Gill Sans MT" charset="0"/>
              </a:rPr>
              <a:t>rich interconnection among switches, racks:</a:t>
            </a:r>
          </a:p>
          <a:p>
            <a:pPr marL="681038" lvl="1" indent="-223838" eaLnBrk="1" hangingPunct="1">
              <a:spcBef>
                <a:spcPct val="20000"/>
              </a:spcBef>
              <a:buClr>
                <a:srgbClr val="000099"/>
              </a:buClr>
              <a:buFont typeface="Arial"/>
              <a:buChar char="•"/>
            </a:pPr>
            <a:r>
              <a:rPr lang="en-US" i="0" dirty="0">
                <a:latin typeface="Gill Sans MT" charset="0"/>
              </a:rPr>
              <a:t>increased throughput between racks (multiple routing paths possible)</a:t>
            </a:r>
          </a:p>
          <a:p>
            <a:pPr marL="681038" lvl="1" indent="-223838" eaLnBrk="1" hangingPunct="1">
              <a:spcBef>
                <a:spcPct val="20000"/>
              </a:spcBef>
              <a:buClr>
                <a:srgbClr val="000099"/>
              </a:buClr>
              <a:buFont typeface="Arial"/>
              <a:buChar char="•"/>
            </a:pPr>
            <a:r>
              <a:rPr lang="en-US" i="0" dirty="0">
                <a:latin typeface="Gill Sans MT" charset="0"/>
              </a:rPr>
              <a:t>increased reliability via redundancy</a:t>
            </a: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endParaRPr lang="en-US" sz="3200" dirty="0">
              <a:latin typeface="Gill Sans MT" charset="0"/>
            </a:endParaRPr>
          </a:p>
        </p:txBody>
      </p:sp>
      <p:sp>
        <p:nvSpPr>
          <p:cNvPr id="106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47</a:t>
            </a:fld>
            <a:endParaRPr lang="en-US" sz="1200" dirty="0">
              <a:latin typeface="Tahoma" charset="0"/>
            </a:endParaRPr>
          </a:p>
        </p:txBody>
      </p:sp>
      <p:sp>
        <p:nvSpPr>
          <p:cNvPr id="106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176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851" name="Picture 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1028700"/>
            <a:ext cx="5942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Link layer, </a:t>
            </a:r>
            <a:r>
              <a:rPr lang="en-US" sz="4000" dirty="0">
                <a:latin typeface="Gill Sans MT" charset="0"/>
                <a:cs typeface="+mj-cs"/>
              </a:rPr>
              <a:t>LAN</a:t>
            </a:r>
            <a:r>
              <a:rPr lang="en-US" dirty="0">
                <a:latin typeface="Gill Sans MT" charset="0"/>
                <a:cs typeface="+mj-cs"/>
              </a:rPr>
              <a:t>s: outline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3922713" cy="4648200"/>
          </a:xfrm>
        </p:spPr>
        <p:txBody>
          <a:bodyPr/>
          <a:lstStyle/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6.1</a:t>
            </a: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introduction, services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6.2</a:t>
            </a: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error detection, correction 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6.3</a:t>
            </a: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multiple access protocols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64</a:t>
            </a: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Gill Sans MT" charset="0"/>
                <a:cs typeface="+mn-cs"/>
              </a:rPr>
              <a:t>LANs</a:t>
            </a:r>
            <a:endParaRPr lang="en-US" dirty="0">
              <a:solidFill>
                <a:srgbClr val="000000"/>
              </a:solidFill>
              <a:latin typeface="Gill Sans MT" charset="0"/>
              <a:cs typeface="+mn-cs"/>
            </a:endParaRPr>
          </a:p>
          <a:p>
            <a:pPr lvl="1">
              <a:defRPr/>
            </a:pPr>
            <a:r>
              <a:rPr lang="en-US" dirty="0" smtClean="0">
                <a:latin typeface="Gill Sans MT" charset="0"/>
              </a:rPr>
              <a:t>addressing, ARP</a:t>
            </a:r>
          </a:p>
          <a:p>
            <a:pPr lvl="1">
              <a:defRPr/>
            </a:pPr>
            <a:r>
              <a:rPr lang="en-US" dirty="0" smtClean="0">
                <a:latin typeface="Gill Sans MT" charset="0"/>
              </a:rPr>
              <a:t>Ethernet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s</a:t>
            </a:r>
            <a:r>
              <a:rPr lang="en-US" dirty="0" smtClean="0">
                <a:latin typeface="Gill Sans MT" charset="0"/>
              </a:rPr>
              <a:t>witches</a:t>
            </a:r>
          </a:p>
          <a:p>
            <a:pPr lvl="1">
              <a:defRPr/>
            </a:pPr>
            <a:r>
              <a:rPr lang="en-US" dirty="0" smtClean="0">
                <a:latin typeface="Gill Sans MT" charset="0"/>
              </a:rPr>
              <a:t>VLANS</a:t>
            </a:r>
            <a:endParaRPr lang="en-US" dirty="0">
              <a:latin typeface="Gill Sans MT" charset="0"/>
            </a:endParaRPr>
          </a:p>
        </p:txBody>
      </p:sp>
      <p:sp>
        <p:nvSpPr>
          <p:cNvPr id="307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6.5</a:t>
            </a:r>
            <a:r>
              <a:rPr lang="en-US" dirty="0" smtClean="0">
                <a:latin typeface="Gill Sans MT" charset="0"/>
                <a:cs typeface="+mn-cs"/>
              </a:rPr>
              <a:t> link </a:t>
            </a:r>
            <a:r>
              <a:rPr lang="en-US" dirty="0">
                <a:latin typeface="Gill Sans MT" charset="0"/>
                <a:cs typeface="+mn-cs"/>
              </a:rPr>
              <a:t>v</a:t>
            </a:r>
            <a:r>
              <a:rPr lang="en-US" dirty="0" smtClean="0">
                <a:latin typeface="Gill Sans MT" charset="0"/>
                <a:cs typeface="+mn-cs"/>
              </a:rPr>
              <a:t>irtualization</a:t>
            </a:r>
            <a:r>
              <a:rPr lang="en-US" dirty="0">
                <a:latin typeface="Gill Sans MT" charset="0"/>
                <a:cs typeface="+mn-cs"/>
              </a:rPr>
              <a:t>: </a:t>
            </a:r>
            <a:r>
              <a:rPr lang="en-US" dirty="0" smtClean="0">
                <a:latin typeface="Gill Sans MT" charset="0"/>
                <a:cs typeface="+mn-cs"/>
              </a:rPr>
              <a:t>MPLS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6.6</a:t>
            </a:r>
            <a:r>
              <a:rPr lang="en-US" dirty="0" smtClean="0">
                <a:latin typeface="Gill Sans MT" charset="0"/>
                <a:cs typeface="+mn-cs"/>
              </a:rPr>
              <a:t> data center networking</a:t>
            </a:r>
            <a:endParaRPr lang="en-US" dirty="0">
              <a:latin typeface="Gill Sans MT" charset="0"/>
              <a:cs typeface="+mn-cs"/>
            </a:endParaRP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6.7 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a day in the life of a web request</a:t>
            </a:r>
          </a:p>
          <a:p>
            <a:pPr marL="457200" indent="-457200">
              <a:buFont typeface="Wingdings" charset="0"/>
              <a:buNone/>
              <a:defRPr/>
            </a:pPr>
            <a:endParaRPr lang="en-US" sz="2600" dirty="0">
              <a:latin typeface="Gill Sans MT" charset="0"/>
              <a:cs typeface="+mn-cs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48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105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34338" cy="1143000"/>
          </a:xfrm>
        </p:spPr>
        <p:txBody>
          <a:bodyPr/>
          <a:lstStyle/>
          <a:p>
            <a:pPr>
              <a:defRPr/>
            </a:pPr>
            <a:r>
              <a:rPr lang="en-US" sz="3200" i="1" dirty="0">
                <a:solidFill>
                  <a:srgbClr val="C00000"/>
                </a:solidFill>
                <a:latin typeface="Gill Sans MT" charset="0"/>
                <a:cs typeface="+mj-cs"/>
              </a:rPr>
              <a:t>Synthesis: </a:t>
            </a:r>
            <a:r>
              <a:rPr lang="en-US" sz="3200" dirty="0">
                <a:latin typeface="Gill Sans MT" charset="0"/>
                <a:cs typeface="+mj-cs"/>
              </a:rPr>
              <a:t>a day in the life of a web request</a:t>
            </a:r>
          </a:p>
        </p:txBody>
      </p:sp>
      <p:sp>
        <p:nvSpPr>
          <p:cNvPr id="860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38263"/>
            <a:ext cx="7772400" cy="46482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journey down protocol stack complete!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application, transport, network, link</a:t>
            </a: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putting-it-all-together: synthesis!</a:t>
            </a:r>
          </a:p>
          <a:p>
            <a:pPr lvl="1">
              <a:defRPr/>
            </a:pPr>
            <a:r>
              <a:rPr lang="en-US" i="1" dirty="0">
                <a:solidFill>
                  <a:srgbClr val="C00000"/>
                </a:solidFill>
                <a:latin typeface="Gill Sans MT" charset="0"/>
              </a:rPr>
              <a:t>goal:</a:t>
            </a:r>
            <a:r>
              <a:rPr lang="en-US" dirty="0">
                <a:solidFill>
                  <a:srgbClr val="C00000"/>
                </a:solidFill>
                <a:latin typeface="Gill Sans MT" charset="0"/>
              </a:rPr>
              <a:t> </a:t>
            </a:r>
            <a:r>
              <a:rPr lang="en-US" dirty="0">
                <a:latin typeface="Gill Sans MT" charset="0"/>
              </a:rPr>
              <a:t>identify, review, understand protocols (at all layers) involved in seemingly simple scenario: requesting www page</a:t>
            </a:r>
          </a:p>
          <a:p>
            <a:pPr lvl="1">
              <a:defRPr/>
            </a:pPr>
            <a:r>
              <a:rPr lang="en-US" i="1" dirty="0">
                <a:solidFill>
                  <a:srgbClr val="C00000"/>
                </a:solidFill>
                <a:latin typeface="Gill Sans MT" charset="0"/>
              </a:rPr>
              <a:t>scenario:</a:t>
            </a:r>
            <a:r>
              <a:rPr lang="en-US" dirty="0">
                <a:solidFill>
                  <a:srgbClr val="C00000"/>
                </a:solidFill>
                <a:latin typeface="Gill Sans MT" charset="0"/>
              </a:rPr>
              <a:t> </a:t>
            </a:r>
            <a:r>
              <a:rPr lang="en-US" dirty="0">
                <a:latin typeface="Gill Sans MT" charset="0"/>
              </a:rPr>
              <a:t>student attaches laptop to campus network, requests/receives www.google.com </a:t>
            </a:r>
          </a:p>
          <a:p>
            <a:pPr>
              <a:defRPr/>
            </a:pPr>
            <a:endParaRPr lang="en-US" dirty="0">
              <a:latin typeface="Gill Sans MT" charset="0"/>
              <a:cs typeface="+mn-cs"/>
            </a:endParaRPr>
          </a:p>
          <a:p>
            <a:pPr>
              <a:defRPr/>
            </a:pPr>
            <a:endParaRPr lang="en-US" dirty="0">
              <a:latin typeface="Gill Sans MT" charset="0"/>
              <a:cs typeface="+mn-cs"/>
            </a:endParaRPr>
          </a:p>
        </p:txBody>
      </p:sp>
      <p:pic>
        <p:nvPicPr>
          <p:cNvPr id="208901" name="Picture 16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" y="971550"/>
            <a:ext cx="7313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49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074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5" name="Picture 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8" y="946873"/>
            <a:ext cx="54848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3566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LAN addresses (more)</a:t>
            </a:r>
          </a:p>
        </p:txBody>
      </p:sp>
      <p:sp>
        <p:nvSpPr>
          <p:cNvPr id="419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MAC address allocation administered by IEEE</a:t>
            </a: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manufacturer buys portion of MAC address space (to assure uniqueness)</a:t>
            </a: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analogy: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MAC address: like Social Security Number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IP address: like postal address</a:t>
            </a: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 MAC flat address  </a:t>
            </a:r>
            <a:r>
              <a:rPr lang="en-US" dirty="0">
                <a:latin typeface="MS Mincho" charset="0"/>
                <a:ea typeface="MS Mincho" charset="0"/>
                <a:cs typeface="MS Mincho" charset="0"/>
              </a:rPr>
              <a:t>➜</a:t>
            </a:r>
            <a:r>
              <a:rPr lang="en-US" dirty="0">
                <a:latin typeface="Gill Sans MT" charset="0"/>
                <a:cs typeface="+mn-cs"/>
              </a:rPr>
              <a:t> portability 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can move LAN card from one LAN to another</a:t>
            </a: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IP hierarchical address </a:t>
            </a:r>
            <a:r>
              <a:rPr lang="en-US" i="1" dirty="0">
                <a:latin typeface="Gill Sans MT" charset="0"/>
                <a:cs typeface="+mn-cs"/>
              </a:rPr>
              <a:t>not</a:t>
            </a:r>
            <a:r>
              <a:rPr lang="en-US" dirty="0">
                <a:latin typeface="Gill Sans MT" charset="0"/>
                <a:cs typeface="+mn-cs"/>
              </a:rPr>
              <a:t> portable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 address depends on IP subnet to which node is attached</a:t>
            </a:r>
          </a:p>
          <a:p>
            <a:pPr>
              <a:defRPr/>
            </a:pPr>
            <a:endParaRPr lang="en-US" sz="3200" dirty="0">
              <a:latin typeface="Gill Sans MT" charset="0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5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437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3" name="Freeform 406"/>
          <p:cNvSpPr>
            <a:spLocks/>
          </p:cNvSpPr>
          <p:nvPr/>
        </p:nvSpPr>
        <p:spPr bwMode="auto">
          <a:xfrm>
            <a:off x="4751388" y="706438"/>
            <a:ext cx="3894137" cy="3192462"/>
          </a:xfrm>
          <a:custGeom>
            <a:avLst/>
            <a:gdLst>
              <a:gd name="T0" fmla="*/ 2147483647 w 2453"/>
              <a:gd name="T1" fmla="*/ 2147483647 h 2011"/>
              <a:gd name="T2" fmla="*/ 2147483647 w 2453"/>
              <a:gd name="T3" fmla="*/ 2147483647 h 2011"/>
              <a:gd name="T4" fmla="*/ 2147483647 w 2453"/>
              <a:gd name="T5" fmla="*/ 2147483647 h 2011"/>
              <a:gd name="T6" fmla="*/ 2147483647 w 2453"/>
              <a:gd name="T7" fmla="*/ 2147483647 h 2011"/>
              <a:gd name="T8" fmla="*/ 2147483647 w 2453"/>
              <a:gd name="T9" fmla="*/ 2147483647 h 2011"/>
              <a:gd name="T10" fmla="*/ 2147483647 w 2453"/>
              <a:gd name="T11" fmla="*/ 2147483647 h 2011"/>
              <a:gd name="T12" fmla="*/ 2147483647 w 2453"/>
              <a:gd name="T13" fmla="*/ 2147483647 h 2011"/>
              <a:gd name="T14" fmla="*/ 2147483647 w 2453"/>
              <a:gd name="T15" fmla="*/ 2147483647 h 2011"/>
              <a:gd name="T16" fmla="*/ 2147483647 w 2453"/>
              <a:gd name="T17" fmla="*/ 2147483647 h 2011"/>
              <a:gd name="T18" fmla="*/ 2147483647 w 2453"/>
              <a:gd name="T19" fmla="*/ 2147483647 h 2011"/>
              <a:gd name="T20" fmla="*/ 2147483647 w 2453"/>
              <a:gd name="T21" fmla="*/ 2147483647 h 2011"/>
              <a:gd name="T22" fmla="*/ 2147483647 w 2453"/>
              <a:gd name="T23" fmla="*/ 2147483647 h 2011"/>
              <a:gd name="T24" fmla="*/ 2147483647 w 2453"/>
              <a:gd name="T25" fmla="*/ 2147483647 h 2011"/>
              <a:gd name="T26" fmla="*/ 2147483647 w 2453"/>
              <a:gd name="T27" fmla="*/ 2147483647 h 2011"/>
              <a:gd name="T28" fmla="*/ 2147483647 w 2453"/>
              <a:gd name="T29" fmla="*/ 2147483647 h 2011"/>
              <a:gd name="T30" fmla="*/ 2147483647 w 2453"/>
              <a:gd name="T31" fmla="*/ 2147483647 h 2011"/>
              <a:gd name="T32" fmla="*/ 2147483647 w 2453"/>
              <a:gd name="T33" fmla="*/ 2147483647 h 2011"/>
              <a:gd name="T34" fmla="*/ 2147483647 w 2453"/>
              <a:gd name="T35" fmla="*/ 2147483647 h 2011"/>
              <a:gd name="T36" fmla="*/ 2147483647 w 2453"/>
              <a:gd name="T37" fmla="*/ 2147483647 h 2011"/>
              <a:gd name="T38" fmla="*/ 2147483647 w 2453"/>
              <a:gd name="T39" fmla="*/ 2147483647 h 2011"/>
              <a:gd name="T40" fmla="*/ 2147483647 w 2453"/>
              <a:gd name="T41" fmla="*/ 2147483647 h 2011"/>
              <a:gd name="T42" fmla="*/ 2147483647 w 2453"/>
              <a:gd name="T43" fmla="*/ 2147483647 h 2011"/>
              <a:gd name="T44" fmla="*/ 2147483647 w 2453"/>
              <a:gd name="T45" fmla="*/ 2147483647 h 2011"/>
              <a:gd name="T46" fmla="*/ 2147483647 w 2453"/>
              <a:gd name="T47" fmla="*/ 2147483647 h 2011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2453" h="2011">
                <a:moveTo>
                  <a:pt x="84" y="632"/>
                </a:moveTo>
                <a:cubicBezTo>
                  <a:pt x="51" y="704"/>
                  <a:pt x="28" y="747"/>
                  <a:pt x="16" y="809"/>
                </a:cubicBezTo>
                <a:cubicBezTo>
                  <a:pt x="4" y="871"/>
                  <a:pt x="0" y="949"/>
                  <a:pt x="9" y="1005"/>
                </a:cubicBezTo>
                <a:cubicBezTo>
                  <a:pt x="18" y="1061"/>
                  <a:pt x="44" y="1087"/>
                  <a:pt x="70" y="1147"/>
                </a:cubicBezTo>
                <a:cubicBezTo>
                  <a:pt x="96" y="1207"/>
                  <a:pt x="130" y="1314"/>
                  <a:pt x="165" y="1364"/>
                </a:cubicBezTo>
                <a:cubicBezTo>
                  <a:pt x="200" y="1414"/>
                  <a:pt x="216" y="1402"/>
                  <a:pt x="280" y="1446"/>
                </a:cubicBezTo>
                <a:cubicBezTo>
                  <a:pt x="344" y="1490"/>
                  <a:pt x="404" y="1587"/>
                  <a:pt x="549" y="1627"/>
                </a:cubicBezTo>
                <a:cubicBezTo>
                  <a:pt x="694" y="1667"/>
                  <a:pt x="987" y="1631"/>
                  <a:pt x="1152" y="1687"/>
                </a:cubicBezTo>
                <a:cubicBezTo>
                  <a:pt x="1317" y="1743"/>
                  <a:pt x="1455" y="1919"/>
                  <a:pt x="1542" y="1965"/>
                </a:cubicBezTo>
                <a:cubicBezTo>
                  <a:pt x="1629" y="2011"/>
                  <a:pt x="1610" y="1968"/>
                  <a:pt x="1675" y="1965"/>
                </a:cubicBezTo>
                <a:cubicBezTo>
                  <a:pt x="1740" y="1962"/>
                  <a:pt x="1816" y="1974"/>
                  <a:pt x="1933" y="1945"/>
                </a:cubicBezTo>
                <a:cubicBezTo>
                  <a:pt x="2050" y="1916"/>
                  <a:pt x="2299" y="1866"/>
                  <a:pt x="2376" y="1793"/>
                </a:cubicBezTo>
                <a:cubicBezTo>
                  <a:pt x="2453" y="1720"/>
                  <a:pt x="2410" y="1591"/>
                  <a:pt x="2396" y="1508"/>
                </a:cubicBezTo>
                <a:cubicBezTo>
                  <a:pt x="2382" y="1425"/>
                  <a:pt x="2301" y="1408"/>
                  <a:pt x="2293" y="1297"/>
                </a:cubicBezTo>
                <a:cubicBezTo>
                  <a:pt x="2285" y="1186"/>
                  <a:pt x="2339" y="950"/>
                  <a:pt x="2347" y="843"/>
                </a:cubicBezTo>
                <a:cubicBezTo>
                  <a:pt x="2355" y="736"/>
                  <a:pt x="2368" y="717"/>
                  <a:pt x="2340" y="653"/>
                </a:cubicBezTo>
                <a:cubicBezTo>
                  <a:pt x="2312" y="589"/>
                  <a:pt x="2247" y="537"/>
                  <a:pt x="2177" y="456"/>
                </a:cubicBezTo>
                <a:cubicBezTo>
                  <a:pt x="2107" y="375"/>
                  <a:pt x="2016" y="235"/>
                  <a:pt x="1920" y="165"/>
                </a:cubicBezTo>
                <a:cubicBezTo>
                  <a:pt x="1824" y="95"/>
                  <a:pt x="1716" y="61"/>
                  <a:pt x="1601" y="36"/>
                </a:cubicBezTo>
                <a:cubicBezTo>
                  <a:pt x="1486" y="11"/>
                  <a:pt x="1343" y="0"/>
                  <a:pt x="1229" y="16"/>
                </a:cubicBezTo>
                <a:cubicBezTo>
                  <a:pt x="1115" y="32"/>
                  <a:pt x="1042" y="90"/>
                  <a:pt x="917" y="131"/>
                </a:cubicBezTo>
                <a:cubicBezTo>
                  <a:pt x="792" y="172"/>
                  <a:pt x="595" y="219"/>
                  <a:pt x="477" y="260"/>
                </a:cubicBezTo>
                <a:cubicBezTo>
                  <a:pt x="359" y="301"/>
                  <a:pt x="280" y="311"/>
                  <a:pt x="212" y="375"/>
                </a:cubicBezTo>
                <a:cubicBezTo>
                  <a:pt x="144" y="439"/>
                  <a:pt x="117" y="560"/>
                  <a:pt x="84" y="632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8704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96838"/>
            <a:ext cx="8034338" cy="973137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latin typeface="Gill Sans MT" charset="0"/>
                <a:cs typeface="+mj-cs"/>
              </a:rPr>
              <a:t>A day in the life: scenario</a:t>
            </a:r>
          </a:p>
        </p:txBody>
      </p:sp>
      <p:sp>
        <p:nvSpPr>
          <p:cNvPr id="209925" name="Freeform 3"/>
          <p:cNvSpPr>
            <a:spLocks/>
          </p:cNvSpPr>
          <p:nvPr/>
        </p:nvSpPr>
        <p:spPr bwMode="auto">
          <a:xfrm>
            <a:off x="611188" y="1273175"/>
            <a:ext cx="3554412" cy="2754313"/>
          </a:xfrm>
          <a:custGeom>
            <a:avLst/>
            <a:gdLst>
              <a:gd name="T0" fmla="*/ 2147483647 w 2406"/>
              <a:gd name="T1" fmla="*/ 2147483647 h 958"/>
              <a:gd name="T2" fmla="*/ 2147483647 w 2406"/>
              <a:gd name="T3" fmla="*/ 2147483647 h 958"/>
              <a:gd name="T4" fmla="*/ 2147483647 w 2406"/>
              <a:gd name="T5" fmla="*/ 2147483647 h 958"/>
              <a:gd name="T6" fmla="*/ 2147483647 w 2406"/>
              <a:gd name="T7" fmla="*/ 2147483647 h 958"/>
              <a:gd name="T8" fmla="*/ 2147483647 w 2406"/>
              <a:gd name="T9" fmla="*/ 2147483647 h 958"/>
              <a:gd name="T10" fmla="*/ 2147483647 w 2406"/>
              <a:gd name="T11" fmla="*/ 2147483647 h 958"/>
              <a:gd name="T12" fmla="*/ 2147483647 w 2406"/>
              <a:gd name="T13" fmla="*/ 2147483647 h 958"/>
              <a:gd name="T14" fmla="*/ 2147483647 w 2406"/>
              <a:gd name="T15" fmla="*/ 2147483647 h 958"/>
              <a:gd name="T16" fmla="*/ 2147483647 w 2406"/>
              <a:gd name="T17" fmla="*/ 2147483647 h 958"/>
              <a:gd name="T18" fmla="*/ 2147483647 w 2406"/>
              <a:gd name="T19" fmla="*/ 2147483647 h 958"/>
              <a:gd name="T20" fmla="*/ 2147483647 w 2406"/>
              <a:gd name="T21" fmla="*/ 2147483647 h 958"/>
              <a:gd name="T22" fmla="*/ 2147483647 w 2406"/>
              <a:gd name="T23" fmla="*/ 2147483647 h 958"/>
              <a:gd name="T24" fmla="*/ 2147483647 w 2406"/>
              <a:gd name="T25" fmla="*/ 2147483647 h 9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406"/>
              <a:gd name="T40" fmla="*/ 0 h 958"/>
              <a:gd name="T41" fmla="*/ 2406 w 2406"/>
              <a:gd name="T42" fmla="*/ 958 h 95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406" h="958">
                <a:moveTo>
                  <a:pt x="2192" y="274"/>
                </a:moveTo>
                <a:cubicBezTo>
                  <a:pt x="1978" y="94"/>
                  <a:pt x="1990" y="122"/>
                  <a:pt x="1857" y="77"/>
                </a:cubicBezTo>
                <a:cubicBezTo>
                  <a:pt x="1724" y="32"/>
                  <a:pt x="1584" y="0"/>
                  <a:pt x="1393" y="7"/>
                </a:cubicBezTo>
                <a:cubicBezTo>
                  <a:pt x="1202" y="14"/>
                  <a:pt x="898" y="84"/>
                  <a:pt x="713" y="122"/>
                </a:cubicBezTo>
                <a:cubicBezTo>
                  <a:pt x="528" y="160"/>
                  <a:pt x="395" y="168"/>
                  <a:pt x="280" y="234"/>
                </a:cubicBezTo>
                <a:cubicBezTo>
                  <a:pt x="166" y="301"/>
                  <a:pt x="52" y="432"/>
                  <a:pt x="26" y="522"/>
                </a:cubicBezTo>
                <a:cubicBezTo>
                  <a:pt x="0" y="612"/>
                  <a:pt x="81" y="711"/>
                  <a:pt x="122" y="773"/>
                </a:cubicBezTo>
                <a:cubicBezTo>
                  <a:pt x="163" y="835"/>
                  <a:pt x="99" y="877"/>
                  <a:pt x="273" y="894"/>
                </a:cubicBezTo>
                <a:cubicBezTo>
                  <a:pt x="447" y="911"/>
                  <a:pt x="938" y="866"/>
                  <a:pt x="1169" y="876"/>
                </a:cubicBezTo>
                <a:cubicBezTo>
                  <a:pt x="1400" y="886"/>
                  <a:pt x="1499" y="950"/>
                  <a:pt x="1659" y="954"/>
                </a:cubicBezTo>
                <a:cubicBezTo>
                  <a:pt x="1819" y="958"/>
                  <a:pt x="2014" y="958"/>
                  <a:pt x="2129" y="897"/>
                </a:cubicBezTo>
                <a:cubicBezTo>
                  <a:pt x="2244" y="836"/>
                  <a:pt x="2327" y="856"/>
                  <a:pt x="2350" y="591"/>
                </a:cubicBezTo>
                <a:cubicBezTo>
                  <a:pt x="2373" y="326"/>
                  <a:pt x="2406" y="454"/>
                  <a:pt x="2192" y="274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209926" name="Group 4"/>
          <p:cNvGrpSpPr>
            <a:grpSpLocks/>
          </p:cNvGrpSpPr>
          <p:nvPr/>
        </p:nvGrpSpPr>
        <p:grpSpPr bwMode="auto">
          <a:xfrm>
            <a:off x="5383213" y="2679700"/>
            <a:ext cx="757237" cy="379413"/>
            <a:chOff x="2466" y="2026"/>
            <a:chExt cx="477" cy="282"/>
          </a:xfrm>
        </p:grpSpPr>
        <p:sp>
          <p:nvSpPr>
            <p:cNvPr id="210197" name="Oval 5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0198" name="Line 6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0199" name="Rectangle 7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i="0" dirty="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210200" name="Oval 8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210201" name="Group 9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210208" name="Line 1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209" name="Line 1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210" name="Line 1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210202" name="Group 13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210205" name="Line 1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206" name="Line 1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207" name="Line 1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210203" name="Line 17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0204" name="Line 18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209927" name="Group 19"/>
          <p:cNvGrpSpPr>
            <a:grpSpLocks/>
          </p:cNvGrpSpPr>
          <p:nvPr/>
        </p:nvGrpSpPr>
        <p:grpSpPr bwMode="auto">
          <a:xfrm>
            <a:off x="6748463" y="2425700"/>
            <a:ext cx="757237" cy="379413"/>
            <a:chOff x="2466" y="2026"/>
            <a:chExt cx="477" cy="282"/>
          </a:xfrm>
        </p:grpSpPr>
        <p:sp>
          <p:nvSpPr>
            <p:cNvPr id="210183" name="Oval 20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0184" name="Line 21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0185" name="Rectangle 22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i="0" dirty="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210186" name="Oval 23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210187" name="Group 24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210194" name="Line 2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195" name="Line 2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196" name="Line 2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210188" name="Group 28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210191" name="Line 2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192" name="Line 3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193" name="Line 3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210189" name="Line 32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0190" name="Line 33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209928" name="Text Box 34"/>
          <p:cNvSpPr txBox="1">
            <a:spLocks noChangeArrowheads="1"/>
          </p:cNvSpPr>
          <p:nvPr/>
        </p:nvSpPr>
        <p:spPr bwMode="auto">
          <a:xfrm>
            <a:off x="5364163" y="1762125"/>
            <a:ext cx="181133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Comcast network </a:t>
            </a:r>
          </a:p>
          <a:p>
            <a:pPr eaLnBrk="1" hangingPunct="1"/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68.80.0.0/13</a:t>
            </a:r>
          </a:p>
        </p:txBody>
      </p:sp>
      <p:sp>
        <p:nvSpPr>
          <p:cNvPr id="209929" name="Line 36"/>
          <p:cNvSpPr>
            <a:spLocks noChangeShapeType="1"/>
          </p:cNvSpPr>
          <p:nvPr/>
        </p:nvSpPr>
        <p:spPr bwMode="auto">
          <a:xfrm flipV="1">
            <a:off x="3613150" y="2344738"/>
            <a:ext cx="155575" cy="142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09930" name="Line 43"/>
          <p:cNvSpPr>
            <a:spLocks noChangeShapeType="1"/>
          </p:cNvSpPr>
          <p:nvPr/>
        </p:nvSpPr>
        <p:spPr bwMode="auto">
          <a:xfrm flipV="1">
            <a:off x="2503488" y="2517775"/>
            <a:ext cx="6953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09931" name="Line 44"/>
          <p:cNvSpPr>
            <a:spLocks noChangeShapeType="1"/>
          </p:cNvSpPr>
          <p:nvPr/>
        </p:nvSpPr>
        <p:spPr bwMode="auto">
          <a:xfrm flipV="1">
            <a:off x="3762375" y="2201863"/>
            <a:ext cx="138113" cy="14287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09932" name="Line 48"/>
          <p:cNvSpPr>
            <a:spLocks noChangeShapeType="1"/>
          </p:cNvSpPr>
          <p:nvPr/>
        </p:nvSpPr>
        <p:spPr bwMode="auto">
          <a:xfrm flipV="1">
            <a:off x="3117850" y="2736850"/>
            <a:ext cx="512763" cy="612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209933" name="Group 49"/>
          <p:cNvGrpSpPr>
            <a:grpSpLocks/>
          </p:cNvGrpSpPr>
          <p:nvPr/>
        </p:nvGrpSpPr>
        <p:grpSpPr bwMode="auto">
          <a:xfrm>
            <a:off x="2598738" y="3365500"/>
            <a:ext cx="987425" cy="479425"/>
            <a:chOff x="1118" y="1621"/>
            <a:chExt cx="622" cy="302"/>
          </a:xfrm>
        </p:grpSpPr>
        <p:sp>
          <p:nvSpPr>
            <p:cNvPr id="210166" name="Rectangle 50"/>
            <p:cNvSpPr>
              <a:spLocks noChangeArrowheads="1"/>
            </p:cNvSpPr>
            <p:nvPr/>
          </p:nvSpPr>
          <p:spPr bwMode="auto">
            <a:xfrm>
              <a:off x="1578" y="1789"/>
              <a:ext cx="162" cy="44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0167" name="Rectangle 51"/>
            <p:cNvSpPr>
              <a:spLocks noChangeArrowheads="1"/>
            </p:cNvSpPr>
            <p:nvPr/>
          </p:nvSpPr>
          <p:spPr bwMode="auto">
            <a:xfrm rot="-2700000">
              <a:off x="1336" y="1621"/>
              <a:ext cx="162" cy="44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210168" name="Group 52"/>
            <p:cNvGrpSpPr>
              <a:grpSpLocks/>
            </p:cNvGrpSpPr>
            <p:nvPr/>
          </p:nvGrpSpPr>
          <p:grpSpPr bwMode="auto">
            <a:xfrm>
              <a:off x="1118" y="1684"/>
              <a:ext cx="477" cy="239"/>
              <a:chOff x="2466" y="2026"/>
              <a:chExt cx="477" cy="282"/>
            </a:xfrm>
          </p:grpSpPr>
          <p:sp>
            <p:nvSpPr>
              <p:cNvPr id="210169" name="Oval 53"/>
              <p:cNvSpPr>
                <a:spLocks noChangeArrowheads="1"/>
              </p:cNvSpPr>
              <p:nvPr/>
            </p:nvSpPr>
            <p:spPr bwMode="auto">
              <a:xfrm>
                <a:off x="2466" y="2168"/>
                <a:ext cx="476" cy="140"/>
              </a:xfrm>
              <a:prstGeom prst="ellipse">
                <a:avLst/>
              </a:prstGeom>
              <a:solidFill>
                <a:srgbClr val="DDDDDD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i="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10170" name="Line 54"/>
              <p:cNvSpPr>
                <a:spLocks noChangeShapeType="1"/>
              </p:cNvSpPr>
              <p:nvPr/>
            </p:nvSpPr>
            <p:spPr bwMode="auto">
              <a:xfrm>
                <a:off x="2470" y="2125"/>
                <a:ext cx="1" cy="8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171" name="Rectangle 55"/>
              <p:cNvSpPr>
                <a:spLocks noChangeArrowheads="1"/>
              </p:cNvSpPr>
              <p:nvPr/>
            </p:nvSpPr>
            <p:spPr bwMode="auto">
              <a:xfrm>
                <a:off x="2470" y="2125"/>
                <a:ext cx="472" cy="111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 i="0" dirty="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210172" name="Oval 56"/>
              <p:cNvSpPr>
                <a:spLocks noChangeArrowheads="1"/>
              </p:cNvSpPr>
              <p:nvPr/>
            </p:nvSpPr>
            <p:spPr bwMode="auto">
              <a:xfrm>
                <a:off x="2466" y="2026"/>
                <a:ext cx="476" cy="160"/>
              </a:xfrm>
              <a:prstGeom prst="ellipse">
                <a:avLst/>
              </a:prstGeom>
              <a:solidFill>
                <a:srgbClr val="DDDDDD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i="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grpSp>
            <p:nvGrpSpPr>
              <p:cNvPr id="210173" name="Group 57"/>
              <p:cNvGrpSpPr>
                <a:grpSpLocks/>
              </p:cNvGrpSpPr>
              <p:nvPr/>
            </p:nvGrpSpPr>
            <p:grpSpPr bwMode="auto">
              <a:xfrm>
                <a:off x="2581" y="2061"/>
                <a:ext cx="236" cy="94"/>
                <a:chOff x="2848" y="848"/>
                <a:chExt cx="140" cy="98"/>
              </a:xfrm>
            </p:grpSpPr>
            <p:sp>
              <p:nvSpPr>
                <p:cNvPr id="210180" name="Line 58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10181" name="Line 5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10182" name="Line 60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210174" name="Group 61"/>
              <p:cNvGrpSpPr>
                <a:grpSpLocks/>
              </p:cNvGrpSpPr>
              <p:nvPr/>
            </p:nvGrpSpPr>
            <p:grpSpPr bwMode="auto">
              <a:xfrm flipV="1">
                <a:off x="2581" y="2060"/>
                <a:ext cx="236" cy="94"/>
                <a:chOff x="2848" y="848"/>
                <a:chExt cx="140" cy="98"/>
              </a:xfrm>
            </p:grpSpPr>
            <p:sp>
              <p:nvSpPr>
                <p:cNvPr id="210177" name="Line 6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10178" name="Line 6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10179" name="Line 6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sp>
            <p:nvSpPr>
              <p:cNvPr id="210175" name="Line 65"/>
              <p:cNvSpPr>
                <a:spLocks noChangeShapeType="1"/>
              </p:cNvSpPr>
              <p:nvPr/>
            </p:nvSpPr>
            <p:spPr bwMode="auto">
              <a:xfrm flipH="1">
                <a:off x="2942" y="2109"/>
                <a:ext cx="1" cy="12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176" name="Line 66"/>
              <p:cNvSpPr>
                <a:spLocks noChangeShapeType="1"/>
              </p:cNvSpPr>
              <p:nvPr/>
            </p:nvSpPr>
            <p:spPr bwMode="auto">
              <a:xfrm flipH="1">
                <a:off x="2466" y="2117"/>
                <a:ext cx="1" cy="12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  <p:sp>
        <p:nvSpPr>
          <p:cNvPr id="209934" name="Line 68"/>
          <p:cNvSpPr>
            <a:spLocks noChangeShapeType="1"/>
          </p:cNvSpPr>
          <p:nvPr/>
        </p:nvSpPr>
        <p:spPr bwMode="auto">
          <a:xfrm flipV="1">
            <a:off x="3589338" y="2930525"/>
            <a:ext cx="1819275" cy="7334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209935" name="Group 69"/>
          <p:cNvGrpSpPr>
            <a:grpSpLocks/>
          </p:cNvGrpSpPr>
          <p:nvPr/>
        </p:nvGrpSpPr>
        <p:grpSpPr bwMode="auto">
          <a:xfrm>
            <a:off x="7405688" y="3341688"/>
            <a:ext cx="757237" cy="379412"/>
            <a:chOff x="2466" y="2026"/>
            <a:chExt cx="477" cy="282"/>
          </a:xfrm>
        </p:grpSpPr>
        <p:sp>
          <p:nvSpPr>
            <p:cNvPr id="210152" name="Oval 70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0153" name="Line 71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0154" name="Rectangle 72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i="0" dirty="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210155" name="Oval 73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210156" name="Group 74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210163" name="Line 7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164" name="Line 7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165" name="Line 7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210157" name="Group 78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210160" name="Line 7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161" name="Line 8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162" name="Line 8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210158" name="Line 82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0159" name="Line 83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209936" name="Line 93"/>
          <p:cNvSpPr>
            <a:spLocks noChangeShapeType="1"/>
          </p:cNvSpPr>
          <p:nvPr/>
        </p:nvSpPr>
        <p:spPr bwMode="auto">
          <a:xfrm flipH="1">
            <a:off x="7124700" y="2166938"/>
            <a:ext cx="260350" cy="2587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09937" name="Freeform 94"/>
          <p:cNvSpPr>
            <a:spLocks/>
          </p:cNvSpPr>
          <p:nvPr/>
        </p:nvSpPr>
        <p:spPr bwMode="auto">
          <a:xfrm>
            <a:off x="1089025" y="4146550"/>
            <a:ext cx="6419850" cy="1620838"/>
          </a:xfrm>
          <a:custGeom>
            <a:avLst/>
            <a:gdLst>
              <a:gd name="T0" fmla="*/ 2147483647 w 2406"/>
              <a:gd name="T1" fmla="*/ 2147483647 h 958"/>
              <a:gd name="T2" fmla="*/ 2147483647 w 2406"/>
              <a:gd name="T3" fmla="*/ 2147483647 h 958"/>
              <a:gd name="T4" fmla="*/ 2147483647 w 2406"/>
              <a:gd name="T5" fmla="*/ 2147483647 h 958"/>
              <a:gd name="T6" fmla="*/ 2147483647 w 2406"/>
              <a:gd name="T7" fmla="*/ 2147483647 h 958"/>
              <a:gd name="T8" fmla="*/ 2147483647 w 2406"/>
              <a:gd name="T9" fmla="*/ 2147483647 h 958"/>
              <a:gd name="T10" fmla="*/ 2147483647 w 2406"/>
              <a:gd name="T11" fmla="*/ 2147483647 h 958"/>
              <a:gd name="T12" fmla="*/ 2147483647 w 2406"/>
              <a:gd name="T13" fmla="*/ 2147483647 h 958"/>
              <a:gd name="T14" fmla="*/ 2147483647 w 2406"/>
              <a:gd name="T15" fmla="*/ 2147483647 h 958"/>
              <a:gd name="T16" fmla="*/ 2147483647 w 2406"/>
              <a:gd name="T17" fmla="*/ 2147483647 h 958"/>
              <a:gd name="T18" fmla="*/ 2147483647 w 2406"/>
              <a:gd name="T19" fmla="*/ 2147483647 h 958"/>
              <a:gd name="T20" fmla="*/ 2147483647 w 2406"/>
              <a:gd name="T21" fmla="*/ 2147483647 h 958"/>
              <a:gd name="T22" fmla="*/ 2147483647 w 2406"/>
              <a:gd name="T23" fmla="*/ 2147483647 h 958"/>
              <a:gd name="T24" fmla="*/ 2147483647 w 2406"/>
              <a:gd name="T25" fmla="*/ 2147483647 h 9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406"/>
              <a:gd name="T40" fmla="*/ 0 h 958"/>
              <a:gd name="T41" fmla="*/ 2406 w 2406"/>
              <a:gd name="T42" fmla="*/ 958 h 95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406" h="958">
                <a:moveTo>
                  <a:pt x="2192" y="274"/>
                </a:moveTo>
                <a:cubicBezTo>
                  <a:pt x="1978" y="94"/>
                  <a:pt x="1990" y="122"/>
                  <a:pt x="1857" y="77"/>
                </a:cubicBezTo>
                <a:cubicBezTo>
                  <a:pt x="1724" y="32"/>
                  <a:pt x="1584" y="0"/>
                  <a:pt x="1393" y="7"/>
                </a:cubicBezTo>
                <a:cubicBezTo>
                  <a:pt x="1202" y="14"/>
                  <a:pt x="898" y="84"/>
                  <a:pt x="713" y="122"/>
                </a:cubicBezTo>
                <a:cubicBezTo>
                  <a:pt x="528" y="160"/>
                  <a:pt x="395" y="168"/>
                  <a:pt x="280" y="234"/>
                </a:cubicBezTo>
                <a:cubicBezTo>
                  <a:pt x="166" y="301"/>
                  <a:pt x="52" y="432"/>
                  <a:pt x="26" y="522"/>
                </a:cubicBezTo>
                <a:cubicBezTo>
                  <a:pt x="0" y="612"/>
                  <a:pt x="81" y="711"/>
                  <a:pt x="122" y="773"/>
                </a:cubicBezTo>
                <a:cubicBezTo>
                  <a:pt x="163" y="835"/>
                  <a:pt x="99" y="877"/>
                  <a:pt x="273" y="894"/>
                </a:cubicBezTo>
                <a:cubicBezTo>
                  <a:pt x="447" y="911"/>
                  <a:pt x="938" y="866"/>
                  <a:pt x="1169" y="876"/>
                </a:cubicBezTo>
                <a:cubicBezTo>
                  <a:pt x="1400" y="886"/>
                  <a:pt x="1499" y="950"/>
                  <a:pt x="1659" y="954"/>
                </a:cubicBezTo>
                <a:cubicBezTo>
                  <a:pt x="1819" y="958"/>
                  <a:pt x="2014" y="958"/>
                  <a:pt x="2129" y="897"/>
                </a:cubicBezTo>
                <a:cubicBezTo>
                  <a:pt x="2244" y="836"/>
                  <a:pt x="2327" y="856"/>
                  <a:pt x="2350" y="591"/>
                </a:cubicBezTo>
                <a:cubicBezTo>
                  <a:pt x="2373" y="326"/>
                  <a:pt x="2406" y="454"/>
                  <a:pt x="2192" y="274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209938" name="Group 110"/>
          <p:cNvGrpSpPr>
            <a:grpSpLocks/>
          </p:cNvGrpSpPr>
          <p:nvPr/>
        </p:nvGrpSpPr>
        <p:grpSpPr bwMode="auto">
          <a:xfrm>
            <a:off x="4025900" y="4724400"/>
            <a:ext cx="757238" cy="379413"/>
            <a:chOff x="2466" y="2026"/>
            <a:chExt cx="477" cy="282"/>
          </a:xfrm>
        </p:grpSpPr>
        <p:sp>
          <p:nvSpPr>
            <p:cNvPr id="210138" name="Oval 111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0139" name="Line 112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0140" name="Rectangle 113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i="0" dirty="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210141" name="Oval 114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210142" name="Group 115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210149" name="Line 11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150" name="Line 11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151" name="Line 11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210143" name="Group 119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210146" name="Line 12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147" name="Line 12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148" name="Line 12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210144" name="Line 123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0145" name="Line 124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209939" name="Line 134"/>
          <p:cNvSpPr>
            <a:spLocks noChangeShapeType="1"/>
          </p:cNvSpPr>
          <p:nvPr/>
        </p:nvSpPr>
        <p:spPr bwMode="auto">
          <a:xfrm flipV="1">
            <a:off x="4479925" y="3074988"/>
            <a:ext cx="1174750" cy="165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09940" name="Text Box 135"/>
          <p:cNvSpPr txBox="1">
            <a:spLocks noChangeArrowheads="1"/>
          </p:cNvSpPr>
          <p:nvPr/>
        </p:nvSpPr>
        <p:spPr bwMode="auto">
          <a:xfrm>
            <a:off x="5357813" y="5018088"/>
            <a:ext cx="18097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Google</a:t>
            </a:r>
            <a:r>
              <a:rPr lang="ja-JP" altLang="en-US" sz="1600" i="0">
                <a:solidFill>
                  <a:srgbClr val="000000"/>
                </a:solidFill>
                <a:latin typeface="Arial" charset="0"/>
              </a:rPr>
              <a:t>’</a:t>
            </a:r>
            <a:r>
              <a:rPr lang="en-US" altLang="ja-JP" sz="1600" i="0" dirty="0">
                <a:solidFill>
                  <a:srgbClr val="000000"/>
                </a:solidFill>
                <a:latin typeface="Arial" charset="0"/>
              </a:rPr>
              <a:t>s network </a:t>
            </a:r>
          </a:p>
          <a:p>
            <a:pPr eaLnBrk="1" hangingPunct="1"/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64.233.160.0/19 </a:t>
            </a:r>
          </a:p>
        </p:txBody>
      </p:sp>
      <p:sp>
        <p:nvSpPr>
          <p:cNvPr id="209941" name="Line 136"/>
          <p:cNvSpPr>
            <a:spLocks noChangeShapeType="1"/>
          </p:cNvSpPr>
          <p:nvPr/>
        </p:nvSpPr>
        <p:spPr bwMode="auto">
          <a:xfrm flipV="1">
            <a:off x="3059113" y="4894263"/>
            <a:ext cx="9429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09942" name="Text Box 137"/>
          <p:cNvSpPr txBox="1">
            <a:spLocks noChangeArrowheads="1"/>
          </p:cNvSpPr>
          <p:nvPr/>
        </p:nvSpPr>
        <p:spPr bwMode="auto">
          <a:xfrm>
            <a:off x="1971675" y="5286375"/>
            <a:ext cx="1595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64.233.169.105</a:t>
            </a:r>
          </a:p>
        </p:txBody>
      </p:sp>
      <p:sp>
        <p:nvSpPr>
          <p:cNvPr id="209943" name="Text Box 138"/>
          <p:cNvSpPr txBox="1">
            <a:spLocks noChangeArrowheads="1"/>
          </p:cNvSpPr>
          <p:nvPr/>
        </p:nvSpPr>
        <p:spPr bwMode="auto">
          <a:xfrm>
            <a:off x="1939925" y="4992688"/>
            <a:ext cx="11779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web server</a:t>
            </a:r>
          </a:p>
        </p:txBody>
      </p:sp>
      <p:sp>
        <p:nvSpPr>
          <p:cNvPr id="209944" name="Text Box 139"/>
          <p:cNvSpPr txBox="1">
            <a:spLocks noChangeArrowheads="1"/>
          </p:cNvSpPr>
          <p:nvPr/>
        </p:nvSpPr>
        <p:spPr bwMode="auto">
          <a:xfrm>
            <a:off x="7577138" y="1384300"/>
            <a:ext cx="123348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DNS server</a:t>
            </a:r>
          </a:p>
          <a:p>
            <a:pPr eaLnBrk="1" hangingPunct="1"/>
            <a:endParaRPr lang="en-US" sz="1600" i="0" dirty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209945" name="Group 95"/>
          <p:cNvGrpSpPr>
            <a:grpSpLocks/>
          </p:cNvGrpSpPr>
          <p:nvPr/>
        </p:nvGrpSpPr>
        <p:grpSpPr bwMode="auto">
          <a:xfrm>
            <a:off x="5797550" y="4365625"/>
            <a:ext cx="757238" cy="379413"/>
            <a:chOff x="2466" y="2026"/>
            <a:chExt cx="477" cy="282"/>
          </a:xfrm>
        </p:grpSpPr>
        <p:sp>
          <p:nvSpPr>
            <p:cNvPr id="210124" name="Oval 96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0125" name="Line 97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0126" name="Rectangle 98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i="0" dirty="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210127" name="Oval 99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210128" name="Group 100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210135" name="Line 10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136" name="Line 10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137" name="Line 10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210129" name="Group 104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210132" name="Line 10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133" name="Line 10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134" name="Line 10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210130" name="Line 108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0131" name="Line 109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209946" name="Group 166"/>
          <p:cNvGrpSpPr>
            <a:grpSpLocks/>
          </p:cNvGrpSpPr>
          <p:nvPr/>
        </p:nvGrpSpPr>
        <p:grpSpPr bwMode="auto">
          <a:xfrm>
            <a:off x="5181600" y="3048000"/>
            <a:ext cx="400050" cy="152400"/>
            <a:chOff x="3228" y="1776"/>
            <a:chExt cx="252" cy="96"/>
          </a:xfrm>
        </p:grpSpPr>
        <p:sp>
          <p:nvSpPr>
            <p:cNvPr id="210122" name="Line 164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0123" name="Line 165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09947" name="Group 167"/>
          <p:cNvGrpSpPr>
            <a:grpSpLocks/>
          </p:cNvGrpSpPr>
          <p:nvPr/>
        </p:nvGrpSpPr>
        <p:grpSpPr bwMode="auto">
          <a:xfrm flipH="1">
            <a:off x="5810250" y="3062288"/>
            <a:ext cx="400050" cy="152400"/>
            <a:chOff x="3228" y="1776"/>
            <a:chExt cx="252" cy="96"/>
          </a:xfrm>
        </p:grpSpPr>
        <p:sp>
          <p:nvSpPr>
            <p:cNvPr id="210120" name="Line 168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0121" name="Line 169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09948" name="Group 170"/>
          <p:cNvGrpSpPr>
            <a:grpSpLocks/>
          </p:cNvGrpSpPr>
          <p:nvPr/>
        </p:nvGrpSpPr>
        <p:grpSpPr bwMode="auto">
          <a:xfrm flipH="1" flipV="1">
            <a:off x="5962650" y="2538413"/>
            <a:ext cx="400050" cy="152400"/>
            <a:chOff x="3228" y="1776"/>
            <a:chExt cx="252" cy="96"/>
          </a:xfrm>
        </p:grpSpPr>
        <p:sp>
          <p:nvSpPr>
            <p:cNvPr id="210118" name="Line 171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0119" name="Line 172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09949" name="Group 173"/>
          <p:cNvGrpSpPr>
            <a:grpSpLocks/>
          </p:cNvGrpSpPr>
          <p:nvPr/>
        </p:nvGrpSpPr>
        <p:grpSpPr bwMode="auto">
          <a:xfrm flipH="1" flipV="1">
            <a:off x="8062913" y="3228975"/>
            <a:ext cx="400050" cy="152400"/>
            <a:chOff x="3228" y="1776"/>
            <a:chExt cx="252" cy="96"/>
          </a:xfrm>
        </p:grpSpPr>
        <p:sp>
          <p:nvSpPr>
            <p:cNvPr id="210116" name="Line 174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0117" name="Line 175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09950" name="Group 176"/>
          <p:cNvGrpSpPr>
            <a:grpSpLocks/>
          </p:cNvGrpSpPr>
          <p:nvPr/>
        </p:nvGrpSpPr>
        <p:grpSpPr bwMode="auto">
          <a:xfrm flipV="1">
            <a:off x="7239000" y="3248025"/>
            <a:ext cx="295275" cy="114300"/>
            <a:chOff x="3228" y="1776"/>
            <a:chExt cx="252" cy="96"/>
          </a:xfrm>
        </p:grpSpPr>
        <p:sp>
          <p:nvSpPr>
            <p:cNvPr id="210114" name="Line 177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0115" name="Line 178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09951" name="Group 179"/>
          <p:cNvGrpSpPr>
            <a:grpSpLocks/>
          </p:cNvGrpSpPr>
          <p:nvPr/>
        </p:nvGrpSpPr>
        <p:grpSpPr bwMode="auto">
          <a:xfrm rot="409689" flipH="1" flipV="1">
            <a:off x="7510463" y="2590800"/>
            <a:ext cx="452437" cy="57150"/>
            <a:chOff x="3228" y="1776"/>
            <a:chExt cx="252" cy="96"/>
          </a:xfrm>
        </p:grpSpPr>
        <p:sp>
          <p:nvSpPr>
            <p:cNvPr id="210112" name="Line 180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0113" name="Line 181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09952" name="Group 182"/>
          <p:cNvGrpSpPr>
            <a:grpSpLocks/>
          </p:cNvGrpSpPr>
          <p:nvPr/>
        </p:nvGrpSpPr>
        <p:grpSpPr bwMode="auto">
          <a:xfrm>
            <a:off x="6653213" y="2795588"/>
            <a:ext cx="295275" cy="114300"/>
            <a:chOff x="3228" y="1776"/>
            <a:chExt cx="252" cy="96"/>
          </a:xfrm>
        </p:grpSpPr>
        <p:sp>
          <p:nvSpPr>
            <p:cNvPr id="210110" name="Line 183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0111" name="Line 184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09953" name="Group 185"/>
          <p:cNvGrpSpPr>
            <a:grpSpLocks/>
          </p:cNvGrpSpPr>
          <p:nvPr/>
        </p:nvGrpSpPr>
        <p:grpSpPr bwMode="auto">
          <a:xfrm flipH="1">
            <a:off x="7291388" y="2795588"/>
            <a:ext cx="295275" cy="114300"/>
            <a:chOff x="3228" y="1776"/>
            <a:chExt cx="252" cy="96"/>
          </a:xfrm>
        </p:grpSpPr>
        <p:sp>
          <p:nvSpPr>
            <p:cNvPr id="210108" name="Line 186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0109" name="Line 187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09954" name="Group 188"/>
          <p:cNvGrpSpPr>
            <a:grpSpLocks/>
          </p:cNvGrpSpPr>
          <p:nvPr/>
        </p:nvGrpSpPr>
        <p:grpSpPr bwMode="auto">
          <a:xfrm>
            <a:off x="5705475" y="4743450"/>
            <a:ext cx="295275" cy="114300"/>
            <a:chOff x="3228" y="1776"/>
            <a:chExt cx="252" cy="96"/>
          </a:xfrm>
        </p:grpSpPr>
        <p:sp>
          <p:nvSpPr>
            <p:cNvPr id="210106" name="Line 189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0107" name="Line 190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09955" name="Group 191"/>
          <p:cNvGrpSpPr>
            <a:grpSpLocks/>
          </p:cNvGrpSpPr>
          <p:nvPr/>
        </p:nvGrpSpPr>
        <p:grpSpPr bwMode="auto">
          <a:xfrm flipH="1">
            <a:off x="6343650" y="4743450"/>
            <a:ext cx="295275" cy="114300"/>
            <a:chOff x="3228" y="1776"/>
            <a:chExt cx="252" cy="96"/>
          </a:xfrm>
        </p:grpSpPr>
        <p:sp>
          <p:nvSpPr>
            <p:cNvPr id="210104" name="Line 192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0105" name="Line 193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09956" name="Group 194"/>
          <p:cNvGrpSpPr>
            <a:grpSpLocks/>
          </p:cNvGrpSpPr>
          <p:nvPr/>
        </p:nvGrpSpPr>
        <p:grpSpPr bwMode="auto">
          <a:xfrm>
            <a:off x="3938588" y="5100638"/>
            <a:ext cx="295275" cy="114300"/>
            <a:chOff x="3228" y="1776"/>
            <a:chExt cx="252" cy="96"/>
          </a:xfrm>
        </p:grpSpPr>
        <p:sp>
          <p:nvSpPr>
            <p:cNvPr id="210102" name="Line 195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0103" name="Line 196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09957" name="Group 197"/>
          <p:cNvGrpSpPr>
            <a:grpSpLocks/>
          </p:cNvGrpSpPr>
          <p:nvPr/>
        </p:nvGrpSpPr>
        <p:grpSpPr bwMode="auto">
          <a:xfrm flipH="1">
            <a:off x="4576763" y="5100638"/>
            <a:ext cx="295275" cy="114300"/>
            <a:chOff x="3228" y="1776"/>
            <a:chExt cx="252" cy="96"/>
          </a:xfrm>
        </p:grpSpPr>
        <p:sp>
          <p:nvSpPr>
            <p:cNvPr id="210100" name="Line 198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0101" name="Line 199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09958" name="Group 200"/>
          <p:cNvGrpSpPr>
            <a:grpSpLocks/>
          </p:cNvGrpSpPr>
          <p:nvPr/>
        </p:nvGrpSpPr>
        <p:grpSpPr bwMode="auto">
          <a:xfrm flipH="1" flipV="1">
            <a:off x="4781550" y="4805363"/>
            <a:ext cx="295275" cy="114300"/>
            <a:chOff x="3228" y="1776"/>
            <a:chExt cx="252" cy="96"/>
          </a:xfrm>
        </p:grpSpPr>
        <p:sp>
          <p:nvSpPr>
            <p:cNvPr id="210098" name="Line 201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0099" name="Line 202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209959" name="Text Box 34"/>
          <p:cNvSpPr txBox="1">
            <a:spLocks noChangeArrowheads="1"/>
          </p:cNvSpPr>
          <p:nvPr/>
        </p:nvSpPr>
        <p:spPr bwMode="auto">
          <a:xfrm>
            <a:off x="962025" y="3128963"/>
            <a:ext cx="159543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school network </a:t>
            </a:r>
          </a:p>
          <a:p>
            <a:pPr eaLnBrk="1" hangingPunct="1"/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68.80.2.0/24</a:t>
            </a:r>
          </a:p>
        </p:txBody>
      </p:sp>
      <p:pic>
        <p:nvPicPr>
          <p:cNvPr id="699793" name="Picture 4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713" y="4208463"/>
            <a:ext cx="1243012" cy="76835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99796" name="Text Box 404"/>
          <p:cNvSpPr txBox="1">
            <a:spLocks noChangeArrowheads="1"/>
          </p:cNvSpPr>
          <p:nvPr/>
        </p:nvSpPr>
        <p:spPr bwMode="auto">
          <a:xfrm>
            <a:off x="1563688" y="3940175"/>
            <a:ext cx="9525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 smtClean="0">
                <a:solidFill>
                  <a:srgbClr val="FF0000"/>
                </a:solidFill>
                <a:latin typeface="Arial" charset="0"/>
                <a:cs typeface="+mn-cs"/>
              </a:rPr>
              <a:t>web page</a:t>
            </a:r>
          </a:p>
        </p:txBody>
      </p:sp>
      <p:grpSp>
        <p:nvGrpSpPr>
          <p:cNvPr id="699797" name="Group 405"/>
          <p:cNvGrpSpPr>
            <a:grpSpLocks/>
          </p:cNvGrpSpPr>
          <p:nvPr/>
        </p:nvGrpSpPr>
        <p:grpSpPr bwMode="auto">
          <a:xfrm>
            <a:off x="288925" y="1162050"/>
            <a:ext cx="1416050" cy="1265238"/>
            <a:chOff x="146" y="690"/>
            <a:chExt cx="892" cy="797"/>
          </a:xfrm>
        </p:grpSpPr>
        <p:grpSp>
          <p:nvGrpSpPr>
            <p:cNvPr id="210091" name="Group 400"/>
            <p:cNvGrpSpPr>
              <a:grpSpLocks/>
            </p:cNvGrpSpPr>
            <p:nvPr/>
          </p:nvGrpSpPr>
          <p:grpSpPr bwMode="auto">
            <a:xfrm>
              <a:off x="146" y="690"/>
              <a:ext cx="892" cy="797"/>
              <a:chOff x="146" y="690"/>
              <a:chExt cx="892" cy="797"/>
            </a:xfrm>
          </p:grpSpPr>
          <p:sp>
            <p:nvSpPr>
              <p:cNvPr id="210093" name="Freeform 398"/>
              <p:cNvSpPr>
                <a:spLocks/>
              </p:cNvSpPr>
              <p:nvPr/>
            </p:nvSpPr>
            <p:spPr bwMode="auto">
              <a:xfrm>
                <a:off x="177" y="715"/>
                <a:ext cx="861" cy="772"/>
              </a:xfrm>
              <a:custGeom>
                <a:avLst/>
                <a:gdLst>
                  <a:gd name="T0" fmla="*/ 861 w 861"/>
                  <a:gd name="T1" fmla="*/ 772 h 772"/>
                  <a:gd name="T2" fmla="*/ 0 w 861"/>
                  <a:gd name="T3" fmla="*/ 557 h 772"/>
                  <a:gd name="T4" fmla="*/ 532 w 861"/>
                  <a:gd name="T5" fmla="*/ 405 h 772"/>
                  <a:gd name="T6" fmla="*/ 652 w 861"/>
                  <a:gd name="T7" fmla="*/ 0 h 772"/>
                  <a:gd name="T8" fmla="*/ 861 w 861"/>
                  <a:gd name="T9" fmla="*/ 772 h 7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61" h="772">
                    <a:moveTo>
                      <a:pt x="861" y="772"/>
                    </a:moveTo>
                    <a:lnTo>
                      <a:pt x="0" y="557"/>
                    </a:lnTo>
                    <a:lnTo>
                      <a:pt x="532" y="405"/>
                    </a:lnTo>
                    <a:lnTo>
                      <a:pt x="652" y="0"/>
                    </a:lnTo>
                    <a:lnTo>
                      <a:pt x="861" y="772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FF00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grpSp>
            <p:nvGrpSpPr>
              <p:cNvPr id="210094" name="Group 392"/>
              <p:cNvGrpSpPr>
                <a:grpSpLocks/>
              </p:cNvGrpSpPr>
              <p:nvPr/>
            </p:nvGrpSpPr>
            <p:grpSpPr bwMode="auto">
              <a:xfrm>
                <a:off x="148" y="697"/>
                <a:ext cx="694" cy="574"/>
                <a:chOff x="2579" y="1366"/>
                <a:chExt cx="1078" cy="674"/>
              </a:xfrm>
            </p:grpSpPr>
            <p:pic>
              <p:nvPicPr>
                <p:cNvPr id="87217" name="Picture 393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579" y="1366"/>
                  <a:ext cx="1078" cy="67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87218" name="Rectangle 394"/>
                <p:cNvSpPr>
                  <a:spLocks noChangeArrowheads="1"/>
                </p:cNvSpPr>
                <p:nvPr/>
              </p:nvSpPr>
              <p:spPr bwMode="auto">
                <a:xfrm>
                  <a:off x="2633" y="1428"/>
                  <a:ext cx="957" cy="5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87216" name="Rectangle 399"/>
              <p:cNvSpPr>
                <a:spLocks noChangeArrowheads="1"/>
              </p:cNvSpPr>
              <p:nvPr/>
            </p:nvSpPr>
            <p:spPr bwMode="auto">
              <a:xfrm>
                <a:off x="146" y="690"/>
                <a:ext cx="696" cy="582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87213" name="Text Box 402"/>
            <p:cNvSpPr txBox="1">
              <a:spLocks noChangeArrowheads="1"/>
            </p:cNvSpPr>
            <p:nvPr/>
          </p:nvSpPr>
          <p:spPr bwMode="auto">
            <a:xfrm>
              <a:off x="227" y="850"/>
              <a:ext cx="51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i="0" dirty="0" smtClean="0">
                  <a:solidFill>
                    <a:srgbClr val="FF0000"/>
                  </a:solidFill>
                  <a:latin typeface="Arial" charset="0"/>
                  <a:cs typeface="+mn-cs"/>
                </a:rPr>
                <a:t>browser</a:t>
              </a:r>
            </a:p>
          </p:txBody>
        </p:sp>
      </p:grpSp>
      <p:grpSp>
        <p:nvGrpSpPr>
          <p:cNvPr id="209963" name="Group 356"/>
          <p:cNvGrpSpPr>
            <a:grpSpLocks/>
          </p:cNvGrpSpPr>
          <p:nvPr/>
        </p:nvGrpSpPr>
        <p:grpSpPr bwMode="auto">
          <a:xfrm>
            <a:off x="1511300" y="1898650"/>
            <a:ext cx="842963" cy="814388"/>
            <a:chOff x="313" y="1497"/>
            <a:chExt cx="1152" cy="1014"/>
          </a:xfrm>
        </p:grpSpPr>
        <p:pic>
          <p:nvPicPr>
            <p:cNvPr id="210089" name="Picture 354" descr="laptop_stylized_small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0090" name="Picture 355" descr="antenna_stylized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99788" name="AutoShape 396"/>
          <p:cNvSpPr>
            <a:spLocks noChangeArrowheads="1"/>
          </p:cNvSpPr>
          <p:nvPr/>
        </p:nvSpPr>
        <p:spPr bwMode="auto">
          <a:xfrm>
            <a:off x="668338" y="2266950"/>
            <a:ext cx="976312" cy="48577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87086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863" y="2444750"/>
            <a:ext cx="914400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96" name="Rectangle 43"/>
          <p:cNvSpPr>
            <a:spLocks noChangeArrowheads="1"/>
          </p:cNvSpPr>
          <p:nvPr/>
        </p:nvSpPr>
        <p:spPr bwMode="auto">
          <a:xfrm rot="16200000">
            <a:off x="3416300" y="3551238"/>
            <a:ext cx="147638" cy="188912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0" scaled="1"/>
          </a:gra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98" name="Rectangle 43"/>
          <p:cNvSpPr>
            <a:spLocks noChangeArrowheads="1"/>
          </p:cNvSpPr>
          <p:nvPr/>
        </p:nvSpPr>
        <p:spPr bwMode="auto">
          <a:xfrm rot="2460490">
            <a:off x="3074988" y="3208338"/>
            <a:ext cx="136525" cy="306387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0" scaled="1"/>
          </a:gra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09968" name="Oval 407"/>
          <p:cNvSpPr>
            <a:spLocks noChangeArrowheads="1"/>
          </p:cNvSpPr>
          <p:nvPr/>
        </p:nvSpPr>
        <p:spPr bwMode="auto">
          <a:xfrm>
            <a:off x="2552700" y="3619500"/>
            <a:ext cx="850900" cy="250825"/>
          </a:xfrm>
          <a:prstGeom prst="ellipse">
            <a:avLst/>
          </a:prstGeom>
          <a:gradFill rotWithShape="1">
            <a:gsLst>
              <a:gs pos="0">
                <a:schemeClr val="hlink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 i="0" dirty="0">
              <a:solidFill>
                <a:srgbClr val="000000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209969" name="Rectangle 410"/>
          <p:cNvSpPr>
            <a:spLocks noChangeArrowheads="1"/>
          </p:cNvSpPr>
          <p:nvPr/>
        </p:nvSpPr>
        <p:spPr bwMode="auto">
          <a:xfrm>
            <a:off x="2552700" y="3590925"/>
            <a:ext cx="854075" cy="157163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2400" i="0" dirty="0">
              <a:solidFill>
                <a:srgbClr val="000000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209970" name="Oval 411"/>
          <p:cNvSpPr>
            <a:spLocks noChangeArrowheads="1"/>
          </p:cNvSpPr>
          <p:nvPr/>
        </p:nvSpPr>
        <p:spPr bwMode="auto">
          <a:xfrm>
            <a:off x="2549525" y="3421063"/>
            <a:ext cx="850900" cy="293687"/>
          </a:xfrm>
          <a:prstGeom prst="ellipse">
            <a:avLst/>
          </a:prstGeom>
          <a:gradFill rotWithShape="1">
            <a:gsLst>
              <a:gs pos="0">
                <a:schemeClr val="hlink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 i="0" dirty="0">
              <a:solidFill>
                <a:srgbClr val="000000"/>
              </a:solidFill>
              <a:latin typeface="Times New Roman" charset="0"/>
              <a:cs typeface="Arial" charset="0"/>
            </a:endParaRPr>
          </a:p>
        </p:txBody>
      </p:sp>
      <p:grpSp>
        <p:nvGrpSpPr>
          <p:cNvPr id="209971" name="Group 1189"/>
          <p:cNvGrpSpPr>
            <a:grpSpLocks/>
          </p:cNvGrpSpPr>
          <p:nvPr/>
        </p:nvGrpSpPr>
        <p:grpSpPr bwMode="auto">
          <a:xfrm>
            <a:off x="2720975" y="3497263"/>
            <a:ext cx="481013" cy="136525"/>
            <a:chOff x="2468" y="1332"/>
            <a:chExt cx="310" cy="60"/>
          </a:xfrm>
        </p:grpSpPr>
        <p:sp>
          <p:nvSpPr>
            <p:cNvPr id="210087" name="Freeform 1190"/>
            <p:cNvSpPr>
              <a:spLocks/>
            </p:cNvSpPr>
            <p:nvPr/>
          </p:nvSpPr>
          <p:spPr bwMode="auto">
            <a:xfrm>
              <a:off x="2468" y="1332"/>
              <a:ext cx="310" cy="60"/>
            </a:xfrm>
            <a:custGeom>
              <a:avLst/>
              <a:gdLst>
                <a:gd name="T0" fmla="*/ 0 w 310"/>
                <a:gd name="T1" fmla="*/ 60 h 60"/>
                <a:gd name="T2" fmla="*/ 96 w 310"/>
                <a:gd name="T3" fmla="*/ 60 h 60"/>
                <a:gd name="T4" fmla="*/ 192 w 310"/>
                <a:gd name="T5" fmla="*/ 0 h 60"/>
                <a:gd name="T6" fmla="*/ 310 w 310"/>
                <a:gd name="T7" fmla="*/ 0 h 6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10" h="60">
                  <a:moveTo>
                    <a:pt x="0" y="60"/>
                  </a:moveTo>
                  <a:lnTo>
                    <a:pt x="96" y="60"/>
                  </a:lnTo>
                  <a:lnTo>
                    <a:pt x="192" y="0"/>
                  </a:lnTo>
                  <a:lnTo>
                    <a:pt x="310" y="0"/>
                  </a:lnTo>
                </a:path>
              </a:pathLst>
            </a:cu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0088" name="Freeform 1191"/>
            <p:cNvSpPr>
              <a:spLocks/>
            </p:cNvSpPr>
            <p:nvPr/>
          </p:nvSpPr>
          <p:spPr bwMode="auto">
            <a:xfrm>
              <a:off x="2482" y="1332"/>
              <a:ext cx="282" cy="60"/>
            </a:xfrm>
            <a:custGeom>
              <a:avLst/>
              <a:gdLst>
                <a:gd name="T0" fmla="*/ 0 w 282"/>
                <a:gd name="T1" fmla="*/ 0 h 60"/>
                <a:gd name="T2" fmla="*/ 96 w 282"/>
                <a:gd name="T3" fmla="*/ 0 h 60"/>
                <a:gd name="T4" fmla="*/ 192 w 282"/>
                <a:gd name="T5" fmla="*/ 60 h 60"/>
                <a:gd name="T6" fmla="*/ 282 w 282"/>
                <a:gd name="T7" fmla="*/ 60 h 6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2" h="60">
                  <a:moveTo>
                    <a:pt x="0" y="0"/>
                  </a:moveTo>
                  <a:lnTo>
                    <a:pt x="96" y="0"/>
                  </a:lnTo>
                  <a:lnTo>
                    <a:pt x="192" y="60"/>
                  </a:lnTo>
                  <a:lnTo>
                    <a:pt x="282" y="60"/>
                  </a:lnTo>
                </a:path>
              </a:pathLst>
            </a:cu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87093" name="Line 1192"/>
          <p:cNvSpPr>
            <a:spLocks noChangeShapeType="1"/>
          </p:cNvSpPr>
          <p:nvPr/>
        </p:nvSpPr>
        <p:spPr bwMode="auto">
          <a:xfrm>
            <a:off x="2552700" y="3557588"/>
            <a:ext cx="0" cy="200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7094" name="Line 1193"/>
          <p:cNvSpPr>
            <a:spLocks noChangeShapeType="1"/>
          </p:cNvSpPr>
          <p:nvPr/>
        </p:nvSpPr>
        <p:spPr bwMode="auto">
          <a:xfrm>
            <a:off x="3400425" y="3567113"/>
            <a:ext cx="0" cy="195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07" name="Rectangle 43"/>
          <p:cNvSpPr>
            <a:spLocks noChangeArrowheads="1"/>
          </p:cNvSpPr>
          <p:nvPr/>
        </p:nvSpPr>
        <p:spPr bwMode="auto">
          <a:xfrm rot="16200000">
            <a:off x="2338388" y="2365375"/>
            <a:ext cx="146050" cy="314325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0" scaled="1"/>
          </a:gra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grpSp>
        <p:nvGrpSpPr>
          <p:cNvPr id="209975" name="Group 1185"/>
          <p:cNvGrpSpPr>
            <a:grpSpLocks/>
          </p:cNvGrpSpPr>
          <p:nvPr/>
        </p:nvGrpSpPr>
        <p:grpSpPr bwMode="auto">
          <a:xfrm>
            <a:off x="5338763" y="2667000"/>
            <a:ext cx="830262" cy="455613"/>
            <a:chOff x="4650" y="1129"/>
            <a:chExt cx="246" cy="95"/>
          </a:xfrm>
        </p:grpSpPr>
        <p:sp>
          <p:nvSpPr>
            <p:cNvPr id="210079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i="0" dirty="0">
                <a:solidFill>
                  <a:srgbClr val="000000"/>
                </a:solidFill>
                <a:latin typeface="Times New Roman" charset="0"/>
                <a:cs typeface="Arial" charset="0"/>
              </a:endParaRPr>
            </a:p>
          </p:txBody>
        </p:sp>
        <p:sp>
          <p:nvSpPr>
            <p:cNvPr id="210080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i="0" dirty="0">
                <a:solidFill>
                  <a:srgbClr val="000000"/>
                </a:solidFill>
                <a:latin typeface="Times New Roman" charset="0"/>
                <a:cs typeface="Arial" charset="0"/>
              </a:endParaRPr>
            </a:p>
          </p:txBody>
        </p:sp>
        <p:sp>
          <p:nvSpPr>
            <p:cNvPr id="210081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i="0" dirty="0">
                <a:solidFill>
                  <a:srgbClr val="000000"/>
                </a:solidFill>
                <a:latin typeface="Times New Roman" charset="0"/>
                <a:cs typeface="Arial" charset="0"/>
              </a:endParaRPr>
            </a:p>
          </p:txBody>
        </p:sp>
        <p:grpSp>
          <p:nvGrpSpPr>
            <p:cNvPr id="210082" name="Group 1189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210085" name="Freeform 1190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0086" name="Freeform 1191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87204" name="Line 1192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7205" name="Line 1193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209976" name="Group 1185"/>
          <p:cNvGrpSpPr>
            <a:grpSpLocks/>
          </p:cNvGrpSpPr>
          <p:nvPr/>
        </p:nvGrpSpPr>
        <p:grpSpPr bwMode="auto">
          <a:xfrm>
            <a:off x="6729413" y="2401888"/>
            <a:ext cx="808037" cy="425450"/>
            <a:chOff x="4650" y="1129"/>
            <a:chExt cx="246" cy="95"/>
          </a:xfrm>
        </p:grpSpPr>
        <p:sp>
          <p:nvSpPr>
            <p:cNvPr id="210071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i="0" dirty="0">
                <a:solidFill>
                  <a:srgbClr val="000000"/>
                </a:solidFill>
                <a:latin typeface="Times New Roman" charset="0"/>
                <a:cs typeface="Arial" charset="0"/>
              </a:endParaRPr>
            </a:p>
          </p:txBody>
        </p:sp>
        <p:sp>
          <p:nvSpPr>
            <p:cNvPr id="210072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i="0" dirty="0">
                <a:solidFill>
                  <a:srgbClr val="000000"/>
                </a:solidFill>
                <a:latin typeface="Times New Roman" charset="0"/>
                <a:cs typeface="Arial" charset="0"/>
              </a:endParaRPr>
            </a:p>
          </p:txBody>
        </p:sp>
        <p:sp>
          <p:nvSpPr>
            <p:cNvPr id="210073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i="0" dirty="0">
                <a:solidFill>
                  <a:srgbClr val="000000"/>
                </a:solidFill>
                <a:latin typeface="Times New Roman" charset="0"/>
                <a:cs typeface="Arial" charset="0"/>
              </a:endParaRPr>
            </a:p>
          </p:txBody>
        </p:sp>
        <p:grpSp>
          <p:nvGrpSpPr>
            <p:cNvPr id="210074" name="Group 1189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210077" name="Freeform 1190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0078" name="Freeform 1191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87196" name="Line 1192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7197" name="Line 1193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209977" name="Group 1185"/>
          <p:cNvGrpSpPr>
            <a:grpSpLocks/>
          </p:cNvGrpSpPr>
          <p:nvPr/>
        </p:nvGrpSpPr>
        <p:grpSpPr bwMode="auto">
          <a:xfrm>
            <a:off x="7343775" y="3338513"/>
            <a:ext cx="892175" cy="390525"/>
            <a:chOff x="4650" y="1129"/>
            <a:chExt cx="246" cy="95"/>
          </a:xfrm>
        </p:grpSpPr>
        <p:sp>
          <p:nvSpPr>
            <p:cNvPr id="210063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i="0" dirty="0">
                <a:solidFill>
                  <a:srgbClr val="000000"/>
                </a:solidFill>
                <a:latin typeface="Times New Roman" charset="0"/>
                <a:cs typeface="Arial" charset="0"/>
              </a:endParaRPr>
            </a:p>
          </p:txBody>
        </p:sp>
        <p:sp>
          <p:nvSpPr>
            <p:cNvPr id="210064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i="0" dirty="0">
                <a:solidFill>
                  <a:srgbClr val="000000"/>
                </a:solidFill>
                <a:latin typeface="Times New Roman" charset="0"/>
                <a:cs typeface="Arial" charset="0"/>
              </a:endParaRPr>
            </a:p>
          </p:txBody>
        </p:sp>
        <p:sp>
          <p:nvSpPr>
            <p:cNvPr id="210065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i="0" dirty="0">
                <a:solidFill>
                  <a:srgbClr val="000000"/>
                </a:solidFill>
                <a:latin typeface="Times New Roman" charset="0"/>
                <a:cs typeface="Arial" charset="0"/>
              </a:endParaRPr>
            </a:p>
          </p:txBody>
        </p:sp>
        <p:grpSp>
          <p:nvGrpSpPr>
            <p:cNvPr id="210066" name="Group 1189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210069" name="Freeform 1190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0070" name="Freeform 1191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87188" name="Line 1192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7189" name="Line 1193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209978" name="Group 1185"/>
          <p:cNvGrpSpPr>
            <a:grpSpLocks/>
          </p:cNvGrpSpPr>
          <p:nvPr/>
        </p:nvGrpSpPr>
        <p:grpSpPr bwMode="auto">
          <a:xfrm>
            <a:off x="5754688" y="4344988"/>
            <a:ext cx="808037" cy="425450"/>
            <a:chOff x="4650" y="1129"/>
            <a:chExt cx="246" cy="95"/>
          </a:xfrm>
        </p:grpSpPr>
        <p:sp>
          <p:nvSpPr>
            <p:cNvPr id="210055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i="0" dirty="0">
                <a:solidFill>
                  <a:srgbClr val="000000"/>
                </a:solidFill>
                <a:latin typeface="Times New Roman" charset="0"/>
                <a:cs typeface="Arial" charset="0"/>
              </a:endParaRPr>
            </a:p>
          </p:txBody>
        </p:sp>
        <p:sp>
          <p:nvSpPr>
            <p:cNvPr id="210056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i="0" dirty="0">
                <a:solidFill>
                  <a:srgbClr val="000000"/>
                </a:solidFill>
                <a:latin typeface="Times New Roman" charset="0"/>
                <a:cs typeface="Arial" charset="0"/>
              </a:endParaRPr>
            </a:p>
          </p:txBody>
        </p:sp>
        <p:sp>
          <p:nvSpPr>
            <p:cNvPr id="210057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i="0" dirty="0">
                <a:solidFill>
                  <a:srgbClr val="000000"/>
                </a:solidFill>
                <a:latin typeface="Times New Roman" charset="0"/>
                <a:cs typeface="Arial" charset="0"/>
              </a:endParaRPr>
            </a:p>
          </p:txBody>
        </p:sp>
        <p:grpSp>
          <p:nvGrpSpPr>
            <p:cNvPr id="210058" name="Group 1189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210061" name="Freeform 1190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0062" name="Freeform 1191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87180" name="Line 1192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7181" name="Line 1193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209979" name="Group 1185"/>
          <p:cNvGrpSpPr>
            <a:grpSpLocks/>
          </p:cNvGrpSpPr>
          <p:nvPr/>
        </p:nvGrpSpPr>
        <p:grpSpPr bwMode="auto">
          <a:xfrm>
            <a:off x="4013200" y="4710113"/>
            <a:ext cx="808038" cy="425450"/>
            <a:chOff x="4650" y="1129"/>
            <a:chExt cx="246" cy="95"/>
          </a:xfrm>
        </p:grpSpPr>
        <p:sp>
          <p:nvSpPr>
            <p:cNvPr id="210047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i="0" dirty="0">
                <a:solidFill>
                  <a:srgbClr val="000000"/>
                </a:solidFill>
                <a:latin typeface="Times New Roman" charset="0"/>
                <a:cs typeface="Arial" charset="0"/>
              </a:endParaRPr>
            </a:p>
          </p:txBody>
        </p:sp>
        <p:sp>
          <p:nvSpPr>
            <p:cNvPr id="210048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i="0" dirty="0">
                <a:solidFill>
                  <a:srgbClr val="000000"/>
                </a:solidFill>
                <a:latin typeface="Times New Roman" charset="0"/>
                <a:cs typeface="Arial" charset="0"/>
              </a:endParaRPr>
            </a:p>
          </p:txBody>
        </p:sp>
        <p:sp>
          <p:nvSpPr>
            <p:cNvPr id="210049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i="0" dirty="0">
                <a:solidFill>
                  <a:srgbClr val="000000"/>
                </a:solidFill>
                <a:latin typeface="Times New Roman" charset="0"/>
                <a:cs typeface="Arial" charset="0"/>
              </a:endParaRPr>
            </a:p>
          </p:txBody>
        </p:sp>
        <p:grpSp>
          <p:nvGrpSpPr>
            <p:cNvPr id="210050" name="Group 1189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210053" name="Freeform 1190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0054" name="Freeform 1191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87172" name="Line 1192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7173" name="Line 1193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209980" name="Group 248"/>
          <p:cNvGrpSpPr>
            <a:grpSpLocks/>
          </p:cNvGrpSpPr>
          <p:nvPr/>
        </p:nvGrpSpPr>
        <p:grpSpPr bwMode="auto">
          <a:xfrm>
            <a:off x="7218363" y="1558925"/>
            <a:ext cx="358775" cy="623888"/>
            <a:chOff x="4140" y="429"/>
            <a:chExt cx="1425" cy="2396"/>
          </a:xfrm>
        </p:grpSpPr>
        <p:sp>
          <p:nvSpPr>
            <p:cNvPr id="210015" name="Freeform 148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7137" name="Rectangle 149"/>
            <p:cNvSpPr>
              <a:spLocks noChangeArrowheads="1"/>
            </p:cNvSpPr>
            <p:nvPr/>
          </p:nvSpPr>
          <p:spPr bwMode="auto">
            <a:xfrm>
              <a:off x="4203" y="429"/>
              <a:ext cx="1053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10017" name="Freeform 150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0018" name="Freeform 151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7140" name="Rectangle 152"/>
            <p:cNvSpPr>
              <a:spLocks noChangeArrowheads="1"/>
            </p:cNvSpPr>
            <p:nvPr/>
          </p:nvSpPr>
          <p:spPr bwMode="auto">
            <a:xfrm>
              <a:off x="4209" y="691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210020" name="Group 15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87166" name="AutoShape 154"/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24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7167" name="AutoShape 155"/>
              <p:cNvSpPr>
                <a:spLocks noChangeArrowheads="1"/>
              </p:cNvSpPr>
              <p:nvPr/>
            </p:nvSpPr>
            <p:spPr bwMode="auto">
              <a:xfrm>
                <a:off x="633" y="2584"/>
                <a:ext cx="692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87142" name="Rectangle 156"/>
            <p:cNvSpPr>
              <a:spLocks noChangeArrowheads="1"/>
            </p:cNvSpPr>
            <p:nvPr/>
          </p:nvSpPr>
          <p:spPr bwMode="auto">
            <a:xfrm>
              <a:off x="4222" y="1020"/>
              <a:ext cx="599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210022" name="Group 15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87164" name="AutoShape 158"/>
              <p:cNvSpPr>
                <a:spLocks noChangeArrowheads="1"/>
              </p:cNvSpPr>
              <p:nvPr/>
            </p:nvSpPr>
            <p:spPr bwMode="auto">
              <a:xfrm>
                <a:off x="612" y="2570"/>
                <a:ext cx="724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7165" name="AutoShape 159"/>
              <p:cNvSpPr>
                <a:spLocks noChangeArrowheads="1"/>
              </p:cNvSpPr>
              <p:nvPr/>
            </p:nvSpPr>
            <p:spPr bwMode="auto">
              <a:xfrm>
                <a:off x="628" y="2589"/>
                <a:ext cx="692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87144" name="Rectangle 160"/>
            <p:cNvSpPr>
              <a:spLocks noChangeArrowheads="1"/>
            </p:cNvSpPr>
            <p:nvPr/>
          </p:nvSpPr>
          <p:spPr bwMode="auto">
            <a:xfrm>
              <a:off x="4216" y="1356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7145" name="Rectangle 161"/>
            <p:cNvSpPr>
              <a:spLocks noChangeArrowheads="1"/>
            </p:cNvSpPr>
            <p:nvPr/>
          </p:nvSpPr>
          <p:spPr bwMode="auto">
            <a:xfrm>
              <a:off x="4228" y="1654"/>
              <a:ext cx="593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210025" name="Group 16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87162" name="AutoShape 163"/>
              <p:cNvSpPr>
                <a:spLocks noChangeArrowheads="1"/>
              </p:cNvSpPr>
              <p:nvPr/>
            </p:nvSpPr>
            <p:spPr bwMode="auto">
              <a:xfrm>
                <a:off x="611" y="2576"/>
                <a:ext cx="730" cy="12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7163" name="AutoShape 164"/>
              <p:cNvSpPr>
                <a:spLocks noChangeArrowheads="1"/>
              </p:cNvSpPr>
              <p:nvPr/>
            </p:nvSpPr>
            <p:spPr bwMode="auto">
              <a:xfrm>
                <a:off x="627" y="2588"/>
                <a:ext cx="699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210026" name="Freeform 165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210027" name="Group 16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87160" name="AutoShape 167"/>
              <p:cNvSpPr>
                <a:spLocks noChangeArrowheads="1"/>
              </p:cNvSpPr>
              <p:nvPr/>
            </p:nvSpPr>
            <p:spPr bwMode="auto">
              <a:xfrm>
                <a:off x="614" y="2566"/>
                <a:ext cx="723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7161" name="AutoShape 168"/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1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87149" name="Rectangle 169"/>
            <p:cNvSpPr>
              <a:spLocks noChangeArrowheads="1"/>
            </p:cNvSpPr>
            <p:nvPr/>
          </p:nvSpPr>
          <p:spPr bwMode="auto">
            <a:xfrm>
              <a:off x="5250" y="429"/>
              <a:ext cx="69" cy="2286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10029" name="Freeform 170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0030" name="Freeform 171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7152" name="Oval 172"/>
            <p:cNvSpPr>
              <a:spLocks noChangeArrowheads="1"/>
            </p:cNvSpPr>
            <p:nvPr/>
          </p:nvSpPr>
          <p:spPr bwMode="auto">
            <a:xfrm>
              <a:off x="5515" y="2612"/>
              <a:ext cx="50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10032" name="Freeform 173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7154" name="AutoShape 174"/>
            <p:cNvSpPr>
              <a:spLocks noChangeArrowheads="1"/>
            </p:cNvSpPr>
            <p:nvPr/>
          </p:nvSpPr>
          <p:spPr bwMode="auto">
            <a:xfrm>
              <a:off x="4140" y="2679"/>
              <a:ext cx="1198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7155" name="AutoShape 175"/>
            <p:cNvSpPr>
              <a:spLocks noChangeArrowheads="1"/>
            </p:cNvSpPr>
            <p:nvPr/>
          </p:nvSpPr>
          <p:spPr bwMode="auto">
            <a:xfrm>
              <a:off x="4203" y="2709"/>
              <a:ext cx="1072" cy="8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7156" name="Oval 176"/>
            <p:cNvSpPr>
              <a:spLocks noChangeArrowheads="1"/>
            </p:cNvSpPr>
            <p:nvPr/>
          </p:nvSpPr>
          <p:spPr bwMode="auto">
            <a:xfrm>
              <a:off x="4310" y="2386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7157" name="Oval 177"/>
            <p:cNvSpPr>
              <a:spLocks noChangeArrowheads="1"/>
            </p:cNvSpPr>
            <p:nvPr/>
          </p:nvSpPr>
          <p:spPr bwMode="auto">
            <a:xfrm>
              <a:off x="4487" y="2386"/>
              <a:ext cx="158" cy="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0000"/>
                </a:solidFill>
                <a:cs typeface="+mn-cs"/>
              </a:endParaRPr>
            </a:p>
          </p:txBody>
        </p:sp>
        <p:sp>
          <p:nvSpPr>
            <p:cNvPr id="87158" name="Oval 178"/>
            <p:cNvSpPr>
              <a:spLocks noChangeArrowheads="1"/>
            </p:cNvSpPr>
            <p:nvPr/>
          </p:nvSpPr>
          <p:spPr bwMode="auto">
            <a:xfrm>
              <a:off x="4663" y="2380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7159" name="Rectangle 179"/>
            <p:cNvSpPr>
              <a:spLocks noChangeArrowheads="1"/>
            </p:cNvSpPr>
            <p:nvPr/>
          </p:nvSpPr>
          <p:spPr bwMode="auto">
            <a:xfrm>
              <a:off x="5061" y="1837"/>
              <a:ext cx="88" cy="75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</p:grpSp>
      <p:grpSp>
        <p:nvGrpSpPr>
          <p:cNvPr id="209981" name="Group 248"/>
          <p:cNvGrpSpPr>
            <a:grpSpLocks/>
          </p:cNvGrpSpPr>
          <p:nvPr/>
        </p:nvGrpSpPr>
        <p:grpSpPr bwMode="auto">
          <a:xfrm>
            <a:off x="2876550" y="4454525"/>
            <a:ext cx="358775" cy="623888"/>
            <a:chOff x="4140" y="429"/>
            <a:chExt cx="1425" cy="2396"/>
          </a:xfrm>
        </p:grpSpPr>
        <p:sp>
          <p:nvSpPr>
            <p:cNvPr id="209983" name="Freeform 148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7105" name="Rectangle 149"/>
            <p:cNvSpPr>
              <a:spLocks noChangeArrowheads="1"/>
            </p:cNvSpPr>
            <p:nvPr/>
          </p:nvSpPr>
          <p:spPr bwMode="auto">
            <a:xfrm>
              <a:off x="4203" y="429"/>
              <a:ext cx="1053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09985" name="Freeform 150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9986" name="Freeform 151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7108" name="Rectangle 152"/>
            <p:cNvSpPr>
              <a:spLocks noChangeArrowheads="1"/>
            </p:cNvSpPr>
            <p:nvPr/>
          </p:nvSpPr>
          <p:spPr bwMode="auto">
            <a:xfrm>
              <a:off x="4209" y="691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209988" name="Group 15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87134" name="AutoShape 154"/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24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7135" name="AutoShape 155"/>
              <p:cNvSpPr>
                <a:spLocks noChangeArrowheads="1"/>
              </p:cNvSpPr>
              <p:nvPr/>
            </p:nvSpPr>
            <p:spPr bwMode="auto">
              <a:xfrm>
                <a:off x="633" y="2584"/>
                <a:ext cx="692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87110" name="Rectangle 156"/>
            <p:cNvSpPr>
              <a:spLocks noChangeArrowheads="1"/>
            </p:cNvSpPr>
            <p:nvPr/>
          </p:nvSpPr>
          <p:spPr bwMode="auto">
            <a:xfrm>
              <a:off x="4222" y="1020"/>
              <a:ext cx="599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209990" name="Group 15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87132" name="AutoShape 158"/>
              <p:cNvSpPr>
                <a:spLocks noChangeArrowheads="1"/>
              </p:cNvSpPr>
              <p:nvPr/>
            </p:nvSpPr>
            <p:spPr bwMode="auto">
              <a:xfrm>
                <a:off x="612" y="2570"/>
                <a:ext cx="724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7133" name="AutoShape 159"/>
              <p:cNvSpPr>
                <a:spLocks noChangeArrowheads="1"/>
              </p:cNvSpPr>
              <p:nvPr/>
            </p:nvSpPr>
            <p:spPr bwMode="auto">
              <a:xfrm>
                <a:off x="628" y="2589"/>
                <a:ext cx="692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87112" name="Rectangle 160"/>
            <p:cNvSpPr>
              <a:spLocks noChangeArrowheads="1"/>
            </p:cNvSpPr>
            <p:nvPr/>
          </p:nvSpPr>
          <p:spPr bwMode="auto">
            <a:xfrm>
              <a:off x="4216" y="1356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7113" name="Rectangle 161"/>
            <p:cNvSpPr>
              <a:spLocks noChangeArrowheads="1"/>
            </p:cNvSpPr>
            <p:nvPr/>
          </p:nvSpPr>
          <p:spPr bwMode="auto">
            <a:xfrm>
              <a:off x="4228" y="1654"/>
              <a:ext cx="593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209993" name="Group 16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87130" name="AutoShape 163"/>
              <p:cNvSpPr>
                <a:spLocks noChangeArrowheads="1"/>
              </p:cNvSpPr>
              <p:nvPr/>
            </p:nvSpPr>
            <p:spPr bwMode="auto">
              <a:xfrm>
                <a:off x="611" y="2576"/>
                <a:ext cx="730" cy="12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7131" name="AutoShape 164"/>
              <p:cNvSpPr>
                <a:spLocks noChangeArrowheads="1"/>
              </p:cNvSpPr>
              <p:nvPr/>
            </p:nvSpPr>
            <p:spPr bwMode="auto">
              <a:xfrm>
                <a:off x="627" y="2588"/>
                <a:ext cx="699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209994" name="Freeform 165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209995" name="Group 16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87128" name="AutoShape 167"/>
              <p:cNvSpPr>
                <a:spLocks noChangeArrowheads="1"/>
              </p:cNvSpPr>
              <p:nvPr/>
            </p:nvSpPr>
            <p:spPr bwMode="auto">
              <a:xfrm>
                <a:off x="614" y="2566"/>
                <a:ext cx="723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7129" name="AutoShape 168"/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1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87117" name="Rectangle 169"/>
            <p:cNvSpPr>
              <a:spLocks noChangeArrowheads="1"/>
            </p:cNvSpPr>
            <p:nvPr/>
          </p:nvSpPr>
          <p:spPr bwMode="auto">
            <a:xfrm>
              <a:off x="5250" y="429"/>
              <a:ext cx="69" cy="2286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09997" name="Freeform 170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9998" name="Freeform 171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7120" name="Oval 172"/>
            <p:cNvSpPr>
              <a:spLocks noChangeArrowheads="1"/>
            </p:cNvSpPr>
            <p:nvPr/>
          </p:nvSpPr>
          <p:spPr bwMode="auto">
            <a:xfrm>
              <a:off x="5515" y="2612"/>
              <a:ext cx="50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10000" name="Freeform 173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7122" name="AutoShape 174"/>
            <p:cNvSpPr>
              <a:spLocks noChangeArrowheads="1"/>
            </p:cNvSpPr>
            <p:nvPr/>
          </p:nvSpPr>
          <p:spPr bwMode="auto">
            <a:xfrm>
              <a:off x="4140" y="2679"/>
              <a:ext cx="1198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7123" name="AutoShape 175"/>
            <p:cNvSpPr>
              <a:spLocks noChangeArrowheads="1"/>
            </p:cNvSpPr>
            <p:nvPr/>
          </p:nvSpPr>
          <p:spPr bwMode="auto">
            <a:xfrm>
              <a:off x="4203" y="2709"/>
              <a:ext cx="1072" cy="8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7124" name="Oval 176"/>
            <p:cNvSpPr>
              <a:spLocks noChangeArrowheads="1"/>
            </p:cNvSpPr>
            <p:nvPr/>
          </p:nvSpPr>
          <p:spPr bwMode="auto">
            <a:xfrm>
              <a:off x="4310" y="2386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7125" name="Oval 177"/>
            <p:cNvSpPr>
              <a:spLocks noChangeArrowheads="1"/>
            </p:cNvSpPr>
            <p:nvPr/>
          </p:nvSpPr>
          <p:spPr bwMode="auto">
            <a:xfrm>
              <a:off x="4487" y="2386"/>
              <a:ext cx="158" cy="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0000"/>
                </a:solidFill>
                <a:cs typeface="+mn-cs"/>
              </a:endParaRPr>
            </a:p>
          </p:txBody>
        </p:sp>
        <p:sp>
          <p:nvSpPr>
            <p:cNvPr id="87126" name="Oval 178"/>
            <p:cNvSpPr>
              <a:spLocks noChangeArrowheads="1"/>
            </p:cNvSpPr>
            <p:nvPr/>
          </p:nvSpPr>
          <p:spPr bwMode="auto">
            <a:xfrm>
              <a:off x="4663" y="2380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7127" name="Rectangle 179"/>
            <p:cNvSpPr>
              <a:spLocks noChangeArrowheads="1"/>
            </p:cNvSpPr>
            <p:nvPr/>
          </p:nvSpPr>
          <p:spPr bwMode="auto">
            <a:xfrm>
              <a:off x="5061" y="1837"/>
              <a:ext cx="88" cy="75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</p:grpSp>
      <p:pic>
        <p:nvPicPr>
          <p:cNvPr id="209982" name="Picture 22" descr="underline_base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746125"/>
            <a:ext cx="45704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50</a:t>
            </a:fld>
            <a:endParaRPr lang="en-US" sz="1200" dirty="0">
              <a:latin typeface="Tahoma" charset="0"/>
            </a:endParaRPr>
          </a:p>
        </p:txBody>
      </p:sp>
      <p:sp>
        <p:nvSpPr>
          <p:cNvPr id="29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7009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99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99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9796" grpId="0"/>
      <p:bldP spid="699788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0945" name="Group 156"/>
          <p:cNvGrpSpPr>
            <a:grpSpLocks/>
          </p:cNvGrpSpPr>
          <p:nvPr/>
        </p:nvGrpSpPr>
        <p:grpSpPr bwMode="auto">
          <a:xfrm>
            <a:off x="773113" y="1273175"/>
            <a:ext cx="3554412" cy="3067050"/>
            <a:chOff x="773113" y="1273175"/>
            <a:chExt cx="3554412" cy="3066395"/>
          </a:xfrm>
        </p:grpSpPr>
        <p:sp>
          <p:nvSpPr>
            <p:cNvPr id="211062" name="Freeform 3"/>
            <p:cNvSpPr>
              <a:spLocks/>
            </p:cNvSpPr>
            <p:nvPr/>
          </p:nvSpPr>
          <p:spPr bwMode="auto">
            <a:xfrm>
              <a:off x="773113" y="1273175"/>
              <a:ext cx="3554412" cy="2754313"/>
            </a:xfrm>
            <a:custGeom>
              <a:avLst/>
              <a:gdLst>
                <a:gd name="T0" fmla="*/ 2147483647 w 2406"/>
                <a:gd name="T1" fmla="*/ 2147483647 h 958"/>
                <a:gd name="T2" fmla="*/ 2147483647 w 2406"/>
                <a:gd name="T3" fmla="*/ 2147483647 h 958"/>
                <a:gd name="T4" fmla="*/ 2147483647 w 2406"/>
                <a:gd name="T5" fmla="*/ 2147483647 h 958"/>
                <a:gd name="T6" fmla="*/ 2147483647 w 2406"/>
                <a:gd name="T7" fmla="*/ 2147483647 h 958"/>
                <a:gd name="T8" fmla="*/ 2147483647 w 2406"/>
                <a:gd name="T9" fmla="*/ 2147483647 h 958"/>
                <a:gd name="T10" fmla="*/ 2147483647 w 2406"/>
                <a:gd name="T11" fmla="*/ 2147483647 h 958"/>
                <a:gd name="T12" fmla="*/ 2147483647 w 2406"/>
                <a:gd name="T13" fmla="*/ 2147483647 h 958"/>
                <a:gd name="T14" fmla="*/ 2147483647 w 2406"/>
                <a:gd name="T15" fmla="*/ 2147483647 h 958"/>
                <a:gd name="T16" fmla="*/ 2147483647 w 2406"/>
                <a:gd name="T17" fmla="*/ 2147483647 h 958"/>
                <a:gd name="T18" fmla="*/ 2147483647 w 2406"/>
                <a:gd name="T19" fmla="*/ 2147483647 h 958"/>
                <a:gd name="T20" fmla="*/ 2147483647 w 2406"/>
                <a:gd name="T21" fmla="*/ 2147483647 h 958"/>
                <a:gd name="T22" fmla="*/ 2147483647 w 2406"/>
                <a:gd name="T23" fmla="*/ 2147483647 h 958"/>
                <a:gd name="T24" fmla="*/ 2147483647 w 2406"/>
                <a:gd name="T25" fmla="*/ 2147483647 h 9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06"/>
                <a:gd name="T40" fmla="*/ 0 h 958"/>
                <a:gd name="T41" fmla="*/ 2406 w 2406"/>
                <a:gd name="T42" fmla="*/ 958 h 95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06" h="958">
                  <a:moveTo>
                    <a:pt x="2192" y="274"/>
                  </a:moveTo>
                  <a:cubicBezTo>
                    <a:pt x="1978" y="94"/>
                    <a:pt x="1990" y="122"/>
                    <a:pt x="1857" y="77"/>
                  </a:cubicBezTo>
                  <a:cubicBezTo>
                    <a:pt x="1724" y="32"/>
                    <a:pt x="1584" y="0"/>
                    <a:pt x="1393" y="7"/>
                  </a:cubicBezTo>
                  <a:cubicBezTo>
                    <a:pt x="1202" y="14"/>
                    <a:pt x="898" y="84"/>
                    <a:pt x="713" y="122"/>
                  </a:cubicBezTo>
                  <a:cubicBezTo>
                    <a:pt x="528" y="160"/>
                    <a:pt x="395" y="168"/>
                    <a:pt x="280" y="234"/>
                  </a:cubicBezTo>
                  <a:cubicBezTo>
                    <a:pt x="166" y="301"/>
                    <a:pt x="52" y="432"/>
                    <a:pt x="26" y="522"/>
                  </a:cubicBezTo>
                  <a:cubicBezTo>
                    <a:pt x="0" y="612"/>
                    <a:pt x="81" y="711"/>
                    <a:pt x="122" y="773"/>
                  </a:cubicBezTo>
                  <a:cubicBezTo>
                    <a:pt x="163" y="835"/>
                    <a:pt x="99" y="877"/>
                    <a:pt x="273" y="894"/>
                  </a:cubicBezTo>
                  <a:cubicBezTo>
                    <a:pt x="447" y="911"/>
                    <a:pt x="938" y="866"/>
                    <a:pt x="1169" y="876"/>
                  </a:cubicBezTo>
                  <a:cubicBezTo>
                    <a:pt x="1400" y="886"/>
                    <a:pt x="1499" y="950"/>
                    <a:pt x="1659" y="954"/>
                  </a:cubicBezTo>
                  <a:cubicBezTo>
                    <a:pt x="1819" y="958"/>
                    <a:pt x="2014" y="958"/>
                    <a:pt x="2129" y="897"/>
                  </a:cubicBezTo>
                  <a:cubicBezTo>
                    <a:pt x="2244" y="836"/>
                    <a:pt x="2327" y="856"/>
                    <a:pt x="2350" y="591"/>
                  </a:cubicBezTo>
                  <a:cubicBezTo>
                    <a:pt x="2373" y="326"/>
                    <a:pt x="2406" y="454"/>
                    <a:pt x="2192" y="274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1063" name="Line 36"/>
            <p:cNvSpPr>
              <a:spLocks noChangeShapeType="1"/>
            </p:cNvSpPr>
            <p:nvPr/>
          </p:nvSpPr>
          <p:spPr bwMode="auto">
            <a:xfrm flipV="1">
              <a:off x="3775075" y="2344738"/>
              <a:ext cx="155575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1064" name="Line 43"/>
            <p:cNvSpPr>
              <a:spLocks noChangeShapeType="1"/>
            </p:cNvSpPr>
            <p:nvPr/>
          </p:nvSpPr>
          <p:spPr bwMode="auto">
            <a:xfrm flipV="1">
              <a:off x="2665413" y="2517775"/>
              <a:ext cx="6953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1065" name="Line 44"/>
            <p:cNvSpPr>
              <a:spLocks noChangeShapeType="1"/>
            </p:cNvSpPr>
            <p:nvPr/>
          </p:nvSpPr>
          <p:spPr bwMode="auto">
            <a:xfrm flipV="1">
              <a:off x="3924300" y="2201863"/>
              <a:ext cx="138113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1066" name="Line 48"/>
            <p:cNvSpPr>
              <a:spLocks noChangeShapeType="1"/>
            </p:cNvSpPr>
            <p:nvPr/>
          </p:nvSpPr>
          <p:spPr bwMode="auto">
            <a:xfrm flipV="1">
              <a:off x="3279775" y="2736850"/>
              <a:ext cx="512763" cy="6127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8188" name="Text Box 240"/>
            <p:cNvSpPr txBox="1">
              <a:spLocks noChangeArrowheads="1"/>
            </p:cNvSpPr>
            <p:nvPr/>
          </p:nvSpPr>
          <p:spPr bwMode="auto">
            <a:xfrm>
              <a:off x="2562225" y="3815807"/>
              <a:ext cx="1211263" cy="5237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router</a:t>
              </a:r>
            </a:p>
            <a:p>
              <a:pPr>
                <a:defRPr/>
              </a:pPr>
              <a:r>
                <a:rPr lang="en-US" sz="14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(runs DHCP)</a:t>
              </a:r>
            </a:p>
          </p:txBody>
        </p:sp>
        <p:grpSp>
          <p:nvGrpSpPr>
            <p:cNvPr id="211068" name="Group 356"/>
            <p:cNvGrpSpPr>
              <a:grpSpLocks/>
            </p:cNvGrpSpPr>
            <p:nvPr/>
          </p:nvGrpSpPr>
          <p:grpSpPr bwMode="auto">
            <a:xfrm>
              <a:off x="1653422" y="1982680"/>
              <a:ext cx="843032" cy="814871"/>
              <a:chOff x="313" y="1497"/>
              <a:chExt cx="1152" cy="1014"/>
            </a:xfrm>
          </p:grpSpPr>
          <p:pic>
            <p:nvPicPr>
              <p:cNvPr id="211120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1121" name="Picture 355" descr="antenna_stylized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88190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6925" y="2423867"/>
              <a:ext cx="879475" cy="349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166" name="Rectangle 43"/>
            <p:cNvSpPr>
              <a:spLocks noChangeArrowheads="1"/>
            </p:cNvSpPr>
            <p:nvPr/>
          </p:nvSpPr>
          <p:spPr bwMode="auto">
            <a:xfrm rot="16200000" flipH="1">
              <a:off x="3589349" y="3549138"/>
              <a:ext cx="104753" cy="244475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167" name="Rectangle 43"/>
            <p:cNvSpPr>
              <a:spLocks noChangeArrowheads="1"/>
            </p:cNvSpPr>
            <p:nvPr/>
          </p:nvSpPr>
          <p:spPr bwMode="auto">
            <a:xfrm rot="2460490">
              <a:off x="3206750" y="3274585"/>
              <a:ext cx="82550" cy="247597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168" name="Rectangle 43"/>
            <p:cNvSpPr>
              <a:spLocks noChangeArrowheads="1"/>
            </p:cNvSpPr>
            <p:nvPr/>
          </p:nvSpPr>
          <p:spPr bwMode="auto">
            <a:xfrm rot="16200000">
              <a:off x="2499531" y="2388124"/>
              <a:ext cx="111101" cy="296863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211073" name="Group 248"/>
            <p:cNvGrpSpPr>
              <a:grpSpLocks/>
            </p:cNvGrpSpPr>
            <p:nvPr/>
          </p:nvGrpSpPr>
          <p:grpSpPr bwMode="auto">
            <a:xfrm>
              <a:off x="2597285" y="3210128"/>
              <a:ext cx="332569" cy="581078"/>
              <a:chOff x="4140" y="429"/>
              <a:chExt cx="1425" cy="2396"/>
            </a:xfrm>
          </p:grpSpPr>
          <p:sp>
            <p:nvSpPr>
              <p:cNvPr id="211088" name="Freeform 148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1 w 354"/>
                  <a:gd name="T1" fmla="*/ 0 h 2742"/>
                  <a:gd name="T2" fmla="*/ 116 w 354"/>
                  <a:gd name="T3" fmla="*/ 137 h 2742"/>
                  <a:gd name="T4" fmla="*/ 114 w 354"/>
                  <a:gd name="T5" fmla="*/ 1057 h 2742"/>
                  <a:gd name="T6" fmla="*/ 0 w 354"/>
                  <a:gd name="T7" fmla="*/ 1105 h 2742"/>
                  <a:gd name="T8" fmla="*/ 21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8210" name="Rectangle 149"/>
              <p:cNvSpPr>
                <a:spLocks noChangeArrowheads="1"/>
              </p:cNvSpPr>
              <p:nvPr/>
            </p:nvSpPr>
            <p:spPr bwMode="auto">
              <a:xfrm>
                <a:off x="4207" y="426"/>
                <a:ext cx="1048" cy="2291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11090" name="Freeform 150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70 w 211"/>
                  <a:gd name="T3" fmla="*/ 88 h 2537"/>
                  <a:gd name="T4" fmla="*/ 2 w 211"/>
                  <a:gd name="T5" fmla="*/ 1007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1091" name="Freeform 151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2 h 226"/>
                  <a:gd name="T4" fmla="*/ 108 w 328"/>
                  <a:gd name="T5" fmla="*/ 92 h 226"/>
                  <a:gd name="T6" fmla="*/ 0 w 328"/>
                  <a:gd name="T7" fmla="*/ 41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8213" name="Rectangle 152"/>
              <p:cNvSpPr>
                <a:spLocks noChangeArrowheads="1"/>
              </p:cNvSpPr>
              <p:nvPr/>
            </p:nvSpPr>
            <p:spPr bwMode="auto">
              <a:xfrm>
                <a:off x="4214" y="688"/>
                <a:ext cx="592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1093" name="Group 153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88239" name="AutoShape 154"/>
                <p:cNvSpPr>
                  <a:spLocks noChangeArrowheads="1"/>
                </p:cNvSpPr>
                <p:nvPr/>
              </p:nvSpPr>
              <p:spPr bwMode="auto">
                <a:xfrm>
                  <a:off x="617" y="2569"/>
                  <a:ext cx="721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8240" name="AutoShape 155"/>
                <p:cNvSpPr>
                  <a:spLocks noChangeArrowheads="1"/>
                </p:cNvSpPr>
                <p:nvPr/>
              </p:nvSpPr>
              <p:spPr bwMode="auto">
                <a:xfrm>
                  <a:off x="634" y="2587"/>
                  <a:ext cx="688" cy="10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88215" name="Rectangle 156"/>
              <p:cNvSpPr>
                <a:spLocks noChangeArrowheads="1"/>
              </p:cNvSpPr>
              <p:nvPr/>
            </p:nvSpPr>
            <p:spPr bwMode="auto">
              <a:xfrm>
                <a:off x="4221" y="1015"/>
                <a:ext cx="599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1095" name="Group 157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88237" name="AutoShape 158"/>
                <p:cNvSpPr>
                  <a:spLocks noChangeArrowheads="1"/>
                </p:cNvSpPr>
                <p:nvPr/>
              </p:nvSpPr>
              <p:spPr bwMode="auto">
                <a:xfrm>
                  <a:off x="611" y="2570"/>
                  <a:ext cx="730" cy="13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8238" name="AutoShape 159"/>
                <p:cNvSpPr>
                  <a:spLocks noChangeArrowheads="1"/>
                </p:cNvSpPr>
                <p:nvPr/>
              </p:nvSpPr>
              <p:spPr bwMode="auto">
                <a:xfrm>
                  <a:off x="628" y="2583"/>
                  <a:ext cx="696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88217" name="Rectangle 160"/>
              <p:cNvSpPr>
                <a:spLocks noChangeArrowheads="1"/>
              </p:cNvSpPr>
              <p:nvPr/>
            </p:nvSpPr>
            <p:spPr bwMode="auto">
              <a:xfrm>
                <a:off x="4214" y="1356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8218" name="Rectangle 161"/>
              <p:cNvSpPr>
                <a:spLocks noChangeArrowheads="1"/>
              </p:cNvSpPr>
              <p:nvPr/>
            </p:nvSpPr>
            <p:spPr bwMode="auto">
              <a:xfrm>
                <a:off x="4228" y="1657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1098" name="Group 162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88235" name="AutoShape 163"/>
                <p:cNvSpPr>
                  <a:spLocks noChangeArrowheads="1"/>
                </p:cNvSpPr>
                <p:nvPr/>
              </p:nvSpPr>
              <p:spPr bwMode="auto">
                <a:xfrm>
                  <a:off x="618" y="2571"/>
                  <a:ext cx="720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8236" name="AutoShape 164"/>
                <p:cNvSpPr>
                  <a:spLocks noChangeArrowheads="1"/>
                </p:cNvSpPr>
                <p:nvPr/>
              </p:nvSpPr>
              <p:spPr bwMode="auto">
                <a:xfrm>
                  <a:off x="635" y="2589"/>
                  <a:ext cx="686" cy="102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211099" name="Freeform 165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1 h 226"/>
                  <a:gd name="T4" fmla="*/ 108 w 328"/>
                  <a:gd name="T5" fmla="*/ 90 h 226"/>
                  <a:gd name="T6" fmla="*/ 0 w 328"/>
                  <a:gd name="T7" fmla="*/ 39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211100" name="Group 166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88233" name="AutoShape 167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29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8234" name="AutoShape 168"/>
                <p:cNvSpPr>
                  <a:spLocks noChangeArrowheads="1"/>
                </p:cNvSpPr>
                <p:nvPr/>
              </p:nvSpPr>
              <p:spPr bwMode="auto">
                <a:xfrm>
                  <a:off x="630" y="2584"/>
                  <a:ext cx="695" cy="10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88222" name="Rectangle 169"/>
              <p:cNvSpPr>
                <a:spLocks noChangeArrowheads="1"/>
              </p:cNvSpPr>
              <p:nvPr/>
            </p:nvSpPr>
            <p:spPr bwMode="auto">
              <a:xfrm>
                <a:off x="5255" y="426"/>
                <a:ext cx="68" cy="2297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11102" name="Freeform 170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96 w 296"/>
                  <a:gd name="T3" fmla="*/ 57 h 256"/>
                  <a:gd name="T4" fmla="*/ 98 w 296"/>
                  <a:gd name="T5" fmla="*/ 102 h 256"/>
                  <a:gd name="T6" fmla="*/ 0 w 296"/>
                  <a:gd name="T7" fmla="*/ 39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1103" name="Freeform 171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01 w 304"/>
                  <a:gd name="T3" fmla="*/ 66 h 288"/>
                  <a:gd name="T4" fmla="*/ 95 w 304"/>
                  <a:gd name="T5" fmla="*/ 116 h 288"/>
                  <a:gd name="T6" fmla="*/ 2 w 304"/>
                  <a:gd name="T7" fmla="*/ 5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8225" name="Oval 172"/>
              <p:cNvSpPr>
                <a:spLocks noChangeArrowheads="1"/>
              </p:cNvSpPr>
              <p:nvPr/>
            </p:nvSpPr>
            <p:spPr bwMode="auto">
              <a:xfrm>
                <a:off x="5520" y="2612"/>
                <a:ext cx="48" cy="9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11105" name="Freeform 173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43 h 240"/>
                  <a:gd name="T2" fmla="*/ 2 w 306"/>
                  <a:gd name="T3" fmla="*/ 97 h 240"/>
                  <a:gd name="T4" fmla="*/ 101 w 306"/>
                  <a:gd name="T5" fmla="*/ 44 h 240"/>
                  <a:gd name="T6" fmla="*/ 98 w 306"/>
                  <a:gd name="T7" fmla="*/ 0 h 240"/>
                  <a:gd name="T8" fmla="*/ 0 w 306"/>
                  <a:gd name="T9" fmla="*/ 43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8227" name="AutoShape 174"/>
              <p:cNvSpPr>
                <a:spLocks noChangeArrowheads="1"/>
              </p:cNvSpPr>
              <p:nvPr/>
            </p:nvSpPr>
            <p:spPr bwMode="auto">
              <a:xfrm>
                <a:off x="4139" y="2678"/>
                <a:ext cx="1204" cy="17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8228" name="AutoShape 175"/>
              <p:cNvSpPr>
                <a:spLocks noChangeArrowheads="1"/>
              </p:cNvSpPr>
              <p:nvPr/>
            </p:nvSpPr>
            <p:spPr bwMode="auto">
              <a:xfrm>
                <a:off x="4207" y="2717"/>
                <a:ext cx="1068" cy="8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8229" name="Oval 176"/>
              <p:cNvSpPr>
                <a:spLocks noChangeArrowheads="1"/>
              </p:cNvSpPr>
              <p:nvPr/>
            </p:nvSpPr>
            <p:spPr bwMode="auto">
              <a:xfrm>
                <a:off x="4309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8230" name="Oval 177"/>
              <p:cNvSpPr>
                <a:spLocks noChangeArrowheads="1"/>
              </p:cNvSpPr>
              <p:nvPr/>
            </p:nvSpPr>
            <p:spPr bwMode="auto">
              <a:xfrm>
                <a:off x="4486" y="2383"/>
                <a:ext cx="163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dirty="0">
                  <a:solidFill>
                    <a:srgbClr val="FF0000"/>
                  </a:solidFill>
                  <a:cs typeface="+mn-cs"/>
                </a:endParaRPr>
              </a:p>
            </p:txBody>
          </p:sp>
          <p:sp>
            <p:nvSpPr>
              <p:cNvPr id="88231" name="Oval 178"/>
              <p:cNvSpPr>
                <a:spLocks noChangeArrowheads="1"/>
              </p:cNvSpPr>
              <p:nvPr/>
            </p:nvSpPr>
            <p:spPr bwMode="auto">
              <a:xfrm>
                <a:off x="4663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8232" name="Rectangle 179"/>
              <p:cNvSpPr>
                <a:spLocks noChangeArrowheads="1"/>
              </p:cNvSpPr>
              <p:nvPr/>
            </p:nvSpPr>
            <p:spPr bwMode="auto">
              <a:xfrm>
                <a:off x="5065" y="1834"/>
                <a:ext cx="82" cy="772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grpSp>
          <p:nvGrpSpPr>
            <p:cNvPr id="211074" name="Group 48"/>
            <p:cNvGrpSpPr>
              <a:grpSpLocks/>
            </p:cNvGrpSpPr>
            <p:nvPr/>
          </p:nvGrpSpPr>
          <p:grpSpPr bwMode="auto">
            <a:xfrm>
              <a:off x="2795471" y="3465563"/>
              <a:ext cx="735669" cy="376863"/>
              <a:chOff x="3600" y="219"/>
              <a:chExt cx="360" cy="175"/>
            </a:xfrm>
          </p:grpSpPr>
          <p:sp>
            <p:nvSpPr>
              <p:cNvPr id="88196" name="Oval 4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8197" name="Line 5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8198" name="Line 5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8199" name="Rectangle 5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3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 i="0" dirty="0">
                  <a:solidFill>
                    <a:srgbClr val="000000"/>
                  </a:solidFill>
                  <a:latin typeface="Times New Roman" charset="0"/>
                  <a:cs typeface="+mn-cs"/>
                </a:endParaRPr>
              </a:p>
            </p:txBody>
          </p:sp>
          <p:sp>
            <p:nvSpPr>
              <p:cNvPr id="88200" name="Oval 5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1080" name="Group 5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88206" name="Line 5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88207" name="Line 5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88208" name="Line 5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211081" name="Group 5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88203" name="Line 5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88204" name="Line 6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88205" name="Line 61"/>
                <p:cNvSpPr>
                  <a:spLocks noChangeShapeType="1"/>
                </p:cNvSpPr>
                <p:nvPr/>
              </p:nvSpPr>
              <p:spPr bwMode="auto">
                <a:xfrm>
                  <a:off x="2894" y="854"/>
                  <a:ext cx="52" cy="9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</p:grpSp>
      <p:sp>
        <p:nvSpPr>
          <p:cNvPr id="88069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9525"/>
            <a:ext cx="8034338" cy="996950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latin typeface="Gill Sans MT" charset="0"/>
                <a:cs typeface="+mj-cs"/>
              </a:rPr>
              <a:t>A day in the life… connecting to the Internet</a:t>
            </a:r>
          </a:p>
        </p:txBody>
      </p:sp>
      <p:sp>
        <p:nvSpPr>
          <p:cNvPr id="701629" name="Rectangle 189"/>
          <p:cNvSpPr>
            <a:spLocks noGrp="1" noChangeArrowheads="1"/>
          </p:cNvSpPr>
          <p:nvPr>
            <p:ph type="body" idx="1"/>
          </p:nvPr>
        </p:nvSpPr>
        <p:spPr>
          <a:xfrm>
            <a:off x="5037138" y="1128713"/>
            <a:ext cx="3732212" cy="1262062"/>
          </a:xfrm>
        </p:spPr>
        <p:txBody>
          <a:bodyPr/>
          <a:lstStyle/>
          <a:p>
            <a:pPr marL="231775" indent="-231775">
              <a:defRPr/>
            </a:pPr>
            <a:r>
              <a:rPr lang="en-US" sz="2200" dirty="0">
                <a:latin typeface="Gill Sans MT" charset="0"/>
                <a:cs typeface="+mn-cs"/>
              </a:rPr>
              <a:t>connecting laptop needs to get its own IP address, addr of first-hop router, addr of DNS server: use </a:t>
            </a:r>
            <a:r>
              <a:rPr lang="en-US" sz="2200" i="1" dirty="0">
                <a:solidFill>
                  <a:srgbClr val="C00000"/>
                </a:solidFill>
                <a:latin typeface="Gill Sans MT" charset="0"/>
                <a:cs typeface="+mn-cs"/>
              </a:rPr>
              <a:t>DHCP</a:t>
            </a:r>
          </a:p>
        </p:txBody>
      </p:sp>
      <p:sp>
        <p:nvSpPr>
          <p:cNvPr id="701661" name="AutoShape 221"/>
          <p:cNvSpPr>
            <a:spLocks noChangeArrowheads="1"/>
          </p:cNvSpPr>
          <p:nvPr/>
        </p:nvSpPr>
        <p:spPr bwMode="auto">
          <a:xfrm>
            <a:off x="830263" y="2266950"/>
            <a:ext cx="976312" cy="48577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701690" name="Group 250"/>
          <p:cNvGrpSpPr>
            <a:grpSpLocks/>
          </p:cNvGrpSpPr>
          <p:nvPr/>
        </p:nvGrpSpPr>
        <p:grpSpPr bwMode="auto">
          <a:xfrm>
            <a:off x="1195388" y="1081088"/>
            <a:ext cx="976312" cy="1460500"/>
            <a:chOff x="651" y="681"/>
            <a:chExt cx="615" cy="920"/>
          </a:xfrm>
        </p:grpSpPr>
        <p:sp>
          <p:nvSpPr>
            <p:cNvPr id="211054" name="Freeform 249"/>
            <p:cNvSpPr>
              <a:spLocks/>
            </p:cNvSpPr>
            <p:nvPr/>
          </p:nvSpPr>
          <p:spPr bwMode="auto">
            <a:xfrm>
              <a:off x="662" y="698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grpSp>
          <p:nvGrpSpPr>
            <p:cNvPr id="211055" name="Group 248"/>
            <p:cNvGrpSpPr>
              <a:grpSpLocks/>
            </p:cNvGrpSpPr>
            <p:nvPr/>
          </p:nvGrpSpPr>
          <p:grpSpPr bwMode="auto">
            <a:xfrm>
              <a:off x="651" y="681"/>
              <a:ext cx="501" cy="828"/>
              <a:chOff x="569" y="2954"/>
              <a:chExt cx="501" cy="828"/>
            </a:xfrm>
          </p:grpSpPr>
          <p:sp>
            <p:nvSpPr>
              <p:cNvPr id="88177" name="Rectangle 242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8178" name="Text Box 241"/>
              <p:cNvSpPr txBox="1">
                <a:spLocks noChangeArrowheads="1"/>
              </p:cNvSpPr>
              <p:nvPr/>
            </p:nvSpPr>
            <p:spPr bwMode="auto">
              <a:xfrm>
                <a:off x="593" y="2954"/>
                <a:ext cx="477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DHCP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UDP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IP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Eth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Phy</a:t>
                </a:r>
              </a:p>
            </p:txBody>
          </p:sp>
          <p:sp>
            <p:nvSpPr>
              <p:cNvPr id="88179" name="Line 243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8180" name="Line 244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8181" name="Line 245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8182" name="Line 246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701693" name="Group 253"/>
          <p:cNvGrpSpPr>
            <a:grpSpLocks/>
          </p:cNvGrpSpPr>
          <p:nvPr/>
        </p:nvGrpSpPr>
        <p:grpSpPr bwMode="auto">
          <a:xfrm>
            <a:off x="520700" y="1162050"/>
            <a:ext cx="544513" cy="244475"/>
            <a:chOff x="844" y="3337"/>
            <a:chExt cx="343" cy="154"/>
          </a:xfrm>
        </p:grpSpPr>
        <p:sp>
          <p:nvSpPr>
            <p:cNvPr id="88173" name="Rectangle 251"/>
            <p:cNvSpPr>
              <a:spLocks noChangeArrowheads="1"/>
            </p:cNvSpPr>
            <p:nvPr/>
          </p:nvSpPr>
          <p:spPr bwMode="auto">
            <a:xfrm>
              <a:off x="889" y="3370"/>
              <a:ext cx="245" cy="8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8174" name="Text Box 252"/>
            <p:cNvSpPr txBox="1">
              <a:spLocks noChangeArrowheads="1"/>
            </p:cNvSpPr>
            <p:nvPr/>
          </p:nvSpPr>
          <p:spPr bwMode="auto">
            <a:xfrm>
              <a:off x="844" y="3337"/>
              <a:ext cx="34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000" i="0" dirty="0" smtClean="0">
                  <a:solidFill>
                    <a:srgbClr val="FFFFFF"/>
                  </a:solidFill>
                  <a:latin typeface="Arial" charset="0"/>
                  <a:cs typeface="+mn-cs"/>
                </a:rPr>
                <a:t>DHCP</a:t>
              </a:r>
            </a:p>
          </p:txBody>
        </p:sp>
      </p:grpSp>
      <p:grpSp>
        <p:nvGrpSpPr>
          <p:cNvPr id="701739" name="Group 299"/>
          <p:cNvGrpSpPr>
            <a:grpSpLocks/>
          </p:cNvGrpSpPr>
          <p:nvPr/>
        </p:nvGrpSpPr>
        <p:grpSpPr bwMode="auto">
          <a:xfrm>
            <a:off x="66675" y="1181100"/>
            <a:ext cx="1081088" cy="1166813"/>
            <a:chOff x="42" y="744"/>
            <a:chExt cx="681" cy="735"/>
          </a:xfrm>
        </p:grpSpPr>
        <p:grpSp>
          <p:nvGrpSpPr>
            <p:cNvPr id="211020" name="Group 296"/>
            <p:cNvGrpSpPr>
              <a:grpSpLocks/>
            </p:cNvGrpSpPr>
            <p:nvPr/>
          </p:nvGrpSpPr>
          <p:grpSpPr bwMode="auto">
            <a:xfrm>
              <a:off x="42" y="886"/>
              <a:ext cx="681" cy="468"/>
              <a:chOff x="42" y="886"/>
              <a:chExt cx="681" cy="468"/>
            </a:xfrm>
          </p:grpSpPr>
          <p:grpSp>
            <p:nvGrpSpPr>
              <p:cNvPr id="211022" name="Group 295"/>
              <p:cNvGrpSpPr>
                <a:grpSpLocks/>
              </p:cNvGrpSpPr>
              <p:nvPr/>
            </p:nvGrpSpPr>
            <p:grpSpPr bwMode="auto">
              <a:xfrm>
                <a:off x="278" y="886"/>
                <a:ext cx="397" cy="154"/>
                <a:chOff x="740" y="3209"/>
                <a:chExt cx="397" cy="154"/>
              </a:xfrm>
            </p:grpSpPr>
            <p:grpSp>
              <p:nvGrpSpPr>
                <p:cNvPr id="211047" name="Group 254"/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343" cy="154"/>
                  <a:chOff x="844" y="3337"/>
                  <a:chExt cx="343" cy="154"/>
                </a:xfrm>
              </p:grpSpPr>
              <p:sp>
                <p:nvSpPr>
                  <p:cNvPr id="88171" name="Rectangle 255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88172" name="Text Box 25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 smtClean="0">
                        <a:solidFill>
                          <a:srgbClr val="FFFFFF"/>
                        </a:solidFill>
                        <a:latin typeface="Arial" charset="0"/>
                        <a:cs typeface="+mn-cs"/>
                      </a:rPr>
                      <a:t>DHCP</a:t>
                    </a:r>
                  </a:p>
                </p:txBody>
              </p:sp>
            </p:grpSp>
            <p:sp>
              <p:nvSpPr>
                <p:cNvPr id="88169" name="Rectangle 266"/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8170" name="Rectangle 267"/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grpSp>
            <p:nvGrpSpPr>
              <p:cNvPr id="211023" name="Group 274"/>
              <p:cNvGrpSpPr>
                <a:grpSpLocks/>
              </p:cNvGrpSpPr>
              <p:nvPr/>
            </p:nvGrpSpPr>
            <p:grpSpPr bwMode="auto">
              <a:xfrm>
                <a:off x="278" y="1034"/>
                <a:ext cx="397" cy="154"/>
                <a:chOff x="836" y="3305"/>
                <a:chExt cx="397" cy="154"/>
              </a:xfrm>
            </p:grpSpPr>
            <p:grpSp>
              <p:nvGrpSpPr>
                <p:cNvPr id="211041" name="Group 268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88166" name="Rectangle 269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88167" name="Text Box 27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 smtClean="0">
                        <a:solidFill>
                          <a:srgbClr val="FFFFFF"/>
                        </a:solidFill>
                        <a:latin typeface="Arial" charset="0"/>
                        <a:cs typeface="+mn-cs"/>
                      </a:rPr>
                      <a:t>DHCP</a:t>
                    </a:r>
                  </a:p>
                </p:txBody>
              </p:sp>
            </p:grpSp>
            <p:grpSp>
              <p:nvGrpSpPr>
                <p:cNvPr id="211042" name="Group 273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88164" name="Rectangle 271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88165" name="Rectangle 272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</p:grpSp>
          </p:grpSp>
          <p:grpSp>
            <p:nvGrpSpPr>
              <p:cNvPr id="211024" name="Group 293"/>
              <p:cNvGrpSpPr>
                <a:grpSpLocks/>
              </p:cNvGrpSpPr>
              <p:nvPr/>
            </p:nvGrpSpPr>
            <p:grpSpPr bwMode="auto">
              <a:xfrm>
                <a:off x="165" y="1054"/>
                <a:ext cx="480" cy="112"/>
                <a:chOff x="627" y="3377"/>
                <a:chExt cx="480" cy="112"/>
              </a:xfrm>
            </p:grpSpPr>
            <p:sp>
              <p:nvSpPr>
                <p:cNvPr id="88160" name="Rectangle 276"/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8161" name="Rectangle 277"/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grpSp>
            <p:nvGrpSpPr>
              <p:cNvPr id="211025" name="Group 294"/>
              <p:cNvGrpSpPr>
                <a:grpSpLocks/>
              </p:cNvGrpSpPr>
              <p:nvPr/>
            </p:nvGrpSpPr>
            <p:grpSpPr bwMode="auto">
              <a:xfrm>
                <a:off x="42" y="1200"/>
                <a:ext cx="681" cy="154"/>
                <a:chOff x="504" y="3523"/>
                <a:chExt cx="681" cy="154"/>
              </a:xfrm>
            </p:grpSpPr>
            <p:grpSp>
              <p:nvGrpSpPr>
                <p:cNvPr id="211026" name="Group 287"/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510" cy="154"/>
                  <a:chOff x="723" y="3453"/>
                  <a:chExt cx="510" cy="154"/>
                </a:xfrm>
              </p:grpSpPr>
              <p:grpSp>
                <p:nvGrpSpPr>
                  <p:cNvPr id="211030" name="Group 278"/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97" cy="154"/>
                    <a:chOff x="836" y="3305"/>
                    <a:chExt cx="397" cy="154"/>
                  </a:xfrm>
                </p:grpSpPr>
                <p:grpSp>
                  <p:nvGrpSpPr>
                    <p:cNvPr id="211033" name="Group 27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343" cy="154"/>
                      <a:chOff x="844" y="3337"/>
                      <a:chExt cx="343" cy="154"/>
                    </a:xfrm>
                  </p:grpSpPr>
                  <p:sp>
                    <p:nvSpPr>
                      <p:cNvPr id="88158" name="Rectangle 28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solidFill>
                            <a:srgbClr val="000000"/>
                          </a:solidFill>
                          <a:cs typeface="+mn-cs"/>
                        </a:endParaRPr>
                      </a:p>
                    </p:txBody>
                  </p:sp>
                  <p:sp>
                    <p:nvSpPr>
                      <p:cNvPr id="88159" name="Text Box 281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343" cy="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1pPr>
                        <a:lvl2pPr marL="742950" indent="-28575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2pPr>
                        <a:lvl3pPr marL="11430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3pPr>
                        <a:lvl4pPr marL="16002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4pPr>
                        <a:lvl5pPr marL="20574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9pPr>
                      </a:lstStyle>
                      <a:p>
                        <a:pPr>
                          <a:defRPr/>
                        </a:pPr>
                        <a:r>
                          <a:rPr lang="en-US" sz="1000" i="0" dirty="0" smtClean="0">
                            <a:solidFill>
                              <a:srgbClr val="FFFFFF"/>
                            </a:solidFill>
                            <a:latin typeface="Arial" charset="0"/>
                            <a:cs typeface="+mn-cs"/>
                          </a:rPr>
                          <a:t>DHCP</a:t>
                        </a:r>
                      </a:p>
                    </p:txBody>
                  </p:sp>
                </p:grpSp>
                <p:grpSp>
                  <p:nvGrpSpPr>
                    <p:cNvPr id="211034" name="Group 28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88156" name="Rectangle 28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solidFill>
                            <a:srgbClr val="000000"/>
                          </a:solidFill>
                          <a:cs typeface="+mn-cs"/>
                        </a:endParaRPr>
                      </a:p>
                    </p:txBody>
                  </p:sp>
                  <p:sp>
                    <p:nvSpPr>
                      <p:cNvPr id="88157" name="Rectangle 28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solidFill>
                            <a:srgbClr val="000000"/>
                          </a:solidFill>
                          <a:cs typeface="+mn-cs"/>
                        </a:endParaRPr>
                      </a:p>
                    </p:txBody>
                  </p:sp>
                </p:grpSp>
              </p:grpSp>
              <p:sp>
                <p:nvSpPr>
                  <p:cNvPr id="88152" name="Rectangle 285"/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88153" name="Rectangle 286"/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</p:grpSp>
            <p:sp>
              <p:nvSpPr>
                <p:cNvPr id="88148" name="Rectangle 288"/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8149" name="Rectangle 290"/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8150" name="Rectangle 291"/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</p:grpSp>
        <p:sp>
          <p:nvSpPr>
            <p:cNvPr id="88142" name="AutoShape 297"/>
            <p:cNvSpPr>
              <a:spLocks noChangeArrowheads="1"/>
            </p:cNvSpPr>
            <p:nvPr/>
          </p:nvSpPr>
          <p:spPr bwMode="auto">
            <a:xfrm>
              <a:off x="384" y="744"/>
              <a:ext cx="240" cy="735"/>
            </a:xfrm>
            <a:prstGeom prst="downArrow">
              <a:avLst>
                <a:gd name="adj1" fmla="val 54167"/>
                <a:gd name="adj2" fmla="val 49170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</p:grpSp>
      <p:grpSp>
        <p:nvGrpSpPr>
          <p:cNvPr id="701758" name="Group 318"/>
          <p:cNvGrpSpPr>
            <a:grpSpLocks/>
          </p:cNvGrpSpPr>
          <p:nvPr/>
        </p:nvGrpSpPr>
        <p:grpSpPr bwMode="auto">
          <a:xfrm>
            <a:off x="650875" y="2389188"/>
            <a:ext cx="1081088" cy="244475"/>
            <a:chOff x="504" y="3523"/>
            <a:chExt cx="681" cy="154"/>
          </a:xfrm>
        </p:grpSpPr>
        <p:grpSp>
          <p:nvGrpSpPr>
            <p:cNvPr id="211007" name="Group 319"/>
            <p:cNvGrpSpPr>
              <a:grpSpLocks/>
            </p:cNvGrpSpPr>
            <p:nvPr/>
          </p:nvGrpSpPr>
          <p:grpSpPr bwMode="auto">
            <a:xfrm>
              <a:off x="623" y="3523"/>
              <a:ext cx="510" cy="154"/>
              <a:chOff x="723" y="3453"/>
              <a:chExt cx="510" cy="154"/>
            </a:xfrm>
          </p:grpSpPr>
          <p:grpSp>
            <p:nvGrpSpPr>
              <p:cNvPr id="211011" name="Group 320"/>
              <p:cNvGrpSpPr>
                <a:grpSpLocks/>
              </p:cNvGrpSpPr>
              <p:nvPr/>
            </p:nvGrpSpPr>
            <p:grpSpPr bwMode="auto">
              <a:xfrm>
                <a:off x="836" y="3453"/>
                <a:ext cx="397" cy="154"/>
                <a:chOff x="836" y="3305"/>
                <a:chExt cx="397" cy="154"/>
              </a:xfrm>
            </p:grpSpPr>
            <p:grpSp>
              <p:nvGrpSpPr>
                <p:cNvPr id="211014" name="Group 321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88139" name="Rectangle 322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88140" name="Text Box 32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 smtClean="0">
                        <a:solidFill>
                          <a:srgbClr val="FFFFFF"/>
                        </a:solidFill>
                        <a:latin typeface="Arial" charset="0"/>
                        <a:cs typeface="+mn-cs"/>
                      </a:rPr>
                      <a:t>DHCP</a:t>
                    </a:r>
                  </a:p>
                </p:txBody>
              </p:sp>
            </p:grpSp>
            <p:grpSp>
              <p:nvGrpSpPr>
                <p:cNvPr id="211015" name="Group 324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88137" name="Rectangle 325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88138" name="Rectangle 326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</p:grpSp>
          </p:grpSp>
          <p:sp>
            <p:nvSpPr>
              <p:cNvPr id="88133" name="Rectangle 327"/>
              <p:cNvSpPr>
                <a:spLocks noChangeArrowheads="1"/>
              </p:cNvSpPr>
              <p:nvPr/>
            </p:nvSpPr>
            <p:spPr bwMode="auto">
              <a:xfrm>
                <a:off x="732" y="3484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8134" name="Rectangle 328"/>
              <p:cNvSpPr>
                <a:spLocks noChangeArrowheads="1"/>
              </p:cNvSpPr>
              <p:nvPr/>
            </p:nvSpPr>
            <p:spPr bwMode="auto">
              <a:xfrm>
                <a:off x="723" y="3473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88129" name="Rectangle 329"/>
            <p:cNvSpPr>
              <a:spLocks noChangeArrowheads="1"/>
            </p:cNvSpPr>
            <p:nvPr/>
          </p:nvSpPr>
          <p:spPr bwMode="auto">
            <a:xfrm>
              <a:off x="517" y="3545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8130" name="Rectangle 330"/>
            <p:cNvSpPr>
              <a:spLocks noChangeArrowheads="1"/>
            </p:cNvSpPr>
            <p:nvPr/>
          </p:nvSpPr>
          <p:spPr bwMode="auto">
            <a:xfrm>
              <a:off x="1115" y="3544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8131" name="Rectangle 331"/>
            <p:cNvSpPr>
              <a:spLocks noChangeArrowheads="1"/>
            </p:cNvSpPr>
            <p:nvPr/>
          </p:nvSpPr>
          <p:spPr bwMode="auto">
            <a:xfrm>
              <a:off x="504" y="3529"/>
              <a:ext cx="681" cy="1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</p:grpSp>
      <p:grpSp>
        <p:nvGrpSpPr>
          <p:cNvPr id="701782" name="Group 342"/>
          <p:cNvGrpSpPr>
            <a:grpSpLocks/>
          </p:cNvGrpSpPr>
          <p:nvPr/>
        </p:nvGrpSpPr>
        <p:grpSpPr bwMode="auto">
          <a:xfrm>
            <a:off x="1477963" y="3081338"/>
            <a:ext cx="1316037" cy="1314450"/>
            <a:chOff x="931" y="1941"/>
            <a:chExt cx="829" cy="828"/>
          </a:xfrm>
        </p:grpSpPr>
        <p:sp>
          <p:nvSpPr>
            <p:cNvPr id="210999" name="Freeform 334"/>
            <p:cNvSpPr>
              <a:spLocks/>
            </p:cNvSpPr>
            <p:nvPr/>
          </p:nvSpPr>
          <p:spPr bwMode="auto">
            <a:xfrm>
              <a:off x="1424" y="1965"/>
              <a:ext cx="336" cy="801"/>
            </a:xfrm>
            <a:custGeom>
              <a:avLst/>
              <a:gdLst>
                <a:gd name="T0" fmla="*/ 1 w 551"/>
                <a:gd name="T1" fmla="*/ 0 h 801"/>
                <a:gd name="T2" fmla="*/ 28 w 551"/>
                <a:gd name="T3" fmla="*/ 402 h 801"/>
                <a:gd name="T4" fmla="*/ 1 w 551"/>
                <a:gd name="T5" fmla="*/ 801 h 801"/>
                <a:gd name="T6" fmla="*/ 1 w 551"/>
                <a:gd name="T7" fmla="*/ 535 h 801"/>
                <a:gd name="T8" fmla="*/ 0 w 551"/>
                <a:gd name="T9" fmla="*/ 371 h 801"/>
                <a:gd name="T10" fmla="*/ 1 w 551"/>
                <a:gd name="T11" fmla="*/ 0 h 8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1" h="801">
                  <a:moveTo>
                    <a:pt x="14" y="0"/>
                  </a:moveTo>
                  <a:lnTo>
                    <a:pt x="551" y="402"/>
                  </a:lnTo>
                  <a:lnTo>
                    <a:pt x="6" y="801"/>
                  </a:lnTo>
                  <a:lnTo>
                    <a:pt x="13" y="535"/>
                  </a:lnTo>
                  <a:lnTo>
                    <a:pt x="0" y="371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grpSp>
          <p:nvGrpSpPr>
            <p:cNvPr id="211000" name="Group 335"/>
            <p:cNvGrpSpPr>
              <a:grpSpLocks/>
            </p:cNvGrpSpPr>
            <p:nvPr/>
          </p:nvGrpSpPr>
          <p:grpSpPr bwMode="auto">
            <a:xfrm>
              <a:off x="931" y="1941"/>
              <a:ext cx="501" cy="828"/>
              <a:chOff x="569" y="2954"/>
              <a:chExt cx="501" cy="828"/>
            </a:xfrm>
          </p:grpSpPr>
          <p:sp>
            <p:nvSpPr>
              <p:cNvPr id="88122" name="Rectangle 336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8123" name="Text Box 337"/>
              <p:cNvSpPr txBox="1">
                <a:spLocks noChangeArrowheads="1"/>
              </p:cNvSpPr>
              <p:nvPr/>
            </p:nvSpPr>
            <p:spPr bwMode="auto">
              <a:xfrm>
                <a:off x="593" y="2954"/>
                <a:ext cx="477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DHCP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UDP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IP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Eth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Phy</a:t>
                </a:r>
              </a:p>
            </p:txBody>
          </p:sp>
          <p:sp>
            <p:nvSpPr>
              <p:cNvPr id="88124" name="Line 338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8125" name="Line 339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8126" name="Line 340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8127" name="Line 341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701882" name="Group 442"/>
          <p:cNvGrpSpPr>
            <a:grpSpLocks/>
          </p:cNvGrpSpPr>
          <p:nvPr/>
        </p:nvGrpSpPr>
        <p:grpSpPr bwMode="auto">
          <a:xfrm>
            <a:off x="339725" y="2981325"/>
            <a:ext cx="1081088" cy="1217613"/>
            <a:chOff x="1404" y="3105"/>
            <a:chExt cx="681" cy="767"/>
          </a:xfrm>
        </p:grpSpPr>
        <p:grpSp>
          <p:nvGrpSpPr>
            <p:cNvPr id="210964" name="Group 344"/>
            <p:cNvGrpSpPr>
              <a:grpSpLocks/>
            </p:cNvGrpSpPr>
            <p:nvPr/>
          </p:nvGrpSpPr>
          <p:grpSpPr bwMode="auto">
            <a:xfrm>
              <a:off x="1404" y="3355"/>
              <a:ext cx="681" cy="468"/>
              <a:chOff x="42" y="886"/>
              <a:chExt cx="681" cy="468"/>
            </a:xfrm>
          </p:grpSpPr>
          <p:grpSp>
            <p:nvGrpSpPr>
              <p:cNvPr id="210969" name="Group 345"/>
              <p:cNvGrpSpPr>
                <a:grpSpLocks/>
              </p:cNvGrpSpPr>
              <p:nvPr/>
            </p:nvGrpSpPr>
            <p:grpSpPr bwMode="auto">
              <a:xfrm>
                <a:off x="278" y="886"/>
                <a:ext cx="397" cy="154"/>
                <a:chOff x="740" y="3209"/>
                <a:chExt cx="397" cy="154"/>
              </a:xfrm>
            </p:grpSpPr>
            <p:grpSp>
              <p:nvGrpSpPr>
                <p:cNvPr id="210994" name="Group 346"/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343" cy="154"/>
                  <a:chOff x="844" y="3337"/>
                  <a:chExt cx="343" cy="154"/>
                </a:xfrm>
              </p:grpSpPr>
              <p:sp>
                <p:nvSpPr>
                  <p:cNvPr id="88118" name="Rectangle 347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88119" name="Text Box 34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 smtClean="0">
                        <a:solidFill>
                          <a:srgbClr val="FFFFFF"/>
                        </a:solidFill>
                        <a:latin typeface="Arial" charset="0"/>
                        <a:cs typeface="+mn-cs"/>
                      </a:rPr>
                      <a:t>DHCP</a:t>
                    </a:r>
                  </a:p>
                </p:txBody>
              </p:sp>
            </p:grpSp>
            <p:sp>
              <p:nvSpPr>
                <p:cNvPr id="88116" name="Rectangle 349"/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8117" name="Rectangle 350"/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grpSp>
            <p:nvGrpSpPr>
              <p:cNvPr id="210970" name="Group 351"/>
              <p:cNvGrpSpPr>
                <a:grpSpLocks/>
              </p:cNvGrpSpPr>
              <p:nvPr/>
            </p:nvGrpSpPr>
            <p:grpSpPr bwMode="auto">
              <a:xfrm>
                <a:off x="278" y="1034"/>
                <a:ext cx="397" cy="154"/>
                <a:chOff x="836" y="3305"/>
                <a:chExt cx="397" cy="154"/>
              </a:xfrm>
            </p:grpSpPr>
            <p:grpSp>
              <p:nvGrpSpPr>
                <p:cNvPr id="210988" name="Group 352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88113" name="Rectangle 353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88114" name="Text Box 35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 smtClean="0">
                        <a:solidFill>
                          <a:srgbClr val="FFFFFF"/>
                        </a:solidFill>
                        <a:latin typeface="Arial" charset="0"/>
                        <a:cs typeface="+mn-cs"/>
                      </a:rPr>
                      <a:t>DHCP</a:t>
                    </a:r>
                  </a:p>
                </p:txBody>
              </p:sp>
            </p:grpSp>
            <p:grpSp>
              <p:nvGrpSpPr>
                <p:cNvPr id="210989" name="Group 355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88111" name="Rectangle 356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88112" name="Rectangle 357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</p:grpSp>
          </p:grpSp>
          <p:grpSp>
            <p:nvGrpSpPr>
              <p:cNvPr id="210971" name="Group 358"/>
              <p:cNvGrpSpPr>
                <a:grpSpLocks/>
              </p:cNvGrpSpPr>
              <p:nvPr/>
            </p:nvGrpSpPr>
            <p:grpSpPr bwMode="auto">
              <a:xfrm>
                <a:off x="165" y="1054"/>
                <a:ext cx="480" cy="112"/>
                <a:chOff x="627" y="3377"/>
                <a:chExt cx="480" cy="112"/>
              </a:xfrm>
            </p:grpSpPr>
            <p:sp>
              <p:nvSpPr>
                <p:cNvPr id="88107" name="Rectangle 359"/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8108" name="Rectangle 360"/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grpSp>
            <p:nvGrpSpPr>
              <p:cNvPr id="210972" name="Group 361"/>
              <p:cNvGrpSpPr>
                <a:grpSpLocks/>
              </p:cNvGrpSpPr>
              <p:nvPr/>
            </p:nvGrpSpPr>
            <p:grpSpPr bwMode="auto">
              <a:xfrm>
                <a:off x="42" y="1200"/>
                <a:ext cx="681" cy="154"/>
                <a:chOff x="504" y="3523"/>
                <a:chExt cx="681" cy="154"/>
              </a:xfrm>
            </p:grpSpPr>
            <p:grpSp>
              <p:nvGrpSpPr>
                <p:cNvPr id="210973" name="Group 362"/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510" cy="154"/>
                  <a:chOff x="723" y="3453"/>
                  <a:chExt cx="510" cy="154"/>
                </a:xfrm>
              </p:grpSpPr>
              <p:grpSp>
                <p:nvGrpSpPr>
                  <p:cNvPr id="210977" name="Group 363"/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97" cy="154"/>
                    <a:chOff x="836" y="3305"/>
                    <a:chExt cx="397" cy="154"/>
                  </a:xfrm>
                </p:grpSpPr>
                <p:grpSp>
                  <p:nvGrpSpPr>
                    <p:cNvPr id="210980" name="Group 36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343" cy="154"/>
                      <a:chOff x="844" y="3337"/>
                      <a:chExt cx="343" cy="154"/>
                    </a:xfrm>
                  </p:grpSpPr>
                  <p:sp>
                    <p:nvSpPr>
                      <p:cNvPr id="88105" name="Rectangle 36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solidFill>
                            <a:srgbClr val="000000"/>
                          </a:solidFill>
                          <a:cs typeface="+mn-cs"/>
                        </a:endParaRPr>
                      </a:p>
                    </p:txBody>
                  </p:sp>
                  <p:sp>
                    <p:nvSpPr>
                      <p:cNvPr id="88106" name="Text Box 366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343" cy="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1pPr>
                        <a:lvl2pPr marL="742950" indent="-28575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2pPr>
                        <a:lvl3pPr marL="11430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3pPr>
                        <a:lvl4pPr marL="16002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4pPr>
                        <a:lvl5pPr marL="20574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9pPr>
                      </a:lstStyle>
                      <a:p>
                        <a:pPr>
                          <a:defRPr/>
                        </a:pPr>
                        <a:r>
                          <a:rPr lang="en-US" sz="1000" i="0" dirty="0" smtClean="0">
                            <a:solidFill>
                              <a:srgbClr val="FFFFFF"/>
                            </a:solidFill>
                            <a:latin typeface="Arial" charset="0"/>
                            <a:cs typeface="+mn-cs"/>
                          </a:rPr>
                          <a:t>DHCP</a:t>
                        </a:r>
                      </a:p>
                    </p:txBody>
                  </p:sp>
                </p:grpSp>
                <p:grpSp>
                  <p:nvGrpSpPr>
                    <p:cNvPr id="210981" name="Group 36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88103" name="Rectangle 36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solidFill>
                            <a:srgbClr val="000000"/>
                          </a:solidFill>
                          <a:cs typeface="+mn-cs"/>
                        </a:endParaRPr>
                      </a:p>
                    </p:txBody>
                  </p:sp>
                  <p:sp>
                    <p:nvSpPr>
                      <p:cNvPr id="88104" name="Rectangle 36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solidFill>
                            <a:srgbClr val="000000"/>
                          </a:solidFill>
                          <a:cs typeface="+mn-cs"/>
                        </a:endParaRPr>
                      </a:p>
                    </p:txBody>
                  </p:sp>
                </p:grpSp>
              </p:grpSp>
              <p:sp>
                <p:nvSpPr>
                  <p:cNvPr id="88099" name="Rectangle 370"/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88100" name="Rectangle 371"/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</p:grpSp>
            <p:sp>
              <p:nvSpPr>
                <p:cNvPr id="88095" name="Rectangle 372"/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8096" name="Rectangle 373"/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8097" name="Rectangle 374"/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</p:grpSp>
        <p:sp>
          <p:nvSpPr>
            <p:cNvPr id="88086" name="AutoShape 375"/>
            <p:cNvSpPr>
              <a:spLocks noChangeArrowheads="1"/>
            </p:cNvSpPr>
            <p:nvPr/>
          </p:nvSpPr>
          <p:spPr bwMode="auto">
            <a:xfrm rot="10800000">
              <a:off x="1727" y="3105"/>
              <a:ext cx="240" cy="767"/>
            </a:xfrm>
            <a:prstGeom prst="downArrow">
              <a:avLst>
                <a:gd name="adj1" fmla="val 54167"/>
                <a:gd name="adj2" fmla="val 51311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210966" name="Group 379"/>
            <p:cNvGrpSpPr>
              <a:grpSpLocks/>
            </p:cNvGrpSpPr>
            <p:nvPr/>
          </p:nvGrpSpPr>
          <p:grpSpPr bwMode="auto">
            <a:xfrm>
              <a:off x="1695" y="3227"/>
              <a:ext cx="343" cy="154"/>
              <a:chOff x="844" y="3337"/>
              <a:chExt cx="343" cy="154"/>
            </a:xfrm>
          </p:grpSpPr>
          <p:sp>
            <p:nvSpPr>
              <p:cNvPr id="88088" name="Rectangle 380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8089" name="Text Box 381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343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 smtClean="0">
                    <a:solidFill>
                      <a:srgbClr val="FFFFFF"/>
                    </a:solidFill>
                    <a:latin typeface="Arial" charset="0"/>
                    <a:cs typeface="+mn-cs"/>
                  </a:rPr>
                  <a:t>DHCP</a:t>
                </a:r>
              </a:p>
            </p:txBody>
          </p:sp>
        </p:grpSp>
      </p:grpSp>
      <p:grpSp>
        <p:nvGrpSpPr>
          <p:cNvPr id="701916" name="Group 476"/>
          <p:cNvGrpSpPr>
            <a:grpSpLocks/>
          </p:cNvGrpSpPr>
          <p:nvPr/>
        </p:nvGrpSpPr>
        <p:grpSpPr bwMode="auto">
          <a:xfrm>
            <a:off x="803275" y="3178175"/>
            <a:ext cx="544513" cy="244475"/>
            <a:chOff x="844" y="3337"/>
            <a:chExt cx="343" cy="154"/>
          </a:xfrm>
        </p:grpSpPr>
        <p:sp>
          <p:nvSpPr>
            <p:cNvPr id="88083" name="Rectangle 477"/>
            <p:cNvSpPr>
              <a:spLocks noChangeArrowheads="1"/>
            </p:cNvSpPr>
            <p:nvPr/>
          </p:nvSpPr>
          <p:spPr bwMode="auto">
            <a:xfrm>
              <a:off x="889" y="3370"/>
              <a:ext cx="245" cy="8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8084" name="Text Box 478"/>
            <p:cNvSpPr txBox="1">
              <a:spLocks noChangeArrowheads="1"/>
            </p:cNvSpPr>
            <p:nvPr/>
          </p:nvSpPr>
          <p:spPr bwMode="auto">
            <a:xfrm>
              <a:off x="844" y="3337"/>
              <a:ext cx="34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000" i="0" dirty="0" smtClean="0">
                  <a:solidFill>
                    <a:srgbClr val="FFFFFF"/>
                  </a:solidFill>
                  <a:latin typeface="Arial" charset="0"/>
                  <a:cs typeface="+mn-cs"/>
                </a:rPr>
                <a:t>DHCP</a:t>
              </a:r>
            </a:p>
          </p:txBody>
        </p:sp>
      </p:grpSp>
      <p:sp>
        <p:nvSpPr>
          <p:cNvPr id="701919" name="Rectangle 479"/>
          <p:cNvSpPr>
            <a:spLocks noChangeArrowheads="1"/>
          </p:cNvSpPr>
          <p:nvPr/>
        </p:nvSpPr>
        <p:spPr bwMode="auto">
          <a:xfrm>
            <a:off x="5037138" y="2568575"/>
            <a:ext cx="3892550" cy="130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200" i="0" dirty="0">
                <a:solidFill>
                  <a:srgbClr val="000000"/>
                </a:solidFill>
                <a:latin typeface="Gill Sans MT" charset="0"/>
                <a:cs typeface="+mn-cs"/>
              </a:rPr>
              <a:t>DHCP request </a:t>
            </a:r>
            <a:r>
              <a:rPr lang="en-US" sz="2200" dirty="0">
                <a:solidFill>
                  <a:srgbClr val="3333CC"/>
                </a:solidFill>
                <a:latin typeface="Gill Sans MT" charset="0"/>
                <a:cs typeface="+mn-cs"/>
              </a:rPr>
              <a:t>encapsulated</a:t>
            </a:r>
            <a:r>
              <a:rPr lang="en-US" sz="2200" i="0" dirty="0">
                <a:solidFill>
                  <a:srgbClr val="3333CC"/>
                </a:solidFill>
                <a:latin typeface="Gill Sans MT" charset="0"/>
                <a:cs typeface="+mn-cs"/>
              </a:rPr>
              <a:t> </a:t>
            </a:r>
            <a:r>
              <a:rPr lang="en-US" sz="2200" i="0" dirty="0">
                <a:solidFill>
                  <a:srgbClr val="000000"/>
                </a:solidFill>
                <a:latin typeface="Gill Sans MT" charset="0"/>
                <a:cs typeface="+mn-cs"/>
              </a:rPr>
              <a:t>in </a:t>
            </a:r>
            <a:r>
              <a:rPr lang="en-US" sz="2200" dirty="0">
                <a:solidFill>
                  <a:srgbClr val="C00000"/>
                </a:solidFill>
                <a:latin typeface="Gill Sans MT" charset="0"/>
                <a:cs typeface="+mn-cs"/>
              </a:rPr>
              <a:t>UDP</a:t>
            </a:r>
            <a:r>
              <a:rPr lang="en-US" sz="2200" i="0" dirty="0">
                <a:solidFill>
                  <a:srgbClr val="000000"/>
                </a:solidFill>
                <a:latin typeface="Gill Sans MT" charset="0"/>
                <a:cs typeface="+mn-cs"/>
              </a:rPr>
              <a:t>, encapsulated in </a:t>
            </a:r>
            <a:r>
              <a:rPr lang="en-US" sz="2200" dirty="0">
                <a:solidFill>
                  <a:srgbClr val="C00000"/>
                </a:solidFill>
                <a:latin typeface="Gill Sans MT" charset="0"/>
                <a:cs typeface="+mn-cs"/>
              </a:rPr>
              <a:t>IP</a:t>
            </a:r>
            <a:r>
              <a:rPr lang="en-US" sz="2200" i="0" dirty="0">
                <a:solidFill>
                  <a:srgbClr val="000000"/>
                </a:solidFill>
                <a:latin typeface="Gill Sans MT" charset="0"/>
                <a:cs typeface="+mn-cs"/>
              </a:rPr>
              <a:t>, encapsulated in </a:t>
            </a:r>
            <a:r>
              <a:rPr lang="en-US" sz="2200" dirty="0">
                <a:solidFill>
                  <a:srgbClr val="C00000"/>
                </a:solidFill>
                <a:latin typeface="Gill Sans MT" charset="0"/>
                <a:cs typeface="+mn-cs"/>
              </a:rPr>
              <a:t>802.3</a:t>
            </a:r>
            <a:r>
              <a:rPr lang="en-US" sz="2200" i="0" dirty="0">
                <a:solidFill>
                  <a:srgbClr val="C00000"/>
                </a:solidFill>
                <a:latin typeface="Gill Sans MT" charset="0"/>
                <a:cs typeface="+mn-cs"/>
              </a:rPr>
              <a:t> </a:t>
            </a:r>
            <a:r>
              <a:rPr lang="en-US" sz="2200" i="0" dirty="0">
                <a:solidFill>
                  <a:srgbClr val="000000"/>
                </a:solidFill>
                <a:latin typeface="Gill Sans MT" charset="0"/>
                <a:cs typeface="+mn-cs"/>
              </a:rPr>
              <a:t>Ethernet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endParaRPr lang="en-US" sz="2200" i="0" dirty="0">
              <a:solidFill>
                <a:srgbClr val="000000"/>
              </a:solidFill>
              <a:latin typeface="Gill Sans MT" charset="0"/>
              <a:cs typeface="+mn-cs"/>
            </a:endParaRPr>
          </a:p>
        </p:txBody>
      </p:sp>
      <p:sp>
        <p:nvSpPr>
          <p:cNvPr id="701920" name="Rectangle 480"/>
          <p:cNvSpPr>
            <a:spLocks noChangeArrowheads="1"/>
          </p:cNvSpPr>
          <p:nvPr/>
        </p:nvSpPr>
        <p:spPr bwMode="auto">
          <a:xfrm>
            <a:off x="5035550" y="3979863"/>
            <a:ext cx="3924300" cy="156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200" i="0" dirty="0">
                <a:solidFill>
                  <a:srgbClr val="000000"/>
                </a:solidFill>
                <a:latin typeface="Gill Sans MT" charset="0"/>
                <a:cs typeface="+mn-cs"/>
              </a:rPr>
              <a:t>Ethernet frame </a:t>
            </a:r>
            <a:r>
              <a:rPr lang="en-US" sz="2200" dirty="0">
                <a:solidFill>
                  <a:srgbClr val="000099"/>
                </a:solidFill>
                <a:latin typeface="Gill Sans MT" charset="0"/>
                <a:cs typeface="+mn-cs"/>
              </a:rPr>
              <a:t>broadcast</a:t>
            </a:r>
            <a:r>
              <a:rPr lang="en-US" sz="2200" i="0" dirty="0">
                <a:solidFill>
                  <a:srgbClr val="000000"/>
                </a:solidFill>
                <a:latin typeface="Gill Sans MT" charset="0"/>
                <a:cs typeface="+mn-cs"/>
              </a:rPr>
              <a:t> (dest: FFFFFFFFFFFF) on LAN, received at router running </a:t>
            </a:r>
            <a:r>
              <a:rPr lang="en-US" sz="2200" dirty="0">
                <a:solidFill>
                  <a:srgbClr val="C00000"/>
                </a:solidFill>
                <a:latin typeface="Gill Sans MT" charset="0"/>
                <a:cs typeface="+mn-cs"/>
              </a:rPr>
              <a:t>DHCP</a:t>
            </a:r>
            <a:r>
              <a:rPr lang="en-US" sz="2200" i="0" dirty="0">
                <a:solidFill>
                  <a:srgbClr val="C00000"/>
                </a:solidFill>
                <a:latin typeface="Gill Sans MT" charset="0"/>
                <a:cs typeface="+mn-cs"/>
              </a:rPr>
              <a:t> </a:t>
            </a:r>
            <a:r>
              <a:rPr lang="en-US" sz="2200" i="0" dirty="0">
                <a:solidFill>
                  <a:srgbClr val="000000"/>
                </a:solidFill>
                <a:latin typeface="Gill Sans MT" charset="0"/>
                <a:cs typeface="+mn-cs"/>
              </a:rPr>
              <a:t>server</a:t>
            </a:r>
          </a:p>
        </p:txBody>
      </p:sp>
      <p:sp>
        <p:nvSpPr>
          <p:cNvPr id="701921" name="Rectangle 481"/>
          <p:cNvSpPr>
            <a:spLocks noChangeArrowheads="1"/>
          </p:cNvSpPr>
          <p:nvPr/>
        </p:nvSpPr>
        <p:spPr bwMode="auto">
          <a:xfrm>
            <a:off x="5033963" y="5316538"/>
            <a:ext cx="3802062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200" i="0" dirty="0">
                <a:solidFill>
                  <a:srgbClr val="000000"/>
                </a:solidFill>
                <a:latin typeface="Gill Sans MT" charset="0"/>
                <a:cs typeface="+mn-cs"/>
              </a:rPr>
              <a:t>Ethernet </a:t>
            </a:r>
            <a:r>
              <a:rPr lang="en-US" sz="2200" dirty="0">
                <a:solidFill>
                  <a:srgbClr val="000099"/>
                </a:solidFill>
                <a:latin typeface="Gill Sans MT" charset="0"/>
                <a:cs typeface="+mn-cs"/>
              </a:rPr>
              <a:t>demuxed</a:t>
            </a:r>
            <a:r>
              <a:rPr lang="en-US" sz="2200" i="0" dirty="0">
                <a:solidFill>
                  <a:srgbClr val="000000"/>
                </a:solidFill>
                <a:latin typeface="Gill Sans MT" charset="0"/>
                <a:cs typeface="+mn-cs"/>
              </a:rPr>
              <a:t> to IP demuxed, UDP demuxed to DHCP </a:t>
            </a:r>
          </a:p>
        </p:txBody>
      </p:sp>
      <p:pic>
        <p:nvPicPr>
          <p:cNvPr id="210961" name="Picture 15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671513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51</a:t>
            </a:fld>
            <a:endParaRPr lang="en-US" sz="1200" dirty="0">
              <a:latin typeface="Tahoma" charset="0"/>
            </a:endParaRPr>
          </a:p>
        </p:txBody>
      </p:sp>
      <p:sp>
        <p:nvSpPr>
          <p:cNvPr id="18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7579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01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7016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1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01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01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01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81144E-6 L 0.26823 -0.00139 L 0.10833 0.27287 L -0.01806 0.27125 " pathEditMode="relative" rAng="0" ptsTypes="AAAA">
                                      <p:cBhvr>
                                        <p:cTn id="43" dur="2000" fill="hold"/>
                                        <p:tgtEl>
                                          <p:spTgt spid="7017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3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701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000"/>
                                        <p:tgtEl>
                                          <p:spTgt spid="701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1629" grpId="0" build="p"/>
      <p:bldP spid="701661" grpId="0" animBg="1"/>
      <p:bldP spid="701661" grpId="1" animBg="1"/>
      <p:bldP spid="701919" grpId="0"/>
      <p:bldP spid="701920" grpId="0"/>
      <p:bldP spid="701921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969" name="Group 152"/>
          <p:cNvGrpSpPr>
            <a:grpSpLocks/>
          </p:cNvGrpSpPr>
          <p:nvPr/>
        </p:nvGrpSpPr>
        <p:grpSpPr bwMode="auto">
          <a:xfrm>
            <a:off x="773113" y="1273175"/>
            <a:ext cx="3554412" cy="3067050"/>
            <a:chOff x="773113" y="1273175"/>
            <a:chExt cx="3554412" cy="3066395"/>
          </a:xfrm>
        </p:grpSpPr>
        <p:sp>
          <p:nvSpPr>
            <p:cNvPr id="212082" name="Freeform 3"/>
            <p:cNvSpPr>
              <a:spLocks/>
            </p:cNvSpPr>
            <p:nvPr/>
          </p:nvSpPr>
          <p:spPr bwMode="auto">
            <a:xfrm>
              <a:off x="773113" y="1273175"/>
              <a:ext cx="3554412" cy="2754313"/>
            </a:xfrm>
            <a:custGeom>
              <a:avLst/>
              <a:gdLst>
                <a:gd name="T0" fmla="*/ 2147483647 w 2406"/>
                <a:gd name="T1" fmla="*/ 2147483647 h 958"/>
                <a:gd name="T2" fmla="*/ 2147483647 w 2406"/>
                <a:gd name="T3" fmla="*/ 2147483647 h 958"/>
                <a:gd name="T4" fmla="*/ 2147483647 w 2406"/>
                <a:gd name="T5" fmla="*/ 2147483647 h 958"/>
                <a:gd name="T6" fmla="*/ 2147483647 w 2406"/>
                <a:gd name="T7" fmla="*/ 2147483647 h 958"/>
                <a:gd name="T8" fmla="*/ 2147483647 w 2406"/>
                <a:gd name="T9" fmla="*/ 2147483647 h 958"/>
                <a:gd name="T10" fmla="*/ 2147483647 w 2406"/>
                <a:gd name="T11" fmla="*/ 2147483647 h 958"/>
                <a:gd name="T12" fmla="*/ 2147483647 w 2406"/>
                <a:gd name="T13" fmla="*/ 2147483647 h 958"/>
                <a:gd name="T14" fmla="*/ 2147483647 w 2406"/>
                <a:gd name="T15" fmla="*/ 2147483647 h 958"/>
                <a:gd name="T16" fmla="*/ 2147483647 w 2406"/>
                <a:gd name="T17" fmla="*/ 2147483647 h 958"/>
                <a:gd name="T18" fmla="*/ 2147483647 w 2406"/>
                <a:gd name="T19" fmla="*/ 2147483647 h 958"/>
                <a:gd name="T20" fmla="*/ 2147483647 w 2406"/>
                <a:gd name="T21" fmla="*/ 2147483647 h 958"/>
                <a:gd name="T22" fmla="*/ 2147483647 w 2406"/>
                <a:gd name="T23" fmla="*/ 2147483647 h 958"/>
                <a:gd name="T24" fmla="*/ 2147483647 w 2406"/>
                <a:gd name="T25" fmla="*/ 2147483647 h 9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06"/>
                <a:gd name="T40" fmla="*/ 0 h 958"/>
                <a:gd name="T41" fmla="*/ 2406 w 2406"/>
                <a:gd name="T42" fmla="*/ 958 h 95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06" h="958">
                  <a:moveTo>
                    <a:pt x="2192" y="274"/>
                  </a:moveTo>
                  <a:cubicBezTo>
                    <a:pt x="1978" y="94"/>
                    <a:pt x="1990" y="122"/>
                    <a:pt x="1857" y="77"/>
                  </a:cubicBezTo>
                  <a:cubicBezTo>
                    <a:pt x="1724" y="32"/>
                    <a:pt x="1584" y="0"/>
                    <a:pt x="1393" y="7"/>
                  </a:cubicBezTo>
                  <a:cubicBezTo>
                    <a:pt x="1202" y="14"/>
                    <a:pt x="898" y="84"/>
                    <a:pt x="713" y="122"/>
                  </a:cubicBezTo>
                  <a:cubicBezTo>
                    <a:pt x="528" y="160"/>
                    <a:pt x="395" y="168"/>
                    <a:pt x="280" y="234"/>
                  </a:cubicBezTo>
                  <a:cubicBezTo>
                    <a:pt x="166" y="301"/>
                    <a:pt x="52" y="432"/>
                    <a:pt x="26" y="522"/>
                  </a:cubicBezTo>
                  <a:cubicBezTo>
                    <a:pt x="0" y="612"/>
                    <a:pt x="81" y="711"/>
                    <a:pt x="122" y="773"/>
                  </a:cubicBezTo>
                  <a:cubicBezTo>
                    <a:pt x="163" y="835"/>
                    <a:pt x="99" y="877"/>
                    <a:pt x="273" y="894"/>
                  </a:cubicBezTo>
                  <a:cubicBezTo>
                    <a:pt x="447" y="911"/>
                    <a:pt x="938" y="866"/>
                    <a:pt x="1169" y="876"/>
                  </a:cubicBezTo>
                  <a:cubicBezTo>
                    <a:pt x="1400" y="886"/>
                    <a:pt x="1499" y="950"/>
                    <a:pt x="1659" y="954"/>
                  </a:cubicBezTo>
                  <a:cubicBezTo>
                    <a:pt x="1819" y="958"/>
                    <a:pt x="2014" y="958"/>
                    <a:pt x="2129" y="897"/>
                  </a:cubicBezTo>
                  <a:cubicBezTo>
                    <a:pt x="2244" y="836"/>
                    <a:pt x="2327" y="856"/>
                    <a:pt x="2350" y="591"/>
                  </a:cubicBezTo>
                  <a:cubicBezTo>
                    <a:pt x="2373" y="326"/>
                    <a:pt x="2406" y="454"/>
                    <a:pt x="2192" y="274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2083" name="Line 36"/>
            <p:cNvSpPr>
              <a:spLocks noChangeShapeType="1"/>
            </p:cNvSpPr>
            <p:nvPr/>
          </p:nvSpPr>
          <p:spPr bwMode="auto">
            <a:xfrm flipV="1">
              <a:off x="3775075" y="2344738"/>
              <a:ext cx="155575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2084" name="Line 43"/>
            <p:cNvSpPr>
              <a:spLocks noChangeShapeType="1"/>
            </p:cNvSpPr>
            <p:nvPr/>
          </p:nvSpPr>
          <p:spPr bwMode="auto">
            <a:xfrm flipV="1">
              <a:off x="2665413" y="2517775"/>
              <a:ext cx="6953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2085" name="Line 44"/>
            <p:cNvSpPr>
              <a:spLocks noChangeShapeType="1"/>
            </p:cNvSpPr>
            <p:nvPr/>
          </p:nvSpPr>
          <p:spPr bwMode="auto">
            <a:xfrm flipV="1">
              <a:off x="3924300" y="2201863"/>
              <a:ext cx="138113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2086" name="Line 48"/>
            <p:cNvSpPr>
              <a:spLocks noChangeShapeType="1"/>
            </p:cNvSpPr>
            <p:nvPr/>
          </p:nvSpPr>
          <p:spPr bwMode="auto">
            <a:xfrm flipV="1">
              <a:off x="3279775" y="2736850"/>
              <a:ext cx="512763" cy="6127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9208" name="Text Box 240"/>
            <p:cNvSpPr txBox="1">
              <a:spLocks noChangeArrowheads="1"/>
            </p:cNvSpPr>
            <p:nvPr/>
          </p:nvSpPr>
          <p:spPr bwMode="auto">
            <a:xfrm>
              <a:off x="2562225" y="3815807"/>
              <a:ext cx="1211263" cy="5237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router</a:t>
              </a:r>
            </a:p>
            <a:p>
              <a:pPr>
                <a:defRPr/>
              </a:pPr>
              <a:r>
                <a:rPr lang="en-US" sz="14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(runs DHCP)</a:t>
              </a:r>
            </a:p>
          </p:txBody>
        </p:sp>
        <p:grpSp>
          <p:nvGrpSpPr>
            <p:cNvPr id="212088" name="Group 356"/>
            <p:cNvGrpSpPr>
              <a:grpSpLocks/>
            </p:cNvGrpSpPr>
            <p:nvPr/>
          </p:nvGrpSpPr>
          <p:grpSpPr bwMode="auto">
            <a:xfrm>
              <a:off x="1653422" y="1982680"/>
              <a:ext cx="843032" cy="814871"/>
              <a:chOff x="313" y="1497"/>
              <a:chExt cx="1152" cy="1014"/>
            </a:xfrm>
          </p:grpSpPr>
          <p:pic>
            <p:nvPicPr>
              <p:cNvPr id="212140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2141" name="Picture 355" descr="antenna_stylized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89210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6925" y="2423867"/>
              <a:ext cx="879475" cy="349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162" name="Rectangle 43"/>
            <p:cNvSpPr>
              <a:spLocks noChangeArrowheads="1"/>
            </p:cNvSpPr>
            <p:nvPr/>
          </p:nvSpPr>
          <p:spPr bwMode="auto">
            <a:xfrm rot="16200000" flipH="1">
              <a:off x="3589349" y="3549138"/>
              <a:ext cx="104753" cy="244475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163" name="Rectangle 43"/>
            <p:cNvSpPr>
              <a:spLocks noChangeArrowheads="1"/>
            </p:cNvSpPr>
            <p:nvPr/>
          </p:nvSpPr>
          <p:spPr bwMode="auto">
            <a:xfrm rot="2460490">
              <a:off x="3206750" y="3274585"/>
              <a:ext cx="82550" cy="247597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164" name="Rectangle 43"/>
            <p:cNvSpPr>
              <a:spLocks noChangeArrowheads="1"/>
            </p:cNvSpPr>
            <p:nvPr/>
          </p:nvSpPr>
          <p:spPr bwMode="auto">
            <a:xfrm rot="16200000">
              <a:off x="2499531" y="2388124"/>
              <a:ext cx="111101" cy="296863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212093" name="Group 248"/>
            <p:cNvGrpSpPr>
              <a:grpSpLocks/>
            </p:cNvGrpSpPr>
            <p:nvPr/>
          </p:nvGrpSpPr>
          <p:grpSpPr bwMode="auto">
            <a:xfrm>
              <a:off x="2597285" y="3210128"/>
              <a:ext cx="332569" cy="581078"/>
              <a:chOff x="4140" y="429"/>
              <a:chExt cx="1425" cy="2396"/>
            </a:xfrm>
          </p:grpSpPr>
          <p:sp>
            <p:nvSpPr>
              <p:cNvPr id="212108" name="Freeform 148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1 w 354"/>
                  <a:gd name="T1" fmla="*/ 0 h 2742"/>
                  <a:gd name="T2" fmla="*/ 116 w 354"/>
                  <a:gd name="T3" fmla="*/ 137 h 2742"/>
                  <a:gd name="T4" fmla="*/ 114 w 354"/>
                  <a:gd name="T5" fmla="*/ 1057 h 2742"/>
                  <a:gd name="T6" fmla="*/ 0 w 354"/>
                  <a:gd name="T7" fmla="*/ 1105 h 2742"/>
                  <a:gd name="T8" fmla="*/ 21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9230" name="Rectangle 149"/>
              <p:cNvSpPr>
                <a:spLocks noChangeArrowheads="1"/>
              </p:cNvSpPr>
              <p:nvPr/>
            </p:nvSpPr>
            <p:spPr bwMode="auto">
              <a:xfrm>
                <a:off x="4207" y="426"/>
                <a:ext cx="1048" cy="2291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12110" name="Freeform 150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70 w 211"/>
                  <a:gd name="T3" fmla="*/ 88 h 2537"/>
                  <a:gd name="T4" fmla="*/ 2 w 211"/>
                  <a:gd name="T5" fmla="*/ 1007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2111" name="Freeform 151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2 h 226"/>
                  <a:gd name="T4" fmla="*/ 108 w 328"/>
                  <a:gd name="T5" fmla="*/ 92 h 226"/>
                  <a:gd name="T6" fmla="*/ 0 w 328"/>
                  <a:gd name="T7" fmla="*/ 41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9233" name="Rectangle 152"/>
              <p:cNvSpPr>
                <a:spLocks noChangeArrowheads="1"/>
              </p:cNvSpPr>
              <p:nvPr/>
            </p:nvSpPr>
            <p:spPr bwMode="auto">
              <a:xfrm>
                <a:off x="4214" y="688"/>
                <a:ext cx="592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2113" name="Group 153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89259" name="AutoShape 154"/>
                <p:cNvSpPr>
                  <a:spLocks noChangeArrowheads="1"/>
                </p:cNvSpPr>
                <p:nvPr/>
              </p:nvSpPr>
              <p:spPr bwMode="auto">
                <a:xfrm>
                  <a:off x="617" y="2569"/>
                  <a:ext cx="721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9260" name="AutoShape 155"/>
                <p:cNvSpPr>
                  <a:spLocks noChangeArrowheads="1"/>
                </p:cNvSpPr>
                <p:nvPr/>
              </p:nvSpPr>
              <p:spPr bwMode="auto">
                <a:xfrm>
                  <a:off x="634" y="2587"/>
                  <a:ext cx="688" cy="10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89235" name="Rectangle 156"/>
              <p:cNvSpPr>
                <a:spLocks noChangeArrowheads="1"/>
              </p:cNvSpPr>
              <p:nvPr/>
            </p:nvSpPr>
            <p:spPr bwMode="auto">
              <a:xfrm>
                <a:off x="4221" y="1015"/>
                <a:ext cx="599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2115" name="Group 157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89257" name="AutoShape 158"/>
                <p:cNvSpPr>
                  <a:spLocks noChangeArrowheads="1"/>
                </p:cNvSpPr>
                <p:nvPr/>
              </p:nvSpPr>
              <p:spPr bwMode="auto">
                <a:xfrm>
                  <a:off x="611" y="2570"/>
                  <a:ext cx="730" cy="13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9258" name="AutoShape 159"/>
                <p:cNvSpPr>
                  <a:spLocks noChangeArrowheads="1"/>
                </p:cNvSpPr>
                <p:nvPr/>
              </p:nvSpPr>
              <p:spPr bwMode="auto">
                <a:xfrm>
                  <a:off x="628" y="2583"/>
                  <a:ext cx="696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89237" name="Rectangle 160"/>
              <p:cNvSpPr>
                <a:spLocks noChangeArrowheads="1"/>
              </p:cNvSpPr>
              <p:nvPr/>
            </p:nvSpPr>
            <p:spPr bwMode="auto">
              <a:xfrm>
                <a:off x="4214" y="1356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9238" name="Rectangle 161"/>
              <p:cNvSpPr>
                <a:spLocks noChangeArrowheads="1"/>
              </p:cNvSpPr>
              <p:nvPr/>
            </p:nvSpPr>
            <p:spPr bwMode="auto">
              <a:xfrm>
                <a:off x="4228" y="1657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2118" name="Group 162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89255" name="AutoShape 163"/>
                <p:cNvSpPr>
                  <a:spLocks noChangeArrowheads="1"/>
                </p:cNvSpPr>
                <p:nvPr/>
              </p:nvSpPr>
              <p:spPr bwMode="auto">
                <a:xfrm>
                  <a:off x="618" y="2571"/>
                  <a:ext cx="720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9256" name="AutoShape 164"/>
                <p:cNvSpPr>
                  <a:spLocks noChangeArrowheads="1"/>
                </p:cNvSpPr>
                <p:nvPr/>
              </p:nvSpPr>
              <p:spPr bwMode="auto">
                <a:xfrm>
                  <a:off x="635" y="2589"/>
                  <a:ext cx="686" cy="102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212119" name="Freeform 165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1 h 226"/>
                  <a:gd name="T4" fmla="*/ 108 w 328"/>
                  <a:gd name="T5" fmla="*/ 90 h 226"/>
                  <a:gd name="T6" fmla="*/ 0 w 328"/>
                  <a:gd name="T7" fmla="*/ 39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212120" name="Group 166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89253" name="AutoShape 167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29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9254" name="AutoShape 168"/>
                <p:cNvSpPr>
                  <a:spLocks noChangeArrowheads="1"/>
                </p:cNvSpPr>
                <p:nvPr/>
              </p:nvSpPr>
              <p:spPr bwMode="auto">
                <a:xfrm>
                  <a:off x="630" y="2584"/>
                  <a:ext cx="695" cy="10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89242" name="Rectangle 169"/>
              <p:cNvSpPr>
                <a:spLocks noChangeArrowheads="1"/>
              </p:cNvSpPr>
              <p:nvPr/>
            </p:nvSpPr>
            <p:spPr bwMode="auto">
              <a:xfrm>
                <a:off x="5255" y="426"/>
                <a:ext cx="68" cy="2297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12122" name="Freeform 170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96 w 296"/>
                  <a:gd name="T3" fmla="*/ 57 h 256"/>
                  <a:gd name="T4" fmla="*/ 98 w 296"/>
                  <a:gd name="T5" fmla="*/ 102 h 256"/>
                  <a:gd name="T6" fmla="*/ 0 w 296"/>
                  <a:gd name="T7" fmla="*/ 39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2123" name="Freeform 171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01 w 304"/>
                  <a:gd name="T3" fmla="*/ 66 h 288"/>
                  <a:gd name="T4" fmla="*/ 95 w 304"/>
                  <a:gd name="T5" fmla="*/ 116 h 288"/>
                  <a:gd name="T6" fmla="*/ 2 w 304"/>
                  <a:gd name="T7" fmla="*/ 5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9245" name="Oval 172"/>
              <p:cNvSpPr>
                <a:spLocks noChangeArrowheads="1"/>
              </p:cNvSpPr>
              <p:nvPr/>
            </p:nvSpPr>
            <p:spPr bwMode="auto">
              <a:xfrm>
                <a:off x="5520" y="2612"/>
                <a:ext cx="48" cy="9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12125" name="Freeform 173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43 h 240"/>
                  <a:gd name="T2" fmla="*/ 2 w 306"/>
                  <a:gd name="T3" fmla="*/ 97 h 240"/>
                  <a:gd name="T4" fmla="*/ 101 w 306"/>
                  <a:gd name="T5" fmla="*/ 44 h 240"/>
                  <a:gd name="T6" fmla="*/ 98 w 306"/>
                  <a:gd name="T7" fmla="*/ 0 h 240"/>
                  <a:gd name="T8" fmla="*/ 0 w 306"/>
                  <a:gd name="T9" fmla="*/ 43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9247" name="AutoShape 174"/>
              <p:cNvSpPr>
                <a:spLocks noChangeArrowheads="1"/>
              </p:cNvSpPr>
              <p:nvPr/>
            </p:nvSpPr>
            <p:spPr bwMode="auto">
              <a:xfrm>
                <a:off x="4139" y="2678"/>
                <a:ext cx="1204" cy="17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9248" name="AutoShape 175"/>
              <p:cNvSpPr>
                <a:spLocks noChangeArrowheads="1"/>
              </p:cNvSpPr>
              <p:nvPr/>
            </p:nvSpPr>
            <p:spPr bwMode="auto">
              <a:xfrm>
                <a:off x="4207" y="2717"/>
                <a:ext cx="1068" cy="8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9249" name="Oval 176"/>
              <p:cNvSpPr>
                <a:spLocks noChangeArrowheads="1"/>
              </p:cNvSpPr>
              <p:nvPr/>
            </p:nvSpPr>
            <p:spPr bwMode="auto">
              <a:xfrm>
                <a:off x="4309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9250" name="Oval 177"/>
              <p:cNvSpPr>
                <a:spLocks noChangeArrowheads="1"/>
              </p:cNvSpPr>
              <p:nvPr/>
            </p:nvSpPr>
            <p:spPr bwMode="auto">
              <a:xfrm>
                <a:off x="4486" y="2383"/>
                <a:ext cx="163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dirty="0">
                  <a:solidFill>
                    <a:srgbClr val="FF0000"/>
                  </a:solidFill>
                  <a:cs typeface="+mn-cs"/>
                </a:endParaRPr>
              </a:p>
            </p:txBody>
          </p:sp>
          <p:sp>
            <p:nvSpPr>
              <p:cNvPr id="89251" name="Oval 178"/>
              <p:cNvSpPr>
                <a:spLocks noChangeArrowheads="1"/>
              </p:cNvSpPr>
              <p:nvPr/>
            </p:nvSpPr>
            <p:spPr bwMode="auto">
              <a:xfrm>
                <a:off x="4663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9252" name="Rectangle 179"/>
              <p:cNvSpPr>
                <a:spLocks noChangeArrowheads="1"/>
              </p:cNvSpPr>
              <p:nvPr/>
            </p:nvSpPr>
            <p:spPr bwMode="auto">
              <a:xfrm>
                <a:off x="5065" y="1834"/>
                <a:ext cx="82" cy="772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grpSp>
          <p:nvGrpSpPr>
            <p:cNvPr id="212094" name="Group 48"/>
            <p:cNvGrpSpPr>
              <a:grpSpLocks/>
            </p:cNvGrpSpPr>
            <p:nvPr/>
          </p:nvGrpSpPr>
          <p:grpSpPr bwMode="auto">
            <a:xfrm>
              <a:off x="2795471" y="3465563"/>
              <a:ext cx="735669" cy="376863"/>
              <a:chOff x="3600" y="219"/>
              <a:chExt cx="360" cy="175"/>
            </a:xfrm>
          </p:grpSpPr>
          <p:sp>
            <p:nvSpPr>
              <p:cNvPr id="89216" name="Oval 4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9217" name="Line 5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9218" name="Line 5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9219" name="Rectangle 5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3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 i="0" dirty="0">
                  <a:solidFill>
                    <a:srgbClr val="000000"/>
                  </a:solidFill>
                  <a:latin typeface="Times New Roman" charset="0"/>
                  <a:cs typeface="+mn-cs"/>
                </a:endParaRPr>
              </a:p>
            </p:txBody>
          </p:sp>
          <p:sp>
            <p:nvSpPr>
              <p:cNvPr id="89220" name="Oval 5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2100" name="Group 5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89226" name="Line 5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89227" name="Line 5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89228" name="Line 5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212101" name="Group 5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89223" name="Line 5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89224" name="Line 6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89225" name="Line 61"/>
                <p:cNvSpPr>
                  <a:spLocks noChangeShapeType="1"/>
                </p:cNvSpPr>
                <p:nvPr/>
              </p:nvSpPr>
              <p:spPr bwMode="auto">
                <a:xfrm>
                  <a:off x="2894" y="854"/>
                  <a:ext cx="52" cy="9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</p:grpSp>
      <p:sp>
        <p:nvSpPr>
          <p:cNvPr id="70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37138" y="1158875"/>
            <a:ext cx="3430587" cy="1573213"/>
          </a:xfrm>
        </p:spPr>
        <p:txBody>
          <a:bodyPr/>
          <a:lstStyle/>
          <a:p>
            <a:pPr marL="231775" indent="-231775">
              <a:lnSpc>
                <a:spcPct val="80000"/>
              </a:lnSpc>
              <a:defRPr/>
            </a:pPr>
            <a:r>
              <a:rPr lang="en-US" sz="2000" dirty="0">
                <a:latin typeface="Gill Sans MT" charset="0"/>
                <a:cs typeface="+mn-cs"/>
              </a:rPr>
              <a:t>DHCP server formulates </a:t>
            </a:r>
            <a:r>
              <a:rPr lang="en-US" sz="2000" i="1" dirty="0">
                <a:solidFill>
                  <a:srgbClr val="C00000"/>
                </a:solidFill>
                <a:latin typeface="Gill Sans MT" charset="0"/>
                <a:cs typeface="+mn-cs"/>
              </a:rPr>
              <a:t>DHCP ACK</a:t>
            </a:r>
            <a:r>
              <a:rPr lang="en-US" sz="2000" dirty="0">
                <a:solidFill>
                  <a:srgbClr val="C00000"/>
                </a:solidFill>
                <a:latin typeface="Gill Sans MT" charset="0"/>
                <a:cs typeface="+mn-cs"/>
              </a:rPr>
              <a:t> </a:t>
            </a:r>
            <a:r>
              <a:rPr lang="en-US" sz="2000" dirty="0">
                <a:latin typeface="Gill Sans MT" charset="0"/>
                <a:cs typeface="+mn-cs"/>
              </a:rPr>
              <a:t>containing client</a:t>
            </a:r>
            <a:r>
              <a:rPr lang="ja-JP" altLang="en-US" sz="2000" dirty="0">
                <a:latin typeface="Gill Sans MT" charset="0"/>
                <a:cs typeface="+mn-cs"/>
              </a:rPr>
              <a:t>’</a:t>
            </a:r>
            <a:r>
              <a:rPr lang="en-US" sz="2000" dirty="0">
                <a:latin typeface="Gill Sans MT" charset="0"/>
                <a:cs typeface="+mn-cs"/>
              </a:rPr>
              <a:t>s IP address, IP address of first-hop router for client, name &amp; IP address of DNS server</a:t>
            </a:r>
          </a:p>
          <a:p>
            <a:pPr>
              <a:lnSpc>
                <a:spcPct val="80000"/>
              </a:lnSpc>
              <a:defRPr/>
            </a:pPr>
            <a:endParaRPr lang="en-US" sz="2000" dirty="0">
              <a:latin typeface="Gill Sans MT" charset="0"/>
              <a:cs typeface="+mn-cs"/>
            </a:endParaRPr>
          </a:p>
        </p:txBody>
      </p:sp>
      <p:grpSp>
        <p:nvGrpSpPr>
          <p:cNvPr id="703533" name="Group 45"/>
          <p:cNvGrpSpPr>
            <a:grpSpLocks/>
          </p:cNvGrpSpPr>
          <p:nvPr/>
        </p:nvGrpSpPr>
        <p:grpSpPr bwMode="auto">
          <a:xfrm>
            <a:off x="1195388" y="1081088"/>
            <a:ext cx="976312" cy="1460500"/>
            <a:chOff x="651" y="681"/>
            <a:chExt cx="615" cy="920"/>
          </a:xfrm>
        </p:grpSpPr>
        <p:sp>
          <p:nvSpPr>
            <p:cNvPr id="212074" name="Freeform 46"/>
            <p:cNvSpPr>
              <a:spLocks/>
            </p:cNvSpPr>
            <p:nvPr/>
          </p:nvSpPr>
          <p:spPr bwMode="auto">
            <a:xfrm>
              <a:off x="662" y="698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grpSp>
          <p:nvGrpSpPr>
            <p:cNvPr id="212075" name="Group 47"/>
            <p:cNvGrpSpPr>
              <a:grpSpLocks/>
            </p:cNvGrpSpPr>
            <p:nvPr/>
          </p:nvGrpSpPr>
          <p:grpSpPr bwMode="auto">
            <a:xfrm>
              <a:off x="651" y="681"/>
              <a:ext cx="501" cy="828"/>
              <a:chOff x="569" y="2954"/>
              <a:chExt cx="501" cy="828"/>
            </a:xfrm>
          </p:grpSpPr>
          <p:sp>
            <p:nvSpPr>
              <p:cNvPr id="89197" name="Rectangle 48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9198" name="Text Box 49"/>
              <p:cNvSpPr txBox="1">
                <a:spLocks noChangeArrowheads="1"/>
              </p:cNvSpPr>
              <p:nvPr/>
            </p:nvSpPr>
            <p:spPr bwMode="auto">
              <a:xfrm>
                <a:off x="593" y="2954"/>
                <a:ext cx="477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DHCP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UDP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IP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Eth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Phy</a:t>
                </a:r>
              </a:p>
            </p:txBody>
          </p:sp>
          <p:sp>
            <p:nvSpPr>
              <p:cNvPr id="89199" name="Line 50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9200" name="Line 51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9201" name="Line 52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9202" name="Line 53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703545" name="Group 57"/>
          <p:cNvGrpSpPr>
            <a:grpSpLocks/>
          </p:cNvGrpSpPr>
          <p:nvPr/>
        </p:nvGrpSpPr>
        <p:grpSpPr bwMode="auto">
          <a:xfrm>
            <a:off x="352425" y="3152775"/>
            <a:ext cx="1081088" cy="1166813"/>
            <a:chOff x="42" y="744"/>
            <a:chExt cx="681" cy="735"/>
          </a:xfrm>
        </p:grpSpPr>
        <p:grpSp>
          <p:nvGrpSpPr>
            <p:cNvPr id="212042" name="Group 58"/>
            <p:cNvGrpSpPr>
              <a:grpSpLocks/>
            </p:cNvGrpSpPr>
            <p:nvPr/>
          </p:nvGrpSpPr>
          <p:grpSpPr bwMode="auto">
            <a:xfrm>
              <a:off x="42" y="886"/>
              <a:ext cx="681" cy="468"/>
              <a:chOff x="42" y="886"/>
              <a:chExt cx="681" cy="468"/>
            </a:xfrm>
          </p:grpSpPr>
          <p:grpSp>
            <p:nvGrpSpPr>
              <p:cNvPr id="212044" name="Group 59"/>
              <p:cNvGrpSpPr>
                <a:grpSpLocks/>
              </p:cNvGrpSpPr>
              <p:nvPr/>
            </p:nvGrpSpPr>
            <p:grpSpPr bwMode="auto">
              <a:xfrm>
                <a:off x="278" y="886"/>
                <a:ext cx="397" cy="154"/>
                <a:chOff x="740" y="3209"/>
                <a:chExt cx="397" cy="154"/>
              </a:xfrm>
            </p:grpSpPr>
            <p:grpSp>
              <p:nvGrpSpPr>
                <p:cNvPr id="212069" name="Group 60"/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343" cy="154"/>
                  <a:chOff x="844" y="3337"/>
                  <a:chExt cx="343" cy="154"/>
                </a:xfrm>
              </p:grpSpPr>
              <p:sp>
                <p:nvSpPr>
                  <p:cNvPr id="89193" name="Rectangle 61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89194" name="Text Box 6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 smtClean="0">
                        <a:solidFill>
                          <a:srgbClr val="FFFFFF"/>
                        </a:solidFill>
                        <a:latin typeface="Arial" charset="0"/>
                        <a:cs typeface="+mn-cs"/>
                      </a:rPr>
                      <a:t>DHCP</a:t>
                    </a:r>
                  </a:p>
                </p:txBody>
              </p:sp>
            </p:grpSp>
            <p:sp>
              <p:nvSpPr>
                <p:cNvPr id="89191" name="Rectangle 63"/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9192" name="Rectangle 64"/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grpSp>
            <p:nvGrpSpPr>
              <p:cNvPr id="212045" name="Group 65"/>
              <p:cNvGrpSpPr>
                <a:grpSpLocks/>
              </p:cNvGrpSpPr>
              <p:nvPr/>
            </p:nvGrpSpPr>
            <p:grpSpPr bwMode="auto">
              <a:xfrm>
                <a:off x="278" y="1034"/>
                <a:ext cx="397" cy="154"/>
                <a:chOff x="836" y="3305"/>
                <a:chExt cx="397" cy="154"/>
              </a:xfrm>
            </p:grpSpPr>
            <p:grpSp>
              <p:nvGrpSpPr>
                <p:cNvPr id="212063" name="Group 66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89188" name="Rectangle 67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89189" name="Text Box 6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 smtClean="0">
                        <a:solidFill>
                          <a:srgbClr val="FFFFFF"/>
                        </a:solidFill>
                        <a:latin typeface="Arial" charset="0"/>
                        <a:cs typeface="+mn-cs"/>
                      </a:rPr>
                      <a:t>DHCP</a:t>
                    </a:r>
                  </a:p>
                </p:txBody>
              </p:sp>
            </p:grpSp>
            <p:grpSp>
              <p:nvGrpSpPr>
                <p:cNvPr id="212064" name="Group 69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89186" name="Rectangle 70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89187" name="Rectangle 71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</p:grpSp>
          </p:grpSp>
          <p:grpSp>
            <p:nvGrpSpPr>
              <p:cNvPr id="212046" name="Group 72"/>
              <p:cNvGrpSpPr>
                <a:grpSpLocks/>
              </p:cNvGrpSpPr>
              <p:nvPr/>
            </p:nvGrpSpPr>
            <p:grpSpPr bwMode="auto">
              <a:xfrm>
                <a:off x="165" y="1054"/>
                <a:ext cx="480" cy="112"/>
                <a:chOff x="627" y="3377"/>
                <a:chExt cx="480" cy="112"/>
              </a:xfrm>
            </p:grpSpPr>
            <p:sp>
              <p:nvSpPr>
                <p:cNvPr id="89182" name="Rectangle 73"/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9183" name="Rectangle 74"/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grpSp>
            <p:nvGrpSpPr>
              <p:cNvPr id="212047" name="Group 75"/>
              <p:cNvGrpSpPr>
                <a:grpSpLocks/>
              </p:cNvGrpSpPr>
              <p:nvPr/>
            </p:nvGrpSpPr>
            <p:grpSpPr bwMode="auto">
              <a:xfrm>
                <a:off x="42" y="1200"/>
                <a:ext cx="681" cy="154"/>
                <a:chOff x="504" y="3523"/>
                <a:chExt cx="681" cy="154"/>
              </a:xfrm>
            </p:grpSpPr>
            <p:grpSp>
              <p:nvGrpSpPr>
                <p:cNvPr id="212048" name="Group 76"/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510" cy="154"/>
                  <a:chOff x="723" y="3453"/>
                  <a:chExt cx="510" cy="154"/>
                </a:xfrm>
              </p:grpSpPr>
              <p:grpSp>
                <p:nvGrpSpPr>
                  <p:cNvPr id="212052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97" cy="154"/>
                    <a:chOff x="836" y="3305"/>
                    <a:chExt cx="397" cy="154"/>
                  </a:xfrm>
                </p:grpSpPr>
                <p:grpSp>
                  <p:nvGrpSpPr>
                    <p:cNvPr id="212055" name="Group 7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343" cy="154"/>
                      <a:chOff x="844" y="3337"/>
                      <a:chExt cx="343" cy="154"/>
                    </a:xfrm>
                  </p:grpSpPr>
                  <p:sp>
                    <p:nvSpPr>
                      <p:cNvPr id="89180" name="Rectangle 7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solidFill>
                            <a:srgbClr val="000000"/>
                          </a:solidFill>
                          <a:cs typeface="+mn-cs"/>
                        </a:endParaRPr>
                      </a:p>
                    </p:txBody>
                  </p:sp>
                  <p:sp>
                    <p:nvSpPr>
                      <p:cNvPr id="89181" name="Text Box 80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343" cy="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1pPr>
                        <a:lvl2pPr marL="742950" indent="-28575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2pPr>
                        <a:lvl3pPr marL="11430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3pPr>
                        <a:lvl4pPr marL="16002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4pPr>
                        <a:lvl5pPr marL="20574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9pPr>
                      </a:lstStyle>
                      <a:p>
                        <a:pPr>
                          <a:defRPr/>
                        </a:pPr>
                        <a:r>
                          <a:rPr lang="en-US" sz="1000" i="0" dirty="0" smtClean="0">
                            <a:solidFill>
                              <a:srgbClr val="FFFFFF"/>
                            </a:solidFill>
                            <a:latin typeface="Arial" charset="0"/>
                            <a:cs typeface="+mn-cs"/>
                          </a:rPr>
                          <a:t>DHCP</a:t>
                        </a:r>
                      </a:p>
                    </p:txBody>
                  </p:sp>
                </p:grpSp>
                <p:grpSp>
                  <p:nvGrpSpPr>
                    <p:cNvPr id="212056" name="Group 8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89178" name="Rectangle 8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solidFill>
                            <a:srgbClr val="000000"/>
                          </a:solidFill>
                          <a:cs typeface="+mn-cs"/>
                        </a:endParaRPr>
                      </a:p>
                    </p:txBody>
                  </p:sp>
                  <p:sp>
                    <p:nvSpPr>
                      <p:cNvPr id="89179" name="Rectangle 8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solidFill>
                            <a:srgbClr val="000000"/>
                          </a:solidFill>
                          <a:cs typeface="+mn-cs"/>
                        </a:endParaRPr>
                      </a:p>
                    </p:txBody>
                  </p:sp>
                </p:grpSp>
              </p:grpSp>
              <p:sp>
                <p:nvSpPr>
                  <p:cNvPr id="89174" name="Rectangle 84"/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89175" name="Rectangle 85"/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</p:grpSp>
            <p:sp>
              <p:nvSpPr>
                <p:cNvPr id="89170" name="Rectangle 86"/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9171" name="Rectangle 87"/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9172" name="Rectangle 88"/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</p:grpSp>
        <p:sp>
          <p:nvSpPr>
            <p:cNvPr id="89164" name="AutoShape 89"/>
            <p:cNvSpPr>
              <a:spLocks noChangeArrowheads="1"/>
            </p:cNvSpPr>
            <p:nvPr/>
          </p:nvSpPr>
          <p:spPr bwMode="auto">
            <a:xfrm>
              <a:off x="384" y="744"/>
              <a:ext cx="240" cy="735"/>
            </a:xfrm>
            <a:prstGeom prst="downArrow">
              <a:avLst>
                <a:gd name="adj1" fmla="val 54167"/>
                <a:gd name="adj2" fmla="val 49170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</p:grpSp>
      <p:grpSp>
        <p:nvGrpSpPr>
          <p:cNvPr id="703578" name="Group 90"/>
          <p:cNvGrpSpPr>
            <a:grpSpLocks/>
          </p:cNvGrpSpPr>
          <p:nvPr/>
        </p:nvGrpSpPr>
        <p:grpSpPr bwMode="auto">
          <a:xfrm>
            <a:off x="449263" y="4238625"/>
            <a:ext cx="1081087" cy="244475"/>
            <a:chOff x="504" y="3523"/>
            <a:chExt cx="681" cy="154"/>
          </a:xfrm>
        </p:grpSpPr>
        <p:grpSp>
          <p:nvGrpSpPr>
            <p:cNvPr id="212029" name="Group 91"/>
            <p:cNvGrpSpPr>
              <a:grpSpLocks/>
            </p:cNvGrpSpPr>
            <p:nvPr/>
          </p:nvGrpSpPr>
          <p:grpSpPr bwMode="auto">
            <a:xfrm>
              <a:off x="623" y="3523"/>
              <a:ext cx="510" cy="154"/>
              <a:chOff x="723" y="3453"/>
              <a:chExt cx="510" cy="154"/>
            </a:xfrm>
          </p:grpSpPr>
          <p:grpSp>
            <p:nvGrpSpPr>
              <p:cNvPr id="212033" name="Group 92"/>
              <p:cNvGrpSpPr>
                <a:grpSpLocks/>
              </p:cNvGrpSpPr>
              <p:nvPr/>
            </p:nvGrpSpPr>
            <p:grpSpPr bwMode="auto">
              <a:xfrm>
                <a:off x="836" y="3453"/>
                <a:ext cx="397" cy="154"/>
                <a:chOff x="836" y="3305"/>
                <a:chExt cx="397" cy="154"/>
              </a:xfrm>
            </p:grpSpPr>
            <p:grpSp>
              <p:nvGrpSpPr>
                <p:cNvPr id="212036" name="Group 93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89161" name="Rectangle 94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89162" name="Text Box 9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 smtClean="0">
                        <a:solidFill>
                          <a:srgbClr val="FFFFFF"/>
                        </a:solidFill>
                        <a:latin typeface="Arial" charset="0"/>
                        <a:cs typeface="+mn-cs"/>
                      </a:rPr>
                      <a:t>DHCP</a:t>
                    </a:r>
                  </a:p>
                </p:txBody>
              </p:sp>
            </p:grpSp>
            <p:grpSp>
              <p:nvGrpSpPr>
                <p:cNvPr id="212037" name="Group 96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89159" name="Rectangle 97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89160" name="Rectangle 98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</p:grpSp>
          </p:grpSp>
          <p:sp>
            <p:nvSpPr>
              <p:cNvPr id="89155" name="Rectangle 99"/>
              <p:cNvSpPr>
                <a:spLocks noChangeArrowheads="1"/>
              </p:cNvSpPr>
              <p:nvPr/>
            </p:nvSpPr>
            <p:spPr bwMode="auto">
              <a:xfrm>
                <a:off x="732" y="3484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9156" name="Rectangle 100"/>
              <p:cNvSpPr>
                <a:spLocks noChangeArrowheads="1"/>
              </p:cNvSpPr>
              <p:nvPr/>
            </p:nvSpPr>
            <p:spPr bwMode="auto">
              <a:xfrm>
                <a:off x="723" y="3473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89151" name="Rectangle 101"/>
            <p:cNvSpPr>
              <a:spLocks noChangeArrowheads="1"/>
            </p:cNvSpPr>
            <p:nvPr/>
          </p:nvSpPr>
          <p:spPr bwMode="auto">
            <a:xfrm>
              <a:off x="517" y="3545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9152" name="Rectangle 102"/>
            <p:cNvSpPr>
              <a:spLocks noChangeArrowheads="1"/>
            </p:cNvSpPr>
            <p:nvPr/>
          </p:nvSpPr>
          <p:spPr bwMode="auto">
            <a:xfrm>
              <a:off x="1115" y="3544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9153" name="Rectangle 103"/>
            <p:cNvSpPr>
              <a:spLocks noChangeArrowheads="1"/>
            </p:cNvSpPr>
            <p:nvPr/>
          </p:nvSpPr>
          <p:spPr bwMode="auto">
            <a:xfrm>
              <a:off x="504" y="3529"/>
              <a:ext cx="681" cy="1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</p:grpSp>
      <p:grpSp>
        <p:nvGrpSpPr>
          <p:cNvPr id="703592" name="Group 104"/>
          <p:cNvGrpSpPr>
            <a:grpSpLocks/>
          </p:cNvGrpSpPr>
          <p:nvPr/>
        </p:nvGrpSpPr>
        <p:grpSpPr bwMode="auto">
          <a:xfrm>
            <a:off x="1477963" y="3081338"/>
            <a:ext cx="1316037" cy="1314450"/>
            <a:chOff x="931" y="1941"/>
            <a:chExt cx="829" cy="828"/>
          </a:xfrm>
        </p:grpSpPr>
        <p:sp>
          <p:nvSpPr>
            <p:cNvPr id="212021" name="Freeform 105"/>
            <p:cNvSpPr>
              <a:spLocks/>
            </p:cNvSpPr>
            <p:nvPr/>
          </p:nvSpPr>
          <p:spPr bwMode="auto">
            <a:xfrm>
              <a:off x="1424" y="1965"/>
              <a:ext cx="336" cy="801"/>
            </a:xfrm>
            <a:custGeom>
              <a:avLst/>
              <a:gdLst>
                <a:gd name="T0" fmla="*/ 1 w 551"/>
                <a:gd name="T1" fmla="*/ 0 h 801"/>
                <a:gd name="T2" fmla="*/ 28 w 551"/>
                <a:gd name="T3" fmla="*/ 402 h 801"/>
                <a:gd name="T4" fmla="*/ 1 w 551"/>
                <a:gd name="T5" fmla="*/ 801 h 801"/>
                <a:gd name="T6" fmla="*/ 1 w 551"/>
                <a:gd name="T7" fmla="*/ 535 h 801"/>
                <a:gd name="T8" fmla="*/ 0 w 551"/>
                <a:gd name="T9" fmla="*/ 371 h 801"/>
                <a:gd name="T10" fmla="*/ 1 w 551"/>
                <a:gd name="T11" fmla="*/ 0 h 8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1" h="801">
                  <a:moveTo>
                    <a:pt x="14" y="0"/>
                  </a:moveTo>
                  <a:lnTo>
                    <a:pt x="551" y="402"/>
                  </a:lnTo>
                  <a:lnTo>
                    <a:pt x="6" y="801"/>
                  </a:lnTo>
                  <a:lnTo>
                    <a:pt x="13" y="535"/>
                  </a:lnTo>
                  <a:lnTo>
                    <a:pt x="0" y="371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grpSp>
          <p:nvGrpSpPr>
            <p:cNvPr id="212022" name="Group 106"/>
            <p:cNvGrpSpPr>
              <a:grpSpLocks/>
            </p:cNvGrpSpPr>
            <p:nvPr/>
          </p:nvGrpSpPr>
          <p:grpSpPr bwMode="auto">
            <a:xfrm>
              <a:off x="931" y="1941"/>
              <a:ext cx="501" cy="828"/>
              <a:chOff x="569" y="2954"/>
              <a:chExt cx="501" cy="828"/>
            </a:xfrm>
          </p:grpSpPr>
          <p:sp>
            <p:nvSpPr>
              <p:cNvPr id="89144" name="Rectangle 107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9145" name="Text Box 108"/>
              <p:cNvSpPr txBox="1">
                <a:spLocks noChangeArrowheads="1"/>
              </p:cNvSpPr>
              <p:nvPr/>
            </p:nvSpPr>
            <p:spPr bwMode="auto">
              <a:xfrm>
                <a:off x="593" y="2954"/>
                <a:ext cx="477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DHCP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UDP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IP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Eth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Phy</a:t>
                </a:r>
              </a:p>
            </p:txBody>
          </p:sp>
          <p:sp>
            <p:nvSpPr>
              <p:cNvPr id="89146" name="Line 109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9147" name="Line 110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9148" name="Line 111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9149" name="Line 112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703601" name="Group 113"/>
          <p:cNvGrpSpPr>
            <a:grpSpLocks/>
          </p:cNvGrpSpPr>
          <p:nvPr/>
        </p:nvGrpSpPr>
        <p:grpSpPr bwMode="auto">
          <a:xfrm>
            <a:off x="71438" y="969963"/>
            <a:ext cx="1081087" cy="1217612"/>
            <a:chOff x="1404" y="3105"/>
            <a:chExt cx="681" cy="767"/>
          </a:xfrm>
        </p:grpSpPr>
        <p:grpSp>
          <p:nvGrpSpPr>
            <p:cNvPr id="211986" name="Group 114"/>
            <p:cNvGrpSpPr>
              <a:grpSpLocks/>
            </p:cNvGrpSpPr>
            <p:nvPr/>
          </p:nvGrpSpPr>
          <p:grpSpPr bwMode="auto">
            <a:xfrm>
              <a:off x="1404" y="3355"/>
              <a:ext cx="681" cy="468"/>
              <a:chOff x="42" y="886"/>
              <a:chExt cx="681" cy="468"/>
            </a:xfrm>
          </p:grpSpPr>
          <p:grpSp>
            <p:nvGrpSpPr>
              <p:cNvPr id="211991" name="Group 115"/>
              <p:cNvGrpSpPr>
                <a:grpSpLocks/>
              </p:cNvGrpSpPr>
              <p:nvPr/>
            </p:nvGrpSpPr>
            <p:grpSpPr bwMode="auto">
              <a:xfrm>
                <a:off x="278" y="886"/>
                <a:ext cx="397" cy="154"/>
                <a:chOff x="740" y="3209"/>
                <a:chExt cx="397" cy="154"/>
              </a:xfrm>
            </p:grpSpPr>
            <p:grpSp>
              <p:nvGrpSpPr>
                <p:cNvPr id="212016" name="Group 116"/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343" cy="154"/>
                  <a:chOff x="844" y="3337"/>
                  <a:chExt cx="343" cy="154"/>
                </a:xfrm>
              </p:grpSpPr>
              <p:sp>
                <p:nvSpPr>
                  <p:cNvPr id="89140" name="Rectangle 117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89141" name="Text Box 11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 smtClean="0">
                        <a:solidFill>
                          <a:srgbClr val="FFFFFF"/>
                        </a:solidFill>
                        <a:latin typeface="Arial" charset="0"/>
                        <a:cs typeface="+mn-cs"/>
                      </a:rPr>
                      <a:t>DHCP</a:t>
                    </a:r>
                  </a:p>
                </p:txBody>
              </p:sp>
            </p:grpSp>
            <p:sp>
              <p:nvSpPr>
                <p:cNvPr id="89138" name="Rectangle 119"/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9139" name="Rectangle 120"/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grpSp>
            <p:nvGrpSpPr>
              <p:cNvPr id="211992" name="Group 121"/>
              <p:cNvGrpSpPr>
                <a:grpSpLocks/>
              </p:cNvGrpSpPr>
              <p:nvPr/>
            </p:nvGrpSpPr>
            <p:grpSpPr bwMode="auto">
              <a:xfrm>
                <a:off x="278" y="1034"/>
                <a:ext cx="397" cy="154"/>
                <a:chOff x="836" y="3305"/>
                <a:chExt cx="397" cy="154"/>
              </a:xfrm>
            </p:grpSpPr>
            <p:grpSp>
              <p:nvGrpSpPr>
                <p:cNvPr id="212010" name="Group 122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89135" name="Rectangle 123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89136" name="Text Box 12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 smtClean="0">
                        <a:solidFill>
                          <a:srgbClr val="FFFFFF"/>
                        </a:solidFill>
                        <a:latin typeface="Arial" charset="0"/>
                        <a:cs typeface="+mn-cs"/>
                      </a:rPr>
                      <a:t>DHCP</a:t>
                    </a:r>
                  </a:p>
                </p:txBody>
              </p:sp>
            </p:grpSp>
            <p:grpSp>
              <p:nvGrpSpPr>
                <p:cNvPr id="212011" name="Group 125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89133" name="Rectangle 126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89134" name="Rectangle 127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</p:grpSp>
          </p:grpSp>
          <p:grpSp>
            <p:nvGrpSpPr>
              <p:cNvPr id="211993" name="Group 128"/>
              <p:cNvGrpSpPr>
                <a:grpSpLocks/>
              </p:cNvGrpSpPr>
              <p:nvPr/>
            </p:nvGrpSpPr>
            <p:grpSpPr bwMode="auto">
              <a:xfrm>
                <a:off x="165" y="1054"/>
                <a:ext cx="480" cy="112"/>
                <a:chOff x="627" y="3377"/>
                <a:chExt cx="480" cy="112"/>
              </a:xfrm>
            </p:grpSpPr>
            <p:sp>
              <p:nvSpPr>
                <p:cNvPr id="89129" name="Rectangle 129"/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9130" name="Rectangle 130"/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grpSp>
            <p:nvGrpSpPr>
              <p:cNvPr id="211994" name="Group 131"/>
              <p:cNvGrpSpPr>
                <a:grpSpLocks/>
              </p:cNvGrpSpPr>
              <p:nvPr/>
            </p:nvGrpSpPr>
            <p:grpSpPr bwMode="auto">
              <a:xfrm>
                <a:off x="42" y="1200"/>
                <a:ext cx="681" cy="154"/>
                <a:chOff x="504" y="3523"/>
                <a:chExt cx="681" cy="154"/>
              </a:xfrm>
            </p:grpSpPr>
            <p:grpSp>
              <p:nvGrpSpPr>
                <p:cNvPr id="211995" name="Group 132"/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510" cy="154"/>
                  <a:chOff x="723" y="3453"/>
                  <a:chExt cx="510" cy="154"/>
                </a:xfrm>
              </p:grpSpPr>
              <p:grpSp>
                <p:nvGrpSpPr>
                  <p:cNvPr id="211999" name="Group 133"/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97" cy="154"/>
                    <a:chOff x="836" y="3305"/>
                    <a:chExt cx="397" cy="154"/>
                  </a:xfrm>
                </p:grpSpPr>
                <p:grpSp>
                  <p:nvGrpSpPr>
                    <p:cNvPr id="212002" name="Group 13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343" cy="154"/>
                      <a:chOff x="844" y="3337"/>
                      <a:chExt cx="343" cy="154"/>
                    </a:xfrm>
                  </p:grpSpPr>
                  <p:sp>
                    <p:nvSpPr>
                      <p:cNvPr id="89127" name="Rectangle 1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solidFill>
                            <a:srgbClr val="000000"/>
                          </a:solidFill>
                          <a:cs typeface="+mn-cs"/>
                        </a:endParaRPr>
                      </a:p>
                    </p:txBody>
                  </p:sp>
                  <p:sp>
                    <p:nvSpPr>
                      <p:cNvPr id="89128" name="Text Box 136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343" cy="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1pPr>
                        <a:lvl2pPr marL="742950" indent="-28575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2pPr>
                        <a:lvl3pPr marL="11430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3pPr>
                        <a:lvl4pPr marL="16002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4pPr>
                        <a:lvl5pPr marL="20574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9pPr>
                      </a:lstStyle>
                      <a:p>
                        <a:pPr>
                          <a:defRPr/>
                        </a:pPr>
                        <a:r>
                          <a:rPr lang="en-US" sz="1000" i="0" dirty="0" smtClean="0">
                            <a:solidFill>
                              <a:srgbClr val="FFFFFF"/>
                            </a:solidFill>
                            <a:latin typeface="Arial" charset="0"/>
                            <a:cs typeface="+mn-cs"/>
                          </a:rPr>
                          <a:t>DHCP</a:t>
                        </a:r>
                      </a:p>
                    </p:txBody>
                  </p:sp>
                </p:grpSp>
                <p:grpSp>
                  <p:nvGrpSpPr>
                    <p:cNvPr id="212003" name="Group 13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89125" name="Rectangle 13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solidFill>
                            <a:srgbClr val="000000"/>
                          </a:solidFill>
                          <a:cs typeface="+mn-cs"/>
                        </a:endParaRPr>
                      </a:p>
                    </p:txBody>
                  </p:sp>
                  <p:sp>
                    <p:nvSpPr>
                      <p:cNvPr id="89126" name="Rectangle 13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solidFill>
                            <a:srgbClr val="000000"/>
                          </a:solidFill>
                          <a:cs typeface="+mn-cs"/>
                        </a:endParaRPr>
                      </a:p>
                    </p:txBody>
                  </p:sp>
                </p:grpSp>
              </p:grpSp>
              <p:sp>
                <p:nvSpPr>
                  <p:cNvPr id="89121" name="Rectangle 140"/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89122" name="Rectangle 141"/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</p:grpSp>
            <p:sp>
              <p:nvSpPr>
                <p:cNvPr id="89117" name="Rectangle 142"/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9118" name="Rectangle 143"/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9119" name="Rectangle 144"/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</p:grpSp>
        <p:sp>
          <p:nvSpPr>
            <p:cNvPr id="89108" name="AutoShape 145"/>
            <p:cNvSpPr>
              <a:spLocks noChangeArrowheads="1"/>
            </p:cNvSpPr>
            <p:nvPr/>
          </p:nvSpPr>
          <p:spPr bwMode="auto">
            <a:xfrm rot="10800000">
              <a:off x="1727" y="3105"/>
              <a:ext cx="240" cy="767"/>
            </a:xfrm>
            <a:prstGeom prst="downArrow">
              <a:avLst>
                <a:gd name="adj1" fmla="val 54167"/>
                <a:gd name="adj2" fmla="val 51311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211988" name="Group 146"/>
            <p:cNvGrpSpPr>
              <a:grpSpLocks/>
            </p:cNvGrpSpPr>
            <p:nvPr/>
          </p:nvGrpSpPr>
          <p:grpSpPr bwMode="auto">
            <a:xfrm>
              <a:off x="1695" y="3227"/>
              <a:ext cx="343" cy="154"/>
              <a:chOff x="844" y="3337"/>
              <a:chExt cx="343" cy="154"/>
            </a:xfrm>
          </p:grpSpPr>
          <p:sp>
            <p:nvSpPr>
              <p:cNvPr id="89110" name="Rectangle 147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9111" name="Text Box 148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343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 smtClean="0">
                    <a:solidFill>
                      <a:srgbClr val="FFFFFF"/>
                    </a:solidFill>
                    <a:latin typeface="Arial" charset="0"/>
                    <a:cs typeface="+mn-cs"/>
                  </a:rPr>
                  <a:t>DHCP</a:t>
                </a:r>
              </a:p>
            </p:txBody>
          </p:sp>
        </p:grpSp>
      </p:grpSp>
      <p:grpSp>
        <p:nvGrpSpPr>
          <p:cNvPr id="703637" name="Group 149"/>
          <p:cNvGrpSpPr>
            <a:grpSpLocks/>
          </p:cNvGrpSpPr>
          <p:nvPr/>
        </p:nvGrpSpPr>
        <p:grpSpPr bwMode="auto">
          <a:xfrm>
            <a:off x="803275" y="3178175"/>
            <a:ext cx="544513" cy="244475"/>
            <a:chOff x="844" y="3337"/>
            <a:chExt cx="343" cy="154"/>
          </a:xfrm>
        </p:grpSpPr>
        <p:sp>
          <p:nvSpPr>
            <p:cNvPr id="89105" name="Rectangle 150"/>
            <p:cNvSpPr>
              <a:spLocks noChangeArrowheads="1"/>
            </p:cNvSpPr>
            <p:nvPr/>
          </p:nvSpPr>
          <p:spPr bwMode="auto">
            <a:xfrm>
              <a:off x="889" y="3370"/>
              <a:ext cx="245" cy="8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9106" name="Text Box 151"/>
            <p:cNvSpPr txBox="1">
              <a:spLocks noChangeArrowheads="1"/>
            </p:cNvSpPr>
            <p:nvPr/>
          </p:nvSpPr>
          <p:spPr bwMode="auto">
            <a:xfrm>
              <a:off x="844" y="3337"/>
              <a:ext cx="34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000" i="0" dirty="0" smtClean="0">
                  <a:solidFill>
                    <a:srgbClr val="FFFFFF"/>
                  </a:solidFill>
                  <a:latin typeface="Arial" charset="0"/>
                  <a:cs typeface="+mn-cs"/>
                </a:rPr>
                <a:t>DHCP</a:t>
              </a:r>
            </a:p>
          </p:txBody>
        </p:sp>
      </p:grpSp>
      <p:sp>
        <p:nvSpPr>
          <p:cNvPr id="703643" name="Rectangle 155"/>
          <p:cNvSpPr>
            <a:spLocks noChangeArrowheads="1"/>
          </p:cNvSpPr>
          <p:nvPr/>
        </p:nvSpPr>
        <p:spPr bwMode="auto">
          <a:xfrm>
            <a:off x="4997450" y="2709863"/>
            <a:ext cx="3421063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>
                <a:solidFill>
                  <a:srgbClr val="000000"/>
                </a:solidFill>
                <a:latin typeface="Gill Sans MT" charset="0"/>
                <a:cs typeface="+mn-cs"/>
              </a:rPr>
              <a:t>encapsulation at DHCP server, frame forwarded (</a:t>
            </a:r>
            <a:r>
              <a:rPr lang="en-US" sz="2000" dirty="0">
                <a:solidFill>
                  <a:srgbClr val="C00000"/>
                </a:solidFill>
                <a:latin typeface="Gill Sans MT" charset="0"/>
                <a:cs typeface="+mn-cs"/>
              </a:rPr>
              <a:t>switch learning</a:t>
            </a:r>
            <a:r>
              <a:rPr lang="en-US" sz="2000" i="0" dirty="0">
                <a:solidFill>
                  <a:srgbClr val="000000"/>
                </a:solidFill>
                <a:latin typeface="Gill Sans MT" charset="0"/>
                <a:cs typeface="+mn-cs"/>
              </a:rPr>
              <a:t>) through LAN, demultiplexing at client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endParaRPr lang="en-US" i="0" dirty="0">
              <a:solidFill>
                <a:srgbClr val="000000"/>
              </a:solidFill>
              <a:latin typeface="Gill Sans MT" charset="0"/>
              <a:cs typeface="+mn-cs"/>
            </a:endParaRPr>
          </a:p>
        </p:txBody>
      </p:sp>
      <p:sp>
        <p:nvSpPr>
          <p:cNvPr id="703644" name="Text Box 156"/>
          <p:cNvSpPr txBox="1">
            <a:spLocks noChangeArrowheads="1"/>
          </p:cNvSpPr>
          <p:nvPr/>
        </p:nvSpPr>
        <p:spPr bwMode="auto">
          <a:xfrm>
            <a:off x="1379538" y="5260975"/>
            <a:ext cx="6643687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400" dirty="0" smtClean="0">
                <a:solidFill>
                  <a:srgbClr val="000000"/>
                </a:solidFill>
                <a:latin typeface="Gill Sans MT" charset="0"/>
                <a:cs typeface="+mn-cs"/>
              </a:rPr>
              <a:t>Client now has IP address, knows name &amp; addr of DNS </a:t>
            </a:r>
          </a:p>
          <a:p>
            <a:pPr algn="ctr">
              <a:defRPr/>
            </a:pPr>
            <a:r>
              <a:rPr lang="en-US" sz="2400" dirty="0" smtClean="0">
                <a:solidFill>
                  <a:srgbClr val="000000"/>
                </a:solidFill>
                <a:latin typeface="Gill Sans MT" charset="0"/>
                <a:cs typeface="+mn-cs"/>
              </a:rPr>
              <a:t>server, IP address of its first-hop router</a:t>
            </a:r>
          </a:p>
        </p:txBody>
      </p:sp>
      <p:sp>
        <p:nvSpPr>
          <p:cNvPr id="703645" name="Rectangle 157"/>
          <p:cNvSpPr>
            <a:spLocks noChangeArrowheads="1"/>
          </p:cNvSpPr>
          <p:nvPr/>
        </p:nvSpPr>
        <p:spPr bwMode="auto">
          <a:xfrm>
            <a:off x="4989513" y="4111625"/>
            <a:ext cx="3421062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>
                <a:solidFill>
                  <a:srgbClr val="000000"/>
                </a:solidFill>
                <a:latin typeface="Gill Sans MT" charset="0"/>
                <a:cs typeface="+mn-cs"/>
              </a:rPr>
              <a:t>DHCP client receives DHCP ACK reply</a:t>
            </a:r>
          </a:p>
        </p:txBody>
      </p:sp>
      <p:sp>
        <p:nvSpPr>
          <p:cNvPr id="89103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9525"/>
            <a:ext cx="8034338" cy="996950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latin typeface="Gill Sans MT" charset="0"/>
                <a:cs typeface="+mj-cs"/>
              </a:rPr>
              <a:t>A day in the life… connecting to the Internet</a:t>
            </a:r>
          </a:p>
        </p:txBody>
      </p:sp>
      <p:pic>
        <p:nvPicPr>
          <p:cNvPr id="211983" name="Picture 15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671513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52</a:t>
            </a:fld>
            <a:endParaRPr lang="en-US" sz="1200" dirty="0">
              <a:latin typeface="Tahoma" charset="0"/>
            </a:endParaRPr>
          </a:p>
        </p:txBody>
      </p:sp>
      <p:sp>
        <p:nvSpPr>
          <p:cNvPr id="17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103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03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69 0.03081 L 0.1533 0.0322 L 0.34896 -0.28446 L -0.04115 -0.28886 " pathEditMode="relative" rAng="0" ptsTypes="AAAA">
                                      <p:cBhvr>
                                        <p:cTn id="21" dur="2000" fill="hold"/>
                                        <p:tgtEl>
                                          <p:spTgt spid="7035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51" y="-159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03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703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6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3491" grpId="0" build="p"/>
      <p:bldP spid="703643" grpId="0" build="p"/>
      <p:bldP spid="703644" grpId="0"/>
      <p:bldP spid="703645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2993" name="Group 92"/>
          <p:cNvGrpSpPr>
            <a:grpSpLocks/>
          </p:cNvGrpSpPr>
          <p:nvPr/>
        </p:nvGrpSpPr>
        <p:grpSpPr bwMode="auto">
          <a:xfrm>
            <a:off x="773113" y="1273175"/>
            <a:ext cx="3554412" cy="3067050"/>
            <a:chOff x="773113" y="1273175"/>
            <a:chExt cx="3554412" cy="3066395"/>
          </a:xfrm>
        </p:grpSpPr>
        <p:sp>
          <p:nvSpPr>
            <p:cNvPr id="213057" name="Freeform 3"/>
            <p:cNvSpPr>
              <a:spLocks/>
            </p:cNvSpPr>
            <p:nvPr/>
          </p:nvSpPr>
          <p:spPr bwMode="auto">
            <a:xfrm>
              <a:off x="773113" y="1273175"/>
              <a:ext cx="3554412" cy="2754313"/>
            </a:xfrm>
            <a:custGeom>
              <a:avLst/>
              <a:gdLst>
                <a:gd name="T0" fmla="*/ 2147483647 w 2406"/>
                <a:gd name="T1" fmla="*/ 2147483647 h 958"/>
                <a:gd name="T2" fmla="*/ 2147483647 w 2406"/>
                <a:gd name="T3" fmla="*/ 2147483647 h 958"/>
                <a:gd name="T4" fmla="*/ 2147483647 w 2406"/>
                <a:gd name="T5" fmla="*/ 2147483647 h 958"/>
                <a:gd name="T6" fmla="*/ 2147483647 w 2406"/>
                <a:gd name="T7" fmla="*/ 2147483647 h 958"/>
                <a:gd name="T8" fmla="*/ 2147483647 w 2406"/>
                <a:gd name="T9" fmla="*/ 2147483647 h 958"/>
                <a:gd name="T10" fmla="*/ 2147483647 w 2406"/>
                <a:gd name="T11" fmla="*/ 2147483647 h 958"/>
                <a:gd name="T12" fmla="*/ 2147483647 w 2406"/>
                <a:gd name="T13" fmla="*/ 2147483647 h 958"/>
                <a:gd name="T14" fmla="*/ 2147483647 w 2406"/>
                <a:gd name="T15" fmla="*/ 2147483647 h 958"/>
                <a:gd name="T16" fmla="*/ 2147483647 w 2406"/>
                <a:gd name="T17" fmla="*/ 2147483647 h 958"/>
                <a:gd name="T18" fmla="*/ 2147483647 w 2406"/>
                <a:gd name="T19" fmla="*/ 2147483647 h 958"/>
                <a:gd name="T20" fmla="*/ 2147483647 w 2406"/>
                <a:gd name="T21" fmla="*/ 2147483647 h 958"/>
                <a:gd name="T22" fmla="*/ 2147483647 w 2406"/>
                <a:gd name="T23" fmla="*/ 2147483647 h 958"/>
                <a:gd name="T24" fmla="*/ 2147483647 w 2406"/>
                <a:gd name="T25" fmla="*/ 2147483647 h 9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06"/>
                <a:gd name="T40" fmla="*/ 0 h 958"/>
                <a:gd name="T41" fmla="*/ 2406 w 2406"/>
                <a:gd name="T42" fmla="*/ 958 h 95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06" h="958">
                  <a:moveTo>
                    <a:pt x="2192" y="274"/>
                  </a:moveTo>
                  <a:cubicBezTo>
                    <a:pt x="1978" y="94"/>
                    <a:pt x="1990" y="122"/>
                    <a:pt x="1857" y="77"/>
                  </a:cubicBezTo>
                  <a:cubicBezTo>
                    <a:pt x="1724" y="32"/>
                    <a:pt x="1584" y="0"/>
                    <a:pt x="1393" y="7"/>
                  </a:cubicBezTo>
                  <a:cubicBezTo>
                    <a:pt x="1202" y="14"/>
                    <a:pt x="898" y="84"/>
                    <a:pt x="713" y="122"/>
                  </a:cubicBezTo>
                  <a:cubicBezTo>
                    <a:pt x="528" y="160"/>
                    <a:pt x="395" y="168"/>
                    <a:pt x="280" y="234"/>
                  </a:cubicBezTo>
                  <a:cubicBezTo>
                    <a:pt x="166" y="301"/>
                    <a:pt x="52" y="432"/>
                    <a:pt x="26" y="522"/>
                  </a:cubicBezTo>
                  <a:cubicBezTo>
                    <a:pt x="0" y="612"/>
                    <a:pt x="81" y="711"/>
                    <a:pt x="122" y="773"/>
                  </a:cubicBezTo>
                  <a:cubicBezTo>
                    <a:pt x="163" y="835"/>
                    <a:pt x="99" y="877"/>
                    <a:pt x="273" y="894"/>
                  </a:cubicBezTo>
                  <a:cubicBezTo>
                    <a:pt x="447" y="911"/>
                    <a:pt x="938" y="866"/>
                    <a:pt x="1169" y="876"/>
                  </a:cubicBezTo>
                  <a:cubicBezTo>
                    <a:pt x="1400" y="886"/>
                    <a:pt x="1499" y="950"/>
                    <a:pt x="1659" y="954"/>
                  </a:cubicBezTo>
                  <a:cubicBezTo>
                    <a:pt x="1819" y="958"/>
                    <a:pt x="2014" y="958"/>
                    <a:pt x="2129" y="897"/>
                  </a:cubicBezTo>
                  <a:cubicBezTo>
                    <a:pt x="2244" y="836"/>
                    <a:pt x="2327" y="856"/>
                    <a:pt x="2350" y="591"/>
                  </a:cubicBezTo>
                  <a:cubicBezTo>
                    <a:pt x="2373" y="326"/>
                    <a:pt x="2406" y="454"/>
                    <a:pt x="2192" y="274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3058" name="Line 36"/>
            <p:cNvSpPr>
              <a:spLocks noChangeShapeType="1"/>
            </p:cNvSpPr>
            <p:nvPr/>
          </p:nvSpPr>
          <p:spPr bwMode="auto">
            <a:xfrm flipV="1">
              <a:off x="3775075" y="2344738"/>
              <a:ext cx="155575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3059" name="Line 43"/>
            <p:cNvSpPr>
              <a:spLocks noChangeShapeType="1"/>
            </p:cNvSpPr>
            <p:nvPr/>
          </p:nvSpPr>
          <p:spPr bwMode="auto">
            <a:xfrm flipV="1">
              <a:off x="2665413" y="2517775"/>
              <a:ext cx="6953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3060" name="Line 44"/>
            <p:cNvSpPr>
              <a:spLocks noChangeShapeType="1"/>
            </p:cNvSpPr>
            <p:nvPr/>
          </p:nvSpPr>
          <p:spPr bwMode="auto">
            <a:xfrm flipV="1">
              <a:off x="3924300" y="2201863"/>
              <a:ext cx="138113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3061" name="Line 48"/>
            <p:cNvSpPr>
              <a:spLocks noChangeShapeType="1"/>
            </p:cNvSpPr>
            <p:nvPr/>
          </p:nvSpPr>
          <p:spPr bwMode="auto">
            <a:xfrm flipV="1">
              <a:off x="3279775" y="2736850"/>
              <a:ext cx="512763" cy="6127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0183" name="Text Box 240"/>
            <p:cNvSpPr txBox="1">
              <a:spLocks noChangeArrowheads="1"/>
            </p:cNvSpPr>
            <p:nvPr/>
          </p:nvSpPr>
          <p:spPr bwMode="auto">
            <a:xfrm>
              <a:off x="2562225" y="3815807"/>
              <a:ext cx="1211263" cy="5237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router</a:t>
              </a:r>
            </a:p>
            <a:p>
              <a:pPr>
                <a:defRPr/>
              </a:pPr>
              <a:r>
                <a:rPr lang="en-US" sz="14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(runs DHCP)</a:t>
              </a:r>
            </a:p>
          </p:txBody>
        </p:sp>
        <p:grpSp>
          <p:nvGrpSpPr>
            <p:cNvPr id="213063" name="Group 356"/>
            <p:cNvGrpSpPr>
              <a:grpSpLocks/>
            </p:cNvGrpSpPr>
            <p:nvPr/>
          </p:nvGrpSpPr>
          <p:grpSpPr bwMode="auto">
            <a:xfrm>
              <a:off x="1653422" y="1982680"/>
              <a:ext cx="843032" cy="814871"/>
              <a:chOff x="313" y="1497"/>
              <a:chExt cx="1152" cy="1014"/>
            </a:xfrm>
          </p:grpSpPr>
          <p:pic>
            <p:nvPicPr>
              <p:cNvPr id="213115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3116" name="Picture 355" descr="antenna_stylized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9018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6925" y="2423867"/>
              <a:ext cx="879475" cy="349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102" name="Rectangle 43"/>
            <p:cNvSpPr>
              <a:spLocks noChangeArrowheads="1"/>
            </p:cNvSpPr>
            <p:nvPr/>
          </p:nvSpPr>
          <p:spPr bwMode="auto">
            <a:xfrm rot="16200000" flipH="1">
              <a:off x="3589349" y="3549138"/>
              <a:ext cx="104753" cy="244475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103" name="Rectangle 43"/>
            <p:cNvSpPr>
              <a:spLocks noChangeArrowheads="1"/>
            </p:cNvSpPr>
            <p:nvPr/>
          </p:nvSpPr>
          <p:spPr bwMode="auto">
            <a:xfrm rot="2460490">
              <a:off x="3206750" y="3274585"/>
              <a:ext cx="82550" cy="247597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104" name="Rectangle 43"/>
            <p:cNvSpPr>
              <a:spLocks noChangeArrowheads="1"/>
            </p:cNvSpPr>
            <p:nvPr/>
          </p:nvSpPr>
          <p:spPr bwMode="auto">
            <a:xfrm rot="16200000">
              <a:off x="2499531" y="2388124"/>
              <a:ext cx="111101" cy="296863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213068" name="Group 248"/>
            <p:cNvGrpSpPr>
              <a:grpSpLocks/>
            </p:cNvGrpSpPr>
            <p:nvPr/>
          </p:nvGrpSpPr>
          <p:grpSpPr bwMode="auto">
            <a:xfrm>
              <a:off x="2597285" y="3210128"/>
              <a:ext cx="332569" cy="581078"/>
              <a:chOff x="4140" y="429"/>
              <a:chExt cx="1425" cy="2396"/>
            </a:xfrm>
          </p:grpSpPr>
          <p:sp>
            <p:nvSpPr>
              <p:cNvPr id="213083" name="Freeform 148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1 w 354"/>
                  <a:gd name="T1" fmla="*/ 0 h 2742"/>
                  <a:gd name="T2" fmla="*/ 116 w 354"/>
                  <a:gd name="T3" fmla="*/ 137 h 2742"/>
                  <a:gd name="T4" fmla="*/ 114 w 354"/>
                  <a:gd name="T5" fmla="*/ 1057 h 2742"/>
                  <a:gd name="T6" fmla="*/ 0 w 354"/>
                  <a:gd name="T7" fmla="*/ 1105 h 2742"/>
                  <a:gd name="T8" fmla="*/ 21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0205" name="Rectangle 149"/>
              <p:cNvSpPr>
                <a:spLocks noChangeArrowheads="1"/>
              </p:cNvSpPr>
              <p:nvPr/>
            </p:nvSpPr>
            <p:spPr bwMode="auto">
              <a:xfrm>
                <a:off x="4207" y="426"/>
                <a:ext cx="1048" cy="2291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13085" name="Freeform 150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70 w 211"/>
                  <a:gd name="T3" fmla="*/ 88 h 2537"/>
                  <a:gd name="T4" fmla="*/ 2 w 211"/>
                  <a:gd name="T5" fmla="*/ 1007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3086" name="Freeform 151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2 h 226"/>
                  <a:gd name="T4" fmla="*/ 108 w 328"/>
                  <a:gd name="T5" fmla="*/ 92 h 226"/>
                  <a:gd name="T6" fmla="*/ 0 w 328"/>
                  <a:gd name="T7" fmla="*/ 41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0208" name="Rectangle 152"/>
              <p:cNvSpPr>
                <a:spLocks noChangeArrowheads="1"/>
              </p:cNvSpPr>
              <p:nvPr/>
            </p:nvSpPr>
            <p:spPr bwMode="auto">
              <a:xfrm>
                <a:off x="4214" y="688"/>
                <a:ext cx="592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3088" name="Group 153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90234" name="AutoShape 154"/>
                <p:cNvSpPr>
                  <a:spLocks noChangeArrowheads="1"/>
                </p:cNvSpPr>
                <p:nvPr/>
              </p:nvSpPr>
              <p:spPr bwMode="auto">
                <a:xfrm>
                  <a:off x="617" y="2569"/>
                  <a:ext cx="721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0235" name="AutoShape 155"/>
                <p:cNvSpPr>
                  <a:spLocks noChangeArrowheads="1"/>
                </p:cNvSpPr>
                <p:nvPr/>
              </p:nvSpPr>
              <p:spPr bwMode="auto">
                <a:xfrm>
                  <a:off x="634" y="2587"/>
                  <a:ext cx="688" cy="10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90210" name="Rectangle 156"/>
              <p:cNvSpPr>
                <a:spLocks noChangeArrowheads="1"/>
              </p:cNvSpPr>
              <p:nvPr/>
            </p:nvSpPr>
            <p:spPr bwMode="auto">
              <a:xfrm>
                <a:off x="4221" y="1015"/>
                <a:ext cx="599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3090" name="Group 157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90232" name="AutoShape 158"/>
                <p:cNvSpPr>
                  <a:spLocks noChangeArrowheads="1"/>
                </p:cNvSpPr>
                <p:nvPr/>
              </p:nvSpPr>
              <p:spPr bwMode="auto">
                <a:xfrm>
                  <a:off x="611" y="2570"/>
                  <a:ext cx="730" cy="13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0233" name="AutoShape 159"/>
                <p:cNvSpPr>
                  <a:spLocks noChangeArrowheads="1"/>
                </p:cNvSpPr>
                <p:nvPr/>
              </p:nvSpPr>
              <p:spPr bwMode="auto">
                <a:xfrm>
                  <a:off x="628" y="2583"/>
                  <a:ext cx="696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90212" name="Rectangle 160"/>
              <p:cNvSpPr>
                <a:spLocks noChangeArrowheads="1"/>
              </p:cNvSpPr>
              <p:nvPr/>
            </p:nvSpPr>
            <p:spPr bwMode="auto">
              <a:xfrm>
                <a:off x="4214" y="1356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0213" name="Rectangle 161"/>
              <p:cNvSpPr>
                <a:spLocks noChangeArrowheads="1"/>
              </p:cNvSpPr>
              <p:nvPr/>
            </p:nvSpPr>
            <p:spPr bwMode="auto">
              <a:xfrm>
                <a:off x="4228" y="1657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3093" name="Group 162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90230" name="AutoShape 163"/>
                <p:cNvSpPr>
                  <a:spLocks noChangeArrowheads="1"/>
                </p:cNvSpPr>
                <p:nvPr/>
              </p:nvSpPr>
              <p:spPr bwMode="auto">
                <a:xfrm>
                  <a:off x="618" y="2571"/>
                  <a:ext cx="720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0231" name="AutoShape 164"/>
                <p:cNvSpPr>
                  <a:spLocks noChangeArrowheads="1"/>
                </p:cNvSpPr>
                <p:nvPr/>
              </p:nvSpPr>
              <p:spPr bwMode="auto">
                <a:xfrm>
                  <a:off x="635" y="2589"/>
                  <a:ext cx="686" cy="102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213094" name="Freeform 165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1 h 226"/>
                  <a:gd name="T4" fmla="*/ 108 w 328"/>
                  <a:gd name="T5" fmla="*/ 90 h 226"/>
                  <a:gd name="T6" fmla="*/ 0 w 328"/>
                  <a:gd name="T7" fmla="*/ 39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213095" name="Group 166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90228" name="AutoShape 167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29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0229" name="AutoShape 168"/>
                <p:cNvSpPr>
                  <a:spLocks noChangeArrowheads="1"/>
                </p:cNvSpPr>
                <p:nvPr/>
              </p:nvSpPr>
              <p:spPr bwMode="auto">
                <a:xfrm>
                  <a:off x="630" y="2584"/>
                  <a:ext cx="695" cy="10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90217" name="Rectangle 169"/>
              <p:cNvSpPr>
                <a:spLocks noChangeArrowheads="1"/>
              </p:cNvSpPr>
              <p:nvPr/>
            </p:nvSpPr>
            <p:spPr bwMode="auto">
              <a:xfrm>
                <a:off x="5255" y="426"/>
                <a:ext cx="68" cy="2297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13097" name="Freeform 170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96 w 296"/>
                  <a:gd name="T3" fmla="*/ 57 h 256"/>
                  <a:gd name="T4" fmla="*/ 98 w 296"/>
                  <a:gd name="T5" fmla="*/ 102 h 256"/>
                  <a:gd name="T6" fmla="*/ 0 w 296"/>
                  <a:gd name="T7" fmla="*/ 39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3098" name="Freeform 171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01 w 304"/>
                  <a:gd name="T3" fmla="*/ 66 h 288"/>
                  <a:gd name="T4" fmla="*/ 95 w 304"/>
                  <a:gd name="T5" fmla="*/ 116 h 288"/>
                  <a:gd name="T6" fmla="*/ 2 w 304"/>
                  <a:gd name="T7" fmla="*/ 5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0220" name="Oval 172"/>
              <p:cNvSpPr>
                <a:spLocks noChangeArrowheads="1"/>
              </p:cNvSpPr>
              <p:nvPr/>
            </p:nvSpPr>
            <p:spPr bwMode="auto">
              <a:xfrm>
                <a:off x="5520" y="2612"/>
                <a:ext cx="48" cy="9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13100" name="Freeform 173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43 h 240"/>
                  <a:gd name="T2" fmla="*/ 2 w 306"/>
                  <a:gd name="T3" fmla="*/ 97 h 240"/>
                  <a:gd name="T4" fmla="*/ 101 w 306"/>
                  <a:gd name="T5" fmla="*/ 44 h 240"/>
                  <a:gd name="T6" fmla="*/ 98 w 306"/>
                  <a:gd name="T7" fmla="*/ 0 h 240"/>
                  <a:gd name="T8" fmla="*/ 0 w 306"/>
                  <a:gd name="T9" fmla="*/ 43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0222" name="AutoShape 174"/>
              <p:cNvSpPr>
                <a:spLocks noChangeArrowheads="1"/>
              </p:cNvSpPr>
              <p:nvPr/>
            </p:nvSpPr>
            <p:spPr bwMode="auto">
              <a:xfrm>
                <a:off x="4139" y="2678"/>
                <a:ext cx="1204" cy="17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0223" name="AutoShape 175"/>
              <p:cNvSpPr>
                <a:spLocks noChangeArrowheads="1"/>
              </p:cNvSpPr>
              <p:nvPr/>
            </p:nvSpPr>
            <p:spPr bwMode="auto">
              <a:xfrm>
                <a:off x="4207" y="2717"/>
                <a:ext cx="1068" cy="8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0224" name="Oval 176"/>
              <p:cNvSpPr>
                <a:spLocks noChangeArrowheads="1"/>
              </p:cNvSpPr>
              <p:nvPr/>
            </p:nvSpPr>
            <p:spPr bwMode="auto">
              <a:xfrm>
                <a:off x="4309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0225" name="Oval 177"/>
              <p:cNvSpPr>
                <a:spLocks noChangeArrowheads="1"/>
              </p:cNvSpPr>
              <p:nvPr/>
            </p:nvSpPr>
            <p:spPr bwMode="auto">
              <a:xfrm>
                <a:off x="4486" y="2383"/>
                <a:ext cx="163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dirty="0">
                  <a:solidFill>
                    <a:srgbClr val="FF0000"/>
                  </a:solidFill>
                  <a:cs typeface="+mn-cs"/>
                </a:endParaRPr>
              </a:p>
            </p:txBody>
          </p:sp>
          <p:sp>
            <p:nvSpPr>
              <p:cNvPr id="90226" name="Oval 178"/>
              <p:cNvSpPr>
                <a:spLocks noChangeArrowheads="1"/>
              </p:cNvSpPr>
              <p:nvPr/>
            </p:nvSpPr>
            <p:spPr bwMode="auto">
              <a:xfrm>
                <a:off x="4663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0227" name="Rectangle 179"/>
              <p:cNvSpPr>
                <a:spLocks noChangeArrowheads="1"/>
              </p:cNvSpPr>
              <p:nvPr/>
            </p:nvSpPr>
            <p:spPr bwMode="auto">
              <a:xfrm>
                <a:off x="5065" y="1834"/>
                <a:ext cx="82" cy="772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grpSp>
          <p:nvGrpSpPr>
            <p:cNvPr id="213069" name="Group 48"/>
            <p:cNvGrpSpPr>
              <a:grpSpLocks/>
            </p:cNvGrpSpPr>
            <p:nvPr/>
          </p:nvGrpSpPr>
          <p:grpSpPr bwMode="auto">
            <a:xfrm>
              <a:off x="2795471" y="3465563"/>
              <a:ext cx="735669" cy="376863"/>
              <a:chOff x="3600" y="219"/>
              <a:chExt cx="360" cy="175"/>
            </a:xfrm>
          </p:grpSpPr>
          <p:sp>
            <p:nvSpPr>
              <p:cNvPr id="90191" name="Oval 4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0192" name="Line 5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0193" name="Line 5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0194" name="Rectangle 5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3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 i="0" dirty="0">
                  <a:solidFill>
                    <a:srgbClr val="000000"/>
                  </a:solidFill>
                  <a:latin typeface="Times New Roman" charset="0"/>
                  <a:cs typeface="+mn-cs"/>
                </a:endParaRPr>
              </a:p>
            </p:txBody>
          </p:sp>
          <p:sp>
            <p:nvSpPr>
              <p:cNvPr id="90195" name="Oval 5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3075" name="Group 5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90201" name="Line 5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90202" name="Line 5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90203" name="Line 5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213076" name="Group 5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90198" name="Line 5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90199" name="Line 6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90200" name="Line 61"/>
                <p:cNvSpPr>
                  <a:spLocks noChangeShapeType="1"/>
                </p:cNvSpPr>
                <p:nvPr/>
              </p:nvSpPr>
              <p:spPr bwMode="auto">
                <a:xfrm>
                  <a:off x="2894" y="854"/>
                  <a:ext cx="52" cy="9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</p:grpSp>
      <p:sp>
        <p:nvSpPr>
          <p:cNvPr id="9011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853488" cy="1001713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latin typeface="Gill Sans MT" charset="0"/>
                <a:cs typeface="+mj-cs"/>
              </a:rPr>
              <a:t>A day in the life… ARP (before DNS, before HTTP)</a:t>
            </a:r>
          </a:p>
        </p:txBody>
      </p:sp>
      <p:sp>
        <p:nvSpPr>
          <p:cNvPr id="901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91025" y="1014413"/>
            <a:ext cx="4667250" cy="1262062"/>
          </a:xfrm>
        </p:spPr>
        <p:txBody>
          <a:bodyPr/>
          <a:lstStyle/>
          <a:p>
            <a:pPr>
              <a:defRPr/>
            </a:pPr>
            <a:r>
              <a:rPr lang="en-US" sz="2200" dirty="0">
                <a:latin typeface="Gill Sans MT" charset="0"/>
                <a:cs typeface="+mn-cs"/>
              </a:rPr>
              <a:t>before sending </a:t>
            </a:r>
            <a:r>
              <a:rPr lang="en-US" sz="2200" i="1" dirty="0">
                <a:solidFill>
                  <a:srgbClr val="C00000"/>
                </a:solidFill>
                <a:latin typeface="Gill Sans MT" charset="0"/>
                <a:cs typeface="+mn-cs"/>
              </a:rPr>
              <a:t>HTTP</a:t>
            </a:r>
            <a:r>
              <a:rPr lang="en-US" sz="2200" b="1" i="1" dirty="0">
                <a:solidFill>
                  <a:srgbClr val="C00000"/>
                </a:solidFill>
                <a:latin typeface="Gill Sans MT" charset="0"/>
                <a:cs typeface="+mn-cs"/>
              </a:rPr>
              <a:t> </a:t>
            </a:r>
            <a:r>
              <a:rPr lang="en-US" sz="2200" dirty="0">
                <a:latin typeface="Gill Sans MT" charset="0"/>
                <a:cs typeface="+mn-cs"/>
              </a:rPr>
              <a:t>request, need IP address of www.google.com:  </a:t>
            </a:r>
            <a:r>
              <a:rPr lang="en-US" sz="2200" i="1" dirty="0">
                <a:solidFill>
                  <a:srgbClr val="C00000"/>
                </a:solidFill>
                <a:latin typeface="Gill Sans MT" charset="0"/>
                <a:cs typeface="+mn-cs"/>
              </a:rPr>
              <a:t>DNS</a:t>
            </a:r>
          </a:p>
        </p:txBody>
      </p:sp>
      <p:sp>
        <p:nvSpPr>
          <p:cNvPr id="212998" name="Line 43"/>
          <p:cNvSpPr>
            <a:spLocks noChangeShapeType="1"/>
          </p:cNvSpPr>
          <p:nvPr/>
        </p:nvSpPr>
        <p:spPr bwMode="auto">
          <a:xfrm flipV="1">
            <a:off x="2665413" y="2517775"/>
            <a:ext cx="6953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704557" name="Group 45"/>
          <p:cNvGrpSpPr>
            <a:grpSpLocks/>
          </p:cNvGrpSpPr>
          <p:nvPr/>
        </p:nvGrpSpPr>
        <p:grpSpPr bwMode="auto">
          <a:xfrm>
            <a:off x="1195388" y="1081088"/>
            <a:ext cx="976312" cy="1460500"/>
            <a:chOff x="651" y="681"/>
            <a:chExt cx="615" cy="920"/>
          </a:xfrm>
        </p:grpSpPr>
        <p:sp>
          <p:nvSpPr>
            <p:cNvPr id="213049" name="Freeform 46"/>
            <p:cNvSpPr>
              <a:spLocks/>
            </p:cNvSpPr>
            <p:nvPr/>
          </p:nvSpPr>
          <p:spPr bwMode="auto">
            <a:xfrm>
              <a:off x="662" y="698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grpSp>
          <p:nvGrpSpPr>
            <p:cNvPr id="213050" name="Group 47"/>
            <p:cNvGrpSpPr>
              <a:grpSpLocks/>
            </p:cNvGrpSpPr>
            <p:nvPr/>
          </p:nvGrpSpPr>
          <p:grpSpPr bwMode="auto">
            <a:xfrm>
              <a:off x="651" y="681"/>
              <a:ext cx="500" cy="828"/>
              <a:chOff x="569" y="2954"/>
              <a:chExt cx="500" cy="828"/>
            </a:xfrm>
          </p:grpSpPr>
          <p:sp>
            <p:nvSpPr>
              <p:cNvPr id="90172" name="Rectangle 48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0173" name="Text Box 49"/>
              <p:cNvSpPr txBox="1">
                <a:spLocks noChangeArrowheads="1"/>
              </p:cNvSpPr>
              <p:nvPr/>
            </p:nvSpPr>
            <p:spPr bwMode="auto">
              <a:xfrm>
                <a:off x="639" y="2954"/>
                <a:ext cx="385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DNS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UDP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IP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Eth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Phy</a:t>
                </a:r>
              </a:p>
            </p:txBody>
          </p:sp>
          <p:sp>
            <p:nvSpPr>
              <p:cNvPr id="90174" name="Line 50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0175" name="Line 51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0176" name="Line 52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0177" name="Line 53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704788" name="Group 276"/>
          <p:cNvGrpSpPr>
            <a:grpSpLocks/>
          </p:cNvGrpSpPr>
          <p:nvPr/>
        </p:nvGrpSpPr>
        <p:grpSpPr bwMode="auto">
          <a:xfrm>
            <a:off x="280988" y="1157288"/>
            <a:ext cx="762000" cy="876300"/>
            <a:chOff x="177" y="729"/>
            <a:chExt cx="480" cy="552"/>
          </a:xfrm>
        </p:grpSpPr>
        <p:grpSp>
          <p:nvGrpSpPr>
            <p:cNvPr id="213029" name="Group 54"/>
            <p:cNvGrpSpPr>
              <a:grpSpLocks/>
            </p:cNvGrpSpPr>
            <p:nvPr/>
          </p:nvGrpSpPr>
          <p:grpSpPr bwMode="auto">
            <a:xfrm>
              <a:off x="343" y="732"/>
              <a:ext cx="290" cy="154"/>
              <a:chOff x="844" y="3337"/>
              <a:chExt cx="290" cy="154"/>
            </a:xfrm>
          </p:grpSpPr>
          <p:sp>
            <p:nvSpPr>
              <p:cNvPr id="90168" name="Rectangle 55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0169" name="Text Box 56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28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 smtClean="0">
                    <a:solidFill>
                      <a:srgbClr val="FFFFFF"/>
                    </a:solidFill>
                    <a:latin typeface="Arial" charset="0"/>
                    <a:cs typeface="+mn-cs"/>
                  </a:rPr>
                  <a:t>DNS</a:t>
                </a:r>
              </a:p>
            </p:txBody>
          </p:sp>
        </p:grpSp>
        <p:grpSp>
          <p:nvGrpSpPr>
            <p:cNvPr id="213030" name="Group 59"/>
            <p:cNvGrpSpPr>
              <a:grpSpLocks/>
            </p:cNvGrpSpPr>
            <p:nvPr/>
          </p:nvGrpSpPr>
          <p:grpSpPr bwMode="auto">
            <a:xfrm>
              <a:off x="290" y="874"/>
              <a:ext cx="354" cy="154"/>
              <a:chOff x="740" y="3209"/>
              <a:chExt cx="354" cy="154"/>
            </a:xfrm>
          </p:grpSpPr>
          <p:grpSp>
            <p:nvGrpSpPr>
              <p:cNvPr id="213042" name="Group 60"/>
              <p:cNvGrpSpPr>
                <a:grpSpLocks/>
              </p:cNvGrpSpPr>
              <p:nvPr/>
            </p:nvGrpSpPr>
            <p:grpSpPr bwMode="auto">
              <a:xfrm>
                <a:off x="794" y="3209"/>
                <a:ext cx="290" cy="154"/>
                <a:chOff x="844" y="3337"/>
                <a:chExt cx="290" cy="154"/>
              </a:xfrm>
            </p:grpSpPr>
            <p:sp>
              <p:nvSpPr>
                <p:cNvPr id="90166" name="Rectangle 61"/>
                <p:cNvSpPr>
                  <a:spLocks noChangeArrowheads="1"/>
                </p:cNvSpPr>
                <p:nvPr/>
              </p:nvSpPr>
              <p:spPr bwMode="auto">
                <a:xfrm>
                  <a:off x="889" y="3370"/>
                  <a:ext cx="245" cy="8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0167" name="Text Box 62"/>
                <p:cNvSpPr txBox="1">
                  <a:spLocks noChangeArrowheads="1"/>
                </p:cNvSpPr>
                <p:nvPr/>
              </p:nvSpPr>
              <p:spPr bwMode="auto">
                <a:xfrm>
                  <a:off x="844" y="3337"/>
                  <a:ext cx="285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i="0" dirty="0" smtClean="0">
                      <a:solidFill>
                        <a:srgbClr val="FFFFFF"/>
                      </a:solidFill>
                      <a:latin typeface="Arial" charset="0"/>
                      <a:cs typeface="+mn-cs"/>
                    </a:rPr>
                    <a:t>DNS</a:t>
                  </a:r>
                </a:p>
              </p:txBody>
            </p:sp>
          </p:grpSp>
          <p:sp>
            <p:nvSpPr>
              <p:cNvPr id="90164" name="Rectangle 63"/>
              <p:cNvSpPr>
                <a:spLocks noChangeArrowheads="1"/>
              </p:cNvSpPr>
              <p:nvPr/>
            </p:nvSpPr>
            <p:spPr bwMode="auto">
              <a:xfrm>
                <a:off x="750" y="3244"/>
                <a:ext cx="8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0165" name="Rectangle 64"/>
              <p:cNvSpPr>
                <a:spLocks noChangeArrowheads="1"/>
              </p:cNvSpPr>
              <p:nvPr/>
            </p:nvSpPr>
            <p:spPr bwMode="auto">
              <a:xfrm>
                <a:off x="740" y="3238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grpSp>
          <p:nvGrpSpPr>
            <p:cNvPr id="213031" name="Group 65"/>
            <p:cNvGrpSpPr>
              <a:grpSpLocks/>
            </p:cNvGrpSpPr>
            <p:nvPr/>
          </p:nvGrpSpPr>
          <p:grpSpPr bwMode="auto">
            <a:xfrm>
              <a:off x="290" y="1022"/>
              <a:ext cx="354" cy="154"/>
              <a:chOff x="836" y="3305"/>
              <a:chExt cx="354" cy="154"/>
            </a:xfrm>
          </p:grpSpPr>
          <p:grpSp>
            <p:nvGrpSpPr>
              <p:cNvPr id="213036" name="Group 66"/>
              <p:cNvGrpSpPr>
                <a:grpSpLocks/>
              </p:cNvGrpSpPr>
              <p:nvPr/>
            </p:nvGrpSpPr>
            <p:grpSpPr bwMode="auto">
              <a:xfrm>
                <a:off x="890" y="3305"/>
                <a:ext cx="290" cy="154"/>
                <a:chOff x="844" y="3337"/>
                <a:chExt cx="290" cy="154"/>
              </a:xfrm>
            </p:grpSpPr>
            <p:sp>
              <p:nvSpPr>
                <p:cNvPr id="90161" name="Rectangle 67"/>
                <p:cNvSpPr>
                  <a:spLocks noChangeArrowheads="1"/>
                </p:cNvSpPr>
                <p:nvPr/>
              </p:nvSpPr>
              <p:spPr bwMode="auto">
                <a:xfrm>
                  <a:off x="889" y="3370"/>
                  <a:ext cx="245" cy="8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0162" name="Text Box 68"/>
                <p:cNvSpPr txBox="1">
                  <a:spLocks noChangeArrowheads="1"/>
                </p:cNvSpPr>
                <p:nvPr/>
              </p:nvSpPr>
              <p:spPr bwMode="auto">
                <a:xfrm>
                  <a:off x="844" y="3337"/>
                  <a:ext cx="285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i="0" dirty="0" smtClean="0">
                      <a:solidFill>
                        <a:srgbClr val="FFFFFF"/>
                      </a:solidFill>
                      <a:latin typeface="Arial" charset="0"/>
                      <a:cs typeface="+mn-cs"/>
                    </a:rPr>
                    <a:t>DNS</a:t>
                  </a:r>
                </a:p>
              </p:txBody>
            </p:sp>
          </p:grpSp>
          <p:grpSp>
            <p:nvGrpSpPr>
              <p:cNvPr id="213037" name="Group 69"/>
              <p:cNvGrpSpPr>
                <a:grpSpLocks/>
              </p:cNvGrpSpPr>
              <p:nvPr/>
            </p:nvGrpSpPr>
            <p:grpSpPr bwMode="auto">
              <a:xfrm>
                <a:off x="836" y="3334"/>
                <a:ext cx="354" cy="94"/>
                <a:chOff x="836" y="3334"/>
                <a:chExt cx="354" cy="94"/>
              </a:xfrm>
            </p:grpSpPr>
            <p:sp>
              <p:nvSpPr>
                <p:cNvPr id="90159" name="Rectangle 70"/>
                <p:cNvSpPr>
                  <a:spLocks noChangeArrowheads="1"/>
                </p:cNvSpPr>
                <p:nvPr/>
              </p:nvSpPr>
              <p:spPr bwMode="auto">
                <a:xfrm>
                  <a:off x="846" y="3340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0160" name="Rectangle 71"/>
                <p:cNvSpPr>
                  <a:spLocks noChangeArrowheads="1"/>
                </p:cNvSpPr>
                <p:nvPr/>
              </p:nvSpPr>
              <p:spPr bwMode="auto">
                <a:xfrm>
                  <a:off x="836" y="3334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</p:grpSp>
        <p:grpSp>
          <p:nvGrpSpPr>
            <p:cNvPr id="213032" name="Group 72"/>
            <p:cNvGrpSpPr>
              <a:grpSpLocks/>
            </p:cNvGrpSpPr>
            <p:nvPr/>
          </p:nvGrpSpPr>
          <p:grpSpPr bwMode="auto">
            <a:xfrm>
              <a:off x="177" y="1042"/>
              <a:ext cx="480" cy="112"/>
              <a:chOff x="627" y="3377"/>
              <a:chExt cx="480" cy="112"/>
            </a:xfrm>
          </p:grpSpPr>
          <p:sp>
            <p:nvSpPr>
              <p:cNvPr id="90155" name="Rectangle 73"/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0156" name="Rectangle 74"/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90154" name="AutoShape 89"/>
            <p:cNvSpPr>
              <a:spLocks noChangeArrowheads="1"/>
            </p:cNvSpPr>
            <p:nvPr/>
          </p:nvSpPr>
          <p:spPr bwMode="auto">
            <a:xfrm>
              <a:off x="393" y="729"/>
              <a:ext cx="240" cy="552"/>
            </a:xfrm>
            <a:prstGeom prst="downArrow">
              <a:avLst>
                <a:gd name="adj1" fmla="val 54167"/>
                <a:gd name="adj2" fmla="val 36928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</p:grpSp>
      <p:sp>
        <p:nvSpPr>
          <p:cNvPr id="704664" name="Rectangle 152"/>
          <p:cNvSpPr>
            <a:spLocks noChangeArrowheads="1"/>
          </p:cNvSpPr>
          <p:nvPr/>
        </p:nvSpPr>
        <p:spPr bwMode="auto">
          <a:xfrm>
            <a:off x="4387850" y="2051050"/>
            <a:ext cx="4586288" cy="130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200" i="0" dirty="0">
                <a:solidFill>
                  <a:srgbClr val="000000"/>
                </a:solidFill>
                <a:latin typeface="Gill Sans MT" charset="0"/>
                <a:cs typeface="+mn-cs"/>
              </a:rPr>
              <a:t>DNS query created, encapsulated in UDP, encapsulated in IP, encapsulated in Eth.  To send frame to router, need MAC address of router interface: </a:t>
            </a:r>
            <a:r>
              <a:rPr lang="en-US" sz="2200" dirty="0">
                <a:solidFill>
                  <a:srgbClr val="C00000"/>
                </a:solidFill>
                <a:latin typeface="Gill Sans MT" charset="0"/>
                <a:cs typeface="+mn-cs"/>
              </a:rPr>
              <a:t>ARP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defRPr/>
            </a:pPr>
            <a:endParaRPr lang="en-US" sz="2200" b="1" dirty="0">
              <a:solidFill>
                <a:srgbClr val="000000"/>
              </a:solidFill>
              <a:latin typeface="Gill Sans MT" charset="0"/>
              <a:cs typeface="+mn-cs"/>
            </a:endParaRPr>
          </a:p>
        </p:txBody>
      </p:sp>
      <p:sp>
        <p:nvSpPr>
          <p:cNvPr id="704665" name="Rectangle 153"/>
          <p:cNvSpPr>
            <a:spLocks noChangeArrowheads="1"/>
          </p:cNvSpPr>
          <p:nvPr/>
        </p:nvSpPr>
        <p:spPr bwMode="auto">
          <a:xfrm>
            <a:off x="4419600" y="3608388"/>
            <a:ext cx="4386263" cy="156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200" dirty="0">
                <a:solidFill>
                  <a:srgbClr val="C00000"/>
                </a:solidFill>
                <a:latin typeface="Gill Sans MT" charset="0"/>
                <a:cs typeface="+mn-cs"/>
              </a:rPr>
              <a:t>ARP query</a:t>
            </a:r>
            <a:r>
              <a:rPr lang="en-US" sz="2200" i="0" dirty="0">
                <a:solidFill>
                  <a:srgbClr val="C00000"/>
                </a:solidFill>
                <a:latin typeface="Gill Sans MT" charset="0"/>
                <a:cs typeface="+mn-cs"/>
              </a:rPr>
              <a:t> </a:t>
            </a:r>
            <a:r>
              <a:rPr lang="en-US" sz="2200" i="0" dirty="0">
                <a:solidFill>
                  <a:srgbClr val="000000"/>
                </a:solidFill>
                <a:latin typeface="Gill Sans MT" charset="0"/>
                <a:cs typeface="+mn-cs"/>
              </a:rPr>
              <a:t>broadcast, received by router, which replies with </a:t>
            </a:r>
            <a:r>
              <a:rPr lang="en-US" sz="2200" dirty="0">
                <a:solidFill>
                  <a:srgbClr val="C00000"/>
                </a:solidFill>
                <a:latin typeface="Gill Sans MT" charset="0"/>
                <a:cs typeface="+mn-cs"/>
              </a:rPr>
              <a:t>ARP reply</a:t>
            </a:r>
            <a:r>
              <a:rPr lang="en-US" sz="2200" i="0" dirty="0">
                <a:solidFill>
                  <a:srgbClr val="C00000"/>
                </a:solidFill>
                <a:latin typeface="Gill Sans MT" charset="0"/>
                <a:cs typeface="+mn-cs"/>
              </a:rPr>
              <a:t> </a:t>
            </a:r>
            <a:r>
              <a:rPr lang="en-US" sz="2200" i="0" dirty="0">
                <a:solidFill>
                  <a:srgbClr val="000000"/>
                </a:solidFill>
                <a:latin typeface="Gill Sans MT" charset="0"/>
                <a:cs typeface="+mn-cs"/>
              </a:rPr>
              <a:t>giving MAC address of router interface</a:t>
            </a:r>
          </a:p>
        </p:txBody>
      </p:sp>
      <p:sp>
        <p:nvSpPr>
          <p:cNvPr id="704666" name="Rectangle 154"/>
          <p:cNvSpPr>
            <a:spLocks noChangeArrowheads="1"/>
          </p:cNvSpPr>
          <p:nvPr/>
        </p:nvSpPr>
        <p:spPr bwMode="auto">
          <a:xfrm>
            <a:off x="4471988" y="5000625"/>
            <a:ext cx="4286250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200" i="0" dirty="0">
                <a:solidFill>
                  <a:srgbClr val="000000"/>
                </a:solidFill>
                <a:latin typeface="Gill Sans MT" charset="0"/>
                <a:cs typeface="+mn-cs"/>
              </a:rPr>
              <a:t>client now knows MAC address of first hop router, so can now send frame containing DNS query </a:t>
            </a:r>
          </a:p>
        </p:txBody>
      </p:sp>
      <p:grpSp>
        <p:nvGrpSpPr>
          <p:cNvPr id="704775" name="Group 263"/>
          <p:cNvGrpSpPr>
            <a:grpSpLocks/>
          </p:cNvGrpSpPr>
          <p:nvPr/>
        </p:nvGrpSpPr>
        <p:grpSpPr bwMode="auto">
          <a:xfrm>
            <a:off x="92075" y="1868488"/>
            <a:ext cx="1081088" cy="244475"/>
            <a:chOff x="76" y="2296"/>
            <a:chExt cx="681" cy="154"/>
          </a:xfrm>
        </p:grpSpPr>
        <p:sp>
          <p:nvSpPr>
            <p:cNvPr id="90145" name="Rectangle 103"/>
            <p:cNvSpPr>
              <a:spLocks noChangeArrowheads="1"/>
            </p:cNvSpPr>
            <p:nvPr/>
          </p:nvSpPr>
          <p:spPr bwMode="auto">
            <a:xfrm>
              <a:off x="76" y="2305"/>
              <a:ext cx="681" cy="1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0146" name="Rectangle 101"/>
            <p:cNvSpPr>
              <a:spLocks noChangeArrowheads="1"/>
            </p:cNvSpPr>
            <p:nvPr/>
          </p:nvSpPr>
          <p:spPr bwMode="auto">
            <a:xfrm>
              <a:off x="89" y="2321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0147" name="Rectangle 102"/>
            <p:cNvSpPr>
              <a:spLocks noChangeArrowheads="1"/>
            </p:cNvSpPr>
            <p:nvPr/>
          </p:nvSpPr>
          <p:spPr bwMode="auto">
            <a:xfrm>
              <a:off x="687" y="2320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0148" name="Rectangle 100"/>
            <p:cNvSpPr>
              <a:spLocks noChangeArrowheads="1"/>
            </p:cNvSpPr>
            <p:nvPr/>
          </p:nvSpPr>
          <p:spPr bwMode="auto">
            <a:xfrm>
              <a:off x="195" y="2319"/>
              <a:ext cx="480" cy="11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0149" name="Text Box 95"/>
            <p:cNvSpPr txBox="1">
              <a:spLocks noChangeArrowheads="1"/>
            </p:cNvSpPr>
            <p:nvPr/>
          </p:nvSpPr>
          <p:spPr bwMode="auto">
            <a:xfrm>
              <a:off x="182" y="2296"/>
              <a:ext cx="501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000" i="0" dirty="0" smtClean="0">
                  <a:solidFill>
                    <a:srgbClr val="000000"/>
                  </a:solidFill>
                  <a:latin typeface="Arial" charset="0"/>
                  <a:cs typeface="+mn-cs"/>
                </a:rPr>
                <a:t>ARP query</a:t>
              </a:r>
            </a:p>
          </p:txBody>
        </p:sp>
      </p:grpSp>
      <p:grpSp>
        <p:nvGrpSpPr>
          <p:cNvPr id="704767" name="Group 255"/>
          <p:cNvGrpSpPr>
            <a:grpSpLocks/>
          </p:cNvGrpSpPr>
          <p:nvPr/>
        </p:nvGrpSpPr>
        <p:grpSpPr bwMode="auto">
          <a:xfrm>
            <a:off x="2241550" y="2982913"/>
            <a:ext cx="1016000" cy="877887"/>
            <a:chOff x="719" y="2137"/>
            <a:chExt cx="640" cy="553"/>
          </a:xfrm>
        </p:grpSpPr>
        <p:sp>
          <p:nvSpPr>
            <p:cNvPr id="213016" name="Freeform 244"/>
            <p:cNvSpPr>
              <a:spLocks/>
            </p:cNvSpPr>
            <p:nvPr/>
          </p:nvSpPr>
          <p:spPr bwMode="auto">
            <a:xfrm>
              <a:off x="755" y="2268"/>
              <a:ext cx="604" cy="422"/>
            </a:xfrm>
            <a:custGeom>
              <a:avLst/>
              <a:gdLst>
                <a:gd name="T0" fmla="*/ 493 w 604"/>
                <a:gd name="T1" fmla="*/ 0 h 422"/>
                <a:gd name="T2" fmla="*/ 604 w 604"/>
                <a:gd name="T3" fmla="*/ 422 h 422"/>
                <a:gd name="T4" fmla="*/ 0 w 604"/>
                <a:gd name="T5" fmla="*/ 307 h 422"/>
                <a:gd name="T6" fmla="*/ 220 w 604"/>
                <a:gd name="T7" fmla="*/ 3 h 422"/>
                <a:gd name="T8" fmla="*/ 493 w 604"/>
                <a:gd name="T9" fmla="*/ 0 h 4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4" h="422">
                  <a:moveTo>
                    <a:pt x="493" y="0"/>
                  </a:moveTo>
                  <a:lnTo>
                    <a:pt x="604" y="422"/>
                  </a:lnTo>
                  <a:lnTo>
                    <a:pt x="0" y="307"/>
                  </a:lnTo>
                  <a:lnTo>
                    <a:pt x="220" y="3"/>
                  </a:lnTo>
                  <a:lnTo>
                    <a:pt x="493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90138" name="Rectangle 246"/>
            <p:cNvSpPr>
              <a:spLocks noChangeArrowheads="1"/>
            </p:cNvSpPr>
            <p:nvPr/>
          </p:nvSpPr>
          <p:spPr bwMode="auto">
            <a:xfrm>
              <a:off x="751" y="2266"/>
              <a:ext cx="493" cy="31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0139" name="Text Box 247"/>
            <p:cNvSpPr txBox="1">
              <a:spLocks noChangeArrowheads="1"/>
            </p:cNvSpPr>
            <p:nvPr/>
          </p:nvSpPr>
          <p:spPr bwMode="auto">
            <a:xfrm>
              <a:off x="835" y="2235"/>
              <a:ext cx="336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600" i="0" dirty="0" smtClean="0">
                  <a:solidFill>
                    <a:srgbClr val="000000"/>
                  </a:solidFill>
                  <a:latin typeface="Arial" charset="0"/>
                  <a:cs typeface="+mn-cs"/>
                </a:rPr>
                <a:t>Eth</a:t>
              </a:r>
            </a:p>
            <a:p>
              <a:pPr algn="ctr">
                <a:defRPr/>
              </a:pPr>
              <a:r>
                <a:rPr lang="en-US" sz="1600" i="0" dirty="0" smtClean="0">
                  <a:solidFill>
                    <a:srgbClr val="000000"/>
                  </a:solidFill>
                  <a:latin typeface="Arial" charset="0"/>
                  <a:cs typeface="+mn-cs"/>
                </a:rPr>
                <a:t>Phy</a:t>
              </a:r>
            </a:p>
          </p:txBody>
        </p:sp>
        <p:sp>
          <p:nvSpPr>
            <p:cNvPr id="90140" name="Line 250"/>
            <p:cNvSpPr>
              <a:spLocks noChangeShapeType="1"/>
            </p:cNvSpPr>
            <p:nvPr/>
          </p:nvSpPr>
          <p:spPr bwMode="auto">
            <a:xfrm>
              <a:off x="747" y="2264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90141" name="Line 251"/>
            <p:cNvSpPr>
              <a:spLocks noChangeShapeType="1"/>
            </p:cNvSpPr>
            <p:nvPr/>
          </p:nvSpPr>
          <p:spPr bwMode="auto">
            <a:xfrm>
              <a:off x="744" y="2423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213021" name="Group 252"/>
            <p:cNvGrpSpPr>
              <a:grpSpLocks/>
            </p:cNvGrpSpPr>
            <p:nvPr/>
          </p:nvGrpSpPr>
          <p:grpSpPr bwMode="auto">
            <a:xfrm>
              <a:off x="719" y="2137"/>
              <a:ext cx="280" cy="154"/>
              <a:chOff x="161" y="1354"/>
              <a:chExt cx="280" cy="154"/>
            </a:xfrm>
          </p:grpSpPr>
          <p:sp>
            <p:nvSpPr>
              <p:cNvPr id="90143" name="Rectangle 253"/>
              <p:cNvSpPr>
                <a:spLocks noChangeArrowheads="1"/>
              </p:cNvSpPr>
              <p:nvPr/>
            </p:nvSpPr>
            <p:spPr bwMode="auto">
              <a:xfrm>
                <a:off x="192" y="1365"/>
                <a:ext cx="228" cy="14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0144" name="Text Box 254"/>
              <p:cNvSpPr txBox="1">
                <a:spLocks noChangeArrowheads="1"/>
              </p:cNvSpPr>
              <p:nvPr/>
            </p:nvSpPr>
            <p:spPr bwMode="auto">
              <a:xfrm>
                <a:off x="161" y="1354"/>
                <a:ext cx="28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ARP</a:t>
                </a:r>
              </a:p>
            </p:txBody>
          </p:sp>
        </p:grpSp>
      </p:grpSp>
      <p:grpSp>
        <p:nvGrpSpPr>
          <p:cNvPr id="704754" name="Group 242"/>
          <p:cNvGrpSpPr>
            <a:grpSpLocks/>
          </p:cNvGrpSpPr>
          <p:nvPr/>
        </p:nvGrpSpPr>
        <p:grpSpPr bwMode="auto">
          <a:xfrm>
            <a:off x="1150938" y="1720850"/>
            <a:ext cx="444500" cy="244475"/>
            <a:chOff x="161" y="1354"/>
            <a:chExt cx="280" cy="154"/>
          </a:xfrm>
        </p:grpSpPr>
        <p:sp>
          <p:nvSpPr>
            <p:cNvPr id="90135" name="Rectangle 241"/>
            <p:cNvSpPr>
              <a:spLocks noChangeArrowheads="1"/>
            </p:cNvSpPr>
            <p:nvPr/>
          </p:nvSpPr>
          <p:spPr bwMode="auto">
            <a:xfrm>
              <a:off x="192" y="1365"/>
              <a:ext cx="228" cy="14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0136" name="Text Box 240"/>
            <p:cNvSpPr txBox="1">
              <a:spLocks noChangeArrowheads="1"/>
            </p:cNvSpPr>
            <p:nvPr/>
          </p:nvSpPr>
          <p:spPr bwMode="auto">
            <a:xfrm>
              <a:off x="161" y="1354"/>
              <a:ext cx="28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000" i="0" dirty="0" smtClean="0">
                  <a:solidFill>
                    <a:srgbClr val="000000"/>
                  </a:solidFill>
                  <a:latin typeface="Arial" charset="0"/>
                  <a:cs typeface="+mn-cs"/>
                </a:rPr>
                <a:t>ARP</a:t>
              </a:r>
            </a:p>
          </p:txBody>
        </p:sp>
      </p:grpSp>
      <p:grpSp>
        <p:nvGrpSpPr>
          <p:cNvPr id="704782" name="Group 270"/>
          <p:cNvGrpSpPr>
            <a:grpSpLocks/>
          </p:cNvGrpSpPr>
          <p:nvPr/>
        </p:nvGrpSpPr>
        <p:grpSpPr bwMode="auto">
          <a:xfrm>
            <a:off x="1177925" y="3187700"/>
            <a:ext cx="1081088" cy="244475"/>
            <a:chOff x="76" y="2296"/>
            <a:chExt cx="681" cy="154"/>
          </a:xfrm>
        </p:grpSpPr>
        <p:sp>
          <p:nvSpPr>
            <p:cNvPr id="90130" name="Rectangle 271"/>
            <p:cNvSpPr>
              <a:spLocks noChangeArrowheads="1"/>
            </p:cNvSpPr>
            <p:nvPr/>
          </p:nvSpPr>
          <p:spPr bwMode="auto">
            <a:xfrm>
              <a:off x="76" y="2305"/>
              <a:ext cx="681" cy="1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0131" name="Rectangle 272"/>
            <p:cNvSpPr>
              <a:spLocks noChangeArrowheads="1"/>
            </p:cNvSpPr>
            <p:nvPr/>
          </p:nvSpPr>
          <p:spPr bwMode="auto">
            <a:xfrm>
              <a:off x="89" y="2321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0132" name="Rectangle 273"/>
            <p:cNvSpPr>
              <a:spLocks noChangeArrowheads="1"/>
            </p:cNvSpPr>
            <p:nvPr/>
          </p:nvSpPr>
          <p:spPr bwMode="auto">
            <a:xfrm>
              <a:off x="687" y="2320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0133" name="Rectangle 274"/>
            <p:cNvSpPr>
              <a:spLocks noChangeArrowheads="1"/>
            </p:cNvSpPr>
            <p:nvPr/>
          </p:nvSpPr>
          <p:spPr bwMode="auto">
            <a:xfrm>
              <a:off x="195" y="2319"/>
              <a:ext cx="480" cy="11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0134" name="Text Box 275"/>
            <p:cNvSpPr txBox="1">
              <a:spLocks noChangeArrowheads="1"/>
            </p:cNvSpPr>
            <p:nvPr/>
          </p:nvSpPr>
          <p:spPr bwMode="auto">
            <a:xfrm>
              <a:off x="182" y="2296"/>
              <a:ext cx="475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000" i="0" dirty="0" smtClean="0">
                  <a:solidFill>
                    <a:srgbClr val="000000"/>
                  </a:solidFill>
                  <a:latin typeface="Arial" charset="0"/>
                  <a:cs typeface="+mn-cs"/>
                </a:rPr>
                <a:t>ARP reply</a:t>
              </a:r>
            </a:p>
          </p:txBody>
        </p:sp>
      </p:grpSp>
      <p:pic>
        <p:nvPicPr>
          <p:cNvPr id="213008" name="Picture 6" descr="underline_bas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3" y="641350"/>
            <a:ext cx="8228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53</a:t>
            </a:fld>
            <a:endParaRPr lang="en-US" sz="1200" dirty="0">
              <a:latin typeface="Tahoma" charset="0"/>
            </a:endParaRPr>
          </a:p>
        </p:txBody>
      </p:sp>
      <p:sp>
        <p:nvSpPr>
          <p:cNvPr id="12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748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04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04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04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04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22222E-6 L -0.00052 0.08056 L 0.4151 0.075 L 0.26701 0.2757 L 0.1151 0.27431 L 0.1151 0.18889 " pathEditMode="relative" ptsTypes="AAAAAA">
                                      <p:cBhvr>
                                        <p:cTn id="25" dur="2000" fill="hold"/>
                                        <p:tgtEl>
                                          <p:spTgt spid="7047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04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7047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4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704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11111E-6 L 0.00052 0.0794 L 0.1467 0.08009 L 0.29444 -0.12222 L -0.11597 -0.12014 L -0.11597 -0.16181 L -0.11754 -0.1882 " pathEditMode="relative" rAng="0" ptsTypes="AAAAAAA">
                                      <p:cBhvr>
                                        <p:cTn id="43" dur="2000" fill="hold"/>
                                        <p:tgtEl>
                                          <p:spTgt spid="7047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37" y="-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7047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4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7047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4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7047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4664" grpId="0"/>
      <p:bldP spid="704665" grpId="0"/>
      <p:bldP spid="704666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4017" name="Group 230"/>
          <p:cNvGrpSpPr>
            <a:grpSpLocks/>
          </p:cNvGrpSpPr>
          <p:nvPr/>
        </p:nvGrpSpPr>
        <p:grpSpPr bwMode="auto">
          <a:xfrm>
            <a:off x="773113" y="1273175"/>
            <a:ext cx="3554412" cy="3067050"/>
            <a:chOff x="773113" y="1273175"/>
            <a:chExt cx="3554412" cy="3066395"/>
          </a:xfrm>
        </p:grpSpPr>
        <p:sp>
          <p:nvSpPr>
            <p:cNvPr id="214233" name="Freeform 3"/>
            <p:cNvSpPr>
              <a:spLocks/>
            </p:cNvSpPr>
            <p:nvPr/>
          </p:nvSpPr>
          <p:spPr bwMode="auto">
            <a:xfrm>
              <a:off x="773113" y="1273175"/>
              <a:ext cx="3554412" cy="2754313"/>
            </a:xfrm>
            <a:custGeom>
              <a:avLst/>
              <a:gdLst>
                <a:gd name="T0" fmla="*/ 2147483647 w 2406"/>
                <a:gd name="T1" fmla="*/ 2147483647 h 958"/>
                <a:gd name="T2" fmla="*/ 2147483647 w 2406"/>
                <a:gd name="T3" fmla="*/ 2147483647 h 958"/>
                <a:gd name="T4" fmla="*/ 2147483647 w 2406"/>
                <a:gd name="T5" fmla="*/ 2147483647 h 958"/>
                <a:gd name="T6" fmla="*/ 2147483647 w 2406"/>
                <a:gd name="T7" fmla="*/ 2147483647 h 958"/>
                <a:gd name="T8" fmla="*/ 2147483647 w 2406"/>
                <a:gd name="T9" fmla="*/ 2147483647 h 958"/>
                <a:gd name="T10" fmla="*/ 2147483647 w 2406"/>
                <a:gd name="T11" fmla="*/ 2147483647 h 958"/>
                <a:gd name="T12" fmla="*/ 2147483647 w 2406"/>
                <a:gd name="T13" fmla="*/ 2147483647 h 958"/>
                <a:gd name="T14" fmla="*/ 2147483647 w 2406"/>
                <a:gd name="T15" fmla="*/ 2147483647 h 958"/>
                <a:gd name="T16" fmla="*/ 2147483647 w 2406"/>
                <a:gd name="T17" fmla="*/ 2147483647 h 958"/>
                <a:gd name="T18" fmla="*/ 2147483647 w 2406"/>
                <a:gd name="T19" fmla="*/ 2147483647 h 958"/>
                <a:gd name="T20" fmla="*/ 2147483647 w 2406"/>
                <a:gd name="T21" fmla="*/ 2147483647 h 958"/>
                <a:gd name="T22" fmla="*/ 2147483647 w 2406"/>
                <a:gd name="T23" fmla="*/ 2147483647 h 958"/>
                <a:gd name="T24" fmla="*/ 2147483647 w 2406"/>
                <a:gd name="T25" fmla="*/ 2147483647 h 9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06"/>
                <a:gd name="T40" fmla="*/ 0 h 958"/>
                <a:gd name="T41" fmla="*/ 2406 w 2406"/>
                <a:gd name="T42" fmla="*/ 958 h 95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06" h="958">
                  <a:moveTo>
                    <a:pt x="2192" y="274"/>
                  </a:moveTo>
                  <a:cubicBezTo>
                    <a:pt x="1978" y="94"/>
                    <a:pt x="1990" y="122"/>
                    <a:pt x="1857" y="77"/>
                  </a:cubicBezTo>
                  <a:cubicBezTo>
                    <a:pt x="1724" y="32"/>
                    <a:pt x="1584" y="0"/>
                    <a:pt x="1393" y="7"/>
                  </a:cubicBezTo>
                  <a:cubicBezTo>
                    <a:pt x="1202" y="14"/>
                    <a:pt x="898" y="84"/>
                    <a:pt x="713" y="122"/>
                  </a:cubicBezTo>
                  <a:cubicBezTo>
                    <a:pt x="528" y="160"/>
                    <a:pt x="395" y="168"/>
                    <a:pt x="280" y="234"/>
                  </a:cubicBezTo>
                  <a:cubicBezTo>
                    <a:pt x="166" y="301"/>
                    <a:pt x="52" y="432"/>
                    <a:pt x="26" y="522"/>
                  </a:cubicBezTo>
                  <a:cubicBezTo>
                    <a:pt x="0" y="612"/>
                    <a:pt x="81" y="711"/>
                    <a:pt x="122" y="773"/>
                  </a:cubicBezTo>
                  <a:cubicBezTo>
                    <a:pt x="163" y="835"/>
                    <a:pt x="99" y="877"/>
                    <a:pt x="273" y="894"/>
                  </a:cubicBezTo>
                  <a:cubicBezTo>
                    <a:pt x="447" y="911"/>
                    <a:pt x="938" y="866"/>
                    <a:pt x="1169" y="876"/>
                  </a:cubicBezTo>
                  <a:cubicBezTo>
                    <a:pt x="1400" y="886"/>
                    <a:pt x="1499" y="950"/>
                    <a:pt x="1659" y="954"/>
                  </a:cubicBezTo>
                  <a:cubicBezTo>
                    <a:pt x="1819" y="958"/>
                    <a:pt x="2014" y="958"/>
                    <a:pt x="2129" y="897"/>
                  </a:cubicBezTo>
                  <a:cubicBezTo>
                    <a:pt x="2244" y="836"/>
                    <a:pt x="2327" y="856"/>
                    <a:pt x="2350" y="591"/>
                  </a:cubicBezTo>
                  <a:cubicBezTo>
                    <a:pt x="2373" y="326"/>
                    <a:pt x="2406" y="454"/>
                    <a:pt x="2192" y="274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4234" name="Line 36"/>
            <p:cNvSpPr>
              <a:spLocks noChangeShapeType="1"/>
            </p:cNvSpPr>
            <p:nvPr/>
          </p:nvSpPr>
          <p:spPr bwMode="auto">
            <a:xfrm flipV="1">
              <a:off x="3775075" y="2344738"/>
              <a:ext cx="155575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4235" name="Line 43"/>
            <p:cNvSpPr>
              <a:spLocks noChangeShapeType="1"/>
            </p:cNvSpPr>
            <p:nvPr/>
          </p:nvSpPr>
          <p:spPr bwMode="auto">
            <a:xfrm flipV="1">
              <a:off x="2665413" y="2517775"/>
              <a:ext cx="6953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4236" name="Line 44"/>
            <p:cNvSpPr>
              <a:spLocks noChangeShapeType="1"/>
            </p:cNvSpPr>
            <p:nvPr/>
          </p:nvSpPr>
          <p:spPr bwMode="auto">
            <a:xfrm flipV="1">
              <a:off x="3924300" y="2201863"/>
              <a:ext cx="138113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4237" name="Line 48"/>
            <p:cNvSpPr>
              <a:spLocks noChangeShapeType="1"/>
            </p:cNvSpPr>
            <p:nvPr/>
          </p:nvSpPr>
          <p:spPr bwMode="auto">
            <a:xfrm flipV="1">
              <a:off x="3279775" y="2736850"/>
              <a:ext cx="512763" cy="6127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359" name="Text Box 240"/>
            <p:cNvSpPr txBox="1">
              <a:spLocks noChangeArrowheads="1"/>
            </p:cNvSpPr>
            <p:nvPr/>
          </p:nvSpPr>
          <p:spPr bwMode="auto">
            <a:xfrm>
              <a:off x="2562225" y="3815807"/>
              <a:ext cx="1211263" cy="5237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router</a:t>
              </a:r>
            </a:p>
            <a:p>
              <a:pPr>
                <a:defRPr/>
              </a:pPr>
              <a:r>
                <a:rPr lang="en-US" sz="14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(runs DHCP)</a:t>
              </a:r>
            </a:p>
          </p:txBody>
        </p:sp>
        <p:grpSp>
          <p:nvGrpSpPr>
            <p:cNvPr id="214239" name="Group 356"/>
            <p:cNvGrpSpPr>
              <a:grpSpLocks/>
            </p:cNvGrpSpPr>
            <p:nvPr/>
          </p:nvGrpSpPr>
          <p:grpSpPr bwMode="auto">
            <a:xfrm>
              <a:off x="1653422" y="1982680"/>
              <a:ext cx="843032" cy="814871"/>
              <a:chOff x="313" y="1497"/>
              <a:chExt cx="1152" cy="1014"/>
            </a:xfrm>
          </p:grpSpPr>
          <p:pic>
            <p:nvPicPr>
              <p:cNvPr id="214291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4292" name="Picture 355" descr="antenna_stylized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9136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6925" y="2423867"/>
              <a:ext cx="879475" cy="349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240" name="Rectangle 43"/>
            <p:cNvSpPr>
              <a:spLocks noChangeArrowheads="1"/>
            </p:cNvSpPr>
            <p:nvPr/>
          </p:nvSpPr>
          <p:spPr bwMode="auto">
            <a:xfrm rot="16200000" flipH="1">
              <a:off x="3589349" y="3549138"/>
              <a:ext cx="104753" cy="244475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41" name="Rectangle 43"/>
            <p:cNvSpPr>
              <a:spLocks noChangeArrowheads="1"/>
            </p:cNvSpPr>
            <p:nvPr/>
          </p:nvSpPr>
          <p:spPr bwMode="auto">
            <a:xfrm rot="2460490">
              <a:off x="3206750" y="3274585"/>
              <a:ext cx="82550" cy="247597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42" name="Rectangle 43"/>
            <p:cNvSpPr>
              <a:spLocks noChangeArrowheads="1"/>
            </p:cNvSpPr>
            <p:nvPr/>
          </p:nvSpPr>
          <p:spPr bwMode="auto">
            <a:xfrm rot="16200000">
              <a:off x="2499531" y="2388124"/>
              <a:ext cx="111101" cy="296863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214244" name="Group 248"/>
            <p:cNvGrpSpPr>
              <a:grpSpLocks/>
            </p:cNvGrpSpPr>
            <p:nvPr/>
          </p:nvGrpSpPr>
          <p:grpSpPr bwMode="auto">
            <a:xfrm>
              <a:off x="2597285" y="3210128"/>
              <a:ext cx="332569" cy="581078"/>
              <a:chOff x="4140" y="429"/>
              <a:chExt cx="1425" cy="2396"/>
            </a:xfrm>
          </p:grpSpPr>
          <p:sp>
            <p:nvSpPr>
              <p:cNvPr id="214259" name="Freeform 148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1 w 354"/>
                  <a:gd name="T1" fmla="*/ 0 h 2742"/>
                  <a:gd name="T2" fmla="*/ 116 w 354"/>
                  <a:gd name="T3" fmla="*/ 137 h 2742"/>
                  <a:gd name="T4" fmla="*/ 114 w 354"/>
                  <a:gd name="T5" fmla="*/ 1057 h 2742"/>
                  <a:gd name="T6" fmla="*/ 0 w 354"/>
                  <a:gd name="T7" fmla="*/ 1105 h 2742"/>
                  <a:gd name="T8" fmla="*/ 21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1381" name="Rectangle 149"/>
              <p:cNvSpPr>
                <a:spLocks noChangeArrowheads="1"/>
              </p:cNvSpPr>
              <p:nvPr/>
            </p:nvSpPr>
            <p:spPr bwMode="auto">
              <a:xfrm>
                <a:off x="4207" y="426"/>
                <a:ext cx="1048" cy="2291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14261" name="Freeform 150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70 w 211"/>
                  <a:gd name="T3" fmla="*/ 88 h 2537"/>
                  <a:gd name="T4" fmla="*/ 2 w 211"/>
                  <a:gd name="T5" fmla="*/ 1007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4262" name="Freeform 151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2 h 226"/>
                  <a:gd name="T4" fmla="*/ 108 w 328"/>
                  <a:gd name="T5" fmla="*/ 92 h 226"/>
                  <a:gd name="T6" fmla="*/ 0 w 328"/>
                  <a:gd name="T7" fmla="*/ 41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1384" name="Rectangle 152"/>
              <p:cNvSpPr>
                <a:spLocks noChangeArrowheads="1"/>
              </p:cNvSpPr>
              <p:nvPr/>
            </p:nvSpPr>
            <p:spPr bwMode="auto">
              <a:xfrm>
                <a:off x="4214" y="688"/>
                <a:ext cx="592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4264" name="Group 153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91410" name="AutoShape 154"/>
                <p:cNvSpPr>
                  <a:spLocks noChangeArrowheads="1"/>
                </p:cNvSpPr>
                <p:nvPr/>
              </p:nvSpPr>
              <p:spPr bwMode="auto">
                <a:xfrm>
                  <a:off x="617" y="2569"/>
                  <a:ext cx="721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1411" name="AutoShape 155"/>
                <p:cNvSpPr>
                  <a:spLocks noChangeArrowheads="1"/>
                </p:cNvSpPr>
                <p:nvPr/>
              </p:nvSpPr>
              <p:spPr bwMode="auto">
                <a:xfrm>
                  <a:off x="634" y="2587"/>
                  <a:ext cx="688" cy="10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91386" name="Rectangle 156"/>
              <p:cNvSpPr>
                <a:spLocks noChangeArrowheads="1"/>
              </p:cNvSpPr>
              <p:nvPr/>
            </p:nvSpPr>
            <p:spPr bwMode="auto">
              <a:xfrm>
                <a:off x="4221" y="1015"/>
                <a:ext cx="599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4266" name="Group 157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91408" name="AutoShape 158"/>
                <p:cNvSpPr>
                  <a:spLocks noChangeArrowheads="1"/>
                </p:cNvSpPr>
                <p:nvPr/>
              </p:nvSpPr>
              <p:spPr bwMode="auto">
                <a:xfrm>
                  <a:off x="611" y="2570"/>
                  <a:ext cx="730" cy="13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1409" name="AutoShape 159"/>
                <p:cNvSpPr>
                  <a:spLocks noChangeArrowheads="1"/>
                </p:cNvSpPr>
                <p:nvPr/>
              </p:nvSpPr>
              <p:spPr bwMode="auto">
                <a:xfrm>
                  <a:off x="628" y="2583"/>
                  <a:ext cx="696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91388" name="Rectangle 160"/>
              <p:cNvSpPr>
                <a:spLocks noChangeArrowheads="1"/>
              </p:cNvSpPr>
              <p:nvPr/>
            </p:nvSpPr>
            <p:spPr bwMode="auto">
              <a:xfrm>
                <a:off x="4214" y="1356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1389" name="Rectangle 161"/>
              <p:cNvSpPr>
                <a:spLocks noChangeArrowheads="1"/>
              </p:cNvSpPr>
              <p:nvPr/>
            </p:nvSpPr>
            <p:spPr bwMode="auto">
              <a:xfrm>
                <a:off x="4228" y="1657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4269" name="Group 162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91406" name="AutoShape 163"/>
                <p:cNvSpPr>
                  <a:spLocks noChangeArrowheads="1"/>
                </p:cNvSpPr>
                <p:nvPr/>
              </p:nvSpPr>
              <p:spPr bwMode="auto">
                <a:xfrm>
                  <a:off x="618" y="2571"/>
                  <a:ext cx="720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1407" name="AutoShape 164"/>
                <p:cNvSpPr>
                  <a:spLocks noChangeArrowheads="1"/>
                </p:cNvSpPr>
                <p:nvPr/>
              </p:nvSpPr>
              <p:spPr bwMode="auto">
                <a:xfrm>
                  <a:off x="635" y="2589"/>
                  <a:ext cx="686" cy="102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214270" name="Freeform 165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1 h 226"/>
                  <a:gd name="T4" fmla="*/ 108 w 328"/>
                  <a:gd name="T5" fmla="*/ 90 h 226"/>
                  <a:gd name="T6" fmla="*/ 0 w 328"/>
                  <a:gd name="T7" fmla="*/ 39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214271" name="Group 166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91404" name="AutoShape 167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29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1405" name="AutoShape 168"/>
                <p:cNvSpPr>
                  <a:spLocks noChangeArrowheads="1"/>
                </p:cNvSpPr>
                <p:nvPr/>
              </p:nvSpPr>
              <p:spPr bwMode="auto">
                <a:xfrm>
                  <a:off x="630" y="2584"/>
                  <a:ext cx="695" cy="10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91393" name="Rectangle 169"/>
              <p:cNvSpPr>
                <a:spLocks noChangeArrowheads="1"/>
              </p:cNvSpPr>
              <p:nvPr/>
            </p:nvSpPr>
            <p:spPr bwMode="auto">
              <a:xfrm>
                <a:off x="5255" y="426"/>
                <a:ext cx="68" cy="2297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14273" name="Freeform 170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96 w 296"/>
                  <a:gd name="T3" fmla="*/ 57 h 256"/>
                  <a:gd name="T4" fmla="*/ 98 w 296"/>
                  <a:gd name="T5" fmla="*/ 102 h 256"/>
                  <a:gd name="T6" fmla="*/ 0 w 296"/>
                  <a:gd name="T7" fmla="*/ 39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4274" name="Freeform 171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01 w 304"/>
                  <a:gd name="T3" fmla="*/ 66 h 288"/>
                  <a:gd name="T4" fmla="*/ 95 w 304"/>
                  <a:gd name="T5" fmla="*/ 116 h 288"/>
                  <a:gd name="T6" fmla="*/ 2 w 304"/>
                  <a:gd name="T7" fmla="*/ 5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1396" name="Oval 172"/>
              <p:cNvSpPr>
                <a:spLocks noChangeArrowheads="1"/>
              </p:cNvSpPr>
              <p:nvPr/>
            </p:nvSpPr>
            <p:spPr bwMode="auto">
              <a:xfrm>
                <a:off x="5520" y="2612"/>
                <a:ext cx="48" cy="9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14276" name="Freeform 173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43 h 240"/>
                  <a:gd name="T2" fmla="*/ 2 w 306"/>
                  <a:gd name="T3" fmla="*/ 97 h 240"/>
                  <a:gd name="T4" fmla="*/ 101 w 306"/>
                  <a:gd name="T5" fmla="*/ 44 h 240"/>
                  <a:gd name="T6" fmla="*/ 98 w 306"/>
                  <a:gd name="T7" fmla="*/ 0 h 240"/>
                  <a:gd name="T8" fmla="*/ 0 w 306"/>
                  <a:gd name="T9" fmla="*/ 43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1398" name="AutoShape 174"/>
              <p:cNvSpPr>
                <a:spLocks noChangeArrowheads="1"/>
              </p:cNvSpPr>
              <p:nvPr/>
            </p:nvSpPr>
            <p:spPr bwMode="auto">
              <a:xfrm>
                <a:off x="4139" y="2678"/>
                <a:ext cx="1204" cy="17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1399" name="AutoShape 175"/>
              <p:cNvSpPr>
                <a:spLocks noChangeArrowheads="1"/>
              </p:cNvSpPr>
              <p:nvPr/>
            </p:nvSpPr>
            <p:spPr bwMode="auto">
              <a:xfrm>
                <a:off x="4207" y="2717"/>
                <a:ext cx="1068" cy="8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1400" name="Oval 176"/>
              <p:cNvSpPr>
                <a:spLocks noChangeArrowheads="1"/>
              </p:cNvSpPr>
              <p:nvPr/>
            </p:nvSpPr>
            <p:spPr bwMode="auto">
              <a:xfrm>
                <a:off x="4309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1401" name="Oval 177"/>
              <p:cNvSpPr>
                <a:spLocks noChangeArrowheads="1"/>
              </p:cNvSpPr>
              <p:nvPr/>
            </p:nvSpPr>
            <p:spPr bwMode="auto">
              <a:xfrm>
                <a:off x="4486" y="2383"/>
                <a:ext cx="163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dirty="0">
                  <a:solidFill>
                    <a:srgbClr val="FF0000"/>
                  </a:solidFill>
                  <a:cs typeface="+mn-cs"/>
                </a:endParaRPr>
              </a:p>
            </p:txBody>
          </p:sp>
          <p:sp>
            <p:nvSpPr>
              <p:cNvPr id="91402" name="Oval 178"/>
              <p:cNvSpPr>
                <a:spLocks noChangeArrowheads="1"/>
              </p:cNvSpPr>
              <p:nvPr/>
            </p:nvSpPr>
            <p:spPr bwMode="auto">
              <a:xfrm>
                <a:off x="4663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1403" name="Rectangle 179"/>
              <p:cNvSpPr>
                <a:spLocks noChangeArrowheads="1"/>
              </p:cNvSpPr>
              <p:nvPr/>
            </p:nvSpPr>
            <p:spPr bwMode="auto">
              <a:xfrm>
                <a:off x="5065" y="1834"/>
                <a:ext cx="82" cy="772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grpSp>
          <p:nvGrpSpPr>
            <p:cNvPr id="214245" name="Group 48"/>
            <p:cNvGrpSpPr>
              <a:grpSpLocks/>
            </p:cNvGrpSpPr>
            <p:nvPr/>
          </p:nvGrpSpPr>
          <p:grpSpPr bwMode="auto">
            <a:xfrm>
              <a:off x="2795471" y="3465563"/>
              <a:ext cx="735669" cy="376863"/>
              <a:chOff x="3600" y="219"/>
              <a:chExt cx="360" cy="175"/>
            </a:xfrm>
          </p:grpSpPr>
          <p:sp>
            <p:nvSpPr>
              <p:cNvPr id="91367" name="Oval 4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1368" name="Line 5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1369" name="Line 5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1370" name="Rectangle 5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3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 i="0" dirty="0">
                  <a:solidFill>
                    <a:srgbClr val="000000"/>
                  </a:solidFill>
                  <a:latin typeface="Times New Roman" charset="0"/>
                  <a:cs typeface="+mn-cs"/>
                </a:endParaRPr>
              </a:p>
            </p:txBody>
          </p:sp>
          <p:sp>
            <p:nvSpPr>
              <p:cNvPr id="91371" name="Oval 5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4251" name="Group 5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91377" name="Line 5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91378" name="Line 5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91379" name="Line 5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214252" name="Group 5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91374" name="Line 5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91375" name="Line 6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91376" name="Line 61"/>
                <p:cNvSpPr>
                  <a:spLocks noChangeShapeType="1"/>
                </p:cNvSpPr>
                <p:nvPr/>
              </p:nvSpPr>
              <p:spPr bwMode="auto">
                <a:xfrm>
                  <a:off x="2894" y="854"/>
                  <a:ext cx="52" cy="9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</p:grpSp>
      <p:sp>
        <p:nvSpPr>
          <p:cNvPr id="214020" name="Freeform 236"/>
          <p:cNvSpPr>
            <a:spLocks/>
          </p:cNvSpPr>
          <p:nvPr/>
        </p:nvSpPr>
        <p:spPr bwMode="auto">
          <a:xfrm>
            <a:off x="4751388" y="706438"/>
            <a:ext cx="3759200" cy="2473325"/>
          </a:xfrm>
          <a:custGeom>
            <a:avLst/>
            <a:gdLst>
              <a:gd name="T0" fmla="*/ 2147483647 w 2368"/>
              <a:gd name="T1" fmla="*/ 2147483647 h 1558"/>
              <a:gd name="T2" fmla="*/ 2147483647 w 2368"/>
              <a:gd name="T3" fmla="*/ 2147483647 h 1558"/>
              <a:gd name="T4" fmla="*/ 2147483647 w 2368"/>
              <a:gd name="T5" fmla="*/ 2147483647 h 1558"/>
              <a:gd name="T6" fmla="*/ 2147483647 w 2368"/>
              <a:gd name="T7" fmla="*/ 2147483647 h 1558"/>
              <a:gd name="T8" fmla="*/ 2147483647 w 2368"/>
              <a:gd name="T9" fmla="*/ 2147483647 h 1558"/>
              <a:gd name="T10" fmla="*/ 2147483647 w 2368"/>
              <a:gd name="T11" fmla="*/ 2147483647 h 1558"/>
              <a:gd name="T12" fmla="*/ 2147483647 w 2368"/>
              <a:gd name="T13" fmla="*/ 2147483647 h 1558"/>
              <a:gd name="T14" fmla="*/ 2147483647 w 2368"/>
              <a:gd name="T15" fmla="*/ 2147483647 h 1558"/>
              <a:gd name="T16" fmla="*/ 2147483647 w 2368"/>
              <a:gd name="T17" fmla="*/ 2147483647 h 1558"/>
              <a:gd name="T18" fmla="*/ 2147483647 w 2368"/>
              <a:gd name="T19" fmla="*/ 2147483647 h 1558"/>
              <a:gd name="T20" fmla="*/ 2147483647 w 2368"/>
              <a:gd name="T21" fmla="*/ 2147483647 h 1558"/>
              <a:gd name="T22" fmla="*/ 2147483647 w 2368"/>
              <a:gd name="T23" fmla="*/ 2147483647 h 1558"/>
              <a:gd name="T24" fmla="*/ 2147483647 w 2368"/>
              <a:gd name="T25" fmla="*/ 2147483647 h 1558"/>
              <a:gd name="T26" fmla="*/ 2147483647 w 2368"/>
              <a:gd name="T27" fmla="*/ 2147483647 h 1558"/>
              <a:gd name="T28" fmla="*/ 2147483647 w 2368"/>
              <a:gd name="T29" fmla="*/ 2147483647 h 1558"/>
              <a:gd name="T30" fmla="*/ 2147483647 w 2368"/>
              <a:gd name="T31" fmla="*/ 2147483647 h 1558"/>
              <a:gd name="T32" fmla="*/ 2147483647 w 2368"/>
              <a:gd name="T33" fmla="*/ 2147483647 h 1558"/>
              <a:gd name="T34" fmla="*/ 2147483647 w 2368"/>
              <a:gd name="T35" fmla="*/ 2147483647 h 1558"/>
              <a:gd name="T36" fmla="*/ 2147483647 w 2368"/>
              <a:gd name="T37" fmla="*/ 2147483647 h 1558"/>
              <a:gd name="T38" fmla="*/ 2147483647 w 2368"/>
              <a:gd name="T39" fmla="*/ 2147483647 h 1558"/>
              <a:gd name="T40" fmla="*/ 2147483647 w 2368"/>
              <a:gd name="T41" fmla="*/ 2147483647 h 1558"/>
              <a:gd name="T42" fmla="*/ 2147483647 w 2368"/>
              <a:gd name="T43" fmla="*/ 2147483647 h 1558"/>
              <a:gd name="T44" fmla="*/ 2147483647 w 2368"/>
              <a:gd name="T45" fmla="*/ 2147483647 h 1558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368" h="1558">
                <a:moveTo>
                  <a:pt x="84" y="632"/>
                </a:moveTo>
                <a:cubicBezTo>
                  <a:pt x="51" y="704"/>
                  <a:pt x="28" y="747"/>
                  <a:pt x="16" y="809"/>
                </a:cubicBezTo>
                <a:cubicBezTo>
                  <a:pt x="4" y="871"/>
                  <a:pt x="0" y="949"/>
                  <a:pt x="9" y="1005"/>
                </a:cubicBezTo>
                <a:cubicBezTo>
                  <a:pt x="18" y="1061"/>
                  <a:pt x="44" y="1087"/>
                  <a:pt x="70" y="1147"/>
                </a:cubicBezTo>
                <a:cubicBezTo>
                  <a:pt x="96" y="1207"/>
                  <a:pt x="130" y="1314"/>
                  <a:pt x="165" y="1364"/>
                </a:cubicBezTo>
                <a:cubicBezTo>
                  <a:pt x="200" y="1414"/>
                  <a:pt x="223" y="1428"/>
                  <a:pt x="280" y="1446"/>
                </a:cubicBezTo>
                <a:cubicBezTo>
                  <a:pt x="337" y="1464"/>
                  <a:pt x="397" y="1472"/>
                  <a:pt x="510" y="1473"/>
                </a:cubicBezTo>
                <a:cubicBezTo>
                  <a:pt x="623" y="1474"/>
                  <a:pt x="854" y="1457"/>
                  <a:pt x="958" y="1452"/>
                </a:cubicBezTo>
                <a:cubicBezTo>
                  <a:pt x="1062" y="1447"/>
                  <a:pt x="1065" y="1440"/>
                  <a:pt x="1134" y="1446"/>
                </a:cubicBezTo>
                <a:cubicBezTo>
                  <a:pt x="1203" y="1452"/>
                  <a:pt x="1293" y="1468"/>
                  <a:pt x="1371" y="1486"/>
                </a:cubicBezTo>
                <a:cubicBezTo>
                  <a:pt x="1449" y="1504"/>
                  <a:pt x="1495" y="1550"/>
                  <a:pt x="1601" y="1554"/>
                </a:cubicBezTo>
                <a:cubicBezTo>
                  <a:pt x="1707" y="1558"/>
                  <a:pt x="1893" y="1556"/>
                  <a:pt x="2008" y="1513"/>
                </a:cubicBezTo>
                <a:cubicBezTo>
                  <a:pt x="2123" y="1470"/>
                  <a:pt x="2236" y="1409"/>
                  <a:pt x="2293" y="1297"/>
                </a:cubicBezTo>
                <a:cubicBezTo>
                  <a:pt x="2350" y="1185"/>
                  <a:pt x="2339" y="950"/>
                  <a:pt x="2347" y="843"/>
                </a:cubicBezTo>
                <a:cubicBezTo>
                  <a:pt x="2355" y="736"/>
                  <a:pt x="2368" y="717"/>
                  <a:pt x="2340" y="653"/>
                </a:cubicBezTo>
                <a:cubicBezTo>
                  <a:pt x="2312" y="589"/>
                  <a:pt x="2247" y="537"/>
                  <a:pt x="2177" y="456"/>
                </a:cubicBezTo>
                <a:cubicBezTo>
                  <a:pt x="2107" y="375"/>
                  <a:pt x="2016" y="235"/>
                  <a:pt x="1920" y="165"/>
                </a:cubicBezTo>
                <a:cubicBezTo>
                  <a:pt x="1824" y="95"/>
                  <a:pt x="1716" y="61"/>
                  <a:pt x="1601" y="36"/>
                </a:cubicBezTo>
                <a:cubicBezTo>
                  <a:pt x="1486" y="11"/>
                  <a:pt x="1343" y="0"/>
                  <a:pt x="1229" y="16"/>
                </a:cubicBezTo>
                <a:cubicBezTo>
                  <a:pt x="1115" y="32"/>
                  <a:pt x="1042" y="90"/>
                  <a:pt x="917" y="131"/>
                </a:cubicBezTo>
                <a:cubicBezTo>
                  <a:pt x="792" y="172"/>
                  <a:pt x="595" y="219"/>
                  <a:pt x="477" y="260"/>
                </a:cubicBezTo>
                <a:cubicBezTo>
                  <a:pt x="359" y="301"/>
                  <a:pt x="280" y="311"/>
                  <a:pt x="212" y="375"/>
                </a:cubicBezTo>
                <a:cubicBezTo>
                  <a:pt x="144" y="439"/>
                  <a:pt x="117" y="560"/>
                  <a:pt x="84" y="632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grpSp>
        <p:nvGrpSpPr>
          <p:cNvPr id="214021" name="Group 44"/>
          <p:cNvGrpSpPr>
            <a:grpSpLocks/>
          </p:cNvGrpSpPr>
          <p:nvPr/>
        </p:nvGrpSpPr>
        <p:grpSpPr bwMode="auto">
          <a:xfrm>
            <a:off x="1195388" y="1081088"/>
            <a:ext cx="976312" cy="1460500"/>
            <a:chOff x="651" y="681"/>
            <a:chExt cx="615" cy="920"/>
          </a:xfrm>
        </p:grpSpPr>
        <p:sp>
          <p:nvSpPr>
            <p:cNvPr id="214225" name="Freeform 45"/>
            <p:cNvSpPr>
              <a:spLocks/>
            </p:cNvSpPr>
            <p:nvPr/>
          </p:nvSpPr>
          <p:spPr bwMode="auto">
            <a:xfrm>
              <a:off x="662" y="698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grpSp>
          <p:nvGrpSpPr>
            <p:cNvPr id="214226" name="Group 46"/>
            <p:cNvGrpSpPr>
              <a:grpSpLocks/>
            </p:cNvGrpSpPr>
            <p:nvPr/>
          </p:nvGrpSpPr>
          <p:grpSpPr bwMode="auto">
            <a:xfrm>
              <a:off x="651" y="681"/>
              <a:ext cx="500" cy="828"/>
              <a:chOff x="569" y="2954"/>
              <a:chExt cx="500" cy="828"/>
            </a:xfrm>
          </p:grpSpPr>
          <p:sp>
            <p:nvSpPr>
              <p:cNvPr id="91348" name="Rectangle 47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1349" name="Text Box 48"/>
              <p:cNvSpPr txBox="1">
                <a:spLocks noChangeArrowheads="1"/>
              </p:cNvSpPr>
              <p:nvPr/>
            </p:nvSpPr>
            <p:spPr bwMode="auto">
              <a:xfrm>
                <a:off x="639" y="2954"/>
                <a:ext cx="385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600" i="0" dirty="0" smtClean="0">
                    <a:latin typeface="Arial" charset="0"/>
                    <a:cs typeface="+mn-cs"/>
                  </a:rPr>
                  <a:t>DNS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latin typeface="Arial" charset="0"/>
                    <a:cs typeface="+mn-cs"/>
                  </a:rPr>
                  <a:t>UDP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latin typeface="Arial" charset="0"/>
                    <a:cs typeface="+mn-cs"/>
                  </a:rPr>
                  <a:t>IP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latin typeface="Arial" charset="0"/>
                    <a:cs typeface="+mn-cs"/>
                  </a:rPr>
                  <a:t>Eth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latin typeface="Arial" charset="0"/>
                    <a:cs typeface="+mn-cs"/>
                  </a:rPr>
                  <a:t>Phy</a:t>
                </a:r>
              </a:p>
            </p:txBody>
          </p:sp>
          <p:sp>
            <p:nvSpPr>
              <p:cNvPr id="91350" name="Line 49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1351" name="Line 50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1352" name="Line 51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1353" name="Line 52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705589" name="Group 53"/>
          <p:cNvGrpSpPr>
            <a:grpSpLocks/>
          </p:cNvGrpSpPr>
          <p:nvPr/>
        </p:nvGrpSpPr>
        <p:grpSpPr bwMode="auto">
          <a:xfrm>
            <a:off x="520700" y="1162050"/>
            <a:ext cx="460375" cy="244475"/>
            <a:chOff x="844" y="3337"/>
            <a:chExt cx="290" cy="154"/>
          </a:xfrm>
        </p:grpSpPr>
        <p:sp>
          <p:nvSpPr>
            <p:cNvPr id="91344" name="Rectangle 54"/>
            <p:cNvSpPr>
              <a:spLocks noChangeArrowheads="1"/>
            </p:cNvSpPr>
            <p:nvPr/>
          </p:nvSpPr>
          <p:spPr bwMode="auto">
            <a:xfrm>
              <a:off x="889" y="3370"/>
              <a:ext cx="245" cy="8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91345" name="Text Box 55"/>
            <p:cNvSpPr txBox="1">
              <a:spLocks noChangeArrowheads="1"/>
            </p:cNvSpPr>
            <p:nvPr/>
          </p:nvSpPr>
          <p:spPr bwMode="auto">
            <a:xfrm>
              <a:off x="844" y="3337"/>
              <a:ext cx="285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000" i="0" dirty="0" smtClean="0">
                  <a:solidFill>
                    <a:schemeClr val="bg1"/>
                  </a:solidFill>
                  <a:latin typeface="Arial" charset="0"/>
                  <a:cs typeface="+mn-cs"/>
                </a:rPr>
                <a:t>DNS</a:t>
              </a:r>
            </a:p>
          </p:txBody>
        </p:sp>
      </p:grpSp>
      <p:grpSp>
        <p:nvGrpSpPr>
          <p:cNvPr id="214023" name="Group 58"/>
          <p:cNvGrpSpPr>
            <a:grpSpLocks/>
          </p:cNvGrpSpPr>
          <p:nvPr/>
        </p:nvGrpSpPr>
        <p:grpSpPr bwMode="auto">
          <a:xfrm>
            <a:off x="460375" y="1387475"/>
            <a:ext cx="561975" cy="244475"/>
            <a:chOff x="740" y="3209"/>
            <a:chExt cx="354" cy="154"/>
          </a:xfrm>
        </p:grpSpPr>
        <p:grpSp>
          <p:nvGrpSpPr>
            <p:cNvPr id="214218" name="Group 59"/>
            <p:cNvGrpSpPr>
              <a:grpSpLocks/>
            </p:cNvGrpSpPr>
            <p:nvPr/>
          </p:nvGrpSpPr>
          <p:grpSpPr bwMode="auto">
            <a:xfrm>
              <a:off x="794" y="3209"/>
              <a:ext cx="290" cy="154"/>
              <a:chOff x="844" y="3337"/>
              <a:chExt cx="290" cy="154"/>
            </a:xfrm>
          </p:grpSpPr>
          <p:sp>
            <p:nvSpPr>
              <p:cNvPr id="91342" name="Rectangle 60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1343" name="Text Box 61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28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 smtClean="0">
                    <a:solidFill>
                      <a:schemeClr val="bg1"/>
                    </a:solidFill>
                    <a:latin typeface="Arial" charset="0"/>
                    <a:cs typeface="+mn-cs"/>
                  </a:rPr>
                  <a:t>DNS</a:t>
                </a:r>
              </a:p>
            </p:txBody>
          </p:sp>
        </p:grpSp>
        <p:sp>
          <p:nvSpPr>
            <p:cNvPr id="91340" name="Rectangle 62"/>
            <p:cNvSpPr>
              <a:spLocks noChangeArrowheads="1"/>
            </p:cNvSpPr>
            <p:nvPr/>
          </p:nvSpPr>
          <p:spPr bwMode="auto">
            <a:xfrm>
              <a:off x="750" y="3244"/>
              <a:ext cx="88" cy="8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91341" name="Rectangle 63"/>
            <p:cNvSpPr>
              <a:spLocks noChangeArrowheads="1"/>
            </p:cNvSpPr>
            <p:nvPr/>
          </p:nvSpPr>
          <p:spPr bwMode="auto">
            <a:xfrm>
              <a:off x="740" y="3238"/>
              <a:ext cx="354" cy="94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214024" name="Group 64"/>
          <p:cNvGrpSpPr>
            <a:grpSpLocks/>
          </p:cNvGrpSpPr>
          <p:nvPr/>
        </p:nvGrpSpPr>
        <p:grpSpPr bwMode="auto">
          <a:xfrm>
            <a:off x="460375" y="1622425"/>
            <a:ext cx="561975" cy="244475"/>
            <a:chOff x="836" y="3305"/>
            <a:chExt cx="354" cy="154"/>
          </a:xfrm>
        </p:grpSpPr>
        <p:grpSp>
          <p:nvGrpSpPr>
            <p:cNvPr id="214212" name="Group 65"/>
            <p:cNvGrpSpPr>
              <a:grpSpLocks/>
            </p:cNvGrpSpPr>
            <p:nvPr/>
          </p:nvGrpSpPr>
          <p:grpSpPr bwMode="auto">
            <a:xfrm>
              <a:off x="890" y="3305"/>
              <a:ext cx="290" cy="154"/>
              <a:chOff x="844" y="3337"/>
              <a:chExt cx="290" cy="154"/>
            </a:xfrm>
          </p:grpSpPr>
          <p:sp>
            <p:nvSpPr>
              <p:cNvPr id="91337" name="Rectangle 66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1338" name="Text Box 67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28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 smtClean="0">
                    <a:solidFill>
                      <a:schemeClr val="bg1"/>
                    </a:solidFill>
                    <a:latin typeface="Arial" charset="0"/>
                    <a:cs typeface="+mn-cs"/>
                  </a:rPr>
                  <a:t>DNS</a:t>
                </a:r>
              </a:p>
            </p:txBody>
          </p:sp>
        </p:grpSp>
        <p:grpSp>
          <p:nvGrpSpPr>
            <p:cNvPr id="214213" name="Group 68"/>
            <p:cNvGrpSpPr>
              <a:grpSpLocks/>
            </p:cNvGrpSpPr>
            <p:nvPr/>
          </p:nvGrpSpPr>
          <p:grpSpPr bwMode="auto">
            <a:xfrm>
              <a:off x="836" y="3334"/>
              <a:ext cx="354" cy="94"/>
              <a:chOff x="836" y="3334"/>
              <a:chExt cx="354" cy="94"/>
            </a:xfrm>
          </p:grpSpPr>
          <p:sp>
            <p:nvSpPr>
              <p:cNvPr id="91335" name="Rectangle 69"/>
              <p:cNvSpPr>
                <a:spLocks noChangeArrowheads="1"/>
              </p:cNvSpPr>
              <p:nvPr/>
            </p:nvSpPr>
            <p:spPr bwMode="auto">
              <a:xfrm>
                <a:off x="846" y="3340"/>
                <a:ext cx="8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1336" name="Rectangle 70"/>
              <p:cNvSpPr>
                <a:spLocks noChangeArrowheads="1"/>
              </p:cNvSpPr>
              <p:nvPr/>
            </p:nvSpPr>
            <p:spPr bwMode="auto">
              <a:xfrm>
                <a:off x="836" y="3334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214025" name="Group 71"/>
          <p:cNvGrpSpPr>
            <a:grpSpLocks/>
          </p:cNvGrpSpPr>
          <p:nvPr/>
        </p:nvGrpSpPr>
        <p:grpSpPr bwMode="auto">
          <a:xfrm>
            <a:off x="280988" y="1654175"/>
            <a:ext cx="762000" cy="177800"/>
            <a:chOff x="627" y="3377"/>
            <a:chExt cx="480" cy="112"/>
          </a:xfrm>
        </p:grpSpPr>
        <p:sp>
          <p:nvSpPr>
            <p:cNvPr id="91331" name="Rectangle 72"/>
            <p:cNvSpPr>
              <a:spLocks noChangeArrowheads="1"/>
            </p:cNvSpPr>
            <p:nvPr/>
          </p:nvSpPr>
          <p:spPr bwMode="auto">
            <a:xfrm>
              <a:off x="636" y="3388"/>
              <a:ext cx="96" cy="9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91332" name="Rectangle 73"/>
            <p:cNvSpPr>
              <a:spLocks noChangeArrowheads="1"/>
            </p:cNvSpPr>
            <p:nvPr/>
          </p:nvSpPr>
          <p:spPr bwMode="auto">
            <a:xfrm>
              <a:off x="627" y="3377"/>
              <a:ext cx="480" cy="112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214026" name="Group 74"/>
          <p:cNvGrpSpPr>
            <a:grpSpLocks/>
          </p:cNvGrpSpPr>
          <p:nvPr/>
        </p:nvGrpSpPr>
        <p:grpSpPr bwMode="auto">
          <a:xfrm>
            <a:off x="85725" y="1885950"/>
            <a:ext cx="1081088" cy="244475"/>
            <a:chOff x="504" y="3523"/>
            <a:chExt cx="681" cy="154"/>
          </a:xfrm>
        </p:grpSpPr>
        <p:grpSp>
          <p:nvGrpSpPr>
            <p:cNvPr id="214197" name="Group 75"/>
            <p:cNvGrpSpPr>
              <a:grpSpLocks/>
            </p:cNvGrpSpPr>
            <p:nvPr/>
          </p:nvGrpSpPr>
          <p:grpSpPr bwMode="auto">
            <a:xfrm>
              <a:off x="623" y="3523"/>
              <a:ext cx="480" cy="154"/>
              <a:chOff x="723" y="3453"/>
              <a:chExt cx="480" cy="154"/>
            </a:xfrm>
          </p:grpSpPr>
          <p:grpSp>
            <p:nvGrpSpPr>
              <p:cNvPr id="214201" name="Group 76"/>
              <p:cNvGrpSpPr>
                <a:grpSpLocks/>
              </p:cNvGrpSpPr>
              <p:nvPr/>
            </p:nvGrpSpPr>
            <p:grpSpPr bwMode="auto">
              <a:xfrm>
                <a:off x="836" y="3453"/>
                <a:ext cx="354" cy="154"/>
                <a:chOff x="836" y="3305"/>
                <a:chExt cx="354" cy="154"/>
              </a:xfrm>
            </p:grpSpPr>
            <p:grpSp>
              <p:nvGrpSpPr>
                <p:cNvPr id="214204" name="Group 77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290" cy="154"/>
                  <a:chOff x="844" y="3337"/>
                  <a:chExt cx="290" cy="154"/>
                </a:xfrm>
              </p:grpSpPr>
              <p:sp>
                <p:nvSpPr>
                  <p:cNvPr id="91329" name="Rectangle 78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91330" name="Text Box 7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285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 smtClean="0">
                        <a:solidFill>
                          <a:schemeClr val="bg1"/>
                        </a:solidFill>
                        <a:latin typeface="Arial" charset="0"/>
                        <a:cs typeface="+mn-cs"/>
                      </a:rPr>
                      <a:t>DNS</a:t>
                    </a:r>
                  </a:p>
                </p:txBody>
              </p:sp>
            </p:grpSp>
            <p:grpSp>
              <p:nvGrpSpPr>
                <p:cNvPr id="214205" name="Group 80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91327" name="Rectangle 81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91328" name="Rectangle 82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</p:grpSp>
          <p:sp>
            <p:nvSpPr>
              <p:cNvPr id="91323" name="Rectangle 83"/>
              <p:cNvSpPr>
                <a:spLocks noChangeArrowheads="1"/>
              </p:cNvSpPr>
              <p:nvPr/>
            </p:nvSpPr>
            <p:spPr bwMode="auto">
              <a:xfrm>
                <a:off x="732" y="3484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1324" name="Rectangle 84"/>
              <p:cNvSpPr>
                <a:spLocks noChangeArrowheads="1"/>
              </p:cNvSpPr>
              <p:nvPr/>
            </p:nvSpPr>
            <p:spPr bwMode="auto">
              <a:xfrm>
                <a:off x="723" y="3473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sp>
          <p:nvSpPr>
            <p:cNvPr id="91319" name="Rectangle 85"/>
            <p:cNvSpPr>
              <a:spLocks noChangeArrowheads="1"/>
            </p:cNvSpPr>
            <p:nvPr/>
          </p:nvSpPr>
          <p:spPr bwMode="auto">
            <a:xfrm>
              <a:off x="517" y="3545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91320" name="Rectangle 86"/>
            <p:cNvSpPr>
              <a:spLocks noChangeArrowheads="1"/>
            </p:cNvSpPr>
            <p:nvPr/>
          </p:nvSpPr>
          <p:spPr bwMode="auto">
            <a:xfrm>
              <a:off x="1115" y="3544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91321" name="Rectangle 87"/>
            <p:cNvSpPr>
              <a:spLocks noChangeArrowheads="1"/>
            </p:cNvSpPr>
            <p:nvPr/>
          </p:nvSpPr>
          <p:spPr bwMode="auto">
            <a:xfrm>
              <a:off x="504" y="3529"/>
              <a:ext cx="681" cy="1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91148" name="AutoShape 88"/>
          <p:cNvSpPr>
            <a:spLocks noChangeArrowheads="1"/>
          </p:cNvSpPr>
          <p:nvPr/>
        </p:nvSpPr>
        <p:spPr bwMode="auto">
          <a:xfrm>
            <a:off x="628650" y="1162050"/>
            <a:ext cx="381000" cy="1166813"/>
          </a:xfrm>
          <a:prstGeom prst="downArrow">
            <a:avLst>
              <a:gd name="adj1" fmla="val 54167"/>
              <a:gd name="adj2" fmla="val 49170"/>
            </a:avLst>
          </a:prstGeom>
          <a:gradFill rotWithShape="1">
            <a:gsLst>
              <a:gs pos="0">
                <a:srgbClr val="FF0000">
                  <a:alpha val="25000"/>
                </a:srgbClr>
              </a:gs>
              <a:gs pos="100000">
                <a:srgbClr val="FF0000">
                  <a:alpha val="25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705625" name="Group 89"/>
          <p:cNvGrpSpPr>
            <a:grpSpLocks/>
          </p:cNvGrpSpPr>
          <p:nvPr/>
        </p:nvGrpSpPr>
        <p:grpSpPr bwMode="auto">
          <a:xfrm>
            <a:off x="650875" y="2389188"/>
            <a:ext cx="1081088" cy="244475"/>
            <a:chOff x="504" y="3523"/>
            <a:chExt cx="681" cy="154"/>
          </a:xfrm>
        </p:grpSpPr>
        <p:grpSp>
          <p:nvGrpSpPr>
            <p:cNvPr id="214184" name="Group 90"/>
            <p:cNvGrpSpPr>
              <a:grpSpLocks/>
            </p:cNvGrpSpPr>
            <p:nvPr/>
          </p:nvGrpSpPr>
          <p:grpSpPr bwMode="auto">
            <a:xfrm>
              <a:off x="623" y="3523"/>
              <a:ext cx="480" cy="154"/>
              <a:chOff x="723" y="3453"/>
              <a:chExt cx="480" cy="154"/>
            </a:xfrm>
          </p:grpSpPr>
          <p:grpSp>
            <p:nvGrpSpPr>
              <p:cNvPr id="214188" name="Group 91"/>
              <p:cNvGrpSpPr>
                <a:grpSpLocks/>
              </p:cNvGrpSpPr>
              <p:nvPr/>
            </p:nvGrpSpPr>
            <p:grpSpPr bwMode="auto">
              <a:xfrm>
                <a:off x="836" y="3453"/>
                <a:ext cx="354" cy="154"/>
                <a:chOff x="836" y="3305"/>
                <a:chExt cx="354" cy="154"/>
              </a:xfrm>
            </p:grpSpPr>
            <p:grpSp>
              <p:nvGrpSpPr>
                <p:cNvPr id="214191" name="Group 92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290" cy="154"/>
                  <a:chOff x="844" y="3337"/>
                  <a:chExt cx="290" cy="154"/>
                </a:xfrm>
              </p:grpSpPr>
              <p:sp>
                <p:nvSpPr>
                  <p:cNvPr id="91316" name="Rectangle 93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91317" name="Text Box 9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285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 smtClean="0">
                        <a:solidFill>
                          <a:schemeClr val="bg1"/>
                        </a:solidFill>
                        <a:latin typeface="Arial" charset="0"/>
                        <a:cs typeface="+mn-cs"/>
                      </a:rPr>
                      <a:t>DNS</a:t>
                    </a:r>
                  </a:p>
                </p:txBody>
              </p:sp>
            </p:grpSp>
            <p:grpSp>
              <p:nvGrpSpPr>
                <p:cNvPr id="214192" name="Group 95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91314" name="Rectangle 96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91315" name="Rectangle 97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</p:grpSp>
          <p:sp>
            <p:nvSpPr>
              <p:cNvPr id="91310" name="Rectangle 98"/>
              <p:cNvSpPr>
                <a:spLocks noChangeArrowheads="1"/>
              </p:cNvSpPr>
              <p:nvPr/>
            </p:nvSpPr>
            <p:spPr bwMode="auto">
              <a:xfrm>
                <a:off x="732" y="3484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1311" name="Rectangle 99"/>
              <p:cNvSpPr>
                <a:spLocks noChangeArrowheads="1"/>
              </p:cNvSpPr>
              <p:nvPr/>
            </p:nvSpPr>
            <p:spPr bwMode="auto">
              <a:xfrm>
                <a:off x="723" y="3473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sp>
          <p:nvSpPr>
            <p:cNvPr id="91306" name="Rectangle 100"/>
            <p:cNvSpPr>
              <a:spLocks noChangeArrowheads="1"/>
            </p:cNvSpPr>
            <p:nvPr/>
          </p:nvSpPr>
          <p:spPr bwMode="auto">
            <a:xfrm>
              <a:off x="517" y="3545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91307" name="Rectangle 101"/>
            <p:cNvSpPr>
              <a:spLocks noChangeArrowheads="1"/>
            </p:cNvSpPr>
            <p:nvPr/>
          </p:nvSpPr>
          <p:spPr bwMode="auto">
            <a:xfrm>
              <a:off x="1115" y="3544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91308" name="Rectangle 102"/>
            <p:cNvSpPr>
              <a:spLocks noChangeArrowheads="1"/>
            </p:cNvSpPr>
            <p:nvPr/>
          </p:nvSpPr>
          <p:spPr bwMode="auto">
            <a:xfrm>
              <a:off x="504" y="3529"/>
              <a:ext cx="681" cy="1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705639" name="Rectangle 103"/>
          <p:cNvSpPr>
            <a:spLocks noChangeArrowheads="1"/>
          </p:cNvSpPr>
          <p:nvPr/>
        </p:nvSpPr>
        <p:spPr bwMode="auto">
          <a:xfrm>
            <a:off x="549275" y="4376738"/>
            <a:ext cx="3892550" cy="130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200" i="0" dirty="0">
                <a:latin typeface="+mn-lt"/>
                <a:ea typeface="+mn-ea"/>
                <a:cs typeface="+mn-cs"/>
              </a:rPr>
              <a:t>IP datagram containing DNS query forwarded via LAN switch from client to 1</a:t>
            </a:r>
            <a:r>
              <a:rPr lang="en-US" sz="2200" i="0" baseline="30000" dirty="0">
                <a:latin typeface="+mn-lt"/>
                <a:ea typeface="+mn-ea"/>
                <a:cs typeface="+mn-cs"/>
              </a:rPr>
              <a:t>st</a:t>
            </a:r>
            <a:r>
              <a:rPr lang="en-US" sz="2200" i="0" dirty="0">
                <a:latin typeface="+mn-lt"/>
                <a:ea typeface="+mn-ea"/>
                <a:cs typeface="+mn-cs"/>
              </a:rPr>
              <a:t> hop </a:t>
            </a:r>
            <a:r>
              <a:rPr lang="en-US" sz="2200" i="0" dirty="0" smtClean="0">
                <a:latin typeface="+mn-lt"/>
                <a:ea typeface="+mn-ea"/>
                <a:cs typeface="+mn-cs"/>
              </a:rPr>
              <a:t>router</a:t>
            </a:r>
            <a:endParaRPr lang="en-US" sz="2200" i="0" dirty="0">
              <a:latin typeface="+mn-lt"/>
              <a:ea typeface="+mn-ea"/>
              <a:cs typeface="+mn-cs"/>
            </a:endParaRPr>
          </a:p>
        </p:txBody>
      </p:sp>
      <p:sp>
        <p:nvSpPr>
          <p:cNvPr id="705640" name="Rectangle 104"/>
          <p:cNvSpPr>
            <a:spLocks noChangeArrowheads="1"/>
          </p:cNvSpPr>
          <p:nvPr/>
        </p:nvSpPr>
        <p:spPr bwMode="auto">
          <a:xfrm>
            <a:off x="4659313" y="3663950"/>
            <a:ext cx="4386262" cy="156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0"/>
              </a:buClr>
              <a:buSzPct val="100000"/>
              <a:buFont typeface="Wingdings" charset="2"/>
              <a:buChar char="§"/>
              <a:defRPr/>
            </a:pPr>
            <a:r>
              <a:rPr lang="en-US" sz="2200" i="0" dirty="0">
                <a:latin typeface="+mn-lt"/>
                <a:ea typeface="+mn-ea"/>
                <a:cs typeface="+mn-cs"/>
              </a:rPr>
              <a:t>IP datagram forwarded from campus network into </a:t>
            </a:r>
            <a:r>
              <a:rPr lang="en-US" sz="2200" i="0" dirty="0" smtClean="0">
                <a:latin typeface="+mn-lt"/>
                <a:ea typeface="+mn-ea"/>
                <a:cs typeface="+mn-cs"/>
              </a:rPr>
              <a:t>Comcast </a:t>
            </a:r>
            <a:r>
              <a:rPr lang="en-US" sz="2200" i="0" dirty="0">
                <a:latin typeface="+mn-lt"/>
                <a:ea typeface="+mn-ea"/>
                <a:cs typeface="+mn-cs"/>
              </a:rPr>
              <a:t>network, routed (tables created by </a:t>
            </a:r>
            <a:r>
              <a:rPr lang="en-US" sz="2200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RIP, OSPF, IS-IS</a:t>
            </a:r>
            <a:r>
              <a:rPr lang="en-US" sz="2200" i="0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i="0" dirty="0">
                <a:latin typeface="+mn-lt"/>
                <a:ea typeface="+mn-ea"/>
                <a:cs typeface="+mn-cs"/>
              </a:rPr>
              <a:t>and/or </a:t>
            </a:r>
            <a:r>
              <a:rPr lang="en-US" sz="2200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BGP</a:t>
            </a:r>
            <a:r>
              <a:rPr lang="en-US" sz="2200" i="0" dirty="0">
                <a:latin typeface="+mn-lt"/>
                <a:ea typeface="+mn-ea"/>
                <a:cs typeface="+mn-cs"/>
              </a:rPr>
              <a:t> routing protocols) to DNS server</a:t>
            </a:r>
          </a:p>
        </p:txBody>
      </p:sp>
      <p:sp>
        <p:nvSpPr>
          <p:cNvPr id="705641" name="Rectangle 105"/>
          <p:cNvSpPr>
            <a:spLocks noChangeArrowheads="1"/>
          </p:cNvSpPr>
          <p:nvPr/>
        </p:nvSpPr>
        <p:spPr bwMode="auto">
          <a:xfrm>
            <a:off x="4657725" y="5297488"/>
            <a:ext cx="3802063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0"/>
              </a:buClr>
              <a:buSzPct val="100000"/>
              <a:buFont typeface="Wingdings" charset="2"/>
              <a:buChar char="§"/>
            </a:pPr>
            <a:r>
              <a:rPr lang="en-US" sz="2200" i="0" dirty="0" smtClean="0">
                <a:latin typeface="Gill Sans MT" charset="0"/>
              </a:rPr>
              <a:t>demux</a:t>
            </a:r>
            <a:r>
              <a:rPr lang="en-US" altLang="ja-JP" sz="2200" i="0" dirty="0" smtClean="0">
                <a:latin typeface="Gill Sans MT" charset="0"/>
              </a:rPr>
              <a:t>ed </a:t>
            </a:r>
            <a:r>
              <a:rPr lang="en-US" altLang="ja-JP" sz="2200" i="0" dirty="0">
                <a:latin typeface="Gill Sans MT" charset="0"/>
              </a:rPr>
              <a:t>to DNS server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0"/>
              </a:buClr>
              <a:buSzPct val="100000"/>
              <a:buFont typeface="Wingdings" charset="2"/>
              <a:buChar char="§"/>
            </a:pPr>
            <a:r>
              <a:rPr lang="en-US" sz="2200" i="0" dirty="0">
                <a:latin typeface="Gill Sans MT" charset="0"/>
              </a:rPr>
              <a:t>DNS server replies to client with IP address of www.google.com </a:t>
            </a:r>
          </a:p>
        </p:txBody>
      </p:sp>
      <p:grpSp>
        <p:nvGrpSpPr>
          <p:cNvPr id="214032" name="Group 4"/>
          <p:cNvGrpSpPr>
            <a:grpSpLocks/>
          </p:cNvGrpSpPr>
          <p:nvPr/>
        </p:nvGrpSpPr>
        <p:grpSpPr bwMode="auto">
          <a:xfrm>
            <a:off x="5173663" y="2041525"/>
            <a:ext cx="757237" cy="379413"/>
            <a:chOff x="2466" y="2026"/>
            <a:chExt cx="477" cy="282"/>
          </a:xfrm>
        </p:grpSpPr>
        <p:sp>
          <p:nvSpPr>
            <p:cNvPr id="214170" name="Oval 5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latin typeface="Arial" charset="0"/>
              </a:endParaRPr>
            </a:p>
          </p:txBody>
        </p:sp>
        <p:sp>
          <p:nvSpPr>
            <p:cNvPr id="214171" name="Line 6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4172" name="Rectangle 7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i="0" dirty="0">
                <a:latin typeface="Times New Roman" charset="0"/>
              </a:endParaRPr>
            </a:p>
          </p:txBody>
        </p:sp>
        <p:sp>
          <p:nvSpPr>
            <p:cNvPr id="214173" name="Oval 8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latin typeface="Arial" charset="0"/>
              </a:endParaRPr>
            </a:p>
          </p:txBody>
        </p:sp>
        <p:grpSp>
          <p:nvGrpSpPr>
            <p:cNvPr id="214174" name="Group 9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214181" name="Line 1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4182" name="Line 1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4183" name="Line 1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214175" name="Group 13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214178" name="Line 1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4179" name="Line 1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4180" name="Line 1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214176" name="Line 17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4177" name="Line 18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214033" name="Group 19"/>
          <p:cNvGrpSpPr>
            <a:grpSpLocks/>
          </p:cNvGrpSpPr>
          <p:nvPr/>
        </p:nvGrpSpPr>
        <p:grpSpPr bwMode="auto">
          <a:xfrm>
            <a:off x="6538913" y="1787525"/>
            <a:ext cx="757237" cy="379413"/>
            <a:chOff x="2466" y="2026"/>
            <a:chExt cx="477" cy="282"/>
          </a:xfrm>
        </p:grpSpPr>
        <p:sp>
          <p:nvSpPr>
            <p:cNvPr id="214156" name="Oval 20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latin typeface="Arial" charset="0"/>
              </a:endParaRPr>
            </a:p>
          </p:txBody>
        </p:sp>
        <p:sp>
          <p:nvSpPr>
            <p:cNvPr id="214157" name="Line 21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4158" name="Rectangle 22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i="0" dirty="0">
                <a:latin typeface="Times New Roman" charset="0"/>
              </a:endParaRPr>
            </a:p>
          </p:txBody>
        </p:sp>
        <p:sp>
          <p:nvSpPr>
            <p:cNvPr id="214159" name="Oval 23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latin typeface="Arial" charset="0"/>
              </a:endParaRPr>
            </a:p>
          </p:txBody>
        </p:sp>
        <p:grpSp>
          <p:nvGrpSpPr>
            <p:cNvPr id="214160" name="Group 24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214167" name="Line 2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4168" name="Line 2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4169" name="Line 2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214161" name="Group 28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214164" name="Line 2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4165" name="Line 3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4166" name="Line 3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214162" name="Line 32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4163" name="Line 33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214034" name="Text Box 34"/>
          <p:cNvSpPr txBox="1">
            <a:spLocks noChangeArrowheads="1"/>
          </p:cNvSpPr>
          <p:nvPr/>
        </p:nvSpPr>
        <p:spPr bwMode="auto">
          <a:xfrm>
            <a:off x="5335588" y="2511425"/>
            <a:ext cx="181133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Comcast network </a:t>
            </a:r>
          </a:p>
          <a:p>
            <a:pPr eaLnBrk="1" hangingPunct="1"/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68.80.0.0/13</a:t>
            </a:r>
          </a:p>
        </p:txBody>
      </p:sp>
      <p:grpSp>
        <p:nvGrpSpPr>
          <p:cNvPr id="214035" name="Group 69"/>
          <p:cNvGrpSpPr>
            <a:grpSpLocks/>
          </p:cNvGrpSpPr>
          <p:nvPr/>
        </p:nvGrpSpPr>
        <p:grpSpPr bwMode="auto">
          <a:xfrm>
            <a:off x="7196138" y="2703513"/>
            <a:ext cx="757237" cy="379412"/>
            <a:chOff x="2466" y="2026"/>
            <a:chExt cx="477" cy="282"/>
          </a:xfrm>
        </p:grpSpPr>
        <p:sp>
          <p:nvSpPr>
            <p:cNvPr id="214142" name="Oval 70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latin typeface="Arial" charset="0"/>
              </a:endParaRPr>
            </a:p>
          </p:txBody>
        </p:sp>
        <p:sp>
          <p:nvSpPr>
            <p:cNvPr id="214143" name="Line 71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4144" name="Rectangle 72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i="0" dirty="0">
                <a:latin typeface="Times New Roman" charset="0"/>
              </a:endParaRPr>
            </a:p>
          </p:txBody>
        </p:sp>
        <p:sp>
          <p:nvSpPr>
            <p:cNvPr id="214145" name="Oval 73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latin typeface="Arial" charset="0"/>
              </a:endParaRPr>
            </a:p>
          </p:txBody>
        </p:sp>
        <p:grpSp>
          <p:nvGrpSpPr>
            <p:cNvPr id="214146" name="Group 74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214153" name="Line 7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4154" name="Line 7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4155" name="Line 7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214147" name="Group 78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214150" name="Line 7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4151" name="Line 8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4152" name="Line 8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214148" name="Line 82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4149" name="Line 83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214036" name="Line 93"/>
          <p:cNvSpPr>
            <a:spLocks noChangeShapeType="1"/>
          </p:cNvSpPr>
          <p:nvPr/>
        </p:nvSpPr>
        <p:spPr bwMode="auto">
          <a:xfrm flipH="1">
            <a:off x="6915150" y="1528763"/>
            <a:ext cx="260350" cy="2587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14037" name="Text Box 139"/>
          <p:cNvSpPr txBox="1">
            <a:spLocks noChangeArrowheads="1"/>
          </p:cNvSpPr>
          <p:nvPr/>
        </p:nvSpPr>
        <p:spPr bwMode="auto">
          <a:xfrm>
            <a:off x="7367588" y="746125"/>
            <a:ext cx="123348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DNS server</a:t>
            </a:r>
          </a:p>
          <a:p>
            <a:pPr eaLnBrk="1" hangingPunct="1"/>
            <a:endParaRPr lang="en-US" sz="1600" i="0" dirty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214038" name="Group 166"/>
          <p:cNvGrpSpPr>
            <a:grpSpLocks/>
          </p:cNvGrpSpPr>
          <p:nvPr/>
        </p:nvGrpSpPr>
        <p:grpSpPr bwMode="auto">
          <a:xfrm>
            <a:off x="3795713" y="2409825"/>
            <a:ext cx="1576387" cy="1287463"/>
            <a:chOff x="3228" y="1776"/>
            <a:chExt cx="252" cy="96"/>
          </a:xfrm>
        </p:grpSpPr>
        <p:sp>
          <p:nvSpPr>
            <p:cNvPr id="214140" name="Line 164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4141" name="Line 165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14039" name="Group 167"/>
          <p:cNvGrpSpPr>
            <a:grpSpLocks/>
          </p:cNvGrpSpPr>
          <p:nvPr/>
        </p:nvGrpSpPr>
        <p:grpSpPr bwMode="auto">
          <a:xfrm flipH="1">
            <a:off x="5600700" y="2424113"/>
            <a:ext cx="400050" cy="152400"/>
            <a:chOff x="3228" y="1776"/>
            <a:chExt cx="252" cy="96"/>
          </a:xfrm>
        </p:grpSpPr>
        <p:sp>
          <p:nvSpPr>
            <p:cNvPr id="214138" name="Line 168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4139" name="Line 169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14040" name="Group 170"/>
          <p:cNvGrpSpPr>
            <a:grpSpLocks/>
          </p:cNvGrpSpPr>
          <p:nvPr/>
        </p:nvGrpSpPr>
        <p:grpSpPr bwMode="auto">
          <a:xfrm flipH="1" flipV="1">
            <a:off x="5753100" y="1900238"/>
            <a:ext cx="400050" cy="152400"/>
            <a:chOff x="3228" y="1776"/>
            <a:chExt cx="252" cy="96"/>
          </a:xfrm>
        </p:grpSpPr>
        <p:sp>
          <p:nvSpPr>
            <p:cNvPr id="214136" name="Line 171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4137" name="Line 172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14041" name="Group 173"/>
          <p:cNvGrpSpPr>
            <a:grpSpLocks/>
          </p:cNvGrpSpPr>
          <p:nvPr/>
        </p:nvGrpSpPr>
        <p:grpSpPr bwMode="auto">
          <a:xfrm flipH="1" flipV="1">
            <a:off x="7853363" y="2590800"/>
            <a:ext cx="400050" cy="152400"/>
            <a:chOff x="3228" y="1776"/>
            <a:chExt cx="252" cy="96"/>
          </a:xfrm>
        </p:grpSpPr>
        <p:sp>
          <p:nvSpPr>
            <p:cNvPr id="214134" name="Line 174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4135" name="Line 175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14042" name="Group 176"/>
          <p:cNvGrpSpPr>
            <a:grpSpLocks/>
          </p:cNvGrpSpPr>
          <p:nvPr/>
        </p:nvGrpSpPr>
        <p:grpSpPr bwMode="auto">
          <a:xfrm flipV="1">
            <a:off x="7029450" y="2609850"/>
            <a:ext cx="295275" cy="114300"/>
            <a:chOff x="3228" y="1776"/>
            <a:chExt cx="252" cy="96"/>
          </a:xfrm>
        </p:grpSpPr>
        <p:sp>
          <p:nvSpPr>
            <p:cNvPr id="214132" name="Line 177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4133" name="Line 178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14043" name="Group 179"/>
          <p:cNvGrpSpPr>
            <a:grpSpLocks/>
          </p:cNvGrpSpPr>
          <p:nvPr/>
        </p:nvGrpSpPr>
        <p:grpSpPr bwMode="auto">
          <a:xfrm rot="409689" flipH="1" flipV="1">
            <a:off x="7300913" y="1952625"/>
            <a:ext cx="452437" cy="57150"/>
            <a:chOff x="3228" y="1776"/>
            <a:chExt cx="252" cy="96"/>
          </a:xfrm>
        </p:grpSpPr>
        <p:sp>
          <p:nvSpPr>
            <p:cNvPr id="214130" name="Line 180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4131" name="Line 181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14044" name="Group 182"/>
          <p:cNvGrpSpPr>
            <a:grpSpLocks/>
          </p:cNvGrpSpPr>
          <p:nvPr/>
        </p:nvGrpSpPr>
        <p:grpSpPr bwMode="auto">
          <a:xfrm>
            <a:off x="6443663" y="2157413"/>
            <a:ext cx="295275" cy="114300"/>
            <a:chOff x="3228" y="1776"/>
            <a:chExt cx="252" cy="96"/>
          </a:xfrm>
        </p:grpSpPr>
        <p:sp>
          <p:nvSpPr>
            <p:cNvPr id="214128" name="Line 183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4129" name="Line 184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14045" name="Group 185"/>
          <p:cNvGrpSpPr>
            <a:grpSpLocks/>
          </p:cNvGrpSpPr>
          <p:nvPr/>
        </p:nvGrpSpPr>
        <p:grpSpPr bwMode="auto">
          <a:xfrm flipH="1">
            <a:off x="7081838" y="2157413"/>
            <a:ext cx="295275" cy="114300"/>
            <a:chOff x="3228" y="1776"/>
            <a:chExt cx="252" cy="96"/>
          </a:xfrm>
        </p:grpSpPr>
        <p:sp>
          <p:nvSpPr>
            <p:cNvPr id="214126" name="Line 186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4127" name="Line 187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705723" name="Group 187"/>
          <p:cNvGrpSpPr>
            <a:grpSpLocks/>
          </p:cNvGrpSpPr>
          <p:nvPr/>
        </p:nvGrpSpPr>
        <p:grpSpPr bwMode="auto">
          <a:xfrm>
            <a:off x="5980113" y="438150"/>
            <a:ext cx="1316037" cy="1314450"/>
            <a:chOff x="931" y="1941"/>
            <a:chExt cx="829" cy="828"/>
          </a:xfrm>
        </p:grpSpPr>
        <p:sp>
          <p:nvSpPr>
            <p:cNvPr id="214118" name="Freeform 188"/>
            <p:cNvSpPr>
              <a:spLocks/>
            </p:cNvSpPr>
            <p:nvPr/>
          </p:nvSpPr>
          <p:spPr bwMode="auto">
            <a:xfrm>
              <a:off x="1424" y="1965"/>
              <a:ext cx="336" cy="801"/>
            </a:xfrm>
            <a:custGeom>
              <a:avLst/>
              <a:gdLst>
                <a:gd name="T0" fmla="*/ 1 w 551"/>
                <a:gd name="T1" fmla="*/ 0 h 801"/>
                <a:gd name="T2" fmla="*/ 46 w 551"/>
                <a:gd name="T3" fmla="*/ 402 h 801"/>
                <a:gd name="T4" fmla="*/ 1 w 551"/>
                <a:gd name="T5" fmla="*/ 801 h 801"/>
                <a:gd name="T6" fmla="*/ 1 w 551"/>
                <a:gd name="T7" fmla="*/ 535 h 801"/>
                <a:gd name="T8" fmla="*/ 0 w 551"/>
                <a:gd name="T9" fmla="*/ 371 h 801"/>
                <a:gd name="T10" fmla="*/ 1 w 551"/>
                <a:gd name="T11" fmla="*/ 0 h 8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1" h="801">
                  <a:moveTo>
                    <a:pt x="14" y="0"/>
                  </a:moveTo>
                  <a:lnTo>
                    <a:pt x="551" y="402"/>
                  </a:lnTo>
                  <a:lnTo>
                    <a:pt x="6" y="801"/>
                  </a:lnTo>
                  <a:lnTo>
                    <a:pt x="13" y="535"/>
                  </a:lnTo>
                  <a:lnTo>
                    <a:pt x="0" y="371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grpSp>
          <p:nvGrpSpPr>
            <p:cNvPr id="214119" name="Group 189"/>
            <p:cNvGrpSpPr>
              <a:grpSpLocks/>
            </p:cNvGrpSpPr>
            <p:nvPr/>
          </p:nvGrpSpPr>
          <p:grpSpPr bwMode="auto">
            <a:xfrm>
              <a:off x="931" y="1941"/>
              <a:ext cx="500" cy="828"/>
              <a:chOff x="569" y="2954"/>
              <a:chExt cx="500" cy="828"/>
            </a:xfrm>
          </p:grpSpPr>
          <p:sp>
            <p:nvSpPr>
              <p:cNvPr id="91241" name="Rectangle 190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1242" name="Text Box 191"/>
              <p:cNvSpPr txBox="1">
                <a:spLocks noChangeArrowheads="1"/>
              </p:cNvSpPr>
              <p:nvPr/>
            </p:nvSpPr>
            <p:spPr bwMode="auto">
              <a:xfrm>
                <a:off x="639" y="2954"/>
                <a:ext cx="385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600" i="0" dirty="0" smtClean="0">
                    <a:latin typeface="Arial" charset="0"/>
                    <a:cs typeface="+mn-cs"/>
                  </a:rPr>
                  <a:t>DNS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latin typeface="Arial" charset="0"/>
                    <a:cs typeface="+mn-cs"/>
                  </a:rPr>
                  <a:t>UDP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latin typeface="Arial" charset="0"/>
                    <a:cs typeface="+mn-cs"/>
                  </a:rPr>
                  <a:t>IP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latin typeface="Arial" charset="0"/>
                    <a:cs typeface="+mn-cs"/>
                  </a:rPr>
                  <a:t>Eth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latin typeface="Arial" charset="0"/>
                    <a:cs typeface="+mn-cs"/>
                  </a:rPr>
                  <a:t>Phy</a:t>
                </a:r>
              </a:p>
            </p:txBody>
          </p:sp>
          <p:sp>
            <p:nvSpPr>
              <p:cNvPr id="91243" name="Line 192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1244" name="Line 193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1245" name="Line 194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1246" name="Line 195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705732" name="Group 196"/>
          <p:cNvGrpSpPr>
            <a:grpSpLocks/>
          </p:cNvGrpSpPr>
          <p:nvPr/>
        </p:nvGrpSpPr>
        <p:grpSpPr bwMode="auto">
          <a:xfrm>
            <a:off x="4881563" y="558800"/>
            <a:ext cx="1081087" cy="1217613"/>
            <a:chOff x="1404" y="3105"/>
            <a:chExt cx="681" cy="767"/>
          </a:xfrm>
        </p:grpSpPr>
        <p:grpSp>
          <p:nvGrpSpPr>
            <p:cNvPr id="214083" name="Group 197"/>
            <p:cNvGrpSpPr>
              <a:grpSpLocks/>
            </p:cNvGrpSpPr>
            <p:nvPr/>
          </p:nvGrpSpPr>
          <p:grpSpPr bwMode="auto">
            <a:xfrm>
              <a:off x="1404" y="3355"/>
              <a:ext cx="681" cy="468"/>
              <a:chOff x="42" y="886"/>
              <a:chExt cx="681" cy="468"/>
            </a:xfrm>
          </p:grpSpPr>
          <p:grpSp>
            <p:nvGrpSpPr>
              <p:cNvPr id="214088" name="Group 198"/>
              <p:cNvGrpSpPr>
                <a:grpSpLocks/>
              </p:cNvGrpSpPr>
              <p:nvPr/>
            </p:nvGrpSpPr>
            <p:grpSpPr bwMode="auto">
              <a:xfrm>
                <a:off x="278" y="886"/>
                <a:ext cx="354" cy="154"/>
                <a:chOff x="740" y="3209"/>
                <a:chExt cx="354" cy="154"/>
              </a:xfrm>
            </p:grpSpPr>
            <p:grpSp>
              <p:nvGrpSpPr>
                <p:cNvPr id="214113" name="Group 199"/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290" cy="154"/>
                  <a:chOff x="844" y="3337"/>
                  <a:chExt cx="290" cy="154"/>
                </a:xfrm>
              </p:grpSpPr>
              <p:sp>
                <p:nvSpPr>
                  <p:cNvPr id="91237" name="Rectangle 200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91238" name="Text Box 20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285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 smtClean="0">
                        <a:solidFill>
                          <a:schemeClr val="bg1"/>
                        </a:solidFill>
                        <a:latin typeface="Arial" charset="0"/>
                        <a:cs typeface="+mn-cs"/>
                      </a:rPr>
                      <a:t>DNS</a:t>
                    </a:r>
                  </a:p>
                </p:txBody>
              </p:sp>
            </p:grpSp>
            <p:sp>
              <p:nvSpPr>
                <p:cNvPr id="91235" name="Rectangle 202"/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91236" name="Rectangle 203"/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214089" name="Group 204"/>
              <p:cNvGrpSpPr>
                <a:grpSpLocks/>
              </p:cNvGrpSpPr>
              <p:nvPr/>
            </p:nvGrpSpPr>
            <p:grpSpPr bwMode="auto">
              <a:xfrm>
                <a:off x="278" y="1034"/>
                <a:ext cx="354" cy="154"/>
                <a:chOff x="836" y="3305"/>
                <a:chExt cx="354" cy="154"/>
              </a:xfrm>
            </p:grpSpPr>
            <p:grpSp>
              <p:nvGrpSpPr>
                <p:cNvPr id="214107" name="Group 205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290" cy="154"/>
                  <a:chOff x="844" y="3337"/>
                  <a:chExt cx="290" cy="154"/>
                </a:xfrm>
              </p:grpSpPr>
              <p:sp>
                <p:nvSpPr>
                  <p:cNvPr id="91232" name="Rectangle 206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91233" name="Text Box 20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285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 smtClean="0">
                        <a:solidFill>
                          <a:schemeClr val="bg1"/>
                        </a:solidFill>
                        <a:latin typeface="Arial" charset="0"/>
                        <a:cs typeface="+mn-cs"/>
                      </a:rPr>
                      <a:t>DNS</a:t>
                    </a:r>
                  </a:p>
                </p:txBody>
              </p:sp>
            </p:grpSp>
            <p:grpSp>
              <p:nvGrpSpPr>
                <p:cNvPr id="214108" name="Group 208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91230" name="Rectangle 209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91231" name="Rectangle 210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</p:grpSp>
          <p:grpSp>
            <p:nvGrpSpPr>
              <p:cNvPr id="214090" name="Group 211"/>
              <p:cNvGrpSpPr>
                <a:grpSpLocks/>
              </p:cNvGrpSpPr>
              <p:nvPr/>
            </p:nvGrpSpPr>
            <p:grpSpPr bwMode="auto">
              <a:xfrm>
                <a:off x="165" y="1054"/>
                <a:ext cx="480" cy="112"/>
                <a:chOff x="627" y="3377"/>
                <a:chExt cx="480" cy="112"/>
              </a:xfrm>
            </p:grpSpPr>
            <p:sp>
              <p:nvSpPr>
                <p:cNvPr id="91226" name="Rectangle 212"/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91227" name="Rectangle 213"/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214091" name="Group 214"/>
              <p:cNvGrpSpPr>
                <a:grpSpLocks/>
              </p:cNvGrpSpPr>
              <p:nvPr/>
            </p:nvGrpSpPr>
            <p:grpSpPr bwMode="auto">
              <a:xfrm>
                <a:off x="42" y="1200"/>
                <a:ext cx="681" cy="154"/>
                <a:chOff x="504" y="3523"/>
                <a:chExt cx="681" cy="154"/>
              </a:xfrm>
            </p:grpSpPr>
            <p:grpSp>
              <p:nvGrpSpPr>
                <p:cNvPr id="214092" name="Group 215"/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480" cy="154"/>
                  <a:chOff x="723" y="3453"/>
                  <a:chExt cx="480" cy="154"/>
                </a:xfrm>
              </p:grpSpPr>
              <p:grpSp>
                <p:nvGrpSpPr>
                  <p:cNvPr id="214096" name="Group 216"/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54" cy="154"/>
                    <a:chOff x="836" y="3305"/>
                    <a:chExt cx="354" cy="154"/>
                  </a:xfrm>
                </p:grpSpPr>
                <p:grpSp>
                  <p:nvGrpSpPr>
                    <p:cNvPr id="214099" name="Group 21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290" cy="154"/>
                      <a:chOff x="844" y="3337"/>
                      <a:chExt cx="290" cy="154"/>
                    </a:xfrm>
                  </p:grpSpPr>
                  <p:sp>
                    <p:nvSpPr>
                      <p:cNvPr id="91224" name="Rectangle 21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cs typeface="+mn-cs"/>
                        </a:endParaRPr>
                      </a:p>
                    </p:txBody>
                  </p:sp>
                  <p:sp>
                    <p:nvSpPr>
                      <p:cNvPr id="91225" name="Text Box 219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285" cy="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1pPr>
                        <a:lvl2pPr marL="742950" indent="-28575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2pPr>
                        <a:lvl3pPr marL="11430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3pPr>
                        <a:lvl4pPr marL="16002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4pPr>
                        <a:lvl5pPr marL="20574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9pPr>
                      </a:lstStyle>
                      <a:p>
                        <a:pPr>
                          <a:defRPr/>
                        </a:pPr>
                        <a:r>
                          <a:rPr lang="en-US" sz="1000" i="0" dirty="0" smtClean="0">
                            <a:solidFill>
                              <a:schemeClr val="bg1"/>
                            </a:solidFill>
                            <a:latin typeface="Arial" charset="0"/>
                            <a:cs typeface="+mn-cs"/>
                          </a:rPr>
                          <a:t>DNS</a:t>
                        </a:r>
                      </a:p>
                    </p:txBody>
                  </p:sp>
                </p:grpSp>
                <p:grpSp>
                  <p:nvGrpSpPr>
                    <p:cNvPr id="214100" name="Group 22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91222" name="Rectangle 22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cs typeface="+mn-cs"/>
                        </a:endParaRPr>
                      </a:p>
                    </p:txBody>
                  </p:sp>
                  <p:sp>
                    <p:nvSpPr>
                      <p:cNvPr id="91223" name="Rectangle 22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cs typeface="+mn-cs"/>
                        </a:endParaRPr>
                      </a:p>
                    </p:txBody>
                  </p:sp>
                </p:grpSp>
              </p:grpSp>
              <p:sp>
                <p:nvSpPr>
                  <p:cNvPr id="91218" name="Rectangle 223"/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91219" name="Rectangle 224"/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  <p:sp>
              <p:nvSpPr>
                <p:cNvPr id="91214" name="Rectangle 225"/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91215" name="Rectangle 226"/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91216" name="Rectangle 227"/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  <p:sp>
          <p:nvSpPr>
            <p:cNvPr id="91205" name="AutoShape 228"/>
            <p:cNvSpPr>
              <a:spLocks noChangeArrowheads="1"/>
            </p:cNvSpPr>
            <p:nvPr/>
          </p:nvSpPr>
          <p:spPr bwMode="auto">
            <a:xfrm rot="10800000">
              <a:off x="1727" y="3105"/>
              <a:ext cx="240" cy="767"/>
            </a:xfrm>
            <a:prstGeom prst="downArrow">
              <a:avLst>
                <a:gd name="adj1" fmla="val 54167"/>
                <a:gd name="adj2" fmla="val 51311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214085" name="Group 229"/>
            <p:cNvGrpSpPr>
              <a:grpSpLocks/>
            </p:cNvGrpSpPr>
            <p:nvPr/>
          </p:nvGrpSpPr>
          <p:grpSpPr bwMode="auto">
            <a:xfrm>
              <a:off x="1695" y="3227"/>
              <a:ext cx="290" cy="154"/>
              <a:chOff x="844" y="3337"/>
              <a:chExt cx="290" cy="154"/>
            </a:xfrm>
          </p:grpSpPr>
          <p:sp>
            <p:nvSpPr>
              <p:cNvPr id="91207" name="Rectangle 230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1208" name="Text Box 231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28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 smtClean="0">
                    <a:solidFill>
                      <a:schemeClr val="bg1"/>
                    </a:solidFill>
                    <a:latin typeface="Arial" charset="0"/>
                    <a:cs typeface="+mn-cs"/>
                  </a:rPr>
                  <a:t>DNS</a:t>
                </a:r>
              </a:p>
            </p:txBody>
          </p:sp>
        </p:grpSp>
      </p:grpSp>
      <p:grpSp>
        <p:nvGrpSpPr>
          <p:cNvPr id="214048" name="Group 248"/>
          <p:cNvGrpSpPr>
            <a:grpSpLocks/>
          </p:cNvGrpSpPr>
          <p:nvPr/>
        </p:nvGrpSpPr>
        <p:grpSpPr bwMode="auto">
          <a:xfrm>
            <a:off x="7150100" y="963613"/>
            <a:ext cx="373063" cy="687387"/>
            <a:chOff x="4140" y="429"/>
            <a:chExt cx="1425" cy="2396"/>
          </a:xfrm>
        </p:grpSpPr>
        <p:sp>
          <p:nvSpPr>
            <p:cNvPr id="214051" name="Freeform 148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173" name="Rectangle 149"/>
            <p:cNvSpPr>
              <a:spLocks noChangeArrowheads="1"/>
            </p:cNvSpPr>
            <p:nvPr/>
          </p:nvSpPr>
          <p:spPr bwMode="auto">
            <a:xfrm>
              <a:off x="4207" y="429"/>
              <a:ext cx="1049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14053" name="Freeform 150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4054" name="Freeform 151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176" name="Rectangle 152"/>
            <p:cNvSpPr>
              <a:spLocks noChangeArrowheads="1"/>
            </p:cNvSpPr>
            <p:nvPr/>
          </p:nvSpPr>
          <p:spPr bwMode="auto">
            <a:xfrm>
              <a:off x="4213" y="695"/>
              <a:ext cx="594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214056" name="Group 15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91202" name="AutoShape 154"/>
              <p:cNvSpPr>
                <a:spLocks noChangeArrowheads="1"/>
              </p:cNvSpPr>
              <p:nvPr/>
            </p:nvSpPr>
            <p:spPr bwMode="auto">
              <a:xfrm>
                <a:off x="611" y="2567"/>
                <a:ext cx="726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1203" name="AutoShape 155"/>
              <p:cNvSpPr>
                <a:spLocks noChangeArrowheads="1"/>
              </p:cNvSpPr>
              <p:nvPr/>
            </p:nvSpPr>
            <p:spPr bwMode="auto">
              <a:xfrm>
                <a:off x="626" y="2583"/>
                <a:ext cx="696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sp>
          <p:nvSpPr>
            <p:cNvPr id="91178" name="Rectangle 156"/>
            <p:cNvSpPr>
              <a:spLocks noChangeArrowheads="1"/>
            </p:cNvSpPr>
            <p:nvPr/>
          </p:nvSpPr>
          <p:spPr bwMode="auto">
            <a:xfrm>
              <a:off x="4225" y="1021"/>
              <a:ext cx="594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214058" name="Group 15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91200" name="AutoShape 158"/>
              <p:cNvSpPr>
                <a:spLocks noChangeArrowheads="1"/>
              </p:cNvSpPr>
              <p:nvPr/>
            </p:nvSpPr>
            <p:spPr bwMode="auto">
              <a:xfrm>
                <a:off x="613" y="2567"/>
                <a:ext cx="726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1201" name="AutoShape 159"/>
              <p:cNvSpPr>
                <a:spLocks noChangeArrowheads="1"/>
              </p:cNvSpPr>
              <p:nvPr/>
            </p:nvSpPr>
            <p:spPr bwMode="auto">
              <a:xfrm>
                <a:off x="628" y="2585"/>
                <a:ext cx="696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sp>
          <p:nvSpPr>
            <p:cNvPr id="91180" name="Rectangle 160"/>
            <p:cNvSpPr>
              <a:spLocks noChangeArrowheads="1"/>
            </p:cNvSpPr>
            <p:nvPr/>
          </p:nvSpPr>
          <p:spPr bwMode="auto">
            <a:xfrm>
              <a:off x="4219" y="1359"/>
              <a:ext cx="594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91181" name="Rectangle 161"/>
            <p:cNvSpPr>
              <a:spLocks noChangeArrowheads="1"/>
            </p:cNvSpPr>
            <p:nvPr/>
          </p:nvSpPr>
          <p:spPr bwMode="auto">
            <a:xfrm>
              <a:off x="4231" y="1657"/>
              <a:ext cx="594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214061" name="Group 16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91198" name="AutoShape 163"/>
              <p:cNvSpPr>
                <a:spLocks noChangeArrowheads="1"/>
              </p:cNvSpPr>
              <p:nvPr/>
            </p:nvSpPr>
            <p:spPr bwMode="auto">
              <a:xfrm>
                <a:off x="613" y="2586"/>
                <a:ext cx="725" cy="12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1199" name="AutoShape 164"/>
              <p:cNvSpPr>
                <a:spLocks noChangeArrowheads="1"/>
              </p:cNvSpPr>
              <p:nvPr/>
            </p:nvSpPr>
            <p:spPr bwMode="auto">
              <a:xfrm>
                <a:off x="628" y="2586"/>
                <a:ext cx="695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sp>
          <p:nvSpPr>
            <p:cNvPr id="214062" name="Freeform 165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214063" name="Group 16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91196" name="AutoShape 167"/>
              <p:cNvSpPr>
                <a:spLocks noChangeArrowheads="1"/>
              </p:cNvSpPr>
              <p:nvPr/>
            </p:nvSpPr>
            <p:spPr bwMode="auto">
              <a:xfrm>
                <a:off x="616" y="2566"/>
                <a:ext cx="725" cy="133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1197" name="AutoShape 168"/>
              <p:cNvSpPr>
                <a:spLocks noChangeArrowheads="1"/>
              </p:cNvSpPr>
              <p:nvPr/>
            </p:nvSpPr>
            <p:spPr bwMode="auto">
              <a:xfrm>
                <a:off x="631" y="2583"/>
                <a:ext cx="695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sp>
          <p:nvSpPr>
            <p:cNvPr id="91185" name="Rectangle 169"/>
            <p:cNvSpPr>
              <a:spLocks noChangeArrowheads="1"/>
            </p:cNvSpPr>
            <p:nvPr/>
          </p:nvSpPr>
          <p:spPr bwMode="auto">
            <a:xfrm>
              <a:off x="5250" y="429"/>
              <a:ext cx="67" cy="2291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14065" name="Freeform 170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4066" name="Freeform 171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188" name="Oval 172"/>
            <p:cNvSpPr>
              <a:spLocks noChangeArrowheads="1"/>
            </p:cNvSpPr>
            <p:nvPr/>
          </p:nvSpPr>
          <p:spPr bwMode="auto">
            <a:xfrm>
              <a:off x="5516" y="2609"/>
              <a:ext cx="49" cy="100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14068" name="Freeform 173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190" name="AutoShape 174"/>
            <p:cNvSpPr>
              <a:spLocks noChangeArrowheads="1"/>
            </p:cNvSpPr>
            <p:nvPr/>
          </p:nvSpPr>
          <p:spPr bwMode="auto">
            <a:xfrm>
              <a:off x="4140" y="2676"/>
              <a:ext cx="1201" cy="149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91191" name="AutoShape 175"/>
            <p:cNvSpPr>
              <a:spLocks noChangeArrowheads="1"/>
            </p:cNvSpPr>
            <p:nvPr/>
          </p:nvSpPr>
          <p:spPr bwMode="auto">
            <a:xfrm>
              <a:off x="4207" y="2709"/>
              <a:ext cx="1067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91192" name="Oval 176"/>
            <p:cNvSpPr>
              <a:spLocks noChangeArrowheads="1"/>
            </p:cNvSpPr>
            <p:nvPr/>
          </p:nvSpPr>
          <p:spPr bwMode="auto">
            <a:xfrm>
              <a:off x="4310" y="2382"/>
              <a:ext cx="158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91193" name="Oval 177"/>
            <p:cNvSpPr>
              <a:spLocks noChangeArrowheads="1"/>
            </p:cNvSpPr>
            <p:nvPr/>
          </p:nvSpPr>
          <p:spPr bwMode="auto">
            <a:xfrm>
              <a:off x="4486" y="2382"/>
              <a:ext cx="158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0000"/>
                </a:solidFill>
                <a:cs typeface="+mn-cs"/>
              </a:endParaRPr>
            </a:p>
          </p:txBody>
        </p:sp>
        <p:sp>
          <p:nvSpPr>
            <p:cNvPr id="91194" name="Oval 178"/>
            <p:cNvSpPr>
              <a:spLocks noChangeArrowheads="1"/>
            </p:cNvSpPr>
            <p:nvPr/>
          </p:nvSpPr>
          <p:spPr bwMode="auto">
            <a:xfrm>
              <a:off x="4661" y="2382"/>
              <a:ext cx="158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91195" name="Rectangle 179"/>
            <p:cNvSpPr>
              <a:spLocks noChangeArrowheads="1"/>
            </p:cNvSpPr>
            <p:nvPr/>
          </p:nvSpPr>
          <p:spPr bwMode="auto">
            <a:xfrm>
              <a:off x="5062" y="1835"/>
              <a:ext cx="85" cy="764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91170" name="Rectangle 3"/>
          <p:cNvSpPr>
            <a:spLocks noGrp="1" noChangeArrowheads="1"/>
          </p:cNvSpPr>
          <p:nvPr>
            <p:ph type="title"/>
          </p:nvPr>
        </p:nvSpPr>
        <p:spPr>
          <a:xfrm>
            <a:off x="246063" y="-39688"/>
            <a:ext cx="8034337" cy="1003301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latin typeface="Gill Sans MT" charset="0"/>
                <a:cs typeface="+mj-cs"/>
              </a:rPr>
              <a:t>A day in the life… using DNS</a:t>
            </a:r>
          </a:p>
        </p:txBody>
      </p:sp>
      <p:pic>
        <p:nvPicPr>
          <p:cNvPr id="214050" name="Picture 21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8" y="631825"/>
            <a:ext cx="50276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Clr>
                <a:srgbClr val="000090"/>
              </a:buClr>
            </a:pPr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>
                <a:buClr>
                  <a:srgbClr val="000090"/>
                </a:buClr>
              </a:pPr>
              <a:t>54</a:t>
            </a:fld>
            <a:endParaRPr lang="en-US" sz="1200" dirty="0">
              <a:latin typeface="Tahoma" charset="0"/>
            </a:endParaRPr>
          </a:p>
        </p:txBody>
      </p:sp>
      <p:sp>
        <p:nvSpPr>
          <p:cNvPr id="27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buClr>
                <a:srgbClr val="000090"/>
              </a:buClr>
            </a:pP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774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0.00995 L 0.32587 -0.01018 L 0.22726 0.14666 " pathEditMode="relative" rAng="0" ptsTypes="AAA">
                                      <p:cBhvr>
                                        <p:cTn id="12" dur="2000" fill="hold"/>
                                        <p:tgtEl>
                                          <p:spTgt spid="7056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85" y="781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726 0.14666 L 0.29844 0.14527 L 0.46528 -0.03516 L 0.46406 -0.16678 " pathEditMode="relative" rAng="0" ptsTypes="AAAA">
                                      <p:cBhvr>
                                        <p:cTn id="18" dur="2000" fill="hold"/>
                                        <p:tgtEl>
                                          <p:spTgt spid="7056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92" y="-1568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705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705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5639" grpId="0"/>
      <p:bldP spid="705640" grpId="0"/>
      <p:bldP spid="705641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41" name="Group 231"/>
          <p:cNvGrpSpPr>
            <a:grpSpLocks/>
          </p:cNvGrpSpPr>
          <p:nvPr/>
        </p:nvGrpSpPr>
        <p:grpSpPr bwMode="auto">
          <a:xfrm>
            <a:off x="773113" y="1273175"/>
            <a:ext cx="3554412" cy="3067050"/>
            <a:chOff x="773113" y="1273175"/>
            <a:chExt cx="3554412" cy="3066395"/>
          </a:xfrm>
        </p:grpSpPr>
        <p:sp>
          <p:nvSpPr>
            <p:cNvPr id="215267" name="Freeform 3"/>
            <p:cNvSpPr>
              <a:spLocks/>
            </p:cNvSpPr>
            <p:nvPr/>
          </p:nvSpPr>
          <p:spPr bwMode="auto">
            <a:xfrm>
              <a:off x="773113" y="1273175"/>
              <a:ext cx="3554412" cy="2754313"/>
            </a:xfrm>
            <a:custGeom>
              <a:avLst/>
              <a:gdLst>
                <a:gd name="T0" fmla="*/ 2147483647 w 2406"/>
                <a:gd name="T1" fmla="*/ 2147483647 h 958"/>
                <a:gd name="T2" fmla="*/ 2147483647 w 2406"/>
                <a:gd name="T3" fmla="*/ 2147483647 h 958"/>
                <a:gd name="T4" fmla="*/ 2147483647 w 2406"/>
                <a:gd name="T5" fmla="*/ 2147483647 h 958"/>
                <a:gd name="T6" fmla="*/ 2147483647 w 2406"/>
                <a:gd name="T7" fmla="*/ 2147483647 h 958"/>
                <a:gd name="T8" fmla="*/ 2147483647 w 2406"/>
                <a:gd name="T9" fmla="*/ 2147483647 h 958"/>
                <a:gd name="T10" fmla="*/ 2147483647 w 2406"/>
                <a:gd name="T11" fmla="*/ 2147483647 h 958"/>
                <a:gd name="T12" fmla="*/ 2147483647 w 2406"/>
                <a:gd name="T13" fmla="*/ 2147483647 h 958"/>
                <a:gd name="T14" fmla="*/ 2147483647 w 2406"/>
                <a:gd name="T15" fmla="*/ 2147483647 h 958"/>
                <a:gd name="T16" fmla="*/ 2147483647 w 2406"/>
                <a:gd name="T17" fmla="*/ 2147483647 h 958"/>
                <a:gd name="T18" fmla="*/ 2147483647 w 2406"/>
                <a:gd name="T19" fmla="*/ 2147483647 h 958"/>
                <a:gd name="T20" fmla="*/ 2147483647 w 2406"/>
                <a:gd name="T21" fmla="*/ 2147483647 h 958"/>
                <a:gd name="T22" fmla="*/ 2147483647 w 2406"/>
                <a:gd name="T23" fmla="*/ 2147483647 h 958"/>
                <a:gd name="T24" fmla="*/ 2147483647 w 2406"/>
                <a:gd name="T25" fmla="*/ 2147483647 h 9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06"/>
                <a:gd name="T40" fmla="*/ 0 h 958"/>
                <a:gd name="T41" fmla="*/ 2406 w 2406"/>
                <a:gd name="T42" fmla="*/ 958 h 95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06" h="958">
                  <a:moveTo>
                    <a:pt x="2192" y="274"/>
                  </a:moveTo>
                  <a:cubicBezTo>
                    <a:pt x="1978" y="94"/>
                    <a:pt x="1990" y="122"/>
                    <a:pt x="1857" y="77"/>
                  </a:cubicBezTo>
                  <a:cubicBezTo>
                    <a:pt x="1724" y="32"/>
                    <a:pt x="1584" y="0"/>
                    <a:pt x="1393" y="7"/>
                  </a:cubicBezTo>
                  <a:cubicBezTo>
                    <a:pt x="1202" y="14"/>
                    <a:pt x="898" y="84"/>
                    <a:pt x="713" y="122"/>
                  </a:cubicBezTo>
                  <a:cubicBezTo>
                    <a:pt x="528" y="160"/>
                    <a:pt x="395" y="168"/>
                    <a:pt x="280" y="234"/>
                  </a:cubicBezTo>
                  <a:cubicBezTo>
                    <a:pt x="166" y="301"/>
                    <a:pt x="52" y="432"/>
                    <a:pt x="26" y="522"/>
                  </a:cubicBezTo>
                  <a:cubicBezTo>
                    <a:pt x="0" y="612"/>
                    <a:pt x="81" y="711"/>
                    <a:pt x="122" y="773"/>
                  </a:cubicBezTo>
                  <a:cubicBezTo>
                    <a:pt x="163" y="835"/>
                    <a:pt x="99" y="877"/>
                    <a:pt x="273" y="894"/>
                  </a:cubicBezTo>
                  <a:cubicBezTo>
                    <a:pt x="447" y="911"/>
                    <a:pt x="938" y="866"/>
                    <a:pt x="1169" y="876"/>
                  </a:cubicBezTo>
                  <a:cubicBezTo>
                    <a:pt x="1400" y="886"/>
                    <a:pt x="1499" y="950"/>
                    <a:pt x="1659" y="954"/>
                  </a:cubicBezTo>
                  <a:cubicBezTo>
                    <a:pt x="1819" y="958"/>
                    <a:pt x="2014" y="958"/>
                    <a:pt x="2129" y="897"/>
                  </a:cubicBezTo>
                  <a:cubicBezTo>
                    <a:pt x="2244" y="836"/>
                    <a:pt x="2327" y="856"/>
                    <a:pt x="2350" y="591"/>
                  </a:cubicBezTo>
                  <a:cubicBezTo>
                    <a:pt x="2373" y="326"/>
                    <a:pt x="2406" y="454"/>
                    <a:pt x="2192" y="274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5268" name="Line 36"/>
            <p:cNvSpPr>
              <a:spLocks noChangeShapeType="1"/>
            </p:cNvSpPr>
            <p:nvPr/>
          </p:nvSpPr>
          <p:spPr bwMode="auto">
            <a:xfrm flipV="1">
              <a:off x="3775075" y="2344738"/>
              <a:ext cx="155575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5269" name="Line 43"/>
            <p:cNvSpPr>
              <a:spLocks noChangeShapeType="1"/>
            </p:cNvSpPr>
            <p:nvPr/>
          </p:nvSpPr>
          <p:spPr bwMode="auto">
            <a:xfrm flipV="1">
              <a:off x="2665413" y="2517775"/>
              <a:ext cx="6953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5270" name="Line 44"/>
            <p:cNvSpPr>
              <a:spLocks noChangeShapeType="1"/>
            </p:cNvSpPr>
            <p:nvPr/>
          </p:nvSpPr>
          <p:spPr bwMode="auto">
            <a:xfrm flipV="1">
              <a:off x="3924300" y="2201863"/>
              <a:ext cx="138113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5271" name="Line 48"/>
            <p:cNvSpPr>
              <a:spLocks noChangeShapeType="1"/>
            </p:cNvSpPr>
            <p:nvPr/>
          </p:nvSpPr>
          <p:spPr bwMode="auto">
            <a:xfrm flipV="1">
              <a:off x="3279775" y="2736850"/>
              <a:ext cx="512763" cy="6127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393" name="Text Box 240"/>
            <p:cNvSpPr txBox="1">
              <a:spLocks noChangeArrowheads="1"/>
            </p:cNvSpPr>
            <p:nvPr/>
          </p:nvSpPr>
          <p:spPr bwMode="auto">
            <a:xfrm>
              <a:off x="2562225" y="3815807"/>
              <a:ext cx="1211263" cy="5237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router</a:t>
              </a:r>
            </a:p>
            <a:p>
              <a:pPr>
                <a:defRPr/>
              </a:pPr>
              <a:r>
                <a:rPr lang="en-US" sz="14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(runs DHCP)</a:t>
              </a:r>
            </a:p>
          </p:txBody>
        </p:sp>
        <p:grpSp>
          <p:nvGrpSpPr>
            <p:cNvPr id="215273" name="Group 356"/>
            <p:cNvGrpSpPr>
              <a:grpSpLocks/>
            </p:cNvGrpSpPr>
            <p:nvPr/>
          </p:nvGrpSpPr>
          <p:grpSpPr bwMode="auto">
            <a:xfrm>
              <a:off x="1653422" y="1982680"/>
              <a:ext cx="843032" cy="814871"/>
              <a:chOff x="313" y="1497"/>
              <a:chExt cx="1152" cy="1014"/>
            </a:xfrm>
          </p:grpSpPr>
          <p:pic>
            <p:nvPicPr>
              <p:cNvPr id="215325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5326" name="Picture 355" descr="antenna_stylized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9239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6925" y="2423867"/>
              <a:ext cx="879475" cy="349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241" name="Rectangle 43"/>
            <p:cNvSpPr>
              <a:spLocks noChangeArrowheads="1"/>
            </p:cNvSpPr>
            <p:nvPr/>
          </p:nvSpPr>
          <p:spPr bwMode="auto">
            <a:xfrm rot="16200000" flipH="1">
              <a:off x="3589349" y="3549138"/>
              <a:ext cx="104753" cy="244475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42" name="Rectangle 43"/>
            <p:cNvSpPr>
              <a:spLocks noChangeArrowheads="1"/>
            </p:cNvSpPr>
            <p:nvPr/>
          </p:nvSpPr>
          <p:spPr bwMode="auto">
            <a:xfrm rot="2460490">
              <a:off x="3206750" y="3274585"/>
              <a:ext cx="82550" cy="247597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43" name="Rectangle 43"/>
            <p:cNvSpPr>
              <a:spLocks noChangeArrowheads="1"/>
            </p:cNvSpPr>
            <p:nvPr/>
          </p:nvSpPr>
          <p:spPr bwMode="auto">
            <a:xfrm rot="16200000">
              <a:off x="2499531" y="2388124"/>
              <a:ext cx="111101" cy="296863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215278" name="Group 248"/>
            <p:cNvGrpSpPr>
              <a:grpSpLocks/>
            </p:cNvGrpSpPr>
            <p:nvPr/>
          </p:nvGrpSpPr>
          <p:grpSpPr bwMode="auto">
            <a:xfrm>
              <a:off x="2597285" y="3210128"/>
              <a:ext cx="332569" cy="581078"/>
              <a:chOff x="4140" y="429"/>
              <a:chExt cx="1425" cy="2396"/>
            </a:xfrm>
          </p:grpSpPr>
          <p:sp>
            <p:nvSpPr>
              <p:cNvPr id="215293" name="Freeform 148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1 w 354"/>
                  <a:gd name="T1" fmla="*/ 0 h 2742"/>
                  <a:gd name="T2" fmla="*/ 116 w 354"/>
                  <a:gd name="T3" fmla="*/ 137 h 2742"/>
                  <a:gd name="T4" fmla="*/ 114 w 354"/>
                  <a:gd name="T5" fmla="*/ 1057 h 2742"/>
                  <a:gd name="T6" fmla="*/ 0 w 354"/>
                  <a:gd name="T7" fmla="*/ 1105 h 2742"/>
                  <a:gd name="T8" fmla="*/ 21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415" name="Rectangle 149"/>
              <p:cNvSpPr>
                <a:spLocks noChangeArrowheads="1"/>
              </p:cNvSpPr>
              <p:nvPr/>
            </p:nvSpPr>
            <p:spPr bwMode="auto">
              <a:xfrm>
                <a:off x="4207" y="426"/>
                <a:ext cx="1048" cy="2291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15295" name="Freeform 150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70 w 211"/>
                  <a:gd name="T3" fmla="*/ 88 h 2537"/>
                  <a:gd name="T4" fmla="*/ 2 w 211"/>
                  <a:gd name="T5" fmla="*/ 1007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5296" name="Freeform 151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2 h 226"/>
                  <a:gd name="T4" fmla="*/ 108 w 328"/>
                  <a:gd name="T5" fmla="*/ 92 h 226"/>
                  <a:gd name="T6" fmla="*/ 0 w 328"/>
                  <a:gd name="T7" fmla="*/ 41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418" name="Rectangle 152"/>
              <p:cNvSpPr>
                <a:spLocks noChangeArrowheads="1"/>
              </p:cNvSpPr>
              <p:nvPr/>
            </p:nvSpPr>
            <p:spPr bwMode="auto">
              <a:xfrm>
                <a:off x="4214" y="688"/>
                <a:ext cx="592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5298" name="Group 153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92444" name="AutoShape 154"/>
                <p:cNvSpPr>
                  <a:spLocks noChangeArrowheads="1"/>
                </p:cNvSpPr>
                <p:nvPr/>
              </p:nvSpPr>
              <p:spPr bwMode="auto">
                <a:xfrm>
                  <a:off x="617" y="2569"/>
                  <a:ext cx="721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2445" name="AutoShape 155"/>
                <p:cNvSpPr>
                  <a:spLocks noChangeArrowheads="1"/>
                </p:cNvSpPr>
                <p:nvPr/>
              </p:nvSpPr>
              <p:spPr bwMode="auto">
                <a:xfrm>
                  <a:off x="634" y="2587"/>
                  <a:ext cx="688" cy="10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92420" name="Rectangle 156"/>
              <p:cNvSpPr>
                <a:spLocks noChangeArrowheads="1"/>
              </p:cNvSpPr>
              <p:nvPr/>
            </p:nvSpPr>
            <p:spPr bwMode="auto">
              <a:xfrm>
                <a:off x="4221" y="1015"/>
                <a:ext cx="599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5300" name="Group 157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92442" name="AutoShape 158"/>
                <p:cNvSpPr>
                  <a:spLocks noChangeArrowheads="1"/>
                </p:cNvSpPr>
                <p:nvPr/>
              </p:nvSpPr>
              <p:spPr bwMode="auto">
                <a:xfrm>
                  <a:off x="611" y="2570"/>
                  <a:ext cx="730" cy="13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2443" name="AutoShape 159"/>
                <p:cNvSpPr>
                  <a:spLocks noChangeArrowheads="1"/>
                </p:cNvSpPr>
                <p:nvPr/>
              </p:nvSpPr>
              <p:spPr bwMode="auto">
                <a:xfrm>
                  <a:off x="628" y="2583"/>
                  <a:ext cx="696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92422" name="Rectangle 160"/>
              <p:cNvSpPr>
                <a:spLocks noChangeArrowheads="1"/>
              </p:cNvSpPr>
              <p:nvPr/>
            </p:nvSpPr>
            <p:spPr bwMode="auto">
              <a:xfrm>
                <a:off x="4214" y="1356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423" name="Rectangle 161"/>
              <p:cNvSpPr>
                <a:spLocks noChangeArrowheads="1"/>
              </p:cNvSpPr>
              <p:nvPr/>
            </p:nvSpPr>
            <p:spPr bwMode="auto">
              <a:xfrm>
                <a:off x="4228" y="1657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5303" name="Group 162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92440" name="AutoShape 163"/>
                <p:cNvSpPr>
                  <a:spLocks noChangeArrowheads="1"/>
                </p:cNvSpPr>
                <p:nvPr/>
              </p:nvSpPr>
              <p:spPr bwMode="auto">
                <a:xfrm>
                  <a:off x="618" y="2571"/>
                  <a:ext cx="720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2441" name="AutoShape 164"/>
                <p:cNvSpPr>
                  <a:spLocks noChangeArrowheads="1"/>
                </p:cNvSpPr>
                <p:nvPr/>
              </p:nvSpPr>
              <p:spPr bwMode="auto">
                <a:xfrm>
                  <a:off x="635" y="2589"/>
                  <a:ext cx="686" cy="102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215304" name="Freeform 165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1 h 226"/>
                  <a:gd name="T4" fmla="*/ 108 w 328"/>
                  <a:gd name="T5" fmla="*/ 90 h 226"/>
                  <a:gd name="T6" fmla="*/ 0 w 328"/>
                  <a:gd name="T7" fmla="*/ 39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215305" name="Group 166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92438" name="AutoShape 167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29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2439" name="AutoShape 168"/>
                <p:cNvSpPr>
                  <a:spLocks noChangeArrowheads="1"/>
                </p:cNvSpPr>
                <p:nvPr/>
              </p:nvSpPr>
              <p:spPr bwMode="auto">
                <a:xfrm>
                  <a:off x="630" y="2584"/>
                  <a:ext cx="695" cy="10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92427" name="Rectangle 169"/>
              <p:cNvSpPr>
                <a:spLocks noChangeArrowheads="1"/>
              </p:cNvSpPr>
              <p:nvPr/>
            </p:nvSpPr>
            <p:spPr bwMode="auto">
              <a:xfrm>
                <a:off x="5255" y="426"/>
                <a:ext cx="68" cy="2297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15307" name="Freeform 170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96 w 296"/>
                  <a:gd name="T3" fmla="*/ 57 h 256"/>
                  <a:gd name="T4" fmla="*/ 98 w 296"/>
                  <a:gd name="T5" fmla="*/ 102 h 256"/>
                  <a:gd name="T6" fmla="*/ 0 w 296"/>
                  <a:gd name="T7" fmla="*/ 39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5308" name="Freeform 171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01 w 304"/>
                  <a:gd name="T3" fmla="*/ 66 h 288"/>
                  <a:gd name="T4" fmla="*/ 95 w 304"/>
                  <a:gd name="T5" fmla="*/ 116 h 288"/>
                  <a:gd name="T6" fmla="*/ 2 w 304"/>
                  <a:gd name="T7" fmla="*/ 5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430" name="Oval 172"/>
              <p:cNvSpPr>
                <a:spLocks noChangeArrowheads="1"/>
              </p:cNvSpPr>
              <p:nvPr/>
            </p:nvSpPr>
            <p:spPr bwMode="auto">
              <a:xfrm>
                <a:off x="5520" y="2612"/>
                <a:ext cx="48" cy="9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15310" name="Freeform 173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43 h 240"/>
                  <a:gd name="T2" fmla="*/ 2 w 306"/>
                  <a:gd name="T3" fmla="*/ 97 h 240"/>
                  <a:gd name="T4" fmla="*/ 101 w 306"/>
                  <a:gd name="T5" fmla="*/ 44 h 240"/>
                  <a:gd name="T6" fmla="*/ 98 w 306"/>
                  <a:gd name="T7" fmla="*/ 0 h 240"/>
                  <a:gd name="T8" fmla="*/ 0 w 306"/>
                  <a:gd name="T9" fmla="*/ 43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432" name="AutoShape 174"/>
              <p:cNvSpPr>
                <a:spLocks noChangeArrowheads="1"/>
              </p:cNvSpPr>
              <p:nvPr/>
            </p:nvSpPr>
            <p:spPr bwMode="auto">
              <a:xfrm>
                <a:off x="4139" y="2678"/>
                <a:ext cx="1204" cy="17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433" name="AutoShape 175"/>
              <p:cNvSpPr>
                <a:spLocks noChangeArrowheads="1"/>
              </p:cNvSpPr>
              <p:nvPr/>
            </p:nvSpPr>
            <p:spPr bwMode="auto">
              <a:xfrm>
                <a:off x="4207" y="2717"/>
                <a:ext cx="1068" cy="8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434" name="Oval 176"/>
              <p:cNvSpPr>
                <a:spLocks noChangeArrowheads="1"/>
              </p:cNvSpPr>
              <p:nvPr/>
            </p:nvSpPr>
            <p:spPr bwMode="auto">
              <a:xfrm>
                <a:off x="4309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435" name="Oval 177"/>
              <p:cNvSpPr>
                <a:spLocks noChangeArrowheads="1"/>
              </p:cNvSpPr>
              <p:nvPr/>
            </p:nvSpPr>
            <p:spPr bwMode="auto">
              <a:xfrm>
                <a:off x="4486" y="2383"/>
                <a:ext cx="163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dirty="0">
                  <a:solidFill>
                    <a:srgbClr val="FF0000"/>
                  </a:solidFill>
                  <a:cs typeface="+mn-cs"/>
                </a:endParaRPr>
              </a:p>
            </p:txBody>
          </p:sp>
          <p:sp>
            <p:nvSpPr>
              <p:cNvPr id="92436" name="Oval 178"/>
              <p:cNvSpPr>
                <a:spLocks noChangeArrowheads="1"/>
              </p:cNvSpPr>
              <p:nvPr/>
            </p:nvSpPr>
            <p:spPr bwMode="auto">
              <a:xfrm>
                <a:off x="4663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437" name="Rectangle 179"/>
              <p:cNvSpPr>
                <a:spLocks noChangeArrowheads="1"/>
              </p:cNvSpPr>
              <p:nvPr/>
            </p:nvSpPr>
            <p:spPr bwMode="auto">
              <a:xfrm>
                <a:off x="5065" y="1834"/>
                <a:ext cx="82" cy="772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grpSp>
          <p:nvGrpSpPr>
            <p:cNvPr id="215279" name="Group 48"/>
            <p:cNvGrpSpPr>
              <a:grpSpLocks/>
            </p:cNvGrpSpPr>
            <p:nvPr/>
          </p:nvGrpSpPr>
          <p:grpSpPr bwMode="auto">
            <a:xfrm>
              <a:off x="2795471" y="3465563"/>
              <a:ext cx="735669" cy="376863"/>
              <a:chOff x="3600" y="219"/>
              <a:chExt cx="360" cy="175"/>
            </a:xfrm>
          </p:grpSpPr>
          <p:sp>
            <p:nvSpPr>
              <p:cNvPr id="92401" name="Oval 4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402" name="Line 5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2403" name="Line 5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2404" name="Rectangle 5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3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 i="0" dirty="0">
                  <a:solidFill>
                    <a:srgbClr val="000000"/>
                  </a:solidFill>
                  <a:latin typeface="Times New Roman" charset="0"/>
                  <a:cs typeface="+mn-cs"/>
                </a:endParaRPr>
              </a:p>
            </p:txBody>
          </p:sp>
          <p:sp>
            <p:nvSpPr>
              <p:cNvPr id="92405" name="Oval 5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5285" name="Group 5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92411" name="Line 5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92412" name="Line 5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92413" name="Line 5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215286" name="Group 5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92408" name="Line 5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92409" name="Line 6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92410" name="Line 61"/>
                <p:cNvSpPr>
                  <a:spLocks noChangeShapeType="1"/>
                </p:cNvSpPr>
                <p:nvPr/>
              </p:nvSpPr>
              <p:spPr bwMode="auto">
                <a:xfrm>
                  <a:off x="2894" y="854"/>
                  <a:ext cx="52" cy="9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</p:grpSp>
      <p:sp>
        <p:nvSpPr>
          <p:cNvPr id="215044" name="Freeform 293"/>
          <p:cNvSpPr>
            <a:spLocks/>
          </p:cNvSpPr>
          <p:nvPr/>
        </p:nvSpPr>
        <p:spPr bwMode="auto">
          <a:xfrm>
            <a:off x="322263" y="4619625"/>
            <a:ext cx="3963987" cy="1716088"/>
          </a:xfrm>
          <a:custGeom>
            <a:avLst/>
            <a:gdLst>
              <a:gd name="T0" fmla="*/ 2147483647 w 2497"/>
              <a:gd name="T1" fmla="*/ 2147483647 h 1081"/>
              <a:gd name="T2" fmla="*/ 2147483647 w 2497"/>
              <a:gd name="T3" fmla="*/ 2147483647 h 1081"/>
              <a:gd name="T4" fmla="*/ 2147483647 w 2497"/>
              <a:gd name="T5" fmla="*/ 2147483647 h 1081"/>
              <a:gd name="T6" fmla="*/ 2147483647 w 2497"/>
              <a:gd name="T7" fmla="*/ 2147483647 h 1081"/>
              <a:gd name="T8" fmla="*/ 2147483647 w 2497"/>
              <a:gd name="T9" fmla="*/ 2147483647 h 1081"/>
              <a:gd name="T10" fmla="*/ 2147483647 w 2497"/>
              <a:gd name="T11" fmla="*/ 2147483647 h 1081"/>
              <a:gd name="T12" fmla="*/ 2147483647 w 2497"/>
              <a:gd name="T13" fmla="*/ 2147483647 h 1081"/>
              <a:gd name="T14" fmla="*/ 2147483647 w 2497"/>
              <a:gd name="T15" fmla="*/ 2147483647 h 1081"/>
              <a:gd name="T16" fmla="*/ 2147483647 w 2497"/>
              <a:gd name="T17" fmla="*/ 2147483647 h 1081"/>
              <a:gd name="T18" fmla="*/ 2147483647 w 2497"/>
              <a:gd name="T19" fmla="*/ 2147483647 h 1081"/>
              <a:gd name="T20" fmla="*/ 2147483647 w 2497"/>
              <a:gd name="T21" fmla="*/ 2147483647 h 1081"/>
              <a:gd name="T22" fmla="*/ 2147483647 w 2497"/>
              <a:gd name="T23" fmla="*/ 2147483647 h 1081"/>
              <a:gd name="T24" fmla="*/ 2147483647 w 2497"/>
              <a:gd name="T25" fmla="*/ 2147483647 h 1081"/>
              <a:gd name="T26" fmla="*/ 2147483647 w 2497"/>
              <a:gd name="T27" fmla="*/ 2147483647 h 1081"/>
              <a:gd name="T28" fmla="*/ 2147483647 w 2497"/>
              <a:gd name="T29" fmla="*/ 2147483647 h 1081"/>
              <a:gd name="T30" fmla="*/ 2147483647 w 2497"/>
              <a:gd name="T31" fmla="*/ 2147483647 h 108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497" h="1081">
                <a:moveTo>
                  <a:pt x="475" y="274"/>
                </a:moveTo>
                <a:cubicBezTo>
                  <a:pt x="381" y="316"/>
                  <a:pt x="280" y="389"/>
                  <a:pt x="204" y="437"/>
                </a:cubicBezTo>
                <a:cubicBezTo>
                  <a:pt x="128" y="485"/>
                  <a:pt x="42" y="503"/>
                  <a:pt x="21" y="559"/>
                </a:cubicBezTo>
                <a:cubicBezTo>
                  <a:pt x="0" y="615"/>
                  <a:pt x="56" y="734"/>
                  <a:pt x="75" y="776"/>
                </a:cubicBezTo>
                <a:cubicBezTo>
                  <a:pt x="94" y="818"/>
                  <a:pt x="116" y="789"/>
                  <a:pt x="136" y="810"/>
                </a:cubicBezTo>
                <a:cubicBezTo>
                  <a:pt x="156" y="831"/>
                  <a:pt x="167" y="876"/>
                  <a:pt x="197" y="905"/>
                </a:cubicBezTo>
                <a:cubicBezTo>
                  <a:pt x="227" y="934"/>
                  <a:pt x="231" y="970"/>
                  <a:pt x="319" y="986"/>
                </a:cubicBezTo>
                <a:cubicBezTo>
                  <a:pt x="407" y="1002"/>
                  <a:pt x="554" y="1003"/>
                  <a:pt x="726" y="1000"/>
                </a:cubicBezTo>
                <a:cubicBezTo>
                  <a:pt x="898" y="997"/>
                  <a:pt x="1146" y="961"/>
                  <a:pt x="1349" y="966"/>
                </a:cubicBezTo>
                <a:cubicBezTo>
                  <a:pt x="1552" y="971"/>
                  <a:pt x="1785" y="1028"/>
                  <a:pt x="1945" y="1033"/>
                </a:cubicBezTo>
                <a:cubicBezTo>
                  <a:pt x="2105" y="1038"/>
                  <a:pt x="2225" y="1081"/>
                  <a:pt x="2311" y="993"/>
                </a:cubicBezTo>
                <a:cubicBezTo>
                  <a:pt x="2397" y="905"/>
                  <a:pt x="2497" y="662"/>
                  <a:pt x="2460" y="506"/>
                </a:cubicBezTo>
                <a:cubicBezTo>
                  <a:pt x="2423" y="350"/>
                  <a:pt x="2280" y="116"/>
                  <a:pt x="2088" y="58"/>
                </a:cubicBezTo>
                <a:cubicBezTo>
                  <a:pt x="1896" y="0"/>
                  <a:pt x="1528" y="138"/>
                  <a:pt x="1308" y="159"/>
                </a:cubicBezTo>
                <a:cubicBezTo>
                  <a:pt x="1088" y="180"/>
                  <a:pt x="906" y="167"/>
                  <a:pt x="766" y="186"/>
                </a:cubicBezTo>
                <a:cubicBezTo>
                  <a:pt x="626" y="205"/>
                  <a:pt x="569" y="232"/>
                  <a:pt x="475" y="274"/>
                </a:cubicBezTo>
                <a:close/>
              </a:path>
            </a:pathLst>
          </a:custGeom>
          <a:gradFill rotWithShape="1">
            <a:gsLst>
              <a:gs pos="0">
                <a:srgbClr val="00CC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215045" name="Freeform 292"/>
          <p:cNvSpPr>
            <a:spLocks/>
          </p:cNvSpPr>
          <p:nvPr/>
        </p:nvSpPr>
        <p:spPr bwMode="auto">
          <a:xfrm>
            <a:off x="4751388" y="871538"/>
            <a:ext cx="1919287" cy="2227262"/>
          </a:xfrm>
          <a:custGeom>
            <a:avLst/>
            <a:gdLst>
              <a:gd name="T0" fmla="*/ 2147483647 w 1209"/>
              <a:gd name="T1" fmla="*/ 2147483647 h 1403"/>
              <a:gd name="T2" fmla="*/ 2147483647 w 1209"/>
              <a:gd name="T3" fmla="*/ 2147483647 h 1403"/>
              <a:gd name="T4" fmla="*/ 2147483647 w 1209"/>
              <a:gd name="T5" fmla="*/ 2147483647 h 1403"/>
              <a:gd name="T6" fmla="*/ 2147483647 w 1209"/>
              <a:gd name="T7" fmla="*/ 2147483647 h 1403"/>
              <a:gd name="T8" fmla="*/ 2147483647 w 1209"/>
              <a:gd name="T9" fmla="*/ 2147483647 h 1403"/>
              <a:gd name="T10" fmla="*/ 2147483647 w 1209"/>
              <a:gd name="T11" fmla="*/ 2147483647 h 1403"/>
              <a:gd name="T12" fmla="*/ 2147483647 w 1209"/>
              <a:gd name="T13" fmla="*/ 2147483647 h 1403"/>
              <a:gd name="T14" fmla="*/ 2147483647 w 1209"/>
              <a:gd name="T15" fmla="*/ 2147483647 h 1403"/>
              <a:gd name="T16" fmla="*/ 2147483647 w 1209"/>
              <a:gd name="T17" fmla="*/ 2147483647 h 1403"/>
              <a:gd name="T18" fmla="*/ 2147483647 w 1209"/>
              <a:gd name="T19" fmla="*/ 2147483647 h 1403"/>
              <a:gd name="T20" fmla="*/ 2147483647 w 1209"/>
              <a:gd name="T21" fmla="*/ 2147483647 h 1403"/>
              <a:gd name="T22" fmla="*/ 2147483647 w 1209"/>
              <a:gd name="T23" fmla="*/ 2147483647 h 140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09" h="1403">
                <a:moveTo>
                  <a:pt x="84" y="528"/>
                </a:moveTo>
                <a:cubicBezTo>
                  <a:pt x="51" y="600"/>
                  <a:pt x="28" y="643"/>
                  <a:pt x="16" y="705"/>
                </a:cubicBezTo>
                <a:cubicBezTo>
                  <a:pt x="4" y="767"/>
                  <a:pt x="0" y="845"/>
                  <a:pt x="9" y="901"/>
                </a:cubicBezTo>
                <a:cubicBezTo>
                  <a:pt x="18" y="957"/>
                  <a:pt x="44" y="983"/>
                  <a:pt x="70" y="1043"/>
                </a:cubicBezTo>
                <a:cubicBezTo>
                  <a:pt x="96" y="1103"/>
                  <a:pt x="130" y="1210"/>
                  <a:pt x="165" y="1260"/>
                </a:cubicBezTo>
                <a:cubicBezTo>
                  <a:pt x="200" y="1310"/>
                  <a:pt x="223" y="1324"/>
                  <a:pt x="280" y="1342"/>
                </a:cubicBezTo>
                <a:cubicBezTo>
                  <a:pt x="337" y="1360"/>
                  <a:pt x="393" y="1368"/>
                  <a:pt x="510" y="1369"/>
                </a:cubicBezTo>
                <a:cubicBezTo>
                  <a:pt x="627" y="1370"/>
                  <a:pt x="775" y="1403"/>
                  <a:pt x="985" y="1348"/>
                </a:cubicBezTo>
                <a:cubicBezTo>
                  <a:pt x="1195" y="1293"/>
                  <a:pt x="1209" y="54"/>
                  <a:pt x="985" y="27"/>
                </a:cubicBezTo>
                <a:cubicBezTo>
                  <a:pt x="761" y="0"/>
                  <a:pt x="606" y="115"/>
                  <a:pt x="477" y="156"/>
                </a:cubicBezTo>
                <a:cubicBezTo>
                  <a:pt x="348" y="197"/>
                  <a:pt x="280" y="207"/>
                  <a:pt x="212" y="271"/>
                </a:cubicBezTo>
                <a:cubicBezTo>
                  <a:pt x="144" y="335"/>
                  <a:pt x="117" y="456"/>
                  <a:pt x="84" y="528"/>
                </a:cubicBezTo>
                <a:close/>
              </a:path>
            </a:pathLst>
          </a:custGeom>
          <a:gradFill rotWithShape="1">
            <a:gsLst>
              <a:gs pos="0">
                <a:srgbClr val="00CC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92167" name="Rectangle 3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693150" cy="942975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latin typeface="Gill Sans MT" charset="0"/>
                <a:cs typeface="+mj-cs"/>
              </a:rPr>
              <a:t>A day in the life…TCP connection carrying HTTP</a:t>
            </a:r>
          </a:p>
        </p:txBody>
      </p:sp>
      <p:grpSp>
        <p:nvGrpSpPr>
          <p:cNvPr id="706603" name="Group 43"/>
          <p:cNvGrpSpPr>
            <a:grpSpLocks/>
          </p:cNvGrpSpPr>
          <p:nvPr/>
        </p:nvGrpSpPr>
        <p:grpSpPr bwMode="auto">
          <a:xfrm>
            <a:off x="1195388" y="1081088"/>
            <a:ext cx="976312" cy="1460500"/>
            <a:chOff x="651" y="681"/>
            <a:chExt cx="615" cy="920"/>
          </a:xfrm>
        </p:grpSpPr>
        <p:sp>
          <p:nvSpPr>
            <p:cNvPr id="215259" name="Freeform 44"/>
            <p:cNvSpPr>
              <a:spLocks/>
            </p:cNvSpPr>
            <p:nvPr/>
          </p:nvSpPr>
          <p:spPr bwMode="auto">
            <a:xfrm>
              <a:off x="662" y="698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grpSp>
          <p:nvGrpSpPr>
            <p:cNvPr id="215260" name="Group 45"/>
            <p:cNvGrpSpPr>
              <a:grpSpLocks/>
            </p:cNvGrpSpPr>
            <p:nvPr/>
          </p:nvGrpSpPr>
          <p:grpSpPr bwMode="auto">
            <a:xfrm>
              <a:off x="651" y="681"/>
              <a:ext cx="500" cy="828"/>
              <a:chOff x="569" y="2954"/>
              <a:chExt cx="500" cy="828"/>
            </a:xfrm>
          </p:grpSpPr>
          <p:sp>
            <p:nvSpPr>
              <p:cNvPr id="92382" name="Rectangle 46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383" name="Text Box 47"/>
              <p:cNvSpPr txBox="1">
                <a:spLocks noChangeArrowheads="1"/>
              </p:cNvSpPr>
              <p:nvPr/>
            </p:nvSpPr>
            <p:spPr bwMode="auto">
              <a:xfrm>
                <a:off x="607" y="2954"/>
                <a:ext cx="449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HTTP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TCP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IP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Eth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Phy</a:t>
                </a:r>
              </a:p>
            </p:txBody>
          </p:sp>
          <p:sp>
            <p:nvSpPr>
              <p:cNvPr id="92384" name="Line 48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2385" name="Line 49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2386" name="Line 50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2387" name="Line 51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706885" name="Group 325"/>
          <p:cNvGrpSpPr>
            <a:grpSpLocks/>
          </p:cNvGrpSpPr>
          <p:nvPr/>
        </p:nvGrpSpPr>
        <p:grpSpPr bwMode="auto">
          <a:xfrm>
            <a:off x="442913" y="1054100"/>
            <a:ext cx="515937" cy="333375"/>
            <a:chOff x="328" y="678"/>
            <a:chExt cx="325" cy="210"/>
          </a:xfrm>
        </p:grpSpPr>
        <p:grpSp>
          <p:nvGrpSpPr>
            <p:cNvPr id="215255" name="Group 52"/>
            <p:cNvGrpSpPr>
              <a:grpSpLocks/>
            </p:cNvGrpSpPr>
            <p:nvPr/>
          </p:nvGrpSpPr>
          <p:grpSpPr bwMode="auto">
            <a:xfrm>
              <a:off x="328" y="693"/>
              <a:ext cx="325" cy="154"/>
              <a:chOff x="844" y="3337"/>
              <a:chExt cx="325" cy="154"/>
            </a:xfrm>
          </p:grpSpPr>
          <p:sp>
            <p:nvSpPr>
              <p:cNvPr id="92378" name="Rectangle 53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379" name="Text Box 54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32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 smtClean="0">
                    <a:solidFill>
                      <a:srgbClr val="FFFFFF"/>
                    </a:solidFill>
                    <a:latin typeface="Arial" charset="0"/>
                    <a:cs typeface="+mn-cs"/>
                  </a:rPr>
                  <a:t>HTTP</a:t>
                </a:r>
              </a:p>
            </p:txBody>
          </p:sp>
        </p:grpSp>
        <p:sp>
          <p:nvSpPr>
            <p:cNvPr id="92377" name="AutoShape 85"/>
            <p:cNvSpPr>
              <a:spLocks noChangeArrowheads="1"/>
            </p:cNvSpPr>
            <p:nvPr/>
          </p:nvSpPr>
          <p:spPr bwMode="auto">
            <a:xfrm>
              <a:off x="396" y="678"/>
              <a:ext cx="240" cy="210"/>
            </a:xfrm>
            <a:prstGeom prst="downArrow">
              <a:avLst>
                <a:gd name="adj1" fmla="val 49167"/>
                <a:gd name="adj2" fmla="val 24292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</p:grpSp>
      <p:sp>
        <p:nvSpPr>
          <p:cNvPr id="706660" name="Rectangle 100"/>
          <p:cNvSpPr>
            <a:spLocks noChangeArrowheads="1"/>
          </p:cNvSpPr>
          <p:nvPr/>
        </p:nvSpPr>
        <p:spPr bwMode="auto">
          <a:xfrm>
            <a:off x="5208588" y="3168650"/>
            <a:ext cx="3441700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>
                <a:solidFill>
                  <a:srgbClr val="000000"/>
                </a:solidFill>
                <a:latin typeface="Gill Sans MT" charset="0"/>
                <a:cs typeface="+mn-cs"/>
              </a:rPr>
              <a:t>to send HTTP request, client first opens </a:t>
            </a:r>
            <a:r>
              <a:rPr lang="en-US" sz="2000" dirty="0">
                <a:solidFill>
                  <a:srgbClr val="C00000"/>
                </a:solidFill>
                <a:latin typeface="Gill Sans MT" charset="0"/>
                <a:cs typeface="+mn-cs"/>
              </a:rPr>
              <a:t>TCP socket</a:t>
            </a:r>
            <a:r>
              <a:rPr lang="en-US" sz="2000" i="0" dirty="0">
                <a:solidFill>
                  <a:srgbClr val="000000"/>
                </a:solidFill>
                <a:latin typeface="Gill Sans MT" charset="0"/>
                <a:cs typeface="+mn-cs"/>
              </a:rPr>
              <a:t> to web </a:t>
            </a:r>
            <a:r>
              <a:rPr lang="en-US" sz="2000" i="0" dirty="0" smtClean="0">
                <a:solidFill>
                  <a:srgbClr val="000000"/>
                </a:solidFill>
                <a:latin typeface="Gill Sans MT" charset="0"/>
                <a:cs typeface="+mn-cs"/>
              </a:rPr>
              <a:t>server</a:t>
            </a:r>
            <a:endParaRPr lang="en-US" sz="2000" i="0" dirty="0">
              <a:solidFill>
                <a:srgbClr val="000000"/>
              </a:solidFill>
              <a:latin typeface="Gill Sans MT" charset="0"/>
              <a:cs typeface="+mn-cs"/>
            </a:endParaRPr>
          </a:p>
        </p:txBody>
      </p:sp>
      <p:sp>
        <p:nvSpPr>
          <p:cNvPr id="706661" name="Rectangle 101"/>
          <p:cNvSpPr>
            <a:spLocks noChangeArrowheads="1"/>
          </p:cNvSpPr>
          <p:nvPr/>
        </p:nvSpPr>
        <p:spPr bwMode="auto">
          <a:xfrm>
            <a:off x="5186363" y="4054475"/>
            <a:ext cx="3778250" cy="985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>
                <a:solidFill>
                  <a:srgbClr val="000000"/>
                </a:solidFill>
                <a:latin typeface="Gill Sans MT" charset="0"/>
                <a:cs typeface="+mn-cs"/>
              </a:rPr>
              <a:t>TCP </a:t>
            </a:r>
            <a:r>
              <a:rPr lang="en-US" sz="2000" dirty="0">
                <a:solidFill>
                  <a:srgbClr val="C00000"/>
                </a:solidFill>
                <a:latin typeface="Gill Sans MT" charset="0"/>
                <a:cs typeface="+mn-cs"/>
              </a:rPr>
              <a:t>SYN segment</a:t>
            </a:r>
            <a:r>
              <a:rPr lang="en-US" sz="2000" i="0" dirty="0">
                <a:solidFill>
                  <a:srgbClr val="C00000"/>
                </a:solidFill>
                <a:latin typeface="Gill Sans MT" charset="0"/>
                <a:cs typeface="+mn-cs"/>
              </a:rPr>
              <a:t> </a:t>
            </a:r>
            <a:r>
              <a:rPr lang="en-US" sz="2000" i="0" dirty="0">
                <a:solidFill>
                  <a:srgbClr val="000000"/>
                </a:solidFill>
                <a:latin typeface="Gill Sans MT" charset="0"/>
                <a:cs typeface="+mn-cs"/>
              </a:rPr>
              <a:t>(step 1 in 3-way handshake) </a:t>
            </a:r>
            <a:r>
              <a:rPr lang="en-US" sz="2000" dirty="0">
                <a:solidFill>
                  <a:srgbClr val="000000"/>
                </a:solidFill>
                <a:latin typeface="Gill Sans MT" charset="0"/>
                <a:cs typeface="+mn-cs"/>
              </a:rPr>
              <a:t>inter-domain routed</a:t>
            </a:r>
            <a:r>
              <a:rPr lang="en-US" sz="2000" i="0" dirty="0">
                <a:solidFill>
                  <a:srgbClr val="000000"/>
                </a:solidFill>
                <a:latin typeface="Gill Sans MT" charset="0"/>
                <a:cs typeface="+mn-cs"/>
              </a:rPr>
              <a:t> to web server</a:t>
            </a:r>
          </a:p>
        </p:txBody>
      </p:sp>
      <p:sp>
        <p:nvSpPr>
          <p:cNvPr id="706662" name="Rectangle 102"/>
          <p:cNvSpPr>
            <a:spLocks noChangeArrowheads="1"/>
          </p:cNvSpPr>
          <p:nvPr/>
        </p:nvSpPr>
        <p:spPr bwMode="auto">
          <a:xfrm>
            <a:off x="5189538" y="5892800"/>
            <a:ext cx="4068762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>
                <a:solidFill>
                  <a:srgbClr val="000000"/>
                </a:solidFill>
                <a:latin typeface="Gill Sans MT" charset="0"/>
                <a:cs typeface="+mn-cs"/>
              </a:rPr>
              <a:t>TCP </a:t>
            </a:r>
            <a:r>
              <a:rPr lang="en-US" sz="2000" dirty="0">
                <a:solidFill>
                  <a:srgbClr val="C00000"/>
                </a:solidFill>
                <a:latin typeface="Gill Sans MT" charset="0"/>
                <a:cs typeface="+mn-cs"/>
              </a:rPr>
              <a:t>connection established!</a:t>
            </a:r>
          </a:p>
        </p:txBody>
      </p:sp>
      <p:grpSp>
        <p:nvGrpSpPr>
          <p:cNvPr id="215052" name="Group 166"/>
          <p:cNvGrpSpPr>
            <a:grpSpLocks/>
          </p:cNvGrpSpPr>
          <p:nvPr/>
        </p:nvGrpSpPr>
        <p:grpSpPr bwMode="auto">
          <a:xfrm>
            <a:off x="3795713" y="2409825"/>
            <a:ext cx="1576387" cy="1287463"/>
            <a:chOff x="3228" y="1776"/>
            <a:chExt cx="252" cy="96"/>
          </a:xfrm>
        </p:grpSpPr>
        <p:sp>
          <p:nvSpPr>
            <p:cNvPr id="215253" name="Line 164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5254" name="Line 165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15053" name="Group 167"/>
          <p:cNvGrpSpPr>
            <a:grpSpLocks/>
          </p:cNvGrpSpPr>
          <p:nvPr/>
        </p:nvGrpSpPr>
        <p:grpSpPr bwMode="auto">
          <a:xfrm flipH="1">
            <a:off x="5600700" y="2424113"/>
            <a:ext cx="400050" cy="152400"/>
            <a:chOff x="3228" y="1776"/>
            <a:chExt cx="252" cy="96"/>
          </a:xfrm>
        </p:grpSpPr>
        <p:sp>
          <p:nvSpPr>
            <p:cNvPr id="215251" name="Line 168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5252" name="Line 169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15054" name="Group 170"/>
          <p:cNvGrpSpPr>
            <a:grpSpLocks/>
          </p:cNvGrpSpPr>
          <p:nvPr/>
        </p:nvGrpSpPr>
        <p:grpSpPr bwMode="auto">
          <a:xfrm flipH="1" flipV="1">
            <a:off x="5753100" y="1900238"/>
            <a:ext cx="400050" cy="152400"/>
            <a:chOff x="3228" y="1776"/>
            <a:chExt cx="252" cy="96"/>
          </a:xfrm>
        </p:grpSpPr>
        <p:sp>
          <p:nvSpPr>
            <p:cNvPr id="215249" name="Line 171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5250" name="Line 172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15055" name="Group 110"/>
          <p:cNvGrpSpPr>
            <a:grpSpLocks/>
          </p:cNvGrpSpPr>
          <p:nvPr/>
        </p:nvGrpSpPr>
        <p:grpSpPr bwMode="auto">
          <a:xfrm>
            <a:off x="3057525" y="5273675"/>
            <a:ext cx="757238" cy="379413"/>
            <a:chOff x="2466" y="2026"/>
            <a:chExt cx="477" cy="282"/>
          </a:xfrm>
        </p:grpSpPr>
        <p:sp>
          <p:nvSpPr>
            <p:cNvPr id="215235" name="Oval 111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5236" name="Line 112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5237" name="Rectangle 113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i="0" dirty="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215238" name="Oval 114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215239" name="Group 115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215246" name="Line 11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5247" name="Line 11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5248" name="Line 11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215240" name="Group 119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215243" name="Line 12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5244" name="Line 12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5245" name="Line 12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215241" name="Line 123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5242" name="Line 124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215056" name="Line 136"/>
          <p:cNvSpPr>
            <a:spLocks noChangeShapeType="1"/>
          </p:cNvSpPr>
          <p:nvPr/>
        </p:nvSpPr>
        <p:spPr bwMode="auto">
          <a:xfrm flipV="1">
            <a:off x="2543175" y="5443538"/>
            <a:ext cx="490538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15057" name="Text Box 137"/>
          <p:cNvSpPr txBox="1">
            <a:spLocks noChangeArrowheads="1"/>
          </p:cNvSpPr>
          <p:nvPr/>
        </p:nvSpPr>
        <p:spPr bwMode="auto">
          <a:xfrm>
            <a:off x="1003300" y="5835650"/>
            <a:ext cx="1595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64.233.169.105</a:t>
            </a:r>
          </a:p>
        </p:txBody>
      </p:sp>
      <p:sp>
        <p:nvSpPr>
          <p:cNvPr id="215058" name="Text Box 138"/>
          <p:cNvSpPr txBox="1">
            <a:spLocks noChangeArrowheads="1"/>
          </p:cNvSpPr>
          <p:nvPr/>
        </p:nvSpPr>
        <p:spPr bwMode="auto">
          <a:xfrm>
            <a:off x="971550" y="5541963"/>
            <a:ext cx="11779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web server</a:t>
            </a:r>
          </a:p>
        </p:txBody>
      </p:sp>
      <p:grpSp>
        <p:nvGrpSpPr>
          <p:cNvPr id="215059" name="Group 194"/>
          <p:cNvGrpSpPr>
            <a:grpSpLocks/>
          </p:cNvGrpSpPr>
          <p:nvPr/>
        </p:nvGrpSpPr>
        <p:grpSpPr bwMode="auto">
          <a:xfrm>
            <a:off x="2970213" y="5649913"/>
            <a:ext cx="295275" cy="114300"/>
            <a:chOff x="3228" y="1776"/>
            <a:chExt cx="252" cy="96"/>
          </a:xfrm>
        </p:grpSpPr>
        <p:sp>
          <p:nvSpPr>
            <p:cNvPr id="215233" name="Line 195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5234" name="Line 196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15060" name="Group 197"/>
          <p:cNvGrpSpPr>
            <a:grpSpLocks/>
          </p:cNvGrpSpPr>
          <p:nvPr/>
        </p:nvGrpSpPr>
        <p:grpSpPr bwMode="auto">
          <a:xfrm flipH="1">
            <a:off x="3608388" y="5649913"/>
            <a:ext cx="295275" cy="114300"/>
            <a:chOff x="3228" y="1776"/>
            <a:chExt cx="252" cy="96"/>
          </a:xfrm>
        </p:grpSpPr>
        <p:sp>
          <p:nvSpPr>
            <p:cNvPr id="215231" name="Line 198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5232" name="Line 199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15061" name="Group 200"/>
          <p:cNvGrpSpPr>
            <a:grpSpLocks/>
          </p:cNvGrpSpPr>
          <p:nvPr/>
        </p:nvGrpSpPr>
        <p:grpSpPr bwMode="auto">
          <a:xfrm flipH="1" flipV="1">
            <a:off x="3813175" y="5354638"/>
            <a:ext cx="295275" cy="114300"/>
            <a:chOff x="3228" y="1776"/>
            <a:chExt cx="252" cy="96"/>
          </a:xfrm>
        </p:grpSpPr>
        <p:sp>
          <p:nvSpPr>
            <p:cNvPr id="215229" name="Line 201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5230" name="Line 202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92183" name="Line 290"/>
          <p:cNvSpPr>
            <a:spLocks noChangeShapeType="1"/>
          </p:cNvSpPr>
          <p:nvPr/>
        </p:nvSpPr>
        <p:spPr bwMode="auto">
          <a:xfrm flipH="1">
            <a:off x="3594100" y="2432050"/>
            <a:ext cx="1882775" cy="2892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706874" name="Group 314"/>
          <p:cNvGrpSpPr>
            <a:grpSpLocks/>
          </p:cNvGrpSpPr>
          <p:nvPr/>
        </p:nvGrpSpPr>
        <p:grpSpPr bwMode="auto">
          <a:xfrm>
            <a:off x="79375" y="1900238"/>
            <a:ext cx="1081088" cy="244475"/>
            <a:chOff x="410" y="1508"/>
            <a:chExt cx="681" cy="154"/>
          </a:xfrm>
        </p:grpSpPr>
        <p:sp>
          <p:nvSpPr>
            <p:cNvPr id="92341" name="Rectangle 99"/>
            <p:cNvSpPr>
              <a:spLocks noChangeArrowheads="1"/>
            </p:cNvSpPr>
            <p:nvPr/>
          </p:nvSpPr>
          <p:spPr bwMode="auto">
            <a:xfrm>
              <a:off x="410" y="1511"/>
              <a:ext cx="681" cy="1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342" name="Rectangle 95"/>
            <p:cNvSpPr>
              <a:spLocks noChangeArrowheads="1"/>
            </p:cNvSpPr>
            <p:nvPr/>
          </p:nvSpPr>
          <p:spPr bwMode="auto">
            <a:xfrm>
              <a:off x="538" y="1536"/>
              <a:ext cx="96" cy="9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343" name="Rectangle 96"/>
            <p:cNvSpPr>
              <a:spLocks noChangeArrowheads="1"/>
            </p:cNvSpPr>
            <p:nvPr/>
          </p:nvSpPr>
          <p:spPr bwMode="auto">
            <a:xfrm>
              <a:off x="529" y="1525"/>
              <a:ext cx="480" cy="112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344" name="Rectangle 97"/>
            <p:cNvSpPr>
              <a:spLocks noChangeArrowheads="1"/>
            </p:cNvSpPr>
            <p:nvPr/>
          </p:nvSpPr>
          <p:spPr bwMode="auto">
            <a:xfrm>
              <a:off x="423" y="1527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345" name="Rectangle 98"/>
            <p:cNvSpPr>
              <a:spLocks noChangeArrowheads="1"/>
            </p:cNvSpPr>
            <p:nvPr/>
          </p:nvSpPr>
          <p:spPr bwMode="auto">
            <a:xfrm>
              <a:off x="1021" y="1526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215225" name="Group 310"/>
            <p:cNvGrpSpPr>
              <a:grpSpLocks/>
            </p:cNvGrpSpPr>
            <p:nvPr/>
          </p:nvGrpSpPr>
          <p:grpSpPr bwMode="auto">
            <a:xfrm>
              <a:off x="647" y="1508"/>
              <a:ext cx="354" cy="154"/>
              <a:chOff x="290" y="875"/>
              <a:chExt cx="354" cy="154"/>
            </a:xfrm>
          </p:grpSpPr>
          <p:sp>
            <p:nvSpPr>
              <p:cNvPr id="92347" name="Rectangle 311"/>
              <p:cNvSpPr>
                <a:spLocks noChangeArrowheads="1"/>
              </p:cNvSpPr>
              <p:nvPr/>
            </p:nvSpPr>
            <p:spPr bwMode="auto">
              <a:xfrm>
                <a:off x="306" y="909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348" name="Rectangle 312"/>
              <p:cNvSpPr>
                <a:spLocks noChangeArrowheads="1"/>
              </p:cNvSpPr>
              <p:nvPr/>
            </p:nvSpPr>
            <p:spPr bwMode="auto">
              <a:xfrm>
                <a:off x="290" y="903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349" name="Text Box 313"/>
              <p:cNvSpPr txBox="1">
                <a:spLocks noChangeArrowheads="1"/>
              </p:cNvSpPr>
              <p:nvPr/>
            </p:nvSpPr>
            <p:spPr bwMode="auto">
              <a:xfrm>
                <a:off x="332" y="875"/>
                <a:ext cx="28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SYN</a:t>
                </a:r>
              </a:p>
            </p:txBody>
          </p:sp>
        </p:grpSp>
      </p:grpSp>
      <p:grpSp>
        <p:nvGrpSpPr>
          <p:cNvPr id="706886" name="Group 326"/>
          <p:cNvGrpSpPr>
            <a:grpSpLocks/>
          </p:cNvGrpSpPr>
          <p:nvPr/>
        </p:nvGrpSpPr>
        <p:grpSpPr bwMode="auto">
          <a:xfrm>
            <a:off x="307975" y="4241800"/>
            <a:ext cx="1081088" cy="782638"/>
            <a:chOff x="59" y="863"/>
            <a:chExt cx="681" cy="493"/>
          </a:xfrm>
        </p:grpSpPr>
        <p:grpSp>
          <p:nvGrpSpPr>
            <p:cNvPr id="215199" name="Group 68"/>
            <p:cNvGrpSpPr>
              <a:grpSpLocks/>
            </p:cNvGrpSpPr>
            <p:nvPr/>
          </p:nvGrpSpPr>
          <p:grpSpPr bwMode="auto">
            <a:xfrm>
              <a:off x="177" y="1042"/>
              <a:ext cx="480" cy="112"/>
              <a:chOff x="627" y="3377"/>
              <a:chExt cx="480" cy="112"/>
            </a:xfrm>
          </p:grpSpPr>
          <p:sp>
            <p:nvSpPr>
              <p:cNvPr id="92339" name="Rectangle 69"/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340" name="Rectangle 70"/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grpSp>
          <p:nvGrpSpPr>
            <p:cNvPr id="215200" name="Group 301"/>
            <p:cNvGrpSpPr>
              <a:grpSpLocks/>
            </p:cNvGrpSpPr>
            <p:nvPr/>
          </p:nvGrpSpPr>
          <p:grpSpPr bwMode="auto">
            <a:xfrm>
              <a:off x="290" y="863"/>
              <a:ext cx="354" cy="154"/>
              <a:chOff x="290" y="875"/>
              <a:chExt cx="354" cy="154"/>
            </a:xfrm>
          </p:grpSpPr>
          <p:sp>
            <p:nvSpPr>
              <p:cNvPr id="92336" name="Rectangle 59"/>
              <p:cNvSpPr>
                <a:spLocks noChangeArrowheads="1"/>
              </p:cNvSpPr>
              <p:nvPr/>
            </p:nvSpPr>
            <p:spPr bwMode="auto">
              <a:xfrm>
                <a:off x="306" y="909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337" name="Rectangle 60"/>
              <p:cNvSpPr>
                <a:spLocks noChangeArrowheads="1"/>
              </p:cNvSpPr>
              <p:nvPr/>
            </p:nvSpPr>
            <p:spPr bwMode="auto">
              <a:xfrm>
                <a:off x="290" y="903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338" name="Text Box 297"/>
              <p:cNvSpPr txBox="1">
                <a:spLocks noChangeArrowheads="1"/>
              </p:cNvSpPr>
              <p:nvPr/>
            </p:nvSpPr>
            <p:spPr bwMode="auto">
              <a:xfrm>
                <a:off x="332" y="875"/>
                <a:ext cx="28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SYN</a:t>
                </a:r>
              </a:p>
            </p:txBody>
          </p:sp>
        </p:grpSp>
        <p:grpSp>
          <p:nvGrpSpPr>
            <p:cNvPr id="215201" name="Group 302"/>
            <p:cNvGrpSpPr>
              <a:grpSpLocks/>
            </p:cNvGrpSpPr>
            <p:nvPr/>
          </p:nvGrpSpPr>
          <p:grpSpPr bwMode="auto">
            <a:xfrm>
              <a:off x="284" y="1022"/>
              <a:ext cx="354" cy="154"/>
              <a:chOff x="290" y="875"/>
              <a:chExt cx="354" cy="154"/>
            </a:xfrm>
          </p:grpSpPr>
          <p:sp>
            <p:nvSpPr>
              <p:cNvPr id="92333" name="Rectangle 303"/>
              <p:cNvSpPr>
                <a:spLocks noChangeArrowheads="1"/>
              </p:cNvSpPr>
              <p:nvPr/>
            </p:nvSpPr>
            <p:spPr bwMode="auto">
              <a:xfrm>
                <a:off x="306" y="909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334" name="Rectangle 304"/>
              <p:cNvSpPr>
                <a:spLocks noChangeArrowheads="1"/>
              </p:cNvSpPr>
              <p:nvPr/>
            </p:nvSpPr>
            <p:spPr bwMode="auto">
              <a:xfrm>
                <a:off x="290" y="903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335" name="Text Box 305"/>
              <p:cNvSpPr txBox="1">
                <a:spLocks noChangeArrowheads="1"/>
              </p:cNvSpPr>
              <p:nvPr/>
            </p:nvSpPr>
            <p:spPr bwMode="auto">
              <a:xfrm>
                <a:off x="332" y="875"/>
                <a:ext cx="28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SYN</a:t>
                </a:r>
              </a:p>
            </p:txBody>
          </p:sp>
        </p:grpSp>
        <p:grpSp>
          <p:nvGrpSpPr>
            <p:cNvPr id="215202" name="Group 315"/>
            <p:cNvGrpSpPr>
              <a:grpSpLocks/>
            </p:cNvGrpSpPr>
            <p:nvPr/>
          </p:nvGrpSpPr>
          <p:grpSpPr bwMode="auto">
            <a:xfrm>
              <a:off x="59" y="1202"/>
              <a:ext cx="681" cy="154"/>
              <a:chOff x="410" y="1508"/>
              <a:chExt cx="681" cy="154"/>
            </a:xfrm>
          </p:grpSpPr>
          <p:sp>
            <p:nvSpPr>
              <p:cNvPr id="92324" name="Rectangle 316"/>
              <p:cNvSpPr>
                <a:spLocks noChangeArrowheads="1"/>
              </p:cNvSpPr>
              <p:nvPr/>
            </p:nvSpPr>
            <p:spPr bwMode="auto">
              <a:xfrm>
                <a:off x="410" y="1511"/>
                <a:ext cx="681" cy="13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325" name="Rectangle 317"/>
              <p:cNvSpPr>
                <a:spLocks noChangeArrowheads="1"/>
              </p:cNvSpPr>
              <p:nvPr/>
            </p:nvSpPr>
            <p:spPr bwMode="auto">
              <a:xfrm>
                <a:off x="538" y="1536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326" name="Rectangle 318"/>
              <p:cNvSpPr>
                <a:spLocks noChangeArrowheads="1"/>
              </p:cNvSpPr>
              <p:nvPr/>
            </p:nvSpPr>
            <p:spPr bwMode="auto">
              <a:xfrm>
                <a:off x="529" y="1525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327" name="Rectangle 319"/>
              <p:cNvSpPr>
                <a:spLocks noChangeArrowheads="1"/>
              </p:cNvSpPr>
              <p:nvPr/>
            </p:nvSpPr>
            <p:spPr bwMode="auto">
              <a:xfrm>
                <a:off x="423" y="1527"/>
                <a:ext cx="94" cy="10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328" name="Rectangle 320"/>
              <p:cNvSpPr>
                <a:spLocks noChangeArrowheads="1"/>
              </p:cNvSpPr>
              <p:nvPr/>
            </p:nvSpPr>
            <p:spPr bwMode="auto">
              <a:xfrm>
                <a:off x="1021" y="1526"/>
                <a:ext cx="60" cy="10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5208" name="Group 321"/>
              <p:cNvGrpSpPr>
                <a:grpSpLocks/>
              </p:cNvGrpSpPr>
              <p:nvPr/>
            </p:nvGrpSpPr>
            <p:grpSpPr bwMode="auto">
              <a:xfrm>
                <a:off x="647" y="1508"/>
                <a:ext cx="354" cy="154"/>
                <a:chOff x="290" y="875"/>
                <a:chExt cx="354" cy="154"/>
              </a:xfrm>
            </p:grpSpPr>
            <p:sp>
              <p:nvSpPr>
                <p:cNvPr id="92330" name="Rectangle 322"/>
                <p:cNvSpPr>
                  <a:spLocks noChangeArrowheads="1"/>
                </p:cNvSpPr>
                <p:nvPr/>
              </p:nvSpPr>
              <p:spPr bwMode="auto">
                <a:xfrm>
                  <a:off x="306" y="909"/>
                  <a:ext cx="32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2331" name="Rectangle 323"/>
                <p:cNvSpPr>
                  <a:spLocks noChangeArrowheads="1"/>
                </p:cNvSpPr>
                <p:nvPr/>
              </p:nvSpPr>
              <p:spPr bwMode="auto">
                <a:xfrm>
                  <a:off x="290" y="903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2332" name="Text Box 324"/>
                <p:cNvSpPr txBox="1">
                  <a:spLocks noChangeArrowheads="1"/>
                </p:cNvSpPr>
                <p:nvPr/>
              </p:nvSpPr>
              <p:spPr bwMode="auto">
                <a:xfrm>
                  <a:off x="332" y="875"/>
                  <a:ext cx="280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i="0" dirty="0" smtClean="0">
                      <a:solidFill>
                        <a:srgbClr val="000000"/>
                      </a:solidFill>
                      <a:latin typeface="Arial" charset="0"/>
                      <a:cs typeface="+mn-cs"/>
                    </a:rPr>
                    <a:t>SYN</a:t>
                  </a:r>
                </a:p>
              </p:txBody>
            </p:sp>
          </p:grpSp>
        </p:grpSp>
      </p:grpSp>
      <p:grpSp>
        <p:nvGrpSpPr>
          <p:cNvPr id="706896" name="Group 336"/>
          <p:cNvGrpSpPr>
            <a:grpSpLocks/>
          </p:cNvGrpSpPr>
          <p:nvPr/>
        </p:nvGrpSpPr>
        <p:grpSpPr bwMode="auto">
          <a:xfrm>
            <a:off x="1509713" y="3965575"/>
            <a:ext cx="976312" cy="1460500"/>
            <a:chOff x="4000" y="1895"/>
            <a:chExt cx="615" cy="920"/>
          </a:xfrm>
        </p:grpSpPr>
        <p:sp>
          <p:nvSpPr>
            <p:cNvPr id="215191" name="Freeform 328"/>
            <p:cNvSpPr>
              <a:spLocks/>
            </p:cNvSpPr>
            <p:nvPr/>
          </p:nvSpPr>
          <p:spPr bwMode="auto">
            <a:xfrm>
              <a:off x="4011" y="1912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grpSp>
          <p:nvGrpSpPr>
            <p:cNvPr id="215192" name="Group 329"/>
            <p:cNvGrpSpPr>
              <a:grpSpLocks/>
            </p:cNvGrpSpPr>
            <p:nvPr/>
          </p:nvGrpSpPr>
          <p:grpSpPr bwMode="auto">
            <a:xfrm>
              <a:off x="4000" y="1895"/>
              <a:ext cx="500" cy="828"/>
              <a:chOff x="569" y="2954"/>
              <a:chExt cx="500" cy="828"/>
            </a:xfrm>
          </p:grpSpPr>
          <p:sp>
            <p:nvSpPr>
              <p:cNvPr id="92314" name="Rectangle 330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315" name="Text Box 331"/>
              <p:cNvSpPr txBox="1">
                <a:spLocks noChangeArrowheads="1"/>
              </p:cNvSpPr>
              <p:nvPr/>
            </p:nvSpPr>
            <p:spPr bwMode="auto">
              <a:xfrm>
                <a:off x="646" y="2954"/>
                <a:ext cx="371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endParaRPr lang="en-US" sz="1600" i="0" dirty="0" smtClean="0">
                  <a:solidFill>
                    <a:srgbClr val="000000"/>
                  </a:solidFill>
                  <a:latin typeface="Arial" charset="0"/>
                  <a:cs typeface="+mn-cs"/>
                </a:endParaRP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TCP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IP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Eth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Phy</a:t>
                </a:r>
              </a:p>
            </p:txBody>
          </p:sp>
          <p:sp>
            <p:nvSpPr>
              <p:cNvPr id="92316" name="Line 332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2317" name="Line 333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2318" name="Line 334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2319" name="Line 335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706897" name="Group 337"/>
          <p:cNvGrpSpPr>
            <a:grpSpLocks/>
          </p:cNvGrpSpPr>
          <p:nvPr/>
        </p:nvGrpSpPr>
        <p:grpSpPr bwMode="auto">
          <a:xfrm>
            <a:off x="79375" y="1355725"/>
            <a:ext cx="1081088" cy="782638"/>
            <a:chOff x="59" y="863"/>
            <a:chExt cx="681" cy="493"/>
          </a:xfrm>
        </p:grpSpPr>
        <p:grpSp>
          <p:nvGrpSpPr>
            <p:cNvPr id="215170" name="Group 338"/>
            <p:cNvGrpSpPr>
              <a:grpSpLocks/>
            </p:cNvGrpSpPr>
            <p:nvPr/>
          </p:nvGrpSpPr>
          <p:grpSpPr bwMode="auto">
            <a:xfrm>
              <a:off x="177" y="1042"/>
              <a:ext cx="480" cy="112"/>
              <a:chOff x="627" y="3377"/>
              <a:chExt cx="480" cy="112"/>
            </a:xfrm>
          </p:grpSpPr>
          <p:sp>
            <p:nvSpPr>
              <p:cNvPr id="92310" name="Rectangle 339"/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311" name="Rectangle 340"/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grpSp>
          <p:nvGrpSpPr>
            <p:cNvPr id="215171" name="Group 341"/>
            <p:cNvGrpSpPr>
              <a:grpSpLocks/>
            </p:cNvGrpSpPr>
            <p:nvPr/>
          </p:nvGrpSpPr>
          <p:grpSpPr bwMode="auto">
            <a:xfrm>
              <a:off x="290" y="863"/>
              <a:ext cx="354" cy="154"/>
              <a:chOff x="290" y="875"/>
              <a:chExt cx="354" cy="154"/>
            </a:xfrm>
          </p:grpSpPr>
          <p:sp>
            <p:nvSpPr>
              <p:cNvPr id="92307" name="Rectangle 342"/>
              <p:cNvSpPr>
                <a:spLocks noChangeArrowheads="1"/>
              </p:cNvSpPr>
              <p:nvPr/>
            </p:nvSpPr>
            <p:spPr bwMode="auto">
              <a:xfrm>
                <a:off x="306" y="909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308" name="Rectangle 343"/>
              <p:cNvSpPr>
                <a:spLocks noChangeArrowheads="1"/>
              </p:cNvSpPr>
              <p:nvPr/>
            </p:nvSpPr>
            <p:spPr bwMode="auto">
              <a:xfrm>
                <a:off x="290" y="903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309" name="Text Box 344"/>
              <p:cNvSpPr txBox="1">
                <a:spLocks noChangeArrowheads="1"/>
              </p:cNvSpPr>
              <p:nvPr/>
            </p:nvSpPr>
            <p:spPr bwMode="auto">
              <a:xfrm>
                <a:off x="332" y="875"/>
                <a:ext cx="28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SYN</a:t>
                </a:r>
              </a:p>
            </p:txBody>
          </p:sp>
        </p:grpSp>
        <p:grpSp>
          <p:nvGrpSpPr>
            <p:cNvPr id="215172" name="Group 345"/>
            <p:cNvGrpSpPr>
              <a:grpSpLocks/>
            </p:cNvGrpSpPr>
            <p:nvPr/>
          </p:nvGrpSpPr>
          <p:grpSpPr bwMode="auto">
            <a:xfrm>
              <a:off x="284" y="1022"/>
              <a:ext cx="354" cy="154"/>
              <a:chOff x="290" y="875"/>
              <a:chExt cx="354" cy="154"/>
            </a:xfrm>
          </p:grpSpPr>
          <p:sp>
            <p:nvSpPr>
              <p:cNvPr id="92304" name="Rectangle 346"/>
              <p:cNvSpPr>
                <a:spLocks noChangeArrowheads="1"/>
              </p:cNvSpPr>
              <p:nvPr/>
            </p:nvSpPr>
            <p:spPr bwMode="auto">
              <a:xfrm>
                <a:off x="306" y="909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305" name="Rectangle 347"/>
              <p:cNvSpPr>
                <a:spLocks noChangeArrowheads="1"/>
              </p:cNvSpPr>
              <p:nvPr/>
            </p:nvSpPr>
            <p:spPr bwMode="auto">
              <a:xfrm>
                <a:off x="290" y="903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306" name="Text Box 348"/>
              <p:cNvSpPr txBox="1">
                <a:spLocks noChangeArrowheads="1"/>
              </p:cNvSpPr>
              <p:nvPr/>
            </p:nvSpPr>
            <p:spPr bwMode="auto">
              <a:xfrm>
                <a:off x="332" y="875"/>
                <a:ext cx="28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SYN</a:t>
                </a:r>
              </a:p>
            </p:txBody>
          </p:sp>
        </p:grpSp>
        <p:grpSp>
          <p:nvGrpSpPr>
            <p:cNvPr id="215173" name="Group 349"/>
            <p:cNvGrpSpPr>
              <a:grpSpLocks/>
            </p:cNvGrpSpPr>
            <p:nvPr/>
          </p:nvGrpSpPr>
          <p:grpSpPr bwMode="auto">
            <a:xfrm>
              <a:off x="59" y="1202"/>
              <a:ext cx="681" cy="154"/>
              <a:chOff x="410" y="1508"/>
              <a:chExt cx="681" cy="154"/>
            </a:xfrm>
          </p:grpSpPr>
          <p:sp>
            <p:nvSpPr>
              <p:cNvPr id="92295" name="Rectangle 350"/>
              <p:cNvSpPr>
                <a:spLocks noChangeArrowheads="1"/>
              </p:cNvSpPr>
              <p:nvPr/>
            </p:nvSpPr>
            <p:spPr bwMode="auto">
              <a:xfrm>
                <a:off x="410" y="1511"/>
                <a:ext cx="681" cy="13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96" name="Rectangle 351"/>
              <p:cNvSpPr>
                <a:spLocks noChangeArrowheads="1"/>
              </p:cNvSpPr>
              <p:nvPr/>
            </p:nvSpPr>
            <p:spPr bwMode="auto">
              <a:xfrm>
                <a:off x="538" y="1536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97" name="Rectangle 352"/>
              <p:cNvSpPr>
                <a:spLocks noChangeArrowheads="1"/>
              </p:cNvSpPr>
              <p:nvPr/>
            </p:nvSpPr>
            <p:spPr bwMode="auto">
              <a:xfrm>
                <a:off x="529" y="1525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98" name="Rectangle 353"/>
              <p:cNvSpPr>
                <a:spLocks noChangeArrowheads="1"/>
              </p:cNvSpPr>
              <p:nvPr/>
            </p:nvSpPr>
            <p:spPr bwMode="auto">
              <a:xfrm>
                <a:off x="423" y="1527"/>
                <a:ext cx="94" cy="10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99" name="Rectangle 354"/>
              <p:cNvSpPr>
                <a:spLocks noChangeArrowheads="1"/>
              </p:cNvSpPr>
              <p:nvPr/>
            </p:nvSpPr>
            <p:spPr bwMode="auto">
              <a:xfrm>
                <a:off x="1021" y="1526"/>
                <a:ext cx="60" cy="10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5179" name="Group 355"/>
              <p:cNvGrpSpPr>
                <a:grpSpLocks/>
              </p:cNvGrpSpPr>
              <p:nvPr/>
            </p:nvGrpSpPr>
            <p:grpSpPr bwMode="auto">
              <a:xfrm>
                <a:off x="647" y="1508"/>
                <a:ext cx="354" cy="154"/>
                <a:chOff x="290" y="875"/>
                <a:chExt cx="354" cy="154"/>
              </a:xfrm>
            </p:grpSpPr>
            <p:sp>
              <p:nvSpPr>
                <p:cNvPr id="92301" name="Rectangle 356"/>
                <p:cNvSpPr>
                  <a:spLocks noChangeArrowheads="1"/>
                </p:cNvSpPr>
                <p:nvPr/>
              </p:nvSpPr>
              <p:spPr bwMode="auto">
                <a:xfrm>
                  <a:off x="306" y="909"/>
                  <a:ext cx="32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2302" name="Rectangle 357"/>
                <p:cNvSpPr>
                  <a:spLocks noChangeArrowheads="1"/>
                </p:cNvSpPr>
                <p:nvPr/>
              </p:nvSpPr>
              <p:spPr bwMode="auto">
                <a:xfrm>
                  <a:off x="290" y="903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2303" name="Text Box 358"/>
                <p:cNvSpPr txBox="1">
                  <a:spLocks noChangeArrowheads="1"/>
                </p:cNvSpPr>
                <p:nvPr/>
              </p:nvSpPr>
              <p:spPr bwMode="auto">
                <a:xfrm>
                  <a:off x="332" y="875"/>
                  <a:ext cx="280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i="0" dirty="0" smtClean="0">
                      <a:solidFill>
                        <a:srgbClr val="000000"/>
                      </a:solidFill>
                      <a:latin typeface="Arial" charset="0"/>
                      <a:cs typeface="+mn-cs"/>
                    </a:rPr>
                    <a:t>SYN</a:t>
                  </a:r>
                </a:p>
              </p:txBody>
            </p:sp>
          </p:grpSp>
        </p:grpSp>
      </p:grpSp>
      <p:sp>
        <p:nvSpPr>
          <p:cNvPr id="92188" name="Rectangle 359"/>
          <p:cNvSpPr>
            <a:spLocks noChangeArrowheads="1"/>
          </p:cNvSpPr>
          <p:nvPr/>
        </p:nvSpPr>
        <p:spPr bwMode="auto">
          <a:xfrm>
            <a:off x="979488" y="4452938"/>
            <a:ext cx="1841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 sz="1000" i="0" dirty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grpSp>
        <p:nvGrpSpPr>
          <p:cNvPr id="706951" name="Group 391"/>
          <p:cNvGrpSpPr>
            <a:grpSpLocks/>
          </p:cNvGrpSpPr>
          <p:nvPr/>
        </p:nvGrpSpPr>
        <p:grpSpPr bwMode="auto">
          <a:xfrm>
            <a:off x="306388" y="4241800"/>
            <a:ext cx="1081087" cy="782638"/>
            <a:chOff x="2675" y="3676"/>
            <a:chExt cx="681" cy="493"/>
          </a:xfrm>
        </p:grpSpPr>
        <p:grpSp>
          <p:nvGrpSpPr>
            <p:cNvPr id="215150" name="Group 361"/>
            <p:cNvGrpSpPr>
              <a:grpSpLocks/>
            </p:cNvGrpSpPr>
            <p:nvPr/>
          </p:nvGrpSpPr>
          <p:grpSpPr bwMode="auto">
            <a:xfrm>
              <a:off x="2793" y="3855"/>
              <a:ext cx="480" cy="112"/>
              <a:chOff x="627" y="3377"/>
              <a:chExt cx="480" cy="112"/>
            </a:xfrm>
          </p:grpSpPr>
          <p:sp>
            <p:nvSpPr>
              <p:cNvPr id="92289" name="Rectangle 362"/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90" name="Rectangle 363"/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grpSp>
          <p:nvGrpSpPr>
            <p:cNvPr id="215151" name="Group 382"/>
            <p:cNvGrpSpPr>
              <a:grpSpLocks/>
            </p:cNvGrpSpPr>
            <p:nvPr/>
          </p:nvGrpSpPr>
          <p:grpSpPr bwMode="auto">
            <a:xfrm>
              <a:off x="2855" y="3676"/>
              <a:ext cx="444" cy="154"/>
              <a:chOff x="2717" y="3676"/>
              <a:chExt cx="444" cy="154"/>
            </a:xfrm>
          </p:grpSpPr>
          <p:sp>
            <p:nvSpPr>
              <p:cNvPr id="92286" name="Rectangle 365"/>
              <p:cNvSpPr>
                <a:spLocks noChangeArrowheads="1"/>
              </p:cNvSpPr>
              <p:nvPr/>
            </p:nvSpPr>
            <p:spPr bwMode="auto">
              <a:xfrm>
                <a:off x="2775" y="3710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87" name="Rectangle 366"/>
              <p:cNvSpPr>
                <a:spLocks noChangeArrowheads="1"/>
              </p:cNvSpPr>
              <p:nvPr/>
            </p:nvSpPr>
            <p:spPr bwMode="auto">
              <a:xfrm>
                <a:off x="2759" y="3704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88" name="Text Box 367"/>
              <p:cNvSpPr txBox="1">
                <a:spLocks noChangeArrowheads="1"/>
              </p:cNvSpPr>
              <p:nvPr/>
            </p:nvSpPr>
            <p:spPr bwMode="auto">
              <a:xfrm>
                <a:off x="2717" y="3676"/>
                <a:ext cx="444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SYNACK</a:t>
                </a:r>
              </a:p>
            </p:txBody>
          </p:sp>
        </p:grpSp>
        <p:sp>
          <p:nvSpPr>
            <p:cNvPr id="92273" name="Rectangle 373"/>
            <p:cNvSpPr>
              <a:spLocks noChangeArrowheads="1"/>
            </p:cNvSpPr>
            <p:nvPr/>
          </p:nvSpPr>
          <p:spPr bwMode="auto">
            <a:xfrm>
              <a:off x="2675" y="4018"/>
              <a:ext cx="681" cy="1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274" name="Rectangle 374"/>
            <p:cNvSpPr>
              <a:spLocks noChangeArrowheads="1"/>
            </p:cNvSpPr>
            <p:nvPr/>
          </p:nvSpPr>
          <p:spPr bwMode="auto">
            <a:xfrm>
              <a:off x="2803" y="4043"/>
              <a:ext cx="96" cy="9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275" name="Rectangle 375"/>
            <p:cNvSpPr>
              <a:spLocks noChangeArrowheads="1"/>
            </p:cNvSpPr>
            <p:nvPr/>
          </p:nvSpPr>
          <p:spPr bwMode="auto">
            <a:xfrm>
              <a:off x="2794" y="4032"/>
              <a:ext cx="480" cy="112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276" name="Rectangle 376"/>
            <p:cNvSpPr>
              <a:spLocks noChangeArrowheads="1"/>
            </p:cNvSpPr>
            <p:nvPr/>
          </p:nvSpPr>
          <p:spPr bwMode="auto">
            <a:xfrm>
              <a:off x="2688" y="4034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277" name="Rectangle 377"/>
            <p:cNvSpPr>
              <a:spLocks noChangeArrowheads="1"/>
            </p:cNvSpPr>
            <p:nvPr/>
          </p:nvSpPr>
          <p:spPr bwMode="auto">
            <a:xfrm>
              <a:off x="3286" y="4033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215157" name="Group 383"/>
            <p:cNvGrpSpPr>
              <a:grpSpLocks/>
            </p:cNvGrpSpPr>
            <p:nvPr/>
          </p:nvGrpSpPr>
          <p:grpSpPr bwMode="auto">
            <a:xfrm>
              <a:off x="2864" y="3835"/>
              <a:ext cx="444" cy="154"/>
              <a:chOff x="2717" y="3676"/>
              <a:chExt cx="444" cy="154"/>
            </a:xfrm>
          </p:grpSpPr>
          <p:sp>
            <p:nvSpPr>
              <p:cNvPr id="92283" name="Rectangle 384"/>
              <p:cNvSpPr>
                <a:spLocks noChangeArrowheads="1"/>
              </p:cNvSpPr>
              <p:nvPr/>
            </p:nvSpPr>
            <p:spPr bwMode="auto">
              <a:xfrm>
                <a:off x="2775" y="3710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84" name="Rectangle 385"/>
              <p:cNvSpPr>
                <a:spLocks noChangeArrowheads="1"/>
              </p:cNvSpPr>
              <p:nvPr/>
            </p:nvSpPr>
            <p:spPr bwMode="auto">
              <a:xfrm>
                <a:off x="2759" y="3704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85" name="Text Box 386"/>
              <p:cNvSpPr txBox="1">
                <a:spLocks noChangeArrowheads="1"/>
              </p:cNvSpPr>
              <p:nvPr/>
            </p:nvSpPr>
            <p:spPr bwMode="auto">
              <a:xfrm>
                <a:off x="2717" y="3676"/>
                <a:ext cx="444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SYNACK</a:t>
                </a:r>
              </a:p>
            </p:txBody>
          </p:sp>
        </p:grpSp>
        <p:grpSp>
          <p:nvGrpSpPr>
            <p:cNvPr id="215158" name="Group 387"/>
            <p:cNvGrpSpPr>
              <a:grpSpLocks/>
            </p:cNvGrpSpPr>
            <p:nvPr/>
          </p:nvGrpSpPr>
          <p:grpSpPr bwMode="auto">
            <a:xfrm>
              <a:off x="2867" y="4015"/>
              <a:ext cx="444" cy="154"/>
              <a:chOff x="2717" y="3676"/>
              <a:chExt cx="444" cy="154"/>
            </a:xfrm>
          </p:grpSpPr>
          <p:sp>
            <p:nvSpPr>
              <p:cNvPr id="92280" name="Rectangle 388"/>
              <p:cNvSpPr>
                <a:spLocks noChangeArrowheads="1"/>
              </p:cNvSpPr>
              <p:nvPr/>
            </p:nvSpPr>
            <p:spPr bwMode="auto">
              <a:xfrm>
                <a:off x="2775" y="3710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81" name="Rectangle 389"/>
              <p:cNvSpPr>
                <a:spLocks noChangeArrowheads="1"/>
              </p:cNvSpPr>
              <p:nvPr/>
            </p:nvSpPr>
            <p:spPr bwMode="auto">
              <a:xfrm>
                <a:off x="2759" y="3704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82" name="Text Box 390"/>
              <p:cNvSpPr txBox="1">
                <a:spLocks noChangeArrowheads="1"/>
              </p:cNvSpPr>
              <p:nvPr/>
            </p:nvSpPr>
            <p:spPr bwMode="auto">
              <a:xfrm>
                <a:off x="2717" y="3676"/>
                <a:ext cx="444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SYNACK</a:t>
                </a:r>
              </a:p>
            </p:txBody>
          </p:sp>
        </p:grpSp>
      </p:grpSp>
      <p:grpSp>
        <p:nvGrpSpPr>
          <p:cNvPr id="706983" name="Group 423"/>
          <p:cNvGrpSpPr>
            <a:grpSpLocks/>
          </p:cNvGrpSpPr>
          <p:nvPr/>
        </p:nvGrpSpPr>
        <p:grpSpPr bwMode="auto">
          <a:xfrm>
            <a:off x="82550" y="1354138"/>
            <a:ext cx="1081088" cy="782637"/>
            <a:chOff x="2613" y="3554"/>
            <a:chExt cx="681" cy="493"/>
          </a:xfrm>
        </p:grpSpPr>
        <p:grpSp>
          <p:nvGrpSpPr>
            <p:cNvPr id="215130" name="Group 393"/>
            <p:cNvGrpSpPr>
              <a:grpSpLocks/>
            </p:cNvGrpSpPr>
            <p:nvPr/>
          </p:nvGrpSpPr>
          <p:grpSpPr bwMode="auto">
            <a:xfrm>
              <a:off x="2731" y="3733"/>
              <a:ext cx="480" cy="112"/>
              <a:chOff x="627" y="3377"/>
              <a:chExt cx="480" cy="112"/>
            </a:xfrm>
          </p:grpSpPr>
          <p:sp>
            <p:nvSpPr>
              <p:cNvPr id="92269" name="Rectangle 394"/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70" name="Rectangle 395"/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grpSp>
          <p:nvGrpSpPr>
            <p:cNvPr id="215131" name="Group 396"/>
            <p:cNvGrpSpPr>
              <a:grpSpLocks/>
            </p:cNvGrpSpPr>
            <p:nvPr/>
          </p:nvGrpSpPr>
          <p:grpSpPr bwMode="auto">
            <a:xfrm>
              <a:off x="2793" y="3554"/>
              <a:ext cx="444" cy="154"/>
              <a:chOff x="2717" y="3676"/>
              <a:chExt cx="444" cy="154"/>
            </a:xfrm>
          </p:grpSpPr>
          <p:sp>
            <p:nvSpPr>
              <p:cNvPr id="92266" name="Rectangle 397"/>
              <p:cNvSpPr>
                <a:spLocks noChangeArrowheads="1"/>
              </p:cNvSpPr>
              <p:nvPr/>
            </p:nvSpPr>
            <p:spPr bwMode="auto">
              <a:xfrm>
                <a:off x="2775" y="3710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67" name="Rectangle 398"/>
              <p:cNvSpPr>
                <a:spLocks noChangeArrowheads="1"/>
              </p:cNvSpPr>
              <p:nvPr/>
            </p:nvSpPr>
            <p:spPr bwMode="auto">
              <a:xfrm>
                <a:off x="2759" y="3704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68" name="Text Box 399"/>
              <p:cNvSpPr txBox="1">
                <a:spLocks noChangeArrowheads="1"/>
              </p:cNvSpPr>
              <p:nvPr/>
            </p:nvSpPr>
            <p:spPr bwMode="auto">
              <a:xfrm>
                <a:off x="2717" y="3676"/>
                <a:ext cx="444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SYNACK</a:t>
                </a:r>
              </a:p>
            </p:txBody>
          </p:sp>
        </p:grpSp>
        <p:sp>
          <p:nvSpPr>
            <p:cNvPr id="92253" name="Rectangle 400"/>
            <p:cNvSpPr>
              <a:spLocks noChangeArrowheads="1"/>
            </p:cNvSpPr>
            <p:nvPr/>
          </p:nvSpPr>
          <p:spPr bwMode="auto">
            <a:xfrm>
              <a:off x="2613" y="3896"/>
              <a:ext cx="681" cy="1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254" name="Rectangle 401"/>
            <p:cNvSpPr>
              <a:spLocks noChangeArrowheads="1"/>
            </p:cNvSpPr>
            <p:nvPr/>
          </p:nvSpPr>
          <p:spPr bwMode="auto">
            <a:xfrm>
              <a:off x="2741" y="3921"/>
              <a:ext cx="96" cy="9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255" name="Rectangle 402"/>
            <p:cNvSpPr>
              <a:spLocks noChangeArrowheads="1"/>
            </p:cNvSpPr>
            <p:nvPr/>
          </p:nvSpPr>
          <p:spPr bwMode="auto">
            <a:xfrm>
              <a:off x="2732" y="3910"/>
              <a:ext cx="480" cy="112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256" name="Rectangle 403"/>
            <p:cNvSpPr>
              <a:spLocks noChangeArrowheads="1"/>
            </p:cNvSpPr>
            <p:nvPr/>
          </p:nvSpPr>
          <p:spPr bwMode="auto">
            <a:xfrm>
              <a:off x="2626" y="3912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257" name="Rectangle 404"/>
            <p:cNvSpPr>
              <a:spLocks noChangeArrowheads="1"/>
            </p:cNvSpPr>
            <p:nvPr/>
          </p:nvSpPr>
          <p:spPr bwMode="auto">
            <a:xfrm>
              <a:off x="3224" y="3911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215137" name="Group 405"/>
            <p:cNvGrpSpPr>
              <a:grpSpLocks/>
            </p:cNvGrpSpPr>
            <p:nvPr/>
          </p:nvGrpSpPr>
          <p:grpSpPr bwMode="auto">
            <a:xfrm>
              <a:off x="2802" y="3713"/>
              <a:ext cx="444" cy="154"/>
              <a:chOff x="2717" y="3676"/>
              <a:chExt cx="444" cy="154"/>
            </a:xfrm>
          </p:grpSpPr>
          <p:sp>
            <p:nvSpPr>
              <p:cNvPr id="92263" name="Rectangle 406"/>
              <p:cNvSpPr>
                <a:spLocks noChangeArrowheads="1"/>
              </p:cNvSpPr>
              <p:nvPr/>
            </p:nvSpPr>
            <p:spPr bwMode="auto">
              <a:xfrm>
                <a:off x="2775" y="3710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64" name="Rectangle 407"/>
              <p:cNvSpPr>
                <a:spLocks noChangeArrowheads="1"/>
              </p:cNvSpPr>
              <p:nvPr/>
            </p:nvSpPr>
            <p:spPr bwMode="auto">
              <a:xfrm>
                <a:off x="2759" y="3704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65" name="Text Box 408"/>
              <p:cNvSpPr txBox="1">
                <a:spLocks noChangeArrowheads="1"/>
              </p:cNvSpPr>
              <p:nvPr/>
            </p:nvSpPr>
            <p:spPr bwMode="auto">
              <a:xfrm>
                <a:off x="2717" y="3676"/>
                <a:ext cx="444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SYNACK</a:t>
                </a:r>
              </a:p>
            </p:txBody>
          </p:sp>
        </p:grpSp>
        <p:grpSp>
          <p:nvGrpSpPr>
            <p:cNvPr id="215138" name="Group 409"/>
            <p:cNvGrpSpPr>
              <a:grpSpLocks/>
            </p:cNvGrpSpPr>
            <p:nvPr/>
          </p:nvGrpSpPr>
          <p:grpSpPr bwMode="auto">
            <a:xfrm>
              <a:off x="2805" y="3893"/>
              <a:ext cx="444" cy="154"/>
              <a:chOff x="2717" y="3676"/>
              <a:chExt cx="444" cy="154"/>
            </a:xfrm>
          </p:grpSpPr>
          <p:sp>
            <p:nvSpPr>
              <p:cNvPr id="92260" name="Rectangle 410"/>
              <p:cNvSpPr>
                <a:spLocks noChangeArrowheads="1"/>
              </p:cNvSpPr>
              <p:nvPr/>
            </p:nvSpPr>
            <p:spPr bwMode="auto">
              <a:xfrm>
                <a:off x="2775" y="3710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61" name="Rectangle 411"/>
              <p:cNvSpPr>
                <a:spLocks noChangeArrowheads="1"/>
              </p:cNvSpPr>
              <p:nvPr/>
            </p:nvSpPr>
            <p:spPr bwMode="auto">
              <a:xfrm>
                <a:off x="2759" y="3704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62" name="Text Box 412"/>
              <p:cNvSpPr txBox="1">
                <a:spLocks noChangeArrowheads="1"/>
              </p:cNvSpPr>
              <p:nvPr/>
            </p:nvSpPr>
            <p:spPr bwMode="auto">
              <a:xfrm>
                <a:off x="2717" y="3676"/>
                <a:ext cx="444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SYNACK</a:t>
                </a:r>
              </a:p>
            </p:txBody>
          </p:sp>
        </p:grpSp>
      </p:grpSp>
      <p:grpSp>
        <p:nvGrpSpPr>
          <p:cNvPr id="706982" name="Group 422"/>
          <p:cNvGrpSpPr>
            <a:grpSpLocks/>
          </p:cNvGrpSpPr>
          <p:nvPr/>
        </p:nvGrpSpPr>
        <p:grpSpPr bwMode="auto">
          <a:xfrm>
            <a:off x="311150" y="4772025"/>
            <a:ext cx="1081088" cy="244475"/>
            <a:chOff x="2709" y="3989"/>
            <a:chExt cx="681" cy="154"/>
          </a:xfrm>
        </p:grpSpPr>
        <p:sp>
          <p:nvSpPr>
            <p:cNvPr id="92242" name="Rectangle 413"/>
            <p:cNvSpPr>
              <a:spLocks noChangeArrowheads="1"/>
            </p:cNvSpPr>
            <p:nvPr/>
          </p:nvSpPr>
          <p:spPr bwMode="auto">
            <a:xfrm>
              <a:off x="2709" y="3992"/>
              <a:ext cx="681" cy="1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243" name="Rectangle 414"/>
            <p:cNvSpPr>
              <a:spLocks noChangeArrowheads="1"/>
            </p:cNvSpPr>
            <p:nvPr/>
          </p:nvSpPr>
          <p:spPr bwMode="auto">
            <a:xfrm>
              <a:off x="2837" y="4017"/>
              <a:ext cx="96" cy="9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244" name="Rectangle 415"/>
            <p:cNvSpPr>
              <a:spLocks noChangeArrowheads="1"/>
            </p:cNvSpPr>
            <p:nvPr/>
          </p:nvSpPr>
          <p:spPr bwMode="auto">
            <a:xfrm>
              <a:off x="2828" y="4006"/>
              <a:ext cx="480" cy="112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245" name="Rectangle 416"/>
            <p:cNvSpPr>
              <a:spLocks noChangeArrowheads="1"/>
            </p:cNvSpPr>
            <p:nvPr/>
          </p:nvSpPr>
          <p:spPr bwMode="auto">
            <a:xfrm>
              <a:off x="2722" y="4008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246" name="Rectangle 417"/>
            <p:cNvSpPr>
              <a:spLocks noChangeArrowheads="1"/>
            </p:cNvSpPr>
            <p:nvPr/>
          </p:nvSpPr>
          <p:spPr bwMode="auto">
            <a:xfrm>
              <a:off x="3320" y="4007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215126" name="Group 418"/>
            <p:cNvGrpSpPr>
              <a:grpSpLocks/>
            </p:cNvGrpSpPr>
            <p:nvPr/>
          </p:nvGrpSpPr>
          <p:grpSpPr bwMode="auto">
            <a:xfrm>
              <a:off x="2901" y="3989"/>
              <a:ext cx="444" cy="154"/>
              <a:chOff x="2717" y="3676"/>
              <a:chExt cx="444" cy="154"/>
            </a:xfrm>
          </p:grpSpPr>
          <p:sp>
            <p:nvSpPr>
              <p:cNvPr id="92248" name="Rectangle 419"/>
              <p:cNvSpPr>
                <a:spLocks noChangeArrowheads="1"/>
              </p:cNvSpPr>
              <p:nvPr/>
            </p:nvSpPr>
            <p:spPr bwMode="auto">
              <a:xfrm>
                <a:off x="2775" y="3710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49" name="Rectangle 420"/>
              <p:cNvSpPr>
                <a:spLocks noChangeArrowheads="1"/>
              </p:cNvSpPr>
              <p:nvPr/>
            </p:nvSpPr>
            <p:spPr bwMode="auto">
              <a:xfrm>
                <a:off x="2759" y="3704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50" name="Text Box 421"/>
              <p:cNvSpPr txBox="1">
                <a:spLocks noChangeArrowheads="1"/>
              </p:cNvSpPr>
              <p:nvPr/>
            </p:nvSpPr>
            <p:spPr bwMode="auto">
              <a:xfrm>
                <a:off x="2717" y="3676"/>
                <a:ext cx="444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SYNACK</a:t>
                </a:r>
              </a:p>
            </p:txBody>
          </p:sp>
        </p:grpSp>
      </p:grpSp>
      <p:sp>
        <p:nvSpPr>
          <p:cNvPr id="706984" name="Rectangle 424"/>
          <p:cNvSpPr>
            <a:spLocks noChangeArrowheads="1"/>
          </p:cNvSpPr>
          <p:nvPr/>
        </p:nvSpPr>
        <p:spPr bwMode="auto">
          <a:xfrm>
            <a:off x="5183188" y="4916488"/>
            <a:ext cx="3787775" cy="98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>
                <a:solidFill>
                  <a:srgbClr val="000000"/>
                </a:solidFill>
                <a:latin typeface="Gill Sans MT" charset="0"/>
                <a:cs typeface="+mn-cs"/>
              </a:rPr>
              <a:t>web server responds with </a:t>
            </a:r>
            <a:r>
              <a:rPr lang="en-US" sz="2000" dirty="0">
                <a:solidFill>
                  <a:srgbClr val="C00000"/>
                </a:solidFill>
                <a:latin typeface="Gill Sans MT" charset="0"/>
                <a:cs typeface="+mn-cs"/>
              </a:rPr>
              <a:t>TCP SYNACK</a:t>
            </a:r>
            <a:r>
              <a:rPr lang="en-US" sz="2000" i="0" dirty="0">
                <a:solidFill>
                  <a:srgbClr val="C00000"/>
                </a:solidFill>
                <a:latin typeface="Gill Sans MT" charset="0"/>
                <a:cs typeface="+mn-cs"/>
              </a:rPr>
              <a:t> </a:t>
            </a:r>
            <a:r>
              <a:rPr lang="en-US" sz="2000" i="0" dirty="0">
                <a:solidFill>
                  <a:srgbClr val="000000"/>
                </a:solidFill>
                <a:latin typeface="Gill Sans MT" charset="0"/>
                <a:cs typeface="+mn-cs"/>
              </a:rPr>
              <a:t>(step 2 in 3-way handshake)</a:t>
            </a:r>
          </a:p>
        </p:txBody>
      </p:sp>
      <p:grpSp>
        <p:nvGrpSpPr>
          <p:cNvPr id="215072" name="Group 110"/>
          <p:cNvGrpSpPr>
            <a:grpSpLocks/>
          </p:cNvGrpSpPr>
          <p:nvPr/>
        </p:nvGrpSpPr>
        <p:grpSpPr bwMode="auto">
          <a:xfrm>
            <a:off x="5213350" y="2041525"/>
            <a:ext cx="757238" cy="379413"/>
            <a:chOff x="2466" y="2026"/>
            <a:chExt cx="477" cy="282"/>
          </a:xfrm>
        </p:grpSpPr>
        <p:sp>
          <p:nvSpPr>
            <p:cNvPr id="215107" name="Oval 111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5108" name="Line 112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5109" name="Rectangle 113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i="0" dirty="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215110" name="Oval 114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215111" name="Group 115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215118" name="Line 11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5119" name="Line 11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5120" name="Line 11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215112" name="Group 119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215115" name="Line 12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5116" name="Line 12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5117" name="Line 12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215113" name="Line 123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5114" name="Line 124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215073" name="Group 248"/>
          <p:cNvGrpSpPr>
            <a:grpSpLocks/>
          </p:cNvGrpSpPr>
          <p:nvPr/>
        </p:nvGrpSpPr>
        <p:grpSpPr bwMode="auto">
          <a:xfrm>
            <a:off x="2470150" y="4932363"/>
            <a:ext cx="333375" cy="581025"/>
            <a:chOff x="4140" y="429"/>
            <a:chExt cx="1425" cy="2396"/>
          </a:xfrm>
        </p:grpSpPr>
        <p:sp>
          <p:nvSpPr>
            <p:cNvPr id="215075" name="Freeform 148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197" name="Rectangle 149"/>
            <p:cNvSpPr>
              <a:spLocks noChangeArrowheads="1"/>
            </p:cNvSpPr>
            <p:nvPr/>
          </p:nvSpPr>
          <p:spPr bwMode="auto">
            <a:xfrm>
              <a:off x="4208" y="429"/>
              <a:ext cx="1045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15077" name="Freeform 150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5078" name="Freeform 151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200" name="Rectangle 152"/>
            <p:cNvSpPr>
              <a:spLocks noChangeArrowheads="1"/>
            </p:cNvSpPr>
            <p:nvPr/>
          </p:nvSpPr>
          <p:spPr bwMode="auto">
            <a:xfrm>
              <a:off x="4215" y="691"/>
              <a:ext cx="590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215080" name="Group 15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92226" name="AutoShape 154"/>
              <p:cNvSpPr>
                <a:spLocks noChangeArrowheads="1"/>
              </p:cNvSpPr>
              <p:nvPr/>
            </p:nvSpPr>
            <p:spPr bwMode="auto">
              <a:xfrm>
                <a:off x="616" y="2571"/>
                <a:ext cx="720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27" name="AutoShape 155"/>
              <p:cNvSpPr>
                <a:spLocks noChangeArrowheads="1"/>
              </p:cNvSpPr>
              <p:nvPr/>
            </p:nvSpPr>
            <p:spPr bwMode="auto">
              <a:xfrm>
                <a:off x="633" y="2590"/>
                <a:ext cx="686" cy="10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92202" name="Rectangle 156"/>
            <p:cNvSpPr>
              <a:spLocks noChangeArrowheads="1"/>
            </p:cNvSpPr>
            <p:nvPr/>
          </p:nvSpPr>
          <p:spPr bwMode="auto">
            <a:xfrm>
              <a:off x="4221" y="1018"/>
              <a:ext cx="597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215082" name="Group 15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92224" name="AutoShape 158"/>
              <p:cNvSpPr>
                <a:spLocks noChangeArrowheads="1"/>
              </p:cNvSpPr>
              <p:nvPr/>
            </p:nvSpPr>
            <p:spPr bwMode="auto">
              <a:xfrm>
                <a:off x="610" y="2566"/>
                <a:ext cx="728" cy="143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25" name="AutoShape 159"/>
              <p:cNvSpPr>
                <a:spLocks noChangeArrowheads="1"/>
              </p:cNvSpPr>
              <p:nvPr/>
            </p:nvSpPr>
            <p:spPr bwMode="auto">
              <a:xfrm>
                <a:off x="627" y="2580"/>
                <a:ext cx="694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92204" name="Rectangle 160"/>
            <p:cNvSpPr>
              <a:spLocks noChangeArrowheads="1"/>
            </p:cNvSpPr>
            <p:nvPr/>
          </p:nvSpPr>
          <p:spPr bwMode="auto">
            <a:xfrm>
              <a:off x="4215" y="1359"/>
              <a:ext cx="597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205" name="Rectangle 161"/>
            <p:cNvSpPr>
              <a:spLocks noChangeArrowheads="1"/>
            </p:cNvSpPr>
            <p:nvPr/>
          </p:nvSpPr>
          <p:spPr bwMode="auto">
            <a:xfrm>
              <a:off x="4228" y="1653"/>
              <a:ext cx="597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215085" name="Group 16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92222" name="AutoShape 163"/>
              <p:cNvSpPr>
                <a:spLocks noChangeArrowheads="1"/>
              </p:cNvSpPr>
              <p:nvPr/>
            </p:nvSpPr>
            <p:spPr bwMode="auto">
              <a:xfrm>
                <a:off x="617" y="2568"/>
                <a:ext cx="719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23" name="AutoShape 164"/>
              <p:cNvSpPr>
                <a:spLocks noChangeArrowheads="1"/>
              </p:cNvSpPr>
              <p:nvPr/>
            </p:nvSpPr>
            <p:spPr bwMode="auto">
              <a:xfrm>
                <a:off x="634" y="2586"/>
                <a:ext cx="685" cy="10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215086" name="Freeform 165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215087" name="Group 16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92220" name="AutoShape 167"/>
              <p:cNvSpPr>
                <a:spLocks noChangeArrowheads="1"/>
              </p:cNvSpPr>
              <p:nvPr/>
            </p:nvSpPr>
            <p:spPr bwMode="auto">
              <a:xfrm>
                <a:off x="612" y="2567"/>
                <a:ext cx="727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21" name="AutoShape 168"/>
              <p:cNvSpPr>
                <a:spLocks noChangeArrowheads="1"/>
              </p:cNvSpPr>
              <p:nvPr/>
            </p:nvSpPr>
            <p:spPr bwMode="auto">
              <a:xfrm>
                <a:off x="629" y="2580"/>
                <a:ext cx="693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92209" name="Rectangle 169"/>
            <p:cNvSpPr>
              <a:spLocks noChangeArrowheads="1"/>
            </p:cNvSpPr>
            <p:nvPr/>
          </p:nvSpPr>
          <p:spPr bwMode="auto">
            <a:xfrm>
              <a:off x="5253" y="429"/>
              <a:ext cx="68" cy="2291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15089" name="Freeform 170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5090" name="Freeform 171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212" name="Oval 172"/>
            <p:cNvSpPr>
              <a:spLocks noChangeArrowheads="1"/>
            </p:cNvSpPr>
            <p:nvPr/>
          </p:nvSpPr>
          <p:spPr bwMode="auto">
            <a:xfrm>
              <a:off x="5518" y="2609"/>
              <a:ext cx="47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15092" name="Freeform 173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214" name="AutoShape 174"/>
            <p:cNvSpPr>
              <a:spLocks noChangeArrowheads="1"/>
            </p:cNvSpPr>
            <p:nvPr/>
          </p:nvSpPr>
          <p:spPr bwMode="auto">
            <a:xfrm>
              <a:off x="4140" y="2681"/>
              <a:ext cx="1201" cy="144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215" name="AutoShape 175"/>
            <p:cNvSpPr>
              <a:spLocks noChangeArrowheads="1"/>
            </p:cNvSpPr>
            <p:nvPr/>
          </p:nvSpPr>
          <p:spPr bwMode="auto">
            <a:xfrm>
              <a:off x="4208" y="2714"/>
              <a:ext cx="1065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216" name="Oval 176"/>
            <p:cNvSpPr>
              <a:spLocks noChangeArrowheads="1"/>
            </p:cNvSpPr>
            <p:nvPr/>
          </p:nvSpPr>
          <p:spPr bwMode="auto">
            <a:xfrm>
              <a:off x="4310" y="2380"/>
              <a:ext cx="156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217" name="Oval 177"/>
            <p:cNvSpPr>
              <a:spLocks noChangeArrowheads="1"/>
            </p:cNvSpPr>
            <p:nvPr/>
          </p:nvSpPr>
          <p:spPr bwMode="auto">
            <a:xfrm>
              <a:off x="4486" y="2386"/>
              <a:ext cx="163" cy="13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0000"/>
                </a:solidFill>
                <a:cs typeface="+mn-cs"/>
              </a:endParaRPr>
            </a:p>
          </p:txBody>
        </p:sp>
        <p:sp>
          <p:nvSpPr>
            <p:cNvPr id="92218" name="Oval 178"/>
            <p:cNvSpPr>
              <a:spLocks noChangeArrowheads="1"/>
            </p:cNvSpPr>
            <p:nvPr/>
          </p:nvSpPr>
          <p:spPr bwMode="auto">
            <a:xfrm>
              <a:off x="4663" y="2380"/>
              <a:ext cx="156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219" name="Rectangle 179"/>
            <p:cNvSpPr>
              <a:spLocks noChangeArrowheads="1"/>
            </p:cNvSpPr>
            <p:nvPr/>
          </p:nvSpPr>
          <p:spPr bwMode="auto">
            <a:xfrm>
              <a:off x="5063" y="1836"/>
              <a:ext cx="81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</p:grpSp>
      <p:pic>
        <p:nvPicPr>
          <p:cNvPr id="215074" name="Picture 6" descr="underline_bas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13" y="641350"/>
            <a:ext cx="8228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55</a:t>
            </a:fld>
            <a:endParaRPr lang="en-US" sz="1200" dirty="0">
              <a:latin typeface="Tahoma" charset="0"/>
            </a:endParaRPr>
          </a:p>
        </p:txBody>
      </p:sp>
      <p:sp>
        <p:nvSpPr>
          <p:cNvPr id="28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305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06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706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706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42 0.00625 L 0.00764 0.08467 L 0.36285 0.08767 L 0.26996 0.22878 L 0.33698 0.22739 L 0.55069 0.01874 L 0.29583 0.52209 L 0.02882 0.5251 L 0.02882 0.41545 " pathEditMode="relative" rAng="0" ptsTypes="AAAAAAAAA">
                                      <p:cBhvr>
                                        <p:cTn id="27" dur="2000" fill="hold"/>
                                        <p:tgtEl>
                                          <p:spTgt spid="7068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05" y="25931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7068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706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06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7068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7068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06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706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15591E-6 L -1.66667E-6 0.09415 L 0.28593 0.09091 L 0.52934 -0.40111 L 0.30937 -0.18182 L 0.23403 -0.19755 L 0.32118 -0.33079 L -0.01997 -0.33079 L -0.01875 -0.41846 " pathEditMode="relative" ptsTypes="AAAAAAAAA">
                                      <p:cBhvr>
                                        <p:cTn id="63" dur="2000" fill="hold"/>
                                        <p:tgtEl>
                                          <p:spTgt spid="7069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7069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7068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7068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500"/>
                                        <p:tgtEl>
                                          <p:spTgt spid="7069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1000"/>
                                        <p:tgtEl>
                                          <p:spTgt spid="706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60" grpId="0"/>
      <p:bldP spid="706661" grpId="0"/>
      <p:bldP spid="706662" grpId="0"/>
      <p:bldP spid="706984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065" name="Group 300"/>
          <p:cNvGrpSpPr>
            <a:grpSpLocks/>
          </p:cNvGrpSpPr>
          <p:nvPr/>
        </p:nvGrpSpPr>
        <p:grpSpPr bwMode="auto">
          <a:xfrm>
            <a:off x="773113" y="1273175"/>
            <a:ext cx="3554412" cy="3067050"/>
            <a:chOff x="773113" y="1273175"/>
            <a:chExt cx="3554412" cy="3066395"/>
          </a:xfrm>
        </p:grpSpPr>
        <p:sp>
          <p:nvSpPr>
            <p:cNvPr id="216312" name="Freeform 3"/>
            <p:cNvSpPr>
              <a:spLocks/>
            </p:cNvSpPr>
            <p:nvPr/>
          </p:nvSpPr>
          <p:spPr bwMode="auto">
            <a:xfrm>
              <a:off x="773113" y="1273175"/>
              <a:ext cx="3554412" cy="2754313"/>
            </a:xfrm>
            <a:custGeom>
              <a:avLst/>
              <a:gdLst>
                <a:gd name="T0" fmla="*/ 2147483647 w 2406"/>
                <a:gd name="T1" fmla="*/ 2147483647 h 958"/>
                <a:gd name="T2" fmla="*/ 2147483647 w 2406"/>
                <a:gd name="T3" fmla="*/ 2147483647 h 958"/>
                <a:gd name="T4" fmla="*/ 2147483647 w 2406"/>
                <a:gd name="T5" fmla="*/ 2147483647 h 958"/>
                <a:gd name="T6" fmla="*/ 2147483647 w 2406"/>
                <a:gd name="T7" fmla="*/ 2147483647 h 958"/>
                <a:gd name="T8" fmla="*/ 2147483647 w 2406"/>
                <a:gd name="T9" fmla="*/ 2147483647 h 958"/>
                <a:gd name="T10" fmla="*/ 2147483647 w 2406"/>
                <a:gd name="T11" fmla="*/ 2147483647 h 958"/>
                <a:gd name="T12" fmla="*/ 2147483647 w 2406"/>
                <a:gd name="T13" fmla="*/ 2147483647 h 958"/>
                <a:gd name="T14" fmla="*/ 2147483647 w 2406"/>
                <a:gd name="T15" fmla="*/ 2147483647 h 958"/>
                <a:gd name="T16" fmla="*/ 2147483647 w 2406"/>
                <a:gd name="T17" fmla="*/ 2147483647 h 958"/>
                <a:gd name="T18" fmla="*/ 2147483647 w 2406"/>
                <a:gd name="T19" fmla="*/ 2147483647 h 958"/>
                <a:gd name="T20" fmla="*/ 2147483647 w 2406"/>
                <a:gd name="T21" fmla="*/ 2147483647 h 958"/>
                <a:gd name="T22" fmla="*/ 2147483647 w 2406"/>
                <a:gd name="T23" fmla="*/ 2147483647 h 958"/>
                <a:gd name="T24" fmla="*/ 2147483647 w 2406"/>
                <a:gd name="T25" fmla="*/ 2147483647 h 9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06"/>
                <a:gd name="T40" fmla="*/ 0 h 958"/>
                <a:gd name="T41" fmla="*/ 2406 w 2406"/>
                <a:gd name="T42" fmla="*/ 958 h 95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06" h="958">
                  <a:moveTo>
                    <a:pt x="2192" y="274"/>
                  </a:moveTo>
                  <a:cubicBezTo>
                    <a:pt x="1978" y="94"/>
                    <a:pt x="1990" y="122"/>
                    <a:pt x="1857" y="77"/>
                  </a:cubicBezTo>
                  <a:cubicBezTo>
                    <a:pt x="1724" y="32"/>
                    <a:pt x="1584" y="0"/>
                    <a:pt x="1393" y="7"/>
                  </a:cubicBezTo>
                  <a:cubicBezTo>
                    <a:pt x="1202" y="14"/>
                    <a:pt x="898" y="84"/>
                    <a:pt x="713" y="122"/>
                  </a:cubicBezTo>
                  <a:cubicBezTo>
                    <a:pt x="528" y="160"/>
                    <a:pt x="395" y="168"/>
                    <a:pt x="280" y="234"/>
                  </a:cubicBezTo>
                  <a:cubicBezTo>
                    <a:pt x="166" y="301"/>
                    <a:pt x="52" y="432"/>
                    <a:pt x="26" y="522"/>
                  </a:cubicBezTo>
                  <a:cubicBezTo>
                    <a:pt x="0" y="612"/>
                    <a:pt x="81" y="711"/>
                    <a:pt x="122" y="773"/>
                  </a:cubicBezTo>
                  <a:cubicBezTo>
                    <a:pt x="163" y="835"/>
                    <a:pt x="99" y="877"/>
                    <a:pt x="273" y="894"/>
                  </a:cubicBezTo>
                  <a:cubicBezTo>
                    <a:pt x="447" y="911"/>
                    <a:pt x="938" y="866"/>
                    <a:pt x="1169" y="876"/>
                  </a:cubicBezTo>
                  <a:cubicBezTo>
                    <a:pt x="1400" y="886"/>
                    <a:pt x="1499" y="950"/>
                    <a:pt x="1659" y="954"/>
                  </a:cubicBezTo>
                  <a:cubicBezTo>
                    <a:pt x="1819" y="958"/>
                    <a:pt x="2014" y="958"/>
                    <a:pt x="2129" y="897"/>
                  </a:cubicBezTo>
                  <a:cubicBezTo>
                    <a:pt x="2244" y="836"/>
                    <a:pt x="2327" y="856"/>
                    <a:pt x="2350" y="591"/>
                  </a:cubicBezTo>
                  <a:cubicBezTo>
                    <a:pt x="2373" y="326"/>
                    <a:pt x="2406" y="454"/>
                    <a:pt x="2192" y="274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6313" name="Line 36"/>
            <p:cNvSpPr>
              <a:spLocks noChangeShapeType="1"/>
            </p:cNvSpPr>
            <p:nvPr/>
          </p:nvSpPr>
          <p:spPr bwMode="auto">
            <a:xfrm flipV="1">
              <a:off x="3775075" y="2344738"/>
              <a:ext cx="155575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6314" name="Line 43"/>
            <p:cNvSpPr>
              <a:spLocks noChangeShapeType="1"/>
            </p:cNvSpPr>
            <p:nvPr/>
          </p:nvSpPr>
          <p:spPr bwMode="auto">
            <a:xfrm flipV="1">
              <a:off x="2665413" y="2517775"/>
              <a:ext cx="6953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6315" name="Line 44"/>
            <p:cNvSpPr>
              <a:spLocks noChangeShapeType="1"/>
            </p:cNvSpPr>
            <p:nvPr/>
          </p:nvSpPr>
          <p:spPr bwMode="auto">
            <a:xfrm flipV="1">
              <a:off x="3924300" y="2201863"/>
              <a:ext cx="138113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6316" name="Line 48"/>
            <p:cNvSpPr>
              <a:spLocks noChangeShapeType="1"/>
            </p:cNvSpPr>
            <p:nvPr/>
          </p:nvSpPr>
          <p:spPr bwMode="auto">
            <a:xfrm flipV="1">
              <a:off x="3279775" y="2736850"/>
              <a:ext cx="512763" cy="6127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438" name="Text Box 240"/>
            <p:cNvSpPr txBox="1">
              <a:spLocks noChangeArrowheads="1"/>
            </p:cNvSpPr>
            <p:nvPr/>
          </p:nvSpPr>
          <p:spPr bwMode="auto">
            <a:xfrm>
              <a:off x="2562225" y="3815807"/>
              <a:ext cx="1211263" cy="5237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router</a:t>
              </a:r>
            </a:p>
            <a:p>
              <a:pPr>
                <a:defRPr/>
              </a:pPr>
              <a:r>
                <a:rPr lang="en-US" sz="14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(runs DHCP)</a:t>
              </a:r>
            </a:p>
          </p:txBody>
        </p:sp>
        <p:grpSp>
          <p:nvGrpSpPr>
            <p:cNvPr id="216318" name="Group 356"/>
            <p:cNvGrpSpPr>
              <a:grpSpLocks/>
            </p:cNvGrpSpPr>
            <p:nvPr/>
          </p:nvGrpSpPr>
          <p:grpSpPr bwMode="auto">
            <a:xfrm>
              <a:off x="1653422" y="1982680"/>
              <a:ext cx="843032" cy="814871"/>
              <a:chOff x="313" y="1497"/>
              <a:chExt cx="1152" cy="1014"/>
            </a:xfrm>
          </p:grpSpPr>
          <p:pic>
            <p:nvPicPr>
              <p:cNvPr id="216370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6371" name="Picture 355" descr="antenna_stylized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93440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6925" y="2423867"/>
              <a:ext cx="879475" cy="349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310" name="Rectangle 43"/>
            <p:cNvSpPr>
              <a:spLocks noChangeArrowheads="1"/>
            </p:cNvSpPr>
            <p:nvPr/>
          </p:nvSpPr>
          <p:spPr bwMode="auto">
            <a:xfrm rot="16200000" flipH="1">
              <a:off x="3589349" y="3549138"/>
              <a:ext cx="104753" cy="244475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311" name="Rectangle 43"/>
            <p:cNvSpPr>
              <a:spLocks noChangeArrowheads="1"/>
            </p:cNvSpPr>
            <p:nvPr/>
          </p:nvSpPr>
          <p:spPr bwMode="auto">
            <a:xfrm rot="2460490">
              <a:off x="3206750" y="3274585"/>
              <a:ext cx="82550" cy="247597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312" name="Rectangle 43"/>
            <p:cNvSpPr>
              <a:spLocks noChangeArrowheads="1"/>
            </p:cNvSpPr>
            <p:nvPr/>
          </p:nvSpPr>
          <p:spPr bwMode="auto">
            <a:xfrm rot="16200000">
              <a:off x="2499531" y="2388124"/>
              <a:ext cx="111101" cy="296863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216323" name="Group 248"/>
            <p:cNvGrpSpPr>
              <a:grpSpLocks/>
            </p:cNvGrpSpPr>
            <p:nvPr/>
          </p:nvGrpSpPr>
          <p:grpSpPr bwMode="auto">
            <a:xfrm>
              <a:off x="2597285" y="3210128"/>
              <a:ext cx="332569" cy="581078"/>
              <a:chOff x="4140" y="429"/>
              <a:chExt cx="1425" cy="2396"/>
            </a:xfrm>
          </p:grpSpPr>
          <p:sp>
            <p:nvSpPr>
              <p:cNvPr id="216338" name="Freeform 148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1 w 354"/>
                  <a:gd name="T1" fmla="*/ 0 h 2742"/>
                  <a:gd name="T2" fmla="*/ 116 w 354"/>
                  <a:gd name="T3" fmla="*/ 137 h 2742"/>
                  <a:gd name="T4" fmla="*/ 114 w 354"/>
                  <a:gd name="T5" fmla="*/ 1057 h 2742"/>
                  <a:gd name="T6" fmla="*/ 0 w 354"/>
                  <a:gd name="T7" fmla="*/ 1105 h 2742"/>
                  <a:gd name="T8" fmla="*/ 21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3460" name="Rectangle 149"/>
              <p:cNvSpPr>
                <a:spLocks noChangeArrowheads="1"/>
              </p:cNvSpPr>
              <p:nvPr/>
            </p:nvSpPr>
            <p:spPr bwMode="auto">
              <a:xfrm>
                <a:off x="4207" y="426"/>
                <a:ext cx="1048" cy="2291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16340" name="Freeform 150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70 w 211"/>
                  <a:gd name="T3" fmla="*/ 88 h 2537"/>
                  <a:gd name="T4" fmla="*/ 2 w 211"/>
                  <a:gd name="T5" fmla="*/ 1007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341" name="Freeform 151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2 h 226"/>
                  <a:gd name="T4" fmla="*/ 108 w 328"/>
                  <a:gd name="T5" fmla="*/ 92 h 226"/>
                  <a:gd name="T6" fmla="*/ 0 w 328"/>
                  <a:gd name="T7" fmla="*/ 41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3463" name="Rectangle 152"/>
              <p:cNvSpPr>
                <a:spLocks noChangeArrowheads="1"/>
              </p:cNvSpPr>
              <p:nvPr/>
            </p:nvSpPr>
            <p:spPr bwMode="auto">
              <a:xfrm>
                <a:off x="4214" y="688"/>
                <a:ext cx="592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6343" name="Group 153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93489" name="AutoShape 154"/>
                <p:cNvSpPr>
                  <a:spLocks noChangeArrowheads="1"/>
                </p:cNvSpPr>
                <p:nvPr/>
              </p:nvSpPr>
              <p:spPr bwMode="auto">
                <a:xfrm>
                  <a:off x="617" y="2569"/>
                  <a:ext cx="721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3490" name="AutoShape 155"/>
                <p:cNvSpPr>
                  <a:spLocks noChangeArrowheads="1"/>
                </p:cNvSpPr>
                <p:nvPr/>
              </p:nvSpPr>
              <p:spPr bwMode="auto">
                <a:xfrm>
                  <a:off x="634" y="2587"/>
                  <a:ext cx="688" cy="10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93465" name="Rectangle 156"/>
              <p:cNvSpPr>
                <a:spLocks noChangeArrowheads="1"/>
              </p:cNvSpPr>
              <p:nvPr/>
            </p:nvSpPr>
            <p:spPr bwMode="auto">
              <a:xfrm>
                <a:off x="4221" y="1015"/>
                <a:ext cx="599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6345" name="Group 157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93487" name="AutoShape 158"/>
                <p:cNvSpPr>
                  <a:spLocks noChangeArrowheads="1"/>
                </p:cNvSpPr>
                <p:nvPr/>
              </p:nvSpPr>
              <p:spPr bwMode="auto">
                <a:xfrm>
                  <a:off x="611" y="2570"/>
                  <a:ext cx="730" cy="13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3488" name="AutoShape 159"/>
                <p:cNvSpPr>
                  <a:spLocks noChangeArrowheads="1"/>
                </p:cNvSpPr>
                <p:nvPr/>
              </p:nvSpPr>
              <p:spPr bwMode="auto">
                <a:xfrm>
                  <a:off x="628" y="2583"/>
                  <a:ext cx="696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93467" name="Rectangle 160"/>
              <p:cNvSpPr>
                <a:spLocks noChangeArrowheads="1"/>
              </p:cNvSpPr>
              <p:nvPr/>
            </p:nvSpPr>
            <p:spPr bwMode="auto">
              <a:xfrm>
                <a:off x="4214" y="1356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468" name="Rectangle 161"/>
              <p:cNvSpPr>
                <a:spLocks noChangeArrowheads="1"/>
              </p:cNvSpPr>
              <p:nvPr/>
            </p:nvSpPr>
            <p:spPr bwMode="auto">
              <a:xfrm>
                <a:off x="4228" y="1657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6348" name="Group 162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93485" name="AutoShape 163"/>
                <p:cNvSpPr>
                  <a:spLocks noChangeArrowheads="1"/>
                </p:cNvSpPr>
                <p:nvPr/>
              </p:nvSpPr>
              <p:spPr bwMode="auto">
                <a:xfrm>
                  <a:off x="618" y="2571"/>
                  <a:ext cx="720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3486" name="AutoShape 164"/>
                <p:cNvSpPr>
                  <a:spLocks noChangeArrowheads="1"/>
                </p:cNvSpPr>
                <p:nvPr/>
              </p:nvSpPr>
              <p:spPr bwMode="auto">
                <a:xfrm>
                  <a:off x="635" y="2589"/>
                  <a:ext cx="686" cy="102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216349" name="Freeform 165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1 h 226"/>
                  <a:gd name="T4" fmla="*/ 108 w 328"/>
                  <a:gd name="T5" fmla="*/ 90 h 226"/>
                  <a:gd name="T6" fmla="*/ 0 w 328"/>
                  <a:gd name="T7" fmla="*/ 39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216350" name="Group 166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93483" name="AutoShape 167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29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3484" name="AutoShape 168"/>
                <p:cNvSpPr>
                  <a:spLocks noChangeArrowheads="1"/>
                </p:cNvSpPr>
                <p:nvPr/>
              </p:nvSpPr>
              <p:spPr bwMode="auto">
                <a:xfrm>
                  <a:off x="630" y="2584"/>
                  <a:ext cx="695" cy="10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93472" name="Rectangle 169"/>
              <p:cNvSpPr>
                <a:spLocks noChangeArrowheads="1"/>
              </p:cNvSpPr>
              <p:nvPr/>
            </p:nvSpPr>
            <p:spPr bwMode="auto">
              <a:xfrm>
                <a:off x="5255" y="426"/>
                <a:ext cx="68" cy="2297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16352" name="Freeform 170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96 w 296"/>
                  <a:gd name="T3" fmla="*/ 57 h 256"/>
                  <a:gd name="T4" fmla="*/ 98 w 296"/>
                  <a:gd name="T5" fmla="*/ 102 h 256"/>
                  <a:gd name="T6" fmla="*/ 0 w 296"/>
                  <a:gd name="T7" fmla="*/ 39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353" name="Freeform 171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01 w 304"/>
                  <a:gd name="T3" fmla="*/ 66 h 288"/>
                  <a:gd name="T4" fmla="*/ 95 w 304"/>
                  <a:gd name="T5" fmla="*/ 116 h 288"/>
                  <a:gd name="T6" fmla="*/ 2 w 304"/>
                  <a:gd name="T7" fmla="*/ 5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3475" name="Oval 172"/>
              <p:cNvSpPr>
                <a:spLocks noChangeArrowheads="1"/>
              </p:cNvSpPr>
              <p:nvPr/>
            </p:nvSpPr>
            <p:spPr bwMode="auto">
              <a:xfrm>
                <a:off x="5520" y="2612"/>
                <a:ext cx="48" cy="9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16355" name="Freeform 173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43 h 240"/>
                  <a:gd name="T2" fmla="*/ 2 w 306"/>
                  <a:gd name="T3" fmla="*/ 97 h 240"/>
                  <a:gd name="T4" fmla="*/ 101 w 306"/>
                  <a:gd name="T5" fmla="*/ 44 h 240"/>
                  <a:gd name="T6" fmla="*/ 98 w 306"/>
                  <a:gd name="T7" fmla="*/ 0 h 240"/>
                  <a:gd name="T8" fmla="*/ 0 w 306"/>
                  <a:gd name="T9" fmla="*/ 43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3477" name="AutoShape 174"/>
              <p:cNvSpPr>
                <a:spLocks noChangeArrowheads="1"/>
              </p:cNvSpPr>
              <p:nvPr/>
            </p:nvSpPr>
            <p:spPr bwMode="auto">
              <a:xfrm>
                <a:off x="4139" y="2678"/>
                <a:ext cx="1204" cy="17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478" name="AutoShape 175"/>
              <p:cNvSpPr>
                <a:spLocks noChangeArrowheads="1"/>
              </p:cNvSpPr>
              <p:nvPr/>
            </p:nvSpPr>
            <p:spPr bwMode="auto">
              <a:xfrm>
                <a:off x="4207" y="2717"/>
                <a:ext cx="1068" cy="8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479" name="Oval 176"/>
              <p:cNvSpPr>
                <a:spLocks noChangeArrowheads="1"/>
              </p:cNvSpPr>
              <p:nvPr/>
            </p:nvSpPr>
            <p:spPr bwMode="auto">
              <a:xfrm>
                <a:off x="4309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480" name="Oval 177"/>
              <p:cNvSpPr>
                <a:spLocks noChangeArrowheads="1"/>
              </p:cNvSpPr>
              <p:nvPr/>
            </p:nvSpPr>
            <p:spPr bwMode="auto">
              <a:xfrm>
                <a:off x="4486" y="2383"/>
                <a:ext cx="163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dirty="0">
                  <a:solidFill>
                    <a:srgbClr val="FF0000"/>
                  </a:solidFill>
                  <a:cs typeface="+mn-cs"/>
                </a:endParaRPr>
              </a:p>
            </p:txBody>
          </p:sp>
          <p:sp>
            <p:nvSpPr>
              <p:cNvPr id="93481" name="Oval 178"/>
              <p:cNvSpPr>
                <a:spLocks noChangeArrowheads="1"/>
              </p:cNvSpPr>
              <p:nvPr/>
            </p:nvSpPr>
            <p:spPr bwMode="auto">
              <a:xfrm>
                <a:off x="4663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482" name="Rectangle 179"/>
              <p:cNvSpPr>
                <a:spLocks noChangeArrowheads="1"/>
              </p:cNvSpPr>
              <p:nvPr/>
            </p:nvSpPr>
            <p:spPr bwMode="auto">
              <a:xfrm>
                <a:off x="5065" y="1834"/>
                <a:ext cx="82" cy="772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grpSp>
          <p:nvGrpSpPr>
            <p:cNvPr id="216324" name="Group 48"/>
            <p:cNvGrpSpPr>
              <a:grpSpLocks/>
            </p:cNvGrpSpPr>
            <p:nvPr/>
          </p:nvGrpSpPr>
          <p:grpSpPr bwMode="auto">
            <a:xfrm>
              <a:off x="2795471" y="3465563"/>
              <a:ext cx="735669" cy="376863"/>
              <a:chOff x="3600" y="219"/>
              <a:chExt cx="360" cy="175"/>
            </a:xfrm>
          </p:grpSpPr>
          <p:sp>
            <p:nvSpPr>
              <p:cNvPr id="93446" name="Oval 4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447" name="Line 5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3448" name="Line 5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3449" name="Rectangle 5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3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 i="0" dirty="0">
                  <a:solidFill>
                    <a:srgbClr val="000000"/>
                  </a:solidFill>
                  <a:latin typeface="Times New Roman" charset="0"/>
                  <a:cs typeface="+mn-cs"/>
                </a:endParaRPr>
              </a:p>
            </p:txBody>
          </p:sp>
          <p:sp>
            <p:nvSpPr>
              <p:cNvPr id="93450" name="Oval 5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6330" name="Group 5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93456" name="Line 5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93457" name="Line 5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93458" name="Line 5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216331" name="Group 5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93453" name="Line 5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93454" name="Line 6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93455" name="Line 61"/>
                <p:cNvSpPr>
                  <a:spLocks noChangeShapeType="1"/>
                </p:cNvSpPr>
                <p:nvPr/>
              </p:nvSpPr>
              <p:spPr bwMode="auto">
                <a:xfrm>
                  <a:off x="2894" y="854"/>
                  <a:ext cx="52" cy="9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</p:grpSp>
      <p:sp>
        <p:nvSpPr>
          <p:cNvPr id="216068" name="Freeform 2"/>
          <p:cNvSpPr>
            <a:spLocks/>
          </p:cNvSpPr>
          <p:nvPr/>
        </p:nvSpPr>
        <p:spPr bwMode="auto">
          <a:xfrm>
            <a:off x="322263" y="4619625"/>
            <a:ext cx="3963987" cy="1716088"/>
          </a:xfrm>
          <a:custGeom>
            <a:avLst/>
            <a:gdLst>
              <a:gd name="T0" fmla="*/ 2147483647 w 2497"/>
              <a:gd name="T1" fmla="*/ 2147483647 h 1081"/>
              <a:gd name="T2" fmla="*/ 2147483647 w 2497"/>
              <a:gd name="T3" fmla="*/ 2147483647 h 1081"/>
              <a:gd name="T4" fmla="*/ 2147483647 w 2497"/>
              <a:gd name="T5" fmla="*/ 2147483647 h 1081"/>
              <a:gd name="T6" fmla="*/ 2147483647 w 2497"/>
              <a:gd name="T7" fmla="*/ 2147483647 h 1081"/>
              <a:gd name="T8" fmla="*/ 2147483647 w 2497"/>
              <a:gd name="T9" fmla="*/ 2147483647 h 1081"/>
              <a:gd name="T10" fmla="*/ 2147483647 w 2497"/>
              <a:gd name="T11" fmla="*/ 2147483647 h 1081"/>
              <a:gd name="T12" fmla="*/ 2147483647 w 2497"/>
              <a:gd name="T13" fmla="*/ 2147483647 h 1081"/>
              <a:gd name="T14" fmla="*/ 2147483647 w 2497"/>
              <a:gd name="T15" fmla="*/ 2147483647 h 1081"/>
              <a:gd name="T16" fmla="*/ 2147483647 w 2497"/>
              <a:gd name="T17" fmla="*/ 2147483647 h 1081"/>
              <a:gd name="T18" fmla="*/ 2147483647 w 2497"/>
              <a:gd name="T19" fmla="*/ 2147483647 h 1081"/>
              <a:gd name="T20" fmla="*/ 2147483647 w 2497"/>
              <a:gd name="T21" fmla="*/ 2147483647 h 1081"/>
              <a:gd name="T22" fmla="*/ 2147483647 w 2497"/>
              <a:gd name="T23" fmla="*/ 2147483647 h 1081"/>
              <a:gd name="T24" fmla="*/ 2147483647 w 2497"/>
              <a:gd name="T25" fmla="*/ 2147483647 h 1081"/>
              <a:gd name="T26" fmla="*/ 2147483647 w 2497"/>
              <a:gd name="T27" fmla="*/ 2147483647 h 1081"/>
              <a:gd name="T28" fmla="*/ 2147483647 w 2497"/>
              <a:gd name="T29" fmla="*/ 2147483647 h 1081"/>
              <a:gd name="T30" fmla="*/ 2147483647 w 2497"/>
              <a:gd name="T31" fmla="*/ 2147483647 h 108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497" h="1081">
                <a:moveTo>
                  <a:pt x="475" y="274"/>
                </a:moveTo>
                <a:cubicBezTo>
                  <a:pt x="381" y="316"/>
                  <a:pt x="280" y="389"/>
                  <a:pt x="204" y="437"/>
                </a:cubicBezTo>
                <a:cubicBezTo>
                  <a:pt x="128" y="485"/>
                  <a:pt x="42" y="503"/>
                  <a:pt x="21" y="559"/>
                </a:cubicBezTo>
                <a:cubicBezTo>
                  <a:pt x="0" y="615"/>
                  <a:pt x="56" y="734"/>
                  <a:pt x="75" y="776"/>
                </a:cubicBezTo>
                <a:cubicBezTo>
                  <a:pt x="94" y="818"/>
                  <a:pt x="116" y="789"/>
                  <a:pt x="136" y="810"/>
                </a:cubicBezTo>
                <a:cubicBezTo>
                  <a:pt x="156" y="831"/>
                  <a:pt x="167" y="876"/>
                  <a:pt x="197" y="905"/>
                </a:cubicBezTo>
                <a:cubicBezTo>
                  <a:pt x="227" y="934"/>
                  <a:pt x="231" y="970"/>
                  <a:pt x="319" y="986"/>
                </a:cubicBezTo>
                <a:cubicBezTo>
                  <a:pt x="407" y="1002"/>
                  <a:pt x="554" y="1003"/>
                  <a:pt x="726" y="1000"/>
                </a:cubicBezTo>
                <a:cubicBezTo>
                  <a:pt x="898" y="997"/>
                  <a:pt x="1146" y="961"/>
                  <a:pt x="1349" y="966"/>
                </a:cubicBezTo>
                <a:cubicBezTo>
                  <a:pt x="1552" y="971"/>
                  <a:pt x="1785" y="1028"/>
                  <a:pt x="1945" y="1033"/>
                </a:cubicBezTo>
                <a:cubicBezTo>
                  <a:pt x="2105" y="1038"/>
                  <a:pt x="2225" y="1081"/>
                  <a:pt x="2311" y="993"/>
                </a:cubicBezTo>
                <a:cubicBezTo>
                  <a:pt x="2397" y="905"/>
                  <a:pt x="2497" y="662"/>
                  <a:pt x="2460" y="506"/>
                </a:cubicBezTo>
                <a:cubicBezTo>
                  <a:pt x="2423" y="350"/>
                  <a:pt x="2280" y="116"/>
                  <a:pt x="2088" y="58"/>
                </a:cubicBezTo>
                <a:cubicBezTo>
                  <a:pt x="1896" y="0"/>
                  <a:pt x="1528" y="138"/>
                  <a:pt x="1308" y="159"/>
                </a:cubicBezTo>
                <a:cubicBezTo>
                  <a:pt x="1088" y="180"/>
                  <a:pt x="906" y="167"/>
                  <a:pt x="766" y="186"/>
                </a:cubicBezTo>
                <a:cubicBezTo>
                  <a:pt x="626" y="205"/>
                  <a:pt x="569" y="232"/>
                  <a:pt x="475" y="274"/>
                </a:cubicBezTo>
                <a:close/>
              </a:path>
            </a:pathLst>
          </a:custGeom>
          <a:gradFill rotWithShape="1">
            <a:gsLst>
              <a:gs pos="0">
                <a:srgbClr val="00CC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216069" name="Freeform 3"/>
          <p:cNvSpPr>
            <a:spLocks/>
          </p:cNvSpPr>
          <p:nvPr/>
        </p:nvSpPr>
        <p:spPr bwMode="auto">
          <a:xfrm>
            <a:off x="4751388" y="871538"/>
            <a:ext cx="1919287" cy="2227262"/>
          </a:xfrm>
          <a:custGeom>
            <a:avLst/>
            <a:gdLst>
              <a:gd name="T0" fmla="*/ 2147483647 w 1209"/>
              <a:gd name="T1" fmla="*/ 2147483647 h 1403"/>
              <a:gd name="T2" fmla="*/ 2147483647 w 1209"/>
              <a:gd name="T3" fmla="*/ 2147483647 h 1403"/>
              <a:gd name="T4" fmla="*/ 2147483647 w 1209"/>
              <a:gd name="T5" fmla="*/ 2147483647 h 1403"/>
              <a:gd name="T6" fmla="*/ 2147483647 w 1209"/>
              <a:gd name="T7" fmla="*/ 2147483647 h 1403"/>
              <a:gd name="T8" fmla="*/ 2147483647 w 1209"/>
              <a:gd name="T9" fmla="*/ 2147483647 h 1403"/>
              <a:gd name="T10" fmla="*/ 2147483647 w 1209"/>
              <a:gd name="T11" fmla="*/ 2147483647 h 1403"/>
              <a:gd name="T12" fmla="*/ 2147483647 w 1209"/>
              <a:gd name="T13" fmla="*/ 2147483647 h 1403"/>
              <a:gd name="T14" fmla="*/ 2147483647 w 1209"/>
              <a:gd name="T15" fmla="*/ 2147483647 h 1403"/>
              <a:gd name="T16" fmla="*/ 2147483647 w 1209"/>
              <a:gd name="T17" fmla="*/ 2147483647 h 1403"/>
              <a:gd name="T18" fmla="*/ 2147483647 w 1209"/>
              <a:gd name="T19" fmla="*/ 2147483647 h 1403"/>
              <a:gd name="T20" fmla="*/ 2147483647 w 1209"/>
              <a:gd name="T21" fmla="*/ 2147483647 h 1403"/>
              <a:gd name="T22" fmla="*/ 2147483647 w 1209"/>
              <a:gd name="T23" fmla="*/ 2147483647 h 140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09" h="1403">
                <a:moveTo>
                  <a:pt x="84" y="528"/>
                </a:moveTo>
                <a:cubicBezTo>
                  <a:pt x="51" y="600"/>
                  <a:pt x="28" y="643"/>
                  <a:pt x="16" y="705"/>
                </a:cubicBezTo>
                <a:cubicBezTo>
                  <a:pt x="4" y="767"/>
                  <a:pt x="0" y="845"/>
                  <a:pt x="9" y="901"/>
                </a:cubicBezTo>
                <a:cubicBezTo>
                  <a:pt x="18" y="957"/>
                  <a:pt x="44" y="983"/>
                  <a:pt x="70" y="1043"/>
                </a:cubicBezTo>
                <a:cubicBezTo>
                  <a:pt x="96" y="1103"/>
                  <a:pt x="130" y="1210"/>
                  <a:pt x="165" y="1260"/>
                </a:cubicBezTo>
                <a:cubicBezTo>
                  <a:pt x="200" y="1310"/>
                  <a:pt x="223" y="1324"/>
                  <a:pt x="280" y="1342"/>
                </a:cubicBezTo>
                <a:cubicBezTo>
                  <a:pt x="337" y="1360"/>
                  <a:pt x="393" y="1368"/>
                  <a:pt x="510" y="1369"/>
                </a:cubicBezTo>
                <a:cubicBezTo>
                  <a:pt x="627" y="1370"/>
                  <a:pt x="775" y="1403"/>
                  <a:pt x="985" y="1348"/>
                </a:cubicBezTo>
                <a:cubicBezTo>
                  <a:pt x="1195" y="1293"/>
                  <a:pt x="1209" y="54"/>
                  <a:pt x="985" y="27"/>
                </a:cubicBezTo>
                <a:cubicBezTo>
                  <a:pt x="761" y="0"/>
                  <a:pt x="606" y="115"/>
                  <a:pt x="477" y="156"/>
                </a:cubicBezTo>
                <a:cubicBezTo>
                  <a:pt x="348" y="197"/>
                  <a:pt x="280" y="207"/>
                  <a:pt x="212" y="271"/>
                </a:cubicBezTo>
                <a:cubicBezTo>
                  <a:pt x="144" y="335"/>
                  <a:pt x="117" y="456"/>
                  <a:pt x="84" y="528"/>
                </a:cubicBezTo>
                <a:close/>
              </a:path>
            </a:pathLst>
          </a:custGeom>
          <a:gradFill rotWithShape="1">
            <a:gsLst>
              <a:gs pos="0">
                <a:srgbClr val="00CC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93191" name="Rectangle 4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361363" cy="973138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latin typeface="Gill Sans MT" charset="0"/>
                <a:cs typeface="+mj-cs"/>
              </a:rPr>
              <a:t>A day in the life… HTTP request/reply </a:t>
            </a:r>
          </a:p>
        </p:txBody>
      </p:sp>
      <p:grpSp>
        <p:nvGrpSpPr>
          <p:cNvPr id="216071" name="Group 35"/>
          <p:cNvGrpSpPr>
            <a:grpSpLocks/>
          </p:cNvGrpSpPr>
          <p:nvPr/>
        </p:nvGrpSpPr>
        <p:grpSpPr bwMode="auto">
          <a:xfrm>
            <a:off x="1195388" y="1081088"/>
            <a:ext cx="976312" cy="1460500"/>
            <a:chOff x="651" y="681"/>
            <a:chExt cx="615" cy="920"/>
          </a:xfrm>
        </p:grpSpPr>
        <p:sp>
          <p:nvSpPr>
            <p:cNvPr id="216304" name="Freeform 36"/>
            <p:cNvSpPr>
              <a:spLocks/>
            </p:cNvSpPr>
            <p:nvPr/>
          </p:nvSpPr>
          <p:spPr bwMode="auto">
            <a:xfrm>
              <a:off x="662" y="698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grpSp>
          <p:nvGrpSpPr>
            <p:cNvPr id="216305" name="Group 37"/>
            <p:cNvGrpSpPr>
              <a:grpSpLocks/>
            </p:cNvGrpSpPr>
            <p:nvPr/>
          </p:nvGrpSpPr>
          <p:grpSpPr bwMode="auto">
            <a:xfrm>
              <a:off x="651" y="681"/>
              <a:ext cx="500" cy="828"/>
              <a:chOff x="569" y="2954"/>
              <a:chExt cx="500" cy="828"/>
            </a:xfrm>
          </p:grpSpPr>
          <p:sp>
            <p:nvSpPr>
              <p:cNvPr id="93427" name="Rectangle 38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428" name="Text Box 39"/>
              <p:cNvSpPr txBox="1">
                <a:spLocks noChangeArrowheads="1"/>
              </p:cNvSpPr>
              <p:nvPr/>
            </p:nvSpPr>
            <p:spPr bwMode="auto">
              <a:xfrm>
                <a:off x="607" y="2954"/>
                <a:ext cx="449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HTTP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TCP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IP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Eth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Phy</a:t>
                </a:r>
              </a:p>
            </p:txBody>
          </p:sp>
          <p:sp>
            <p:nvSpPr>
              <p:cNvPr id="93429" name="Line 40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3430" name="Line 41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3431" name="Line 42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3432" name="Line 43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707628" name="Group 44"/>
          <p:cNvGrpSpPr>
            <a:grpSpLocks/>
          </p:cNvGrpSpPr>
          <p:nvPr/>
        </p:nvGrpSpPr>
        <p:grpSpPr bwMode="auto">
          <a:xfrm>
            <a:off x="442913" y="1054100"/>
            <a:ext cx="515937" cy="333375"/>
            <a:chOff x="328" y="678"/>
            <a:chExt cx="325" cy="210"/>
          </a:xfrm>
        </p:grpSpPr>
        <p:grpSp>
          <p:nvGrpSpPr>
            <p:cNvPr id="216300" name="Group 45"/>
            <p:cNvGrpSpPr>
              <a:grpSpLocks/>
            </p:cNvGrpSpPr>
            <p:nvPr/>
          </p:nvGrpSpPr>
          <p:grpSpPr bwMode="auto">
            <a:xfrm>
              <a:off x="328" y="693"/>
              <a:ext cx="325" cy="154"/>
              <a:chOff x="844" y="3337"/>
              <a:chExt cx="325" cy="154"/>
            </a:xfrm>
          </p:grpSpPr>
          <p:sp>
            <p:nvSpPr>
              <p:cNvPr id="93423" name="Rectangle 46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424" name="Text Box 47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32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 smtClean="0">
                    <a:solidFill>
                      <a:srgbClr val="FFFFFF"/>
                    </a:solidFill>
                    <a:latin typeface="Arial" charset="0"/>
                    <a:cs typeface="+mn-cs"/>
                  </a:rPr>
                  <a:t>HTTP</a:t>
                </a:r>
              </a:p>
            </p:txBody>
          </p:sp>
        </p:grpSp>
        <p:sp>
          <p:nvSpPr>
            <p:cNvPr id="93422" name="AutoShape 48"/>
            <p:cNvSpPr>
              <a:spLocks noChangeArrowheads="1"/>
            </p:cNvSpPr>
            <p:nvPr/>
          </p:nvSpPr>
          <p:spPr bwMode="auto">
            <a:xfrm>
              <a:off x="396" y="678"/>
              <a:ext cx="240" cy="210"/>
            </a:xfrm>
            <a:prstGeom prst="downArrow">
              <a:avLst>
                <a:gd name="adj1" fmla="val 49167"/>
                <a:gd name="adj2" fmla="val 24292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</p:grpSp>
      <p:sp>
        <p:nvSpPr>
          <p:cNvPr id="707633" name="Rectangle 49"/>
          <p:cNvSpPr>
            <a:spLocks noChangeArrowheads="1"/>
          </p:cNvSpPr>
          <p:nvPr/>
        </p:nvSpPr>
        <p:spPr bwMode="auto">
          <a:xfrm>
            <a:off x="5183188" y="3105150"/>
            <a:ext cx="3441700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dirty="0">
                <a:solidFill>
                  <a:srgbClr val="C00000"/>
                </a:solidFill>
                <a:latin typeface="Gill Sans MT" charset="0"/>
                <a:cs typeface="+mn-cs"/>
              </a:rPr>
              <a:t>HTTP request</a:t>
            </a:r>
            <a:r>
              <a:rPr lang="en-US" sz="2000" i="0" dirty="0">
                <a:solidFill>
                  <a:srgbClr val="C00000"/>
                </a:solidFill>
                <a:latin typeface="Gill Sans MT" charset="0"/>
                <a:cs typeface="+mn-cs"/>
              </a:rPr>
              <a:t> </a:t>
            </a:r>
            <a:r>
              <a:rPr lang="en-US" sz="2000" i="0" dirty="0">
                <a:solidFill>
                  <a:srgbClr val="000000"/>
                </a:solidFill>
                <a:latin typeface="Gill Sans MT" charset="0"/>
                <a:cs typeface="+mn-cs"/>
              </a:rPr>
              <a:t>sent into TCP socket</a:t>
            </a:r>
          </a:p>
        </p:txBody>
      </p:sp>
      <p:sp>
        <p:nvSpPr>
          <p:cNvPr id="707634" name="Rectangle 50"/>
          <p:cNvSpPr>
            <a:spLocks noChangeArrowheads="1"/>
          </p:cNvSpPr>
          <p:nvPr/>
        </p:nvSpPr>
        <p:spPr bwMode="auto">
          <a:xfrm>
            <a:off x="5176838" y="3797300"/>
            <a:ext cx="3787775" cy="985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>
                <a:solidFill>
                  <a:srgbClr val="000000"/>
                </a:solidFill>
                <a:latin typeface="Gill Sans MT" charset="0"/>
                <a:cs typeface="+mn-cs"/>
              </a:rPr>
              <a:t>IP datagram containing HTTP request routed to www.google.com</a:t>
            </a:r>
          </a:p>
        </p:txBody>
      </p:sp>
      <p:sp>
        <p:nvSpPr>
          <p:cNvPr id="707635" name="Rectangle 51"/>
          <p:cNvSpPr>
            <a:spLocks noChangeArrowheads="1"/>
          </p:cNvSpPr>
          <p:nvPr/>
        </p:nvSpPr>
        <p:spPr bwMode="auto">
          <a:xfrm>
            <a:off x="5189538" y="5702300"/>
            <a:ext cx="3865562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>
                <a:solidFill>
                  <a:srgbClr val="000000"/>
                </a:solidFill>
                <a:latin typeface="Gill Sans MT" charset="0"/>
                <a:cs typeface="+mn-cs"/>
              </a:rPr>
              <a:t>IP datagram containing HTTP reply routed back to client</a:t>
            </a:r>
          </a:p>
        </p:txBody>
      </p:sp>
      <p:grpSp>
        <p:nvGrpSpPr>
          <p:cNvPr id="216076" name="Group 166"/>
          <p:cNvGrpSpPr>
            <a:grpSpLocks/>
          </p:cNvGrpSpPr>
          <p:nvPr/>
        </p:nvGrpSpPr>
        <p:grpSpPr bwMode="auto">
          <a:xfrm>
            <a:off x="3795713" y="2409825"/>
            <a:ext cx="1576387" cy="1287463"/>
            <a:chOff x="3228" y="1776"/>
            <a:chExt cx="252" cy="96"/>
          </a:xfrm>
        </p:grpSpPr>
        <p:sp>
          <p:nvSpPr>
            <p:cNvPr id="216298" name="Line 164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6299" name="Line 165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16077" name="Group 167"/>
          <p:cNvGrpSpPr>
            <a:grpSpLocks/>
          </p:cNvGrpSpPr>
          <p:nvPr/>
        </p:nvGrpSpPr>
        <p:grpSpPr bwMode="auto">
          <a:xfrm flipH="1">
            <a:off x="5600700" y="2424113"/>
            <a:ext cx="400050" cy="152400"/>
            <a:chOff x="3228" y="1776"/>
            <a:chExt cx="252" cy="96"/>
          </a:xfrm>
        </p:grpSpPr>
        <p:sp>
          <p:nvSpPr>
            <p:cNvPr id="216296" name="Line 168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6297" name="Line 169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16078" name="Group 170"/>
          <p:cNvGrpSpPr>
            <a:grpSpLocks/>
          </p:cNvGrpSpPr>
          <p:nvPr/>
        </p:nvGrpSpPr>
        <p:grpSpPr bwMode="auto">
          <a:xfrm flipH="1" flipV="1">
            <a:off x="5753100" y="1900238"/>
            <a:ext cx="400050" cy="152400"/>
            <a:chOff x="3228" y="1776"/>
            <a:chExt cx="252" cy="96"/>
          </a:xfrm>
        </p:grpSpPr>
        <p:sp>
          <p:nvSpPr>
            <p:cNvPr id="216294" name="Line 171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6295" name="Line 172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16079" name="Group 110"/>
          <p:cNvGrpSpPr>
            <a:grpSpLocks/>
          </p:cNvGrpSpPr>
          <p:nvPr/>
        </p:nvGrpSpPr>
        <p:grpSpPr bwMode="auto">
          <a:xfrm>
            <a:off x="3057525" y="5273675"/>
            <a:ext cx="757238" cy="379413"/>
            <a:chOff x="2466" y="2026"/>
            <a:chExt cx="477" cy="282"/>
          </a:xfrm>
        </p:grpSpPr>
        <p:sp>
          <p:nvSpPr>
            <p:cNvPr id="216280" name="Oval 111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6281" name="Line 112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6282" name="Rectangle 113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i="0" dirty="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216283" name="Oval 114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216284" name="Group 115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216291" name="Line 11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6292" name="Line 11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6293" name="Line 11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216285" name="Group 119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216288" name="Line 12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6289" name="Line 12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6290" name="Line 12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216286" name="Line 123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6287" name="Line 124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216080" name="Line 136"/>
          <p:cNvSpPr>
            <a:spLocks noChangeShapeType="1"/>
          </p:cNvSpPr>
          <p:nvPr/>
        </p:nvSpPr>
        <p:spPr bwMode="auto">
          <a:xfrm flipV="1">
            <a:off x="2543175" y="5443538"/>
            <a:ext cx="490538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16081" name="Text Box 137"/>
          <p:cNvSpPr txBox="1">
            <a:spLocks noChangeArrowheads="1"/>
          </p:cNvSpPr>
          <p:nvPr/>
        </p:nvSpPr>
        <p:spPr bwMode="auto">
          <a:xfrm>
            <a:off x="1003300" y="5835650"/>
            <a:ext cx="1595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64.233.169.105</a:t>
            </a:r>
          </a:p>
        </p:txBody>
      </p:sp>
      <p:sp>
        <p:nvSpPr>
          <p:cNvPr id="216082" name="Text Box 138"/>
          <p:cNvSpPr txBox="1">
            <a:spLocks noChangeArrowheads="1"/>
          </p:cNvSpPr>
          <p:nvPr/>
        </p:nvSpPr>
        <p:spPr bwMode="auto">
          <a:xfrm>
            <a:off x="971550" y="5541963"/>
            <a:ext cx="11779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web server</a:t>
            </a:r>
          </a:p>
        </p:txBody>
      </p:sp>
      <p:grpSp>
        <p:nvGrpSpPr>
          <p:cNvPr id="216083" name="Group 194"/>
          <p:cNvGrpSpPr>
            <a:grpSpLocks/>
          </p:cNvGrpSpPr>
          <p:nvPr/>
        </p:nvGrpSpPr>
        <p:grpSpPr bwMode="auto">
          <a:xfrm>
            <a:off x="2970213" y="5649913"/>
            <a:ext cx="295275" cy="114300"/>
            <a:chOff x="3228" y="1776"/>
            <a:chExt cx="252" cy="96"/>
          </a:xfrm>
        </p:grpSpPr>
        <p:sp>
          <p:nvSpPr>
            <p:cNvPr id="216278" name="Line 195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6279" name="Line 196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16084" name="Group 200"/>
          <p:cNvGrpSpPr>
            <a:grpSpLocks/>
          </p:cNvGrpSpPr>
          <p:nvPr/>
        </p:nvGrpSpPr>
        <p:grpSpPr bwMode="auto">
          <a:xfrm flipH="1" flipV="1">
            <a:off x="3813175" y="5354638"/>
            <a:ext cx="295275" cy="114300"/>
            <a:chOff x="3228" y="1776"/>
            <a:chExt cx="252" cy="96"/>
          </a:xfrm>
        </p:grpSpPr>
        <p:sp>
          <p:nvSpPr>
            <p:cNvPr id="216276" name="Line 201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6277" name="Line 202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93206" name="Line 112"/>
          <p:cNvSpPr>
            <a:spLocks noChangeShapeType="1"/>
          </p:cNvSpPr>
          <p:nvPr/>
        </p:nvSpPr>
        <p:spPr bwMode="auto">
          <a:xfrm flipH="1">
            <a:off x="3594100" y="2432050"/>
            <a:ext cx="1882775" cy="2892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216086" name="Group 145"/>
          <p:cNvGrpSpPr>
            <a:grpSpLocks/>
          </p:cNvGrpSpPr>
          <p:nvPr/>
        </p:nvGrpSpPr>
        <p:grpSpPr bwMode="auto">
          <a:xfrm>
            <a:off x="1509713" y="3965575"/>
            <a:ext cx="976312" cy="1460500"/>
            <a:chOff x="4000" y="1895"/>
            <a:chExt cx="615" cy="920"/>
          </a:xfrm>
        </p:grpSpPr>
        <p:sp>
          <p:nvSpPr>
            <p:cNvPr id="216268" name="Freeform 146"/>
            <p:cNvSpPr>
              <a:spLocks/>
            </p:cNvSpPr>
            <p:nvPr/>
          </p:nvSpPr>
          <p:spPr bwMode="auto">
            <a:xfrm>
              <a:off x="4011" y="1912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grpSp>
          <p:nvGrpSpPr>
            <p:cNvPr id="216269" name="Group 147"/>
            <p:cNvGrpSpPr>
              <a:grpSpLocks/>
            </p:cNvGrpSpPr>
            <p:nvPr/>
          </p:nvGrpSpPr>
          <p:grpSpPr bwMode="auto">
            <a:xfrm>
              <a:off x="4000" y="1895"/>
              <a:ext cx="500" cy="828"/>
              <a:chOff x="569" y="2954"/>
              <a:chExt cx="500" cy="828"/>
            </a:xfrm>
          </p:grpSpPr>
          <p:sp>
            <p:nvSpPr>
              <p:cNvPr id="93391" name="Rectangle 148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392" name="Text Box 149"/>
              <p:cNvSpPr txBox="1">
                <a:spLocks noChangeArrowheads="1"/>
              </p:cNvSpPr>
              <p:nvPr/>
            </p:nvSpPr>
            <p:spPr bwMode="auto">
              <a:xfrm>
                <a:off x="607" y="2954"/>
                <a:ext cx="449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HTTP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TCP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IP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Eth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Phy</a:t>
                </a:r>
              </a:p>
            </p:txBody>
          </p:sp>
          <p:sp>
            <p:nvSpPr>
              <p:cNvPr id="93393" name="Line 150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3394" name="Line 151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3395" name="Line 152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3396" name="Line 153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sp>
        <p:nvSpPr>
          <p:cNvPr id="707813" name="Rectangle 229"/>
          <p:cNvSpPr>
            <a:spLocks noChangeArrowheads="1"/>
          </p:cNvSpPr>
          <p:nvPr/>
        </p:nvSpPr>
        <p:spPr bwMode="auto">
          <a:xfrm>
            <a:off x="5183188" y="4735513"/>
            <a:ext cx="3787775" cy="98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>
                <a:solidFill>
                  <a:srgbClr val="000000"/>
                </a:solidFill>
                <a:latin typeface="Gill Sans MT" charset="0"/>
                <a:cs typeface="+mn-cs"/>
              </a:rPr>
              <a:t>web server responds with </a:t>
            </a:r>
            <a:r>
              <a:rPr lang="en-US" sz="2000" dirty="0">
                <a:solidFill>
                  <a:srgbClr val="C00000"/>
                </a:solidFill>
                <a:latin typeface="Gill Sans MT" charset="0"/>
                <a:cs typeface="+mn-cs"/>
              </a:rPr>
              <a:t>HTTP reply</a:t>
            </a:r>
            <a:r>
              <a:rPr lang="en-US" sz="2000" i="0" dirty="0">
                <a:solidFill>
                  <a:srgbClr val="C00000"/>
                </a:solidFill>
                <a:latin typeface="Gill Sans MT" charset="0"/>
                <a:cs typeface="+mn-cs"/>
              </a:rPr>
              <a:t> </a:t>
            </a:r>
            <a:r>
              <a:rPr lang="en-US" sz="2000" i="0" dirty="0">
                <a:solidFill>
                  <a:srgbClr val="000000"/>
                </a:solidFill>
                <a:latin typeface="Gill Sans MT" charset="0"/>
                <a:cs typeface="+mn-cs"/>
              </a:rPr>
              <a:t>(containing web page)</a:t>
            </a:r>
          </a:p>
        </p:txBody>
      </p:sp>
      <p:grpSp>
        <p:nvGrpSpPr>
          <p:cNvPr id="707941" name="Group 357"/>
          <p:cNvGrpSpPr>
            <a:grpSpLocks/>
          </p:cNvGrpSpPr>
          <p:nvPr/>
        </p:nvGrpSpPr>
        <p:grpSpPr bwMode="auto">
          <a:xfrm>
            <a:off x="88900" y="1363663"/>
            <a:ext cx="1081088" cy="1058862"/>
            <a:chOff x="56" y="859"/>
            <a:chExt cx="681" cy="667"/>
          </a:xfrm>
        </p:grpSpPr>
        <p:grpSp>
          <p:nvGrpSpPr>
            <p:cNvPr id="216237" name="Group 230"/>
            <p:cNvGrpSpPr>
              <a:grpSpLocks/>
            </p:cNvGrpSpPr>
            <p:nvPr/>
          </p:nvGrpSpPr>
          <p:grpSpPr bwMode="auto">
            <a:xfrm>
              <a:off x="290" y="874"/>
              <a:ext cx="379" cy="154"/>
              <a:chOff x="740" y="3209"/>
              <a:chExt cx="379" cy="154"/>
            </a:xfrm>
          </p:grpSpPr>
          <p:grpSp>
            <p:nvGrpSpPr>
              <p:cNvPr id="216263" name="Group 231"/>
              <p:cNvGrpSpPr>
                <a:grpSpLocks/>
              </p:cNvGrpSpPr>
              <p:nvPr/>
            </p:nvGrpSpPr>
            <p:grpSpPr bwMode="auto">
              <a:xfrm>
                <a:off x="794" y="3209"/>
                <a:ext cx="325" cy="154"/>
                <a:chOff x="844" y="3337"/>
                <a:chExt cx="325" cy="154"/>
              </a:xfrm>
            </p:grpSpPr>
            <p:sp>
              <p:nvSpPr>
                <p:cNvPr id="93387" name="Rectangle 232"/>
                <p:cNvSpPr>
                  <a:spLocks noChangeArrowheads="1"/>
                </p:cNvSpPr>
                <p:nvPr/>
              </p:nvSpPr>
              <p:spPr bwMode="auto">
                <a:xfrm>
                  <a:off x="889" y="3370"/>
                  <a:ext cx="245" cy="8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3388" name="Text Box 233"/>
                <p:cNvSpPr txBox="1">
                  <a:spLocks noChangeArrowheads="1"/>
                </p:cNvSpPr>
                <p:nvPr/>
              </p:nvSpPr>
              <p:spPr bwMode="auto">
                <a:xfrm>
                  <a:off x="844" y="3337"/>
                  <a:ext cx="325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i="0" dirty="0" smtClean="0">
                      <a:solidFill>
                        <a:srgbClr val="FFFFFF"/>
                      </a:solidFill>
                      <a:latin typeface="Arial" charset="0"/>
                      <a:cs typeface="+mn-cs"/>
                    </a:rPr>
                    <a:t>HTTP</a:t>
                  </a:r>
                </a:p>
              </p:txBody>
            </p:sp>
          </p:grpSp>
          <p:sp>
            <p:nvSpPr>
              <p:cNvPr id="93385" name="Rectangle 234"/>
              <p:cNvSpPr>
                <a:spLocks noChangeArrowheads="1"/>
              </p:cNvSpPr>
              <p:nvPr/>
            </p:nvSpPr>
            <p:spPr bwMode="auto">
              <a:xfrm>
                <a:off x="750" y="3244"/>
                <a:ext cx="8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386" name="Rectangle 235"/>
              <p:cNvSpPr>
                <a:spLocks noChangeArrowheads="1"/>
              </p:cNvSpPr>
              <p:nvPr/>
            </p:nvSpPr>
            <p:spPr bwMode="auto">
              <a:xfrm>
                <a:off x="740" y="3238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grpSp>
          <p:nvGrpSpPr>
            <p:cNvPr id="216238" name="Group 236"/>
            <p:cNvGrpSpPr>
              <a:grpSpLocks/>
            </p:cNvGrpSpPr>
            <p:nvPr/>
          </p:nvGrpSpPr>
          <p:grpSpPr bwMode="auto">
            <a:xfrm>
              <a:off x="290" y="1022"/>
              <a:ext cx="379" cy="154"/>
              <a:chOff x="836" y="3305"/>
              <a:chExt cx="379" cy="154"/>
            </a:xfrm>
          </p:grpSpPr>
          <p:grpSp>
            <p:nvGrpSpPr>
              <p:cNvPr id="216257" name="Group 237"/>
              <p:cNvGrpSpPr>
                <a:grpSpLocks/>
              </p:cNvGrpSpPr>
              <p:nvPr/>
            </p:nvGrpSpPr>
            <p:grpSpPr bwMode="auto">
              <a:xfrm>
                <a:off x="890" y="3305"/>
                <a:ext cx="325" cy="154"/>
                <a:chOff x="844" y="3337"/>
                <a:chExt cx="325" cy="154"/>
              </a:xfrm>
            </p:grpSpPr>
            <p:sp>
              <p:nvSpPr>
                <p:cNvPr id="93382" name="Rectangle 238"/>
                <p:cNvSpPr>
                  <a:spLocks noChangeArrowheads="1"/>
                </p:cNvSpPr>
                <p:nvPr/>
              </p:nvSpPr>
              <p:spPr bwMode="auto">
                <a:xfrm>
                  <a:off x="889" y="3370"/>
                  <a:ext cx="245" cy="8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3383" name="Text Box 239"/>
                <p:cNvSpPr txBox="1">
                  <a:spLocks noChangeArrowheads="1"/>
                </p:cNvSpPr>
                <p:nvPr/>
              </p:nvSpPr>
              <p:spPr bwMode="auto">
                <a:xfrm>
                  <a:off x="844" y="3337"/>
                  <a:ext cx="325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i="0" dirty="0" smtClean="0">
                      <a:solidFill>
                        <a:srgbClr val="FFFFFF"/>
                      </a:solidFill>
                      <a:latin typeface="Arial" charset="0"/>
                      <a:cs typeface="+mn-cs"/>
                    </a:rPr>
                    <a:t>HTTP</a:t>
                  </a:r>
                </a:p>
              </p:txBody>
            </p:sp>
          </p:grpSp>
          <p:grpSp>
            <p:nvGrpSpPr>
              <p:cNvPr id="216258" name="Group 240"/>
              <p:cNvGrpSpPr>
                <a:grpSpLocks/>
              </p:cNvGrpSpPr>
              <p:nvPr/>
            </p:nvGrpSpPr>
            <p:grpSpPr bwMode="auto">
              <a:xfrm>
                <a:off x="836" y="3334"/>
                <a:ext cx="354" cy="94"/>
                <a:chOff x="836" y="3334"/>
                <a:chExt cx="354" cy="94"/>
              </a:xfrm>
            </p:grpSpPr>
            <p:sp>
              <p:nvSpPr>
                <p:cNvPr id="93380" name="Rectangle 241"/>
                <p:cNvSpPr>
                  <a:spLocks noChangeArrowheads="1"/>
                </p:cNvSpPr>
                <p:nvPr/>
              </p:nvSpPr>
              <p:spPr bwMode="auto">
                <a:xfrm>
                  <a:off x="846" y="3340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3381" name="Rectangle 242"/>
                <p:cNvSpPr>
                  <a:spLocks noChangeArrowheads="1"/>
                </p:cNvSpPr>
                <p:nvPr/>
              </p:nvSpPr>
              <p:spPr bwMode="auto">
                <a:xfrm>
                  <a:off x="836" y="3334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</p:grpSp>
        <p:grpSp>
          <p:nvGrpSpPr>
            <p:cNvPr id="216239" name="Group 243"/>
            <p:cNvGrpSpPr>
              <a:grpSpLocks/>
            </p:cNvGrpSpPr>
            <p:nvPr/>
          </p:nvGrpSpPr>
          <p:grpSpPr bwMode="auto">
            <a:xfrm>
              <a:off x="177" y="1042"/>
              <a:ext cx="480" cy="112"/>
              <a:chOff x="627" y="3377"/>
              <a:chExt cx="480" cy="112"/>
            </a:xfrm>
          </p:grpSpPr>
          <p:sp>
            <p:nvSpPr>
              <p:cNvPr id="93376" name="Rectangle 244"/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377" name="Rectangle 245"/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grpSp>
          <p:nvGrpSpPr>
            <p:cNvPr id="216240" name="Group 246"/>
            <p:cNvGrpSpPr>
              <a:grpSpLocks/>
            </p:cNvGrpSpPr>
            <p:nvPr/>
          </p:nvGrpSpPr>
          <p:grpSpPr bwMode="auto">
            <a:xfrm>
              <a:off x="56" y="1189"/>
              <a:ext cx="681" cy="154"/>
              <a:chOff x="504" y="3523"/>
              <a:chExt cx="681" cy="154"/>
            </a:xfrm>
          </p:grpSpPr>
          <p:grpSp>
            <p:nvGrpSpPr>
              <p:cNvPr id="216242" name="Group 247"/>
              <p:cNvGrpSpPr>
                <a:grpSpLocks/>
              </p:cNvGrpSpPr>
              <p:nvPr/>
            </p:nvGrpSpPr>
            <p:grpSpPr bwMode="auto">
              <a:xfrm>
                <a:off x="623" y="3523"/>
                <a:ext cx="492" cy="154"/>
                <a:chOff x="723" y="3453"/>
                <a:chExt cx="492" cy="154"/>
              </a:xfrm>
            </p:grpSpPr>
            <p:grpSp>
              <p:nvGrpSpPr>
                <p:cNvPr id="216246" name="Group 248"/>
                <p:cNvGrpSpPr>
                  <a:grpSpLocks/>
                </p:cNvGrpSpPr>
                <p:nvPr/>
              </p:nvGrpSpPr>
              <p:grpSpPr bwMode="auto">
                <a:xfrm>
                  <a:off x="836" y="3453"/>
                  <a:ext cx="379" cy="154"/>
                  <a:chOff x="836" y="3305"/>
                  <a:chExt cx="379" cy="154"/>
                </a:xfrm>
              </p:grpSpPr>
              <p:grpSp>
                <p:nvGrpSpPr>
                  <p:cNvPr id="216249" name="Group 249"/>
                  <p:cNvGrpSpPr>
                    <a:grpSpLocks/>
                  </p:cNvGrpSpPr>
                  <p:nvPr/>
                </p:nvGrpSpPr>
                <p:grpSpPr bwMode="auto">
                  <a:xfrm>
                    <a:off x="890" y="3305"/>
                    <a:ext cx="325" cy="154"/>
                    <a:chOff x="844" y="3337"/>
                    <a:chExt cx="325" cy="154"/>
                  </a:xfrm>
                </p:grpSpPr>
                <p:sp>
                  <p:nvSpPr>
                    <p:cNvPr id="93374" name="Rectangle 2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89" y="3370"/>
                      <a:ext cx="245" cy="8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solidFill>
                        <a:schemeClr val="bg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solidFill>
                          <a:srgbClr val="000000"/>
                        </a:solidFill>
                        <a:cs typeface="+mn-cs"/>
                      </a:endParaRPr>
                    </a:p>
                  </p:txBody>
                </p:sp>
                <p:sp>
                  <p:nvSpPr>
                    <p:cNvPr id="93375" name="Text Box 25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44" y="3337"/>
                      <a:ext cx="325" cy="15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1pPr>
                      <a:lvl2pPr marL="742950" indent="-285750"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2pPr>
                      <a:lvl3pPr marL="1143000" indent="-228600"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3pPr>
                      <a:lvl4pPr marL="1600200" indent="-228600"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4pPr>
                      <a:lvl5pPr marL="2057400" indent="-228600"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en-US" sz="1000" i="0" dirty="0" smtClean="0">
                          <a:solidFill>
                            <a:srgbClr val="FFFFFF"/>
                          </a:solidFill>
                          <a:latin typeface="Arial" charset="0"/>
                          <a:cs typeface="+mn-cs"/>
                        </a:rPr>
                        <a:t>HTTP</a:t>
                      </a:r>
                    </a:p>
                  </p:txBody>
                </p:sp>
              </p:grpSp>
              <p:grpSp>
                <p:nvGrpSpPr>
                  <p:cNvPr id="216250" name="Group 252"/>
                  <p:cNvGrpSpPr>
                    <a:grpSpLocks/>
                  </p:cNvGrpSpPr>
                  <p:nvPr/>
                </p:nvGrpSpPr>
                <p:grpSpPr bwMode="auto">
                  <a:xfrm>
                    <a:off x="836" y="3334"/>
                    <a:ext cx="354" cy="94"/>
                    <a:chOff x="836" y="3334"/>
                    <a:chExt cx="354" cy="94"/>
                  </a:xfrm>
                </p:grpSpPr>
                <p:sp>
                  <p:nvSpPr>
                    <p:cNvPr id="93372" name="Rectangle 2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46" y="3340"/>
                      <a:ext cx="88" cy="82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bg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solidFill>
                          <a:srgbClr val="000000"/>
                        </a:solidFill>
                        <a:cs typeface="+mn-cs"/>
                      </a:endParaRPr>
                    </a:p>
                  </p:txBody>
                </p:sp>
                <p:sp>
                  <p:nvSpPr>
                    <p:cNvPr id="93373" name="Rectangle 2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36" y="3334"/>
                      <a:ext cx="354" cy="94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accent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solidFill>
                          <a:srgbClr val="000000"/>
                        </a:solidFill>
                        <a:cs typeface="+mn-cs"/>
                      </a:endParaRPr>
                    </a:p>
                  </p:txBody>
                </p:sp>
              </p:grpSp>
            </p:grpSp>
            <p:sp>
              <p:nvSpPr>
                <p:cNvPr id="93368" name="Rectangle 255"/>
                <p:cNvSpPr>
                  <a:spLocks noChangeArrowheads="1"/>
                </p:cNvSpPr>
                <p:nvPr/>
              </p:nvSpPr>
              <p:spPr bwMode="auto">
                <a:xfrm>
                  <a:off x="732" y="3484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3369" name="Rectangle 256"/>
                <p:cNvSpPr>
                  <a:spLocks noChangeArrowheads="1"/>
                </p:cNvSpPr>
                <p:nvPr/>
              </p:nvSpPr>
              <p:spPr bwMode="auto">
                <a:xfrm>
                  <a:off x="723" y="3473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93364" name="Rectangle 257"/>
              <p:cNvSpPr>
                <a:spLocks noChangeArrowheads="1"/>
              </p:cNvSpPr>
              <p:nvPr/>
            </p:nvSpPr>
            <p:spPr bwMode="auto">
              <a:xfrm>
                <a:off x="517" y="3545"/>
                <a:ext cx="94" cy="10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365" name="Rectangle 258"/>
              <p:cNvSpPr>
                <a:spLocks noChangeArrowheads="1"/>
              </p:cNvSpPr>
              <p:nvPr/>
            </p:nvSpPr>
            <p:spPr bwMode="auto">
              <a:xfrm>
                <a:off x="1115" y="3544"/>
                <a:ext cx="60" cy="10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366" name="Rectangle 259"/>
              <p:cNvSpPr>
                <a:spLocks noChangeArrowheads="1"/>
              </p:cNvSpPr>
              <p:nvPr/>
            </p:nvSpPr>
            <p:spPr bwMode="auto">
              <a:xfrm>
                <a:off x="504" y="3529"/>
                <a:ext cx="681" cy="1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93362" name="AutoShape 356"/>
            <p:cNvSpPr>
              <a:spLocks noChangeArrowheads="1"/>
            </p:cNvSpPr>
            <p:nvPr/>
          </p:nvSpPr>
          <p:spPr bwMode="auto">
            <a:xfrm>
              <a:off x="341" y="859"/>
              <a:ext cx="240" cy="667"/>
            </a:xfrm>
            <a:prstGeom prst="downArrow">
              <a:avLst>
                <a:gd name="adj1" fmla="val 49167"/>
                <a:gd name="adj2" fmla="val 67511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</p:grpSp>
      <p:grpSp>
        <p:nvGrpSpPr>
          <p:cNvPr id="707973" name="Group 389"/>
          <p:cNvGrpSpPr>
            <a:grpSpLocks/>
          </p:cNvGrpSpPr>
          <p:nvPr/>
        </p:nvGrpSpPr>
        <p:grpSpPr bwMode="auto">
          <a:xfrm>
            <a:off x="92075" y="1890713"/>
            <a:ext cx="1081088" cy="244475"/>
            <a:chOff x="0" y="2762"/>
            <a:chExt cx="681" cy="154"/>
          </a:xfrm>
        </p:grpSpPr>
        <p:sp>
          <p:nvSpPr>
            <p:cNvPr id="93345" name="Rectangle 388"/>
            <p:cNvSpPr>
              <a:spLocks noChangeArrowheads="1"/>
            </p:cNvSpPr>
            <p:nvPr/>
          </p:nvSpPr>
          <p:spPr bwMode="auto">
            <a:xfrm>
              <a:off x="0" y="2768"/>
              <a:ext cx="681" cy="1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216225" name="Group 376"/>
            <p:cNvGrpSpPr>
              <a:grpSpLocks/>
            </p:cNvGrpSpPr>
            <p:nvPr/>
          </p:nvGrpSpPr>
          <p:grpSpPr bwMode="auto">
            <a:xfrm>
              <a:off x="119" y="2762"/>
              <a:ext cx="492" cy="154"/>
              <a:chOff x="723" y="3453"/>
              <a:chExt cx="492" cy="154"/>
            </a:xfrm>
          </p:grpSpPr>
          <p:grpSp>
            <p:nvGrpSpPr>
              <p:cNvPr id="216228" name="Group 377"/>
              <p:cNvGrpSpPr>
                <a:grpSpLocks/>
              </p:cNvGrpSpPr>
              <p:nvPr/>
            </p:nvGrpSpPr>
            <p:grpSpPr bwMode="auto">
              <a:xfrm>
                <a:off x="836" y="3453"/>
                <a:ext cx="379" cy="154"/>
                <a:chOff x="836" y="3305"/>
                <a:chExt cx="379" cy="154"/>
              </a:xfrm>
            </p:grpSpPr>
            <p:grpSp>
              <p:nvGrpSpPr>
                <p:cNvPr id="216231" name="Group 378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25" cy="154"/>
                  <a:chOff x="844" y="3337"/>
                  <a:chExt cx="325" cy="154"/>
                </a:xfrm>
              </p:grpSpPr>
              <p:sp>
                <p:nvSpPr>
                  <p:cNvPr id="93356" name="Rectangle 379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93357" name="Text Box 38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25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 smtClean="0">
                        <a:solidFill>
                          <a:srgbClr val="FFFFFF"/>
                        </a:solidFill>
                        <a:latin typeface="Arial" charset="0"/>
                        <a:cs typeface="+mn-cs"/>
                      </a:rPr>
                      <a:t>HTTP</a:t>
                    </a:r>
                  </a:p>
                </p:txBody>
              </p:sp>
            </p:grpSp>
            <p:grpSp>
              <p:nvGrpSpPr>
                <p:cNvPr id="216232" name="Group 381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93354" name="Rectangle 382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93355" name="Rectangle 383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</p:grpSp>
          </p:grpSp>
          <p:sp>
            <p:nvSpPr>
              <p:cNvPr id="93350" name="Rectangle 384"/>
              <p:cNvSpPr>
                <a:spLocks noChangeArrowheads="1"/>
              </p:cNvSpPr>
              <p:nvPr/>
            </p:nvSpPr>
            <p:spPr bwMode="auto">
              <a:xfrm>
                <a:off x="732" y="3484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351" name="Rectangle 385"/>
              <p:cNvSpPr>
                <a:spLocks noChangeArrowheads="1"/>
              </p:cNvSpPr>
              <p:nvPr/>
            </p:nvSpPr>
            <p:spPr bwMode="auto">
              <a:xfrm>
                <a:off x="723" y="3473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93347" name="Rectangle 386"/>
            <p:cNvSpPr>
              <a:spLocks noChangeArrowheads="1"/>
            </p:cNvSpPr>
            <p:nvPr/>
          </p:nvSpPr>
          <p:spPr bwMode="auto">
            <a:xfrm>
              <a:off x="13" y="2784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3348" name="Rectangle 387"/>
            <p:cNvSpPr>
              <a:spLocks noChangeArrowheads="1"/>
            </p:cNvSpPr>
            <p:nvPr/>
          </p:nvSpPr>
          <p:spPr bwMode="auto">
            <a:xfrm>
              <a:off x="611" y="2783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</p:grpSp>
      <p:grpSp>
        <p:nvGrpSpPr>
          <p:cNvPr id="707975" name="Group 391"/>
          <p:cNvGrpSpPr>
            <a:grpSpLocks/>
          </p:cNvGrpSpPr>
          <p:nvPr/>
        </p:nvGrpSpPr>
        <p:grpSpPr bwMode="auto">
          <a:xfrm>
            <a:off x="411163" y="4051300"/>
            <a:ext cx="1081087" cy="949325"/>
            <a:chOff x="2231" y="3555"/>
            <a:chExt cx="681" cy="598"/>
          </a:xfrm>
        </p:grpSpPr>
        <p:grpSp>
          <p:nvGrpSpPr>
            <p:cNvPr id="216190" name="Group 392"/>
            <p:cNvGrpSpPr>
              <a:grpSpLocks/>
            </p:cNvGrpSpPr>
            <p:nvPr/>
          </p:nvGrpSpPr>
          <p:grpSpPr bwMode="auto">
            <a:xfrm>
              <a:off x="2231" y="3684"/>
              <a:ext cx="681" cy="469"/>
              <a:chOff x="152" y="970"/>
              <a:chExt cx="681" cy="469"/>
            </a:xfrm>
          </p:grpSpPr>
          <p:grpSp>
            <p:nvGrpSpPr>
              <p:cNvPr id="216194" name="Group 393"/>
              <p:cNvGrpSpPr>
                <a:grpSpLocks/>
              </p:cNvGrpSpPr>
              <p:nvPr/>
            </p:nvGrpSpPr>
            <p:grpSpPr bwMode="auto">
              <a:xfrm>
                <a:off x="386" y="970"/>
                <a:ext cx="379" cy="154"/>
                <a:chOff x="740" y="3209"/>
                <a:chExt cx="379" cy="154"/>
              </a:xfrm>
            </p:grpSpPr>
            <p:grpSp>
              <p:nvGrpSpPr>
                <p:cNvPr id="216219" name="Group 394"/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325" cy="154"/>
                  <a:chOff x="844" y="3337"/>
                  <a:chExt cx="325" cy="154"/>
                </a:xfrm>
              </p:grpSpPr>
              <p:sp>
                <p:nvSpPr>
                  <p:cNvPr id="93343" name="Rectangle 395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93344" name="Text Box 39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25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 smtClean="0">
                        <a:solidFill>
                          <a:srgbClr val="FFFFFF"/>
                        </a:solidFill>
                        <a:latin typeface="Arial" charset="0"/>
                        <a:cs typeface="+mn-cs"/>
                      </a:rPr>
                      <a:t>HTTP</a:t>
                    </a:r>
                  </a:p>
                </p:txBody>
              </p:sp>
            </p:grpSp>
            <p:sp>
              <p:nvSpPr>
                <p:cNvPr id="93341" name="Rectangle 397"/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3342" name="Rectangle 398"/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grpSp>
            <p:nvGrpSpPr>
              <p:cNvPr id="216195" name="Group 399"/>
              <p:cNvGrpSpPr>
                <a:grpSpLocks/>
              </p:cNvGrpSpPr>
              <p:nvPr/>
            </p:nvGrpSpPr>
            <p:grpSpPr bwMode="auto">
              <a:xfrm>
                <a:off x="386" y="1118"/>
                <a:ext cx="379" cy="154"/>
                <a:chOff x="836" y="3305"/>
                <a:chExt cx="379" cy="154"/>
              </a:xfrm>
            </p:grpSpPr>
            <p:grpSp>
              <p:nvGrpSpPr>
                <p:cNvPr id="216213" name="Group 400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25" cy="154"/>
                  <a:chOff x="844" y="3337"/>
                  <a:chExt cx="325" cy="154"/>
                </a:xfrm>
              </p:grpSpPr>
              <p:sp>
                <p:nvSpPr>
                  <p:cNvPr id="93338" name="Rectangle 401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93339" name="Text Box 40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25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 smtClean="0">
                        <a:solidFill>
                          <a:srgbClr val="FFFFFF"/>
                        </a:solidFill>
                        <a:latin typeface="Arial" charset="0"/>
                        <a:cs typeface="+mn-cs"/>
                      </a:rPr>
                      <a:t>HTTP</a:t>
                    </a:r>
                  </a:p>
                </p:txBody>
              </p:sp>
            </p:grpSp>
            <p:grpSp>
              <p:nvGrpSpPr>
                <p:cNvPr id="216214" name="Group 403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93336" name="Rectangle 404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93337" name="Rectangle 405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</p:grpSp>
          </p:grpSp>
          <p:grpSp>
            <p:nvGrpSpPr>
              <p:cNvPr id="216196" name="Group 406"/>
              <p:cNvGrpSpPr>
                <a:grpSpLocks/>
              </p:cNvGrpSpPr>
              <p:nvPr/>
            </p:nvGrpSpPr>
            <p:grpSpPr bwMode="auto">
              <a:xfrm>
                <a:off x="273" y="1138"/>
                <a:ext cx="480" cy="112"/>
                <a:chOff x="627" y="3377"/>
                <a:chExt cx="480" cy="112"/>
              </a:xfrm>
            </p:grpSpPr>
            <p:sp>
              <p:nvSpPr>
                <p:cNvPr id="93332" name="Rectangle 407"/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3333" name="Rectangle 408"/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grpSp>
            <p:nvGrpSpPr>
              <p:cNvPr id="216197" name="Group 409"/>
              <p:cNvGrpSpPr>
                <a:grpSpLocks/>
              </p:cNvGrpSpPr>
              <p:nvPr/>
            </p:nvGrpSpPr>
            <p:grpSpPr bwMode="auto">
              <a:xfrm>
                <a:off x="152" y="1285"/>
                <a:ext cx="681" cy="154"/>
                <a:chOff x="504" y="3523"/>
                <a:chExt cx="681" cy="154"/>
              </a:xfrm>
            </p:grpSpPr>
            <p:grpSp>
              <p:nvGrpSpPr>
                <p:cNvPr id="216198" name="Group 410"/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492" cy="154"/>
                  <a:chOff x="723" y="3453"/>
                  <a:chExt cx="492" cy="154"/>
                </a:xfrm>
              </p:grpSpPr>
              <p:grpSp>
                <p:nvGrpSpPr>
                  <p:cNvPr id="216202" name="Group 411"/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79" cy="154"/>
                    <a:chOff x="836" y="3305"/>
                    <a:chExt cx="379" cy="154"/>
                  </a:xfrm>
                </p:grpSpPr>
                <p:grpSp>
                  <p:nvGrpSpPr>
                    <p:cNvPr id="216205" name="Group 41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325" cy="154"/>
                      <a:chOff x="844" y="3337"/>
                      <a:chExt cx="325" cy="154"/>
                    </a:xfrm>
                  </p:grpSpPr>
                  <p:sp>
                    <p:nvSpPr>
                      <p:cNvPr id="93330" name="Rectangle 41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solidFill>
                            <a:srgbClr val="000000"/>
                          </a:solidFill>
                          <a:cs typeface="+mn-cs"/>
                        </a:endParaRPr>
                      </a:p>
                    </p:txBody>
                  </p:sp>
                  <p:sp>
                    <p:nvSpPr>
                      <p:cNvPr id="93331" name="Text Box 414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325" cy="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1pPr>
                        <a:lvl2pPr marL="742950" indent="-28575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2pPr>
                        <a:lvl3pPr marL="11430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3pPr>
                        <a:lvl4pPr marL="16002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4pPr>
                        <a:lvl5pPr marL="20574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9pPr>
                      </a:lstStyle>
                      <a:p>
                        <a:pPr>
                          <a:defRPr/>
                        </a:pPr>
                        <a:r>
                          <a:rPr lang="en-US" sz="1000" i="0" dirty="0" smtClean="0">
                            <a:solidFill>
                              <a:srgbClr val="FFFFFF"/>
                            </a:solidFill>
                            <a:latin typeface="Arial" charset="0"/>
                            <a:cs typeface="+mn-cs"/>
                          </a:rPr>
                          <a:t>HTTP</a:t>
                        </a:r>
                      </a:p>
                    </p:txBody>
                  </p:sp>
                </p:grpSp>
                <p:grpSp>
                  <p:nvGrpSpPr>
                    <p:cNvPr id="216206" name="Group 41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93328" name="Rectangle 41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solidFill>
                            <a:srgbClr val="000000"/>
                          </a:solidFill>
                          <a:cs typeface="+mn-cs"/>
                        </a:endParaRPr>
                      </a:p>
                    </p:txBody>
                  </p:sp>
                  <p:sp>
                    <p:nvSpPr>
                      <p:cNvPr id="93329" name="Rectangle 41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solidFill>
                            <a:srgbClr val="000000"/>
                          </a:solidFill>
                          <a:cs typeface="+mn-cs"/>
                        </a:endParaRPr>
                      </a:p>
                    </p:txBody>
                  </p:sp>
                </p:grpSp>
              </p:grpSp>
              <p:sp>
                <p:nvSpPr>
                  <p:cNvPr id="93324" name="Rectangle 418"/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93325" name="Rectangle 419"/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</p:grpSp>
            <p:sp>
              <p:nvSpPr>
                <p:cNvPr id="93320" name="Rectangle 420"/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3321" name="Rectangle 421"/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3322" name="Rectangle 422"/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</p:grpSp>
        <p:grpSp>
          <p:nvGrpSpPr>
            <p:cNvPr id="216191" name="Group 423"/>
            <p:cNvGrpSpPr>
              <a:grpSpLocks/>
            </p:cNvGrpSpPr>
            <p:nvPr/>
          </p:nvGrpSpPr>
          <p:grpSpPr bwMode="auto">
            <a:xfrm>
              <a:off x="2517" y="3555"/>
              <a:ext cx="325" cy="154"/>
              <a:chOff x="844" y="3337"/>
              <a:chExt cx="325" cy="154"/>
            </a:xfrm>
          </p:grpSpPr>
          <p:sp>
            <p:nvSpPr>
              <p:cNvPr id="93313" name="Rectangle 424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314" name="Text Box 425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32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 smtClean="0">
                    <a:solidFill>
                      <a:srgbClr val="FFFFFF"/>
                    </a:solidFill>
                    <a:latin typeface="Arial" charset="0"/>
                    <a:cs typeface="+mn-cs"/>
                  </a:rPr>
                  <a:t>HTTP</a:t>
                </a:r>
              </a:p>
            </p:txBody>
          </p:sp>
        </p:grpSp>
      </p:grpSp>
      <p:grpSp>
        <p:nvGrpSpPr>
          <p:cNvPr id="708061" name="Group 477"/>
          <p:cNvGrpSpPr>
            <a:grpSpLocks/>
          </p:cNvGrpSpPr>
          <p:nvPr/>
        </p:nvGrpSpPr>
        <p:grpSpPr bwMode="auto">
          <a:xfrm>
            <a:off x="76200" y="1119188"/>
            <a:ext cx="1081088" cy="1016000"/>
            <a:chOff x="2256" y="3531"/>
            <a:chExt cx="681" cy="640"/>
          </a:xfrm>
        </p:grpSpPr>
        <p:grpSp>
          <p:nvGrpSpPr>
            <p:cNvPr id="216157" name="Group 321"/>
            <p:cNvGrpSpPr>
              <a:grpSpLocks/>
            </p:cNvGrpSpPr>
            <p:nvPr/>
          </p:nvGrpSpPr>
          <p:grpSpPr bwMode="auto">
            <a:xfrm>
              <a:off x="2482" y="3684"/>
              <a:ext cx="379" cy="154"/>
              <a:chOff x="740" y="3209"/>
              <a:chExt cx="379" cy="154"/>
            </a:xfrm>
          </p:grpSpPr>
          <p:grpSp>
            <p:nvGrpSpPr>
              <p:cNvPr id="216185" name="Group 322"/>
              <p:cNvGrpSpPr>
                <a:grpSpLocks/>
              </p:cNvGrpSpPr>
              <p:nvPr/>
            </p:nvGrpSpPr>
            <p:grpSpPr bwMode="auto">
              <a:xfrm>
                <a:off x="794" y="3209"/>
                <a:ext cx="325" cy="154"/>
                <a:chOff x="844" y="3337"/>
                <a:chExt cx="325" cy="154"/>
              </a:xfrm>
            </p:grpSpPr>
            <p:sp>
              <p:nvSpPr>
                <p:cNvPr id="93309" name="Rectangle 323"/>
                <p:cNvSpPr>
                  <a:spLocks noChangeArrowheads="1"/>
                </p:cNvSpPr>
                <p:nvPr/>
              </p:nvSpPr>
              <p:spPr bwMode="auto">
                <a:xfrm>
                  <a:off x="889" y="3370"/>
                  <a:ext cx="245" cy="8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3310" name="Text Box 324"/>
                <p:cNvSpPr txBox="1">
                  <a:spLocks noChangeArrowheads="1"/>
                </p:cNvSpPr>
                <p:nvPr/>
              </p:nvSpPr>
              <p:spPr bwMode="auto">
                <a:xfrm>
                  <a:off x="844" y="3337"/>
                  <a:ext cx="325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i="0" dirty="0" smtClean="0">
                      <a:solidFill>
                        <a:srgbClr val="FFFFFF"/>
                      </a:solidFill>
                      <a:latin typeface="Arial" charset="0"/>
                      <a:cs typeface="+mn-cs"/>
                    </a:rPr>
                    <a:t>HTTP</a:t>
                  </a:r>
                </a:p>
              </p:txBody>
            </p:sp>
          </p:grpSp>
          <p:sp>
            <p:nvSpPr>
              <p:cNvPr id="93307" name="Rectangle 325"/>
              <p:cNvSpPr>
                <a:spLocks noChangeArrowheads="1"/>
              </p:cNvSpPr>
              <p:nvPr/>
            </p:nvSpPr>
            <p:spPr bwMode="auto">
              <a:xfrm>
                <a:off x="750" y="3244"/>
                <a:ext cx="8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308" name="Rectangle 326"/>
              <p:cNvSpPr>
                <a:spLocks noChangeArrowheads="1"/>
              </p:cNvSpPr>
              <p:nvPr/>
            </p:nvSpPr>
            <p:spPr bwMode="auto">
              <a:xfrm>
                <a:off x="740" y="3238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grpSp>
          <p:nvGrpSpPr>
            <p:cNvPr id="216158" name="Group 327"/>
            <p:cNvGrpSpPr>
              <a:grpSpLocks/>
            </p:cNvGrpSpPr>
            <p:nvPr/>
          </p:nvGrpSpPr>
          <p:grpSpPr bwMode="auto">
            <a:xfrm>
              <a:off x="2482" y="3844"/>
              <a:ext cx="379" cy="154"/>
              <a:chOff x="836" y="3305"/>
              <a:chExt cx="379" cy="154"/>
            </a:xfrm>
          </p:grpSpPr>
          <p:grpSp>
            <p:nvGrpSpPr>
              <p:cNvPr id="216179" name="Group 328"/>
              <p:cNvGrpSpPr>
                <a:grpSpLocks/>
              </p:cNvGrpSpPr>
              <p:nvPr/>
            </p:nvGrpSpPr>
            <p:grpSpPr bwMode="auto">
              <a:xfrm>
                <a:off x="890" y="3305"/>
                <a:ext cx="325" cy="154"/>
                <a:chOff x="844" y="3337"/>
                <a:chExt cx="325" cy="154"/>
              </a:xfrm>
            </p:grpSpPr>
            <p:sp>
              <p:nvSpPr>
                <p:cNvPr id="93304" name="Rectangle 329"/>
                <p:cNvSpPr>
                  <a:spLocks noChangeArrowheads="1"/>
                </p:cNvSpPr>
                <p:nvPr/>
              </p:nvSpPr>
              <p:spPr bwMode="auto">
                <a:xfrm>
                  <a:off x="889" y="3370"/>
                  <a:ext cx="245" cy="8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3305" name="Text Box 330"/>
                <p:cNvSpPr txBox="1">
                  <a:spLocks noChangeArrowheads="1"/>
                </p:cNvSpPr>
                <p:nvPr/>
              </p:nvSpPr>
              <p:spPr bwMode="auto">
                <a:xfrm>
                  <a:off x="844" y="3337"/>
                  <a:ext cx="325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i="0" dirty="0" smtClean="0">
                      <a:solidFill>
                        <a:srgbClr val="FFFFFF"/>
                      </a:solidFill>
                      <a:latin typeface="Arial" charset="0"/>
                      <a:cs typeface="+mn-cs"/>
                    </a:rPr>
                    <a:t>HTTP</a:t>
                  </a:r>
                </a:p>
              </p:txBody>
            </p:sp>
          </p:grpSp>
          <p:grpSp>
            <p:nvGrpSpPr>
              <p:cNvPr id="216180" name="Group 331"/>
              <p:cNvGrpSpPr>
                <a:grpSpLocks/>
              </p:cNvGrpSpPr>
              <p:nvPr/>
            </p:nvGrpSpPr>
            <p:grpSpPr bwMode="auto">
              <a:xfrm>
                <a:off x="836" y="3334"/>
                <a:ext cx="354" cy="94"/>
                <a:chOff x="836" y="3334"/>
                <a:chExt cx="354" cy="94"/>
              </a:xfrm>
            </p:grpSpPr>
            <p:sp>
              <p:nvSpPr>
                <p:cNvPr id="93302" name="Rectangle 332"/>
                <p:cNvSpPr>
                  <a:spLocks noChangeArrowheads="1"/>
                </p:cNvSpPr>
                <p:nvPr/>
              </p:nvSpPr>
              <p:spPr bwMode="auto">
                <a:xfrm>
                  <a:off x="846" y="3340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3303" name="Rectangle 333"/>
                <p:cNvSpPr>
                  <a:spLocks noChangeArrowheads="1"/>
                </p:cNvSpPr>
                <p:nvPr/>
              </p:nvSpPr>
              <p:spPr bwMode="auto">
                <a:xfrm>
                  <a:off x="836" y="3334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</p:grpSp>
        <p:grpSp>
          <p:nvGrpSpPr>
            <p:cNvPr id="216159" name="Group 334"/>
            <p:cNvGrpSpPr>
              <a:grpSpLocks/>
            </p:cNvGrpSpPr>
            <p:nvPr/>
          </p:nvGrpSpPr>
          <p:grpSpPr bwMode="auto">
            <a:xfrm>
              <a:off x="2369" y="3858"/>
              <a:ext cx="480" cy="112"/>
              <a:chOff x="627" y="3377"/>
              <a:chExt cx="480" cy="112"/>
            </a:xfrm>
          </p:grpSpPr>
          <p:sp>
            <p:nvSpPr>
              <p:cNvPr id="93298" name="Rectangle 335"/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299" name="Rectangle 336"/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grpSp>
          <p:nvGrpSpPr>
            <p:cNvPr id="216160" name="Group 360"/>
            <p:cNvGrpSpPr>
              <a:grpSpLocks/>
            </p:cNvGrpSpPr>
            <p:nvPr/>
          </p:nvGrpSpPr>
          <p:grpSpPr bwMode="auto">
            <a:xfrm>
              <a:off x="2534" y="3531"/>
              <a:ext cx="325" cy="154"/>
              <a:chOff x="844" y="3337"/>
              <a:chExt cx="325" cy="154"/>
            </a:xfrm>
          </p:grpSpPr>
          <p:sp>
            <p:nvSpPr>
              <p:cNvPr id="93296" name="Rectangle 361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297" name="Text Box 362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32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 smtClean="0">
                    <a:solidFill>
                      <a:srgbClr val="FFFFFF"/>
                    </a:solidFill>
                    <a:latin typeface="Arial" charset="0"/>
                    <a:cs typeface="+mn-cs"/>
                  </a:rPr>
                  <a:t>HTTP</a:t>
                </a:r>
              </a:p>
            </p:txBody>
          </p:sp>
        </p:grpSp>
        <p:grpSp>
          <p:nvGrpSpPr>
            <p:cNvPr id="216161" name="Group 461"/>
            <p:cNvGrpSpPr>
              <a:grpSpLocks/>
            </p:cNvGrpSpPr>
            <p:nvPr/>
          </p:nvGrpSpPr>
          <p:grpSpPr bwMode="auto">
            <a:xfrm>
              <a:off x="2256" y="4017"/>
              <a:ext cx="681" cy="154"/>
              <a:chOff x="-341" y="3180"/>
              <a:chExt cx="681" cy="154"/>
            </a:xfrm>
          </p:grpSpPr>
          <p:sp>
            <p:nvSpPr>
              <p:cNvPr id="93283" name="Rectangle 457"/>
              <p:cNvSpPr>
                <a:spLocks noChangeArrowheads="1"/>
              </p:cNvSpPr>
              <p:nvPr/>
            </p:nvSpPr>
            <p:spPr bwMode="auto">
              <a:xfrm>
                <a:off x="-341" y="3186"/>
                <a:ext cx="681" cy="13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6163" name="Group 445"/>
              <p:cNvGrpSpPr>
                <a:grpSpLocks/>
              </p:cNvGrpSpPr>
              <p:nvPr/>
            </p:nvGrpSpPr>
            <p:grpSpPr bwMode="auto">
              <a:xfrm>
                <a:off x="-222" y="3180"/>
                <a:ext cx="492" cy="154"/>
                <a:chOff x="723" y="3453"/>
                <a:chExt cx="492" cy="154"/>
              </a:xfrm>
            </p:grpSpPr>
            <p:grpSp>
              <p:nvGrpSpPr>
                <p:cNvPr id="216166" name="Group 446"/>
                <p:cNvGrpSpPr>
                  <a:grpSpLocks/>
                </p:cNvGrpSpPr>
                <p:nvPr/>
              </p:nvGrpSpPr>
              <p:grpSpPr bwMode="auto">
                <a:xfrm>
                  <a:off x="836" y="3453"/>
                  <a:ext cx="379" cy="154"/>
                  <a:chOff x="836" y="3305"/>
                  <a:chExt cx="379" cy="154"/>
                </a:xfrm>
              </p:grpSpPr>
              <p:grpSp>
                <p:nvGrpSpPr>
                  <p:cNvPr id="216169" name="Group 447"/>
                  <p:cNvGrpSpPr>
                    <a:grpSpLocks/>
                  </p:cNvGrpSpPr>
                  <p:nvPr/>
                </p:nvGrpSpPr>
                <p:grpSpPr bwMode="auto">
                  <a:xfrm>
                    <a:off x="890" y="3305"/>
                    <a:ext cx="325" cy="154"/>
                    <a:chOff x="844" y="3337"/>
                    <a:chExt cx="325" cy="154"/>
                  </a:xfrm>
                </p:grpSpPr>
                <p:sp>
                  <p:nvSpPr>
                    <p:cNvPr id="93294" name="Rectangle 4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89" y="3370"/>
                      <a:ext cx="245" cy="8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solidFill>
                        <a:schemeClr val="bg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solidFill>
                          <a:srgbClr val="000000"/>
                        </a:solidFill>
                        <a:cs typeface="+mn-cs"/>
                      </a:endParaRPr>
                    </a:p>
                  </p:txBody>
                </p:sp>
                <p:sp>
                  <p:nvSpPr>
                    <p:cNvPr id="93295" name="Text Box 44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44" y="3337"/>
                      <a:ext cx="325" cy="15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1pPr>
                      <a:lvl2pPr marL="742950" indent="-285750"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2pPr>
                      <a:lvl3pPr marL="1143000" indent="-228600"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3pPr>
                      <a:lvl4pPr marL="1600200" indent="-228600"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4pPr>
                      <a:lvl5pPr marL="2057400" indent="-228600"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en-US" sz="1000" i="0" dirty="0" smtClean="0">
                          <a:solidFill>
                            <a:srgbClr val="FFFFFF"/>
                          </a:solidFill>
                          <a:latin typeface="Arial" charset="0"/>
                          <a:cs typeface="+mn-cs"/>
                        </a:rPr>
                        <a:t>HTTP</a:t>
                      </a:r>
                    </a:p>
                  </p:txBody>
                </p:sp>
              </p:grpSp>
              <p:grpSp>
                <p:nvGrpSpPr>
                  <p:cNvPr id="216170" name="Group 450"/>
                  <p:cNvGrpSpPr>
                    <a:grpSpLocks/>
                  </p:cNvGrpSpPr>
                  <p:nvPr/>
                </p:nvGrpSpPr>
                <p:grpSpPr bwMode="auto">
                  <a:xfrm>
                    <a:off x="836" y="3334"/>
                    <a:ext cx="354" cy="94"/>
                    <a:chOff x="836" y="3334"/>
                    <a:chExt cx="354" cy="94"/>
                  </a:xfrm>
                </p:grpSpPr>
                <p:sp>
                  <p:nvSpPr>
                    <p:cNvPr id="93292" name="Rectangle 4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46" y="3340"/>
                      <a:ext cx="88" cy="82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bg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solidFill>
                          <a:srgbClr val="000000"/>
                        </a:solidFill>
                        <a:cs typeface="+mn-cs"/>
                      </a:endParaRPr>
                    </a:p>
                  </p:txBody>
                </p:sp>
                <p:sp>
                  <p:nvSpPr>
                    <p:cNvPr id="93293" name="Rectangle 4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36" y="3334"/>
                      <a:ext cx="354" cy="94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accent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solidFill>
                          <a:srgbClr val="000000"/>
                        </a:solidFill>
                        <a:cs typeface="+mn-cs"/>
                      </a:endParaRPr>
                    </a:p>
                  </p:txBody>
                </p:sp>
              </p:grpSp>
            </p:grpSp>
            <p:sp>
              <p:nvSpPr>
                <p:cNvPr id="93288" name="Rectangle 453"/>
                <p:cNvSpPr>
                  <a:spLocks noChangeArrowheads="1"/>
                </p:cNvSpPr>
                <p:nvPr/>
              </p:nvSpPr>
              <p:spPr bwMode="auto">
                <a:xfrm>
                  <a:off x="732" y="3484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3289" name="Rectangle 454"/>
                <p:cNvSpPr>
                  <a:spLocks noChangeArrowheads="1"/>
                </p:cNvSpPr>
                <p:nvPr/>
              </p:nvSpPr>
              <p:spPr bwMode="auto">
                <a:xfrm>
                  <a:off x="723" y="3473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93285" name="Rectangle 455"/>
              <p:cNvSpPr>
                <a:spLocks noChangeArrowheads="1"/>
              </p:cNvSpPr>
              <p:nvPr/>
            </p:nvSpPr>
            <p:spPr bwMode="auto">
              <a:xfrm>
                <a:off x="-328" y="3202"/>
                <a:ext cx="94" cy="10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286" name="Rectangle 456"/>
              <p:cNvSpPr>
                <a:spLocks noChangeArrowheads="1"/>
              </p:cNvSpPr>
              <p:nvPr/>
            </p:nvSpPr>
            <p:spPr bwMode="auto">
              <a:xfrm>
                <a:off x="270" y="3201"/>
                <a:ext cx="60" cy="10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</p:grpSp>
      <p:grpSp>
        <p:nvGrpSpPr>
          <p:cNvPr id="708046" name="Group 462"/>
          <p:cNvGrpSpPr>
            <a:grpSpLocks/>
          </p:cNvGrpSpPr>
          <p:nvPr/>
        </p:nvGrpSpPr>
        <p:grpSpPr bwMode="auto">
          <a:xfrm>
            <a:off x="414338" y="4756150"/>
            <a:ext cx="1081087" cy="244475"/>
            <a:chOff x="-341" y="3180"/>
            <a:chExt cx="681" cy="154"/>
          </a:xfrm>
        </p:grpSpPr>
        <p:sp>
          <p:nvSpPr>
            <p:cNvPr id="93265" name="Rectangle 463"/>
            <p:cNvSpPr>
              <a:spLocks noChangeArrowheads="1"/>
            </p:cNvSpPr>
            <p:nvPr/>
          </p:nvSpPr>
          <p:spPr bwMode="auto">
            <a:xfrm>
              <a:off x="-341" y="3186"/>
              <a:ext cx="681" cy="1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216145" name="Group 464"/>
            <p:cNvGrpSpPr>
              <a:grpSpLocks/>
            </p:cNvGrpSpPr>
            <p:nvPr/>
          </p:nvGrpSpPr>
          <p:grpSpPr bwMode="auto">
            <a:xfrm>
              <a:off x="-222" y="3180"/>
              <a:ext cx="492" cy="154"/>
              <a:chOff x="723" y="3453"/>
              <a:chExt cx="492" cy="154"/>
            </a:xfrm>
          </p:grpSpPr>
          <p:grpSp>
            <p:nvGrpSpPr>
              <p:cNvPr id="216148" name="Group 465"/>
              <p:cNvGrpSpPr>
                <a:grpSpLocks/>
              </p:cNvGrpSpPr>
              <p:nvPr/>
            </p:nvGrpSpPr>
            <p:grpSpPr bwMode="auto">
              <a:xfrm>
                <a:off x="836" y="3453"/>
                <a:ext cx="379" cy="154"/>
                <a:chOff x="836" y="3305"/>
                <a:chExt cx="379" cy="154"/>
              </a:xfrm>
            </p:grpSpPr>
            <p:grpSp>
              <p:nvGrpSpPr>
                <p:cNvPr id="216151" name="Group 466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25" cy="154"/>
                  <a:chOff x="844" y="3337"/>
                  <a:chExt cx="325" cy="154"/>
                </a:xfrm>
              </p:grpSpPr>
              <p:sp>
                <p:nvSpPr>
                  <p:cNvPr id="93276" name="Rectangle 467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93277" name="Text Box 46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25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 smtClean="0">
                        <a:solidFill>
                          <a:srgbClr val="FFFFFF"/>
                        </a:solidFill>
                        <a:latin typeface="Arial" charset="0"/>
                        <a:cs typeface="+mn-cs"/>
                      </a:rPr>
                      <a:t>HTTP</a:t>
                    </a:r>
                  </a:p>
                </p:txBody>
              </p:sp>
            </p:grpSp>
            <p:grpSp>
              <p:nvGrpSpPr>
                <p:cNvPr id="216152" name="Group 469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93274" name="Rectangle 470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93275" name="Rectangle 471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</p:grpSp>
          </p:grpSp>
          <p:sp>
            <p:nvSpPr>
              <p:cNvPr id="93270" name="Rectangle 472"/>
              <p:cNvSpPr>
                <a:spLocks noChangeArrowheads="1"/>
              </p:cNvSpPr>
              <p:nvPr/>
            </p:nvSpPr>
            <p:spPr bwMode="auto">
              <a:xfrm>
                <a:off x="732" y="3484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271" name="Rectangle 473"/>
              <p:cNvSpPr>
                <a:spLocks noChangeArrowheads="1"/>
              </p:cNvSpPr>
              <p:nvPr/>
            </p:nvSpPr>
            <p:spPr bwMode="auto">
              <a:xfrm>
                <a:off x="723" y="3473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93267" name="Rectangle 474"/>
            <p:cNvSpPr>
              <a:spLocks noChangeArrowheads="1"/>
            </p:cNvSpPr>
            <p:nvPr/>
          </p:nvSpPr>
          <p:spPr bwMode="auto">
            <a:xfrm>
              <a:off x="-328" y="3202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3268" name="Rectangle 475"/>
            <p:cNvSpPr>
              <a:spLocks noChangeArrowheads="1"/>
            </p:cNvSpPr>
            <p:nvPr/>
          </p:nvSpPr>
          <p:spPr bwMode="auto">
            <a:xfrm>
              <a:off x="270" y="3201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</p:grpSp>
      <p:pic>
        <p:nvPicPr>
          <p:cNvPr id="708062" name="Picture 47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613" y="855663"/>
            <a:ext cx="1243012" cy="76835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08064" name="Rectangle 480"/>
          <p:cNvSpPr>
            <a:spLocks noChangeArrowheads="1"/>
          </p:cNvSpPr>
          <p:nvPr/>
        </p:nvSpPr>
        <p:spPr bwMode="auto">
          <a:xfrm>
            <a:off x="3436947" y="959649"/>
            <a:ext cx="3865562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8125" indent="-238125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>
                <a:solidFill>
                  <a:srgbClr val="000000"/>
                </a:solidFill>
                <a:latin typeface="Gill Sans MT" charset="0"/>
                <a:cs typeface="+mn-cs"/>
              </a:rPr>
              <a:t>web page </a:t>
            </a:r>
            <a:r>
              <a:rPr lang="en-US" sz="2000" dirty="0">
                <a:solidFill>
                  <a:srgbClr val="C00000"/>
                </a:solidFill>
                <a:latin typeface="Gill Sans MT" charset="0"/>
                <a:cs typeface="+mn-cs"/>
              </a:rPr>
              <a:t>finally (!!!)</a:t>
            </a:r>
            <a:r>
              <a:rPr lang="en-US" sz="2000" i="0" dirty="0">
                <a:solidFill>
                  <a:srgbClr val="C00000"/>
                </a:solidFill>
                <a:latin typeface="Gill Sans MT" charset="0"/>
                <a:cs typeface="+mn-cs"/>
              </a:rPr>
              <a:t> </a:t>
            </a:r>
            <a:r>
              <a:rPr lang="en-US" sz="2000" i="0" dirty="0">
                <a:solidFill>
                  <a:srgbClr val="000000"/>
                </a:solidFill>
                <a:latin typeface="Gill Sans MT" charset="0"/>
                <a:cs typeface="+mn-cs"/>
              </a:rPr>
              <a:t>displayed</a:t>
            </a:r>
          </a:p>
        </p:txBody>
      </p:sp>
      <p:grpSp>
        <p:nvGrpSpPr>
          <p:cNvPr id="216095" name="Group 248"/>
          <p:cNvGrpSpPr>
            <a:grpSpLocks/>
          </p:cNvGrpSpPr>
          <p:nvPr/>
        </p:nvGrpSpPr>
        <p:grpSpPr bwMode="auto">
          <a:xfrm>
            <a:off x="2470150" y="4932363"/>
            <a:ext cx="333375" cy="581025"/>
            <a:chOff x="4140" y="429"/>
            <a:chExt cx="1425" cy="2396"/>
          </a:xfrm>
        </p:grpSpPr>
        <p:sp>
          <p:nvSpPr>
            <p:cNvPr id="216112" name="Freeform 148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234" name="Rectangle 149"/>
            <p:cNvSpPr>
              <a:spLocks noChangeArrowheads="1"/>
            </p:cNvSpPr>
            <p:nvPr/>
          </p:nvSpPr>
          <p:spPr bwMode="auto">
            <a:xfrm>
              <a:off x="4208" y="429"/>
              <a:ext cx="1045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16114" name="Freeform 150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6115" name="Freeform 151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237" name="Rectangle 152"/>
            <p:cNvSpPr>
              <a:spLocks noChangeArrowheads="1"/>
            </p:cNvSpPr>
            <p:nvPr/>
          </p:nvSpPr>
          <p:spPr bwMode="auto">
            <a:xfrm>
              <a:off x="4215" y="691"/>
              <a:ext cx="590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216117" name="Group 15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93263" name="AutoShape 154"/>
              <p:cNvSpPr>
                <a:spLocks noChangeArrowheads="1"/>
              </p:cNvSpPr>
              <p:nvPr/>
            </p:nvSpPr>
            <p:spPr bwMode="auto">
              <a:xfrm>
                <a:off x="616" y="2571"/>
                <a:ext cx="720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264" name="AutoShape 155"/>
              <p:cNvSpPr>
                <a:spLocks noChangeArrowheads="1"/>
              </p:cNvSpPr>
              <p:nvPr/>
            </p:nvSpPr>
            <p:spPr bwMode="auto">
              <a:xfrm>
                <a:off x="633" y="2590"/>
                <a:ext cx="686" cy="10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93239" name="Rectangle 156"/>
            <p:cNvSpPr>
              <a:spLocks noChangeArrowheads="1"/>
            </p:cNvSpPr>
            <p:nvPr/>
          </p:nvSpPr>
          <p:spPr bwMode="auto">
            <a:xfrm>
              <a:off x="4221" y="1018"/>
              <a:ext cx="597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216119" name="Group 15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93261" name="AutoShape 158"/>
              <p:cNvSpPr>
                <a:spLocks noChangeArrowheads="1"/>
              </p:cNvSpPr>
              <p:nvPr/>
            </p:nvSpPr>
            <p:spPr bwMode="auto">
              <a:xfrm>
                <a:off x="610" y="2566"/>
                <a:ext cx="728" cy="143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262" name="AutoShape 159"/>
              <p:cNvSpPr>
                <a:spLocks noChangeArrowheads="1"/>
              </p:cNvSpPr>
              <p:nvPr/>
            </p:nvSpPr>
            <p:spPr bwMode="auto">
              <a:xfrm>
                <a:off x="627" y="2580"/>
                <a:ext cx="694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93241" name="Rectangle 160"/>
            <p:cNvSpPr>
              <a:spLocks noChangeArrowheads="1"/>
            </p:cNvSpPr>
            <p:nvPr/>
          </p:nvSpPr>
          <p:spPr bwMode="auto">
            <a:xfrm>
              <a:off x="4215" y="1359"/>
              <a:ext cx="597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3242" name="Rectangle 161"/>
            <p:cNvSpPr>
              <a:spLocks noChangeArrowheads="1"/>
            </p:cNvSpPr>
            <p:nvPr/>
          </p:nvSpPr>
          <p:spPr bwMode="auto">
            <a:xfrm>
              <a:off x="4228" y="1653"/>
              <a:ext cx="597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216122" name="Group 16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93259" name="AutoShape 163"/>
              <p:cNvSpPr>
                <a:spLocks noChangeArrowheads="1"/>
              </p:cNvSpPr>
              <p:nvPr/>
            </p:nvSpPr>
            <p:spPr bwMode="auto">
              <a:xfrm>
                <a:off x="617" y="2568"/>
                <a:ext cx="719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260" name="AutoShape 164"/>
              <p:cNvSpPr>
                <a:spLocks noChangeArrowheads="1"/>
              </p:cNvSpPr>
              <p:nvPr/>
            </p:nvSpPr>
            <p:spPr bwMode="auto">
              <a:xfrm>
                <a:off x="634" y="2586"/>
                <a:ext cx="685" cy="10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216123" name="Freeform 165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216124" name="Group 16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93257" name="AutoShape 167"/>
              <p:cNvSpPr>
                <a:spLocks noChangeArrowheads="1"/>
              </p:cNvSpPr>
              <p:nvPr/>
            </p:nvSpPr>
            <p:spPr bwMode="auto">
              <a:xfrm>
                <a:off x="612" y="2567"/>
                <a:ext cx="727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258" name="AutoShape 168"/>
              <p:cNvSpPr>
                <a:spLocks noChangeArrowheads="1"/>
              </p:cNvSpPr>
              <p:nvPr/>
            </p:nvSpPr>
            <p:spPr bwMode="auto">
              <a:xfrm>
                <a:off x="629" y="2580"/>
                <a:ext cx="693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93246" name="Rectangle 169"/>
            <p:cNvSpPr>
              <a:spLocks noChangeArrowheads="1"/>
            </p:cNvSpPr>
            <p:nvPr/>
          </p:nvSpPr>
          <p:spPr bwMode="auto">
            <a:xfrm>
              <a:off x="5253" y="429"/>
              <a:ext cx="68" cy="2291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16126" name="Freeform 170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6127" name="Freeform 171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249" name="Oval 172"/>
            <p:cNvSpPr>
              <a:spLocks noChangeArrowheads="1"/>
            </p:cNvSpPr>
            <p:nvPr/>
          </p:nvSpPr>
          <p:spPr bwMode="auto">
            <a:xfrm>
              <a:off x="5518" y="2609"/>
              <a:ext cx="47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16129" name="Freeform 173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251" name="AutoShape 174"/>
            <p:cNvSpPr>
              <a:spLocks noChangeArrowheads="1"/>
            </p:cNvSpPr>
            <p:nvPr/>
          </p:nvSpPr>
          <p:spPr bwMode="auto">
            <a:xfrm>
              <a:off x="4140" y="2681"/>
              <a:ext cx="1201" cy="144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3252" name="AutoShape 175"/>
            <p:cNvSpPr>
              <a:spLocks noChangeArrowheads="1"/>
            </p:cNvSpPr>
            <p:nvPr/>
          </p:nvSpPr>
          <p:spPr bwMode="auto">
            <a:xfrm>
              <a:off x="4208" y="2714"/>
              <a:ext cx="1065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3253" name="Oval 176"/>
            <p:cNvSpPr>
              <a:spLocks noChangeArrowheads="1"/>
            </p:cNvSpPr>
            <p:nvPr/>
          </p:nvSpPr>
          <p:spPr bwMode="auto">
            <a:xfrm>
              <a:off x="4310" y="2380"/>
              <a:ext cx="156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3254" name="Oval 177"/>
            <p:cNvSpPr>
              <a:spLocks noChangeArrowheads="1"/>
            </p:cNvSpPr>
            <p:nvPr/>
          </p:nvSpPr>
          <p:spPr bwMode="auto">
            <a:xfrm>
              <a:off x="4486" y="2386"/>
              <a:ext cx="163" cy="13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0000"/>
                </a:solidFill>
                <a:cs typeface="+mn-cs"/>
              </a:endParaRPr>
            </a:p>
          </p:txBody>
        </p:sp>
        <p:sp>
          <p:nvSpPr>
            <p:cNvPr id="93255" name="Oval 178"/>
            <p:cNvSpPr>
              <a:spLocks noChangeArrowheads="1"/>
            </p:cNvSpPr>
            <p:nvPr/>
          </p:nvSpPr>
          <p:spPr bwMode="auto">
            <a:xfrm>
              <a:off x="4663" y="2380"/>
              <a:ext cx="156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3256" name="Rectangle 179"/>
            <p:cNvSpPr>
              <a:spLocks noChangeArrowheads="1"/>
            </p:cNvSpPr>
            <p:nvPr/>
          </p:nvSpPr>
          <p:spPr bwMode="auto">
            <a:xfrm>
              <a:off x="5063" y="1836"/>
              <a:ext cx="81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</p:grpSp>
      <p:grpSp>
        <p:nvGrpSpPr>
          <p:cNvPr id="216096" name="Group 110"/>
          <p:cNvGrpSpPr>
            <a:grpSpLocks/>
          </p:cNvGrpSpPr>
          <p:nvPr/>
        </p:nvGrpSpPr>
        <p:grpSpPr bwMode="auto">
          <a:xfrm>
            <a:off x="5213350" y="2041525"/>
            <a:ext cx="757238" cy="379413"/>
            <a:chOff x="2466" y="2026"/>
            <a:chExt cx="477" cy="282"/>
          </a:xfrm>
        </p:grpSpPr>
        <p:sp>
          <p:nvSpPr>
            <p:cNvPr id="216098" name="Oval 111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6099" name="Line 112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6100" name="Rectangle 113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i="0" dirty="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216101" name="Oval 114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216102" name="Group 115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216109" name="Line 11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6110" name="Line 11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6111" name="Line 11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216103" name="Group 119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216106" name="Line 12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6107" name="Line 12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6108" name="Line 12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216104" name="Line 123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6105" name="Line 124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pic>
        <p:nvPicPr>
          <p:cNvPr id="216097" name="Picture 15" descr="underline_base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671513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56</a:t>
            </a:fld>
            <a:endParaRPr lang="en-US" sz="1200" dirty="0">
              <a:latin typeface="Tahoma" charset="0"/>
            </a:endParaRPr>
          </a:p>
        </p:txBody>
      </p:sp>
      <p:sp>
        <p:nvSpPr>
          <p:cNvPr id="31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2606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07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7079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7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7076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7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6.03747E-6 L -1.66667E-6 0.07357 L 0.36771 0.07056 L 0.26545 0.23434 L 0.35625 0.23133 L 0.54826 0.0199 L 0.30347 0.51932 L 0.03437 0.51932 L 0.03437 0.41962 " pathEditMode="relative" ptsTypes="AAAAAAAAA">
                                      <p:cBhvr>
                                        <p:cTn id="24" dur="2000" fill="hold"/>
                                        <p:tgtEl>
                                          <p:spTgt spid="7079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07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7079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7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7079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7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707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708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7079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7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5.8501E-6 L 0.00573 0.09969 L 0.28159 0.09646 L 0.52534 -0.418 L 0.31614 -0.18367 L 0.22986 -0.18668 L 0.32309 -0.36295 L -0.03438 -0.36295 L -0.03334 -0.42101 " pathEditMode="relative" ptsTypes="AAAAAAAAA">
                                      <p:cBhvr>
                                        <p:cTn id="54" dur="2000" fill="hold"/>
                                        <p:tgtEl>
                                          <p:spTgt spid="7080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7080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8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708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1000"/>
                                        <p:tgtEl>
                                          <p:spTgt spid="708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3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708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7633" grpId="0"/>
      <p:bldP spid="707634" grpId="0"/>
      <p:bldP spid="707635" grpId="0"/>
      <p:bldP spid="707813" grpId="0"/>
      <p:bldP spid="708064" grpId="0"/>
      <p:bldP spid="708064" grpId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Chapter </a:t>
            </a:r>
            <a:r>
              <a:rPr lang="en-US" dirty="0" smtClean="0">
                <a:latin typeface="Gill Sans MT" charset="0"/>
                <a:cs typeface="+mj-cs"/>
              </a:rPr>
              <a:t>6: </a:t>
            </a:r>
            <a:r>
              <a:rPr lang="en-US" dirty="0">
                <a:latin typeface="Gill Sans MT" charset="0"/>
                <a:cs typeface="+mj-cs"/>
              </a:rPr>
              <a:t>Summary</a:t>
            </a:r>
          </a:p>
        </p:txBody>
      </p:sp>
      <p:sp>
        <p:nvSpPr>
          <p:cNvPr id="9421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71600"/>
            <a:ext cx="7931150" cy="46482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Gill Sans MT" charset="0"/>
                <a:cs typeface="+mn-cs"/>
              </a:rPr>
              <a:t>principles </a:t>
            </a:r>
            <a:r>
              <a:rPr lang="en-US" dirty="0">
                <a:latin typeface="Gill Sans MT" charset="0"/>
                <a:cs typeface="+mn-cs"/>
              </a:rPr>
              <a:t>behind data link layer services: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error detection, correction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sharing a broadcast channel: multiple access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link layer addressing</a:t>
            </a: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instantiation and implementation of various link layer technologies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Ethernet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switched LANS, VLANs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virtualized networks as a link layer: MPLS</a:t>
            </a: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synthesis: a day in the life of a web request</a:t>
            </a:r>
          </a:p>
          <a:p>
            <a:pPr>
              <a:defRPr/>
            </a:pPr>
            <a:endParaRPr lang="en-US" sz="2400" dirty="0">
              <a:latin typeface="Gill Sans MT" charset="0"/>
              <a:cs typeface="+mn-cs"/>
            </a:endParaRPr>
          </a:p>
        </p:txBody>
      </p:sp>
      <p:pic>
        <p:nvPicPr>
          <p:cNvPr id="217093" name="Picture 21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1030288"/>
            <a:ext cx="5027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57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246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6" name="Rectangle 2"/>
          <p:cNvSpPr>
            <a:spLocks noGrp="1" noChangeArrowheads="1"/>
          </p:cNvSpPr>
          <p:nvPr>
            <p:ph type="title"/>
          </p:nvPr>
        </p:nvSpPr>
        <p:spPr>
          <a:xfrm>
            <a:off x="523875" y="7302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Chapter </a:t>
            </a:r>
            <a:r>
              <a:rPr lang="en-US" dirty="0" smtClean="0">
                <a:latin typeface="Gill Sans MT" charset="0"/>
                <a:cs typeface="+mj-cs"/>
              </a:rPr>
              <a:t>6: </a:t>
            </a:r>
            <a:r>
              <a:rPr lang="en-US" dirty="0">
                <a:latin typeface="Gill Sans MT" charset="0"/>
                <a:cs typeface="+mj-cs"/>
              </a:rPr>
              <a:t>let</a:t>
            </a:r>
            <a:r>
              <a:rPr lang="ja-JP" altLang="en-US" dirty="0">
                <a:latin typeface="Gill Sans MT" charset="0"/>
                <a:cs typeface="+mj-cs"/>
              </a:rPr>
              <a:t>’</a:t>
            </a:r>
            <a:r>
              <a:rPr lang="en-US" dirty="0">
                <a:latin typeface="Gill Sans MT" charset="0"/>
                <a:cs typeface="+mj-cs"/>
              </a:rPr>
              <a:t>s take a breath</a:t>
            </a:r>
          </a:p>
        </p:txBody>
      </p:sp>
      <p:sp>
        <p:nvSpPr>
          <p:cNvPr id="9523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71600"/>
            <a:ext cx="7931150" cy="46482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journey down protocol stack </a:t>
            </a:r>
            <a:r>
              <a:rPr lang="en-US" i="1" dirty="0">
                <a:solidFill>
                  <a:srgbClr val="C00000"/>
                </a:solidFill>
                <a:latin typeface="Gill Sans MT" charset="0"/>
                <a:cs typeface="+mn-cs"/>
              </a:rPr>
              <a:t>complete</a:t>
            </a:r>
            <a:r>
              <a:rPr lang="en-US" dirty="0">
                <a:solidFill>
                  <a:srgbClr val="C0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(except PHY)</a:t>
            </a: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solid understanding of networking principles, practice</a:t>
            </a: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….. could stop here …. but </a:t>
            </a:r>
            <a:r>
              <a:rPr lang="en-US" i="1" dirty="0">
                <a:solidFill>
                  <a:srgbClr val="C00000"/>
                </a:solidFill>
                <a:latin typeface="Gill Sans MT" charset="0"/>
                <a:cs typeface="+mn-cs"/>
              </a:rPr>
              <a:t>lots</a:t>
            </a:r>
            <a:r>
              <a:rPr lang="en-US" i="1" dirty="0">
                <a:solidFill>
                  <a:srgbClr val="FF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of interesting topics!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wireless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multimedia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security </a:t>
            </a:r>
          </a:p>
          <a:p>
            <a:pPr>
              <a:defRPr/>
            </a:pPr>
            <a:endParaRPr lang="en-US" sz="2400" dirty="0">
              <a:latin typeface="Gill Sans MT" charset="0"/>
              <a:cs typeface="+mn-cs"/>
            </a:endParaRPr>
          </a:p>
        </p:txBody>
      </p:sp>
      <p:pic>
        <p:nvPicPr>
          <p:cNvPr id="219141" name="Picture 17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896938"/>
            <a:ext cx="68564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58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387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3" name="Picture 40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3" y="919163"/>
            <a:ext cx="7313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Rectangle 3"/>
          <p:cNvSpPr>
            <a:spLocks noGrp="1" noChangeArrowheads="1"/>
          </p:cNvSpPr>
          <p:nvPr>
            <p:ph type="title"/>
          </p:nvPr>
        </p:nvSpPr>
        <p:spPr>
          <a:xfrm>
            <a:off x="501650" y="241300"/>
            <a:ext cx="8191500" cy="9017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ARP: address resolution protocol</a:t>
            </a:r>
          </a:p>
        </p:txBody>
      </p:sp>
      <p:sp>
        <p:nvSpPr>
          <p:cNvPr id="39936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886325" y="2119313"/>
            <a:ext cx="3990975" cy="3881437"/>
          </a:xfrm>
        </p:spPr>
        <p:txBody>
          <a:bodyPr/>
          <a:lstStyle/>
          <a:p>
            <a:pPr marL="0" indent="0">
              <a:buFont typeface="Wingdings" charset="0"/>
              <a:buNone/>
              <a:defRPr/>
            </a:pPr>
            <a:r>
              <a:rPr lang="en-US" sz="2400" i="1" dirty="0" smtClean="0">
                <a:solidFill>
                  <a:srgbClr val="CC0000"/>
                </a:solidFill>
                <a:latin typeface="Gill Sans MT" charset="0"/>
                <a:cs typeface="+mn-cs"/>
              </a:rPr>
              <a:t>ARP table: </a:t>
            </a:r>
            <a:r>
              <a:rPr lang="en-US" sz="2400" dirty="0" smtClean="0">
                <a:latin typeface="Gill Sans MT" charset="0"/>
                <a:cs typeface="+mn-cs"/>
              </a:rPr>
              <a:t>each </a:t>
            </a:r>
            <a:r>
              <a:rPr lang="en-US" sz="2400" dirty="0">
                <a:latin typeface="Gill Sans MT" charset="0"/>
                <a:cs typeface="+mn-cs"/>
              </a:rPr>
              <a:t>IP node (host, router) on LAN has </a:t>
            </a:r>
            <a:r>
              <a:rPr lang="en-US" sz="2400" dirty="0" smtClean="0">
                <a:latin typeface="Gill Sans MT" charset="0"/>
                <a:cs typeface="+mn-cs"/>
              </a:rPr>
              <a:t>table</a:t>
            </a:r>
            <a:endParaRPr lang="en-US" sz="2400" dirty="0">
              <a:latin typeface="Gill Sans MT" charset="0"/>
              <a:cs typeface="+mn-cs"/>
            </a:endParaRPr>
          </a:p>
          <a:p>
            <a:pPr lvl="1">
              <a:defRPr/>
            </a:pPr>
            <a:r>
              <a:rPr lang="en-US" dirty="0">
                <a:latin typeface="Gill Sans MT" charset="0"/>
              </a:rPr>
              <a:t>IP/MAC address mappings for some LAN nodes:</a:t>
            </a:r>
          </a:p>
          <a:p>
            <a:pPr>
              <a:buFont typeface="Wingdings" charset="0"/>
              <a:buNone/>
              <a:defRPr/>
            </a:pPr>
            <a:r>
              <a:rPr lang="en-US" sz="1800" dirty="0">
                <a:latin typeface="Gill Sans MT" charset="0"/>
                <a:cs typeface="+mn-cs"/>
              </a:rPr>
              <a:t>          </a:t>
            </a:r>
            <a:r>
              <a:rPr lang="en-US" sz="1800" dirty="0">
                <a:solidFill>
                  <a:srgbClr val="CC0000"/>
                </a:solidFill>
                <a:latin typeface="Gill Sans MT" charset="0"/>
                <a:cs typeface="+mn-cs"/>
              </a:rPr>
              <a:t>&lt; IP address; MAC address; TTL&gt;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TTL (Time To Live): time after which address mapping will be forgotten (typically 20 min)</a:t>
            </a:r>
          </a:p>
        </p:txBody>
      </p:sp>
      <p:grpSp>
        <p:nvGrpSpPr>
          <p:cNvPr id="128006" name="Group 41"/>
          <p:cNvGrpSpPr>
            <a:grpSpLocks/>
          </p:cNvGrpSpPr>
          <p:nvPr/>
        </p:nvGrpSpPr>
        <p:grpSpPr bwMode="auto">
          <a:xfrm>
            <a:off x="406400" y="1298575"/>
            <a:ext cx="4146550" cy="1277938"/>
            <a:chOff x="145" y="937"/>
            <a:chExt cx="2612" cy="805"/>
          </a:xfrm>
        </p:grpSpPr>
        <p:sp>
          <p:nvSpPr>
            <p:cNvPr id="43056" name="Text Box 6"/>
            <p:cNvSpPr txBox="1">
              <a:spLocks noChangeArrowheads="1"/>
            </p:cNvSpPr>
            <p:nvPr/>
          </p:nvSpPr>
          <p:spPr bwMode="auto">
            <a:xfrm>
              <a:off x="232" y="947"/>
              <a:ext cx="2525" cy="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400" dirty="0" smtClean="0">
                  <a:solidFill>
                    <a:srgbClr val="CC0000"/>
                  </a:solidFill>
                  <a:latin typeface="Arial" charset="0"/>
                  <a:cs typeface="+mn-cs"/>
                </a:rPr>
                <a:t>Question:</a:t>
              </a:r>
              <a:r>
                <a:rPr lang="en-US" sz="2400" i="0" dirty="0" smtClean="0">
                  <a:latin typeface="Arial" charset="0"/>
                  <a:cs typeface="+mn-cs"/>
                </a:rPr>
                <a:t> how to determine</a:t>
              </a:r>
            </a:p>
            <a:p>
              <a:pPr>
                <a:defRPr/>
              </a:pPr>
              <a:r>
                <a:rPr lang="en-US" sz="2400" i="0" dirty="0" smtClean="0">
                  <a:latin typeface="Arial" charset="0"/>
                  <a:cs typeface="+mn-cs"/>
                </a:rPr>
                <a:t>interface’s MAC address, knowing its IP address?</a:t>
              </a:r>
            </a:p>
          </p:txBody>
        </p:sp>
        <p:sp>
          <p:nvSpPr>
            <p:cNvPr id="43057" name="Rectangle 7"/>
            <p:cNvSpPr>
              <a:spLocks noChangeArrowheads="1"/>
            </p:cNvSpPr>
            <p:nvPr/>
          </p:nvSpPr>
          <p:spPr bwMode="auto">
            <a:xfrm>
              <a:off x="145" y="937"/>
              <a:ext cx="2609" cy="805"/>
            </a:xfrm>
            <a:prstGeom prst="rect">
              <a:avLst/>
            </a:prstGeom>
            <a:noFill/>
            <a:ln w="28575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128007" name="Freeform 10"/>
          <p:cNvSpPr>
            <a:spLocks/>
          </p:cNvSpPr>
          <p:nvPr/>
        </p:nvSpPr>
        <p:spPr bwMode="auto">
          <a:xfrm>
            <a:off x="1800225" y="3944938"/>
            <a:ext cx="1393825" cy="1525587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3017" name="Line 18"/>
          <p:cNvSpPr>
            <a:spLocks noChangeShapeType="1"/>
          </p:cNvSpPr>
          <p:nvPr/>
        </p:nvSpPr>
        <p:spPr bwMode="auto">
          <a:xfrm>
            <a:off x="1357313" y="4449763"/>
            <a:ext cx="476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3018" name="Line 19"/>
          <p:cNvSpPr>
            <a:spLocks noChangeShapeType="1"/>
          </p:cNvSpPr>
          <p:nvPr/>
        </p:nvSpPr>
        <p:spPr bwMode="auto">
          <a:xfrm>
            <a:off x="2587625" y="3606800"/>
            <a:ext cx="0" cy="488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3019" name="Line 20"/>
          <p:cNvSpPr>
            <a:spLocks noChangeShapeType="1"/>
          </p:cNvSpPr>
          <p:nvPr/>
        </p:nvSpPr>
        <p:spPr bwMode="auto">
          <a:xfrm flipH="1">
            <a:off x="3176588" y="4575175"/>
            <a:ext cx="447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3020" name="Line 21"/>
          <p:cNvSpPr>
            <a:spLocks noChangeShapeType="1"/>
          </p:cNvSpPr>
          <p:nvPr/>
        </p:nvSpPr>
        <p:spPr bwMode="auto">
          <a:xfrm flipV="1">
            <a:off x="2562225" y="5322888"/>
            <a:ext cx="0" cy="327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3021" name="Text Box 22"/>
          <p:cNvSpPr txBox="1">
            <a:spLocks noChangeArrowheads="1"/>
          </p:cNvSpPr>
          <p:nvPr/>
        </p:nvSpPr>
        <p:spPr bwMode="auto">
          <a:xfrm>
            <a:off x="2806700" y="3386138"/>
            <a:ext cx="17811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1A-2F-BB-76-09-AD</a:t>
            </a:r>
          </a:p>
        </p:txBody>
      </p:sp>
      <p:sp>
        <p:nvSpPr>
          <p:cNvPr id="43022" name="Line 23"/>
          <p:cNvSpPr>
            <a:spLocks noChangeShapeType="1"/>
          </p:cNvSpPr>
          <p:nvPr/>
        </p:nvSpPr>
        <p:spPr bwMode="auto">
          <a:xfrm flipH="1" flipV="1">
            <a:off x="2678113" y="3538538"/>
            <a:ext cx="204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3023" name="Line 24"/>
          <p:cNvSpPr>
            <a:spLocks noChangeShapeType="1"/>
          </p:cNvSpPr>
          <p:nvPr/>
        </p:nvSpPr>
        <p:spPr bwMode="auto">
          <a:xfrm flipV="1">
            <a:off x="3633788" y="4651375"/>
            <a:ext cx="0" cy="373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3024" name="Text Box 25"/>
          <p:cNvSpPr txBox="1">
            <a:spLocks noChangeArrowheads="1"/>
          </p:cNvSpPr>
          <p:nvPr/>
        </p:nvSpPr>
        <p:spPr bwMode="auto">
          <a:xfrm>
            <a:off x="3187700" y="4953000"/>
            <a:ext cx="17399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58-23-D7-FA-20-B0</a:t>
            </a:r>
          </a:p>
        </p:txBody>
      </p:sp>
      <p:sp>
        <p:nvSpPr>
          <p:cNvPr id="43025" name="Line 26"/>
          <p:cNvSpPr>
            <a:spLocks noChangeShapeType="1"/>
          </p:cNvSpPr>
          <p:nvPr/>
        </p:nvSpPr>
        <p:spPr bwMode="auto">
          <a:xfrm flipH="1">
            <a:off x="2632075" y="5735638"/>
            <a:ext cx="2460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3026" name="Text Box 27"/>
          <p:cNvSpPr txBox="1">
            <a:spLocks noChangeArrowheads="1"/>
          </p:cNvSpPr>
          <p:nvPr/>
        </p:nvSpPr>
        <p:spPr bwMode="auto">
          <a:xfrm>
            <a:off x="2816225" y="5578475"/>
            <a:ext cx="17494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0C-C4-11-6F-E3-98</a:t>
            </a:r>
          </a:p>
        </p:txBody>
      </p:sp>
      <p:sp>
        <p:nvSpPr>
          <p:cNvPr id="43027" name="Line 28"/>
          <p:cNvSpPr>
            <a:spLocks noChangeShapeType="1"/>
          </p:cNvSpPr>
          <p:nvPr/>
        </p:nvSpPr>
        <p:spPr bwMode="auto">
          <a:xfrm flipV="1">
            <a:off x="1320800" y="4552950"/>
            <a:ext cx="0" cy="331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3028" name="Text Box 29"/>
          <p:cNvSpPr txBox="1">
            <a:spLocks noChangeArrowheads="1"/>
          </p:cNvSpPr>
          <p:nvPr/>
        </p:nvSpPr>
        <p:spPr bwMode="auto">
          <a:xfrm>
            <a:off x="166688" y="4811713"/>
            <a:ext cx="16891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71-65-F7-2B-08-53</a:t>
            </a:r>
          </a:p>
        </p:txBody>
      </p:sp>
      <p:sp>
        <p:nvSpPr>
          <p:cNvPr id="43029" name="Text Box 30"/>
          <p:cNvSpPr txBox="1">
            <a:spLocks noChangeArrowheads="1"/>
          </p:cNvSpPr>
          <p:nvPr/>
        </p:nvSpPr>
        <p:spPr bwMode="auto">
          <a:xfrm>
            <a:off x="2012950" y="4430713"/>
            <a:ext cx="819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dirty="0" smtClean="0">
                <a:latin typeface="Arial" charset="0"/>
                <a:cs typeface="+mn-cs"/>
              </a:rPr>
              <a:t>   LAN</a:t>
            </a:r>
          </a:p>
        </p:txBody>
      </p:sp>
      <p:sp>
        <p:nvSpPr>
          <p:cNvPr id="43030" name="Text Box 31"/>
          <p:cNvSpPr txBox="1">
            <a:spLocks noChangeArrowheads="1"/>
          </p:cNvSpPr>
          <p:nvPr/>
        </p:nvSpPr>
        <p:spPr bwMode="auto">
          <a:xfrm>
            <a:off x="363538" y="3665538"/>
            <a:ext cx="12176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137.196.7.23</a:t>
            </a:r>
          </a:p>
        </p:txBody>
      </p:sp>
      <p:sp>
        <p:nvSpPr>
          <p:cNvPr id="43031" name="Line 32"/>
          <p:cNvSpPr>
            <a:spLocks noChangeShapeType="1"/>
          </p:cNvSpPr>
          <p:nvPr/>
        </p:nvSpPr>
        <p:spPr bwMode="auto">
          <a:xfrm>
            <a:off x="1009650" y="3921125"/>
            <a:ext cx="0" cy="246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3032" name="Text Box 33"/>
          <p:cNvSpPr txBox="1">
            <a:spLocks noChangeArrowheads="1"/>
          </p:cNvSpPr>
          <p:nvPr/>
        </p:nvSpPr>
        <p:spPr bwMode="auto">
          <a:xfrm>
            <a:off x="2944813" y="2987675"/>
            <a:ext cx="12176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137.196.7.78</a:t>
            </a:r>
          </a:p>
        </p:txBody>
      </p:sp>
      <p:sp>
        <p:nvSpPr>
          <p:cNvPr id="43033" name="Line 34"/>
          <p:cNvSpPr>
            <a:spLocks noChangeShapeType="1"/>
          </p:cNvSpPr>
          <p:nvPr/>
        </p:nvSpPr>
        <p:spPr bwMode="auto">
          <a:xfrm flipH="1" flipV="1">
            <a:off x="2774950" y="3125788"/>
            <a:ext cx="2349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3034" name="Line 35"/>
          <p:cNvSpPr>
            <a:spLocks noChangeShapeType="1"/>
          </p:cNvSpPr>
          <p:nvPr/>
        </p:nvSpPr>
        <p:spPr bwMode="auto">
          <a:xfrm>
            <a:off x="3954463" y="4121150"/>
            <a:ext cx="0" cy="246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3035" name="Text Box 36"/>
          <p:cNvSpPr txBox="1">
            <a:spLocks noChangeArrowheads="1"/>
          </p:cNvSpPr>
          <p:nvPr/>
        </p:nvSpPr>
        <p:spPr bwMode="auto">
          <a:xfrm>
            <a:off x="3344863" y="3887788"/>
            <a:ext cx="12176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137.196.7.14</a:t>
            </a:r>
          </a:p>
        </p:txBody>
      </p:sp>
      <p:sp>
        <p:nvSpPr>
          <p:cNvPr id="43036" name="Line 38"/>
          <p:cNvSpPr>
            <a:spLocks noChangeShapeType="1"/>
          </p:cNvSpPr>
          <p:nvPr/>
        </p:nvSpPr>
        <p:spPr bwMode="auto">
          <a:xfrm>
            <a:off x="2136775" y="6002338"/>
            <a:ext cx="231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3037" name="Text Box 39"/>
          <p:cNvSpPr txBox="1">
            <a:spLocks noChangeArrowheads="1"/>
          </p:cNvSpPr>
          <p:nvPr/>
        </p:nvSpPr>
        <p:spPr bwMode="auto">
          <a:xfrm>
            <a:off x="955675" y="5848350"/>
            <a:ext cx="12176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137.196.7.88</a:t>
            </a:r>
          </a:p>
        </p:txBody>
      </p:sp>
      <p:sp>
        <p:nvSpPr>
          <p:cNvPr id="399403" name="Rectangle 43"/>
          <p:cNvSpPr>
            <a:spLocks noChangeArrowheads="1"/>
          </p:cNvSpPr>
          <p:nvPr/>
        </p:nvSpPr>
        <p:spPr bwMode="auto">
          <a:xfrm rot="-5400000">
            <a:off x="3659982" y="4482306"/>
            <a:ext cx="127000" cy="195263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0" scaled="1"/>
          </a:gra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Comic Sans MS" pitchFamily="66" charset="0"/>
              <a:ea typeface="+mn-ea"/>
              <a:cs typeface="+mn-cs"/>
            </a:endParaRPr>
          </a:p>
        </p:txBody>
      </p:sp>
      <p:grpSp>
        <p:nvGrpSpPr>
          <p:cNvPr id="128030" name="Group 44"/>
          <p:cNvGrpSpPr>
            <a:grpSpLocks/>
          </p:cNvGrpSpPr>
          <p:nvPr/>
        </p:nvGrpSpPr>
        <p:grpSpPr bwMode="auto">
          <a:xfrm>
            <a:off x="3562350" y="4357688"/>
            <a:ext cx="598488" cy="520700"/>
            <a:chOff x="-44" y="1473"/>
            <a:chExt cx="981" cy="1105"/>
          </a:xfrm>
        </p:grpSpPr>
        <p:pic>
          <p:nvPicPr>
            <p:cNvPr id="128045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8046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28031" name="Group 47"/>
          <p:cNvGrpSpPr>
            <a:grpSpLocks/>
          </p:cNvGrpSpPr>
          <p:nvPr/>
        </p:nvGrpSpPr>
        <p:grpSpPr bwMode="auto">
          <a:xfrm>
            <a:off x="657225" y="4160838"/>
            <a:ext cx="709613" cy="520700"/>
            <a:chOff x="267" y="2244"/>
            <a:chExt cx="581" cy="415"/>
          </a:xfrm>
        </p:grpSpPr>
        <p:sp>
          <p:nvSpPr>
            <p:cNvPr id="399408" name="Rectangle 48"/>
            <p:cNvSpPr>
              <a:spLocks noChangeArrowheads="1"/>
            </p:cNvSpPr>
            <p:nvPr/>
          </p:nvSpPr>
          <p:spPr bwMode="auto">
            <a:xfrm rot="-5400000">
              <a:off x="717" y="2400"/>
              <a:ext cx="101" cy="161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128042" name="Group 49"/>
            <p:cNvGrpSpPr>
              <a:grpSpLocks/>
            </p:cNvGrpSpPr>
            <p:nvPr/>
          </p:nvGrpSpPr>
          <p:grpSpPr bwMode="auto">
            <a:xfrm>
              <a:off x="267" y="2244"/>
              <a:ext cx="512" cy="415"/>
              <a:chOff x="-44" y="1473"/>
              <a:chExt cx="981" cy="1105"/>
            </a:xfrm>
          </p:grpSpPr>
          <p:pic>
            <p:nvPicPr>
              <p:cNvPr id="128043" name="Picture 5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8044" name="Freeform 51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grpSp>
        <p:nvGrpSpPr>
          <p:cNvPr id="128032" name="Group 52"/>
          <p:cNvGrpSpPr>
            <a:grpSpLocks/>
          </p:cNvGrpSpPr>
          <p:nvPr/>
        </p:nvGrpSpPr>
        <p:grpSpPr bwMode="auto">
          <a:xfrm>
            <a:off x="2157413" y="3048000"/>
            <a:ext cx="631825" cy="554038"/>
            <a:chOff x="1745" y="1276"/>
            <a:chExt cx="512" cy="489"/>
          </a:xfrm>
        </p:grpSpPr>
        <p:sp>
          <p:nvSpPr>
            <p:cNvPr id="399413" name="Rectangle 53"/>
            <p:cNvSpPr>
              <a:spLocks noChangeArrowheads="1"/>
            </p:cNvSpPr>
            <p:nvPr/>
          </p:nvSpPr>
          <p:spPr bwMode="auto">
            <a:xfrm>
              <a:off x="2040" y="1604"/>
              <a:ext cx="100" cy="161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128038" name="Group 54"/>
            <p:cNvGrpSpPr>
              <a:grpSpLocks/>
            </p:cNvGrpSpPr>
            <p:nvPr/>
          </p:nvGrpSpPr>
          <p:grpSpPr bwMode="auto">
            <a:xfrm>
              <a:off x="1745" y="1276"/>
              <a:ext cx="512" cy="415"/>
              <a:chOff x="-44" y="1473"/>
              <a:chExt cx="981" cy="1105"/>
            </a:xfrm>
          </p:grpSpPr>
          <p:pic>
            <p:nvPicPr>
              <p:cNvPr id="128039" name="Picture 5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8040" name="Freeform 5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sp>
        <p:nvSpPr>
          <p:cNvPr id="399418" name="Rectangle 58"/>
          <p:cNvSpPr>
            <a:spLocks noChangeArrowheads="1"/>
          </p:cNvSpPr>
          <p:nvPr/>
        </p:nvSpPr>
        <p:spPr bwMode="auto">
          <a:xfrm>
            <a:off x="2501900" y="5645150"/>
            <a:ext cx="123825" cy="182563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0" scaled="1"/>
          </a:gra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Comic Sans MS" pitchFamily="66" charset="0"/>
              <a:ea typeface="+mn-ea"/>
              <a:cs typeface="+mn-cs"/>
            </a:endParaRPr>
          </a:p>
        </p:txBody>
      </p:sp>
      <p:grpSp>
        <p:nvGrpSpPr>
          <p:cNvPr id="128034" name="Group 59"/>
          <p:cNvGrpSpPr>
            <a:grpSpLocks/>
          </p:cNvGrpSpPr>
          <p:nvPr/>
        </p:nvGrpSpPr>
        <p:grpSpPr bwMode="auto">
          <a:xfrm>
            <a:off x="2166938" y="5784850"/>
            <a:ext cx="584200" cy="469900"/>
            <a:chOff x="-44" y="1473"/>
            <a:chExt cx="981" cy="1105"/>
          </a:xfrm>
        </p:grpSpPr>
        <p:pic>
          <p:nvPicPr>
            <p:cNvPr id="128035" name="Picture 60" descr="desktop_computer_stylized_medium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8036" name="Freeform 61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sp>
        <p:nvSpPr>
          <p:cNvPr id="5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6</a:t>
            </a:fld>
            <a:endParaRPr lang="en-US" sz="1200" dirty="0">
              <a:latin typeface="Tahoma" charset="0"/>
            </a:endParaRPr>
          </a:p>
        </p:txBody>
      </p:sp>
      <p:sp>
        <p:nvSpPr>
          <p:cNvPr id="5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4276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6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667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ARP protocol: same LAN</a:t>
            </a:r>
          </a:p>
        </p:txBody>
      </p:sp>
      <p:sp>
        <p:nvSpPr>
          <p:cNvPr id="4403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06413" y="1277938"/>
            <a:ext cx="3810000" cy="4648200"/>
          </a:xfrm>
        </p:spPr>
        <p:txBody>
          <a:bodyPr/>
          <a:lstStyle/>
          <a:p>
            <a:pPr marL="231775" indent="-231775">
              <a:defRPr/>
            </a:pPr>
            <a:r>
              <a:rPr lang="en-US" sz="2400" dirty="0">
                <a:latin typeface="Gill Sans MT" charset="0"/>
                <a:cs typeface="+mn-cs"/>
              </a:rPr>
              <a:t>A wants to send datagram to B</a:t>
            </a:r>
          </a:p>
          <a:p>
            <a:pPr marL="681038" lvl="1" indent="-223838">
              <a:defRPr/>
            </a:pPr>
            <a:r>
              <a:rPr lang="en-US" sz="2000" dirty="0">
                <a:latin typeface="Gill Sans MT" charset="0"/>
              </a:rPr>
              <a:t>B</a:t>
            </a:r>
            <a:r>
              <a:rPr lang="ja-JP" altLang="en-US" sz="2000" dirty="0">
                <a:latin typeface="Gill Sans MT" charset="0"/>
              </a:rPr>
              <a:t>’</a:t>
            </a:r>
            <a:r>
              <a:rPr lang="en-US" sz="2000" dirty="0">
                <a:latin typeface="Gill Sans MT" charset="0"/>
              </a:rPr>
              <a:t>s MAC address not in A</a:t>
            </a:r>
            <a:r>
              <a:rPr lang="ja-JP" altLang="en-US" sz="2000" dirty="0">
                <a:latin typeface="Gill Sans MT" charset="0"/>
              </a:rPr>
              <a:t>’</a:t>
            </a:r>
            <a:r>
              <a:rPr lang="en-US" sz="2000" dirty="0">
                <a:latin typeface="Gill Sans MT" charset="0"/>
              </a:rPr>
              <a:t>s ARP table.</a:t>
            </a:r>
          </a:p>
          <a:p>
            <a:pPr marL="231775" indent="-231775">
              <a:defRPr/>
            </a:pPr>
            <a:r>
              <a:rPr lang="en-US" sz="2400" dirty="0">
                <a:latin typeface="Gill Sans MT" charset="0"/>
                <a:cs typeface="+mn-cs"/>
              </a:rPr>
              <a:t>A 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broadcasts</a:t>
            </a:r>
            <a:r>
              <a:rPr lang="en-US" sz="2400" dirty="0">
                <a:latin typeface="Gill Sans MT" charset="0"/>
                <a:cs typeface="+mn-cs"/>
              </a:rPr>
              <a:t> ARP query packet, containing B's IP address </a:t>
            </a:r>
          </a:p>
          <a:p>
            <a:pPr marL="681038" lvl="1" indent="-223838">
              <a:defRPr/>
            </a:pPr>
            <a:r>
              <a:rPr lang="en-US" sz="2000" dirty="0" smtClean="0">
                <a:latin typeface="Gill Sans MT" charset="0"/>
              </a:rPr>
              <a:t>destination </a:t>
            </a:r>
            <a:r>
              <a:rPr lang="en-US" sz="2000" dirty="0">
                <a:latin typeface="Gill Sans MT" charset="0"/>
              </a:rPr>
              <a:t>MAC address = FF-FF-FF-FF-FF-FF</a:t>
            </a:r>
          </a:p>
          <a:p>
            <a:pPr marL="681038" lvl="1" indent="-223838">
              <a:defRPr/>
            </a:pPr>
            <a:r>
              <a:rPr lang="en-US" sz="2000" dirty="0">
                <a:latin typeface="Gill Sans MT" charset="0"/>
              </a:rPr>
              <a:t>all </a:t>
            </a:r>
            <a:r>
              <a:rPr lang="en-US" sz="2000" dirty="0" smtClean="0">
                <a:latin typeface="Gill Sans MT" charset="0"/>
              </a:rPr>
              <a:t>nodes on </a:t>
            </a:r>
            <a:r>
              <a:rPr lang="en-US" sz="2000" dirty="0">
                <a:latin typeface="Gill Sans MT" charset="0"/>
              </a:rPr>
              <a:t>LAN receive ARP query </a:t>
            </a:r>
          </a:p>
          <a:p>
            <a:pPr marL="231775" indent="-231775">
              <a:defRPr/>
            </a:pPr>
            <a:r>
              <a:rPr lang="en-US" sz="2400" dirty="0">
                <a:latin typeface="Gill Sans MT" charset="0"/>
                <a:cs typeface="+mn-cs"/>
              </a:rPr>
              <a:t>B receives ARP packet, replies to A with its (B's) MAC address</a:t>
            </a:r>
          </a:p>
          <a:p>
            <a:pPr marL="681038" lvl="1" indent="-223838">
              <a:defRPr/>
            </a:pPr>
            <a:r>
              <a:rPr lang="en-US" sz="2000" dirty="0">
                <a:latin typeface="Gill Sans MT" charset="0"/>
              </a:rPr>
              <a:t>frame sent to A</a:t>
            </a:r>
            <a:r>
              <a:rPr lang="ja-JP" altLang="en-US" sz="2000" dirty="0">
                <a:latin typeface="Gill Sans MT" charset="0"/>
              </a:rPr>
              <a:t>’</a:t>
            </a:r>
            <a:r>
              <a:rPr lang="en-US" sz="2000" dirty="0">
                <a:latin typeface="Gill Sans MT" charset="0"/>
              </a:rPr>
              <a:t>s MAC address (unicast)</a:t>
            </a:r>
          </a:p>
          <a:p>
            <a:pPr>
              <a:defRPr/>
            </a:pPr>
            <a:endParaRPr lang="en-US" sz="2400" dirty="0">
              <a:latin typeface="Gill Sans MT" charset="0"/>
              <a:cs typeface="+mn-cs"/>
            </a:endParaRPr>
          </a:p>
        </p:txBody>
      </p:sp>
      <p:sp>
        <p:nvSpPr>
          <p:cNvPr id="40038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995863" y="1878013"/>
            <a:ext cx="3810000" cy="4648200"/>
          </a:xfrm>
        </p:spPr>
        <p:txBody>
          <a:bodyPr/>
          <a:lstStyle/>
          <a:p>
            <a:pPr marL="231775" indent="-231775">
              <a:defRPr/>
            </a:pPr>
            <a:r>
              <a:rPr lang="en-US" sz="2400" dirty="0">
                <a:latin typeface="Gill Sans MT" charset="0"/>
                <a:cs typeface="+mn-cs"/>
              </a:rPr>
              <a:t>A caches (saves) IP-to-MAC address pair in its ARP table until information becomes old (times out)</a:t>
            </a:r>
            <a:r>
              <a:rPr lang="en-US" sz="2000" dirty="0">
                <a:latin typeface="Gill Sans MT" charset="0"/>
                <a:cs typeface="+mn-cs"/>
              </a:rPr>
              <a:t> </a:t>
            </a:r>
          </a:p>
          <a:p>
            <a:pPr marL="681038" lvl="1" indent="-223838">
              <a:defRPr/>
            </a:pPr>
            <a:r>
              <a:rPr lang="en-US" sz="2000" dirty="0">
                <a:latin typeface="Gill Sans MT" charset="0"/>
              </a:rPr>
              <a:t>soft state: information that times out (goes away) unless refreshed</a:t>
            </a:r>
          </a:p>
          <a:p>
            <a:pPr marL="231775" indent="-231775">
              <a:defRPr/>
            </a:pPr>
            <a:r>
              <a:rPr lang="en-US" sz="2400" dirty="0">
                <a:latin typeface="Gill Sans MT" charset="0"/>
                <a:cs typeface="+mn-cs"/>
              </a:rPr>
              <a:t>ARP is </a:t>
            </a:r>
            <a:r>
              <a:rPr lang="ja-JP" altLang="en-US" sz="2400" dirty="0">
                <a:latin typeface="Gill Sans MT" charset="0"/>
                <a:cs typeface="+mn-cs"/>
              </a:rPr>
              <a:t>“</a:t>
            </a:r>
            <a:r>
              <a:rPr lang="en-US" sz="2400" dirty="0">
                <a:latin typeface="Gill Sans MT" charset="0"/>
                <a:cs typeface="+mn-cs"/>
              </a:rPr>
              <a:t>plug-and-play</a:t>
            </a:r>
            <a:r>
              <a:rPr lang="ja-JP" altLang="en-US" sz="2400" dirty="0">
                <a:latin typeface="Gill Sans MT" charset="0"/>
                <a:cs typeface="+mn-cs"/>
              </a:rPr>
              <a:t>”</a:t>
            </a:r>
            <a:r>
              <a:rPr lang="en-US" sz="2400" dirty="0">
                <a:latin typeface="Gill Sans MT" charset="0"/>
                <a:cs typeface="+mn-cs"/>
              </a:rPr>
              <a:t>:</a:t>
            </a:r>
          </a:p>
          <a:p>
            <a:pPr marL="681038" lvl="1" indent="-223838">
              <a:defRPr/>
            </a:pPr>
            <a:r>
              <a:rPr lang="en-US" sz="2000" dirty="0">
                <a:latin typeface="Gill Sans MT" charset="0"/>
              </a:rPr>
              <a:t>nodes create their ARP tables </a:t>
            </a:r>
            <a:r>
              <a:rPr lang="en-US" sz="2000" i="1" dirty="0">
                <a:latin typeface="Gill Sans MT" charset="0"/>
              </a:rPr>
              <a:t>without intervention from net administrator</a:t>
            </a:r>
          </a:p>
        </p:txBody>
      </p:sp>
      <p:pic>
        <p:nvPicPr>
          <p:cNvPr id="130054" name="Picture 19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876300"/>
            <a:ext cx="5942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7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723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38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52425" y="1057275"/>
            <a:ext cx="8675688" cy="1081088"/>
          </a:xfrm>
        </p:spPr>
        <p:txBody>
          <a:bodyPr/>
          <a:lstStyle/>
          <a:p>
            <a:pPr marL="111125" indent="-111125">
              <a:buFont typeface="Wingdings" charset="0"/>
              <a:buNone/>
              <a:defRPr/>
            </a:pPr>
            <a:r>
              <a:rPr lang="en-US" sz="2400" dirty="0">
                <a:latin typeface="Gill Sans MT" charset="0"/>
                <a:cs typeface="+mn-cs"/>
              </a:rPr>
              <a:t>walkthrough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: send datagram from A to B via R</a:t>
            </a:r>
          </a:p>
          <a:p>
            <a:pPr marL="457200" lvl="1" indent="-225425">
              <a:buFont typeface="Wingdings" charset="2"/>
              <a:buChar char="§"/>
              <a:defRPr/>
            </a:pPr>
            <a:r>
              <a:rPr lang="en-US" dirty="0" smtClean="0"/>
              <a:t>focus </a:t>
            </a:r>
            <a:r>
              <a:rPr lang="en-US" dirty="0"/>
              <a:t>on addressing </a:t>
            </a:r>
            <a:r>
              <a:rPr lang="en-US" dirty="0" smtClean="0"/>
              <a:t>– </a:t>
            </a:r>
            <a:r>
              <a:rPr lang="en-US" dirty="0"/>
              <a:t>at </a:t>
            </a:r>
            <a:r>
              <a:rPr lang="en-US" dirty="0" smtClean="0"/>
              <a:t>IP </a:t>
            </a:r>
            <a:r>
              <a:rPr lang="en-US" dirty="0"/>
              <a:t>(datagram) and MAC layer (frame)</a:t>
            </a:r>
          </a:p>
          <a:p>
            <a:pPr marL="457200" lvl="1" indent="-225425">
              <a:buFont typeface="Wingdings" charset="2"/>
              <a:buChar char="§"/>
              <a:defRPr/>
            </a:pPr>
            <a:r>
              <a:rPr lang="en-US" dirty="0" smtClean="0"/>
              <a:t>assume </a:t>
            </a:r>
            <a:r>
              <a:rPr lang="en-US" dirty="0"/>
              <a:t>A knows B</a:t>
            </a:r>
            <a:r>
              <a:rPr lang="ja-JP" altLang="en-US" dirty="0"/>
              <a:t>’</a:t>
            </a:r>
            <a:r>
              <a:rPr lang="en-US" dirty="0"/>
              <a:t>s IP address</a:t>
            </a:r>
          </a:p>
          <a:p>
            <a:pPr marL="457200" lvl="1" indent="-225425">
              <a:buFont typeface="Wingdings" charset="2"/>
              <a:buChar char="§"/>
              <a:defRPr/>
            </a:pPr>
            <a:r>
              <a:rPr lang="en-US" dirty="0" smtClean="0"/>
              <a:t>assume </a:t>
            </a:r>
            <a:r>
              <a:rPr lang="en-US" dirty="0"/>
              <a:t>A knows IP address of first hop router, R (how?</a:t>
            </a:r>
            <a:r>
              <a:rPr lang="en-US" dirty="0" smtClean="0"/>
              <a:t>)</a:t>
            </a:r>
          </a:p>
          <a:p>
            <a:pPr marL="457200" lvl="1" indent="-225425">
              <a:buFont typeface="Wingdings" charset="2"/>
              <a:buChar char="§"/>
              <a:defRPr/>
            </a:pPr>
            <a:r>
              <a:rPr lang="en-US" dirty="0" smtClean="0"/>
              <a:t>assume </a:t>
            </a:r>
            <a:r>
              <a:rPr lang="en-US" dirty="0"/>
              <a:t>A knows R</a:t>
            </a:r>
            <a:r>
              <a:rPr lang="ja-JP" altLang="en-US" dirty="0"/>
              <a:t>’</a:t>
            </a:r>
            <a:r>
              <a:rPr lang="en-US" dirty="0"/>
              <a:t>s MAC address (how?)</a:t>
            </a:r>
          </a:p>
        </p:txBody>
      </p:sp>
      <p:sp>
        <p:nvSpPr>
          <p:cNvPr id="45061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001000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Addressing: routing to another LAN</a:t>
            </a:r>
          </a:p>
        </p:txBody>
      </p:sp>
      <p:grpSp>
        <p:nvGrpSpPr>
          <p:cNvPr id="132101" name="Group 4"/>
          <p:cNvGrpSpPr>
            <a:grpSpLocks/>
          </p:cNvGrpSpPr>
          <p:nvPr/>
        </p:nvGrpSpPr>
        <p:grpSpPr bwMode="auto">
          <a:xfrm>
            <a:off x="709613" y="3962400"/>
            <a:ext cx="8221662" cy="2349500"/>
            <a:chOff x="709613" y="3962400"/>
            <a:chExt cx="8221662" cy="2349500"/>
          </a:xfrm>
        </p:grpSpPr>
        <p:grpSp>
          <p:nvGrpSpPr>
            <p:cNvPr id="132103" name="Group 99"/>
            <p:cNvGrpSpPr>
              <a:grpSpLocks/>
            </p:cNvGrpSpPr>
            <p:nvPr/>
          </p:nvGrpSpPr>
          <p:grpSpPr bwMode="auto">
            <a:xfrm>
              <a:off x="6979920" y="5354320"/>
              <a:ext cx="711200" cy="601028"/>
              <a:chOff x="7179310" y="4033520"/>
              <a:chExt cx="1009650" cy="855028"/>
            </a:xfrm>
          </p:grpSpPr>
          <p:grpSp>
            <p:nvGrpSpPr>
              <p:cNvPr id="132162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32164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2165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sp>
            <p:nvSpPr>
              <p:cNvPr id="102" name="Rectangle 43"/>
              <p:cNvSpPr>
                <a:spLocks noChangeArrowheads="1"/>
              </p:cNvSpPr>
              <p:nvPr/>
            </p:nvSpPr>
            <p:spPr bwMode="auto">
              <a:xfrm rot="16200000">
                <a:off x="7439930" y="4308572"/>
                <a:ext cx="126470" cy="196070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32104" name="Group 2"/>
            <p:cNvGrpSpPr>
              <a:grpSpLocks/>
            </p:cNvGrpSpPr>
            <p:nvPr/>
          </p:nvGrpSpPr>
          <p:grpSpPr bwMode="auto">
            <a:xfrm>
              <a:off x="1046480" y="3962400"/>
              <a:ext cx="1026163" cy="761428"/>
              <a:chOff x="1046480" y="3962400"/>
              <a:chExt cx="1026163" cy="761428"/>
            </a:xfrm>
          </p:grpSpPr>
          <p:sp>
            <p:nvSpPr>
              <p:cNvPr id="64" name="Rectangle 48"/>
              <p:cNvSpPr>
                <a:spLocks noChangeArrowheads="1"/>
              </p:cNvSpPr>
              <p:nvPr/>
            </p:nvSpPr>
            <p:spPr bwMode="auto">
              <a:xfrm rot="16200000">
                <a:off x="1893887" y="4300538"/>
                <a:ext cx="111125" cy="247650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grpSp>
            <p:nvGrpSpPr>
              <p:cNvPr id="132159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32160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2161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</p:grpSp>
        <p:sp>
          <p:nvSpPr>
            <p:cNvPr id="710660" name="Text Box 4"/>
            <p:cNvSpPr txBox="1">
              <a:spLocks noChangeArrowheads="1"/>
            </p:cNvSpPr>
            <p:nvPr/>
          </p:nvSpPr>
          <p:spPr bwMode="auto">
            <a:xfrm>
              <a:off x="4224338" y="4381500"/>
              <a:ext cx="376237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i="0" dirty="0">
                  <a:solidFill>
                    <a:srgbClr val="FF0000"/>
                  </a:solidFill>
                  <a:latin typeface="+mn-lt"/>
                  <a:ea typeface="+mn-ea"/>
                  <a:cs typeface="+mn-cs"/>
                </a:rPr>
                <a:t>R</a:t>
              </a:r>
              <a:endParaRPr lang="en-US" i="0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067" name="Text Box 21"/>
            <p:cNvSpPr txBox="1">
              <a:spLocks noChangeArrowheads="1"/>
            </p:cNvSpPr>
            <p:nvPr/>
          </p:nvSpPr>
          <p:spPr bwMode="auto">
            <a:xfrm>
              <a:off x="3868738" y="5378450"/>
              <a:ext cx="1543050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1A-23-F9-CD-06-9B</a:t>
              </a:r>
            </a:p>
          </p:txBody>
        </p:sp>
        <p:sp>
          <p:nvSpPr>
            <p:cNvPr id="45068" name="Text Box 22"/>
            <p:cNvSpPr txBox="1">
              <a:spLocks noChangeArrowheads="1"/>
            </p:cNvSpPr>
            <p:nvPr/>
          </p:nvSpPr>
          <p:spPr bwMode="auto">
            <a:xfrm>
              <a:off x="4016375" y="5205413"/>
              <a:ext cx="13223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222.222.222.220</a:t>
              </a:r>
            </a:p>
          </p:txBody>
        </p:sp>
        <p:grpSp>
          <p:nvGrpSpPr>
            <p:cNvPr id="132108" name="Group 23"/>
            <p:cNvGrpSpPr>
              <a:grpSpLocks/>
            </p:cNvGrpSpPr>
            <p:nvPr/>
          </p:nvGrpSpPr>
          <p:grpSpPr bwMode="auto">
            <a:xfrm>
              <a:off x="3044825" y="5794375"/>
              <a:ext cx="1541463" cy="449263"/>
              <a:chOff x="1934" y="2405"/>
              <a:chExt cx="971" cy="283"/>
            </a:xfrm>
          </p:grpSpPr>
          <p:sp>
            <p:nvSpPr>
              <p:cNvPr id="45117" name="Text Box 24"/>
              <p:cNvSpPr txBox="1">
                <a:spLocks noChangeArrowheads="1"/>
              </p:cNvSpPr>
              <p:nvPr/>
            </p:nvSpPr>
            <p:spPr bwMode="auto">
              <a:xfrm>
                <a:off x="1934" y="2405"/>
                <a:ext cx="83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 smtClean="0">
                    <a:latin typeface="Arial" charset="0"/>
                    <a:cs typeface="+mn-cs"/>
                  </a:rPr>
                  <a:t>111.111.111.110</a:t>
                </a:r>
              </a:p>
            </p:txBody>
          </p:sp>
          <p:sp>
            <p:nvSpPr>
              <p:cNvPr id="45118" name="Text Box 25"/>
              <p:cNvSpPr txBox="1">
                <a:spLocks noChangeArrowheads="1"/>
              </p:cNvSpPr>
              <p:nvPr/>
            </p:nvSpPr>
            <p:spPr bwMode="auto">
              <a:xfrm>
                <a:off x="1938" y="2515"/>
                <a:ext cx="967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 smtClean="0">
                    <a:latin typeface="Arial" charset="0"/>
                    <a:cs typeface="+mn-cs"/>
                  </a:rPr>
                  <a:t>E6-E9-00-17-BB-4B</a:t>
                </a:r>
              </a:p>
            </p:txBody>
          </p:sp>
        </p:grpSp>
        <p:sp>
          <p:nvSpPr>
            <p:cNvPr id="45070" name="Text Box 26"/>
            <p:cNvSpPr txBox="1">
              <a:spLocks noChangeArrowheads="1"/>
            </p:cNvSpPr>
            <p:nvPr/>
          </p:nvSpPr>
          <p:spPr bwMode="auto">
            <a:xfrm>
              <a:off x="952500" y="6037263"/>
              <a:ext cx="16271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CC-49-DE-D0-AB-7D</a:t>
              </a:r>
            </a:p>
          </p:txBody>
        </p:sp>
        <p:sp>
          <p:nvSpPr>
            <p:cNvPr id="45071" name="Text Box 27"/>
            <p:cNvSpPr txBox="1">
              <a:spLocks noChangeArrowheads="1"/>
            </p:cNvSpPr>
            <p:nvPr/>
          </p:nvSpPr>
          <p:spPr bwMode="auto">
            <a:xfrm>
              <a:off x="942975" y="5854700"/>
              <a:ext cx="1322388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111.111.111.112</a:t>
              </a:r>
            </a:p>
          </p:txBody>
        </p:sp>
        <p:sp>
          <p:nvSpPr>
            <p:cNvPr id="45072" name="Text Box 30"/>
            <p:cNvSpPr txBox="1">
              <a:spLocks noChangeArrowheads="1"/>
            </p:cNvSpPr>
            <p:nvPr/>
          </p:nvSpPr>
          <p:spPr bwMode="auto">
            <a:xfrm>
              <a:off x="709613" y="4741863"/>
              <a:ext cx="1322387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111.111.111.111</a:t>
              </a:r>
            </a:p>
          </p:txBody>
        </p:sp>
        <p:sp>
          <p:nvSpPr>
            <p:cNvPr id="45073" name="Text Box 33"/>
            <p:cNvSpPr txBox="1">
              <a:spLocks noChangeArrowheads="1"/>
            </p:cNvSpPr>
            <p:nvPr/>
          </p:nvSpPr>
          <p:spPr bwMode="auto">
            <a:xfrm>
              <a:off x="730250" y="4927600"/>
              <a:ext cx="1509713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74-29-9C-E8-FF-55</a:t>
              </a:r>
            </a:p>
          </p:txBody>
        </p:sp>
        <p:sp>
          <p:nvSpPr>
            <p:cNvPr id="132113" name="Freeform 39"/>
            <p:cNvSpPr>
              <a:spLocks/>
            </p:cNvSpPr>
            <p:nvPr/>
          </p:nvSpPr>
          <p:spPr bwMode="auto">
            <a:xfrm>
              <a:off x="2365375" y="4437063"/>
              <a:ext cx="839788" cy="1069975"/>
            </a:xfrm>
            <a:custGeom>
              <a:avLst/>
              <a:gdLst>
                <a:gd name="T0" fmla="*/ 2147483647 w 1005"/>
                <a:gd name="T1" fmla="*/ 2147483647 h 996"/>
                <a:gd name="T2" fmla="*/ 2147483647 w 1005"/>
                <a:gd name="T3" fmla="*/ 2147483647 h 996"/>
                <a:gd name="T4" fmla="*/ 2147483647 w 1005"/>
                <a:gd name="T5" fmla="*/ 2147483647 h 996"/>
                <a:gd name="T6" fmla="*/ 2147483647 w 1005"/>
                <a:gd name="T7" fmla="*/ 2147483647 h 996"/>
                <a:gd name="T8" fmla="*/ 2147483647 w 1005"/>
                <a:gd name="T9" fmla="*/ 2147483647 h 996"/>
                <a:gd name="T10" fmla="*/ 2147483647 w 1005"/>
                <a:gd name="T11" fmla="*/ 2147483647 h 996"/>
                <a:gd name="T12" fmla="*/ 2147483647 w 1005"/>
                <a:gd name="T13" fmla="*/ 2147483647 h 996"/>
                <a:gd name="T14" fmla="*/ 2147483647 w 1005"/>
                <a:gd name="T15" fmla="*/ 2147483647 h 996"/>
                <a:gd name="T16" fmla="*/ 2147483647 w 1005"/>
                <a:gd name="T17" fmla="*/ 2147483647 h 996"/>
                <a:gd name="T18" fmla="*/ 2147483647 w 1005"/>
                <a:gd name="T19" fmla="*/ 2147483647 h 996"/>
                <a:gd name="T20" fmla="*/ 2147483647 w 1005"/>
                <a:gd name="T21" fmla="*/ 2147483647 h 996"/>
                <a:gd name="T22" fmla="*/ 2147483647 w 1005"/>
                <a:gd name="T23" fmla="*/ 2147483647 h 996"/>
                <a:gd name="T24" fmla="*/ 2147483647 w 1005"/>
                <a:gd name="T25" fmla="*/ 2147483647 h 9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05" h="996">
                  <a:moveTo>
                    <a:pt x="307" y="83"/>
                  </a:moveTo>
                  <a:cubicBezTo>
                    <a:pt x="218" y="117"/>
                    <a:pt x="182" y="156"/>
                    <a:pt x="134" y="227"/>
                  </a:cubicBezTo>
                  <a:cubicBezTo>
                    <a:pt x="86" y="298"/>
                    <a:pt x="38" y="426"/>
                    <a:pt x="19" y="507"/>
                  </a:cubicBezTo>
                  <a:cubicBezTo>
                    <a:pt x="0" y="588"/>
                    <a:pt x="8" y="648"/>
                    <a:pt x="19" y="716"/>
                  </a:cubicBezTo>
                  <a:cubicBezTo>
                    <a:pt x="30" y="784"/>
                    <a:pt x="54" y="873"/>
                    <a:pt x="84" y="918"/>
                  </a:cubicBezTo>
                  <a:cubicBezTo>
                    <a:pt x="114" y="963"/>
                    <a:pt x="148" y="984"/>
                    <a:pt x="199" y="990"/>
                  </a:cubicBezTo>
                  <a:cubicBezTo>
                    <a:pt x="250" y="996"/>
                    <a:pt x="310" y="961"/>
                    <a:pt x="393" y="954"/>
                  </a:cubicBezTo>
                  <a:cubicBezTo>
                    <a:pt x="476" y="947"/>
                    <a:pt x="614" y="967"/>
                    <a:pt x="696" y="947"/>
                  </a:cubicBezTo>
                  <a:cubicBezTo>
                    <a:pt x="778" y="927"/>
                    <a:pt x="833" y="898"/>
                    <a:pt x="883" y="831"/>
                  </a:cubicBezTo>
                  <a:cubicBezTo>
                    <a:pt x="933" y="764"/>
                    <a:pt x="991" y="644"/>
                    <a:pt x="998" y="543"/>
                  </a:cubicBezTo>
                  <a:cubicBezTo>
                    <a:pt x="1005" y="442"/>
                    <a:pt x="981" y="313"/>
                    <a:pt x="926" y="227"/>
                  </a:cubicBezTo>
                  <a:cubicBezTo>
                    <a:pt x="871" y="141"/>
                    <a:pt x="768" y="50"/>
                    <a:pt x="667" y="25"/>
                  </a:cubicBezTo>
                  <a:cubicBezTo>
                    <a:pt x="566" y="0"/>
                    <a:pt x="396" y="49"/>
                    <a:pt x="307" y="83"/>
                  </a:cubicBezTo>
                  <a:close/>
                </a:path>
              </a:pathLst>
            </a:custGeom>
            <a:solidFill>
              <a:srgbClr val="00CCFF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45075" name="Line 40"/>
            <p:cNvSpPr>
              <a:spLocks noChangeShapeType="1"/>
            </p:cNvSpPr>
            <p:nvPr/>
          </p:nvSpPr>
          <p:spPr bwMode="auto">
            <a:xfrm>
              <a:off x="2062163" y="4416425"/>
              <a:ext cx="438150" cy="2301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5076" name="Line 41"/>
            <p:cNvSpPr>
              <a:spLocks noChangeShapeType="1"/>
            </p:cNvSpPr>
            <p:nvPr/>
          </p:nvSpPr>
          <p:spPr bwMode="auto">
            <a:xfrm flipV="1">
              <a:off x="2185988" y="5360988"/>
              <a:ext cx="231775" cy="255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5077" name="Line 42"/>
            <p:cNvSpPr>
              <a:spLocks noChangeShapeType="1"/>
            </p:cNvSpPr>
            <p:nvPr/>
          </p:nvSpPr>
          <p:spPr bwMode="auto">
            <a:xfrm>
              <a:off x="3184525" y="4954588"/>
              <a:ext cx="584200" cy="95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5078" name="Line 44"/>
            <p:cNvSpPr>
              <a:spLocks noChangeShapeType="1"/>
            </p:cNvSpPr>
            <p:nvPr/>
          </p:nvSpPr>
          <p:spPr bwMode="auto">
            <a:xfrm flipV="1">
              <a:off x="2101850" y="5711825"/>
              <a:ext cx="0" cy="1635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5079" name="Line 45"/>
            <p:cNvSpPr>
              <a:spLocks noChangeShapeType="1"/>
            </p:cNvSpPr>
            <p:nvPr/>
          </p:nvSpPr>
          <p:spPr bwMode="auto">
            <a:xfrm flipH="1" flipV="1">
              <a:off x="1976438" y="4489450"/>
              <a:ext cx="0" cy="3984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5080" name="Line 46"/>
            <p:cNvSpPr>
              <a:spLocks noChangeShapeType="1"/>
            </p:cNvSpPr>
            <p:nvPr/>
          </p:nvSpPr>
          <p:spPr bwMode="auto">
            <a:xfrm>
              <a:off x="3854450" y="5021263"/>
              <a:ext cx="0" cy="7508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5081" name="Line 47"/>
            <p:cNvSpPr>
              <a:spLocks noChangeShapeType="1"/>
            </p:cNvSpPr>
            <p:nvPr/>
          </p:nvSpPr>
          <p:spPr bwMode="auto">
            <a:xfrm flipH="1" flipV="1">
              <a:off x="4935538" y="5011738"/>
              <a:ext cx="4762" cy="2206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710714" name="Text Box 58"/>
            <p:cNvSpPr txBox="1">
              <a:spLocks noChangeArrowheads="1"/>
            </p:cNvSpPr>
            <p:nvPr/>
          </p:nvSpPr>
          <p:spPr bwMode="auto">
            <a:xfrm>
              <a:off x="719138" y="4156075"/>
              <a:ext cx="390525" cy="461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i="0" dirty="0">
                  <a:solidFill>
                    <a:srgbClr val="FF0000"/>
                  </a:solidFill>
                  <a:latin typeface="+mj-lt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45083" name="Line 60"/>
            <p:cNvSpPr>
              <a:spLocks noChangeShapeType="1"/>
            </p:cNvSpPr>
            <p:nvPr/>
          </p:nvSpPr>
          <p:spPr bwMode="auto">
            <a:xfrm>
              <a:off x="5045075" y="4921250"/>
              <a:ext cx="11985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32123" name="Group 63"/>
            <p:cNvGrpSpPr>
              <a:grpSpLocks/>
            </p:cNvGrpSpPr>
            <p:nvPr/>
          </p:nvGrpSpPr>
          <p:grpSpPr bwMode="auto">
            <a:xfrm>
              <a:off x="7372350" y="4845050"/>
              <a:ext cx="1558925" cy="460375"/>
              <a:chOff x="4351" y="2786"/>
              <a:chExt cx="982" cy="290"/>
            </a:xfrm>
          </p:grpSpPr>
          <p:sp>
            <p:nvSpPr>
              <p:cNvPr id="45115" name="Text Box 64"/>
              <p:cNvSpPr txBox="1">
                <a:spLocks noChangeArrowheads="1"/>
              </p:cNvSpPr>
              <p:nvPr/>
            </p:nvSpPr>
            <p:spPr bwMode="auto">
              <a:xfrm>
                <a:off x="4352" y="2786"/>
                <a:ext cx="83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 smtClean="0">
                    <a:latin typeface="Arial" charset="0"/>
                    <a:cs typeface="+mn-cs"/>
                  </a:rPr>
                  <a:t>222.222.222.222</a:t>
                </a:r>
              </a:p>
            </p:txBody>
          </p:sp>
          <p:sp>
            <p:nvSpPr>
              <p:cNvPr id="45116" name="Text Box 65"/>
              <p:cNvSpPr txBox="1">
                <a:spLocks noChangeArrowheads="1"/>
              </p:cNvSpPr>
              <p:nvPr/>
            </p:nvSpPr>
            <p:spPr bwMode="auto">
              <a:xfrm>
                <a:off x="4351" y="2904"/>
                <a:ext cx="982" cy="1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 smtClean="0">
                    <a:latin typeface="Arial" charset="0"/>
                    <a:cs typeface="+mn-cs"/>
                  </a:rPr>
                  <a:t>49-BD-D2-C7-56-2A</a:t>
                </a:r>
              </a:p>
            </p:txBody>
          </p:sp>
        </p:grpSp>
        <p:sp>
          <p:nvSpPr>
            <p:cNvPr id="45085" name="Line 67"/>
            <p:cNvSpPr>
              <a:spLocks noChangeShapeType="1"/>
            </p:cNvSpPr>
            <p:nvPr/>
          </p:nvSpPr>
          <p:spPr bwMode="auto">
            <a:xfrm flipV="1">
              <a:off x="6943725" y="4416425"/>
              <a:ext cx="450850" cy="3175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5086" name="Line 68"/>
            <p:cNvSpPr>
              <a:spLocks noChangeShapeType="1"/>
            </p:cNvSpPr>
            <p:nvPr/>
          </p:nvSpPr>
          <p:spPr bwMode="auto">
            <a:xfrm flipH="1" flipV="1">
              <a:off x="7469188" y="4492625"/>
              <a:ext cx="11112" cy="3889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5087" name="Text Box 71"/>
            <p:cNvSpPr txBox="1">
              <a:spLocks noChangeArrowheads="1"/>
            </p:cNvSpPr>
            <p:nvPr/>
          </p:nvSpPr>
          <p:spPr bwMode="auto">
            <a:xfrm>
              <a:off x="7073900" y="5811838"/>
              <a:ext cx="13223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222.222.222.221</a:t>
              </a:r>
            </a:p>
          </p:txBody>
        </p:sp>
        <p:sp>
          <p:nvSpPr>
            <p:cNvPr id="45088" name="Text Box 72"/>
            <p:cNvSpPr txBox="1">
              <a:spLocks noChangeArrowheads="1"/>
            </p:cNvSpPr>
            <p:nvPr/>
          </p:nvSpPr>
          <p:spPr bwMode="auto">
            <a:xfrm>
              <a:off x="7077075" y="5986463"/>
              <a:ext cx="1501775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88-B2-2F-54-1A-0F</a:t>
              </a:r>
            </a:p>
          </p:txBody>
        </p:sp>
        <p:sp>
          <p:nvSpPr>
            <p:cNvPr id="45089" name="Line 73"/>
            <p:cNvSpPr>
              <a:spLocks noChangeShapeType="1"/>
            </p:cNvSpPr>
            <p:nvPr/>
          </p:nvSpPr>
          <p:spPr bwMode="auto">
            <a:xfrm flipH="1" flipV="1">
              <a:off x="6873875" y="5313363"/>
              <a:ext cx="254000" cy="2508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5090" name="Line 74"/>
            <p:cNvSpPr>
              <a:spLocks noChangeShapeType="1"/>
            </p:cNvSpPr>
            <p:nvPr/>
          </p:nvSpPr>
          <p:spPr bwMode="auto">
            <a:xfrm flipH="1">
              <a:off x="7208838" y="5654675"/>
              <a:ext cx="4762" cy="2016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32130" name="Freeform 75"/>
            <p:cNvSpPr>
              <a:spLocks/>
            </p:cNvSpPr>
            <p:nvPr/>
          </p:nvSpPr>
          <p:spPr bwMode="auto">
            <a:xfrm>
              <a:off x="6203950" y="4440238"/>
              <a:ext cx="765175" cy="1081088"/>
            </a:xfrm>
            <a:custGeom>
              <a:avLst/>
              <a:gdLst>
                <a:gd name="T0" fmla="*/ 2147483647 w 1005"/>
                <a:gd name="T1" fmla="*/ 2147483647 h 996"/>
                <a:gd name="T2" fmla="*/ 2147483647 w 1005"/>
                <a:gd name="T3" fmla="*/ 2147483647 h 996"/>
                <a:gd name="T4" fmla="*/ 2147483647 w 1005"/>
                <a:gd name="T5" fmla="*/ 2147483647 h 996"/>
                <a:gd name="T6" fmla="*/ 2147483647 w 1005"/>
                <a:gd name="T7" fmla="*/ 2147483647 h 996"/>
                <a:gd name="T8" fmla="*/ 2147483647 w 1005"/>
                <a:gd name="T9" fmla="*/ 2147483647 h 996"/>
                <a:gd name="T10" fmla="*/ 2147483647 w 1005"/>
                <a:gd name="T11" fmla="*/ 2147483647 h 996"/>
                <a:gd name="T12" fmla="*/ 2147483647 w 1005"/>
                <a:gd name="T13" fmla="*/ 2147483647 h 996"/>
                <a:gd name="T14" fmla="*/ 2147483647 w 1005"/>
                <a:gd name="T15" fmla="*/ 2147483647 h 996"/>
                <a:gd name="T16" fmla="*/ 2147483647 w 1005"/>
                <a:gd name="T17" fmla="*/ 2147483647 h 996"/>
                <a:gd name="T18" fmla="*/ 2147483647 w 1005"/>
                <a:gd name="T19" fmla="*/ 2147483647 h 996"/>
                <a:gd name="T20" fmla="*/ 2147483647 w 1005"/>
                <a:gd name="T21" fmla="*/ 2147483647 h 996"/>
                <a:gd name="T22" fmla="*/ 2147483647 w 1005"/>
                <a:gd name="T23" fmla="*/ 2147483647 h 996"/>
                <a:gd name="T24" fmla="*/ 2147483647 w 1005"/>
                <a:gd name="T25" fmla="*/ 2147483647 h 9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05" h="996">
                  <a:moveTo>
                    <a:pt x="307" y="83"/>
                  </a:moveTo>
                  <a:cubicBezTo>
                    <a:pt x="218" y="117"/>
                    <a:pt x="182" y="156"/>
                    <a:pt x="134" y="227"/>
                  </a:cubicBezTo>
                  <a:cubicBezTo>
                    <a:pt x="86" y="298"/>
                    <a:pt x="38" y="426"/>
                    <a:pt x="19" y="507"/>
                  </a:cubicBezTo>
                  <a:cubicBezTo>
                    <a:pt x="0" y="588"/>
                    <a:pt x="8" y="648"/>
                    <a:pt x="19" y="716"/>
                  </a:cubicBezTo>
                  <a:cubicBezTo>
                    <a:pt x="30" y="784"/>
                    <a:pt x="54" y="873"/>
                    <a:pt x="84" y="918"/>
                  </a:cubicBezTo>
                  <a:cubicBezTo>
                    <a:pt x="114" y="963"/>
                    <a:pt x="148" y="984"/>
                    <a:pt x="199" y="990"/>
                  </a:cubicBezTo>
                  <a:cubicBezTo>
                    <a:pt x="250" y="996"/>
                    <a:pt x="310" y="961"/>
                    <a:pt x="393" y="954"/>
                  </a:cubicBezTo>
                  <a:cubicBezTo>
                    <a:pt x="476" y="947"/>
                    <a:pt x="614" y="967"/>
                    <a:pt x="696" y="947"/>
                  </a:cubicBezTo>
                  <a:cubicBezTo>
                    <a:pt x="778" y="927"/>
                    <a:pt x="833" y="898"/>
                    <a:pt x="883" y="831"/>
                  </a:cubicBezTo>
                  <a:cubicBezTo>
                    <a:pt x="933" y="764"/>
                    <a:pt x="991" y="644"/>
                    <a:pt x="998" y="543"/>
                  </a:cubicBezTo>
                  <a:cubicBezTo>
                    <a:pt x="1005" y="442"/>
                    <a:pt x="981" y="313"/>
                    <a:pt x="926" y="227"/>
                  </a:cubicBezTo>
                  <a:cubicBezTo>
                    <a:pt x="871" y="141"/>
                    <a:pt x="768" y="50"/>
                    <a:pt x="667" y="25"/>
                  </a:cubicBezTo>
                  <a:cubicBezTo>
                    <a:pt x="566" y="0"/>
                    <a:pt x="396" y="49"/>
                    <a:pt x="307" y="83"/>
                  </a:cubicBezTo>
                  <a:close/>
                </a:path>
              </a:pathLst>
            </a:custGeom>
            <a:solidFill>
              <a:srgbClr val="00CCFF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710732" name="Text Box 76"/>
            <p:cNvSpPr txBox="1">
              <a:spLocks noChangeArrowheads="1"/>
            </p:cNvSpPr>
            <p:nvPr/>
          </p:nvSpPr>
          <p:spPr bwMode="auto">
            <a:xfrm>
              <a:off x="8307388" y="4073525"/>
              <a:ext cx="357187" cy="461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i="0" dirty="0">
                  <a:solidFill>
                    <a:srgbClr val="FF0000"/>
                  </a:solidFill>
                  <a:latin typeface="+mj-lt"/>
                  <a:ea typeface="+mn-ea"/>
                  <a:cs typeface="+mn-cs"/>
                </a:rPr>
                <a:t>B</a:t>
              </a:r>
            </a:p>
          </p:txBody>
        </p:sp>
        <p:grpSp>
          <p:nvGrpSpPr>
            <p:cNvPr id="132132" name="Group 3"/>
            <p:cNvGrpSpPr>
              <a:grpSpLocks/>
            </p:cNvGrpSpPr>
            <p:nvPr/>
          </p:nvGrpSpPr>
          <p:grpSpPr bwMode="auto">
            <a:xfrm>
              <a:off x="7179310" y="4033520"/>
              <a:ext cx="1009650" cy="855028"/>
              <a:chOff x="7179310" y="4033520"/>
              <a:chExt cx="1009650" cy="855028"/>
            </a:xfrm>
          </p:grpSpPr>
          <p:grpSp>
            <p:nvGrpSpPr>
              <p:cNvPr id="132150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32152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2153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sp>
            <p:nvSpPr>
              <p:cNvPr id="90" name="Rectangle 43"/>
              <p:cNvSpPr>
                <a:spLocks noChangeArrowheads="1"/>
              </p:cNvSpPr>
              <p:nvPr/>
            </p:nvSpPr>
            <p:spPr bwMode="auto">
              <a:xfrm rot="16200000">
                <a:off x="7438232" y="4309268"/>
                <a:ext cx="127000" cy="195263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32133" name="Group 1"/>
            <p:cNvGrpSpPr>
              <a:grpSpLocks/>
            </p:cNvGrpSpPr>
            <p:nvPr/>
          </p:nvGrpSpPr>
          <p:grpSpPr bwMode="auto">
            <a:xfrm>
              <a:off x="3757931" y="4714240"/>
              <a:ext cx="1291589" cy="426719"/>
              <a:chOff x="4011931" y="3379152"/>
              <a:chExt cx="1262062" cy="390207"/>
            </a:xfrm>
          </p:grpSpPr>
          <p:sp>
            <p:nvSpPr>
              <p:cNvPr id="77" name="Rectangle 43"/>
              <p:cNvSpPr>
                <a:spLocks noChangeArrowheads="1"/>
              </p:cNvSpPr>
              <p:nvPr/>
            </p:nvSpPr>
            <p:spPr bwMode="auto">
              <a:xfrm rot="16200000">
                <a:off x="5112705" y="3476529"/>
                <a:ext cx="127747" cy="19545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grpSp>
            <p:nvGrpSpPr>
              <p:cNvPr id="132140" name="Group 1185"/>
              <p:cNvGrpSpPr>
                <a:grpSpLocks/>
              </p:cNvGrpSpPr>
              <p:nvPr/>
            </p:nvGrpSpPr>
            <p:grpSpPr bwMode="auto">
              <a:xfrm>
                <a:off x="4197985" y="3379152"/>
                <a:ext cx="892175" cy="390207"/>
                <a:chOff x="4650" y="1129"/>
                <a:chExt cx="246" cy="95"/>
              </a:xfrm>
            </p:grpSpPr>
            <p:sp>
              <p:nvSpPr>
                <p:cNvPr id="132142" name="Oval 407"/>
                <p:cNvSpPr>
                  <a:spLocks noChangeArrowheads="1"/>
                </p:cNvSpPr>
                <p:nvPr/>
              </p:nvSpPr>
              <p:spPr bwMode="auto">
                <a:xfrm>
                  <a:off x="4651" y="1171"/>
                  <a:ext cx="244" cy="5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 i="0" dirty="0">
                    <a:latin typeface="Times New Roman" charset="0"/>
                    <a:cs typeface="Arial" charset="0"/>
                  </a:endParaRPr>
                </a:p>
              </p:txBody>
            </p:sp>
            <p:sp>
              <p:nvSpPr>
                <p:cNvPr id="132143" name="Rectangle 410"/>
                <p:cNvSpPr>
                  <a:spLocks noChangeArrowheads="1"/>
                </p:cNvSpPr>
                <p:nvPr/>
              </p:nvSpPr>
              <p:spPr bwMode="auto">
                <a:xfrm>
                  <a:off x="4651" y="1165"/>
                  <a:ext cx="245" cy="3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2400" i="0" dirty="0">
                    <a:latin typeface="Times New Roman" charset="0"/>
                    <a:cs typeface="Arial" charset="0"/>
                  </a:endParaRPr>
                </a:p>
              </p:txBody>
            </p:sp>
            <p:sp>
              <p:nvSpPr>
                <p:cNvPr id="132144" name="Oval 411"/>
                <p:cNvSpPr>
                  <a:spLocks noChangeArrowheads="1"/>
                </p:cNvSpPr>
                <p:nvPr/>
              </p:nvSpPr>
              <p:spPr bwMode="auto">
                <a:xfrm>
                  <a:off x="4650" y="1129"/>
                  <a:ext cx="244" cy="6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 i="0" dirty="0">
                    <a:latin typeface="Times New Roman" charset="0"/>
                    <a:cs typeface="Arial" charset="0"/>
                  </a:endParaRPr>
                </a:p>
              </p:txBody>
            </p:sp>
            <p:grpSp>
              <p:nvGrpSpPr>
                <p:cNvPr id="132145" name="Group 1189"/>
                <p:cNvGrpSpPr>
                  <a:grpSpLocks/>
                </p:cNvGrpSpPr>
                <p:nvPr/>
              </p:nvGrpSpPr>
              <p:grpSpPr bwMode="auto">
                <a:xfrm>
                  <a:off x="4699" y="1145"/>
                  <a:ext cx="138" cy="29"/>
                  <a:chOff x="2468" y="1332"/>
                  <a:chExt cx="310" cy="60"/>
                </a:xfrm>
              </p:grpSpPr>
              <p:sp>
                <p:nvSpPr>
                  <p:cNvPr id="132148" name="Freeform 1190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32149" name="Freeform 1191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45107" name="Line 1192"/>
                <p:cNvSpPr>
                  <a:spLocks noChangeShapeType="1"/>
                </p:cNvSpPr>
                <p:nvPr/>
              </p:nvSpPr>
              <p:spPr bwMode="auto">
                <a:xfrm>
                  <a:off x="4651" y="1158"/>
                  <a:ext cx="0" cy="4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45108" name="Line 1193"/>
                <p:cNvSpPr>
                  <a:spLocks noChangeShapeType="1"/>
                </p:cNvSpPr>
                <p:nvPr/>
              </p:nvSpPr>
              <p:spPr bwMode="auto">
                <a:xfrm>
                  <a:off x="4894" y="1160"/>
                  <a:ext cx="0" cy="4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sp>
            <p:nvSpPr>
              <p:cNvPr id="91" name="Rectangle 43"/>
              <p:cNvSpPr>
                <a:spLocks noChangeArrowheads="1"/>
              </p:cNvSpPr>
              <p:nvPr/>
            </p:nvSpPr>
            <p:spPr bwMode="auto">
              <a:xfrm rot="16200000">
                <a:off x="4046200" y="3485965"/>
                <a:ext cx="126295" cy="19545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32134" name="Group 93"/>
            <p:cNvGrpSpPr>
              <a:grpSpLocks/>
            </p:cNvGrpSpPr>
            <p:nvPr/>
          </p:nvGrpSpPr>
          <p:grpSpPr bwMode="auto">
            <a:xfrm>
              <a:off x="1483360" y="5313680"/>
              <a:ext cx="701043" cy="517588"/>
              <a:chOff x="1046480" y="3962400"/>
              <a:chExt cx="1026163" cy="761428"/>
            </a:xfrm>
          </p:grpSpPr>
          <p:sp>
            <p:nvSpPr>
              <p:cNvPr id="95" name="Rectangle 48"/>
              <p:cNvSpPr>
                <a:spLocks noChangeArrowheads="1"/>
              </p:cNvSpPr>
              <p:nvPr/>
            </p:nvSpPr>
            <p:spPr bwMode="auto">
              <a:xfrm rot="16200000">
                <a:off x="1893438" y="4298853"/>
                <a:ext cx="109762" cy="248638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grpSp>
            <p:nvGrpSpPr>
              <p:cNvPr id="132136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32137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2138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</p:grpSp>
      </p:grpSp>
      <p:pic>
        <p:nvPicPr>
          <p:cNvPr id="132102" name="Picture 15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8" y="794568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8</a:t>
            </a:fld>
            <a:endParaRPr lang="en-US" sz="1200" dirty="0">
              <a:latin typeface="Tahoma" charset="0"/>
            </a:endParaRPr>
          </a:p>
        </p:txBody>
      </p:sp>
      <p:sp>
        <p:nvSpPr>
          <p:cNvPr id="7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07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145" name="Group 94"/>
          <p:cNvGrpSpPr>
            <a:grpSpLocks/>
          </p:cNvGrpSpPr>
          <p:nvPr/>
        </p:nvGrpSpPr>
        <p:grpSpPr bwMode="auto">
          <a:xfrm>
            <a:off x="709613" y="3962400"/>
            <a:ext cx="8221662" cy="2349500"/>
            <a:chOff x="709613" y="3962400"/>
            <a:chExt cx="8221662" cy="2349500"/>
          </a:xfrm>
        </p:grpSpPr>
        <p:grpSp>
          <p:nvGrpSpPr>
            <p:cNvPr id="134183" name="Group 95"/>
            <p:cNvGrpSpPr>
              <a:grpSpLocks/>
            </p:cNvGrpSpPr>
            <p:nvPr/>
          </p:nvGrpSpPr>
          <p:grpSpPr bwMode="auto">
            <a:xfrm>
              <a:off x="6979920" y="5354320"/>
              <a:ext cx="711200" cy="601028"/>
              <a:chOff x="7179310" y="4033520"/>
              <a:chExt cx="1009650" cy="855028"/>
            </a:xfrm>
          </p:grpSpPr>
          <p:grpSp>
            <p:nvGrpSpPr>
              <p:cNvPr id="134242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34244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4245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sp>
            <p:nvSpPr>
              <p:cNvPr id="156" name="Rectangle 43"/>
              <p:cNvSpPr>
                <a:spLocks noChangeArrowheads="1"/>
              </p:cNvSpPr>
              <p:nvPr/>
            </p:nvSpPr>
            <p:spPr bwMode="auto">
              <a:xfrm rot="16200000">
                <a:off x="7439930" y="4308572"/>
                <a:ext cx="126470" cy="196070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34184" name="Group 96"/>
            <p:cNvGrpSpPr>
              <a:grpSpLocks/>
            </p:cNvGrpSpPr>
            <p:nvPr/>
          </p:nvGrpSpPr>
          <p:grpSpPr bwMode="auto">
            <a:xfrm>
              <a:off x="1046480" y="3962400"/>
              <a:ext cx="1026163" cy="761428"/>
              <a:chOff x="1046480" y="3962400"/>
              <a:chExt cx="1026163" cy="761428"/>
            </a:xfrm>
          </p:grpSpPr>
          <p:sp>
            <p:nvSpPr>
              <p:cNvPr id="151" name="Rectangle 48"/>
              <p:cNvSpPr>
                <a:spLocks noChangeArrowheads="1"/>
              </p:cNvSpPr>
              <p:nvPr/>
            </p:nvSpPr>
            <p:spPr bwMode="auto">
              <a:xfrm rot="16200000">
                <a:off x="1893887" y="4300538"/>
                <a:ext cx="111125" cy="247650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grpSp>
            <p:nvGrpSpPr>
              <p:cNvPr id="134239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34240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4241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</p:grpSp>
        <p:sp>
          <p:nvSpPr>
            <p:cNvPr id="98" name="Text Box 4"/>
            <p:cNvSpPr txBox="1">
              <a:spLocks noChangeArrowheads="1"/>
            </p:cNvSpPr>
            <p:nvPr/>
          </p:nvSpPr>
          <p:spPr bwMode="auto">
            <a:xfrm>
              <a:off x="4224338" y="4381500"/>
              <a:ext cx="376237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i="0" dirty="0">
                  <a:solidFill>
                    <a:srgbClr val="FF0000"/>
                  </a:solidFill>
                  <a:latin typeface="+mn-lt"/>
                  <a:ea typeface="+mn-ea"/>
                  <a:cs typeface="+mn-cs"/>
                </a:rPr>
                <a:t>R</a:t>
              </a:r>
              <a:endParaRPr lang="en-US" i="0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123" name="Text Box 21"/>
            <p:cNvSpPr txBox="1">
              <a:spLocks noChangeArrowheads="1"/>
            </p:cNvSpPr>
            <p:nvPr/>
          </p:nvSpPr>
          <p:spPr bwMode="auto">
            <a:xfrm>
              <a:off x="3868738" y="5378450"/>
              <a:ext cx="1543050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1A-23-F9-CD-06-9B</a:t>
              </a:r>
            </a:p>
          </p:txBody>
        </p:sp>
        <p:sp>
          <p:nvSpPr>
            <p:cNvPr id="46124" name="Text Box 22"/>
            <p:cNvSpPr txBox="1">
              <a:spLocks noChangeArrowheads="1"/>
            </p:cNvSpPr>
            <p:nvPr/>
          </p:nvSpPr>
          <p:spPr bwMode="auto">
            <a:xfrm>
              <a:off x="4016375" y="5205413"/>
              <a:ext cx="13223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222.222.222.220</a:t>
              </a:r>
            </a:p>
          </p:txBody>
        </p:sp>
        <p:grpSp>
          <p:nvGrpSpPr>
            <p:cNvPr id="134188" name="Group 23"/>
            <p:cNvGrpSpPr>
              <a:grpSpLocks/>
            </p:cNvGrpSpPr>
            <p:nvPr/>
          </p:nvGrpSpPr>
          <p:grpSpPr bwMode="auto">
            <a:xfrm>
              <a:off x="3044825" y="5794375"/>
              <a:ext cx="1541463" cy="449263"/>
              <a:chOff x="1934" y="2405"/>
              <a:chExt cx="971" cy="283"/>
            </a:xfrm>
          </p:grpSpPr>
          <p:sp>
            <p:nvSpPr>
              <p:cNvPr id="46173" name="Text Box 24"/>
              <p:cNvSpPr txBox="1">
                <a:spLocks noChangeArrowheads="1"/>
              </p:cNvSpPr>
              <p:nvPr/>
            </p:nvSpPr>
            <p:spPr bwMode="auto">
              <a:xfrm>
                <a:off x="1934" y="2405"/>
                <a:ext cx="83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 smtClean="0">
                    <a:latin typeface="Arial" charset="0"/>
                    <a:cs typeface="+mn-cs"/>
                  </a:rPr>
                  <a:t>111.111.111.110</a:t>
                </a:r>
              </a:p>
            </p:txBody>
          </p:sp>
          <p:sp>
            <p:nvSpPr>
              <p:cNvPr id="46174" name="Text Box 25"/>
              <p:cNvSpPr txBox="1">
                <a:spLocks noChangeArrowheads="1"/>
              </p:cNvSpPr>
              <p:nvPr/>
            </p:nvSpPr>
            <p:spPr bwMode="auto">
              <a:xfrm>
                <a:off x="1938" y="2515"/>
                <a:ext cx="967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 smtClean="0">
                    <a:latin typeface="Arial" charset="0"/>
                    <a:cs typeface="+mn-cs"/>
                  </a:rPr>
                  <a:t>E6-E9-00-17-BB-4B</a:t>
                </a:r>
              </a:p>
            </p:txBody>
          </p:sp>
        </p:grpSp>
        <p:sp>
          <p:nvSpPr>
            <p:cNvPr id="46126" name="Text Box 26"/>
            <p:cNvSpPr txBox="1">
              <a:spLocks noChangeArrowheads="1"/>
            </p:cNvSpPr>
            <p:nvPr/>
          </p:nvSpPr>
          <p:spPr bwMode="auto">
            <a:xfrm>
              <a:off x="952500" y="6037263"/>
              <a:ext cx="16271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CC-49-DE-D0-AB-7D</a:t>
              </a:r>
            </a:p>
          </p:txBody>
        </p:sp>
        <p:sp>
          <p:nvSpPr>
            <p:cNvPr id="46127" name="Text Box 27"/>
            <p:cNvSpPr txBox="1">
              <a:spLocks noChangeArrowheads="1"/>
            </p:cNvSpPr>
            <p:nvPr/>
          </p:nvSpPr>
          <p:spPr bwMode="auto">
            <a:xfrm>
              <a:off x="942975" y="5854700"/>
              <a:ext cx="1322388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111.111.111.112</a:t>
              </a:r>
            </a:p>
          </p:txBody>
        </p:sp>
        <p:sp>
          <p:nvSpPr>
            <p:cNvPr id="46128" name="Text Box 30"/>
            <p:cNvSpPr txBox="1">
              <a:spLocks noChangeArrowheads="1"/>
            </p:cNvSpPr>
            <p:nvPr/>
          </p:nvSpPr>
          <p:spPr bwMode="auto">
            <a:xfrm>
              <a:off x="709613" y="4741863"/>
              <a:ext cx="1322387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111.111.111.111</a:t>
              </a:r>
            </a:p>
          </p:txBody>
        </p:sp>
        <p:sp>
          <p:nvSpPr>
            <p:cNvPr id="46129" name="Text Box 33"/>
            <p:cNvSpPr txBox="1">
              <a:spLocks noChangeArrowheads="1"/>
            </p:cNvSpPr>
            <p:nvPr/>
          </p:nvSpPr>
          <p:spPr bwMode="auto">
            <a:xfrm>
              <a:off x="730250" y="4927600"/>
              <a:ext cx="1509713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74-29-9C-E8-FF-55</a:t>
              </a:r>
            </a:p>
          </p:txBody>
        </p:sp>
        <p:sp>
          <p:nvSpPr>
            <p:cNvPr id="134193" name="Freeform 39"/>
            <p:cNvSpPr>
              <a:spLocks/>
            </p:cNvSpPr>
            <p:nvPr/>
          </p:nvSpPr>
          <p:spPr bwMode="auto">
            <a:xfrm>
              <a:off x="2365375" y="4437063"/>
              <a:ext cx="839788" cy="1069975"/>
            </a:xfrm>
            <a:custGeom>
              <a:avLst/>
              <a:gdLst>
                <a:gd name="T0" fmla="*/ 2147483647 w 1005"/>
                <a:gd name="T1" fmla="*/ 2147483647 h 996"/>
                <a:gd name="T2" fmla="*/ 2147483647 w 1005"/>
                <a:gd name="T3" fmla="*/ 2147483647 h 996"/>
                <a:gd name="T4" fmla="*/ 2147483647 w 1005"/>
                <a:gd name="T5" fmla="*/ 2147483647 h 996"/>
                <a:gd name="T6" fmla="*/ 2147483647 w 1005"/>
                <a:gd name="T7" fmla="*/ 2147483647 h 996"/>
                <a:gd name="T8" fmla="*/ 2147483647 w 1005"/>
                <a:gd name="T9" fmla="*/ 2147483647 h 996"/>
                <a:gd name="T10" fmla="*/ 2147483647 w 1005"/>
                <a:gd name="T11" fmla="*/ 2147483647 h 996"/>
                <a:gd name="T12" fmla="*/ 2147483647 w 1005"/>
                <a:gd name="T13" fmla="*/ 2147483647 h 996"/>
                <a:gd name="T14" fmla="*/ 2147483647 w 1005"/>
                <a:gd name="T15" fmla="*/ 2147483647 h 996"/>
                <a:gd name="T16" fmla="*/ 2147483647 w 1005"/>
                <a:gd name="T17" fmla="*/ 2147483647 h 996"/>
                <a:gd name="T18" fmla="*/ 2147483647 w 1005"/>
                <a:gd name="T19" fmla="*/ 2147483647 h 996"/>
                <a:gd name="T20" fmla="*/ 2147483647 w 1005"/>
                <a:gd name="T21" fmla="*/ 2147483647 h 996"/>
                <a:gd name="T22" fmla="*/ 2147483647 w 1005"/>
                <a:gd name="T23" fmla="*/ 2147483647 h 996"/>
                <a:gd name="T24" fmla="*/ 2147483647 w 1005"/>
                <a:gd name="T25" fmla="*/ 2147483647 h 9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05" h="996">
                  <a:moveTo>
                    <a:pt x="307" y="83"/>
                  </a:moveTo>
                  <a:cubicBezTo>
                    <a:pt x="218" y="117"/>
                    <a:pt x="182" y="156"/>
                    <a:pt x="134" y="227"/>
                  </a:cubicBezTo>
                  <a:cubicBezTo>
                    <a:pt x="86" y="298"/>
                    <a:pt x="38" y="426"/>
                    <a:pt x="19" y="507"/>
                  </a:cubicBezTo>
                  <a:cubicBezTo>
                    <a:pt x="0" y="588"/>
                    <a:pt x="8" y="648"/>
                    <a:pt x="19" y="716"/>
                  </a:cubicBezTo>
                  <a:cubicBezTo>
                    <a:pt x="30" y="784"/>
                    <a:pt x="54" y="873"/>
                    <a:pt x="84" y="918"/>
                  </a:cubicBezTo>
                  <a:cubicBezTo>
                    <a:pt x="114" y="963"/>
                    <a:pt x="148" y="984"/>
                    <a:pt x="199" y="990"/>
                  </a:cubicBezTo>
                  <a:cubicBezTo>
                    <a:pt x="250" y="996"/>
                    <a:pt x="310" y="961"/>
                    <a:pt x="393" y="954"/>
                  </a:cubicBezTo>
                  <a:cubicBezTo>
                    <a:pt x="476" y="947"/>
                    <a:pt x="614" y="967"/>
                    <a:pt x="696" y="947"/>
                  </a:cubicBezTo>
                  <a:cubicBezTo>
                    <a:pt x="778" y="927"/>
                    <a:pt x="833" y="898"/>
                    <a:pt x="883" y="831"/>
                  </a:cubicBezTo>
                  <a:cubicBezTo>
                    <a:pt x="933" y="764"/>
                    <a:pt x="991" y="644"/>
                    <a:pt x="998" y="543"/>
                  </a:cubicBezTo>
                  <a:cubicBezTo>
                    <a:pt x="1005" y="442"/>
                    <a:pt x="981" y="313"/>
                    <a:pt x="926" y="227"/>
                  </a:cubicBezTo>
                  <a:cubicBezTo>
                    <a:pt x="871" y="141"/>
                    <a:pt x="768" y="50"/>
                    <a:pt x="667" y="25"/>
                  </a:cubicBezTo>
                  <a:cubicBezTo>
                    <a:pt x="566" y="0"/>
                    <a:pt x="396" y="49"/>
                    <a:pt x="307" y="83"/>
                  </a:cubicBezTo>
                  <a:close/>
                </a:path>
              </a:pathLst>
            </a:custGeom>
            <a:solidFill>
              <a:srgbClr val="00CCFF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46131" name="Line 40"/>
            <p:cNvSpPr>
              <a:spLocks noChangeShapeType="1"/>
            </p:cNvSpPr>
            <p:nvPr/>
          </p:nvSpPr>
          <p:spPr bwMode="auto">
            <a:xfrm>
              <a:off x="2062163" y="4416425"/>
              <a:ext cx="438150" cy="2301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132" name="Line 41"/>
            <p:cNvSpPr>
              <a:spLocks noChangeShapeType="1"/>
            </p:cNvSpPr>
            <p:nvPr/>
          </p:nvSpPr>
          <p:spPr bwMode="auto">
            <a:xfrm flipV="1">
              <a:off x="2185988" y="5360988"/>
              <a:ext cx="231775" cy="255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133" name="Line 42"/>
            <p:cNvSpPr>
              <a:spLocks noChangeShapeType="1"/>
            </p:cNvSpPr>
            <p:nvPr/>
          </p:nvSpPr>
          <p:spPr bwMode="auto">
            <a:xfrm>
              <a:off x="3184525" y="4954588"/>
              <a:ext cx="584200" cy="95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134" name="Line 44"/>
            <p:cNvSpPr>
              <a:spLocks noChangeShapeType="1"/>
            </p:cNvSpPr>
            <p:nvPr/>
          </p:nvSpPr>
          <p:spPr bwMode="auto">
            <a:xfrm flipV="1">
              <a:off x="2101850" y="5711825"/>
              <a:ext cx="0" cy="1635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135" name="Line 45"/>
            <p:cNvSpPr>
              <a:spLocks noChangeShapeType="1"/>
            </p:cNvSpPr>
            <p:nvPr/>
          </p:nvSpPr>
          <p:spPr bwMode="auto">
            <a:xfrm flipH="1" flipV="1">
              <a:off x="1976438" y="4489450"/>
              <a:ext cx="0" cy="3984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136" name="Line 46"/>
            <p:cNvSpPr>
              <a:spLocks noChangeShapeType="1"/>
            </p:cNvSpPr>
            <p:nvPr/>
          </p:nvSpPr>
          <p:spPr bwMode="auto">
            <a:xfrm>
              <a:off x="3854450" y="5021263"/>
              <a:ext cx="0" cy="7508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137" name="Line 47"/>
            <p:cNvSpPr>
              <a:spLocks noChangeShapeType="1"/>
            </p:cNvSpPr>
            <p:nvPr/>
          </p:nvSpPr>
          <p:spPr bwMode="auto">
            <a:xfrm flipH="1" flipV="1">
              <a:off x="4935538" y="5011738"/>
              <a:ext cx="4762" cy="2206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14" name="Text Box 58"/>
            <p:cNvSpPr txBox="1">
              <a:spLocks noChangeArrowheads="1"/>
            </p:cNvSpPr>
            <p:nvPr/>
          </p:nvSpPr>
          <p:spPr bwMode="auto">
            <a:xfrm>
              <a:off x="719138" y="4156075"/>
              <a:ext cx="390525" cy="461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i="0" dirty="0">
                  <a:solidFill>
                    <a:srgbClr val="FF0000"/>
                  </a:solidFill>
                  <a:latin typeface="+mj-lt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46139" name="Line 60"/>
            <p:cNvSpPr>
              <a:spLocks noChangeShapeType="1"/>
            </p:cNvSpPr>
            <p:nvPr/>
          </p:nvSpPr>
          <p:spPr bwMode="auto">
            <a:xfrm>
              <a:off x="5045075" y="4921250"/>
              <a:ext cx="11985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34203" name="Group 63"/>
            <p:cNvGrpSpPr>
              <a:grpSpLocks/>
            </p:cNvGrpSpPr>
            <p:nvPr/>
          </p:nvGrpSpPr>
          <p:grpSpPr bwMode="auto">
            <a:xfrm>
              <a:off x="7372350" y="4845050"/>
              <a:ext cx="1558925" cy="460375"/>
              <a:chOff x="4351" y="2786"/>
              <a:chExt cx="982" cy="290"/>
            </a:xfrm>
          </p:grpSpPr>
          <p:sp>
            <p:nvSpPr>
              <p:cNvPr id="46171" name="Text Box 64"/>
              <p:cNvSpPr txBox="1">
                <a:spLocks noChangeArrowheads="1"/>
              </p:cNvSpPr>
              <p:nvPr/>
            </p:nvSpPr>
            <p:spPr bwMode="auto">
              <a:xfrm>
                <a:off x="4352" y="2786"/>
                <a:ext cx="83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 smtClean="0">
                    <a:latin typeface="Arial" charset="0"/>
                    <a:cs typeface="+mn-cs"/>
                  </a:rPr>
                  <a:t>222.222.222.222</a:t>
                </a:r>
              </a:p>
            </p:txBody>
          </p:sp>
          <p:sp>
            <p:nvSpPr>
              <p:cNvPr id="46172" name="Text Box 65"/>
              <p:cNvSpPr txBox="1">
                <a:spLocks noChangeArrowheads="1"/>
              </p:cNvSpPr>
              <p:nvPr/>
            </p:nvSpPr>
            <p:spPr bwMode="auto">
              <a:xfrm>
                <a:off x="4351" y="2904"/>
                <a:ext cx="982" cy="1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 smtClean="0">
                    <a:latin typeface="Arial" charset="0"/>
                    <a:cs typeface="+mn-cs"/>
                  </a:rPr>
                  <a:t>49-BD-D2-C7-56-2A</a:t>
                </a:r>
              </a:p>
            </p:txBody>
          </p:sp>
        </p:grpSp>
        <p:sp>
          <p:nvSpPr>
            <p:cNvPr id="46141" name="Line 67"/>
            <p:cNvSpPr>
              <a:spLocks noChangeShapeType="1"/>
            </p:cNvSpPr>
            <p:nvPr/>
          </p:nvSpPr>
          <p:spPr bwMode="auto">
            <a:xfrm flipV="1">
              <a:off x="6943725" y="4416425"/>
              <a:ext cx="450850" cy="3175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142" name="Line 68"/>
            <p:cNvSpPr>
              <a:spLocks noChangeShapeType="1"/>
            </p:cNvSpPr>
            <p:nvPr/>
          </p:nvSpPr>
          <p:spPr bwMode="auto">
            <a:xfrm flipH="1" flipV="1">
              <a:off x="7469188" y="4492625"/>
              <a:ext cx="11112" cy="3889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143" name="Text Box 71"/>
            <p:cNvSpPr txBox="1">
              <a:spLocks noChangeArrowheads="1"/>
            </p:cNvSpPr>
            <p:nvPr/>
          </p:nvSpPr>
          <p:spPr bwMode="auto">
            <a:xfrm>
              <a:off x="7073900" y="5811838"/>
              <a:ext cx="13223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222.222.222.221</a:t>
              </a:r>
            </a:p>
          </p:txBody>
        </p:sp>
        <p:sp>
          <p:nvSpPr>
            <p:cNvPr id="46144" name="Text Box 72"/>
            <p:cNvSpPr txBox="1">
              <a:spLocks noChangeArrowheads="1"/>
            </p:cNvSpPr>
            <p:nvPr/>
          </p:nvSpPr>
          <p:spPr bwMode="auto">
            <a:xfrm>
              <a:off x="7077075" y="5986463"/>
              <a:ext cx="1501775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88-B2-2F-54-1A-0F</a:t>
              </a:r>
            </a:p>
          </p:txBody>
        </p:sp>
        <p:sp>
          <p:nvSpPr>
            <p:cNvPr id="46145" name="Line 73"/>
            <p:cNvSpPr>
              <a:spLocks noChangeShapeType="1"/>
            </p:cNvSpPr>
            <p:nvPr/>
          </p:nvSpPr>
          <p:spPr bwMode="auto">
            <a:xfrm flipH="1" flipV="1">
              <a:off x="6873875" y="5313363"/>
              <a:ext cx="254000" cy="2508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146" name="Line 74"/>
            <p:cNvSpPr>
              <a:spLocks noChangeShapeType="1"/>
            </p:cNvSpPr>
            <p:nvPr/>
          </p:nvSpPr>
          <p:spPr bwMode="auto">
            <a:xfrm flipH="1">
              <a:off x="7208838" y="5654675"/>
              <a:ext cx="4762" cy="2016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34210" name="Freeform 75"/>
            <p:cNvSpPr>
              <a:spLocks/>
            </p:cNvSpPr>
            <p:nvPr/>
          </p:nvSpPr>
          <p:spPr bwMode="auto">
            <a:xfrm>
              <a:off x="6203950" y="4440238"/>
              <a:ext cx="765175" cy="1081088"/>
            </a:xfrm>
            <a:custGeom>
              <a:avLst/>
              <a:gdLst>
                <a:gd name="T0" fmla="*/ 2147483647 w 1005"/>
                <a:gd name="T1" fmla="*/ 2147483647 h 996"/>
                <a:gd name="T2" fmla="*/ 2147483647 w 1005"/>
                <a:gd name="T3" fmla="*/ 2147483647 h 996"/>
                <a:gd name="T4" fmla="*/ 2147483647 w 1005"/>
                <a:gd name="T5" fmla="*/ 2147483647 h 996"/>
                <a:gd name="T6" fmla="*/ 2147483647 w 1005"/>
                <a:gd name="T7" fmla="*/ 2147483647 h 996"/>
                <a:gd name="T8" fmla="*/ 2147483647 w 1005"/>
                <a:gd name="T9" fmla="*/ 2147483647 h 996"/>
                <a:gd name="T10" fmla="*/ 2147483647 w 1005"/>
                <a:gd name="T11" fmla="*/ 2147483647 h 996"/>
                <a:gd name="T12" fmla="*/ 2147483647 w 1005"/>
                <a:gd name="T13" fmla="*/ 2147483647 h 996"/>
                <a:gd name="T14" fmla="*/ 2147483647 w 1005"/>
                <a:gd name="T15" fmla="*/ 2147483647 h 996"/>
                <a:gd name="T16" fmla="*/ 2147483647 w 1005"/>
                <a:gd name="T17" fmla="*/ 2147483647 h 996"/>
                <a:gd name="T18" fmla="*/ 2147483647 w 1005"/>
                <a:gd name="T19" fmla="*/ 2147483647 h 996"/>
                <a:gd name="T20" fmla="*/ 2147483647 w 1005"/>
                <a:gd name="T21" fmla="*/ 2147483647 h 996"/>
                <a:gd name="T22" fmla="*/ 2147483647 w 1005"/>
                <a:gd name="T23" fmla="*/ 2147483647 h 996"/>
                <a:gd name="T24" fmla="*/ 2147483647 w 1005"/>
                <a:gd name="T25" fmla="*/ 2147483647 h 9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05" h="996">
                  <a:moveTo>
                    <a:pt x="307" y="83"/>
                  </a:moveTo>
                  <a:cubicBezTo>
                    <a:pt x="218" y="117"/>
                    <a:pt x="182" y="156"/>
                    <a:pt x="134" y="227"/>
                  </a:cubicBezTo>
                  <a:cubicBezTo>
                    <a:pt x="86" y="298"/>
                    <a:pt x="38" y="426"/>
                    <a:pt x="19" y="507"/>
                  </a:cubicBezTo>
                  <a:cubicBezTo>
                    <a:pt x="0" y="588"/>
                    <a:pt x="8" y="648"/>
                    <a:pt x="19" y="716"/>
                  </a:cubicBezTo>
                  <a:cubicBezTo>
                    <a:pt x="30" y="784"/>
                    <a:pt x="54" y="873"/>
                    <a:pt x="84" y="918"/>
                  </a:cubicBezTo>
                  <a:cubicBezTo>
                    <a:pt x="114" y="963"/>
                    <a:pt x="148" y="984"/>
                    <a:pt x="199" y="990"/>
                  </a:cubicBezTo>
                  <a:cubicBezTo>
                    <a:pt x="250" y="996"/>
                    <a:pt x="310" y="961"/>
                    <a:pt x="393" y="954"/>
                  </a:cubicBezTo>
                  <a:cubicBezTo>
                    <a:pt x="476" y="947"/>
                    <a:pt x="614" y="967"/>
                    <a:pt x="696" y="947"/>
                  </a:cubicBezTo>
                  <a:cubicBezTo>
                    <a:pt x="778" y="927"/>
                    <a:pt x="833" y="898"/>
                    <a:pt x="883" y="831"/>
                  </a:cubicBezTo>
                  <a:cubicBezTo>
                    <a:pt x="933" y="764"/>
                    <a:pt x="991" y="644"/>
                    <a:pt x="998" y="543"/>
                  </a:cubicBezTo>
                  <a:cubicBezTo>
                    <a:pt x="1005" y="442"/>
                    <a:pt x="981" y="313"/>
                    <a:pt x="926" y="227"/>
                  </a:cubicBezTo>
                  <a:cubicBezTo>
                    <a:pt x="871" y="141"/>
                    <a:pt x="768" y="50"/>
                    <a:pt x="667" y="25"/>
                  </a:cubicBezTo>
                  <a:cubicBezTo>
                    <a:pt x="566" y="0"/>
                    <a:pt x="396" y="49"/>
                    <a:pt x="307" y="83"/>
                  </a:cubicBezTo>
                  <a:close/>
                </a:path>
              </a:pathLst>
            </a:custGeom>
            <a:solidFill>
              <a:srgbClr val="00CCFF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124" name="Text Box 76"/>
            <p:cNvSpPr txBox="1">
              <a:spLocks noChangeArrowheads="1"/>
            </p:cNvSpPr>
            <p:nvPr/>
          </p:nvSpPr>
          <p:spPr bwMode="auto">
            <a:xfrm>
              <a:off x="8307388" y="4073525"/>
              <a:ext cx="357187" cy="461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i="0" dirty="0">
                  <a:solidFill>
                    <a:srgbClr val="FF0000"/>
                  </a:solidFill>
                  <a:latin typeface="+mj-lt"/>
                  <a:ea typeface="+mn-ea"/>
                  <a:cs typeface="+mn-cs"/>
                </a:rPr>
                <a:t>B</a:t>
              </a:r>
            </a:p>
          </p:txBody>
        </p:sp>
        <p:grpSp>
          <p:nvGrpSpPr>
            <p:cNvPr id="134212" name="Group 124"/>
            <p:cNvGrpSpPr>
              <a:grpSpLocks/>
            </p:cNvGrpSpPr>
            <p:nvPr/>
          </p:nvGrpSpPr>
          <p:grpSpPr bwMode="auto">
            <a:xfrm>
              <a:off x="7179310" y="4033520"/>
              <a:ext cx="1009650" cy="855028"/>
              <a:chOff x="7179310" y="4033520"/>
              <a:chExt cx="1009650" cy="855028"/>
            </a:xfrm>
          </p:grpSpPr>
          <p:grpSp>
            <p:nvGrpSpPr>
              <p:cNvPr id="134230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34232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4233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sp>
            <p:nvSpPr>
              <p:cNvPr id="144" name="Rectangle 43"/>
              <p:cNvSpPr>
                <a:spLocks noChangeArrowheads="1"/>
              </p:cNvSpPr>
              <p:nvPr/>
            </p:nvSpPr>
            <p:spPr bwMode="auto">
              <a:xfrm rot="16200000">
                <a:off x="7438232" y="4309268"/>
                <a:ext cx="127000" cy="195263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34213" name="Group 125"/>
            <p:cNvGrpSpPr>
              <a:grpSpLocks/>
            </p:cNvGrpSpPr>
            <p:nvPr/>
          </p:nvGrpSpPr>
          <p:grpSpPr bwMode="auto">
            <a:xfrm>
              <a:off x="3757931" y="4714240"/>
              <a:ext cx="1291589" cy="426719"/>
              <a:chOff x="4011931" y="3379152"/>
              <a:chExt cx="1262062" cy="390207"/>
            </a:xfrm>
          </p:grpSpPr>
          <p:sp>
            <p:nvSpPr>
              <p:cNvPr id="132" name="Rectangle 43"/>
              <p:cNvSpPr>
                <a:spLocks noChangeArrowheads="1"/>
              </p:cNvSpPr>
              <p:nvPr/>
            </p:nvSpPr>
            <p:spPr bwMode="auto">
              <a:xfrm rot="16200000">
                <a:off x="5112705" y="3476529"/>
                <a:ext cx="127747" cy="19545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grpSp>
            <p:nvGrpSpPr>
              <p:cNvPr id="134220" name="Group 1185"/>
              <p:cNvGrpSpPr>
                <a:grpSpLocks/>
              </p:cNvGrpSpPr>
              <p:nvPr/>
            </p:nvGrpSpPr>
            <p:grpSpPr bwMode="auto">
              <a:xfrm>
                <a:off x="4197985" y="3379152"/>
                <a:ext cx="892175" cy="390207"/>
                <a:chOff x="4650" y="1129"/>
                <a:chExt cx="246" cy="95"/>
              </a:xfrm>
            </p:grpSpPr>
            <p:sp>
              <p:nvSpPr>
                <p:cNvPr id="134222" name="Oval 407"/>
                <p:cNvSpPr>
                  <a:spLocks noChangeArrowheads="1"/>
                </p:cNvSpPr>
                <p:nvPr/>
              </p:nvSpPr>
              <p:spPr bwMode="auto">
                <a:xfrm>
                  <a:off x="4651" y="1171"/>
                  <a:ext cx="244" cy="5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 i="0" dirty="0">
                    <a:latin typeface="Times New Roman" charset="0"/>
                    <a:cs typeface="Arial" charset="0"/>
                  </a:endParaRPr>
                </a:p>
              </p:txBody>
            </p:sp>
            <p:sp>
              <p:nvSpPr>
                <p:cNvPr id="134223" name="Rectangle 410"/>
                <p:cNvSpPr>
                  <a:spLocks noChangeArrowheads="1"/>
                </p:cNvSpPr>
                <p:nvPr/>
              </p:nvSpPr>
              <p:spPr bwMode="auto">
                <a:xfrm>
                  <a:off x="4651" y="1165"/>
                  <a:ext cx="245" cy="3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2400" i="0" dirty="0">
                    <a:latin typeface="Times New Roman" charset="0"/>
                    <a:cs typeface="Arial" charset="0"/>
                  </a:endParaRPr>
                </a:p>
              </p:txBody>
            </p:sp>
            <p:sp>
              <p:nvSpPr>
                <p:cNvPr id="134224" name="Oval 411"/>
                <p:cNvSpPr>
                  <a:spLocks noChangeArrowheads="1"/>
                </p:cNvSpPr>
                <p:nvPr/>
              </p:nvSpPr>
              <p:spPr bwMode="auto">
                <a:xfrm>
                  <a:off x="4650" y="1129"/>
                  <a:ext cx="244" cy="6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 i="0" dirty="0">
                    <a:latin typeface="Times New Roman" charset="0"/>
                    <a:cs typeface="Arial" charset="0"/>
                  </a:endParaRPr>
                </a:p>
              </p:txBody>
            </p:sp>
            <p:grpSp>
              <p:nvGrpSpPr>
                <p:cNvPr id="134225" name="Group 1189"/>
                <p:cNvGrpSpPr>
                  <a:grpSpLocks/>
                </p:cNvGrpSpPr>
                <p:nvPr/>
              </p:nvGrpSpPr>
              <p:grpSpPr bwMode="auto">
                <a:xfrm>
                  <a:off x="4699" y="1145"/>
                  <a:ext cx="138" cy="29"/>
                  <a:chOff x="2468" y="1332"/>
                  <a:chExt cx="310" cy="60"/>
                </a:xfrm>
              </p:grpSpPr>
              <p:sp>
                <p:nvSpPr>
                  <p:cNvPr id="134228" name="Freeform 1190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34229" name="Freeform 1191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46163" name="Line 1192"/>
                <p:cNvSpPr>
                  <a:spLocks noChangeShapeType="1"/>
                </p:cNvSpPr>
                <p:nvPr/>
              </p:nvSpPr>
              <p:spPr bwMode="auto">
                <a:xfrm>
                  <a:off x="4651" y="1158"/>
                  <a:ext cx="0" cy="4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46164" name="Line 1193"/>
                <p:cNvSpPr>
                  <a:spLocks noChangeShapeType="1"/>
                </p:cNvSpPr>
                <p:nvPr/>
              </p:nvSpPr>
              <p:spPr bwMode="auto">
                <a:xfrm>
                  <a:off x="4894" y="1160"/>
                  <a:ext cx="0" cy="4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sp>
            <p:nvSpPr>
              <p:cNvPr id="134" name="Rectangle 43"/>
              <p:cNvSpPr>
                <a:spLocks noChangeArrowheads="1"/>
              </p:cNvSpPr>
              <p:nvPr/>
            </p:nvSpPr>
            <p:spPr bwMode="auto">
              <a:xfrm rot="16200000">
                <a:off x="4046200" y="3485965"/>
                <a:ext cx="126295" cy="19545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34214" name="Group 126"/>
            <p:cNvGrpSpPr>
              <a:grpSpLocks/>
            </p:cNvGrpSpPr>
            <p:nvPr/>
          </p:nvGrpSpPr>
          <p:grpSpPr bwMode="auto">
            <a:xfrm>
              <a:off x="1483360" y="5313680"/>
              <a:ext cx="701043" cy="517588"/>
              <a:chOff x="1046480" y="3962400"/>
              <a:chExt cx="1026163" cy="761428"/>
            </a:xfrm>
          </p:grpSpPr>
          <p:sp>
            <p:nvSpPr>
              <p:cNvPr id="128" name="Rectangle 48"/>
              <p:cNvSpPr>
                <a:spLocks noChangeArrowheads="1"/>
              </p:cNvSpPr>
              <p:nvPr/>
            </p:nvSpPr>
            <p:spPr bwMode="auto">
              <a:xfrm rot="16200000">
                <a:off x="1893438" y="4298853"/>
                <a:ext cx="109762" cy="248638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grpSp>
            <p:nvGrpSpPr>
              <p:cNvPr id="134216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34217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4218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</p:grpSp>
      </p:grpSp>
      <p:sp>
        <p:nvSpPr>
          <p:cNvPr id="712857" name="AutoShape 153"/>
          <p:cNvSpPr>
            <a:spLocks noChangeArrowheads="1"/>
          </p:cNvSpPr>
          <p:nvPr/>
        </p:nvSpPr>
        <p:spPr bwMode="auto">
          <a:xfrm>
            <a:off x="2387600" y="3086100"/>
            <a:ext cx="314325" cy="792163"/>
          </a:xfrm>
          <a:prstGeom prst="downArrow">
            <a:avLst>
              <a:gd name="adj1" fmla="val 50000"/>
              <a:gd name="adj2" fmla="val 63005"/>
            </a:avLst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6086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001000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Addressing: routing to another LAN</a:t>
            </a:r>
          </a:p>
        </p:txBody>
      </p:sp>
      <p:grpSp>
        <p:nvGrpSpPr>
          <p:cNvPr id="712834" name="Group 130"/>
          <p:cNvGrpSpPr>
            <a:grpSpLocks/>
          </p:cNvGrpSpPr>
          <p:nvPr/>
        </p:nvGrpSpPr>
        <p:grpSpPr bwMode="auto">
          <a:xfrm>
            <a:off x="534988" y="2686050"/>
            <a:ext cx="976312" cy="1460500"/>
            <a:chOff x="337" y="1692"/>
            <a:chExt cx="615" cy="920"/>
          </a:xfrm>
        </p:grpSpPr>
        <p:sp>
          <p:nvSpPr>
            <p:cNvPr id="134176" name="Freeform 65"/>
            <p:cNvSpPr>
              <a:spLocks/>
            </p:cNvSpPr>
            <p:nvPr/>
          </p:nvSpPr>
          <p:spPr bwMode="auto">
            <a:xfrm>
              <a:off x="348" y="1709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46114" name="Rectangle 67"/>
            <p:cNvSpPr>
              <a:spLocks noChangeArrowheads="1"/>
            </p:cNvSpPr>
            <p:nvPr/>
          </p:nvSpPr>
          <p:spPr bwMode="auto">
            <a:xfrm>
              <a:off x="344" y="1711"/>
              <a:ext cx="493" cy="79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115" name="Text Box 68"/>
            <p:cNvSpPr txBox="1">
              <a:spLocks noChangeArrowheads="1"/>
            </p:cNvSpPr>
            <p:nvPr/>
          </p:nvSpPr>
          <p:spPr bwMode="auto">
            <a:xfrm>
              <a:off x="413" y="1692"/>
              <a:ext cx="336" cy="8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endParaRPr lang="en-US" sz="1600" i="0" dirty="0" smtClean="0">
                <a:latin typeface="Arial" charset="0"/>
                <a:cs typeface="+mn-cs"/>
              </a:endParaRPr>
            </a:p>
            <a:p>
              <a:pPr algn="ctr">
                <a:defRPr/>
              </a:pPr>
              <a:endParaRPr lang="en-US" sz="1600" i="0" dirty="0" smtClean="0">
                <a:latin typeface="Arial" charset="0"/>
                <a:cs typeface="+mn-cs"/>
              </a:endParaRPr>
            </a:p>
            <a:p>
              <a:pPr algn="ctr">
                <a:defRPr/>
              </a:pPr>
              <a:r>
                <a:rPr lang="en-US" sz="1600" i="0" dirty="0" smtClean="0">
                  <a:latin typeface="Arial" charset="0"/>
                  <a:cs typeface="+mn-cs"/>
                </a:rPr>
                <a:t>IP</a:t>
              </a:r>
            </a:p>
            <a:p>
              <a:pPr algn="ctr">
                <a:defRPr/>
              </a:pPr>
              <a:r>
                <a:rPr lang="en-US" sz="1600" i="0" dirty="0" smtClean="0">
                  <a:latin typeface="Arial" charset="0"/>
                  <a:cs typeface="+mn-cs"/>
                </a:rPr>
                <a:t>Eth</a:t>
              </a:r>
            </a:p>
            <a:p>
              <a:pPr algn="ctr">
                <a:defRPr/>
              </a:pPr>
              <a:r>
                <a:rPr lang="en-US" sz="1600" i="0" dirty="0" smtClean="0">
                  <a:latin typeface="Arial" charset="0"/>
                  <a:cs typeface="+mn-cs"/>
                </a:rPr>
                <a:t>Phy</a:t>
              </a:r>
            </a:p>
          </p:txBody>
        </p:sp>
        <p:sp>
          <p:nvSpPr>
            <p:cNvPr id="46116" name="Line 69"/>
            <p:cNvSpPr>
              <a:spLocks noChangeShapeType="1"/>
            </p:cNvSpPr>
            <p:nvPr/>
          </p:nvSpPr>
          <p:spPr bwMode="auto">
            <a:xfrm>
              <a:off x="346" y="186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117" name="Line 70"/>
            <p:cNvSpPr>
              <a:spLocks noChangeShapeType="1"/>
            </p:cNvSpPr>
            <p:nvPr/>
          </p:nvSpPr>
          <p:spPr bwMode="auto">
            <a:xfrm>
              <a:off x="343" y="2027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118" name="Line 71"/>
            <p:cNvSpPr>
              <a:spLocks noChangeShapeType="1"/>
            </p:cNvSpPr>
            <p:nvPr/>
          </p:nvSpPr>
          <p:spPr bwMode="auto">
            <a:xfrm>
              <a:off x="340" y="2186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119" name="Line 72"/>
            <p:cNvSpPr>
              <a:spLocks noChangeShapeType="1"/>
            </p:cNvSpPr>
            <p:nvPr/>
          </p:nvSpPr>
          <p:spPr bwMode="auto">
            <a:xfrm>
              <a:off x="337" y="2345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712855" name="Group 151"/>
          <p:cNvGrpSpPr>
            <a:grpSpLocks/>
          </p:cNvGrpSpPr>
          <p:nvPr/>
        </p:nvGrpSpPr>
        <p:grpSpPr bwMode="auto">
          <a:xfrm>
            <a:off x="1893888" y="2643188"/>
            <a:ext cx="2011362" cy="760412"/>
            <a:chOff x="1197" y="1665"/>
            <a:chExt cx="1267" cy="479"/>
          </a:xfrm>
        </p:grpSpPr>
        <p:grpSp>
          <p:nvGrpSpPr>
            <p:cNvPr id="134171" name="Group 150"/>
            <p:cNvGrpSpPr>
              <a:grpSpLocks/>
            </p:cNvGrpSpPr>
            <p:nvPr/>
          </p:nvGrpSpPr>
          <p:grpSpPr bwMode="auto">
            <a:xfrm>
              <a:off x="1231" y="1990"/>
              <a:ext cx="691" cy="154"/>
              <a:chOff x="1231" y="1990"/>
              <a:chExt cx="691" cy="154"/>
            </a:xfrm>
          </p:grpSpPr>
          <p:sp>
            <p:nvSpPr>
              <p:cNvPr id="46110" name="Rectangle 123"/>
              <p:cNvSpPr>
                <a:spLocks noChangeArrowheads="1"/>
              </p:cNvSpPr>
              <p:nvPr/>
            </p:nvSpPr>
            <p:spPr bwMode="auto">
              <a:xfrm>
                <a:off x="1231" y="1991"/>
                <a:ext cx="691" cy="15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6111" name="Line 124"/>
              <p:cNvSpPr>
                <a:spLocks noChangeShapeType="1"/>
              </p:cNvSpPr>
              <p:nvPr/>
            </p:nvSpPr>
            <p:spPr bwMode="auto">
              <a:xfrm>
                <a:off x="1337" y="1990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6112" name="Line 125"/>
              <p:cNvSpPr>
                <a:spLocks noChangeShapeType="1"/>
              </p:cNvSpPr>
              <p:nvPr/>
            </p:nvSpPr>
            <p:spPr bwMode="auto">
              <a:xfrm>
                <a:off x="1427" y="1992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sp>
          <p:nvSpPr>
            <p:cNvPr id="46109" name="Text Box 126"/>
            <p:cNvSpPr txBox="1">
              <a:spLocks noChangeArrowheads="1"/>
            </p:cNvSpPr>
            <p:nvPr/>
          </p:nvSpPr>
          <p:spPr bwMode="auto">
            <a:xfrm>
              <a:off x="1197" y="1665"/>
              <a:ext cx="126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IP src: 111.111.111.111</a:t>
              </a:r>
            </a:p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   IP dest: 222.222.222.222</a:t>
              </a:r>
            </a:p>
          </p:txBody>
        </p:sp>
      </p:grpSp>
      <p:grpSp>
        <p:nvGrpSpPr>
          <p:cNvPr id="712845" name="Group 141"/>
          <p:cNvGrpSpPr>
            <a:grpSpLocks/>
          </p:cNvGrpSpPr>
          <p:nvPr/>
        </p:nvGrpSpPr>
        <p:grpSpPr bwMode="auto">
          <a:xfrm>
            <a:off x="2027238" y="2903538"/>
            <a:ext cx="146050" cy="385762"/>
            <a:chOff x="1272" y="1762"/>
            <a:chExt cx="92" cy="243"/>
          </a:xfrm>
        </p:grpSpPr>
        <p:sp>
          <p:nvSpPr>
            <p:cNvPr id="46106" name="Line 127"/>
            <p:cNvSpPr>
              <a:spLocks noChangeShapeType="1"/>
            </p:cNvSpPr>
            <p:nvPr/>
          </p:nvSpPr>
          <p:spPr bwMode="auto">
            <a:xfrm>
              <a:off x="1272" y="1762"/>
              <a:ext cx="0" cy="2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107" name="Line 128"/>
            <p:cNvSpPr>
              <a:spLocks noChangeShapeType="1"/>
            </p:cNvSpPr>
            <p:nvPr/>
          </p:nvSpPr>
          <p:spPr bwMode="auto">
            <a:xfrm>
              <a:off x="1364" y="1878"/>
              <a:ext cx="0" cy="1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712847" name="Rectangle 143"/>
          <p:cNvSpPr>
            <a:spLocks noChangeArrowheads="1"/>
          </p:cNvSpPr>
          <p:nvPr/>
        </p:nvSpPr>
        <p:spPr bwMode="auto">
          <a:xfrm>
            <a:off x="706438" y="1084263"/>
            <a:ext cx="7772400" cy="55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>
                <a:latin typeface="Gill Sans MT" charset="0"/>
                <a:cs typeface="+mn-cs"/>
              </a:rPr>
              <a:t>A creates IP datagram with IP source A, destination B </a:t>
            </a:r>
          </a:p>
        </p:txBody>
      </p:sp>
      <p:sp>
        <p:nvSpPr>
          <p:cNvPr id="712848" name="Rectangle 144"/>
          <p:cNvSpPr>
            <a:spLocks noChangeArrowheads="1"/>
          </p:cNvSpPr>
          <p:nvPr/>
        </p:nvSpPr>
        <p:spPr bwMode="auto">
          <a:xfrm>
            <a:off x="719138" y="1441450"/>
            <a:ext cx="7772400" cy="72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>
                <a:latin typeface="Gill Sans MT" charset="0"/>
                <a:cs typeface="+mn-cs"/>
              </a:rPr>
              <a:t>A creates link-layer frame with R's MAC address as </a:t>
            </a:r>
            <a:r>
              <a:rPr lang="en-US" sz="2000" i="0" dirty="0" smtClean="0">
                <a:latin typeface="Gill Sans MT" charset="0"/>
                <a:cs typeface="+mn-cs"/>
              </a:rPr>
              <a:t>destination address, </a:t>
            </a:r>
            <a:r>
              <a:rPr lang="en-US" sz="2000" i="0" dirty="0">
                <a:latin typeface="Gill Sans MT" charset="0"/>
                <a:cs typeface="+mn-cs"/>
              </a:rPr>
              <a:t>frame contains A-to-B IP datagram</a:t>
            </a:r>
            <a:endParaRPr lang="en-US" sz="2800" i="0" dirty="0">
              <a:latin typeface="Gill Sans MT" charset="0"/>
              <a:cs typeface="+mn-cs"/>
            </a:endParaRPr>
          </a:p>
        </p:txBody>
      </p:sp>
      <p:grpSp>
        <p:nvGrpSpPr>
          <p:cNvPr id="712856" name="Group 152"/>
          <p:cNvGrpSpPr>
            <a:grpSpLocks/>
          </p:cNvGrpSpPr>
          <p:nvPr/>
        </p:nvGrpSpPr>
        <p:grpSpPr bwMode="auto">
          <a:xfrm>
            <a:off x="1477963" y="2244725"/>
            <a:ext cx="2443162" cy="1519238"/>
            <a:chOff x="931" y="1414"/>
            <a:chExt cx="1539" cy="957"/>
          </a:xfrm>
        </p:grpSpPr>
        <p:sp>
          <p:nvSpPr>
            <p:cNvPr id="46094" name="Text Box 135"/>
            <p:cNvSpPr txBox="1">
              <a:spLocks noChangeArrowheads="1"/>
            </p:cNvSpPr>
            <p:nvPr/>
          </p:nvSpPr>
          <p:spPr bwMode="auto">
            <a:xfrm>
              <a:off x="931" y="1414"/>
              <a:ext cx="153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MAC src: 74-29-9C-E8-FF-55</a:t>
              </a:r>
            </a:p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   MAC dest: </a:t>
              </a:r>
              <a:r>
                <a:rPr lang="en-US" sz="1200" i="0" dirty="0" smtClean="0">
                  <a:solidFill>
                    <a:srgbClr val="FF0000"/>
                  </a:solidFill>
                  <a:latin typeface="Arial" charset="0"/>
                  <a:cs typeface="+mn-cs"/>
                </a:rPr>
                <a:t>E6-E9-00-17-BB-4B</a:t>
              </a:r>
            </a:p>
          </p:txBody>
        </p:sp>
        <p:grpSp>
          <p:nvGrpSpPr>
            <p:cNvPr id="134158" name="Group 145"/>
            <p:cNvGrpSpPr>
              <a:grpSpLocks/>
            </p:cNvGrpSpPr>
            <p:nvPr/>
          </p:nvGrpSpPr>
          <p:grpSpPr bwMode="auto">
            <a:xfrm>
              <a:off x="981" y="2182"/>
              <a:ext cx="1049" cy="189"/>
              <a:chOff x="2829" y="2040"/>
              <a:chExt cx="1049" cy="189"/>
            </a:xfrm>
          </p:grpSpPr>
          <p:sp>
            <p:nvSpPr>
              <p:cNvPr id="46100" name="Rectangle 138"/>
              <p:cNvSpPr>
                <a:spLocks noChangeArrowheads="1"/>
              </p:cNvSpPr>
              <p:nvPr/>
            </p:nvSpPr>
            <p:spPr bwMode="auto">
              <a:xfrm>
                <a:off x="2829" y="2042"/>
                <a:ext cx="1049" cy="185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6101" name="Rectangle 132"/>
              <p:cNvSpPr>
                <a:spLocks noChangeArrowheads="1"/>
              </p:cNvSpPr>
              <p:nvPr/>
            </p:nvSpPr>
            <p:spPr bwMode="auto">
              <a:xfrm>
                <a:off x="3078" y="2060"/>
                <a:ext cx="691" cy="15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6102" name="Line 133"/>
              <p:cNvSpPr>
                <a:spLocks noChangeShapeType="1"/>
              </p:cNvSpPr>
              <p:nvPr/>
            </p:nvSpPr>
            <p:spPr bwMode="auto">
              <a:xfrm>
                <a:off x="3180" y="2063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6103" name="Line 134"/>
              <p:cNvSpPr>
                <a:spLocks noChangeShapeType="1"/>
              </p:cNvSpPr>
              <p:nvPr/>
            </p:nvSpPr>
            <p:spPr bwMode="auto">
              <a:xfrm>
                <a:off x="3276" y="2063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6104" name="Line 139"/>
              <p:cNvSpPr>
                <a:spLocks noChangeShapeType="1"/>
              </p:cNvSpPr>
              <p:nvPr/>
            </p:nvSpPr>
            <p:spPr bwMode="auto">
              <a:xfrm>
                <a:off x="2910" y="2040"/>
                <a:ext cx="0" cy="189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6105" name="Line 140"/>
              <p:cNvSpPr>
                <a:spLocks noChangeShapeType="1"/>
              </p:cNvSpPr>
              <p:nvPr/>
            </p:nvSpPr>
            <p:spPr bwMode="auto">
              <a:xfrm>
                <a:off x="3006" y="2040"/>
                <a:ext cx="0" cy="189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sp>
          <p:nvSpPr>
            <p:cNvPr id="46096" name="Line 146"/>
            <p:cNvSpPr>
              <a:spLocks noChangeShapeType="1"/>
            </p:cNvSpPr>
            <p:nvPr/>
          </p:nvSpPr>
          <p:spPr bwMode="auto">
            <a:xfrm flipV="1">
              <a:off x="1018" y="1576"/>
              <a:ext cx="2" cy="7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097" name="Line 147"/>
            <p:cNvSpPr>
              <a:spLocks noChangeShapeType="1"/>
            </p:cNvSpPr>
            <p:nvPr/>
          </p:nvSpPr>
          <p:spPr bwMode="auto">
            <a:xfrm flipV="1">
              <a:off x="1106" y="1680"/>
              <a:ext cx="0" cy="5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098" name="Line 148"/>
            <p:cNvSpPr>
              <a:spLocks noChangeShapeType="1"/>
            </p:cNvSpPr>
            <p:nvPr/>
          </p:nvSpPr>
          <p:spPr bwMode="auto">
            <a:xfrm flipH="1" flipV="1">
              <a:off x="1276" y="1812"/>
              <a:ext cx="2" cy="4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099" name="Line 149"/>
            <p:cNvSpPr>
              <a:spLocks noChangeShapeType="1"/>
            </p:cNvSpPr>
            <p:nvPr/>
          </p:nvSpPr>
          <p:spPr bwMode="auto">
            <a:xfrm>
              <a:off x="1368" y="1924"/>
              <a:ext cx="2" cy="3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pic>
        <p:nvPicPr>
          <p:cNvPr id="134156" name="Picture 15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8" y="794568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9</a:t>
            </a:fld>
            <a:endParaRPr lang="en-US" sz="1200" dirty="0">
              <a:latin typeface="Tahoma" charset="0"/>
            </a:endParaRPr>
          </a:p>
        </p:txBody>
      </p:sp>
      <p:sp>
        <p:nvSpPr>
          <p:cNvPr id="10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771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2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12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12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712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7128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2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712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2857" grpId="0" animBg="1"/>
      <p:bldP spid="712847" grpId="0"/>
      <p:bldP spid="712848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adFill>
          <a:gsLst>
            <a:gs pos="0">
              <a:schemeClr val="bg1">
                <a:lumMod val="95000"/>
              </a:schemeClr>
            </a:gs>
            <a:gs pos="100000">
              <a:schemeClr val="accent5">
                <a:lumMod val="75000"/>
              </a:schemeClr>
            </a:gs>
          </a:gsLst>
        </a:gradFill>
        <a:ln>
          <a:noFill/>
        </a:ln>
        <a:effectLst/>
      </a:spPr>
      <a:bodyPr anchor="ctr"/>
      <a:lstStyle>
        <a:defPPr algn="ctr">
          <a:defRPr dirty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17348</TotalTime>
  <Words>5187</Words>
  <Application>Microsoft Macintosh PowerPoint</Application>
  <PresentationFormat>On-screen Show (4:3)</PresentationFormat>
  <Paragraphs>1213</Paragraphs>
  <Slides>58</Slides>
  <Notes>42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59" baseType="lpstr">
      <vt:lpstr>Default Design</vt:lpstr>
      <vt:lpstr>PowerPoint Presentation</vt:lpstr>
      <vt:lpstr>Link layer, LANs: outline</vt:lpstr>
      <vt:lpstr>MAC addresses and ARP</vt:lpstr>
      <vt:lpstr>LAN addresses and ARP</vt:lpstr>
      <vt:lpstr>LAN addresses (more)</vt:lpstr>
      <vt:lpstr>ARP: address resolution protocol</vt:lpstr>
      <vt:lpstr>ARP protocol: same LAN</vt:lpstr>
      <vt:lpstr>Addressing: routing to another LAN</vt:lpstr>
      <vt:lpstr>Addressing: routing to another LAN</vt:lpstr>
      <vt:lpstr>Addressing: routing to another LAN</vt:lpstr>
      <vt:lpstr>Addressing: routing to another LAN</vt:lpstr>
      <vt:lpstr>Addressing: routing to another LAN</vt:lpstr>
      <vt:lpstr>Addressing: routing to another LAN</vt:lpstr>
      <vt:lpstr>Link layer, LANs: outline</vt:lpstr>
      <vt:lpstr>Ethernet</vt:lpstr>
      <vt:lpstr>Ethernet: physical topology</vt:lpstr>
      <vt:lpstr>Ethernet frame structure</vt:lpstr>
      <vt:lpstr>Ethernet frame structure (more)</vt:lpstr>
      <vt:lpstr>Ethernet: unreliable, connectionless</vt:lpstr>
      <vt:lpstr>802.3 Ethernet standards: link &amp; physical layers</vt:lpstr>
      <vt:lpstr>Link layer, LANs: outline</vt:lpstr>
      <vt:lpstr>Ethernet switch</vt:lpstr>
      <vt:lpstr>Switch: multiple simultaneous transmissions</vt:lpstr>
      <vt:lpstr>Switch forwarding table</vt:lpstr>
      <vt:lpstr>Switch: self-learning</vt:lpstr>
      <vt:lpstr>Switch: frame filtering/forwarding</vt:lpstr>
      <vt:lpstr>Self-learning, forwarding: example</vt:lpstr>
      <vt:lpstr>Interconnecting switches</vt:lpstr>
      <vt:lpstr>Self-learning multi-switch example</vt:lpstr>
      <vt:lpstr>Institutional network</vt:lpstr>
      <vt:lpstr>Switches vs. routers</vt:lpstr>
      <vt:lpstr>VLANs: motivation</vt:lpstr>
      <vt:lpstr>VLANs</vt:lpstr>
      <vt:lpstr>Port-based VLAN</vt:lpstr>
      <vt:lpstr>VLANS spanning multiple switches</vt:lpstr>
      <vt:lpstr>PowerPoint Presentation</vt:lpstr>
      <vt:lpstr>Link layer, LANs: outline</vt:lpstr>
      <vt:lpstr>Multiprotocol label switching (MPLS)</vt:lpstr>
      <vt:lpstr>MPLS capable routers</vt:lpstr>
      <vt:lpstr>MPLS versus IP paths</vt:lpstr>
      <vt:lpstr>MPLS versus IP paths</vt:lpstr>
      <vt:lpstr>MPLS signaling</vt:lpstr>
      <vt:lpstr>MPLS forwarding tables</vt:lpstr>
      <vt:lpstr>Link layer, LANs: outline</vt:lpstr>
      <vt:lpstr>Data center networks </vt:lpstr>
      <vt:lpstr>PowerPoint Presentation</vt:lpstr>
      <vt:lpstr>PowerPoint Presentation</vt:lpstr>
      <vt:lpstr>Link layer, LANs: outline</vt:lpstr>
      <vt:lpstr>Synthesis: a day in the life of a web request</vt:lpstr>
      <vt:lpstr>A day in the life: scenario</vt:lpstr>
      <vt:lpstr>A day in the life… connecting to the Internet</vt:lpstr>
      <vt:lpstr>A day in the life… connecting to the Internet</vt:lpstr>
      <vt:lpstr>A day in the life… ARP (before DNS, before HTTP)</vt:lpstr>
      <vt:lpstr>A day in the life… using DNS</vt:lpstr>
      <vt:lpstr>A day in the life…TCP connection carrying HTTP</vt:lpstr>
      <vt:lpstr>A day in the life… HTTP request/reply </vt:lpstr>
      <vt:lpstr>Chapter 6: Summary</vt:lpstr>
      <vt:lpstr>Chapter 6: let’s take a breath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3rd Edition: Chapter 4</dc:title>
  <dc:creator>Jim Kurose and Keith Ross</dc:creator>
  <cp:lastModifiedBy>anduo</cp:lastModifiedBy>
  <cp:revision>512</cp:revision>
  <dcterms:created xsi:type="dcterms:W3CDTF">1999-10-08T19:08:27Z</dcterms:created>
  <dcterms:modified xsi:type="dcterms:W3CDTF">2017-11-17T16:48:53Z</dcterms:modified>
</cp:coreProperties>
</file>