
<file path=[Content_Types].xml><?xml version="1.0" encoding="utf-8"?>
<Types xmlns="http://schemas.openxmlformats.org/package/2006/content-types">
  <Default Extension="xml" ContentType="application/xml"/>
  <Default Extension="png" ContentType="image/png"/>
  <Default Extension="wmf" ContentType="image/x-wmf"/>
  <Default Extension="jpeg" ContentType="image/jpeg"/>
  <Default Extension="rels" ContentType="application/vnd.openxmlformats-package.relationships+xml"/>
  <Default Extension="emf" ContentType="image/x-emf"/>
  <Default Extension="gif" ContentType="image/gif"/>
  <Default Extension="wav" ContentType="audio/wav"/>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47"/>
  </p:notesMasterIdLst>
  <p:handoutMasterIdLst>
    <p:handoutMasterId r:id="rId48"/>
  </p:handoutMasterIdLst>
  <p:sldIdLst>
    <p:sldId id="256" r:id="rId2"/>
    <p:sldId id="344" r:id="rId3"/>
    <p:sldId id="336" r:id="rId4"/>
    <p:sldId id="337" r:id="rId5"/>
    <p:sldId id="339" r:id="rId6"/>
    <p:sldId id="338" r:id="rId7"/>
    <p:sldId id="340" r:id="rId8"/>
    <p:sldId id="341" r:id="rId9"/>
    <p:sldId id="342" r:id="rId10"/>
    <p:sldId id="343" r:id="rId11"/>
    <p:sldId id="349" r:id="rId12"/>
    <p:sldId id="350" r:id="rId13"/>
    <p:sldId id="351" r:id="rId14"/>
    <p:sldId id="352" r:id="rId15"/>
    <p:sldId id="259" r:id="rId16"/>
    <p:sldId id="260" r:id="rId17"/>
    <p:sldId id="261" r:id="rId18"/>
    <p:sldId id="264" r:id="rId19"/>
    <p:sldId id="266" r:id="rId20"/>
    <p:sldId id="267" r:id="rId21"/>
    <p:sldId id="269" r:id="rId22"/>
    <p:sldId id="270" r:id="rId23"/>
    <p:sldId id="271" r:id="rId24"/>
    <p:sldId id="272" r:id="rId25"/>
    <p:sldId id="274" r:id="rId26"/>
    <p:sldId id="275" r:id="rId27"/>
    <p:sldId id="276" r:id="rId28"/>
    <p:sldId id="326" r:id="rId29"/>
    <p:sldId id="279" r:id="rId30"/>
    <p:sldId id="280" r:id="rId31"/>
    <p:sldId id="281" r:id="rId32"/>
    <p:sldId id="282" r:id="rId33"/>
    <p:sldId id="283" r:id="rId34"/>
    <p:sldId id="327" r:id="rId35"/>
    <p:sldId id="291" r:id="rId36"/>
    <p:sldId id="328" r:id="rId37"/>
    <p:sldId id="292" r:id="rId38"/>
    <p:sldId id="329" r:id="rId39"/>
    <p:sldId id="330" r:id="rId40"/>
    <p:sldId id="331" r:id="rId41"/>
    <p:sldId id="332" r:id="rId42"/>
    <p:sldId id="333" r:id="rId43"/>
    <p:sldId id="334" r:id="rId44"/>
    <p:sldId id="335" r:id="rId45"/>
    <p:sldId id="325" r:id="rId46"/>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61C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01" autoAdjust="0"/>
  </p:normalViewPr>
  <p:slideViewPr>
    <p:cSldViewPr snapToGrid="0" snapToObjects="1">
      <p:cViewPr varScale="1">
        <p:scale>
          <a:sx n="88" d="100"/>
          <a:sy n="88" d="100"/>
        </p:scale>
        <p:origin x="-155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069595-C8F8-C542-AA06-04537D63260B}"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26383733-9C83-2F4E-AA73-9102FEACE73A}">
      <dgm:prSet phldrT="[Text]" custT="1"/>
      <dgm:spPr>
        <a:solidFill>
          <a:schemeClr val="accent1">
            <a:lumMod val="75000"/>
          </a:schemeClr>
        </a:solidFill>
      </dgm:spPr>
      <dgm:t>
        <a:bodyPr/>
        <a:lstStyle/>
        <a:p>
          <a:r>
            <a:rPr lang="en-NZ" sz="2000" dirty="0" smtClean="0"/>
            <a:t>Reusable</a:t>
          </a:r>
          <a:endParaRPr lang="en-US" sz="2000" dirty="0"/>
        </a:p>
      </dgm:t>
    </dgm:pt>
    <dgm:pt modelId="{B8E0DD79-8102-5B47-8E3C-C29A96295326}" type="parTrans" cxnId="{1F8CBAE7-5E4D-B746-A15B-28BCC9F64965}">
      <dgm:prSet/>
      <dgm:spPr/>
      <dgm:t>
        <a:bodyPr/>
        <a:lstStyle/>
        <a:p>
          <a:endParaRPr lang="en-US"/>
        </a:p>
      </dgm:t>
    </dgm:pt>
    <dgm:pt modelId="{606FA574-F26B-524F-8E65-05056BD13BBA}" type="sibTrans" cxnId="{1F8CBAE7-5E4D-B746-A15B-28BCC9F64965}">
      <dgm:prSet/>
      <dgm:spPr/>
      <dgm:t>
        <a:bodyPr/>
        <a:lstStyle/>
        <a:p>
          <a:endParaRPr lang="en-US"/>
        </a:p>
      </dgm:t>
    </dgm:pt>
    <dgm:pt modelId="{F794A6D0-159F-1648-B732-77E25AB56B54}">
      <dgm:prSet custT="1"/>
      <dgm:spPr>
        <a:solidFill>
          <a:schemeClr val="accent1">
            <a:lumMod val="75000"/>
          </a:schemeClr>
        </a:solidFill>
      </dgm:spPr>
      <dgm:t>
        <a:bodyPr/>
        <a:lstStyle/>
        <a:p>
          <a:r>
            <a:rPr lang="en-NZ" sz="1600" dirty="0" smtClean="0"/>
            <a:t>can be safely used by only one process at a time and is not depleted by that use</a:t>
          </a:r>
        </a:p>
      </dgm:t>
    </dgm:pt>
    <dgm:pt modelId="{632F1CE8-9F3F-FB47-A51E-39E4B4D3E3A2}" type="parTrans" cxnId="{0D811623-65F9-C049-9216-9DC1EE4A95DB}">
      <dgm:prSet/>
      <dgm:spPr/>
      <dgm:t>
        <a:bodyPr/>
        <a:lstStyle/>
        <a:p>
          <a:endParaRPr lang="en-US"/>
        </a:p>
      </dgm:t>
    </dgm:pt>
    <dgm:pt modelId="{F12C7981-B93A-D34C-8B5B-6776E7049310}" type="sibTrans" cxnId="{0D811623-65F9-C049-9216-9DC1EE4A95DB}">
      <dgm:prSet/>
      <dgm:spPr/>
      <dgm:t>
        <a:bodyPr/>
        <a:lstStyle/>
        <a:p>
          <a:endParaRPr lang="en-US"/>
        </a:p>
      </dgm:t>
    </dgm:pt>
    <dgm:pt modelId="{9A7E617A-4BED-144C-BA37-F797C39B70C8}">
      <dgm:prSet custT="1"/>
      <dgm:spPr>
        <a:solidFill>
          <a:schemeClr val="accent1">
            <a:lumMod val="75000"/>
          </a:schemeClr>
        </a:solidFill>
      </dgm:spPr>
      <dgm:t>
        <a:bodyPr/>
        <a:lstStyle/>
        <a:p>
          <a:r>
            <a:rPr lang="en-US" sz="1600" dirty="0" smtClean="0"/>
            <a:t>processors, I/O channels, main and secondary memory, devices, and data structures such as files, databases, and semaphores</a:t>
          </a:r>
        </a:p>
      </dgm:t>
    </dgm:pt>
    <dgm:pt modelId="{6D12ECF2-14C3-6F42-8F5E-3F542083975C}" type="parTrans" cxnId="{F363C5CC-A31A-9748-8E8E-7542E9A8084E}">
      <dgm:prSet/>
      <dgm:spPr/>
      <dgm:t>
        <a:bodyPr/>
        <a:lstStyle/>
        <a:p>
          <a:endParaRPr lang="en-US"/>
        </a:p>
      </dgm:t>
    </dgm:pt>
    <dgm:pt modelId="{F87F6F7F-14F0-EA4D-A74B-2CC1D24459A3}" type="sibTrans" cxnId="{F363C5CC-A31A-9748-8E8E-7542E9A8084E}">
      <dgm:prSet/>
      <dgm:spPr/>
      <dgm:t>
        <a:bodyPr/>
        <a:lstStyle/>
        <a:p>
          <a:endParaRPr lang="en-US"/>
        </a:p>
      </dgm:t>
    </dgm:pt>
    <dgm:pt modelId="{191AB62D-7613-ED44-BF21-05A480174B7A}">
      <dgm:prSet custT="1"/>
      <dgm:spPr>
        <a:solidFill>
          <a:schemeClr val="accent1">
            <a:lumMod val="75000"/>
          </a:schemeClr>
        </a:solidFill>
      </dgm:spPr>
      <dgm:t>
        <a:bodyPr/>
        <a:lstStyle/>
        <a:p>
          <a:r>
            <a:rPr lang="en-NZ" sz="2000" dirty="0" smtClean="0"/>
            <a:t>Consumable</a:t>
          </a:r>
        </a:p>
      </dgm:t>
    </dgm:pt>
    <dgm:pt modelId="{2C2ADAE6-8AD9-3743-9FB8-ED574BAF6CAD}" type="parTrans" cxnId="{18773EE1-44B8-574F-B98C-3015C0727EFC}">
      <dgm:prSet/>
      <dgm:spPr/>
      <dgm:t>
        <a:bodyPr/>
        <a:lstStyle/>
        <a:p>
          <a:endParaRPr lang="en-US"/>
        </a:p>
      </dgm:t>
    </dgm:pt>
    <dgm:pt modelId="{7C98AAE8-A720-8640-80AC-8219FBEE20FB}" type="sibTrans" cxnId="{18773EE1-44B8-574F-B98C-3015C0727EFC}">
      <dgm:prSet/>
      <dgm:spPr/>
      <dgm:t>
        <a:bodyPr/>
        <a:lstStyle/>
        <a:p>
          <a:endParaRPr lang="en-US"/>
        </a:p>
      </dgm:t>
    </dgm:pt>
    <dgm:pt modelId="{EA30BBB8-30F3-504E-8E0A-4089A7235F4B}">
      <dgm:prSet custT="1"/>
      <dgm:spPr>
        <a:solidFill>
          <a:schemeClr val="accent1">
            <a:lumMod val="75000"/>
          </a:schemeClr>
        </a:solidFill>
      </dgm:spPr>
      <dgm:t>
        <a:bodyPr/>
        <a:lstStyle/>
        <a:p>
          <a:r>
            <a:rPr lang="en-NZ" sz="1600" dirty="0" smtClean="0"/>
            <a:t>one that can be created (produced) and destroyed (consumed)</a:t>
          </a:r>
        </a:p>
      </dgm:t>
    </dgm:pt>
    <dgm:pt modelId="{5E434350-189C-B54F-A946-E8F5E0AD6E11}" type="parTrans" cxnId="{9A42656D-52CD-2F4F-9627-AC09C70BC8E1}">
      <dgm:prSet/>
      <dgm:spPr/>
      <dgm:t>
        <a:bodyPr/>
        <a:lstStyle/>
        <a:p>
          <a:endParaRPr lang="en-US"/>
        </a:p>
      </dgm:t>
    </dgm:pt>
    <dgm:pt modelId="{C1FF72E8-3B30-964C-91A9-95CD5181E4FA}" type="sibTrans" cxnId="{9A42656D-52CD-2F4F-9627-AC09C70BC8E1}">
      <dgm:prSet/>
      <dgm:spPr/>
      <dgm:t>
        <a:bodyPr/>
        <a:lstStyle/>
        <a:p>
          <a:endParaRPr lang="en-US"/>
        </a:p>
      </dgm:t>
    </dgm:pt>
    <dgm:pt modelId="{80314524-DF9D-D142-BDDF-43D86B545F73}">
      <dgm:prSet custT="1"/>
      <dgm:spPr>
        <a:solidFill>
          <a:schemeClr val="accent1">
            <a:lumMod val="75000"/>
          </a:schemeClr>
        </a:solidFill>
      </dgm:spPr>
      <dgm:t>
        <a:bodyPr/>
        <a:lstStyle/>
        <a:p>
          <a:r>
            <a:rPr lang="en-US" sz="1600" dirty="0" smtClean="0"/>
            <a:t>interrupts, signals, messages, and information in I/O buffers</a:t>
          </a:r>
        </a:p>
      </dgm:t>
    </dgm:pt>
    <dgm:pt modelId="{5127AD05-47D3-F542-824B-EAD759E83F28}" type="parTrans" cxnId="{C111ED75-0A8E-2644-A617-C5075307D75F}">
      <dgm:prSet/>
      <dgm:spPr/>
      <dgm:t>
        <a:bodyPr/>
        <a:lstStyle/>
        <a:p>
          <a:endParaRPr lang="en-US"/>
        </a:p>
      </dgm:t>
    </dgm:pt>
    <dgm:pt modelId="{0A349A34-73D3-4A4D-8FC2-0EAF13B7C801}" type="sibTrans" cxnId="{C111ED75-0A8E-2644-A617-C5075307D75F}">
      <dgm:prSet/>
      <dgm:spPr/>
      <dgm:t>
        <a:bodyPr/>
        <a:lstStyle/>
        <a:p>
          <a:endParaRPr lang="en-US"/>
        </a:p>
      </dgm:t>
    </dgm:pt>
    <dgm:pt modelId="{4EC26E6F-C52F-CE42-A8F6-CF14E3CA6C52}" type="pres">
      <dgm:prSet presAssocID="{4B069595-C8F8-C542-AA06-04537D63260B}" presName="outerComposite" presStyleCnt="0">
        <dgm:presLayoutVars>
          <dgm:chMax val="5"/>
          <dgm:dir/>
          <dgm:resizeHandles val="exact"/>
        </dgm:presLayoutVars>
      </dgm:prSet>
      <dgm:spPr/>
      <dgm:t>
        <a:bodyPr/>
        <a:lstStyle/>
        <a:p>
          <a:endParaRPr lang="en-US"/>
        </a:p>
      </dgm:t>
    </dgm:pt>
    <dgm:pt modelId="{D4B683C6-9581-CC48-B17B-FE198341F943}" type="pres">
      <dgm:prSet presAssocID="{4B069595-C8F8-C542-AA06-04537D63260B}" presName="dummyMaxCanvas" presStyleCnt="0">
        <dgm:presLayoutVars/>
      </dgm:prSet>
      <dgm:spPr/>
    </dgm:pt>
    <dgm:pt modelId="{C7F5FE58-0E4F-1448-8B6D-1E52F620776C}" type="pres">
      <dgm:prSet presAssocID="{4B069595-C8F8-C542-AA06-04537D63260B}" presName="TwoNodes_1" presStyleLbl="node1" presStyleIdx="0" presStyleCnt="2">
        <dgm:presLayoutVars>
          <dgm:bulletEnabled val="1"/>
        </dgm:presLayoutVars>
      </dgm:prSet>
      <dgm:spPr/>
      <dgm:t>
        <a:bodyPr/>
        <a:lstStyle/>
        <a:p>
          <a:endParaRPr lang="en-US"/>
        </a:p>
      </dgm:t>
    </dgm:pt>
    <dgm:pt modelId="{FBCB8F57-C548-1C43-A637-8BC0E0917159}" type="pres">
      <dgm:prSet presAssocID="{4B069595-C8F8-C542-AA06-04537D63260B}" presName="TwoNodes_2" presStyleLbl="node1" presStyleIdx="1" presStyleCnt="2">
        <dgm:presLayoutVars>
          <dgm:bulletEnabled val="1"/>
        </dgm:presLayoutVars>
      </dgm:prSet>
      <dgm:spPr/>
      <dgm:t>
        <a:bodyPr/>
        <a:lstStyle/>
        <a:p>
          <a:endParaRPr lang="en-US"/>
        </a:p>
      </dgm:t>
    </dgm:pt>
    <dgm:pt modelId="{22B4735D-FDE9-0F4D-8517-6404F300167D}" type="pres">
      <dgm:prSet presAssocID="{4B069595-C8F8-C542-AA06-04537D63260B}" presName="TwoConn_1-2" presStyleLbl="fgAccFollowNode1" presStyleIdx="0" presStyleCnt="1" custScaleX="98854" custScaleY="89767">
        <dgm:presLayoutVars>
          <dgm:bulletEnabled val="1"/>
        </dgm:presLayoutVars>
      </dgm:prSet>
      <dgm:spPr/>
      <dgm:t>
        <a:bodyPr/>
        <a:lstStyle/>
        <a:p>
          <a:endParaRPr lang="en-US"/>
        </a:p>
      </dgm:t>
    </dgm:pt>
    <dgm:pt modelId="{A26B9EBC-74D7-2A48-BA22-9588CC88354C}" type="pres">
      <dgm:prSet presAssocID="{4B069595-C8F8-C542-AA06-04537D63260B}" presName="TwoNodes_1_text" presStyleLbl="node1" presStyleIdx="1" presStyleCnt="2">
        <dgm:presLayoutVars>
          <dgm:bulletEnabled val="1"/>
        </dgm:presLayoutVars>
      </dgm:prSet>
      <dgm:spPr/>
      <dgm:t>
        <a:bodyPr/>
        <a:lstStyle/>
        <a:p>
          <a:endParaRPr lang="en-US"/>
        </a:p>
      </dgm:t>
    </dgm:pt>
    <dgm:pt modelId="{D6DE09C8-9119-B147-8885-52885619EE92}" type="pres">
      <dgm:prSet presAssocID="{4B069595-C8F8-C542-AA06-04537D63260B}" presName="TwoNodes_2_text" presStyleLbl="node1" presStyleIdx="1" presStyleCnt="2">
        <dgm:presLayoutVars>
          <dgm:bulletEnabled val="1"/>
        </dgm:presLayoutVars>
      </dgm:prSet>
      <dgm:spPr/>
      <dgm:t>
        <a:bodyPr/>
        <a:lstStyle/>
        <a:p>
          <a:endParaRPr lang="en-US"/>
        </a:p>
      </dgm:t>
    </dgm:pt>
  </dgm:ptLst>
  <dgm:cxnLst>
    <dgm:cxn modelId="{56CE68FB-6031-0744-A411-87AC70D9E6FB}" type="presOf" srcId="{F794A6D0-159F-1648-B732-77E25AB56B54}" destId="{A26B9EBC-74D7-2A48-BA22-9588CC88354C}" srcOrd="1" destOrd="1" presId="urn:microsoft.com/office/officeart/2005/8/layout/vProcess5"/>
    <dgm:cxn modelId="{E02187F3-0CB9-0E47-A494-C06D80E6077E}" type="presOf" srcId="{191AB62D-7613-ED44-BF21-05A480174B7A}" destId="{D6DE09C8-9119-B147-8885-52885619EE92}" srcOrd="1" destOrd="0" presId="urn:microsoft.com/office/officeart/2005/8/layout/vProcess5"/>
    <dgm:cxn modelId="{82DE3FF6-1C10-DA4B-879F-06BEA0CB8946}" type="presOf" srcId="{4B069595-C8F8-C542-AA06-04537D63260B}" destId="{4EC26E6F-C52F-CE42-A8F6-CF14E3CA6C52}" srcOrd="0" destOrd="0" presId="urn:microsoft.com/office/officeart/2005/8/layout/vProcess5"/>
    <dgm:cxn modelId="{6712A939-BB9F-6941-BBED-57210759181E}" type="presOf" srcId="{26383733-9C83-2F4E-AA73-9102FEACE73A}" destId="{A26B9EBC-74D7-2A48-BA22-9588CC88354C}" srcOrd="1" destOrd="0" presId="urn:microsoft.com/office/officeart/2005/8/layout/vProcess5"/>
    <dgm:cxn modelId="{E536F391-D5B7-1749-A879-C390281D04AC}" type="presOf" srcId="{9A7E617A-4BED-144C-BA37-F797C39B70C8}" destId="{A26B9EBC-74D7-2A48-BA22-9588CC88354C}" srcOrd="1" destOrd="2" presId="urn:microsoft.com/office/officeart/2005/8/layout/vProcess5"/>
    <dgm:cxn modelId="{0D811623-65F9-C049-9216-9DC1EE4A95DB}" srcId="{26383733-9C83-2F4E-AA73-9102FEACE73A}" destId="{F794A6D0-159F-1648-B732-77E25AB56B54}" srcOrd="0" destOrd="0" parTransId="{632F1CE8-9F3F-FB47-A51E-39E4B4D3E3A2}" sibTransId="{F12C7981-B93A-D34C-8B5B-6776E7049310}"/>
    <dgm:cxn modelId="{C111ED75-0A8E-2644-A617-C5075307D75F}" srcId="{EA30BBB8-30F3-504E-8E0A-4089A7235F4B}" destId="{80314524-DF9D-D142-BDDF-43D86B545F73}" srcOrd="0" destOrd="0" parTransId="{5127AD05-47D3-F542-824B-EAD759E83F28}" sibTransId="{0A349A34-73D3-4A4D-8FC2-0EAF13B7C801}"/>
    <dgm:cxn modelId="{F363C5CC-A31A-9748-8E8E-7542E9A8084E}" srcId="{F794A6D0-159F-1648-B732-77E25AB56B54}" destId="{9A7E617A-4BED-144C-BA37-F797C39B70C8}" srcOrd="0" destOrd="0" parTransId="{6D12ECF2-14C3-6F42-8F5E-3F542083975C}" sibTransId="{F87F6F7F-14F0-EA4D-A74B-2CC1D24459A3}"/>
    <dgm:cxn modelId="{2ED0C693-02A6-8447-B9CD-5CD2A9C1C75B}" type="presOf" srcId="{26383733-9C83-2F4E-AA73-9102FEACE73A}" destId="{C7F5FE58-0E4F-1448-8B6D-1E52F620776C}" srcOrd="0" destOrd="0" presId="urn:microsoft.com/office/officeart/2005/8/layout/vProcess5"/>
    <dgm:cxn modelId="{9295B764-203F-6A45-8266-B0AEFA9330C1}" type="presOf" srcId="{80314524-DF9D-D142-BDDF-43D86B545F73}" destId="{FBCB8F57-C548-1C43-A637-8BC0E0917159}" srcOrd="0" destOrd="2" presId="urn:microsoft.com/office/officeart/2005/8/layout/vProcess5"/>
    <dgm:cxn modelId="{1F8CBAE7-5E4D-B746-A15B-28BCC9F64965}" srcId="{4B069595-C8F8-C542-AA06-04537D63260B}" destId="{26383733-9C83-2F4E-AA73-9102FEACE73A}" srcOrd="0" destOrd="0" parTransId="{B8E0DD79-8102-5B47-8E3C-C29A96295326}" sibTransId="{606FA574-F26B-524F-8E65-05056BD13BBA}"/>
    <dgm:cxn modelId="{2ADA4A1D-F709-4B48-AE00-6293CB8DCCB4}" type="presOf" srcId="{EA30BBB8-30F3-504E-8E0A-4089A7235F4B}" destId="{D6DE09C8-9119-B147-8885-52885619EE92}" srcOrd="1" destOrd="1" presId="urn:microsoft.com/office/officeart/2005/8/layout/vProcess5"/>
    <dgm:cxn modelId="{18773EE1-44B8-574F-B98C-3015C0727EFC}" srcId="{4B069595-C8F8-C542-AA06-04537D63260B}" destId="{191AB62D-7613-ED44-BF21-05A480174B7A}" srcOrd="1" destOrd="0" parTransId="{2C2ADAE6-8AD9-3743-9FB8-ED574BAF6CAD}" sibTransId="{7C98AAE8-A720-8640-80AC-8219FBEE20FB}"/>
    <dgm:cxn modelId="{07F93C16-1024-B24F-BF4A-305810C16BE0}" type="presOf" srcId="{191AB62D-7613-ED44-BF21-05A480174B7A}" destId="{FBCB8F57-C548-1C43-A637-8BC0E0917159}" srcOrd="0" destOrd="0" presId="urn:microsoft.com/office/officeart/2005/8/layout/vProcess5"/>
    <dgm:cxn modelId="{3FE061DE-CCC3-4D47-A28C-A5A9778C0FD1}" type="presOf" srcId="{EA30BBB8-30F3-504E-8E0A-4089A7235F4B}" destId="{FBCB8F57-C548-1C43-A637-8BC0E0917159}" srcOrd="0" destOrd="1" presId="urn:microsoft.com/office/officeart/2005/8/layout/vProcess5"/>
    <dgm:cxn modelId="{9A42656D-52CD-2F4F-9627-AC09C70BC8E1}" srcId="{191AB62D-7613-ED44-BF21-05A480174B7A}" destId="{EA30BBB8-30F3-504E-8E0A-4089A7235F4B}" srcOrd="0" destOrd="0" parTransId="{5E434350-189C-B54F-A946-E8F5E0AD6E11}" sibTransId="{C1FF72E8-3B30-964C-91A9-95CD5181E4FA}"/>
    <dgm:cxn modelId="{B1696EE9-B15F-2349-AA3C-BE70F4303684}" type="presOf" srcId="{606FA574-F26B-524F-8E65-05056BD13BBA}" destId="{22B4735D-FDE9-0F4D-8517-6404F300167D}" srcOrd="0" destOrd="0" presId="urn:microsoft.com/office/officeart/2005/8/layout/vProcess5"/>
    <dgm:cxn modelId="{63276882-A662-DB4A-AB0A-EE9EA34983AE}" type="presOf" srcId="{80314524-DF9D-D142-BDDF-43D86B545F73}" destId="{D6DE09C8-9119-B147-8885-52885619EE92}" srcOrd="1" destOrd="2" presId="urn:microsoft.com/office/officeart/2005/8/layout/vProcess5"/>
    <dgm:cxn modelId="{422E0825-6254-2142-A946-63468F644F0C}" type="presOf" srcId="{9A7E617A-4BED-144C-BA37-F797C39B70C8}" destId="{C7F5FE58-0E4F-1448-8B6D-1E52F620776C}" srcOrd="0" destOrd="2" presId="urn:microsoft.com/office/officeart/2005/8/layout/vProcess5"/>
    <dgm:cxn modelId="{6150A0D8-7DAB-4546-B9D9-11E612757016}" type="presOf" srcId="{F794A6D0-159F-1648-B732-77E25AB56B54}" destId="{C7F5FE58-0E4F-1448-8B6D-1E52F620776C}" srcOrd="0" destOrd="1" presId="urn:microsoft.com/office/officeart/2005/8/layout/vProcess5"/>
    <dgm:cxn modelId="{CC882E3E-7281-E84C-A670-F7AB052D1B7C}" type="presParOf" srcId="{4EC26E6F-C52F-CE42-A8F6-CF14E3CA6C52}" destId="{D4B683C6-9581-CC48-B17B-FE198341F943}" srcOrd="0" destOrd="0" presId="urn:microsoft.com/office/officeart/2005/8/layout/vProcess5"/>
    <dgm:cxn modelId="{AA783493-8F17-8444-9AE3-5B0B0F59E772}" type="presParOf" srcId="{4EC26E6F-C52F-CE42-A8F6-CF14E3CA6C52}" destId="{C7F5FE58-0E4F-1448-8B6D-1E52F620776C}" srcOrd="1" destOrd="0" presId="urn:microsoft.com/office/officeart/2005/8/layout/vProcess5"/>
    <dgm:cxn modelId="{3641DB47-6E6A-AB4A-AC4B-3072325BF2A4}" type="presParOf" srcId="{4EC26E6F-C52F-CE42-A8F6-CF14E3CA6C52}" destId="{FBCB8F57-C548-1C43-A637-8BC0E0917159}" srcOrd="2" destOrd="0" presId="urn:microsoft.com/office/officeart/2005/8/layout/vProcess5"/>
    <dgm:cxn modelId="{11D90A6E-F2E5-B44D-92EF-BE5D58F8FF78}" type="presParOf" srcId="{4EC26E6F-C52F-CE42-A8F6-CF14E3CA6C52}" destId="{22B4735D-FDE9-0F4D-8517-6404F300167D}" srcOrd="3" destOrd="0" presId="urn:microsoft.com/office/officeart/2005/8/layout/vProcess5"/>
    <dgm:cxn modelId="{4ABEF055-6D2B-374B-A544-AF0453B16EB2}" type="presParOf" srcId="{4EC26E6F-C52F-CE42-A8F6-CF14E3CA6C52}" destId="{A26B9EBC-74D7-2A48-BA22-9588CC88354C}" srcOrd="4" destOrd="0" presId="urn:microsoft.com/office/officeart/2005/8/layout/vProcess5"/>
    <dgm:cxn modelId="{784325FE-76CB-8543-996D-1C3B065ED1D7}" type="presParOf" srcId="{4EC26E6F-C52F-CE42-A8F6-CF14E3CA6C52}" destId="{D6DE09C8-9119-B147-8885-52885619EE92}"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F28E27-31E0-B34F-BC9F-4CDE7B8EDC8B}"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FAADB5D8-2D9B-7A46-8864-3E76632DF242}">
      <dgm:prSet phldrT="[Text]"/>
      <dgm:spPr/>
      <dgm:t>
        <a:bodyPr/>
        <a:lstStyle/>
        <a:p>
          <a:r>
            <a:rPr lang="en-US" dirty="0" smtClean="0"/>
            <a:t>Mutual Exclusion</a:t>
          </a:r>
          <a:endParaRPr lang="en-US" dirty="0"/>
        </a:p>
      </dgm:t>
    </dgm:pt>
    <dgm:pt modelId="{13107E0E-EAEB-E249-A700-4C5354826476}" type="parTrans" cxnId="{7E36EEB6-8273-DB4E-ABCE-384C7CC38C43}">
      <dgm:prSet/>
      <dgm:spPr/>
      <dgm:t>
        <a:bodyPr/>
        <a:lstStyle/>
        <a:p>
          <a:endParaRPr lang="en-US"/>
        </a:p>
      </dgm:t>
    </dgm:pt>
    <dgm:pt modelId="{1E2D3B4A-6DB0-1A45-A8F9-7D186F04B72A}" type="sibTrans" cxnId="{7E36EEB6-8273-DB4E-ABCE-384C7CC38C43}">
      <dgm:prSet/>
      <dgm:spPr/>
      <dgm:t>
        <a:bodyPr/>
        <a:lstStyle/>
        <a:p>
          <a:endParaRPr lang="en-US"/>
        </a:p>
      </dgm:t>
    </dgm:pt>
    <dgm:pt modelId="{C30027CC-F546-2244-ADC4-F1E1D604EBBF}">
      <dgm:prSet/>
      <dgm:spPr>
        <a:solidFill>
          <a:schemeClr val="bg2">
            <a:lumMod val="75000"/>
          </a:schemeClr>
        </a:solidFill>
      </dgm:spPr>
      <dgm:t>
        <a:bodyPr/>
        <a:lstStyle/>
        <a:p>
          <a:r>
            <a:rPr lang="en-US" smtClean="0"/>
            <a:t>A process cannot access a resource that has been allocated to another process</a:t>
          </a:r>
          <a:endParaRPr lang="en-US" dirty="0" smtClean="0"/>
        </a:p>
      </dgm:t>
    </dgm:pt>
    <dgm:pt modelId="{66FA7D5D-B901-D048-B7EA-F239C1B39F7D}" type="parTrans" cxnId="{4CE91DD5-DBA7-3848-B2E2-A63BBB97D862}">
      <dgm:prSet/>
      <dgm:spPr/>
      <dgm:t>
        <a:bodyPr/>
        <a:lstStyle/>
        <a:p>
          <a:endParaRPr lang="en-US"/>
        </a:p>
      </dgm:t>
    </dgm:pt>
    <dgm:pt modelId="{D75C275F-F007-3946-9381-CBA55B14D844}" type="sibTrans" cxnId="{4CE91DD5-DBA7-3848-B2E2-A63BBB97D862}">
      <dgm:prSet/>
      <dgm:spPr/>
      <dgm:t>
        <a:bodyPr/>
        <a:lstStyle/>
        <a:p>
          <a:endParaRPr lang="en-US"/>
        </a:p>
      </dgm:t>
    </dgm:pt>
    <dgm:pt modelId="{89770E3B-DCA7-3848-9303-28CD4251107C}">
      <dgm:prSet/>
      <dgm:spPr/>
      <dgm:t>
        <a:bodyPr/>
        <a:lstStyle/>
        <a:p>
          <a:r>
            <a:rPr lang="en-US" dirty="0" smtClean="0"/>
            <a:t>Hold-and-Wait</a:t>
          </a:r>
        </a:p>
      </dgm:t>
    </dgm:pt>
    <dgm:pt modelId="{95FE122D-516D-1640-8DB2-434AA9FACA8E}" type="parTrans" cxnId="{123391C1-8758-AA4A-B13D-7307D65CD3BD}">
      <dgm:prSet/>
      <dgm:spPr/>
      <dgm:t>
        <a:bodyPr/>
        <a:lstStyle/>
        <a:p>
          <a:endParaRPr lang="en-US"/>
        </a:p>
      </dgm:t>
    </dgm:pt>
    <dgm:pt modelId="{A5BA5E1B-CDE3-A64B-8989-CA5B097F5E14}" type="sibTrans" cxnId="{123391C1-8758-AA4A-B13D-7307D65CD3BD}">
      <dgm:prSet/>
      <dgm:spPr/>
      <dgm:t>
        <a:bodyPr/>
        <a:lstStyle/>
        <a:p>
          <a:endParaRPr lang="en-US"/>
        </a:p>
      </dgm:t>
    </dgm:pt>
    <dgm:pt modelId="{33F6D4F0-07C2-9144-899C-AF212DC0E361}">
      <dgm:prSet/>
      <dgm:spPr>
        <a:solidFill>
          <a:schemeClr val="bg2">
            <a:lumMod val="75000"/>
          </a:schemeClr>
        </a:solidFill>
      </dgm:spPr>
      <dgm:t>
        <a:bodyPr/>
        <a:lstStyle/>
        <a:p>
          <a:r>
            <a:rPr lang="en-US" dirty="0" smtClean="0"/>
            <a:t>a process may hold allocated resources while awaiting assignment of others</a:t>
          </a:r>
        </a:p>
      </dgm:t>
    </dgm:pt>
    <dgm:pt modelId="{A6F1A6C4-1D48-A242-B4D6-B8AB0D00400E}" type="parTrans" cxnId="{125BFD47-6D4C-EE45-A734-44602B3AC7B4}">
      <dgm:prSet/>
      <dgm:spPr/>
      <dgm:t>
        <a:bodyPr/>
        <a:lstStyle/>
        <a:p>
          <a:endParaRPr lang="en-US"/>
        </a:p>
      </dgm:t>
    </dgm:pt>
    <dgm:pt modelId="{79ADCD33-D91A-074A-B772-C0A69F1A8551}" type="sibTrans" cxnId="{125BFD47-6D4C-EE45-A734-44602B3AC7B4}">
      <dgm:prSet/>
      <dgm:spPr/>
      <dgm:t>
        <a:bodyPr/>
        <a:lstStyle/>
        <a:p>
          <a:endParaRPr lang="en-US"/>
        </a:p>
      </dgm:t>
    </dgm:pt>
    <dgm:pt modelId="{6A10E3E3-FA6D-1E4B-BB49-89AF70B7997E}">
      <dgm:prSet/>
      <dgm:spPr/>
      <dgm:t>
        <a:bodyPr/>
        <a:lstStyle/>
        <a:p>
          <a:r>
            <a:rPr lang="en-NZ" dirty="0" smtClean="0"/>
            <a:t>No Pre-emption</a:t>
          </a:r>
        </a:p>
      </dgm:t>
    </dgm:pt>
    <dgm:pt modelId="{D92BC7C8-121B-5E4E-B4EA-8EA596186D1A}" type="parTrans" cxnId="{9557A739-C567-4B47-835E-E95D0E455BE2}">
      <dgm:prSet/>
      <dgm:spPr/>
      <dgm:t>
        <a:bodyPr/>
        <a:lstStyle/>
        <a:p>
          <a:endParaRPr lang="en-US"/>
        </a:p>
      </dgm:t>
    </dgm:pt>
    <dgm:pt modelId="{0D7DD324-772D-6D48-8659-E26C3B195677}" type="sibTrans" cxnId="{9557A739-C567-4B47-835E-E95D0E455BE2}">
      <dgm:prSet/>
      <dgm:spPr/>
      <dgm:t>
        <a:bodyPr/>
        <a:lstStyle/>
        <a:p>
          <a:endParaRPr lang="en-US"/>
        </a:p>
      </dgm:t>
    </dgm:pt>
    <dgm:pt modelId="{E95D73AA-1155-2340-AF50-F162A8F43417}">
      <dgm:prSet/>
      <dgm:spPr>
        <a:solidFill>
          <a:schemeClr val="bg2">
            <a:lumMod val="75000"/>
          </a:schemeClr>
        </a:solidFill>
      </dgm:spPr>
      <dgm:t>
        <a:bodyPr/>
        <a:lstStyle/>
        <a:p>
          <a:r>
            <a:rPr lang="en-NZ" dirty="0" smtClean="0"/>
            <a:t>no resource can be forcibly removed from a process holding it</a:t>
          </a:r>
        </a:p>
      </dgm:t>
    </dgm:pt>
    <dgm:pt modelId="{881C6D5D-13D3-5540-A4EA-3435188C29DC}" type="parTrans" cxnId="{78A4C2CD-62DA-8B49-9DD4-4CE9E5A4EA8D}">
      <dgm:prSet/>
      <dgm:spPr/>
      <dgm:t>
        <a:bodyPr/>
        <a:lstStyle/>
        <a:p>
          <a:endParaRPr lang="en-US"/>
        </a:p>
      </dgm:t>
    </dgm:pt>
    <dgm:pt modelId="{63EDF2B7-6064-844B-AF4D-0F7ED29F70A6}" type="sibTrans" cxnId="{78A4C2CD-62DA-8B49-9DD4-4CE9E5A4EA8D}">
      <dgm:prSet/>
      <dgm:spPr/>
      <dgm:t>
        <a:bodyPr/>
        <a:lstStyle/>
        <a:p>
          <a:endParaRPr lang="en-US"/>
        </a:p>
      </dgm:t>
    </dgm:pt>
    <dgm:pt modelId="{6B6C2A78-FD5F-CE4B-9E66-DD0EF754F5D6}">
      <dgm:prSet/>
      <dgm:spPr/>
      <dgm:t>
        <a:bodyPr/>
        <a:lstStyle/>
        <a:p>
          <a:r>
            <a:rPr lang="en-NZ" dirty="0" smtClean="0"/>
            <a:t>Circular Wait</a:t>
          </a:r>
        </a:p>
      </dgm:t>
    </dgm:pt>
    <dgm:pt modelId="{B36329CF-E242-DD43-BA9C-76956EB1A060}" type="parTrans" cxnId="{D8BB821A-3CFE-F849-ABEA-12A2AECC5259}">
      <dgm:prSet/>
      <dgm:spPr/>
      <dgm:t>
        <a:bodyPr/>
        <a:lstStyle/>
        <a:p>
          <a:endParaRPr lang="en-US"/>
        </a:p>
      </dgm:t>
    </dgm:pt>
    <dgm:pt modelId="{6909B805-475A-3A4E-B8F6-1AC694A2E2CA}" type="sibTrans" cxnId="{D8BB821A-3CFE-F849-ABEA-12A2AECC5259}">
      <dgm:prSet/>
      <dgm:spPr/>
      <dgm:t>
        <a:bodyPr/>
        <a:lstStyle/>
        <a:p>
          <a:endParaRPr lang="en-US"/>
        </a:p>
      </dgm:t>
    </dgm:pt>
    <dgm:pt modelId="{67B3BA71-261C-0447-8E65-09D9621C2928}">
      <dgm:prSet/>
      <dgm:spPr>
        <a:solidFill>
          <a:schemeClr val="bg2">
            <a:lumMod val="75000"/>
          </a:schemeClr>
        </a:solidFill>
      </dgm:spPr>
      <dgm:t>
        <a:bodyPr/>
        <a:lstStyle/>
        <a:p>
          <a:r>
            <a:rPr lang="en-NZ" dirty="0" smtClean="0"/>
            <a:t>a closed chain of processes exists, such that each process holds at least one resource needed by the next process in the chain</a:t>
          </a:r>
        </a:p>
      </dgm:t>
    </dgm:pt>
    <dgm:pt modelId="{EB73C5F2-38C9-5C48-AC82-1F52FEC517EE}" type="parTrans" cxnId="{27FE7EC4-86B9-7147-9A11-95D7B8115E2C}">
      <dgm:prSet/>
      <dgm:spPr/>
      <dgm:t>
        <a:bodyPr/>
        <a:lstStyle/>
        <a:p>
          <a:endParaRPr lang="en-US"/>
        </a:p>
      </dgm:t>
    </dgm:pt>
    <dgm:pt modelId="{4439AB72-52A8-3A44-A050-74E1F8A8450E}" type="sibTrans" cxnId="{27FE7EC4-86B9-7147-9A11-95D7B8115E2C}">
      <dgm:prSet/>
      <dgm:spPr/>
      <dgm:t>
        <a:bodyPr/>
        <a:lstStyle/>
        <a:p>
          <a:endParaRPr lang="en-US"/>
        </a:p>
      </dgm:t>
    </dgm:pt>
    <dgm:pt modelId="{595A4C02-9C50-5D44-97C1-61C5F1D39956}" type="pres">
      <dgm:prSet presAssocID="{D5F28E27-31E0-B34F-BC9F-4CDE7B8EDC8B}" presName="Name0" presStyleCnt="0">
        <dgm:presLayoutVars>
          <dgm:dir/>
          <dgm:animLvl val="lvl"/>
          <dgm:resizeHandles val="exact"/>
        </dgm:presLayoutVars>
      </dgm:prSet>
      <dgm:spPr/>
      <dgm:t>
        <a:bodyPr/>
        <a:lstStyle/>
        <a:p>
          <a:endParaRPr lang="en-US"/>
        </a:p>
      </dgm:t>
    </dgm:pt>
    <dgm:pt modelId="{70B573EF-205F-1842-8CCC-1BBEA43FF364}" type="pres">
      <dgm:prSet presAssocID="{FAADB5D8-2D9B-7A46-8864-3E76632DF242}" presName="composite" presStyleCnt="0"/>
      <dgm:spPr/>
    </dgm:pt>
    <dgm:pt modelId="{910692A2-8C4F-0545-98A7-FD5743A081D9}" type="pres">
      <dgm:prSet presAssocID="{FAADB5D8-2D9B-7A46-8864-3E76632DF242}" presName="parTx" presStyleLbl="alignNode1" presStyleIdx="0" presStyleCnt="4">
        <dgm:presLayoutVars>
          <dgm:chMax val="0"/>
          <dgm:chPref val="0"/>
          <dgm:bulletEnabled val="1"/>
        </dgm:presLayoutVars>
      </dgm:prSet>
      <dgm:spPr/>
      <dgm:t>
        <a:bodyPr/>
        <a:lstStyle/>
        <a:p>
          <a:endParaRPr lang="en-US"/>
        </a:p>
      </dgm:t>
    </dgm:pt>
    <dgm:pt modelId="{613BAD88-1300-C64D-8478-28BDFCA247EE}" type="pres">
      <dgm:prSet presAssocID="{FAADB5D8-2D9B-7A46-8864-3E76632DF242}" presName="desTx" presStyleLbl="alignAccFollowNode1" presStyleIdx="0" presStyleCnt="4" custLinFactNeighborX="-78" custLinFactNeighborY="1405">
        <dgm:presLayoutVars>
          <dgm:bulletEnabled val="1"/>
        </dgm:presLayoutVars>
      </dgm:prSet>
      <dgm:spPr/>
      <dgm:t>
        <a:bodyPr/>
        <a:lstStyle/>
        <a:p>
          <a:endParaRPr lang="en-US"/>
        </a:p>
      </dgm:t>
    </dgm:pt>
    <dgm:pt modelId="{830B52BF-56C9-0947-9FFF-A0BAF664FCA6}" type="pres">
      <dgm:prSet presAssocID="{1E2D3B4A-6DB0-1A45-A8F9-7D186F04B72A}" presName="space" presStyleCnt="0"/>
      <dgm:spPr/>
    </dgm:pt>
    <dgm:pt modelId="{E46CE980-0576-7746-B52C-14F313BD605A}" type="pres">
      <dgm:prSet presAssocID="{89770E3B-DCA7-3848-9303-28CD4251107C}" presName="composite" presStyleCnt="0"/>
      <dgm:spPr/>
    </dgm:pt>
    <dgm:pt modelId="{F7B771C4-1781-334A-A9CC-6AB6388019C2}" type="pres">
      <dgm:prSet presAssocID="{89770E3B-DCA7-3848-9303-28CD4251107C}" presName="parTx" presStyleLbl="alignNode1" presStyleIdx="1" presStyleCnt="4">
        <dgm:presLayoutVars>
          <dgm:chMax val="0"/>
          <dgm:chPref val="0"/>
          <dgm:bulletEnabled val="1"/>
        </dgm:presLayoutVars>
      </dgm:prSet>
      <dgm:spPr/>
      <dgm:t>
        <a:bodyPr/>
        <a:lstStyle/>
        <a:p>
          <a:endParaRPr lang="en-US"/>
        </a:p>
      </dgm:t>
    </dgm:pt>
    <dgm:pt modelId="{CE427A8D-A2CB-E34E-B99B-527B0A4E0DC8}" type="pres">
      <dgm:prSet presAssocID="{89770E3B-DCA7-3848-9303-28CD4251107C}" presName="desTx" presStyleLbl="alignAccFollowNode1" presStyleIdx="1" presStyleCnt="4" custLinFactNeighborX="3" custLinFactNeighborY="1405">
        <dgm:presLayoutVars>
          <dgm:bulletEnabled val="1"/>
        </dgm:presLayoutVars>
      </dgm:prSet>
      <dgm:spPr/>
      <dgm:t>
        <a:bodyPr/>
        <a:lstStyle/>
        <a:p>
          <a:endParaRPr lang="en-US"/>
        </a:p>
      </dgm:t>
    </dgm:pt>
    <dgm:pt modelId="{9DD92D25-166F-0B42-A9CE-269E7FD9CEB2}" type="pres">
      <dgm:prSet presAssocID="{A5BA5E1B-CDE3-A64B-8989-CA5B097F5E14}" presName="space" presStyleCnt="0"/>
      <dgm:spPr/>
    </dgm:pt>
    <dgm:pt modelId="{08A86BD8-8382-6244-8E45-BF8DF4211F66}" type="pres">
      <dgm:prSet presAssocID="{6A10E3E3-FA6D-1E4B-BB49-89AF70B7997E}" presName="composite" presStyleCnt="0"/>
      <dgm:spPr/>
    </dgm:pt>
    <dgm:pt modelId="{8AD7747F-C6FB-8D40-8D93-2E53B586D4AB}" type="pres">
      <dgm:prSet presAssocID="{6A10E3E3-FA6D-1E4B-BB49-89AF70B7997E}" presName="parTx" presStyleLbl="alignNode1" presStyleIdx="2" presStyleCnt="4" custScaleX="109942">
        <dgm:presLayoutVars>
          <dgm:chMax val="0"/>
          <dgm:chPref val="0"/>
          <dgm:bulletEnabled val="1"/>
        </dgm:presLayoutVars>
      </dgm:prSet>
      <dgm:spPr/>
      <dgm:t>
        <a:bodyPr/>
        <a:lstStyle/>
        <a:p>
          <a:endParaRPr lang="en-US"/>
        </a:p>
      </dgm:t>
    </dgm:pt>
    <dgm:pt modelId="{F1B2B33B-D78F-B548-832F-D31F12C1AEA8}" type="pres">
      <dgm:prSet presAssocID="{6A10E3E3-FA6D-1E4B-BB49-89AF70B7997E}" presName="desTx" presStyleLbl="alignAccFollowNode1" presStyleIdx="2" presStyleCnt="4" custLinFactNeighborX="-662" custLinFactNeighborY="1405">
        <dgm:presLayoutVars>
          <dgm:bulletEnabled val="1"/>
        </dgm:presLayoutVars>
      </dgm:prSet>
      <dgm:spPr/>
      <dgm:t>
        <a:bodyPr/>
        <a:lstStyle/>
        <a:p>
          <a:endParaRPr lang="en-US"/>
        </a:p>
      </dgm:t>
    </dgm:pt>
    <dgm:pt modelId="{EC1137E5-1FDC-2E44-80C2-815E763752B0}" type="pres">
      <dgm:prSet presAssocID="{0D7DD324-772D-6D48-8659-E26C3B195677}" presName="space" presStyleCnt="0"/>
      <dgm:spPr/>
    </dgm:pt>
    <dgm:pt modelId="{EDB3DE01-69DE-634E-A1D3-A796506F10FE}" type="pres">
      <dgm:prSet presAssocID="{6B6C2A78-FD5F-CE4B-9E66-DD0EF754F5D6}" presName="composite" presStyleCnt="0"/>
      <dgm:spPr/>
    </dgm:pt>
    <dgm:pt modelId="{92B94131-7DF3-D247-8535-7A1175868520}" type="pres">
      <dgm:prSet presAssocID="{6B6C2A78-FD5F-CE4B-9E66-DD0EF754F5D6}" presName="parTx" presStyleLbl="alignNode1" presStyleIdx="3" presStyleCnt="4">
        <dgm:presLayoutVars>
          <dgm:chMax val="0"/>
          <dgm:chPref val="0"/>
          <dgm:bulletEnabled val="1"/>
        </dgm:presLayoutVars>
      </dgm:prSet>
      <dgm:spPr/>
      <dgm:t>
        <a:bodyPr/>
        <a:lstStyle/>
        <a:p>
          <a:endParaRPr lang="en-US"/>
        </a:p>
      </dgm:t>
    </dgm:pt>
    <dgm:pt modelId="{583D7356-1B1B-AD42-925D-161669EB54CA}" type="pres">
      <dgm:prSet presAssocID="{6B6C2A78-FD5F-CE4B-9E66-DD0EF754F5D6}" presName="desTx" presStyleLbl="alignAccFollowNode1" presStyleIdx="3" presStyleCnt="4" custLinFactNeighborX="2898" custLinFactNeighborY="1405">
        <dgm:presLayoutVars>
          <dgm:bulletEnabled val="1"/>
        </dgm:presLayoutVars>
      </dgm:prSet>
      <dgm:spPr/>
      <dgm:t>
        <a:bodyPr/>
        <a:lstStyle/>
        <a:p>
          <a:endParaRPr lang="en-US"/>
        </a:p>
      </dgm:t>
    </dgm:pt>
  </dgm:ptLst>
  <dgm:cxnLst>
    <dgm:cxn modelId="{78A4C2CD-62DA-8B49-9DD4-4CE9E5A4EA8D}" srcId="{6A10E3E3-FA6D-1E4B-BB49-89AF70B7997E}" destId="{E95D73AA-1155-2340-AF50-F162A8F43417}" srcOrd="0" destOrd="0" parTransId="{881C6D5D-13D3-5540-A4EA-3435188C29DC}" sibTransId="{63EDF2B7-6064-844B-AF4D-0F7ED29F70A6}"/>
    <dgm:cxn modelId="{27FE7EC4-86B9-7147-9A11-95D7B8115E2C}" srcId="{6B6C2A78-FD5F-CE4B-9E66-DD0EF754F5D6}" destId="{67B3BA71-261C-0447-8E65-09D9621C2928}" srcOrd="0" destOrd="0" parTransId="{EB73C5F2-38C9-5C48-AC82-1F52FEC517EE}" sibTransId="{4439AB72-52A8-3A44-A050-74E1F8A8450E}"/>
    <dgm:cxn modelId="{D8BB821A-3CFE-F849-ABEA-12A2AECC5259}" srcId="{D5F28E27-31E0-B34F-BC9F-4CDE7B8EDC8B}" destId="{6B6C2A78-FD5F-CE4B-9E66-DD0EF754F5D6}" srcOrd="3" destOrd="0" parTransId="{B36329CF-E242-DD43-BA9C-76956EB1A060}" sibTransId="{6909B805-475A-3A4E-B8F6-1AC694A2E2CA}"/>
    <dgm:cxn modelId="{9557A739-C567-4B47-835E-E95D0E455BE2}" srcId="{D5F28E27-31E0-B34F-BC9F-4CDE7B8EDC8B}" destId="{6A10E3E3-FA6D-1E4B-BB49-89AF70B7997E}" srcOrd="2" destOrd="0" parTransId="{D92BC7C8-121B-5E4E-B4EA-8EA596186D1A}" sibTransId="{0D7DD324-772D-6D48-8659-E26C3B195677}"/>
    <dgm:cxn modelId="{123391C1-8758-AA4A-B13D-7307D65CD3BD}" srcId="{D5F28E27-31E0-B34F-BC9F-4CDE7B8EDC8B}" destId="{89770E3B-DCA7-3848-9303-28CD4251107C}" srcOrd="1" destOrd="0" parTransId="{95FE122D-516D-1640-8DB2-434AA9FACA8E}" sibTransId="{A5BA5E1B-CDE3-A64B-8989-CA5B097F5E14}"/>
    <dgm:cxn modelId="{44C8F525-4757-AA48-A653-A4B635017D38}" type="presOf" srcId="{89770E3B-DCA7-3848-9303-28CD4251107C}" destId="{F7B771C4-1781-334A-A9CC-6AB6388019C2}" srcOrd="0" destOrd="0" presId="urn:microsoft.com/office/officeart/2005/8/layout/hList1"/>
    <dgm:cxn modelId="{0320C99B-1A65-064F-96B0-8FAFEBCB3AAD}" type="presOf" srcId="{6B6C2A78-FD5F-CE4B-9E66-DD0EF754F5D6}" destId="{92B94131-7DF3-D247-8535-7A1175868520}" srcOrd="0" destOrd="0" presId="urn:microsoft.com/office/officeart/2005/8/layout/hList1"/>
    <dgm:cxn modelId="{7E36EEB6-8273-DB4E-ABCE-384C7CC38C43}" srcId="{D5F28E27-31E0-B34F-BC9F-4CDE7B8EDC8B}" destId="{FAADB5D8-2D9B-7A46-8864-3E76632DF242}" srcOrd="0" destOrd="0" parTransId="{13107E0E-EAEB-E249-A700-4C5354826476}" sibTransId="{1E2D3B4A-6DB0-1A45-A8F9-7D186F04B72A}"/>
    <dgm:cxn modelId="{00191A90-4721-D943-A05F-620A88BE4160}" type="presOf" srcId="{E95D73AA-1155-2340-AF50-F162A8F43417}" destId="{F1B2B33B-D78F-B548-832F-D31F12C1AEA8}" srcOrd="0" destOrd="0" presId="urn:microsoft.com/office/officeart/2005/8/layout/hList1"/>
    <dgm:cxn modelId="{58830C98-C483-504D-9D64-A78C4D541C04}" type="presOf" srcId="{D5F28E27-31E0-B34F-BC9F-4CDE7B8EDC8B}" destId="{595A4C02-9C50-5D44-97C1-61C5F1D39956}" srcOrd="0" destOrd="0" presId="urn:microsoft.com/office/officeart/2005/8/layout/hList1"/>
    <dgm:cxn modelId="{FA0C3A99-C6B0-E84F-8A78-0BE53899310D}" type="presOf" srcId="{FAADB5D8-2D9B-7A46-8864-3E76632DF242}" destId="{910692A2-8C4F-0545-98A7-FD5743A081D9}" srcOrd="0" destOrd="0" presId="urn:microsoft.com/office/officeart/2005/8/layout/hList1"/>
    <dgm:cxn modelId="{4CE91DD5-DBA7-3848-B2E2-A63BBB97D862}" srcId="{FAADB5D8-2D9B-7A46-8864-3E76632DF242}" destId="{C30027CC-F546-2244-ADC4-F1E1D604EBBF}" srcOrd="0" destOrd="0" parTransId="{66FA7D5D-B901-D048-B7EA-F239C1B39F7D}" sibTransId="{D75C275F-F007-3946-9381-CBA55B14D844}"/>
    <dgm:cxn modelId="{6D1BA001-86CE-704B-A012-86235E94D878}" type="presOf" srcId="{33F6D4F0-07C2-9144-899C-AF212DC0E361}" destId="{CE427A8D-A2CB-E34E-B99B-527B0A4E0DC8}" srcOrd="0" destOrd="0" presId="urn:microsoft.com/office/officeart/2005/8/layout/hList1"/>
    <dgm:cxn modelId="{125BFD47-6D4C-EE45-A734-44602B3AC7B4}" srcId="{89770E3B-DCA7-3848-9303-28CD4251107C}" destId="{33F6D4F0-07C2-9144-899C-AF212DC0E361}" srcOrd="0" destOrd="0" parTransId="{A6F1A6C4-1D48-A242-B4D6-B8AB0D00400E}" sibTransId="{79ADCD33-D91A-074A-B772-C0A69F1A8551}"/>
    <dgm:cxn modelId="{12EAB30C-C6C4-B046-85F1-C82614130019}" type="presOf" srcId="{67B3BA71-261C-0447-8E65-09D9621C2928}" destId="{583D7356-1B1B-AD42-925D-161669EB54CA}" srcOrd="0" destOrd="0" presId="urn:microsoft.com/office/officeart/2005/8/layout/hList1"/>
    <dgm:cxn modelId="{075A71CA-778D-1F4A-88D5-D6CA26B58E20}" type="presOf" srcId="{C30027CC-F546-2244-ADC4-F1E1D604EBBF}" destId="{613BAD88-1300-C64D-8478-28BDFCA247EE}" srcOrd="0" destOrd="0" presId="urn:microsoft.com/office/officeart/2005/8/layout/hList1"/>
    <dgm:cxn modelId="{030DE5E1-7C5E-6A4E-9907-7129CE825A68}" type="presOf" srcId="{6A10E3E3-FA6D-1E4B-BB49-89AF70B7997E}" destId="{8AD7747F-C6FB-8D40-8D93-2E53B586D4AB}" srcOrd="0" destOrd="0" presId="urn:microsoft.com/office/officeart/2005/8/layout/hList1"/>
    <dgm:cxn modelId="{4CA6698B-0DC0-0A49-B6C4-95AD071C2EFD}" type="presParOf" srcId="{595A4C02-9C50-5D44-97C1-61C5F1D39956}" destId="{70B573EF-205F-1842-8CCC-1BBEA43FF364}" srcOrd="0" destOrd="0" presId="urn:microsoft.com/office/officeart/2005/8/layout/hList1"/>
    <dgm:cxn modelId="{8F1CB646-4F07-8A41-8598-9746BAC187FC}" type="presParOf" srcId="{70B573EF-205F-1842-8CCC-1BBEA43FF364}" destId="{910692A2-8C4F-0545-98A7-FD5743A081D9}" srcOrd="0" destOrd="0" presId="urn:microsoft.com/office/officeart/2005/8/layout/hList1"/>
    <dgm:cxn modelId="{C046A401-41BC-5B4C-9D09-871DE1B958C0}" type="presParOf" srcId="{70B573EF-205F-1842-8CCC-1BBEA43FF364}" destId="{613BAD88-1300-C64D-8478-28BDFCA247EE}" srcOrd="1" destOrd="0" presId="urn:microsoft.com/office/officeart/2005/8/layout/hList1"/>
    <dgm:cxn modelId="{CF6D98AF-798C-4342-888A-B3940C305504}" type="presParOf" srcId="{595A4C02-9C50-5D44-97C1-61C5F1D39956}" destId="{830B52BF-56C9-0947-9FFF-A0BAF664FCA6}" srcOrd="1" destOrd="0" presId="urn:microsoft.com/office/officeart/2005/8/layout/hList1"/>
    <dgm:cxn modelId="{2340937D-C011-E24E-95A7-C7BA64F3B4BE}" type="presParOf" srcId="{595A4C02-9C50-5D44-97C1-61C5F1D39956}" destId="{E46CE980-0576-7746-B52C-14F313BD605A}" srcOrd="2" destOrd="0" presId="urn:microsoft.com/office/officeart/2005/8/layout/hList1"/>
    <dgm:cxn modelId="{50CC3F8A-B4E3-F54B-92F2-B835C240E8A1}" type="presParOf" srcId="{E46CE980-0576-7746-B52C-14F313BD605A}" destId="{F7B771C4-1781-334A-A9CC-6AB6388019C2}" srcOrd="0" destOrd="0" presId="urn:microsoft.com/office/officeart/2005/8/layout/hList1"/>
    <dgm:cxn modelId="{5E19A2F8-C471-8740-A917-42BFD48794E2}" type="presParOf" srcId="{E46CE980-0576-7746-B52C-14F313BD605A}" destId="{CE427A8D-A2CB-E34E-B99B-527B0A4E0DC8}" srcOrd="1" destOrd="0" presId="urn:microsoft.com/office/officeart/2005/8/layout/hList1"/>
    <dgm:cxn modelId="{358C5213-0AD2-0A46-BE82-8095D7EB6343}" type="presParOf" srcId="{595A4C02-9C50-5D44-97C1-61C5F1D39956}" destId="{9DD92D25-166F-0B42-A9CE-269E7FD9CEB2}" srcOrd="3" destOrd="0" presId="urn:microsoft.com/office/officeart/2005/8/layout/hList1"/>
    <dgm:cxn modelId="{1F39A5DC-D480-BE46-814B-B00B4AAC5457}" type="presParOf" srcId="{595A4C02-9C50-5D44-97C1-61C5F1D39956}" destId="{08A86BD8-8382-6244-8E45-BF8DF4211F66}" srcOrd="4" destOrd="0" presId="urn:microsoft.com/office/officeart/2005/8/layout/hList1"/>
    <dgm:cxn modelId="{F7DE533A-4DF7-E84B-8AE4-063039B8829B}" type="presParOf" srcId="{08A86BD8-8382-6244-8E45-BF8DF4211F66}" destId="{8AD7747F-C6FB-8D40-8D93-2E53B586D4AB}" srcOrd="0" destOrd="0" presId="urn:microsoft.com/office/officeart/2005/8/layout/hList1"/>
    <dgm:cxn modelId="{B7B06C7A-9FD1-FB4D-BA2C-1B7C9E6530BA}" type="presParOf" srcId="{08A86BD8-8382-6244-8E45-BF8DF4211F66}" destId="{F1B2B33B-D78F-B548-832F-D31F12C1AEA8}" srcOrd="1" destOrd="0" presId="urn:microsoft.com/office/officeart/2005/8/layout/hList1"/>
    <dgm:cxn modelId="{0D45F798-25CC-B642-BEAB-04509FBB9109}" type="presParOf" srcId="{595A4C02-9C50-5D44-97C1-61C5F1D39956}" destId="{EC1137E5-1FDC-2E44-80C2-815E763752B0}" srcOrd="5" destOrd="0" presId="urn:microsoft.com/office/officeart/2005/8/layout/hList1"/>
    <dgm:cxn modelId="{770DC713-73F4-DE4E-ABEF-04535DE7EBA3}" type="presParOf" srcId="{595A4C02-9C50-5D44-97C1-61C5F1D39956}" destId="{EDB3DE01-69DE-634E-A1D3-A796506F10FE}" srcOrd="6" destOrd="0" presId="urn:microsoft.com/office/officeart/2005/8/layout/hList1"/>
    <dgm:cxn modelId="{664854F5-029B-A541-94E2-B0DEAF25C901}" type="presParOf" srcId="{EDB3DE01-69DE-634E-A1D3-A796506F10FE}" destId="{92B94131-7DF3-D247-8535-7A1175868520}" srcOrd="0" destOrd="0" presId="urn:microsoft.com/office/officeart/2005/8/layout/hList1"/>
    <dgm:cxn modelId="{B896E729-512A-D943-BBEC-017BB8A690CD}" type="presParOf" srcId="{EDB3DE01-69DE-634E-A1D3-A796506F10FE}" destId="{583D7356-1B1B-AD42-925D-161669EB54CA}"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7AD9D7-3B0E-AD4A-A751-1A9ABE56CAD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B3519E38-63D0-C745-ACC8-EE804C95AC35}">
      <dgm:prSet phldrT="[Text]" custT="1"/>
      <dgm:spPr/>
      <dgm:t>
        <a:bodyPr/>
        <a:lstStyle/>
        <a:p>
          <a:r>
            <a:rPr lang="en-NZ" sz="2200" dirty="0" smtClean="0"/>
            <a:t>Prevent Deadlock</a:t>
          </a:r>
          <a:endParaRPr lang="en-US" sz="2200" dirty="0"/>
        </a:p>
      </dgm:t>
    </dgm:pt>
    <dgm:pt modelId="{933BC3E5-7FBF-0D4A-A1CE-FBE646AA3425}" type="parTrans" cxnId="{C39E5184-A606-5B4B-A14A-22FF9454D929}">
      <dgm:prSet/>
      <dgm:spPr/>
      <dgm:t>
        <a:bodyPr/>
        <a:lstStyle/>
        <a:p>
          <a:endParaRPr lang="en-US"/>
        </a:p>
      </dgm:t>
    </dgm:pt>
    <dgm:pt modelId="{417CA3AF-5615-374B-A7CE-4199B5CAF923}" type="sibTrans" cxnId="{C39E5184-A606-5B4B-A14A-22FF9454D929}">
      <dgm:prSet/>
      <dgm:spPr/>
      <dgm:t>
        <a:bodyPr/>
        <a:lstStyle/>
        <a:p>
          <a:endParaRPr lang="en-US"/>
        </a:p>
      </dgm:t>
    </dgm:pt>
    <dgm:pt modelId="{0303975F-41A2-CD4A-95C6-B90AE9CCD0E8}">
      <dgm:prSet custT="1"/>
      <dgm:spPr/>
      <dgm:t>
        <a:bodyPr/>
        <a:lstStyle/>
        <a:p>
          <a:r>
            <a:rPr lang="en-NZ" sz="2000" dirty="0" smtClean="0"/>
            <a:t>adopt a policy that eliminates one of the conditions</a:t>
          </a:r>
        </a:p>
      </dgm:t>
    </dgm:pt>
    <dgm:pt modelId="{36689625-B2F0-374D-B85C-B44134124316}" type="parTrans" cxnId="{9F189987-02CC-9B44-965E-29F038D88E14}">
      <dgm:prSet/>
      <dgm:spPr/>
      <dgm:t>
        <a:bodyPr/>
        <a:lstStyle/>
        <a:p>
          <a:endParaRPr lang="en-US"/>
        </a:p>
      </dgm:t>
    </dgm:pt>
    <dgm:pt modelId="{7039640A-098D-A140-AB94-48D72F4A0B7D}" type="sibTrans" cxnId="{9F189987-02CC-9B44-965E-29F038D88E14}">
      <dgm:prSet/>
      <dgm:spPr/>
      <dgm:t>
        <a:bodyPr/>
        <a:lstStyle/>
        <a:p>
          <a:endParaRPr lang="en-US"/>
        </a:p>
      </dgm:t>
    </dgm:pt>
    <dgm:pt modelId="{3631D0E9-8757-2143-A3AB-7D38666D66FE}">
      <dgm:prSet custT="1"/>
      <dgm:spPr/>
      <dgm:t>
        <a:bodyPr/>
        <a:lstStyle/>
        <a:p>
          <a:r>
            <a:rPr lang="en-NZ" sz="2200" dirty="0" smtClean="0"/>
            <a:t>Avoid Deadlock</a:t>
          </a:r>
        </a:p>
      </dgm:t>
    </dgm:pt>
    <dgm:pt modelId="{A5F12154-15B7-BB4B-8432-98F256618CAF}" type="parTrans" cxnId="{D09E20C3-9620-2F4F-AD87-9F8C1EE6EA9A}">
      <dgm:prSet/>
      <dgm:spPr/>
      <dgm:t>
        <a:bodyPr/>
        <a:lstStyle/>
        <a:p>
          <a:endParaRPr lang="en-US"/>
        </a:p>
      </dgm:t>
    </dgm:pt>
    <dgm:pt modelId="{6FF3EE00-77BF-A44F-B2A8-0322AA87447F}" type="sibTrans" cxnId="{D09E20C3-9620-2F4F-AD87-9F8C1EE6EA9A}">
      <dgm:prSet/>
      <dgm:spPr/>
      <dgm:t>
        <a:bodyPr/>
        <a:lstStyle/>
        <a:p>
          <a:endParaRPr lang="en-US"/>
        </a:p>
      </dgm:t>
    </dgm:pt>
    <dgm:pt modelId="{E6054D81-C03C-0B42-885D-3F2A40AA5768}">
      <dgm:prSet custT="1"/>
      <dgm:spPr/>
      <dgm:t>
        <a:bodyPr/>
        <a:lstStyle/>
        <a:p>
          <a:r>
            <a:rPr lang="en-NZ" sz="2000" dirty="0" smtClean="0"/>
            <a:t>make the appropriate dynamic choices based on the current state of resource allocation</a:t>
          </a:r>
        </a:p>
      </dgm:t>
    </dgm:pt>
    <dgm:pt modelId="{65684EB3-4483-874F-88F1-578F58EB676B}" type="parTrans" cxnId="{0CB6EC33-C134-B64C-98AB-FD79373F42CD}">
      <dgm:prSet/>
      <dgm:spPr/>
      <dgm:t>
        <a:bodyPr/>
        <a:lstStyle/>
        <a:p>
          <a:endParaRPr lang="en-US"/>
        </a:p>
      </dgm:t>
    </dgm:pt>
    <dgm:pt modelId="{2932F96E-393F-384A-BDA9-7EDC15706371}" type="sibTrans" cxnId="{0CB6EC33-C134-B64C-98AB-FD79373F42CD}">
      <dgm:prSet/>
      <dgm:spPr/>
      <dgm:t>
        <a:bodyPr/>
        <a:lstStyle/>
        <a:p>
          <a:endParaRPr lang="en-US"/>
        </a:p>
      </dgm:t>
    </dgm:pt>
    <dgm:pt modelId="{33A697D3-29B7-B746-8116-2FD7AD65033F}">
      <dgm:prSet custT="1"/>
      <dgm:spPr/>
      <dgm:t>
        <a:bodyPr/>
        <a:lstStyle/>
        <a:p>
          <a:r>
            <a:rPr lang="en-NZ" sz="2200" dirty="0" smtClean="0"/>
            <a:t>Detect Deadlock</a:t>
          </a:r>
        </a:p>
      </dgm:t>
    </dgm:pt>
    <dgm:pt modelId="{0C0A163C-42D1-D04D-A3B4-9F5591432C99}" type="parTrans" cxnId="{A43B19B7-A505-334E-B2D6-8DA0AA07DEDF}">
      <dgm:prSet/>
      <dgm:spPr/>
      <dgm:t>
        <a:bodyPr/>
        <a:lstStyle/>
        <a:p>
          <a:endParaRPr lang="en-US"/>
        </a:p>
      </dgm:t>
    </dgm:pt>
    <dgm:pt modelId="{5D6161F5-E354-9D41-8B60-FF7FDFDF880D}" type="sibTrans" cxnId="{A43B19B7-A505-334E-B2D6-8DA0AA07DEDF}">
      <dgm:prSet/>
      <dgm:spPr/>
      <dgm:t>
        <a:bodyPr/>
        <a:lstStyle/>
        <a:p>
          <a:endParaRPr lang="en-US"/>
        </a:p>
      </dgm:t>
    </dgm:pt>
    <dgm:pt modelId="{1952EA18-C951-384E-BF02-1843609FED6D}">
      <dgm:prSet custT="1"/>
      <dgm:spPr/>
      <dgm:t>
        <a:bodyPr/>
        <a:lstStyle/>
        <a:p>
          <a:r>
            <a:rPr lang="en-NZ" sz="2000" dirty="0" smtClean="0"/>
            <a:t>attempt to detect the presence of deadlock and take action to recover</a:t>
          </a:r>
          <a:endParaRPr lang="en-NZ" sz="2000" dirty="0"/>
        </a:p>
      </dgm:t>
    </dgm:pt>
    <dgm:pt modelId="{D56DE5A7-A57C-4442-A7FC-59B2E67ACA63}" type="parTrans" cxnId="{2ADE9E4D-385D-9C47-A2C1-3AC97DD06467}">
      <dgm:prSet/>
      <dgm:spPr/>
      <dgm:t>
        <a:bodyPr/>
        <a:lstStyle/>
        <a:p>
          <a:endParaRPr lang="en-US"/>
        </a:p>
      </dgm:t>
    </dgm:pt>
    <dgm:pt modelId="{6CD3FB62-6370-5C44-B004-FC80CC15B04D}" type="sibTrans" cxnId="{2ADE9E4D-385D-9C47-A2C1-3AC97DD06467}">
      <dgm:prSet/>
      <dgm:spPr/>
      <dgm:t>
        <a:bodyPr/>
        <a:lstStyle/>
        <a:p>
          <a:endParaRPr lang="en-US"/>
        </a:p>
      </dgm:t>
    </dgm:pt>
    <dgm:pt modelId="{369495E0-661A-D54E-9903-279BA6D5B61A}" type="pres">
      <dgm:prSet presAssocID="{ED7AD9D7-3B0E-AD4A-A751-1A9ABE56CAD3}" presName="linear" presStyleCnt="0">
        <dgm:presLayoutVars>
          <dgm:dir/>
          <dgm:animLvl val="lvl"/>
          <dgm:resizeHandles val="exact"/>
        </dgm:presLayoutVars>
      </dgm:prSet>
      <dgm:spPr/>
      <dgm:t>
        <a:bodyPr/>
        <a:lstStyle/>
        <a:p>
          <a:endParaRPr lang="en-US"/>
        </a:p>
      </dgm:t>
    </dgm:pt>
    <dgm:pt modelId="{222544F3-9B75-9A4C-BDF2-15649982E6B2}" type="pres">
      <dgm:prSet presAssocID="{B3519E38-63D0-C745-ACC8-EE804C95AC35}" presName="parentLin" presStyleCnt="0"/>
      <dgm:spPr/>
    </dgm:pt>
    <dgm:pt modelId="{004EC6A0-F9A7-2B40-8F10-9B1A82403FEC}" type="pres">
      <dgm:prSet presAssocID="{B3519E38-63D0-C745-ACC8-EE804C95AC35}" presName="parentLeftMargin" presStyleLbl="node1" presStyleIdx="0" presStyleCnt="3"/>
      <dgm:spPr/>
      <dgm:t>
        <a:bodyPr/>
        <a:lstStyle/>
        <a:p>
          <a:endParaRPr lang="en-US"/>
        </a:p>
      </dgm:t>
    </dgm:pt>
    <dgm:pt modelId="{C76E62B7-E6F6-F44C-BFF3-94CA42A82033}" type="pres">
      <dgm:prSet presAssocID="{B3519E38-63D0-C745-ACC8-EE804C95AC35}" presName="parentText" presStyleLbl="node1" presStyleIdx="0" presStyleCnt="3">
        <dgm:presLayoutVars>
          <dgm:chMax val="0"/>
          <dgm:bulletEnabled val="1"/>
        </dgm:presLayoutVars>
      </dgm:prSet>
      <dgm:spPr/>
      <dgm:t>
        <a:bodyPr/>
        <a:lstStyle/>
        <a:p>
          <a:endParaRPr lang="en-US"/>
        </a:p>
      </dgm:t>
    </dgm:pt>
    <dgm:pt modelId="{9CAA6DB2-947F-A446-A29D-6B64E75E96AE}" type="pres">
      <dgm:prSet presAssocID="{B3519E38-63D0-C745-ACC8-EE804C95AC35}" presName="negativeSpace" presStyleCnt="0"/>
      <dgm:spPr/>
    </dgm:pt>
    <dgm:pt modelId="{F2EF543C-883A-3143-B8FF-3427F8EB3AC7}" type="pres">
      <dgm:prSet presAssocID="{B3519E38-63D0-C745-ACC8-EE804C95AC35}" presName="childText" presStyleLbl="conFgAcc1" presStyleIdx="0" presStyleCnt="3">
        <dgm:presLayoutVars>
          <dgm:bulletEnabled val="1"/>
        </dgm:presLayoutVars>
      </dgm:prSet>
      <dgm:spPr/>
      <dgm:t>
        <a:bodyPr/>
        <a:lstStyle/>
        <a:p>
          <a:endParaRPr lang="en-US"/>
        </a:p>
      </dgm:t>
    </dgm:pt>
    <dgm:pt modelId="{433FAB19-4D8F-E14A-AA3C-2126FF391E3C}" type="pres">
      <dgm:prSet presAssocID="{417CA3AF-5615-374B-A7CE-4199B5CAF923}" presName="spaceBetweenRectangles" presStyleCnt="0"/>
      <dgm:spPr/>
    </dgm:pt>
    <dgm:pt modelId="{61DB5EC3-F57B-734B-BD88-C465051E0148}" type="pres">
      <dgm:prSet presAssocID="{3631D0E9-8757-2143-A3AB-7D38666D66FE}" presName="parentLin" presStyleCnt="0"/>
      <dgm:spPr/>
    </dgm:pt>
    <dgm:pt modelId="{1E1A844A-30CB-3D47-B18C-D310F061AFD1}" type="pres">
      <dgm:prSet presAssocID="{3631D0E9-8757-2143-A3AB-7D38666D66FE}" presName="parentLeftMargin" presStyleLbl="node1" presStyleIdx="0" presStyleCnt="3"/>
      <dgm:spPr/>
      <dgm:t>
        <a:bodyPr/>
        <a:lstStyle/>
        <a:p>
          <a:endParaRPr lang="en-US"/>
        </a:p>
      </dgm:t>
    </dgm:pt>
    <dgm:pt modelId="{9CC9D5C0-7055-5F44-9C06-CD7F32234211}" type="pres">
      <dgm:prSet presAssocID="{3631D0E9-8757-2143-A3AB-7D38666D66FE}" presName="parentText" presStyleLbl="node1" presStyleIdx="1" presStyleCnt="3">
        <dgm:presLayoutVars>
          <dgm:chMax val="0"/>
          <dgm:bulletEnabled val="1"/>
        </dgm:presLayoutVars>
      </dgm:prSet>
      <dgm:spPr/>
      <dgm:t>
        <a:bodyPr/>
        <a:lstStyle/>
        <a:p>
          <a:endParaRPr lang="en-US"/>
        </a:p>
      </dgm:t>
    </dgm:pt>
    <dgm:pt modelId="{E4515CF9-119D-C247-9B13-7F001A077510}" type="pres">
      <dgm:prSet presAssocID="{3631D0E9-8757-2143-A3AB-7D38666D66FE}" presName="negativeSpace" presStyleCnt="0"/>
      <dgm:spPr/>
    </dgm:pt>
    <dgm:pt modelId="{CA916DCC-847C-7B4D-8447-2804E95D8344}" type="pres">
      <dgm:prSet presAssocID="{3631D0E9-8757-2143-A3AB-7D38666D66FE}" presName="childText" presStyleLbl="conFgAcc1" presStyleIdx="1" presStyleCnt="3">
        <dgm:presLayoutVars>
          <dgm:bulletEnabled val="1"/>
        </dgm:presLayoutVars>
      </dgm:prSet>
      <dgm:spPr/>
      <dgm:t>
        <a:bodyPr/>
        <a:lstStyle/>
        <a:p>
          <a:endParaRPr lang="en-US"/>
        </a:p>
      </dgm:t>
    </dgm:pt>
    <dgm:pt modelId="{D8B4CE58-EFAD-6248-A9B4-1F5EB1C12E74}" type="pres">
      <dgm:prSet presAssocID="{6FF3EE00-77BF-A44F-B2A8-0322AA87447F}" presName="spaceBetweenRectangles" presStyleCnt="0"/>
      <dgm:spPr/>
    </dgm:pt>
    <dgm:pt modelId="{2C5335F6-4159-0949-A37D-6FBA3FC7FF55}" type="pres">
      <dgm:prSet presAssocID="{33A697D3-29B7-B746-8116-2FD7AD65033F}" presName="parentLin" presStyleCnt="0"/>
      <dgm:spPr/>
    </dgm:pt>
    <dgm:pt modelId="{BAC87AA5-5913-7B49-BD6C-DD4C287E9944}" type="pres">
      <dgm:prSet presAssocID="{33A697D3-29B7-B746-8116-2FD7AD65033F}" presName="parentLeftMargin" presStyleLbl="node1" presStyleIdx="1" presStyleCnt="3"/>
      <dgm:spPr/>
      <dgm:t>
        <a:bodyPr/>
        <a:lstStyle/>
        <a:p>
          <a:endParaRPr lang="en-US"/>
        </a:p>
      </dgm:t>
    </dgm:pt>
    <dgm:pt modelId="{B6B6CCBA-6755-1B42-93ED-C3B536073808}" type="pres">
      <dgm:prSet presAssocID="{33A697D3-29B7-B746-8116-2FD7AD65033F}" presName="parentText" presStyleLbl="node1" presStyleIdx="2" presStyleCnt="3">
        <dgm:presLayoutVars>
          <dgm:chMax val="0"/>
          <dgm:bulletEnabled val="1"/>
        </dgm:presLayoutVars>
      </dgm:prSet>
      <dgm:spPr/>
      <dgm:t>
        <a:bodyPr/>
        <a:lstStyle/>
        <a:p>
          <a:endParaRPr lang="en-US"/>
        </a:p>
      </dgm:t>
    </dgm:pt>
    <dgm:pt modelId="{6B261F5C-683B-AC47-A41E-0CD037E423BC}" type="pres">
      <dgm:prSet presAssocID="{33A697D3-29B7-B746-8116-2FD7AD65033F}" presName="negativeSpace" presStyleCnt="0"/>
      <dgm:spPr/>
    </dgm:pt>
    <dgm:pt modelId="{57643F7F-6EBC-A944-A76A-1EA714F7B29A}" type="pres">
      <dgm:prSet presAssocID="{33A697D3-29B7-B746-8116-2FD7AD65033F}" presName="childText" presStyleLbl="conFgAcc1" presStyleIdx="2" presStyleCnt="3">
        <dgm:presLayoutVars>
          <dgm:bulletEnabled val="1"/>
        </dgm:presLayoutVars>
      </dgm:prSet>
      <dgm:spPr/>
      <dgm:t>
        <a:bodyPr/>
        <a:lstStyle/>
        <a:p>
          <a:endParaRPr lang="en-US"/>
        </a:p>
      </dgm:t>
    </dgm:pt>
  </dgm:ptLst>
  <dgm:cxnLst>
    <dgm:cxn modelId="{D09E20C3-9620-2F4F-AD87-9F8C1EE6EA9A}" srcId="{ED7AD9D7-3B0E-AD4A-A751-1A9ABE56CAD3}" destId="{3631D0E9-8757-2143-A3AB-7D38666D66FE}" srcOrd="1" destOrd="0" parTransId="{A5F12154-15B7-BB4B-8432-98F256618CAF}" sibTransId="{6FF3EE00-77BF-A44F-B2A8-0322AA87447F}"/>
    <dgm:cxn modelId="{A43B19B7-A505-334E-B2D6-8DA0AA07DEDF}" srcId="{ED7AD9D7-3B0E-AD4A-A751-1A9ABE56CAD3}" destId="{33A697D3-29B7-B746-8116-2FD7AD65033F}" srcOrd="2" destOrd="0" parTransId="{0C0A163C-42D1-D04D-A3B4-9F5591432C99}" sibTransId="{5D6161F5-E354-9D41-8B60-FF7FDFDF880D}"/>
    <dgm:cxn modelId="{DF98AAE8-5D07-1D4E-B9B8-D72963F8066E}" type="presOf" srcId="{3631D0E9-8757-2143-A3AB-7D38666D66FE}" destId="{1E1A844A-30CB-3D47-B18C-D310F061AFD1}" srcOrd="0" destOrd="0" presId="urn:microsoft.com/office/officeart/2005/8/layout/list1"/>
    <dgm:cxn modelId="{CC8A413A-587D-7C46-992C-57C3ABE248AB}" type="presOf" srcId="{33A697D3-29B7-B746-8116-2FD7AD65033F}" destId="{BAC87AA5-5913-7B49-BD6C-DD4C287E9944}" srcOrd="0" destOrd="0" presId="urn:microsoft.com/office/officeart/2005/8/layout/list1"/>
    <dgm:cxn modelId="{3D4E6E13-82D2-E341-8AB2-9230C0652755}" type="presOf" srcId="{0303975F-41A2-CD4A-95C6-B90AE9CCD0E8}" destId="{F2EF543C-883A-3143-B8FF-3427F8EB3AC7}" srcOrd="0" destOrd="0" presId="urn:microsoft.com/office/officeart/2005/8/layout/list1"/>
    <dgm:cxn modelId="{2ADE9E4D-385D-9C47-A2C1-3AC97DD06467}" srcId="{33A697D3-29B7-B746-8116-2FD7AD65033F}" destId="{1952EA18-C951-384E-BF02-1843609FED6D}" srcOrd="0" destOrd="0" parTransId="{D56DE5A7-A57C-4442-A7FC-59B2E67ACA63}" sibTransId="{6CD3FB62-6370-5C44-B004-FC80CC15B04D}"/>
    <dgm:cxn modelId="{CA5D3951-88F9-794E-A16B-9D80DE43E7CD}" type="presOf" srcId="{33A697D3-29B7-B746-8116-2FD7AD65033F}" destId="{B6B6CCBA-6755-1B42-93ED-C3B536073808}" srcOrd="1" destOrd="0" presId="urn:microsoft.com/office/officeart/2005/8/layout/list1"/>
    <dgm:cxn modelId="{4E50C193-262D-524A-8D1E-2016C7096207}" type="presOf" srcId="{1952EA18-C951-384E-BF02-1843609FED6D}" destId="{57643F7F-6EBC-A944-A76A-1EA714F7B29A}" srcOrd="0" destOrd="0" presId="urn:microsoft.com/office/officeart/2005/8/layout/list1"/>
    <dgm:cxn modelId="{6FBA8A34-FA99-C647-B377-9E9288EEBAC3}" type="presOf" srcId="{3631D0E9-8757-2143-A3AB-7D38666D66FE}" destId="{9CC9D5C0-7055-5F44-9C06-CD7F32234211}" srcOrd="1" destOrd="0" presId="urn:microsoft.com/office/officeart/2005/8/layout/list1"/>
    <dgm:cxn modelId="{946B2E34-0511-D94C-AAB0-F1BC232411E8}" type="presOf" srcId="{B3519E38-63D0-C745-ACC8-EE804C95AC35}" destId="{C76E62B7-E6F6-F44C-BFF3-94CA42A82033}" srcOrd="1" destOrd="0" presId="urn:microsoft.com/office/officeart/2005/8/layout/list1"/>
    <dgm:cxn modelId="{9F189987-02CC-9B44-965E-29F038D88E14}" srcId="{B3519E38-63D0-C745-ACC8-EE804C95AC35}" destId="{0303975F-41A2-CD4A-95C6-B90AE9CCD0E8}" srcOrd="0" destOrd="0" parTransId="{36689625-B2F0-374D-B85C-B44134124316}" sibTransId="{7039640A-098D-A140-AB94-48D72F4A0B7D}"/>
    <dgm:cxn modelId="{C39E5184-A606-5B4B-A14A-22FF9454D929}" srcId="{ED7AD9D7-3B0E-AD4A-A751-1A9ABE56CAD3}" destId="{B3519E38-63D0-C745-ACC8-EE804C95AC35}" srcOrd="0" destOrd="0" parTransId="{933BC3E5-7FBF-0D4A-A1CE-FBE646AA3425}" sibTransId="{417CA3AF-5615-374B-A7CE-4199B5CAF923}"/>
    <dgm:cxn modelId="{13F9D704-BED9-FD4B-8634-CEE342A8F4C7}" type="presOf" srcId="{E6054D81-C03C-0B42-885D-3F2A40AA5768}" destId="{CA916DCC-847C-7B4D-8447-2804E95D8344}" srcOrd="0" destOrd="0" presId="urn:microsoft.com/office/officeart/2005/8/layout/list1"/>
    <dgm:cxn modelId="{84070629-6315-6042-BEEE-68A5066118BD}" type="presOf" srcId="{ED7AD9D7-3B0E-AD4A-A751-1A9ABE56CAD3}" destId="{369495E0-661A-D54E-9903-279BA6D5B61A}" srcOrd="0" destOrd="0" presId="urn:microsoft.com/office/officeart/2005/8/layout/list1"/>
    <dgm:cxn modelId="{0CB6EC33-C134-B64C-98AB-FD79373F42CD}" srcId="{3631D0E9-8757-2143-A3AB-7D38666D66FE}" destId="{E6054D81-C03C-0B42-885D-3F2A40AA5768}" srcOrd="0" destOrd="0" parTransId="{65684EB3-4483-874F-88F1-578F58EB676B}" sibTransId="{2932F96E-393F-384A-BDA9-7EDC15706371}"/>
    <dgm:cxn modelId="{97DB18F9-8CA6-2A43-B1B1-72145DAEA815}" type="presOf" srcId="{B3519E38-63D0-C745-ACC8-EE804C95AC35}" destId="{004EC6A0-F9A7-2B40-8F10-9B1A82403FEC}" srcOrd="0" destOrd="0" presId="urn:microsoft.com/office/officeart/2005/8/layout/list1"/>
    <dgm:cxn modelId="{69D98EE4-78B7-0844-A044-D1AF939E189B}" type="presParOf" srcId="{369495E0-661A-D54E-9903-279BA6D5B61A}" destId="{222544F3-9B75-9A4C-BDF2-15649982E6B2}" srcOrd="0" destOrd="0" presId="urn:microsoft.com/office/officeart/2005/8/layout/list1"/>
    <dgm:cxn modelId="{40AE763F-6EA7-7F41-BE83-E8A5116CA35D}" type="presParOf" srcId="{222544F3-9B75-9A4C-BDF2-15649982E6B2}" destId="{004EC6A0-F9A7-2B40-8F10-9B1A82403FEC}" srcOrd="0" destOrd="0" presId="urn:microsoft.com/office/officeart/2005/8/layout/list1"/>
    <dgm:cxn modelId="{7D8613B2-FE93-7B4E-955C-4CF846D043FE}" type="presParOf" srcId="{222544F3-9B75-9A4C-BDF2-15649982E6B2}" destId="{C76E62B7-E6F6-F44C-BFF3-94CA42A82033}" srcOrd="1" destOrd="0" presId="urn:microsoft.com/office/officeart/2005/8/layout/list1"/>
    <dgm:cxn modelId="{80EE0CDB-9D96-A249-BEA3-AA3D5D1C65B1}" type="presParOf" srcId="{369495E0-661A-D54E-9903-279BA6D5B61A}" destId="{9CAA6DB2-947F-A446-A29D-6B64E75E96AE}" srcOrd="1" destOrd="0" presId="urn:microsoft.com/office/officeart/2005/8/layout/list1"/>
    <dgm:cxn modelId="{F8C88DE7-7BBF-B645-8303-31827A187B3B}" type="presParOf" srcId="{369495E0-661A-D54E-9903-279BA6D5B61A}" destId="{F2EF543C-883A-3143-B8FF-3427F8EB3AC7}" srcOrd="2" destOrd="0" presId="urn:microsoft.com/office/officeart/2005/8/layout/list1"/>
    <dgm:cxn modelId="{6F8ACC73-FC23-3240-BEE3-DEA297F6EF20}" type="presParOf" srcId="{369495E0-661A-D54E-9903-279BA6D5B61A}" destId="{433FAB19-4D8F-E14A-AA3C-2126FF391E3C}" srcOrd="3" destOrd="0" presId="urn:microsoft.com/office/officeart/2005/8/layout/list1"/>
    <dgm:cxn modelId="{2052B0F7-C2BF-0148-ABE8-FFE71AD5CE2A}" type="presParOf" srcId="{369495E0-661A-D54E-9903-279BA6D5B61A}" destId="{61DB5EC3-F57B-734B-BD88-C465051E0148}" srcOrd="4" destOrd="0" presId="urn:microsoft.com/office/officeart/2005/8/layout/list1"/>
    <dgm:cxn modelId="{DAF8594E-A42A-424B-9B0C-ACDD9D919BD0}" type="presParOf" srcId="{61DB5EC3-F57B-734B-BD88-C465051E0148}" destId="{1E1A844A-30CB-3D47-B18C-D310F061AFD1}" srcOrd="0" destOrd="0" presId="urn:microsoft.com/office/officeart/2005/8/layout/list1"/>
    <dgm:cxn modelId="{9760D925-309B-8F4D-B0EA-F68684795C0C}" type="presParOf" srcId="{61DB5EC3-F57B-734B-BD88-C465051E0148}" destId="{9CC9D5C0-7055-5F44-9C06-CD7F32234211}" srcOrd="1" destOrd="0" presId="urn:microsoft.com/office/officeart/2005/8/layout/list1"/>
    <dgm:cxn modelId="{F627753D-8861-8B4C-AF88-03345402F083}" type="presParOf" srcId="{369495E0-661A-D54E-9903-279BA6D5B61A}" destId="{E4515CF9-119D-C247-9B13-7F001A077510}" srcOrd="5" destOrd="0" presId="urn:microsoft.com/office/officeart/2005/8/layout/list1"/>
    <dgm:cxn modelId="{D302FCA4-485C-9B4A-8D9C-27ED724D5655}" type="presParOf" srcId="{369495E0-661A-D54E-9903-279BA6D5B61A}" destId="{CA916DCC-847C-7B4D-8447-2804E95D8344}" srcOrd="6" destOrd="0" presId="urn:microsoft.com/office/officeart/2005/8/layout/list1"/>
    <dgm:cxn modelId="{4D4387BB-DBF9-D346-8719-D809080EBBD9}" type="presParOf" srcId="{369495E0-661A-D54E-9903-279BA6D5B61A}" destId="{D8B4CE58-EFAD-6248-A9B4-1F5EB1C12E74}" srcOrd="7" destOrd="0" presId="urn:microsoft.com/office/officeart/2005/8/layout/list1"/>
    <dgm:cxn modelId="{D1BA2A71-E587-1742-8823-B7EF5ACE874D}" type="presParOf" srcId="{369495E0-661A-D54E-9903-279BA6D5B61A}" destId="{2C5335F6-4159-0949-A37D-6FBA3FC7FF55}" srcOrd="8" destOrd="0" presId="urn:microsoft.com/office/officeart/2005/8/layout/list1"/>
    <dgm:cxn modelId="{77F605FF-B643-1041-96DF-D7941CD677E7}" type="presParOf" srcId="{2C5335F6-4159-0949-A37D-6FBA3FC7FF55}" destId="{BAC87AA5-5913-7B49-BD6C-DD4C287E9944}" srcOrd="0" destOrd="0" presId="urn:microsoft.com/office/officeart/2005/8/layout/list1"/>
    <dgm:cxn modelId="{B290ED76-275E-3B41-8676-1BF88D86866E}" type="presParOf" srcId="{2C5335F6-4159-0949-A37D-6FBA3FC7FF55}" destId="{B6B6CCBA-6755-1B42-93ED-C3B536073808}" srcOrd="1" destOrd="0" presId="urn:microsoft.com/office/officeart/2005/8/layout/list1"/>
    <dgm:cxn modelId="{6374E67F-CF9B-E944-9ACF-DB025BB5DC29}" type="presParOf" srcId="{369495E0-661A-D54E-9903-279BA6D5B61A}" destId="{6B261F5C-683B-AC47-A41E-0CD037E423BC}" srcOrd="9" destOrd="0" presId="urn:microsoft.com/office/officeart/2005/8/layout/list1"/>
    <dgm:cxn modelId="{07B1904F-C464-C14B-ACCA-716CBE429E8D}" type="presParOf" srcId="{369495E0-661A-D54E-9903-279BA6D5B61A}" destId="{57643F7F-6EBC-A944-A76A-1EA714F7B29A}"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19A291-1BBB-E142-A03E-1CF14D632E82}"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59FD4889-A857-9E49-BCCD-5C20CF4360D3}">
      <dgm:prSet phldrT="[Text]" custT="1"/>
      <dgm:spPr/>
      <dgm:t>
        <a:bodyPr/>
        <a:lstStyle/>
        <a:p>
          <a:r>
            <a:rPr lang="en-US" sz="3000" dirty="0" smtClean="0"/>
            <a:t>Mutual Exclusion</a:t>
          </a:r>
          <a:endParaRPr lang="en-US" sz="3000" dirty="0"/>
        </a:p>
      </dgm:t>
    </dgm:pt>
    <dgm:pt modelId="{CA8C50E9-0D70-F94D-9284-5512391A9705}" type="parTrans" cxnId="{1389595F-9927-F140-B883-CBED9313F782}">
      <dgm:prSet/>
      <dgm:spPr/>
      <dgm:t>
        <a:bodyPr/>
        <a:lstStyle/>
        <a:p>
          <a:endParaRPr lang="en-US"/>
        </a:p>
      </dgm:t>
    </dgm:pt>
    <dgm:pt modelId="{CB15B6DE-EBE2-6E4D-92CC-C792A3BF5F11}" type="sibTrans" cxnId="{1389595F-9927-F140-B883-CBED9313F782}">
      <dgm:prSet/>
      <dgm:spPr/>
      <dgm:t>
        <a:bodyPr/>
        <a:lstStyle/>
        <a:p>
          <a:endParaRPr lang="en-US"/>
        </a:p>
      </dgm:t>
    </dgm:pt>
    <dgm:pt modelId="{0E3BFD0E-CA45-2B4D-AF18-959345078E41}">
      <dgm:prSet custT="1"/>
      <dgm:spPr/>
      <dgm:t>
        <a:bodyPr/>
        <a:lstStyle/>
        <a:p>
          <a:r>
            <a:rPr lang="en-US" sz="2000" dirty="0" smtClean="0"/>
            <a:t>Avoiding mutual exclusion is not realistic</a:t>
          </a:r>
        </a:p>
      </dgm:t>
    </dgm:pt>
    <dgm:pt modelId="{1D477BAD-E25D-E045-9F4B-D148C5A3AF18}" type="parTrans" cxnId="{15697879-4AE8-E642-A677-251D8A74442E}">
      <dgm:prSet/>
      <dgm:spPr/>
      <dgm:t>
        <a:bodyPr/>
        <a:lstStyle/>
        <a:p>
          <a:endParaRPr lang="en-US" dirty="0"/>
        </a:p>
      </dgm:t>
    </dgm:pt>
    <dgm:pt modelId="{8BD52DFB-B64E-DF4B-897C-35DF474845E6}" type="sibTrans" cxnId="{15697879-4AE8-E642-A677-251D8A74442E}">
      <dgm:prSet/>
      <dgm:spPr/>
      <dgm:t>
        <a:bodyPr/>
        <a:lstStyle/>
        <a:p>
          <a:endParaRPr lang="en-US"/>
        </a:p>
      </dgm:t>
    </dgm:pt>
    <dgm:pt modelId="{DDA4127B-9362-6D4C-ACCC-00F7DD8B845D}">
      <dgm:prSet custT="1"/>
      <dgm:spPr/>
      <dgm:t>
        <a:bodyPr/>
        <a:lstStyle/>
        <a:p>
          <a:r>
            <a:rPr lang="en-US" sz="3000" dirty="0" smtClean="0"/>
            <a:t>Hold and Wait</a:t>
          </a:r>
        </a:p>
      </dgm:t>
    </dgm:pt>
    <dgm:pt modelId="{C227E93E-7936-1B4B-BAB8-7B23A17C6507}" type="parTrans" cxnId="{E74054D5-3068-684A-A8CA-5F77D1646DD1}">
      <dgm:prSet/>
      <dgm:spPr/>
      <dgm:t>
        <a:bodyPr/>
        <a:lstStyle/>
        <a:p>
          <a:endParaRPr lang="en-US"/>
        </a:p>
      </dgm:t>
    </dgm:pt>
    <dgm:pt modelId="{38B749B8-B0C5-6B4E-B6CC-B9BF7F843024}" type="sibTrans" cxnId="{E74054D5-3068-684A-A8CA-5F77D1646DD1}">
      <dgm:prSet/>
      <dgm:spPr/>
      <dgm:t>
        <a:bodyPr/>
        <a:lstStyle/>
        <a:p>
          <a:endParaRPr lang="en-US"/>
        </a:p>
      </dgm:t>
    </dgm:pt>
    <dgm:pt modelId="{B84F91DA-5307-B845-8836-509C6A2AEFB2}">
      <dgm:prSet custT="1"/>
      <dgm:spPr/>
      <dgm:t>
        <a:bodyPr/>
        <a:lstStyle/>
        <a:p>
          <a:r>
            <a:rPr lang="en-US" sz="2000" i="1" dirty="0" smtClean="0"/>
            <a:t>Countermeasure: </a:t>
          </a:r>
          <a:r>
            <a:rPr lang="en-US" sz="2000" dirty="0" smtClean="0"/>
            <a:t>require </a:t>
          </a:r>
          <a:r>
            <a:rPr lang="en-US" sz="2000" dirty="0" smtClean="0"/>
            <a:t>that a process request all </a:t>
          </a:r>
          <a:r>
            <a:rPr lang="en-US" sz="2000" dirty="0" smtClean="0"/>
            <a:t>required </a:t>
          </a:r>
          <a:r>
            <a:rPr lang="en-US" sz="2000" dirty="0" smtClean="0"/>
            <a:t>resources at </a:t>
          </a:r>
          <a:r>
            <a:rPr lang="en-US" sz="2000" dirty="0" smtClean="0"/>
            <a:t>once; </a:t>
          </a:r>
          <a:r>
            <a:rPr lang="en-US" sz="2000" dirty="0" smtClean="0"/>
            <a:t>blocking the process until all requests can be granted simultaneously</a:t>
          </a:r>
        </a:p>
      </dgm:t>
    </dgm:pt>
    <dgm:pt modelId="{235DB11C-76D5-FB49-8ECA-14FACE1EB926}" type="parTrans" cxnId="{E0F65E9E-7115-F646-9AE6-48DD925A505D}">
      <dgm:prSet/>
      <dgm:spPr/>
      <dgm:t>
        <a:bodyPr/>
        <a:lstStyle/>
        <a:p>
          <a:endParaRPr lang="en-US" dirty="0"/>
        </a:p>
      </dgm:t>
    </dgm:pt>
    <dgm:pt modelId="{62301719-FDD7-2B46-9C1E-86DE9BCAF484}" type="sibTrans" cxnId="{E0F65E9E-7115-F646-9AE6-48DD925A505D}">
      <dgm:prSet/>
      <dgm:spPr/>
      <dgm:t>
        <a:bodyPr/>
        <a:lstStyle/>
        <a:p>
          <a:endParaRPr lang="en-US"/>
        </a:p>
      </dgm:t>
    </dgm:pt>
    <dgm:pt modelId="{9E20200B-BDEC-584A-AE68-9E2949419DE0}" type="pres">
      <dgm:prSet presAssocID="{A119A291-1BBB-E142-A03E-1CF14D632E82}" presName="diagram" presStyleCnt="0">
        <dgm:presLayoutVars>
          <dgm:chPref val="1"/>
          <dgm:dir/>
          <dgm:animOne val="branch"/>
          <dgm:animLvl val="lvl"/>
          <dgm:resizeHandles/>
        </dgm:presLayoutVars>
      </dgm:prSet>
      <dgm:spPr/>
      <dgm:t>
        <a:bodyPr/>
        <a:lstStyle/>
        <a:p>
          <a:endParaRPr lang="en-US"/>
        </a:p>
      </dgm:t>
    </dgm:pt>
    <dgm:pt modelId="{F4C5D177-745F-1A40-9B41-8744921058B6}" type="pres">
      <dgm:prSet presAssocID="{59FD4889-A857-9E49-BCCD-5C20CF4360D3}" presName="root" presStyleCnt="0"/>
      <dgm:spPr/>
    </dgm:pt>
    <dgm:pt modelId="{3A905F58-43A6-B142-A6A3-7CAD0FF59C4C}" type="pres">
      <dgm:prSet presAssocID="{59FD4889-A857-9E49-BCCD-5C20CF4360D3}" presName="rootComposite" presStyleCnt="0"/>
      <dgm:spPr/>
    </dgm:pt>
    <dgm:pt modelId="{12FF2B9D-26D2-A44F-9E18-FDC677BD1D09}" type="pres">
      <dgm:prSet presAssocID="{59FD4889-A857-9E49-BCCD-5C20CF4360D3}" presName="rootText" presStyleLbl="node1" presStyleIdx="0" presStyleCnt="2"/>
      <dgm:spPr/>
      <dgm:t>
        <a:bodyPr/>
        <a:lstStyle/>
        <a:p>
          <a:endParaRPr lang="en-US"/>
        </a:p>
      </dgm:t>
    </dgm:pt>
    <dgm:pt modelId="{C53B0DB4-A3BE-834A-AD14-3FA89BAF9B6A}" type="pres">
      <dgm:prSet presAssocID="{59FD4889-A857-9E49-BCCD-5C20CF4360D3}" presName="rootConnector" presStyleLbl="node1" presStyleIdx="0" presStyleCnt="2"/>
      <dgm:spPr/>
      <dgm:t>
        <a:bodyPr/>
        <a:lstStyle/>
        <a:p>
          <a:endParaRPr lang="en-US"/>
        </a:p>
      </dgm:t>
    </dgm:pt>
    <dgm:pt modelId="{ED7ED8AD-8D49-794D-802A-0F87DEE2DA81}" type="pres">
      <dgm:prSet presAssocID="{59FD4889-A857-9E49-BCCD-5C20CF4360D3}" presName="childShape" presStyleCnt="0"/>
      <dgm:spPr/>
    </dgm:pt>
    <dgm:pt modelId="{60F002DE-5B92-314F-B8EB-59BEC6FCAD53}" type="pres">
      <dgm:prSet presAssocID="{1D477BAD-E25D-E045-9F4B-D148C5A3AF18}" presName="Name13" presStyleLbl="parChTrans1D2" presStyleIdx="0" presStyleCnt="2"/>
      <dgm:spPr/>
      <dgm:t>
        <a:bodyPr/>
        <a:lstStyle/>
        <a:p>
          <a:endParaRPr lang="en-US"/>
        </a:p>
      </dgm:t>
    </dgm:pt>
    <dgm:pt modelId="{37630BD2-C147-434D-9AE2-A781C2BD8B3D}" type="pres">
      <dgm:prSet presAssocID="{0E3BFD0E-CA45-2B4D-AF18-959345078E41}" presName="childText" presStyleLbl="bgAcc1" presStyleIdx="0" presStyleCnt="2">
        <dgm:presLayoutVars>
          <dgm:bulletEnabled val="1"/>
        </dgm:presLayoutVars>
      </dgm:prSet>
      <dgm:spPr/>
      <dgm:t>
        <a:bodyPr/>
        <a:lstStyle/>
        <a:p>
          <a:endParaRPr lang="en-US"/>
        </a:p>
      </dgm:t>
    </dgm:pt>
    <dgm:pt modelId="{DE815D5E-F14E-A04B-A578-B509F8B7EE08}" type="pres">
      <dgm:prSet presAssocID="{DDA4127B-9362-6D4C-ACCC-00F7DD8B845D}" presName="root" presStyleCnt="0"/>
      <dgm:spPr/>
    </dgm:pt>
    <dgm:pt modelId="{2E48A3B0-5CE4-A440-B011-2DFAC4B3D4FC}" type="pres">
      <dgm:prSet presAssocID="{DDA4127B-9362-6D4C-ACCC-00F7DD8B845D}" presName="rootComposite" presStyleCnt="0"/>
      <dgm:spPr/>
    </dgm:pt>
    <dgm:pt modelId="{F0B0B8F8-69E5-5349-82BB-435D76CEDD77}" type="pres">
      <dgm:prSet presAssocID="{DDA4127B-9362-6D4C-ACCC-00F7DD8B845D}" presName="rootText" presStyleLbl="node1" presStyleIdx="1" presStyleCnt="2"/>
      <dgm:spPr/>
      <dgm:t>
        <a:bodyPr/>
        <a:lstStyle/>
        <a:p>
          <a:endParaRPr lang="en-US"/>
        </a:p>
      </dgm:t>
    </dgm:pt>
    <dgm:pt modelId="{281B9D59-CF02-654A-AF7E-03E996300BBC}" type="pres">
      <dgm:prSet presAssocID="{DDA4127B-9362-6D4C-ACCC-00F7DD8B845D}" presName="rootConnector" presStyleLbl="node1" presStyleIdx="1" presStyleCnt="2"/>
      <dgm:spPr/>
      <dgm:t>
        <a:bodyPr/>
        <a:lstStyle/>
        <a:p>
          <a:endParaRPr lang="en-US"/>
        </a:p>
      </dgm:t>
    </dgm:pt>
    <dgm:pt modelId="{11860993-9DFE-464F-AC3E-D4DFFA9EA3C6}" type="pres">
      <dgm:prSet presAssocID="{DDA4127B-9362-6D4C-ACCC-00F7DD8B845D}" presName="childShape" presStyleCnt="0"/>
      <dgm:spPr/>
    </dgm:pt>
    <dgm:pt modelId="{5E003098-C1CA-7547-973E-268F1C53ECA3}" type="pres">
      <dgm:prSet presAssocID="{235DB11C-76D5-FB49-8ECA-14FACE1EB926}" presName="Name13" presStyleLbl="parChTrans1D2" presStyleIdx="1" presStyleCnt="2"/>
      <dgm:spPr/>
      <dgm:t>
        <a:bodyPr/>
        <a:lstStyle/>
        <a:p>
          <a:endParaRPr lang="en-US"/>
        </a:p>
      </dgm:t>
    </dgm:pt>
    <dgm:pt modelId="{A4ACE6A4-5292-684B-BADA-4484BB0C4C6D}" type="pres">
      <dgm:prSet presAssocID="{B84F91DA-5307-B845-8836-509C6A2AEFB2}" presName="childText" presStyleLbl="bgAcc1" presStyleIdx="1" presStyleCnt="2" custScaleX="108745" custScaleY="158059">
        <dgm:presLayoutVars>
          <dgm:bulletEnabled val="1"/>
        </dgm:presLayoutVars>
      </dgm:prSet>
      <dgm:spPr/>
      <dgm:t>
        <a:bodyPr/>
        <a:lstStyle/>
        <a:p>
          <a:endParaRPr lang="en-US"/>
        </a:p>
      </dgm:t>
    </dgm:pt>
  </dgm:ptLst>
  <dgm:cxnLst>
    <dgm:cxn modelId="{FE7E94BE-B035-394D-B3C5-C640FE3CF414}" type="presOf" srcId="{59FD4889-A857-9E49-BCCD-5C20CF4360D3}" destId="{12FF2B9D-26D2-A44F-9E18-FDC677BD1D09}" srcOrd="0" destOrd="0" presId="urn:microsoft.com/office/officeart/2005/8/layout/hierarchy3"/>
    <dgm:cxn modelId="{E74054D5-3068-684A-A8CA-5F77D1646DD1}" srcId="{A119A291-1BBB-E142-A03E-1CF14D632E82}" destId="{DDA4127B-9362-6D4C-ACCC-00F7DD8B845D}" srcOrd="1" destOrd="0" parTransId="{C227E93E-7936-1B4B-BAB8-7B23A17C6507}" sibTransId="{38B749B8-B0C5-6B4E-B6CC-B9BF7F843024}"/>
    <dgm:cxn modelId="{15697879-4AE8-E642-A677-251D8A74442E}" srcId="{59FD4889-A857-9E49-BCCD-5C20CF4360D3}" destId="{0E3BFD0E-CA45-2B4D-AF18-959345078E41}" srcOrd="0" destOrd="0" parTransId="{1D477BAD-E25D-E045-9F4B-D148C5A3AF18}" sibTransId="{8BD52DFB-B64E-DF4B-897C-35DF474845E6}"/>
    <dgm:cxn modelId="{EC4A8A72-9948-024D-9D3E-19E404BB0B62}" type="presOf" srcId="{DDA4127B-9362-6D4C-ACCC-00F7DD8B845D}" destId="{F0B0B8F8-69E5-5349-82BB-435D76CEDD77}" srcOrd="0" destOrd="0" presId="urn:microsoft.com/office/officeart/2005/8/layout/hierarchy3"/>
    <dgm:cxn modelId="{730ADD56-57DC-DE4B-8FA0-0D09D53F9332}" type="presOf" srcId="{A119A291-1BBB-E142-A03E-1CF14D632E82}" destId="{9E20200B-BDEC-584A-AE68-9E2949419DE0}" srcOrd="0" destOrd="0" presId="urn:microsoft.com/office/officeart/2005/8/layout/hierarchy3"/>
    <dgm:cxn modelId="{1389595F-9927-F140-B883-CBED9313F782}" srcId="{A119A291-1BBB-E142-A03E-1CF14D632E82}" destId="{59FD4889-A857-9E49-BCCD-5C20CF4360D3}" srcOrd="0" destOrd="0" parTransId="{CA8C50E9-0D70-F94D-9284-5512391A9705}" sibTransId="{CB15B6DE-EBE2-6E4D-92CC-C792A3BF5F11}"/>
    <dgm:cxn modelId="{0DF66BCE-2424-2343-90A2-5E42C940A39B}" type="presOf" srcId="{1D477BAD-E25D-E045-9F4B-D148C5A3AF18}" destId="{60F002DE-5B92-314F-B8EB-59BEC6FCAD53}" srcOrd="0" destOrd="0" presId="urn:microsoft.com/office/officeart/2005/8/layout/hierarchy3"/>
    <dgm:cxn modelId="{1E3C4822-3057-C943-8B5F-9FEDB2BCC19F}" type="presOf" srcId="{B84F91DA-5307-B845-8836-509C6A2AEFB2}" destId="{A4ACE6A4-5292-684B-BADA-4484BB0C4C6D}" srcOrd="0" destOrd="0" presId="urn:microsoft.com/office/officeart/2005/8/layout/hierarchy3"/>
    <dgm:cxn modelId="{442824B0-DC9E-8342-A16F-CCDFBAF4005E}" type="presOf" srcId="{DDA4127B-9362-6D4C-ACCC-00F7DD8B845D}" destId="{281B9D59-CF02-654A-AF7E-03E996300BBC}" srcOrd="1" destOrd="0" presId="urn:microsoft.com/office/officeart/2005/8/layout/hierarchy3"/>
    <dgm:cxn modelId="{706B0E58-B90B-B045-B1F4-6B3854BAC218}" type="presOf" srcId="{0E3BFD0E-CA45-2B4D-AF18-959345078E41}" destId="{37630BD2-C147-434D-9AE2-A781C2BD8B3D}" srcOrd="0" destOrd="0" presId="urn:microsoft.com/office/officeart/2005/8/layout/hierarchy3"/>
    <dgm:cxn modelId="{E0F65E9E-7115-F646-9AE6-48DD925A505D}" srcId="{DDA4127B-9362-6D4C-ACCC-00F7DD8B845D}" destId="{B84F91DA-5307-B845-8836-509C6A2AEFB2}" srcOrd="0" destOrd="0" parTransId="{235DB11C-76D5-FB49-8ECA-14FACE1EB926}" sibTransId="{62301719-FDD7-2B46-9C1E-86DE9BCAF484}"/>
    <dgm:cxn modelId="{4AB46163-1C6A-E246-8578-AD9CB7D95226}" type="presOf" srcId="{59FD4889-A857-9E49-BCCD-5C20CF4360D3}" destId="{C53B0DB4-A3BE-834A-AD14-3FA89BAF9B6A}" srcOrd="1" destOrd="0" presId="urn:microsoft.com/office/officeart/2005/8/layout/hierarchy3"/>
    <dgm:cxn modelId="{26B8D5F6-45E5-A740-AFCE-C6EAD1718940}" type="presOf" srcId="{235DB11C-76D5-FB49-8ECA-14FACE1EB926}" destId="{5E003098-C1CA-7547-973E-268F1C53ECA3}" srcOrd="0" destOrd="0" presId="urn:microsoft.com/office/officeart/2005/8/layout/hierarchy3"/>
    <dgm:cxn modelId="{BDDCB25E-268B-0E4D-9010-A359A709A33D}" type="presParOf" srcId="{9E20200B-BDEC-584A-AE68-9E2949419DE0}" destId="{F4C5D177-745F-1A40-9B41-8744921058B6}" srcOrd="0" destOrd="0" presId="urn:microsoft.com/office/officeart/2005/8/layout/hierarchy3"/>
    <dgm:cxn modelId="{DB7303D5-D69B-F945-B492-C1AFC21280C2}" type="presParOf" srcId="{F4C5D177-745F-1A40-9B41-8744921058B6}" destId="{3A905F58-43A6-B142-A6A3-7CAD0FF59C4C}" srcOrd="0" destOrd="0" presId="urn:microsoft.com/office/officeart/2005/8/layout/hierarchy3"/>
    <dgm:cxn modelId="{08C0BF98-1AB6-3243-8DCD-531467594DEB}" type="presParOf" srcId="{3A905F58-43A6-B142-A6A3-7CAD0FF59C4C}" destId="{12FF2B9D-26D2-A44F-9E18-FDC677BD1D09}" srcOrd="0" destOrd="0" presId="urn:microsoft.com/office/officeart/2005/8/layout/hierarchy3"/>
    <dgm:cxn modelId="{A65E2782-1C51-EF4D-8368-6A3225DE9E4A}" type="presParOf" srcId="{3A905F58-43A6-B142-A6A3-7CAD0FF59C4C}" destId="{C53B0DB4-A3BE-834A-AD14-3FA89BAF9B6A}" srcOrd="1" destOrd="0" presId="urn:microsoft.com/office/officeart/2005/8/layout/hierarchy3"/>
    <dgm:cxn modelId="{4629AC5C-45A4-E341-AACB-4E1749EA04A1}" type="presParOf" srcId="{F4C5D177-745F-1A40-9B41-8744921058B6}" destId="{ED7ED8AD-8D49-794D-802A-0F87DEE2DA81}" srcOrd="1" destOrd="0" presId="urn:microsoft.com/office/officeart/2005/8/layout/hierarchy3"/>
    <dgm:cxn modelId="{805F41D0-9374-414F-BC86-720E5024B09D}" type="presParOf" srcId="{ED7ED8AD-8D49-794D-802A-0F87DEE2DA81}" destId="{60F002DE-5B92-314F-B8EB-59BEC6FCAD53}" srcOrd="0" destOrd="0" presId="urn:microsoft.com/office/officeart/2005/8/layout/hierarchy3"/>
    <dgm:cxn modelId="{0682410D-49CB-9644-9327-4A5F818E5FE9}" type="presParOf" srcId="{ED7ED8AD-8D49-794D-802A-0F87DEE2DA81}" destId="{37630BD2-C147-434D-9AE2-A781C2BD8B3D}" srcOrd="1" destOrd="0" presId="urn:microsoft.com/office/officeart/2005/8/layout/hierarchy3"/>
    <dgm:cxn modelId="{B96FA430-46D5-B04B-9327-7752DD956BC7}" type="presParOf" srcId="{9E20200B-BDEC-584A-AE68-9E2949419DE0}" destId="{DE815D5E-F14E-A04B-A578-B509F8B7EE08}" srcOrd="1" destOrd="0" presId="urn:microsoft.com/office/officeart/2005/8/layout/hierarchy3"/>
    <dgm:cxn modelId="{C9A554AF-7E78-7F44-93AF-4372DB1E49ED}" type="presParOf" srcId="{DE815D5E-F14E-A04B-A578-B509F8B7EE08}" destId="{2E48A3B0-5CE4-A440-B011-2DFAC4B3D4FC}" srcOrd="0" destOrd="0" presId="urn:microsoft.com/office/officeart/2005/8/layout/hierarchy3"/>
    <dgm:cxn modelId="{EE7B1BFD-9AC3-4847-AAF9-4A40557E1B5B}" type="presParOf" srcId="{2E48A3B0-5CE4-A440-B011-2DFAC4B3D4FC}" destId="{F0B0B8F8-69E5-5349-82BB-435D76CEDD77}" srcOrd="0" destOrd="0" presId="urn:microsoft.com/office/officeart/2005/8/layout/hierarchy3"/>
    <dgm:cxn modelId="{2FE1AD83-C2A9-F349-9861-E6BE4E5314B7}" type="presParOf" srcId="{2E48A3B0-5CE4-A440-B011-2DFAC4B3D4FC}" destId="{281B9D59-CF02-654A-AF7E-03E996300BBC}" srcOrd="1" destOrd="0" presId="urn:microsoft.com/office/officeart/2005/8/layout/hierarchy3"/>
    <dgm:cxn modelId="{97534221-9C97-4A41-9D5E-A60940964350}" type="presParOf" srcId="{DE815D5E-F14E-A04B-A578-B509F8B7EE08}" destId="{11860993-9DFE-464F-AC3E-D4DFFA9EA3C6}" srcOrd="1" destOrd="0" presId="urn:microsoft.com/office/officeart/2005/8/layout/hierarchy3"/>
    <dgm:cxn modelId="{4448EA86-399A-0E4E-B386-1DB579EFA280}" type="presParOf" srcId="{11860993-9DFE-464F-AC3E-D4DFFA9EA3C6}" destId="{5E003098-C1CA-7547-973E-268F1C53ECA3}" srcOrd="0" destOrd="0" presId="urn:microsoft.com/office/officeart/2005/8/layout/hierarchy3"/>
    <dgm:cxn modelId="{53D96A9D-4A49-5041-8F93-A647B6CEBF05}" type="presParOf" srcId="{11860993-9DFE-464F-AC3E-D4DFFA9EA3C6}" destId="{A4ACE6A4-5292-684B-BADA-4484BB0C4C6D}"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5FE58-0E4F-1448-8B6D-1E52F620776C}">
      <dsp:nvSpPr>
        <dsp:cNvPr id="0" name=""/>
        <dsp:cNvSpPr/>
      </dsp:nvSpPr>
      <dsp:spPr>
        <a:xfrm>
          <a:off x="0" y="0"/>
          <a:ext cx="5570220" cy="2045970"/>
        </a:xfrm>
        <a:prstGeom prst="roundRect">
          <a:avLst>
            <a:gd name="adj" fmla="val 1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NZ" sz="2000" kern="1200" dirty="0" smtClean="0"/>
            <a:t>Reusable</a:t>
          </a:r>
          <a:endParaRPr lang="en-US" sz="2000" kern="1200" dirty="0"/>
        </a:p>
        <a:p>
          <a:pPr marL="171450" lvl="1" indent="-171450" algn="l" defTabSz="711200">
            <a:lnSpc>
              <a:spcPct val="90000"/>
            </a:lnSpc>
            <a:spcBef>
              <a:spcPct val="0"/>
            </a:spcBef>
            <a:spcAft>
              <a:spcPct val="15000"/>
            </a:spcAft>
            <a:buChar char="••"/>
          </a:pPr>
          <a:r>
            <a:rPr lang="en-NZ" sz="1600" kern="1200" dirty="0" smtClean="0"/>
            <a:t>can be safely used by only one process at a time and is not depleted by that use</a:t>
          </a:r>
        </a:p>
        <a:p>
          <a:pPr marL="342900" lvl="2" indent="-171450" algn="l" defTabSz="711200">
            <a:lnSpc>
              <a:spcPct val="90000"/>
            </a:lnSpc>
            <a:spcBef>
              <a:spcPct val="0"/>
            </a:spcBef>
            <a:spcAft>
              <a:spcPct val="15000"/>
            </a:spcAft>
            <a:buChar char="••"/>
          </a:pPr>
          <a:r>
            <a:rPr lang="en-US" sz="1600" kern="1200" dirty="0" smtClean="0"/>
            <a:t>processors, I/O channels, main and secondary memory, devices, and data structures such as files, databases, and semaphores</a:t>
          </a:r>
        </a:p>
      </dsp:txBody>
      <dsp:txXfrm>
        <a:off x="59924" y="59924"/>
        <a:ext cx="3455551" cy="1926122"/>
      </dsp:txXfrm>
    </dsp:sp>
    <dsp:sp modelId="{FBCB8F57-C548-1C43-A637-8BC0E0917159}">
      <dsp:nvSpPr>
        <dsp:cNvPr id="0" name=""/>
        <dsp:cNvSpPr/>
      </dsp:nvSpPr>
      <dsp:spPr>
        <a:xfrm>
          <a:off x="982979" y="2500630"/>
          <a:ext cx="5570220" cy="2045970"/>
        </a:xfrm>
        <a:prstGeom prst="roundRect">
          <a:avLst>
            <a:gd name="adj" fmla="val 1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NZ" sz="2000" kern="1200" dirty="0" smtClean="0"/>
            <a:t>Consumable</a:t>
          </a:r>
        </a:p>
        <a:p>
          <a:pPr marL="171450" lvl="1" indent="-171450" algn="l" defTabSz="711200">
            <a:lnSpc>
              <a:spcPct val="90000"/>
            </a:lnSpc>
            <a:spcBef>
              <a:spcPct val="0"/>
            </a:spcBef>
            <a:spcAft>
              <a:spcPct val="15000"/>
            </a:spcAft>
            <a:buChar char="••"/>
          </a:pPr>
          <a:r>
            <a:rPr lang="en-NZ" sz="1600" kern="1200" dirty="0" smtClean="0"/>
            <a:t>one that can be created (produced) and destroyed (consumed)</a:t>
          </a:r>
        </a:p>
        <a:p>
          <a:pPr marL="342900" lvl="2" indent="-171450" algn="l" defTabSz="711200">
            <a:lnSpc>
              <a:spcPct val="90000"/>
            </a:lnSpc>
            <a:spcBef>
              <a:spcPct val="0"/>
            </a:spcBef>
            <a:spcAft>
              <a:spcPct val="15000"/>
            </a:spcAft>
            <a:buChar char="••"/>
          </a:pPr>
          <a:r>
            <a:rPr lang="en-US" sz="1600" kern="1200" dirty="0" smtClean="0"/>
            <a:t>interrupts, signals, messages, and information in I/O buffers</a:t>
          </a:r>
        </a:p>
      </dsp:txBody>
      <dsp:txXfrm>
        <a:off x="1042903" y="2560554"/>
        <a:ext cx="3137511" cy="1926122"/>
      </dsp:txXfrm>
    </dsp:sp>
    <dsp:sp modelId="{22B4735D-FDE9-0F4D-8517-6404F300167D}">
      <dsp:nvSpPr>
        <dsp:cNvPr id="0" name=""/>
        <dsp:cNvSpPr/>
      </dsp:nvSpPr>
      <dsp:spPr>
        <a:xfrm>
          <a:off x="4247959" y="1676403"/>
          <a:ext cx="1314640" cy="119379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543753" y="1676403"/>
        <a:ext cx="723052" cy="898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692A2-8C4F-0545-98A7-FD5743A081D9}">
      <dsp:nvSpPr>
        <dsp:cNvPr id="0" name=""/>
        <dsp:cNvSpPr/>
      </dsp:nvSpPr>
      <dsp:spPr>
        <a:xfrm>
          <a:off x="1398" y="265409"/>
          <a:ext cx="1803462" cy="68328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Mutual Exclusion</a:t>
          </a:r>
          <a:endParaRPr lang="en-US" sz="1900" kern="1200" dirty="0"/>
        </a:p>
      </dsp:txBody>
      <dsp:txXfrm>
        <a:off x="1398" y="265409"/>
        <a:ext cx="1803462" cy="683281"/>
      </dsp:txXfrm>
    </dsp:sp>
    <dsp:sp modelId="{613BAD88-1300-C64D-8478-28BDFCA247EE}">
      <dsp:nvSpPr>
        <dsp:cNvPr id="0" name=""/>
        <dsp:cNvSpPr/>
      </dsp:nvSpPr>
      <dsp:spPr>
        <a:xfrm>
          <a:off x="0" y="992657"/>
          <a:ext cx="1803462" cy="3129299"/>
        </a:xfrm>
        <a:prstGeom prst="rect">
          <a:avLst/>
        </a:prstGeom>
        <a:solidFill>
          <a:schemeClr val="bg2">
            <a:lumMod val="75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smtClean="0"/>
            <a:t>A process cannot access a resource that has been allocated to another process</a:t>
          </a:r>
          <a:endParaRPr lang="en-US" sz="1900" kern="1200" dirty="0" smtClean="0"/>
        </a:p>
      </dsp:txBody>
      <dsp:txXfrm>
        <a:off x="0" y="992657"/>
        <a:ext cx="1803462" cy="3129299"/>
      </dsp:txXfrm>
    </dsp:sp>
    <dsp:sp modelId="{F7B771C4-1781-334A-A9CC-6AB6388019C2}">
      <dsp:nvSpPr>
        <dsp:cNvPr id="0" name=""/>
        <dsp:cNvSpPr/>
      </dsp:nvSpPr>
      <dsp:spPr>
        <a:xfrm>
          <a:off x="2057345" y="265409"/>
          <a:ext cx="1803462" cy="68328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Hold-and-Wait</a:t>
          </a:r>
        </a:p>
      </dsp:txBody>
      <dsp:txXfrm>
        <a:off x="2057345" y="265409"/>
        <a:ext cx="1803462" cy="683281"/>
      </dsp:txXfrm>
    </dsp:sp>
    <dsp:sp modelId="{CE427A8D-A2CB-E34E-B99B-527B0A4E0DC8}">
      <dsp:nvSpPr>
        <dsp:cNvPr id="0" name=""/>
        <dsp:cNvSpPr/>
      </dsp:nvSpPr>
      <dsp:spPr>
        <a:xfrm>
          <a:off x="2057399" y="992657"/>
          <a:ext cx="1803462" cy="3129299"/>
        </a:xfrm>
        <a:prstGeom prst="rect">
          <a:avLst/>
        </a:prstGeom>
        <a:solidFill>
          <a:schemeClr val="bg2">
            <a:lumMod val="75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 process may hold allocated resources while awaiting assignment of others</a:t>
          </a:r>
        </a:p>
      </dsp:txBody>
      <dsp:txXfrm>
        <a:off x="2057399" y="992657"/>
        <a:ext cx="1803462" cy="3129299"/>
      </dsp:txXfrm>
    </dsp:sp>
    <dsp:sp modelId="{8AD7747F-C6FB-8D40-8D93-2E53B586D4AB}">
      <dsp:nvSpPr>
        <dsp:cNvPr id="0" name=""/>
        <dsp:cNvSpPr/>
      </dsp:nvSpPr>
      <dsp:spPr>
        <a:xfrm>
          <a:off x="4113292" y="265409"/>
          <a:ext cx="1982762" cy="68328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NZ" sz="1900" kern="1200" dirty="0" smtClean="0"/>
            <a:t>No Pre-emption</a:t>
          </a:r>
        </a:p>
      </dsp:txBody>
      <dsp:txXfrm>
        <a:off x="4113292" y="265409"/>
        <a:ext cx="1982762" cy="683281"/>
      </dsp:txXfrm>
    </dsp:sp>
    <dsp:sp modelId="{F1B2B33B-D78F-B548-832F-D31F12C1AEA8}">
      <dsp:nvSpPr>
        <dsp:cNvPr id="0" name=""/>
        <dsp:cNvSpPr/>
      </dsp:nvSpPr>
      <dsp:spPr>
        <a:xfrm>
          <a:off x="4191003" y="992657"/>
          <a:ext cx="1803462" cy="3129299"/>
        </a:xfrm>
        <a:prstGeom prst="rect">
          <a:avLst/>
        </a:prstGeom>
        <a:solidFill>
          <a:schemeClr val="bg2">
            <a:lumMod val="75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NZ" sz="1900" kern="1200" dirty="0" smtClean="0"/>
            <a:t>no resource can be forcibly removed from a process holding it</a:t>
          </a:r>
        </a:p>
      </dsp:txBody>
      <dsp:txXfrm>
        <a:off x="4191003" y="992657"/>
        <a:ext cx="1803462" cy="3129299"/>
      </dsp:txXfrm>
    </dsp:sp>
    <dsp:sp modelId="{92B94131-7DF3-D247-8535-7A1175868520}">
      <dsp:nvSpPr>
        <dsp:cNvPr id="0" name=""/>
        <dsp:cNvSpPr/>
      </dsp:nvSpPr>
      <dsp:spPr>
        <a:xfrm>
          <a:off x="6348539" y="265409"/>
          <a:ext cx="1803462" cy="68328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NZ" sz="1900" kern="1200" dirty="0" smtClean="0"/>
            <a:t>Circular Wait</a:t>
          </a:r>
        </a:p>
      </dsp:txBody>
      <dsp:txXfrm>
        <a:off x="6348539" y="265409"/>
        <a:ext cx="1803462" cy="683281"/>
      </dsp:txXfrm>
    </dsp:sp>
    <dsp:sp modelId="{583D7356-1B1B-AD42-925D-161669EB54CA}">
      <dsp:nvSpPr>
        <dsp:cNvPr id="0" name=""/>
        <dsp:cNvSpPr/>
      </dsp:nvSpPr>
      <dsp:spPr>
        <a:xfrm>
          <a:off x="6349937" y="992657"/>
          <a:ext cx="1803462" cy="3129299"/>
        </a:xfrm>
        <a:prstGeom prst="rect">
          <a:avLst/>
        </a:prstGeom>
        <a:solidFill>
          <a:schemeClr val="bg2">
            <a:lumMod val="75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NZ" sz="1900" kern="1200" dirty="0" smtClean="0"/>
            <a:t>a closed chain of processes exists, such that each process holds at least one resource needed by the next process in the chain</a:t>
          </a:r>
        </a:p>
      </dsp:txBody>
      <dsp:txXfrm>
        <a:off x="6349937" y="992657"/>
        <a:ext cx="1803462" cy="3129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F543C-883A-3143-B8FF-3427F8EB3AC7}">
      <dsp:nvSpPr>
        <dsp:cNvPr id="0" name=""/>
        <dsp:cNvSpPr/>
      </dsp:nvSpPr>
      <dsp:spPr>
        <a:xfrm>
          <a:off x="0" y="255704"/>
          <a:ext cx="7315200" cy="72764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7741" tIns="291592" rIns="567741" bIns="142240" numCol="1" spcCol="1270" anchor="t" anchorCtr="0">
          <a:noAutofit/>
        </a:bodyPr>
        <a:lstStyle/>
        <a:p>
          <a:pPr marL="228600" lvl="1" indent="-228600" algn="l" defTabSz="889000">
            <a:lnSpc>
              <a:spcPct val="90000"/>
            </a:lnSpc>
            <a:spcBef>
              <a:spcPct val="0"/>
            </a:spcBef>
            <a:spcAft>
              <a:spcPct val="15000"/>
            </a:spcAft>
            <a:buChar char="••"/>
          </a:pPr>
          <a:r>
            <a:rPr lang="en-NZ" sz="2000" kern="1200" dirty="0" smtClean="0"/>
            <a:t>adopt a policy that eliminates one of the conditions</a:t>
          </a:r>
        </a:p>
      </dsp:txBody>
      <dsp:txXfrm>
        <a:off x="0" y="255704"/>
        <a:ext cx="7315200" cy="727649"/>
      </dsp:txXfrm>
    </dsp:sp>
    <dsp:sp modelId="{C76E62B7-E6F6-F44C-BFF3-94CA42A82033}">
      <dsp:nvSpPr>
        <dsp:cNvPr id="0" name=""/>
        <dsp:cNvSpPr/>
      </dsp:nvSpPr>
      <dsp:spPr>
        <a:xfrm>
          <a:off x="365760" y="49064"/>
          <a:ext cx="5120640" cy="4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lvl="0" algn="l" defTabSz="977900">
            <a:lnSpc>
              <a:spcPct val="90000"/>
            </a:lnSpc>
            <a:spcBef>
              <a:spcPct val="0"/>
            </a:spcBef>
            <a:spcAft>
              <a:spcPct val="35000"/>
            </a:spcAft>
          </a:pPr>
          <a:r>
            <a:rPr lang="en-NZ" sz="2200" kern="1200" dirty="0" smtClean="0"/>
            <a:t>Prevent Deadlock</a:t>
          </a:r>
          <a:endParaRPr lang="en-US" sz="2200" kern="1200" dirty="0"/>
        </a:p>
      </dsp:txBody>
      <dsp:txXfrm>
        <a:off x="385935" y="69239"/>
        <a:ext cx="5080290" cy="372930"/>
      </dsp:txXfrm>
    </dsp:sp>
    <dsp:sp modelId="{CA916DCC-847C-7B4D-8447-2804E95D8344}">
      <dsp:nvSpPr>
        <dsp:cNvPr id="0" name=""/>
        <dsp:cNvSpPr/>
      </dsp:nvSpPr>
      <dsp:spPr>
        <a:xfrm>
          <a:off x="0" y="1265594"/>
          <a:ext cx="7315200" cy="9922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7741" tIns="291592" rIns="567741" bIns="142240" numCol="1" spcCol="1270" anchor="t" anchorCtr="0">
          <a:noAutofit/>
        </a:bodyPr>
        <a:lstStyle/>
        <a:p>
          <a:pPr marL="228600" lvl="1" indent="-228600" algn="l" defTabSz="889000">
            <a:lnSpc>
              <a:spcPct val="90000"/>
            </a:lnSpc>
            <a:spcBef>
              <a:spcPct val="0"/>
            </a:spcBef>
            <a:spcAft>
              <a:spcPct val="15000"/>
            </a:spcAft>
            <a:buChar char="••"/>
          </a:pPr>
          <a:r>
            <a:rPr lang="en-NZ" sz="2000" kern="1200" dirty="0" smtClean="0"/>
            <a:t>make the appropriate dynamic choices based on the current state of resource allocation</a:t>
          </a:r>
        </a:p>
      </dsp:txBody>
      <dsp:txXfrm>
        <a:off x="0" y="1265594"/>
        <a:ext cx="7315200" cy="992250"/>
      </dsp:txXfrm>
    </dsp:sp>
    <dsp:sp modelId="{9CC9D5C0-7055-5F44-9C06-CD7F32234211}">
      <dsp:nvSpPr>
        <dsp:cNvPr id="0" name=""/>
        <dsp:cNvSpPr/>
      </dsp:nvSpPr>
      <dsp:spPr>
        <a:xfrm>
          <a:off x="365760" y="1058955"/>
          <a:ext cx="5120640" cy="4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lvl="0" algn="l" defTabSz="977900">
            <a:lnSpc>
              <a:spcPct val="90000"/>
            </a:lnSpc>
            <a:spcBef>
              <a:spcPct val="0"/>
            </a:spcBef>
            <a:spcAft>
              <a:spcPct val="35000"/>
            </a:spcAft>
          </a:pPr>
          <a:r>
            <a:rPr lang="en-NZ" sz="2200" kern="1200" dirty="0" smtClean="0"/>
            <a:t>Avoid Deadlock</a:t>
          </a:r>
        </a:p>
      </dsp:txBody>
      <dsp:txXfrm>
        <a:off x="385935" y="1079130"/>
        <a:ext cx="5080290" cy="372930"/>
      </dsp:txXfrm>
    </dsp:sp>
    <dsp:sp modelId="{57643F7F-6EBC-A944-A76A-1EA714F7B29A}">
      <dsp:nvSpPr>
        <dsp:cNvPr id="0" name=""/>
        <dsp:cNvSpPr/>
      </dsp:nvSpPr>
      <dsp:spPr>
        <a:xfrm>
          <a:off x="0" y="2540085"/>
          <a:ext cx="7315200" cy="9922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7741" tIns="291592" rIns="567741" bIns="142240" numCol="1" spcCol="1270" anchor="t" anchorCtr="0">
          <a:noAutofit/>
        </a:bodyPr>
        <a:lstStyle/>
        <a:p>
          <a:pPr marL="228600" lvl="1" indent="-228600" algn="l" defTabSz="889000">
            <a:lnSpc>
              <a:spcPct val="90000"/>
            </a:lnSpc>
            <a:spcBef>
              <a:spcPct val="0"/>
            </a:spcBef>
            <a:spcAft>
              <a:spcPct val="15000"/>
            </a:spcAft>
            <a:buChar char="••"/>
          </a:pPr>
          <a:r>
            <a:rPr lang="en-NZ" sz="2000" kern="1200" dirty="0" smtClean="0"/>
            <a:t>attempt to detect the presence of deadlock and take action to recover</a:t>
          </a:r>
          <a:endParaRPr lang="en-NZ" sz="2000" kern="1200" dirty="0"/>
        </a:p>
      </dsp:txBody>
      <dsp:txXfrm>
        <a:off x="0" y="2540085"/>
        <a:ext cx="7315200" cy="992250"/>
      </dsp:txXfrm>
    </dsp:sp>
    <dsp:sp modelId="{B6B6CCBA-6755-1B42-93ED-C3B536073808}">
      <dsp:nvSpPr>
        <dsp:cNvPr id="0" name=""/>
        <dsp:cNvSpPr/>
      </dsp:nvSpPr>
      <dsp:spPr>
        <a:xfrm>
          <a:off x="365760" y="2333445"/>
          <a:ext cx="5120640" cy="4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lvl="0" algn="l" defTabSz="977900">
            <a:lnSpc>
              <a:spcPct val="90000"/>
            </a:lnSpc>
            <a:spcBef>
              <a:spcPct val="0"/>
            </a:spcBef>
            <a:spcAft>
              <a:spcPct val="35000"/>
            </a:spcAft>
          </a:pPr>
          <a:r>
            <a:rPr lang="en-NZ" sz="2200" kern="1200" dirty="0" smtClean="0"/>
            <a:t>Detect Deadlock</a:t>
          </a:r>
        </a:p>
      </dsp:txBody>
      <dsp:txXfrm>
        <a:off x="385935" y="2353620"/>
        <a:ext cx="5080290"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F2B9D-26D2-A44F-9E18-FDC677BD1D09}">
      <dsp:nvSpPr>
        <dsp:cNvPr id="0" name=""/>
        <dsp:cNvSpPr/>
      </dsp:nvSpPr>
      <dsp:spPr>
        <a:xfrm>
          <a:off x="3072" y="111422"/>
          <a:ext cx="3019127" cy="15095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smtClean="0"/>
            <a:t>Mutual Exclusion</a:t>
          </a:r>
          <a:endParaRPr lang="en-US" sz="3000" kern="1200" dirty="0"/>
        </a:p>
      </dsp:txBody>
      <dsp:txXfrm>
        <a:off x="47286" y="155636"/>
        <a:ext cx="2930699" cy="1421135"/>
      </dsp:txXfrm>
    </dsp:sp>
    <dsp:sp modelId="{60F002DE-5B92-314F-B8EB-59BEC6FCAD53}">
      <dsp:nvSpPr>
        <dsp:cNvPr id="0" name=""/>
        <dsp:cNvSpPr/>
      </dsp:nvSpPr>
      <dsp:spPr>
        <a:xfrm>
          <a:off x="304985" y="1620985"/>
          <a:ext cx="301912" cy="1132172"/>
        </a:xfrm>
        <a:custGeom>
          <a:avLst/>
          <a:gdLst/>
          <a:ahLst/>
          <a:cxnLst/>
          <a:rect l="0" t="0" r="0" b="0"/>
          <a:pathLst>
            <a:path>
              <a:moveTo>
                <a:pt x="0" y="0"/>
              </a:moveTo>
              <a:lnTo>
                <a:pt x="0" y="1132172"/>
              </a:lnTo>
              <a:lnTo>
                <a:pt x="301912" y="11321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630BD2-C147-434D-9AE2-A781C2BD8B3D}">
      <dsp:nvSpPr>
        <dsp:cNvPr id="0" name=""/>
        <dsp:cNvSpPr/>
      </dsp:nvSpPr>
      <dsp:spPr>
        <a:xfrm>
          <a:off x="606898" y="1998376"/>
          <a:ext cx="2415301" cy="15095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Avoiding mutual exclusion is not realistic</a:t>
          </a:r>
        </a:p>
      </dsp:txBody>
      <dsp:txXfrm>
        <a:off x="651112" y="2042590"/>
        <a:ext cx="2326873" cy="1421135"/>
      </dsp:txXfrm>
    </dsp:sp>
    <dsp:sp modelId="{F0B0B8F8-69E5-5349-82BB-435D76CEDD77}">
      <dsp:nvSpPr>
        <dsp:cNvPr id="0" name=""/>
        <dsp:cNvSpPr/>
      </dsp:nvSpPr>
      <dsp:spPr>
        <a:xfrm>
          <a:off x="3776981" y="111422"/>
          <a:ext cx="3019127" cy="15095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smtClean="0"/>
            <a:t>Hold and Wait</a:t>
          </a:r>
        </a:p>
      </dsp:txBody>
      <dsp:txXfrm>
        <a:off x="3821195" y="155636"/>
        <a:ext cx="2930699" cy="1421135"/>
      </dsp:txXfrm>
    </dsp:sp>
    <dsp:sp modelId="{5E003098-C1CA-7547-973E-268F1C53ECA3}">
      <dsp:nvSpPr>
        <dsp:cNvPr id="0" name=""/>
        <dsp:cNvSpPr/>
      </dsp:nvSpPr>
      <dsp:spPr>
        <a:xfrm>
          <a:off x="4078894" y="1620985"/>
          <a:ext cx="301912" cy="1570391"/>
        </a:xfrm>
        <a:custGeom>
          <a:avLst/>
          <a:gdLst/>
          <a:ahLst/>
          <a:cxnLst/>
          <a:rect l="0" t="0" r="0" b="0"/>
          <a:pathLst>
            <a:path>
              <a:moveTo>
                <a:pt x="0" y="0"/>
              </a:moveTo>
              <a:lnTo>
                <a:pt x="0" y="1570391"/>
              </a:lnTo>
              <a:lnTo>
                <a:pt x="301912" y="157039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ACE6A4-5292-684B-BADA-4484BB0C4C6D}">
      <dsp:nvSpPr>
        <dsp:cNvPr id="0" name=""/>
        <dsp:cNvSpPr/>
      </dsp:nvSpPr>
      <dsp:spPr>
        <a:xfrm>
          <a:off x="4380807" y="1998376"/>
          <a:ext cx="2626520" cy="23860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i="1" kern="1200" dirty="0" smtClean="0"/>
            <a:t>Countermeasure: </a:t>
          </a:r>
          <a:r>
            <a:rPr lang="en-US" sz="2000" kern="1200" dirty="0" smtClean="0"/>
            <a:t>require </a:t>
          </a:r>
          <a:r>
            <a:rPr lang="en-US" sz="2000" kern="1200" dirty="0" smtClean="0"/>
            <a:t>that a process request all </a:t>
          </a:r>
          <a:r>
            <a:rPr lang="en-US" sz="2000" kern="1200" dirty="0" smtClean="0"/>
            <a:t>required </a:t>
          </a:r>
          <a:r>
            <a:rPr lang="en-US" sz="2000" kern="1200" dirty="0" smtClean="0"/>
            <a:t>resources at </a:t>
          </a:r>
          <a:r>
            <a:rPr lang="en-US" sz="2000" kern="1200" dirty="0" smtClean="0"/>
            <a:t>once; </a:t>
          </a:r>
          <a:r>
            <a:rPr lang="en-US" sz="2000" kern="1200" dirty="0" smtClean="0"/>
            <a:t>blocking the process until all requests can be granted simultaneously</a:t>
          </a:r>
        </a:p>
      </dsp:txBody>
      <dsp:txXfrm>
        <a:off x="4450691" y="2068260"/>
        <a:ext cx="2486752" cy="224623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279AC6-7225-1740-B8A2-66C770CB905B}" type="datetimeFigureOut">
              <a:rPr kumimoji="1" lang="zh-CN" altLang="en-US" smtClean="0"/>
              <a:t>9/28/17</a:t>
            </a:fld>
            <a:endParaRPr kumimoji="1" lang="zh-CN"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8FFF46-D6F5-4943-BEC7-EC3B4CCD2F22}" type="slidenum">
              <a:rPr kumimoji="1" lang="zh-CN" altLang="en-US" smtClean="0"/>
              <a:t>‹#›</a:t>
            </a:fld>
            <a:endParaRPr kumimoji="1" lang="zh-CN" altLang="en-US"/>
          </a:p>
        </p:txBody>
      </p:sp>
    </p:spTree>
    <p:extLst>
      <p:ext uri="{BB962C8B-B14F-4D97-AF65-F5344CB8AC3E}">
        <p14:creationId xmlns:p14="http://schemas.microsoft.com/office/powerpoint/2010/main" val="19699027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2DF6DD-6CD8-EF46-8A1D-320F2089B211}" type="datetimeFigureOut">
              <a:rPr kumimoji="1" lang="zh-CN" altLang="en-US" smtClean="0"/>
              <a:t>9/28/17</a:t>
            </a:fld>
            <a:endParaRPr kumimoji="1"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en-US" altLang="zh-CN" smtClean="0"/>
              <a:t>Click to edit Master text styles</a:t>
            </a:r>
          </a:p>
          <a:p>
            <a:pPr lvl="1"/>
            <a:r>
              <a:rPr kumimoji="1" lang="en-US" altLang="zh-CN" smtClean="0"/>
              <a:t>Second level</a:t>
            </a:r>
          </a:p>
          <a:p>
            <a:pPr lvl="2"/>
            <a:r>
              <a:rPr kumimoji="1" lang="en-US" altLang="zh-CN" smtClean="0"/>
              <a:t>Third level</a:t>
            </a:r>
          </a:p>
          <a:p>
            <a:pPr lvl="3"/>
            <a:r>
              <a:rPr kumimoji="1" lang="en-US" altLang="zh-CN" smtClean="0"/>
              <a:t>Fourth level</a:t>
            </a:r>
          </a:p>
          <a:p>
            <a:pPr lvl="4"/>
            <a:r>
              <a:rPr kumimoji="1" lang="en-US" altLang="zh-CN" smtClean="0"/>
              <a:t>Fifth level</a:t>
            </a:r>
            <a:endParaRPr kumimoji="1"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5C832C-82D1-8E49-9B6D-D43A713B42BE}" type="slidenum">
              <a:rPr kumimoji="1" lang="zh-CN" altLang="en-US" smtClean="0"/>
              <a:t>‹#›</a:t>
            </a:fld>
            <a:endParaRPr kumimoji="1" lang="zh-CN" altLang="en-US"/>
          </a:p>
        </p:txBody>
      </p:sp>
    </p:spTree>
    <p:extLst>
      <p:ext uri="{BB962C8B-B14F-4D97-AF65-F5344CB8AC3E}">
        <p14:creationId xmlns:p14="http://schemas.microsoft.com/office/powerpoint/2010/main" val="14888103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zh-CN" dirty="0" smtClean="0"/>
              <a:t>Little book 3.6.6</a:t>
            </a:r>
            <a:endParaRPr kumimoji="1" lang="zh-CN" altLang="en-US" dirty="0"/>
          </a:p>
        </p:txBody>
      </p:sp>
      <p:sp>
        <p:nvSpPr>
          <p:cNvPr id="4" name="Slide Number Placeholder 3"/>
          <p:cNvSpPr>
            <a:spLocks noGrp="1"/>
          </p:cNvSpPr>
          <p:nvPr>
            <p:ph type="sldNum" sz="quarter" idx="10"/>
          </p:nvPr>
        </p:nvSpPr>
        <p:spPr/>
        <p:txBody>
          <a:bodyPr/>
          <a:lstStyle/>
          <a:p>
            <a:fld id="{FDB32C89-B002-421D-A6B4-72EEAF1F960B}" type="slidenum">
              <a:rPr lang="en-US" smtClean="0"/>
              <a:t>5</a:t>
            </a:fld>
            <a:endParaRPr lang="en-US"/>
          </a:p>
        </p:txBody>
      </p:sp>
    </p:spTree>
    <p:extLst>
      <p:ext uri="{BB962C8B-B14F-4D97-AF65-F5344CB8AC3E}">
        <p14:creationId xmlns:p14="http://schemas.microsoft.com/office/powerpoint/2010/main" val="3201601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resource allocation graph of Figure 6.6 corresponds to the deadlock situation in Figure 6.1b . Note that in this case, we do not have a simple situation in which two processes each have one resource the other needs. Rather, in this case, there is a circular chain of processes and resources that results in deadlock.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Three conditions of policy must be present for a deadlock to be possible:</a:t>
            </a:r>
          </a:p>
          <a:p>
            <a:r>
              <a:rPr lang="en-US" sz="1200" b="1" kern="1200" baseline="0" dirty="0" smtClean="0">
                <a:solidFill>
                  <a:schemeClr val="tx1"/>
                </a:solidFill>
                <a:latin typeface="+mn-lt"/>
                <a:ea typeface="+mn-ea"/>
                <a:cs typeface="+mn-cs"/>
              </a:rPr>
              <a:t>1. Mutual exclusion . Only one process may use a resource at a time. No process </a:t>
            </a:r>
            <a:r>
              <a:rPr lang="en-US" sz="1200" kern="1200" baseline="0" dirty="0" smtClean="0">
                <a:solidFill>
                  <a:schemeClr val="tx1"/>
                </a:solidFill>
                <a:latin typeface="+mn-lt"/>
                <a:ea typeface="+mn-ea"/>
                <a:cs typeface="+mn-cs"/>
              </a:rPr>
              <a:t>may access a resource unit that has been allocated to another process.</a:t>
            </a:r>
          </a:p>
          <a:p>
            <a:r>
              <a:rPr lang="en-US" sz="1200" b="1" kern="1200" baseline="0" dirty="0" smtClean="0">
                <a:solidFill>
                  <a:schemeClr val="tx1"/>
                </a:solidFill>
                <a:latin typeface="+mn-lt"/>
                <a:ea typeface="+mn-ea"/>
                <a:cs typeface="+mn-cs"/>
              </a:rPr>
              <a:t>2. Hold and wait . A process may hold allocated resources while awaiting assignment </a:t>
            </a:r>
            <a:r>
              <a:rPr lang="en-US" sz="1200" kern="1200" baseline="0" dirty="0" smtClean="0">
                <a:solidFill>
                  <a:schemeClr val="tx1"/>
                </a:solidFill>
                <a:latin typeface="+mn-lt"/>
                <a:ea typeface="+mn-ea"/>
                <a:cs typeface="+mn-cs"/>
              </a:rPr>
              <a:t>of other resources.</a:t>
            </a:r>
          </a:p>
          <a:p>
            <a:r>
              <a:rPr lang="en-US" sz="1200" b="1" kern="1200" baseline="0" dirty="0" smtClean="0">
                <a:solidFill>
                  <a:schemeClr val="tx1"/>
                </a:solidFill>
                <a:latin typeface="+mn-lt"/>
                <a:ea typeface="+mn-ea"/>
                <a:cs typeface="+mn-cs"/>
              </a:rPr>
              <a:t>3. No preemption . No resource can be forcibly removed from a process holding it.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many ways these conditions are quite desirable. For example, mutual exclusion is needed to ensure consistency of results and the integrity of a database. Similarly, preemption should not be done arbitrarily. For example, when data resources are involved, preemption must be supported by a rollback recovery mechanism, which restores a process and its resources to a suitable previous state from which the process can eventually repeat its actions.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first three conditions are necessary but not sufficient for a deadlock to exist. For deadlock to actually take place, a fourth condition is required:</a:t>
            </a:r>
          </a:p>
          <a:p>
            <a:r>
              <a:rPr lang="en-US" sz="1200" b="1" kern="1200" baseline="0" dirty="0" smtClean="0">
                <a:solidFill>
                  <a:schemeClr val="tx1"/>
                </a:solidFill>
                <a:latin typeface="+mn-lt"/>
                <a:ea typeface="+mn-ea"/>
                <a:cs typeface="+mn-cs"/>
              </a:rPr>
              <a:t>4. Circular wait . </a:t>
            </a:r>
            <a:r>
              <a:rPr lang="en-US" sz="1200" b="0" kern="1200" baseline="0" dirty="0" smtClean="0">
                <a:solidFill>
                  <a:schemeClr val="tx1"/>
                </a:solidFill>
                <a:latin typeface="+mn-lt"/>
                <a:ea typeface="+mn-ea"/>
                <a:cs typeface="+mn-cs"/>
              </a:rPr>
              <a:t>A closed chain of processes exists, such that each process holds</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at least one resource needed by the next process in the chain (e.g., Figure 6.5c</a:t>
            </a:r>
          </a:p>
          <a:p>
            <a:r>
              <a:rPr lang="en-US" sz="1200" kern="1200" baseline="0" dirty="0" smtClean="0">
                <a:solidFill>
                  <a:schemeClr val="tx1"/>
                </a:solidFill>
                <a:latin typeface="+mn-lt"/>
                <a:ea typeface="+mn-ea"/>
                <a:cs typeface="+mn-cs"/>
              </a:rPr>
              <a:t>and Figure 6.6 ).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fourth condition is, actually, a potential consequence of the first three. That is, given that the first three conditions exist, a sequence of events may occur that lead to an </a:t>
            </a:r>
            <a:r>
              <a:rPr lang="en-US" sz="1200" kern="1200" baseline="0" dirty="0" err="1" smtClean="0">
                <a:solidFill>
                  <a:schemeClr val="tx1"/>
                </a:solidFill>
                <a:latin typeface="+mn-lt"/>
                <a:ea typeface="+mn-ea"/>
                <a:cs typeface="+mn-cs"/>
              </a:rPr>
              <a:t>unresolvable</a:t>
            </a:r>
            <a:r>
              <a:rPr lang="en-US" sz="1200" kern="1200" baseline="0" dirty="0" smtClean="0">
                <a:solidFill>
                  <a:schemeClr val="tx1"/>
                </a:solidFill>
                <a:latin typeface="+mn-lt"/>
                <a:ea typeface="+mn-ea"/>
                <a:cs typeface="+mn-cs"/>
              </a:rPr>
              <a:t> circular wait. The </a:t>
            </a:r>
            <a:r>
              <a:rPr lang="en-US" sz="1200" kern="1200" baseline="0" dirty="0" err="1" smtClean="0">
                <a:solidFill>
                  <a:schemeClr val="tx1"/>
                </a:solidFill>
                <a:latin typeface="+mn-lt"/>
                <a:ea typeface="+mn-ea"/>
                <a:cs typeface="+mn-cs"/>
              </a:rPr>
              <a:t>unresolvable</a:t>
            </a:r>
            <a:r>
              <a:rPr lang="en-US" sz="1200" kern="1200" baseline="0" dirty="0" smtClean="0">
                <a:solidFill>
                  <a:schemeClr val="tx1"/>
                </a:solidFill>
                <a:latin typeface="+mn-lt"/>
                <a:ea typeface="+mn-ea"/>
                <a:cs typeface="+mn-cs"/>
              </a:rPr>
              <a:t> circular wait is in fact the definition of deadlock. The circular wait listed as condition 4 is </a:t>
            </a:r>
            <a:r>
              <a:rPr lang="en-US" sz="1200" kern="1200" baseline="0" dirty="0" err="1" smtClean="0">
                <a:solidFill>
                  <a:schemeClr val="tx1"/>
                </a:solidFill>
                <a:latin typeface="+mn-lt"/>
                <a:ea typeface="+mn-ea"/>
                <a:cs typeface="+mn-cs"/>
              </a:rPr>
              <a:t>unresolvable</a:t>
            </a:r>
            <a:r>
              <a:rPr lang="en-US" sz="1200" kern="1200" baseline="0" dirty="0" smtClean="0">
                <a:solidFill>
                  <a:schemeClr val="tx1"/>
                </a:solidFill>
                <a:latin typeface="+mn-lt"/>
                <a:ea typeface="+mn-ea"/>
                <a:cs typeface="+mn-cs"/>
              </a:rPr>
              <a:t> because the first three conditions hold. Thus, the four conditions, taken together, constitute necessary and sufficient conditions for deadlock.</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Three general approaches exist for dealing with deadlock. First, one can </a:t>
            </a:r>
            <a:r>
              <a:rPr lang="en-US" sz="1200" b="1" kern="1200" baseline="0" dirty="0" smtClean="0">
                <a:solidFill>
                  <a:schemeClr val="tx1"/>
                </a:solidFill>
                <a:latin typeface="+mn-lt"/>
                <a:ea typeface="+mn-ea"/>
                <a:cs typeface="+mn-cs"/>
              </a:rPr>
              <a:t>prevent deadlock </a:t>
            </a:r>
            <a:r>
              <a:rPr lang="en-US" sz="1200" b="0" kern="1200" baseline="0" dirty="0" smtClean="0">
                <a:solidFill>
                  <a:schemeClr val="tx1"/>
                </a:solidFill>
                <a:latin typeface="+mn-lt"/>
                <a:ea typeface="+mn-ea"/>
                <a:cs typeface="+mn-cs"/>
              </a:rPr>
              <a:t>by adopting a policy that eliminates one of the conditions </a:t>
            </a:r>
            <a:r>
              <a:rPr lang="en-US" sz="1200" kern="1200" baseline="0" dirty="0" smtClean="0">
                <a:solidFill>
                  <a:schemeClr val="tx1"/>
                </a:solidFill>
                <a:latin typeface="+mn-lt"/>
                <a:ea typeface="+mn-ea"/>
                <a:cs typeface="+mn-cs"/>
              </a:rPr>
              <a:t>(conditions 1 through 4). Second, one can </a:t>
            </a:r>
            <a:r>
              <a:rPr lang="en-US" sz="1200" b="1" kern="1200" baseline="0" dirty="0" smtClean="0">
                <a:solidFill>
                  <a:schemeClr val="tx1"/>
                </a:solidFill>
                <a:latin typeface="+mn-lt"/>
                <a:ea typeface="+mn-ea"/>
                <a:cs typeface="+mn-cs"/>
              </a:rPr>
              <a:t>avoid deadlock </a:t>
            </a:r>
            <a:r>
              <a:rPr lang="en-US" sz="1200" b="0" kern="1200" baseline="0" dirty="0" smtClean="0">
                <a:solidFill>
                  <a:schemeClr val="tx1"/>
                </a:solidFill>
                <a:latin typeface="+mn-lt"/>
                <a:ea typeface="+mn-ea"/>
                <a:cs typeface="+mn-cs"/>
              </a:rPr>
              <a:t>by making the appropriate </a:t>
            </a:r>
            <a:r>
              <a:rPr lang="en-US" sz="1200" kern="1200" baseline="0" dirty="0" smtClean="0">
                <a:solidFill>
                  <a:schemeClr val="tx1"/>
                </a:solidFill>
                <a:latin typeface="+mn-lt"/>
                <a:ea typeface="+mn-ea"/>
                <a:cs typeface="+mn-cs"/>
              </a:rPr>
              <a:t>dynamic choices based on the current state of resource allocation. Third, one can attempt to </a:t>
            </a:r>
            <a:r>
              <a:rPr lang="en-US" sz="1200" b="1" kern="1200" baseline="0" dirty="0" smtClean="0">
                <a:solidFill>
                  <a:schemeClr val="tx1"/>
                </a:solidFill>
                <a:latin typeface="+mn-lt"/>
                <a:ea typeface="+mn-ea"/>
                <a:cs typeface="+mn-cs"/>
              </a:rPr>
              <a:t>detect </a:t>
            </a:r>
            <a:r>
              <a:rPr lang="en-US" sz="1200" b="0" kern="1200" baseline="0" dirty="0" smtClean="0">
                <a:solidFill>
                  <a:schemeClr val="tx1"/>
                </a:solidFill>
                <a:latin typeface="+mn-lt"/>
                <a:ea typeface="+mn-ea"/>
                <a:cs typeface="+mn-cs"/>
              </a:rPr>
              <a:t>the presence of deadlock (conditions 1 through 4 hold) and </a:t>
            </a:r>
            <a:r>
              <a:rPr lang="en-US" sz="1200" kern="1200" baseline="0" dirty="0" smtClean="0">
                <a:solidFill>
                  <a:schemeClr val="tx1"/>
                </a:solidFill>
                <a:latin typeface="+mn-lt"/>
                <a:ea typeface="+mn-ea"/>
                <a:cs typeface="+mn-cs"/>
              </a:rPr>
              <a:t>take action to recover.</a:t>
            </a:r>
            <a:endParaRPr lang="en-NZ"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Mutual Exclusion</a:t>
            </a:r>
          </a:p>
          <a:p>
            <a:r>
              <a:rPr lang="en-US" sz="1200" kern="1200" baseline="0" dirty="0" smtClean="0">
                <a:solidFill>
                  <a:schemeClr val="tx1"/>
                </a:solidFill>
                <a:latin typeface="+mn-lt"/>
                <a:ea typeface="+mn-ea"/>
                <a:cs typeface="+mn-cs"/>
              </a:rPr>
              <a:t>In general, the first of the four listed conditions cannot be disallowed. If access to a resource requires mutual exclusion, then mutual exclusion must be supported by the OS. Some resources, such as files, may allow multiple accesses for reads but only exclusive access for writes. Even in this case, deadlock can occur if more than one process requires write permission.</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Hold and Wait</a:t>
            </a:r>
          </a:p>
          <a:p>
            <a:r>
              <a:rPr lang="en-US" sz="1200" kern="1200" baseline="0" dirty="0" smtClean="0">
                <a:solidFill>
                  <a:schemeClr val="tx1"/>
                </a:solidFill>
                <a:latin typeface="+mn-lt"/>
                <a:ea typeface="+mn-ea"/>
                <a:cs typeface="+mn-cs"/>
              </a:rPr>
              <a:t>The hold-and-wait condition can be prevented by requiring that a process request all of its required resources at one time and blocking the process until all requests can be granted simultaneously. This approach is inefficient in two ways. First, a process may be held up for a long time waiting for all of its resource requests to be filled, when in fact it could have proceeded with only some of the resources. Second, resources allocated to a process may remain unused for a considerable period, during which time they are denied to other processes. Another problem is that a process may not know in advance all of the resources that it will require.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There is also the practical problem created by the use of modular programming or a multithreaded structure for an application. An application would need to be aware of all resources that will be requested at all levels or in all modules to make the simultaneous request.</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No Preemption</a:t>
            </a:r>
          </a:p>
          <a:p>
            <a:r>
              <a:rPr lang="en-US" sz="1200" kern="1200" baseline="0" dirty="0" smtClean="0">
                <a:solidFill>
                  <a:schemeClr val="tx1"/>
                </a:solidFill>
                <a:latin typeface="+mn-lt"/>
                <a:ea typeface="+mn-ea"/>
                <a:cs typeface="+mn-cs"/>
              </a:rPr>
              <a:t>This condition can be prevented in several ways. First, if a process holding certain resources is denied a further request, that process must release its original resources and, if necessary, request them again together with the additional resource. Alternatively, if a process requests a resource that is currently held by another process, the OS may preempt the second process and require it to release its resources. This latter scheme would prevent deadlock only if no two processes possessed the same priority.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approach is practical only when applied to resources whose state can be easily saved and restored later, as is the case with a processor.</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Circular Wait</a:t>
            </a:r>
          </a:p>
          <a:p>
            <a:r>
              <a:rPr lang="en-US" sz="1200" kern="1200" baseline="0" dirty="0" smtClean="0">
                <a:solidFill>
                  <a:schemeClr val="tx1"/>
                </a:solidFill>
                <a:latin typeface="+mn-lt"/>
                <a:ea typeface="+mn-ea"/>
                <a:cs typeface="+mn-cs"/>
              </a:rPr>
              <a:t>The circular-wait condition can be prevented by defining a linear ordering of resource types. If a process has been allocated resources of type </a:t>
            </a:r>
            <a:r>
              <a:rPr lang="en-US" sz="1200" i="1" kern="1200" baseline="0" dirty="0" smtClean="0">
                <a:solidFill>
                  <a:schemeClr val="tx1"/>
                </a:solidFill>
                <a:latin typeface="+mn-lt"/>
                <a:ea typeface="+mn-ea"/>
                <a:cs typeface="+mn-cs"/>
              </a:rPr>
              <a:t>R , then it may </a:t>
            </a:r>
            <a:r>
              <a:rPr lang="en-US" sz="1200" kern="1200" baseline="0" dirty="0" smtClean="0">
                <a:solidFill>
                  <a:schemeClr val="tx1"/>
                </a:solidFill>
                <a:latin typeface="+mn-lt"/>
                <a:ea typeface="+mn-ea"/>
                <a:cs typeface="+mn-cs"/>
              </a:rPr>
              <a:t>subsequently request only those resources of types following </a:t>
            </a:r>
            <a:r>
              <a:rPr lang="en-US" sz="1200" i="1" kern="1200" baseline="0" dirty="0" smtClean="0">
                <a:solidFill>
                  <a:schemeClr val="tx1"/>
                </a:solidFill>
                <a:latin typeface="+mn-lt"/>
                <a:ea typeface="+mn-ea"/>
                <a:cs typeface="+mn-cs"/>
              </a:rPr>
              <a:t>R in the ordering. </a:t>
            </a:r>
            <a:r>
              <a:rPr lang="en-US" sz="1200" kern="1200" baseline="0" dirty="0" smtClean="0">
                <a:solidFill>
                  <a:schemeClr val="tx1"/>
                </a:solidFill>
                <a:latin typeface="+mn-lt"/>
                <a:ea typeface="+mn-ea"/>
                <a:cs typeface="+mn-cs"/>
              </a:rPr>
              <a:t>To see that this strategy works, let us associate an index with each resource type. Then resource </a:t>
            </a:r>
            <a:r>
              <a:rPr lang="en-US" sz="1200" i="1" kern="1200" baseline="0" dirty="0" smtClean="0">
                <a:solidFill>
                  <a:schemeClr val="tx1"/>
                </a:solidFill>
                <a:latin typeface="+mn-lt"/>
                <a:ea typeface="+mn-ea"/>
                <a:cs typeface="+mn-cs"/>
              </a:rPr>
              <a:t>R </a:t>
            </a:r>
            <a:r>
              <a:rPr lang="en-US" sz="1200" i="1" kern="1200" baseline="0" dirty="0" err="1" smtClean="0">
                <a:solidFill>
                  <a:schemeClr val="tx1"/>
                </a:solidFill>
                <a:latin typeface="+mn-lt"/>
                <a:ea typeface="+mn-ea"/>
                <a:cs typeface="+mn-cs"/>
              </a:rPr>
              <a:t>i</a:t>
            </a:r>
            <a:r>
              <a:rPr lang="en-US" sz="1200" i="1" kern="1200" baseline="0" dirty="0" smtClean="0">
                <a:solidFill>
                  <a:schemeClr val="tx1"/>
                </a:solidFill>
                <a:latin typeface="+mn-lt"/>
                <a:ea typeface="+mn-ea"/>
                <a:cs typeface="+mn-cs"/>
              </a:rPr>
              <a:t> precedes R </a:t>
            </a:r>
            <a:r>
              <a:rPr lang="en-US" sz="1200" i="1" kern="1200" baseline="0" dirty="0" err="1" smtClean="0">
                <a:solidFill>
                  <a:schemeClr val="tx1"/>
                </a:solidFill>
                <a:latin typeface="+mn-lt"/>
                <a:ea typeface="+mn-ea"/>
                <a:cs typeface="+mn-cs"/>
              </a:rPr>
              <a:t>j</a:t>
            </a:r>
            <a:r>
              <a:rPr lang="en-US" sz="1200" i="1" kern="1200" baseline="0" dirty="0" smtClean="0">
                <a:solidFill>
                  <a:schemeClr val="tx1"/>
                </a:solidFill>
                <a:latin typeface="+mn-lt"/>
                <a:ea typeface="+mn-ea"/>
                <a:cs typeface="+mn-cs"/>
              </a:rPr>
              <a:t> in the ordering if </a:t>
            </a:r>
            <a:r>
              <a:rPr lang="en-US" sz="1200" i="1" kern="1200" baseline="0" dirty="0" err="1" smtClean="0">
                <a:solidFill>
                  <a:schemeClr val="tx1"/>
                </a:solidFill>
                <a:latin typeface="+mn-lt"/>
                <a:ea typeface="+mn-ea"/>
                <a:cs typeface="+mn-cs"/>
              </a:rPr>
              <a:t>i</a:t>
            </a:r>
            <a:r>
              <a:rPr lang="en-US" sz="1200" i="1" kern="1200" baseline="0" dirty="0" smtClean="0">
                <a:solidFill>
                  <a:schemeClr val="tx1"/>
                </a:solidFill>
                <a:latin typeface="+mn-lt"/>
                <a:ea typeface="+mn-ea"/>
                <a:cs typeface="+mn-cs"/>
              </a:rPr>
              <a:t> &lt; </a:t>
            </a:r>
            <a:r>
              <a:rPr lang="en-US" sz="1200" i="1" kern="1200" baseline="0" dirty="0" err="1" smtClean="0">
                <a:solidFill>
                  <a:schemeClr val="tx1"/>
                </a:solidFill>
                <a:latin typeface="+mn-lt"/>
                <a:ea typeface="+mn-ea"/>
                <a:cs typeface="+mn-cs"/>
              </a:rPr>
              <a:t>j</a:t>
            </a:r>
            <a:r>
              <a:rPr lang="en-US" sz="1200" i="1" kern="1200" baseline="0" dirty="0" smtClean="0">
                <a:solidFill>
                  <a:schemeClr val="tx1"/>
                </a:solidFill>
                <a:latin typeface="+mn-lt"/>
                <a:ea typeface="+mn-ea"/>
                <a:cs typeface="+mn-cs"/>
              </a:rPr>
              <a:t> . Now suppose that two </a:t>
            </a:r>
            <a:r>
              <a:rPr lang="en-US" sz="1200" kern="1200" baseline="0" dirty="0" smtClean="0">
                <a:solidFill>
                  <a:schemeClr val="tx1"/>
                </a:solidFill>
                <a:latin typeface="+mn-lt"/>
                <a:ea typeface="+mn-ea"/>
                <a:cs typeface="+mn-cs"/>
              </a:rPr>
              <a:t>processes, A and B, are deadlocked because A has acquired </a:t>
            </a:r>
            <a:r>
              <a:rPr lang="en-US" sz="1200" i="1" kern="1200" baseline="0" dirty="0" smtClean="0">
                <a:solidFill>
                  <a:schemeClr val="tx1"/>
                </a:solidFill>
                <a:latin typeface="+mn-lt"/>
                <a:ea typeface="+mn-ea"/>
                <a:cs typeface="+mn-cs"/>
              </a:rPr>
              <a:t>R </a:t>
            </a:r>
            <a:r>
              <a:rPr lang="en-US" sz="1200" i="1" kern="1200" baseline="0" dirty="0" err="1" smtClean="0">
                <a:solidFill>
                  <a:schemeClr val="tx1"/>
                </a:solidFill>
                <a:latin typeface="+mn-lt"/>
                <a:ea typeface="+mn-ea"/>
                <a:cs typeface="+mn-cs"/>
              </a:rPr>
              <a:t>i</a:t>
            </a:r>
            <a:r>
              <a:rPr lang="en-US" sz="1200" i="1" kern="1200" baseline="0" dirty="0" smtClean="0">
                <a:solidFill>
                  <a:schemeClr val="tx1"/>
                </a:solidFill>
                <a:latin typeface="+mn-lt"/>
                <a:ea typeface="+mn-ea"/>
                <a:cs typeface="+mn-cs"/>
              </a:rPr>
              <a:t> and requested R </a:t>
            </a:r>
            <a:r>
              <a:rPr lang="en-US" sz="1200" i="1" kern="1200" baseline="0" dirty="0" err="1" smtClean="0">
                <a:solidFill>
                  <a:schemeClr val="tx1"/>
                </a:solidFill>
                <a:latin typeface="+mn-lt"/>
                <a:ea typeface="+mn-ea"/>
                <a:cs typeface="+mn-cs"/>
              </a:rPr>
              <a:t>j</a:t>
            </a:r>
            <a:r>
              <a:rPr lang="en-US" sz="1200" i="1" kern="1200" baseline="0" dirty="0" smtClean="0">
                <a:solidFill>
                  <a:schemeClr val="tx1"/>
                </a:solidFill>
                <a:latin typeface="+mn-lt"/>
                <a:ea typeface="+mn-ea"/>
                <a:cs typeface="+mn-cs"/>
              </a:rPr>
              <a:t> , </a:t>
            </a:r>
            <a:r>
              <a:rPr lang="en-US" sz="1200" kern="1200" baseline="0" dirty="0" smtClean="0">
                <a:solidFill>
                  <a:schemeClr val="tx1"/>
                </a:solidFill>
                <a:latin typeface="+mn-lt"/>
                <a:ea typeface="+mn-ea"/>
                <a:cs typeface="+mn-cs"/>
              </a:rPr>
              <a:t>and B has acquired </a:t>
            </a:r>
            <a:r>
              <a:rPr lang="en-US" sz="1200" i="1" kern="1200" baseline="0" dirty="0" smtClean="0">
                <a:solidFill>
                  <a:schemeClr val="tx1"/>
                </a:solidFill>
                <a:latin typeface="+mn-lt"/>
                <a:ea typeface="+mn-ea"/>
                <a:cs typeface="+mn-cs"/>
              </a:rPr>
              <a:t>R </a:t>
            </a:r>
            <a:r>
              <a:rPr lang="en-US" sz="1200" i="1" kern="1200" baseline="0" dirty="0" err="1" smtClean="0">
                <a:solidFill>
                  <a:schemeClr val="tx1"/>
                </a:solidFill>
                <a:latin typeface="+mn-lt"/>
                <a:ea typeface="+mn-ea"/>
                <a:cs typeface="+mn-cs"/>
              </a:rPr>
              <a:t>j</a:t>
            </a:r>
            <a:r>
              <a:rPr lang="en-US" sz="1200" i="1" kern="1200" baseline="0" dirty="0" smtClean="0">
                <a:solidFill>
                  <a:schemeClr val="tx1"/>
                </a:solidFill>
                <a:latin typeface="+mn-lt"/>
                <a:ea typeface="+mn-ea"/>
                <a:cs typeface="+mn-cs"/>
              </a:rPr>
              <a:t> and requested R </a:t>
            </a:r>
            <a:r>
              <a:rPr lang="en-US" sz="1200" i="1" kern="1200" baseline="0" dirty="0" err="1" smtClean="0">
                <a:solidFill>
                  <a:schemeClr val="tx1"/>
                </a:solidFill>
                <a:latin typeface="+mn-lt"/>
                <a:ea typeface="+mn-ea"/>
                <a:cs typeface="+mn-cs"/>
              </a:rPr>
              <a:t>i</a:t>
            </a:r>
            <a:r>
              <a:rPr lang="en-US" sz="1200" i="1" kern="1200" baseline="0" dirty="0" smtClean="0">
                <a:solidFill>
                  <a:schemeClr val="tx1"/>
                </a:solidFill>
                <a:latin typeface="+mn-lt"/>
                <a:ea typeface="+mn-ea"/>
                <a:cs typeface="+mn-cs"/>
              </a:rPr>
              <a:t> . This condition is impossible because it </a:t>
            </a:r>
            <a:r>
              <a:rPr lang="en-US" sz="1200" kern="1200" baseline="0" dirty="0" smtClean="0">
                <a:solidFill>
                  <a:schemeClr val="tx1"/>
                </a:solidFill>
                <a:latin typeface="+mn-lt"/>
                <a:ea typeface="+mn-ea"/>
                <a:cs typeface="+mn-cs"/>
              </a:rPr>
              <a:t>implies </a:t>
            </a:r>
            <a:r>
              <a:rPr lang="en-US" sz="1200" i="1" kern="1200" baseline="0" dirty="0" err="1" smtClean="0">
                <a:solidFill>
                  <a:schemeClr val="tx1"/>
                </a:solidFill>
                <a:latin typeface="+mn-lt"/>
                <a:ea typeface="+mn-ea"/>
                <a:cs typeface="+mn-cs"/>
              </a:rPr>
              <a:t>i</a:t>
            </a:r>
            <a:r>
              <a:rPr lang="en-US" sz="1200" i="1" kern="1200" baseline="0" dirty="0" smtClean="0">
                <a:solidFill>
                  <a:schemeClr val="tx1"/>
                </a:solidFill>
                <a:latin typeface="+mn-lt"/>
                <a:ea typeface="+mn-ea"/>
                <a:cs typeface="+mn-cs"/>
              </a:rPr>
              <a:t> &lt; </a:t>
            </a:r>
            <a:r>
              <a:rPr lang="en-US" sz="1200" i="1" kern="1200" baseline="0" dirty="0" err="1" smtClean="0">
                <a:solidFill>
                  <a:schemeClr val="tx1"/>
                </a:solidFill>
                <a:latin typeface="+mn-lt"/>
                <a:ea typeface="+mn-ea"/>
                <a:cs typeface="+mn-cs"/>
              </a:rPr>
              <a:t>j</a:t>
            </a:r>
            <a:r>
              <a:rPr lang="en-US" sz="1200" i="1" kern="1200" baseline="0" dirty="0" smtClean="0">
                <a:solidFill>
                  <a:schemeClr val="tx1"/>
                </a:solidFill>
                <a:latin typeface="+mn-lt"/>
                <a:ea typeface="+mn-ea"/>
                <a:cs typeface="+mn-cs"/>
              </a:rPr>
              <a:t> and </a:t>
            </a:r>
            <a:r>
              <a:rPr lang="en-US" sz="1200" i="1" kern="1200" baseline="0" dirty="0" err="1" smtClean="0">
                <a:solidFill>
                  <a:schemeClr val="tx1"/>
                </a:solidFill>
                <a:latin typeface="+mn-lt"/>
                <a:ea typeface="+mn-ea"/>
                <a:cs typeface="+mn-cs"/>
              </a:rPr>
              <a:t>j</a:t>
            </a:r>
            <a:r>
              <a:rPr lang="en-US" sz="1200" i="1" kern="1200" baseline="0" dirty="0" smtClean="0">
                <a:solidFill>
                  <a:schemeClr val="tx1"/>
                </a:solidFill>
                <a:latin typeface="+mn-lt"/>
                <a:ea typeface="+mn-ea"/>
                <a:cs typeface="+mn-cs"/>
              </a:rPr>
              <a:t> &lt; </a:t>
            </a:r>
            <a:r>
              <a:rPr lang="en-US" sz="1200" i="1" kern="1200" baseline="0" dirty="0" err="1" smtClean="0">
                <a:solidFill>
                  <a:schemeClr val="tx1"/>
                </a:solidFill>
                <a:latin typeface="+mn-lt"/>
                <a:ea typeface="+mn-ea"/>
                <a:cs typeface="+mn-cs"/>
              </a:rPr>
              <a:t>i</a:t>
            </a:r>
            <a:r>
              <a:rPr lang="en-US" sz="1200" i="1"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As with hold-and-wait prevention, circular-wait prevention may be inefficient, slowing down processes and denying resource access unnecessarily.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An approach to solving the deadlock problem that differs subtly from deadlock prevention is deadlock avoidance. 2 In </a:t>
            </a:r>
            <a:r>
              <a:rPr lang="en-US" sz="1200" b="1" kern="1200" baseline="0" dirty="0" smtClean="0">
                <a:solidFill>
                  <a:schemeClr val="tx1"/>
                </a:solidFill>
                <a:latin typeface="+mn-lt"/>
                <a:ea typeface="+mn-ea"/>
                <a:cs typeface="+mn-cs"/>
              </a:rPr>
              <a:t>deadlock prevention , </a:t>
            </a:r>
            <a:r>
              <a:rPr lang="en-US" sz="1200" b="0" kern="1200" baseline="0" dirty="0" smtClean="0">
                <a:solidFill>
                  <a:schemeClr val="tx1"/>
                </a:solidFill>
                <a:latin typeface="+mn-lt"/>
                <a:ea typeface="+mn-ea"/>
                <a:cs typeface="+mn-cs"/>
              </a:rPr>
              <a:t>we constrain resource </a:t>
            </a:r>
            <a:r>
              <a:rPr lang="en-US" sz="1200" kern="1200" baseline="0" dirty="0" smtClean="0">
                <a:solidFill>
                  <a:schemeClr val="tx1"/>
                </a:solidFill>
                <a:latin typeface="+mn-lt"/>
                <a:ea typeface="+mn-ea"/>
                <a:cs typeface="+mn-cs"/>
              </a:rPr>
              <a:t>requests to prevent at least one of the four conditions of deadlock. This is either done indirectly, by preventing one of the three necessary policy conditions (mutual exclusion, hold and wait, no preemption), or directly, by preventing circular wait. This leads to inefficient use of resources and inefficient execution of processes. </a:t>
            </a:r>
            <a:r>
              <a:rPr lang="en-US" sz="1200" b="1" kern="1200" baseline="0" dirty="0" smtClean="0">
                <a:solidFill>
                  <a:schemeClr val="tx1"/>
                </a:solidFill>
                <a:latin typeface="+mn-lt"/>
                <a:ea typeface="+mn-ea"/>
                <a:cs typeface="+mn-cs"/>
              </a:rPr>
              <a:t>Deadlock avoidance , </a:t>
            </a:r>
            <a:r>
              <a:rPr lang="en-US" sz="1200" b="0" kern="1200" baseline="0" dirty="0" smtClean="0">
                <a:solidFill>
                  <a:schemeClr val="tx1"/>
                </a:solidFill>
                <a:latin typeface="+mn-lt"/>
                <a:ea typeface="+mn-ea"/>
                <a:cs typeface="+mn-cs"/>
              </a:rPr>
              <a:t>on the other hand, allows the three necessary</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conditions but </a:t>
            </a:r>
            <a:r>
              <a:rPr lang="en-US" sz="1200" kern="1200" baseline="0" dirty="0" smtClean="0">
                <a:solidFill>
                  <a:schemeClr val="tx1"/>
                </a:solidFill>
                <a:latin typeface="+mn-lt"/>
                <a:ea typeface="+mn-ea"/>
                <a:cs typeface="+mn-cs"/>
              </a:rPr>
              <a:t>makes judicious choices to assure that the deadlock point is never reached. As such, avoidance allows more concurrency than prevention. With deadlock avoidance, a decision is made dynamically whether the current resource allocation request will, if granted, potentially lead to a deadlock. Deadlock avoidance thus requires knowledge</a:t>
            </a:r>
          </a:p>
          <a:p>
            <a:r>
              <a:rPr lang="en-US" sz="1200" kern="1200" baseline="0" dirty="0" smtClean="0">
                <a:solidFill>
                  <a:schemeClr val="tx1"/>
                </a:solidFill>
                <a:latin typeface="+mn-lt"/>
                <a:ea typeface="+mn-ea"/>
                <a:cs typeface="+mn-cs"/>
              </a:rPr>
              <a:t>of future process resource requests. </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NZ" b="1" dirty="0" smtClean="0"/>
              <a:t>Animation:</a:t>
            </a:r>
            <a:r>
              <a:rPr lang="en-NZ" b="0" dirty="0" smtClean="0"/>
              <a:t> Callouts explain resource</a:t>
            </a:r>
            <a:r>
              <a:rPr lang="en-NZ" b="0" baseline="0" dirty="0" smtClean="0"/>
              <a:t> parts of figure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following example illustrates these concepts. Figure 6.7a shows the state of a system consisting of four processes and three resources. The total amount of resources R1, R2, and R3 are 9, 3, and 6 units, respectively. In the current state allocations have been made to the four processes, leaving 1 unit of R2 and 1 unit of R3 available. Is this a safe state? To answer this question, we ask an intermediate question: Can any of the four processes be run to completion with the resources available? That is, can the difference between the maximum requirement and current allocation for any process be met with the available resources? In terms of the matrices and vectors introduced earlier, the condition to be met</a:t>
            </a:r>
          </a:p>
          <a:p>
            <a:r>
              <a:rPr lang="en-US" sz="1200" kern="1200" baseline="0" dirty="0" smtClean="0">
                <a:solidFill>
                  <a:schemeClr val="tx1"/>
                </a:solidFill>
                <a:latin typeface="+mn-lt"/>
                <a:ea typeface="+mn-ea"/>
                <a:cs typeface="+mn-cs"/>
              </a:rPr>
              <a:t>for process </a:t>
            </a:r>
            <a:r>
              <a:rPr lang="en-US" sz="1200" i="1" kern="1200" baseline="0" dirty="0" err="1" smtClean="0">
                <a:solidFill>
                  <a:schemeClr val="tx1"/>
                </a:solidFill>
                <a:latin typeface="+mn-lt"/>
                <a:ea typeface="+mn-ea"/>
                <a:cs typeface="+mn-cs"/>
              </a:rPr>
              <a:t>i</a:t>
            </a:r>
            <a:r>
              <a:rPr lang="en-US" sz="1200" i="1" kern="1200" baseline="0" dirty="0" smtClean="0">
                <a:solidFill>
                  <a:schemeClr val="tx1"/>
                </a:solidFill>
                <a:latin typeface="+mn-lt"/>
                <a:ea typeface="+mn-ea"/>
                <a:cs typeface="+mn-cs"/>
              </a:rPr>
              <a:t> is:</a:t>
            </a:r>
          </a:p>
          <a:p>
            <a:r>
              <a:rPr lang="en-US" sz="1200" i="1" kern="1200" baseline="0" dirty="0" err="1" smtClean="0">
                <a:solidFill>
                  <a:schemeClr val="tx1"/>
                </a:solidFill>
                <a:latin typeface="+mn-lt"/>
                <a:ea typeface="+mn-ea"/>
                <a:cs typeface="+mn-cs"/>
              </a:rPr>
              <a:t>Cij</a:t>
            </a:r>
            <a:r>
              <a:rPr lang="en-US" sz="1200" i="1" kern="1200" baseline="0" dirty="0" smtClean="0">
                <a:solidFill>
                  <a:schemeClr val="tx1"/>
                </a:solidFill>
                <a:latin typeface="+mn-lt"/>
                <a:ea typeface="+mn-ea"/>
                <a:cs typeface="+mn-cs"/>
              </a:rPr>
              <a:t> - </a:t>
            </a:r>
            <a:r>
              <a:rPr lang="en-US" sz="1200" i="1" kern="1200" baseline="0" dirty="0" err="1" smtClean="0">
                <a:solidFill>
                  <a:schemeClr val="tx1"/>
                </a:solidFill>
                <a:latin typeface="+mn-lt"/>
                <a:ea typeface="+mn-ea"/>
                <a:cs typeface="+mn-cs"/>
              </a:rPr>
              <a:t>Aij</a:t>
            </a:r>
            <a:r>
              <a:rPr lang="en-US" sz="1200" i="1" kern="1200" baseline="0" dirty="0" smtClean="0">
                <a:solidFill>
                  <a:schemeClr val="tx1"/>
                </a:solidFill>
                <a:latin typeface="+mn-lt"/>
                <a:ea typeface="+mn-ea"/>
                <a:cs typeface="+mn-cs"/>
              </a:rPr>
              <a:t> … </a:t>
            </a:r>
            <a:r>
              <a:rPr lang="en-US" sz="1200" i="1" kern="1200" baseline="0" dirty="0" err="1" smtClean="0">
                <a:solidFill>
                  <a:schemeClr val="tx1"/>
                </a:solidFill>
                <a:latin typeface="+mn-lt"/>
                <a:ea typeface="+mn-ea"/>
                <a:cs typeface="+mn-cs"/>
              </a:rPr>
              <a:t>Vj</a:t>
            </a:r>
            <a:r>
              <a:rPr lang="en-US" sz="1200" i="1" kern="1200" baseline="0" dirty="0" smtClean="0">
                <a:solidFill>
                  <a:schemeClr val="tx1"/>
                </a:solidFill>
                <a:latin typeface="+mn-lt"/>
                <a:ea typeface="+mn-ea"/>
                <a:cs typeface="+mn-cs"/>
              </a:rPr>
              <a:t>, for all </a:t>
            </a:r>
            <a:r>
              <a:rPr lang="en-US" sz="1200" i="1" kern="1200" baseline="0" dirty="0" err="1" smtClean="0">
                <a:solidFill>
                  <a:schemeClr val="tx1"/>
                </a:solidFill>
                <a:latin typeface="+mn-lt"/>
                <a:ea typeface="+mn-ea"/>
                <a:cs typeface="+mn-cs"/>
              </a:rPr>
              <a:t>j</a:t>
            </a:r>
            <a:endParaRPr lang="en-NZ" dirty="0" smtClean="0"/>
          </a:p>
          <a:p>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Clearly, this is not possible for P1, which has only 1 unit of R1 and requires 2 more units of R1, 2 units of R2, and 2 units of R3. However, by assigning one unit of R3 to process P2, P2 has its maximum required resources allocated and can run to completion. Let us assume that this is accomplished. When P2 completes, its resources can be returned to the pool of available resources. The resulting state is shown in Figure 6.7b . Now we can ask again if any of the remaining processes can be completed. In this case, each of the remaining processes could be completed.</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Suppose we choose P1, allocate the required resources, complete P1, and return all of P1’s resources to the available pool. We are left in the state shown in Figure 6.7c .</a:t>
            </a:r>
            <a:endParaRPr lang="en-US"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Next, we can complete P3, resulting in the state of Figure 6.7d . Finally, we can complete P4. At this point, all of the processes have been run to completion. Thus, the state defined by Figure 6.7a is a safe state.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These concepts suggest the following deadlock avoidance strategy, which ensures that the system of processes and resources is always in a safe state. When a process makes a request for a set of resources, assume that the request is granted, update the system state accordingly, and then determine if the result is a safe state. If so, grant the request and, if not, block the process until it is safe to grant the request.</a:t>
            </a:r>
            <a:endParaRPr lang="en-US"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altLang="zh-CN" baseline="0" dirty="0" smtClean="0"/>
          </a:p>
        </p:txBody>
      </p:sp>
      <p:sp>
        <p:nvSpPr>
          <p:cNvPr id="4" name="Slide Number Placeholder 3"/>
          <p:cNvSpPr>
            <a:spLocks noGrp="1"/>
          </p:cNvSpPr>
          <p:nvPr>
            <p:ph type="sldNum" sz="quarter" idx="10"/>
          </p:nvPr>
        </p:nvSpPr>
        <p:spPr/>
        <p:txBody>
          <a:bodyPr/>
          <a:lstStyle/>
          <a:p>
            <a:fld id="{FDB32C89-B002-421D-A6B4-72EEAF1F960B}" type="slidenum">
              <a:rPr lang="en-US" smtClean="0"/>
              <a:t>11</a:t>
            </a:fld>
            <a:endParaRPr lang="en-US"/>
          </a:p>
        </p:txBody>
      </p:sp>
    </p:spTree>
    <p:extLst>
      <p:ext uri="{BB962C8B-B14F-4D97-AF65-F5344CB8AC3E}">
        <p14:creationId xmlns:p14="http://schemas.microsoft.com/office/powerpoint/2010/main" val="3926532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Consider the state defined in Figure 6.8a . Suppose P2 makes a request for one additional unit of R1 and one additional unit of R3. If we assume the request is granted, then the resulting state is that of Figure 6.7a . We have already seen that this is a safe state; therefore, it is safe to grant the request. Now let us return to the state of Figure 6.8a and suppose that P1 makes the request for one additional unit each of R1 and R3; if we assume that the request is granted, we are left in the state of Figure 6.8b . Is this a safe state? The answer is no, because each process will need at least one additional unit of R1, and there are none available. Thus, on the basis of deadlock avoidance, the request by P1 should be denied and P1 should be blocked.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is important to point out that Figure 6.8b is not a deadlocked state. It merely has the potential for deadlock. It is possible, for example, that if P1 were run from this state it would subsequently release one unit of R1 and one unit of R3 prior to needing these resources again. If that happened, the system would return to a safe state. Thus, the deadlock avoidance strategy does not predict deadlock with certainty; it merely anticipates the possibility of deadlock and assures that there is never such a possibility.</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resource allocation graph of Figure 6.6 corresponds to the deadlock situation in Figure 6.1b . Note that in this case, we do not have a simple situation in which two processes each have one resource the other needs. Rather, in this case, there is a circular chain of processes and resources that results in deadlock.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Once deadlock has been detected, some strategy is needed for recovery. The following are possible approaches, listed in order of increasing sophistication:</a:t>
            </a:r>
          </a:p>
          <a:p>
            <a:r>
              <a:rPr lang="en-US" sz="1200" b="1" kern="1200" baseline="0" dirty="0" smtClean="0">
                <a:solidFill>
                  <a:schemeClr val="tx1"/>
                </a:solidFill>
                <a:latin typeface="+mn-lt"/>
                <a:ea typeface="+mn-ea"/>
                <a:cs typeface="+mn-cs"/>
              </a:rPr>
              <a:t>1. Abort all deadlocked processes. </a:t>
            </a:r>
            <a:r>
              <a:rPr lang="en-US" sz="1200" b="0" kern="1200" baseline="0" dirty="0" smtClean="0">
                <a:solidFill>
                  <a:schemeClr val="tx1"/>
                </a:solidFill>
                <a:latin typeface="+mn-lt"/>
                <a:ea typeface="+mn-ea"/>
                <a:cs typeface="+mn-cs"/>
              </a:rPr>
              <a:t>This is, believe it or not, one of the most </a:t>
            </a:r>
            <a:r>
              <a:rPr lang="en-US" sz="1200" kern="1200" baseline="0" dirty="0" smtClean="0">
                <a:solidFill>
                  <a:schemeClr val="tx1"/>
                </a:solidFill>
                <a:latin typeface="+mn-lt"/>
                <a:ea typeface="+mn-ea"/>
                <a:cs typeface="+mn-cs"/>
              </a:rPr>
              <a:t>common, if not the most common, solution adopted in operating systems.</a:t>
            </a:r>
          </a:p>
          <a:p>
            <a:r>
              <a:rPr lang="en-US" sz="1200" b="1" kern="1200" baseline="0" dirty="0" smtClean="0">
                <a:solidFill>
                  <a:schemeClr val="tx1"/>
                </a:solidFill>
                <a:latin typeface="+mn-lt"/>
                <a:ea typeface="+mn-ea"/>
                <a:cs typeface="+mn-cs"/>
              </a:rPr>
              <a:t>2. Back up each deadlocked process to some previously defined checkpoint, and restart all processes</a:t>
            </a:r>
            <a:r>
              <a:rPr lang="en-US" sz="1200" kern="1200" baseline="0" dirty="0" smtClean="0">
                <a:solidFill>
                  <a:schemeClr val="tx1"/>
                </a:solidFill>
                <a:latin typeface="+mn-lt"/>
                <a:ea typeface="+mn-ea"/>
                <a:cs typeface="+mn-cs"/>
              </a:rPr>
              <a:t>. This requires that rollback and restart mechanisms be built</a:t>
            </a:r>
          </a:p>
          <a:p>
            <a:r>
              <a:rPr lang="en-US" sz="1200" kern="1200" baseline="0" dirty="0" smtClean="0">
                <a:solidFill>
                  <a:schemeClr val="tx1"/>
                </a:solidFill>
                <a:latin typeface="+mn-lt"/>
                <a:ea typeface="+mn-ea"/>
                <a:cs typeface="+mn-cs"/>
              </a:rPr>
              <a:t>in to the system. The risk in this approach is that the original deadlock may recur. However, the </a:t>
            </a:r>
            <a:r>
              <a:rPr lang="en-US" sz="1200" kern="1200" baseline="0" dirty="0" err="1" smtClean="0">
                <a:solidFill>
                  <a:schemeClr val="tx1"/>
                </a:solidFill>
                <a:latin typeface="+mn-lt"/>
                <a:ea typeface="+mn-ea"/>
                <a:cs typeface="+mn-cs"/>
              </a:rPr>
              <a:t>nondeterminancy</a:t>
            </a:r>
            <a:r>
              <a:rPr lang="en-US" sz="1200" kern="1200" baseline="0" dirty="0" smtClean="0">
                <a:solidFill>
                  <a:schemeClr val="tx1"/>
                </a:solidFill>
                <a:latin typeface="+mn-lt"/>
                <a:ea typeface="+mn-ea"/>
                <a:cs typeface="+mn-cs"/>
              </a:rPr>
              <a:t> of concurrent processing may ensure that this does not happen.</a:t>
            </a:r>
          </a:p>
          <a:p>
            <a:r>
              <a:rPr lang="en-US" sz="1200" b="1" kern="1200" baseline="0" dirty="0" smtClean="0">
                <a:solidFill>
                  <a:schemeClr val="tx1"/>
                </a:solidFill>
                <a:latin typeface="+mn-lt"/>
                <a:ea typeface="+mn-ea"/>
                <a:cs typeface="+mn-cs"/>
              </a:rPr>
              <a:t>3. Successively abort deadlocked processes until deadlock no longer exists. </a:t>
            </a:r>
            <a:r>
              <a:rPr lang="en-US" sz="1200" b="0" kern="1200" baseline="0" dirty="0" smtClean="0">
                <a:solidFill>
                  <a:schemeClr val="tx1"/>
                </a:solidFill>
                <a:latin typeface="+mn-lt"/>
                <a:ea typeface="+mn-ea"/>
                <a:cs typeface="+mn-cs"/>
              </a:rPr>
              <a:t>The </a:t>
            </a:r>
            <a:r>
              <a:rPr lang="en-US" sz="1200" kern="1200" baseline="0" dirty="0" smtClean="0">
                <a:solidFill>
                  <a:schemeClr val="tx1"/>
                </a:solidFill>
                <a:latin typeface="+mn-lt"/>
                <a:ea typeface="+mn-ea"/>
                <a:cs typeface="+mn-cs"/>
              </a:rPr>
              <a:t>order in which processes are selected for abortion should be on the basis of some criterion of minimum cost. After each abortion, the detection algorithm must be </a:t>
            </a:r>
            <a:r>
              <a:rPr lang="en-US" sz="1200" kern="1200" baseline="0" dirty="0" err="1" smtClean="0">
                <a:solidFill>
                  <a:schemeClr val="tx1"/>
                </a:solidFill>
                <a:latin typeface="+mn-lt"/>
                <a:ea typeface="+mn-ea"/>
                <a:cs typeface="+mn-cs"/>
              </a:rPr>
              <a:t>reinvoked</a:t>
            </a:r>
            <a:r>
              <a:rPr lang="en-US" sz="1200" kern="1200" baseline="0" dirty="0" smtClean="0">
                <a:solidFill>
                  <a:schemeClr val="tx1"/>
                </a:solidFill>
                <a:latin typeface="+mn-lt"/>
                <a:ea typeface="+mn-ea"/>
                <a:cs typeface="+mn-cs"/>
              </a:rPr>
              <a:t> to see whether deadlock still exists.</a:t>
            </a:r>
          </a:p>
          <a:p>
            <a:r>
              <a:rPr lang="en-US" sz="1200" b="1" kern="1200" baseline="0" dirty="0" smtClean="0">
                <a:solidFill>
                  <a:schemeClr val="tx1"/>
                </a:solidFill>
                <a:latin typeface="+mn-lt"/>
                <a:ea typeface="+mn-ea"/>
                <a:cs typeface="+mn-cs"/>
              </a:rPr>
              <a:t>4. Successively preempt resources until deadlock no longer exists. </a:t>
            </a:r>
            <a:r>
              <a:rPr lang="en-US" sz="1200" b="0" kern="1200" baseline="0" dirty="0" smtClean="0">
                <a:solidFill>
                  <a:schemeClr val="tx1"/>
                </a:solidFill>
                <a:latin typeface="+mn-lt"/>
                <a:ea typeface="+mn-ea"/>
                <a:cs typeface="+mn-cs"/>
              </a:rPr>
              <a:t>As in (3), a </a:t>
            </a:r>
            <a:r>
              <a:rPr lang="en-US" sz="1200" b="0" kern="1200" baseline="0" dirty="0" err="1" smtClean="0">
                <a:solidFill>
                  <a:schemeClr val="tx1"/>
                </a:solidFill>
                <a:latin typeface="+mn-lt"/>
                <a:ea typeface="+mn-ea"/>
                <a:cs typeface="+mn-cs"/>
              </a:rPr>
              <a:t>costbased</a:t>
            </a:r>
            <a:r>
              <a:rPr lang="en-US" sz="1200" b="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selection should be used, and </a:t>
            </a:r>
            <a:r>
              <a:rPr lang="en-US" sz="1200" kern="1200" baseline="0" dirty="0" err="1" smtClean="0">
                <a:solidFill>
                  <a:schemeClr val="tx1"/>
                </a:solidFill>
                <a:latin typeface="+mn-lt"/>
                <a:ea typeface="+mn-ea"/>
                <a:cs typeface="+mn-cs"/>
              </a:rPr>
              <a:t>reinvocation</a:t>
            </a:r>
            <a:r>
              <a:rPr lang="en-US" sz="1200" kern="1200" baseline="0" dirty="0" smtClean="0">
                <a:solidFill>
                  <a:schemeClr val="tx1"/>
                </a:solidFill>
                <a:latin typeface="+mn-lt"/>
                <a:ea typeface="+mn-ea"/>
                <a:cs typeface="+mn-cs"/>
              </a:rPr>
              <a:t> of the detection algorithm is required after each preemption. A process that has a resource preempted from it must be rolled back to a point prior to its acquisition of that resource.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 (3) and (4), the selection criteria could be one of the following. Choose the process with the</a:t>
            </a:r>
          </a:p>
          <a:p>
            <a:r>
              <a:rPr lang="en-US" sz="1200" kern="1200" baseline="0" dirty="0" smtClean="0">
                <a:solidFill>
                  <a:schemeClr val="tx1"/>
                </a:solidFill>
                <a:latin typeface="+mn-lt"/>
                <a:ea typeface="+mn-ea"/>
                <a:cs typeface="+mn-cs"/>
              </a:rPr>
              <a:t>• least amount of processor time consumed so far</a:t>
            </a:r>
          </a:p>
          <a:p>
            <a:r>
              <a:rPr lang="en-US" sz="1200" kern="1200" baseline="0" dirty="0" smtClean="0">
                <a:solidFill>
                  <a:schemeClr val="tx1"/>
                </a:solidFill>
                <a:latin typeface="+mn-lt"/>
                <a:ea typeface="+mn-ea"/>
                <a:cs typeface="+mn-cs"/>
              </a:rPr>
              <a:t>• least amount of output produced so far</a:t>
            </a:r>
          </a:p>
          <a:p>
            <a:r>
              <a:rPr lang="en-US" sz="1200" kern="1200" baseline="0" dirty="0" smtClean="0">
                <a:solidFill>
                  <a:schemeClr val="tx1"/>
                </a:solidFill>
                <a:latin typeface="+mn-lt"/>
                <a:ea typeface="+mn-ea"/>
                <a:cs typeface="+mn-cs"/>
              </a:rPr>
              <a:t>• most estimated time remaining</a:t>
            </a:r>
          </a:p>
          <a:p>
            <a:pPr>
              <a:buFont typeface="Arial"/>
              <a:buChar char="•"/>
            </a:pPr>
            <a:r>
              <a:rPr lang="en-US" sz="1200" kern="1200" baseline="0" dirty="0" smtClean="0">
                <a:solidFill>
                  <a:schemeClr val="tx1"/>
                </a:solidFill>
                <a:latin typeface="+mn-lt"/>
                <a:ea typeface="+mn-ea"/>
                <a:cs typeface="+mn-cs"/>
              </a:rPr>
              <a:t>least total resources allocated so far</a:t>
            </a:r>
          </a:p>
          <a:p>
            <a:r>
              <a:rPr lang="en-US" sz="1200" kern="1200" baseline="0" dirty="0" smtClean="0">
                <a:solidFill>
                  <a:schemeClr val="tx1"/>
                </a:solidFill>
                <a:latin typeface="+mn-lt"/>
                <a:ea typeface="+mn-ea"/>
                <a:cs typeface="+mn-cs"/>
              </a:rPr>
              <a:t>• lowest priority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Some of these quantities are easier to measure than others. Estimated time remaining is particularly suspect. Also, other than by means of the priority measure, there is no indication of the “cost” to the user, as opposed to the cost to the system as a whole.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 Table 6.1 suggests, there are strengths and weaknesses to all of the strategies for dealing with deadlock. Rather than attempting to design an OS facility that employs only one of these strategies, it might be more efficient to use different strategies in different situations.</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Chapter 6 summary.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Deadlock can be defined as the </a:t>
            </a:r>
            <a:r>
              <a:rPr lang="en-US" sz="1200" i="1" kern="1200" baseline="0" dirty="0" smtClean="0">
                <a:solidFill>
                  <a:schemeClr val="tx1"/>
                </a:solidFill>
                <a:latin typeface="+mn-lt"/>
                <a:ea typeface="+mn-ea"/>
                <a:cs typeface="+mn-cs"/>
              </a:rPr>
              <a:t>permanent blocking of a set of processes that either </a:t>
            </a:r>
            <a:r>
              <a:rPr lang="en-US" sz="1200" kern="1200" baseline="0" dirty="0" smtClean="0">
                <a:solidFill>
                  <a:schemeClr val="tx1"/>
                </a:solidFill>
                <a:latin typeface="+mn-lt"/>
                <a:ea typeface="+mn-ea"/>
                <a:cs typeface="+mn-cs"/>
              </a:rPr>
              <a:t>compete for system resources or communicate with each other. A set of processes is deadlocked when each process in the set is blocked awaiting an event (typically the freeing up of some requested resource) that can only be triggered by another blocked process in the set. Deadlock is permanent because none of the events is ever triggered. Unlike other problems in concurrent process management, there is no efficient solution in the general case.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NZ" sz="1200" b="1" kern="1200" baseline="0" dirty="0" smtClean="0">
                <a:solidFill>
                  <a:schemeClr val="tx1"/>
                </a:solidFill>
                <a:latin typeface="+mn-lt"/>
                <a:ea typeface="+mn-ea"/>
                <a:cs typeface="+mn-cs"/>
              </a:rPr>
              <a:t>Animated Slide</a:t>
            </a:r>
          </a:p>
          <a:p>
            <a:pPr lvl="0">
              <a:buFont typeface="Arial" pitchFamily="34" charset="0"/>
              <a:buNone/>
            </a:pPr>
            <a:r>
              <a:rPr lang="en-NZ" sz="1200" b="1" i="1" kern="1200" baseline="0" dirty="0" smtClean="0">
                <a:solidFill>
                  <a:schemeClr val="tx1"/>
                </a:solidFill>
                <a:latin typeface="+mn-lt"/>
                <a:ea typeface="+mn-ea"/>
                <a:cs typeface="+mn-cs"/>
              </a:rPr>
              <a:t>Click 1</a:t>
            </a:r>
            <a:r>
              <a:rPr lang="en-NZ" sz="1200" b="0" i="0" kern="1200" baseline="0" dirty="0" smtClean="0">
                <a:solidFill>
                  <a:schemeClr val="tx1"/>
                </a:solidFill>
                <a:latin typeface="+mn-lt"/>
                <a:ea typeface="+mn-ea"/>
                <a:cs typeface="+mn-cs"/>
              </a:rPr>
              <a:t> Cars approach intersection</a:t>
            </a:r>
          </a:p>
          <a:p>
            <a:pPr lvl="0">
              <a:buFont typeface="Arial" pitchFamily="34" charset="0"/>
              <a:buNone/>
            </a:pPr>
            <a:r>
              <a:rPr lang="en-NZ" sz="1200" b="0" i="0" kern="1200" baseline="0" dirty="0" smtClean="0">
                <a:solidFill>
                  <a:schemeClr val="tx1"/>
                </a:solidFill>
                <a:latin typeface="+mn-lt"/>
                <a:ea typeface="+mn-ea"/>
                <a:cs typeface="+mn-cs"/>
              </a:rPr>
              <a:t> </a:t>
            </a:r>
            <a:r>
              <a:rPr lang="en-NZ" sz="1200" b="1" i="1" kern="1200" baseline="0" dirty="0" smtClean="0">
                <a:solidFill>
                  <a:schemeClr val="tx1"/>
                </a:solidFill>
                <a:latin typeface="+mn-lt"/>
                <a:ea typeface="+mn-ea"/>
                <a:cs typeface="+mn-cs"/>
              </a:rPr>
              <a:t>Then </a:t>
            </a:r>
            <a:r>
              <a:rPr lang="en-NZ" sz="1200" b="0" i="0" kern="1200" baseline="0" dirty="0" smtClean="0">
                <a:solidFill>
                  <a:schemeClr val="tx1"/>
                </a:solidFill>
                <a:latin typeface="+mn-lt"/>
                <a:ea typeface="+mn-ea"/>
                <a:cs typeface="+mn-cs"/>
              </a:rPr>
              <a:t>Cars announce their resource needs</a:t>
            </a:r>
          </a:p>
          <a:p>
            <a:pPr lvl="0">
              <a:buFont typeface="Arial" pitchFamily="34" charset="0"/>
              <a:buNone/>
            </a:pPr>
            <a:endParaRPr lang="en-NZ" sz="1200" b="0" i="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All deadlocks involve conflicting needs for resources by two or more processes. A common example is the traffic deadlock. Figure 6.1a shows a situation in which four cars have arrived at a four-way stop intersection at approximately the same time. The four quadrants of the intersection are the resources over which control is needed. In particular, if all four cars wish to go straight through the intersection, the resource requirements are as follows: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Car 1, traveling north, needs quadrants a and </a:t>
            </a:r>
            <a:r>
              <a:rPr lang="en-US" sz="1200" kern="1200" baseline="0" dirty="0" err="1" smtClean="0">
                <a:solidFill>
                  <a:schemeClr val="tx1"/>
                </a:solidFill>
                <a:latin typeface="+mn-lt"/>
                <a:ea typeface="+mn-ea"/>
                <a:cs typeface="+mn-cs"/>
              </a:rPr>
              <a:t>b</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 Car 2 needs quadrants </a:t>
            </a:r>
            <a:r>
              <a:rPr lang="en-US" sz="1200" kern="1200" baseline="0" dirty="0" err="1" smtClean="0">
                <a:solidFill>
                  <a:schemeClr val="tx1"/>
                </a:solidFill>
                <a:latin typeface="+mn-lt"/>
                <a:ea typeface="+mn-ea"/>
                <a:cs typeface="+mn-cs"/>
              </a:rPr>
              <a:t>b</a:t>
            </a:r>
            <a:r>
              <a:rPr lang="en-US" sz="1200" kern="1200" baseline="0" dirty="0" smtClean="0">
                <a:solidFill>
                  <a:schemeClr val="tx1"/>
                </a:solidFill>
                <a:latin typeface="+mn-lt"/>
                <a:ea typeface="+mn-ea"/>
                <a:cs typeface="+mn-cs"/>
              </a:rPr>
              <a:t> and c.</a:t>
            </a:r>
          </a:p>
          <a:p>
            <a:r>
              <a:rPr lang="en-US" sz="1200" kern="1200" baseline="0" dirty="0" smtClean="0">
                <a:solidFill>
                  <a:schemeClr val="tx1"/>
                </a:solidFill>
                <a:latin typeface="+mn-lt"/>
                <a:ea typeface="+mn-ea"/>
                <a:cs typeface="+mn-cs"/>
              </a:rPr>
              <a:t>• Car 3 needs quadrants c and d.</a:t>
            </a:r>
          </a:p>
          <a:p>
            <a:r>
              <a:rPr lang="en-US" sz="1200" kern="1200" baseline="0" dirty="0" smtClean="0">
                <a:solidFill>
                  <a:schemeClr val="tx1"/>
                </a:solidFill>
                <a:latin typeface="+mn-lt"/>
                <a:ea typeface="+mn-ea"/>
                <a:cs typeface="+mn-cs"/>
              </a:rPr>
              <a:t>• Car 4 needs quadrants d and 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typical rule of the road in the United States is that a car at a four-way stop should defer to a car immediately to its right. This rule works if there are only two or three cars at the intersection. For example, if only the northbound and westbound cars arrive at the intersection, the northbound car will wait and the westbound car proceeds. However, if all four cars arrive at about the same time, each will refrain from entering the intersection, this causes a potential deadlock. The deadlock is only potential, not actual, because the necessary resources are available for any of the cars to proceed. If one car eventually does proceed, it can do so.</a:t>
            </a:r>
            <a:endParaRPr lang="en-NZ" sz="1200" b="0" i="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b="1" kern="1200" baseline="0" dirty="0" smtClean="0">
                <a:solidFill>
                  <a:schemeClr val="tx1"/>
                </a:solidFill>
                <a:latin typeface="+mn-lt"/>
                <a:ea typeface="+mn-ea"/>
                <a:cs typeface="+mn-cs"/>
              </a:rPr>
              <a:t>Animated Slide</a:t>
            </a:r>
          </a:p>
          <a:p>
            <a:pPr lvl="0">
              <a:buFont typeface="Arial" pitchFamily="34" charset="0"/>
              <a:buNone/>
            </a:pPr>
            <a:r>
              <a:rPr lang="en-NZ" sz="1200" b="1" i="1" kern="1200" baseline="0" dirty="0" smtClean="0">
                <a:solidFill>
                  <a:schemeClr val="tx1"/>
                </a:solidFill>
                <a:latin typeface="+mn-lt"/>
                <a:ea typeface="+mn-ea"/>
                <a:cs typeface="+mn-cs"/>
              </a:rPr>
              <a:t>Click 1</a:t>
            </a:r>
            <a:r>
              <a:rPr lang="en-NZ" sz="1200" b="0" i="0" kern="1200" baseline="0" dirty="0" smtClean="0">
                <a:solidFill>
                  <a:schemeClr val="tx1"/>
                </a:solidFill>
                <a:latin typeface="+mn-lt"/>
                <a:ea typeface="+mn-ea"/>
                <a:cs typeface="+mn-cs"/>
              </a:rPr>
              <a:t> Cars move to deadlock</a:t>
            </a:r>
          </a:p>
          <a:p>
            <a:pPr lvl="0">
              <a:buFont typeface="Arial" pitchFamily="34" charset="0"/>
              <a:buNone/>
            </a:pPr>
            <a:r>
              <a:rPr lang="en-NZ" sz="1200" b="1" i="1" kern="1200" baseline="0" dirty="0" smtClean="0">
                <a:solidFill>
                  <a:schemeClr val="tx1"/>
                </a:solidFill>
                <a:latin typeface="+mn-lt"/>
                <a:ea typeface="+mn-ea"/>
                <a:cs typeface="+mn-cs"/>
              </a:rPr>
              <a:t>Then  </a:t>
            </a:r>
            <a:r>
              <a:rPr lang="en-NZ" sz="1200" b="0" i="0" kern="1200" baseline="0" dirty="0" smtClean="0">
                <a:solidFill>
                  <a:schemeClr val="tx1"/>
                </a:solidFill>
                <a:latin typeface="+mn-lt"/>
                <a:ea typeface="+mn-ea"/>
                <a:cs typeface="+mn-cs"/>
              </a:rPr>
              <a:t>Cars announce their resource need</a:t>
            </a:r>
          </a:p>
          <a:p>
            <a:pPr lvl="0">
              <a:buFont typeface="Arial" pitchFamily="34" charset="0"/>
              <a:buNone/>
            </a:pPr>
            <a:endParaRPr lang="en-NZ" sz="1200" b="0" i="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However, if all four cars ignore the rules and proceed (cautiously) into the intersection at the same time, then each car seizes one resource (one quadrant) but cannot proceed because the required second resource has already been seized by another car. This is an actual deadlock.</a:t>
            </a:r>
            <a:endParaRPr lang="en-NZ" sz="1200" b="0" i="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Two general categories of resources can be distinguished: reusable and consumable. A reusable resource is one that can be safely used by only one process at a time and is not depleted by that use. Processes obtain resource units that they later release for reuse by other processes. Examples of reusable resources include processors; I/O channels; main and secondary memory; devices; and data structures such as files, databases, and semaphores.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consumable resource is one that can be created (produced) and destroyed (consumed). Examples of consumable resources are interrupts, signals, messages, and information in I/O buffers.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Another example of deadlock with a reusable resource has to do with requests for main memory. Suppose the space available for allocation is 200 Kbytes, and the following sequence of requests occurs:  (see diagram)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Deadlock occurs if both processes progress to their second request. If the amount of memory to be requested is not known ahead of time, it is difficult to deal with this type of deadlock by means of system design constraints. The best way to deal with this particular problem is, in effect, to eliminate the possibility by using virtual memory, which is discussed in Chapter 8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 an example of deadlock involving consumable resources, consider the following pair of processes, in which each process attempts to receive a message</a:t>
            </a:r>
          </a:p>
          <a:p>
            <a:r>
              <a:rPr lang="en-US" sz="1200" kern="1200" baseline="0" dirty="0" smtClean="0">
                <a:solidFill>
                  <a:schemeClr val="tx1"/>
                </a:solidFill>
                <a:latin typeface="+mn-lt"/>
                <a:ea typeface="+mn-ea"/>
                <a:cs typeface="+mn-cs"/>
              </a:rPr>
              <a:t>from the other process and then send a message to the other process: (see diagram)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Deadlock occurs if the Receive is blocking (i.e., the receiving process is blocked until the message is received). Once again, a design error is the cause of the deadlock. Such errors may be quite subtle and difficult to detect. Furthermore, it may take a rare combination of events to cause the deadlock; thus a program could be in use for a considerable period of time, even years, before the deadlock actually occurs.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useful tool in characterizing the allocation of resources to processes is the </a:t>
            </a:r>
            <a:r>
              <a:rPr lang="en-US" sz="1200" b="1" kern="1200" baseline="0" dirty="0" smtClean="0">
                <a:solidFill>
                  <a:schemeClr val="tx1"/>
                </a:solidFill>
                <a:latin typeface="+mn-lt"/>
                <a:ea typeface="+mn-ea"/>
                <a:cs typeface="+mn-cs"/>
              </a:rPr>
              <a:t>resource allocation graph , introduced by Holt [HOLT72]. The resource allocation </a:t>
            </a:r>
            <a:r>
              <a:rPr lang="en-US" sz="1200" kern="1200" baseline="0" dirty="0" smtClean="0">
                <a:solidFill>
                  <a:schemeClr val="tx1"/>
                </a:solidFill>
                <a:latin typeface="+mn-lt"/>
                <a:ea typeface="+mn-ea"/>
                <a:cs typeface="+mn-cs"/>
              </a:rPr>
              <a:t>graph is a directed graph that depicts a state of the system of resources and processes, with each process and each resource represented by a node. A graph edge directed from a process to a resource indicates a resource that has been requested by the process but not yet granted ( Figure 6.5a ). Within a resource node, a dot is shown for each instance of that resource. Examples of resource types that may have multiple instances are I/O devices that are allocated by a resource management module in the OS. A graph edge directed from a reusable resource node dot to a process indicates a request that has been granted ( Figure 6.5b ); that is, the process has been assigned one unit of that resource. A graph edge directed from a consumable</a:t>
            </a:r>
          </a:p>
          <a:p>
            <a:r>
              <a:rPr lang="en-US" sz="1200" kern="1200" baseline="0" dirty="0" smtClean="0">
                <a:solidFill>
                  <a:schemeClr val="tx1"/>
                </a:solidFill>
                <a:latin typeface="+mn-lt"/>
                <a:ea typeface="+mn-ea"/>
                <a:cs typeface="+mn-cs"/>
              </a:rPr>
              <a:t>resource node dot to a process indicates that the process is the producer of that</a:t>
            </a:r>
          </a:p>
          <a:p>
            <a:r>
              <a:rPr lang="en-US" sz="1200" kern="1200" baseline="0" dirty="0" smtClean="0">
                <a:solidFill>
                  <a:schemeClr val="tx1"/>
                </a:solidFill>
                <a:latin typeface="+mn-lt"/>
                <a:ea typeface="+mn-ea"/>
                <a:cs typeface="+mn-cs"/>
              </a:rPr>
              <a:t>resource.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Figure 6.5c shows an example deadlock. There is only one unit each of resources Ra and </a:t>
            </a:r>
            <a:r>
              <a:rPr lang="en-US" sz="1200" kern="1200" baseline="0" dirty="0" err="1" smtClean="0">
                <a:solidFill>
                  <a:schemeClr val="tx1"/>
                </a:solidFill>
                <a:latin typeface="+mn-lt"/>
                <a:ea typeface="+mn-ea"/>
                <a:cs typeface="+mn-cs"/>
              </a:rPr>
              <a:t>Rb</a:t>
            </a:r>
            <a:r>
              <a:rPr lang="en-US" sz="1200" kern="1200" baseline="0" dirty="0" smtClean="0">
                <a:solidFill>
                  <a:schemeClr val="tx1"/>
                </a:solidFill>
                <a:latin typeface="+mn-lt"/>
                <a:ea typeface="+mn-ea"/>
                <a:cs typeface="+mn-cs"/>
              </a:rPr>
              <a:t>. Process P1 holds </a:t>
            </a:r>
            <a:r>
              <a:rPr lang="en-US" sz="1200" kern="1200" baseline="0" dirty="0" err="1" smtClean="0">
                <a:solidFill>
                  <a:schemeClr val="tx1"/>
                </a:solidFill>
                <a:latin typeface="+mn-lt"/>
                <a:ea typeface="+mn-ea"/>
                <a:cs typeface="+mn-cs"/>
              </a:rPr>
              <a:t>Rb</a:t>
            </a:r>
            <a:r>
              <a:rPr lang="en-US" sz="1200" kern="1200" baseline="0" dirty="0" smtClean="0">
                <a:solidFill>
                  <a:schemeClr val="tx1"/>
                </a:solidFill>
                <a:latin typeface="+mn-lt"/>
                <a:ea typeface="+mn-ea"/>
                <a:cs typeface="+mn-cs"/>
              </a:rPr>
              <a:t> and requests Ra, while P2 holds Ra but requests </a:t>
            </a:r>
            <a:r>
              <a:rPr lang="en-US" sz="1200" kern="1200" baseline="0" dirty="0" err="1" smtClean="0">
                <a:solidFill>
                  <a:schemeClr val="tx1"/>
                </a:solidFill>
                <a:latin typeface="+mn-lt"/>
                <a:ea typeface="+mn-ea"/>
                <a:cs typeface="+mn-cs"/>
              </a:rPr>
              <a:t>Rb</a:t>
            </a:r>
            <a:r>
              <a:rPr lang="en-US" sz="1200" kern="1200" baseline="0" dirty="0" smtClean="0">
                <a:solidFill>
                  <a:schemeClr val="tx1"/>
                </a:solidFill>
                <a:latin typeface="+mn-lt"/>
                <a:ea typeface="+mn-ea"/>
                <a:cs typeface="+mn-cs"/>
              </a:rPr>
              <a:t>. Figure 6.5d has the same topology as Figure 6.5c , but there is no deadlock because multiple units of each resource are available.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audio" Target="../media/audio1.wav"/><Relationship Id="rId1" Type="http://schemas.openxmlformats.org/officeDocument/2006/relationships/audio" Target="../media/audio1.wav"/><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 Id="rId3"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 Id="rId3"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 Id="rId3"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 Id="rId3"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 Id="rId3"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 Id="rId3"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 Id="rId3"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 Id="rId3"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 Id="rId3"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1" Type="http://schemas.openxmlformats.org/officeDocument/2006/relationships/audio" Target="../media/audio1.wav"/><Relationship Id="rId2" Type="http://schemas.openxmlformats.org/officeDocument/2006/relationships/slideMaster" Target="../slideMasters/slideMaster1.xml"/><Relationship Id="rId3"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altLang="zh-CN" smtClean="0"/>
              <a:t>Click to edit Master title style</a:t>
            </a:r>
            <a:endParaRPr lang="en-US" dirty="0"/>
          </a:p>
        </p:txBody>
      </p:sp>
      <p:sp>
        <p:nvSpPr>
          <p:cNvPr id="3" name="Subtitle 2"/>
          <p:cNvSpPr>
            <a:spLocks noGrp="1"/>
          </p:cNvSpPr>
          <p:nvPr>
            <p:ph type="subTitle" idx="1"/>
          </p:nvPr>
        </p:nvSpPr>
        <p:spPr>
          <a:xfrm>
            <a:off x="1371600" y="3886200"/>
            <a:ext cx="6324600" cy="1371600"/>
          </a:xfr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dirty="0"/>
          </a:p>
        </p:txBody>
      </p:sp>
      <p:pic>
        <p:nvPicPr>
          <p:cNvPr id="10" name="Picture 9" descr="Temple_University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5334000"/>
            <a:ext cx="3429000" cy="769093"/>
          </a:xfrm>
          <a:prstGeom prst="rect">
            <a:avLst/>
          </a:prstGeom>
        </p:spPr>
      </p:pic>
      <p:sp>
        <p:nvSpPr>
          <p:cNvPr id="4" name="Rectangle 3"/>
          <p:cNvSpPr/>
          <p:nvPr/>
        </p:nvSpPr>
        <p:spPr>
          <a:xfrm>
            <a:off x="304800" y="6096000"/>
            <a:ext cx="6858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716694884"/>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xmlns:p14="http://schemas.microsoft.com/office/powerpoint/2010/main" spd="slow">
        <p:sndAc>
          <p:stSnd>
            <p:snd r:embed="rId4" name="click.wav"/>
          </p:stSnd>
        </p:sndAc>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kumimoji="1" lang="zh-CN" altLang="en-US"/>
          </a:p>
        </p:txBody>
      </p:sp>
      <p:sp>
        <p:nvSpPr>
          <p:cNvPr id="5" name="Footer Placeholder 4"/>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6" name="Slide Number Placeholder 5"/>
          <p:cNvSpPr>
            <a:spLocks noGrp="1"/>
          </p:cNvSpPr>
          <p:nvPr>
            <p:ph type="sldNum" sz="quarter" idx="12"/>
          </p:nvPr>
        </p:nvSpPr>
        <p:spPr/>
        <p:txBody>
          <a:bodyPr/>
          <a:lstStyle/>
          <a:p>
            <a:fld id="{09934C41-D626-5049-8CB3-D9E6443ECEB7}" type="slidenum">
              <a:rPr kumimoji="1" lang="zh-CN" altLang="en-US" smtClean="0"/>
              <a:t>‹#›</a:t>
            </a:fld>
            <a:endParaRPr kumimoji="1" lang="zh-CN" altLang="en-US"/>
          </a:p>
        </p:txBody>
      </p:sp>
    </p:spTree>
    <p:extLst>
      <p:ext uri="{BB962C8B-B14F-4D97-AF65-F5344CB8AC3E}">
        <p14:creationId xmlns:p14="http://schemas.microsoft.com/office/powerpoint/2010/main" val="1222753500"/>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xmlns:p14="http://schemas.microsoft.com/office/powerpoint/2010/main" spd="slow">
        <p:sndAc>
          <p:stSnd>
            <p:snd r:embed="rId3" name="click.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kumimoji="1" lang="zh-CN" altLang="en-US"/>
          </a:p>
        </p:txBody>
      </p:sp>
      <p:sp>
        <p:nvSpPr>
          <p:cNvPr id="5" name="Footer Placeholder 4"/>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6" name="Slide Number Placeholder 5"/>
          <p:cNvSpPr>
            <a:spLocks noGrp="1"/>
          </p:cNvSpPr>
          <p:nvPr>
            <p:ph type="sldNum" sz="quarter" idx="12"/>
          </p:nvPr>
        </p:nvSpPr>
        <p:spPr/>
        <p:txBody>
          <a:bodyPr/>
          <a:lstStyle/>
          <a:p>
            <a:fld id="{09934C41-D626-5049-8CB3-D9E6443ECEB7}" type="slidenum">
              <a:rPr kumimoji="1" lang="zh-CN" altLang="en-US" smtClean="0"/>
              <a:t>‹#›</a:t>
            </a:fld>
            <a:endParaRPr kumimoji="1" lang="zh-CN" altLang="en-US"/>
          </a:p>
        </p:txBody>
      </p:sp>
    </p:spTree>
    <p:extLst>
      <p:ext uri="{BB962C8B-B14F-4D97-AF65-F5344CB8AC3E}">
        <p14:creationId xmlns:p14="http://schemas.microsoft.com/office/powerpoint/2010/main" val="1069017784"/>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xmlns:p14="http://schemas.microsoft.com/office/powerpoint/2010/main" spd="slow">
        <p:sndAc>
          <p:stSnd>
            <p:snd r:embed="rId3" name="click.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00" y="2819400"/>
            <a:ext cx="8382000" cy="1362075"/>
          </a:xfrm>
        </p:spPr>
        <p:txBody>
          <a:bodyPr anchor="t"/>
          <a:lstStyle>
            <a:lvl1pPr algn="ctr">
              <a:defRPr sz="4000" b="1" cap="none">
                <a:solidFill>
                  <a:srgbClr val="EE6E12"/>
                </a:solidFill>
                <a:latin typeface="Museo 500"/>
                <a:cs typeface="Museo 500"/>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1884208313"/>
      </p:ext>
    </p:extLst>
  </p:cSld>
  <p:clrMapOvr>
    <a:masterClrMapping/>
  </p:clrMapOvr>
  <p:timing>
    <p:tnLst>
      <p:par>
        <p:cTn xmlns:p14="http://schemas.microsoft.com/office/powerpoint/2010/main" id="1" dur="indefinite" restart="never" nodeType="tmRoot"/>
      </p:par>
    </p:tnLst>
  </p:timing>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00" y="2819400"/>
            <a:ext cx="8382000" cy="1362075"/>
          </a:xfrm>
        </p:spPr>
        <p:txBody>
          <a:bodyPr anchor="t"/>
          <a:lstStyle>
            <a:lvl1pPr algn="ctr">
              <a:defRPr sz="4000" b="1" cap="none">
                <a:solidFill>
                  <a:srgbClr val="EE6E12"/>
                </a:solidFill>
                <a:latin typeface="Museo 500"/>
                <a:cs typeface="Museo 500"/>
              </a:defRPr>
            </a:lvl1pPr>
          </a:lstStyle>
          <a:p>
            <a:r>
              <a:rPr lang="en-US" altLang="zh-CN" smtClean="0"/>
              <a:t>Click to edit Master title style</a:t>
            </a:r>
            <a:endParaRPr lang="en-US" dirty="0"/>
          </a:p>
        </p:txBody>
      </p:sp>
    </p:spTree>
    <p:extLst>
      <p:ext uri="{BB962C8B-B14F-4D97-AF65-F5344CB8AC3E}">
        <p14:creationId xmlns:p14="http://schemas.microsoft.com/office/powerpoint/2010/main" val="120197840"/>
      </p:ext>
    </p:extLst>
  </p:cSld>
  <p:clrMapOvr>
    <a:masterClrMapping/>
  </p:clrMapOvr>
  <p:timing>
    <p:tnLst>
      <p:par>
        <p:cTn xmlns:p14="http://schemas.microsoft.com/office/powerpoint/2010/mai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990033"/>
                </a:solidFill>
              </a:defRPr>
            </a:lvl1pPr>
          </a:lstStyle>
          <a:p>
            <a:r>
              <a:rPr lang="en-US" altLang="zh-CN" smtClean="0"/>
              <a:t>Click to edit Master title style</a:t>
            </a:r>
            <a:endParaRPr lang="en-US" dirty="0"/>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Footer Placeholder 4"/>
          <p:cNvSpPr>
            <a:spLocks noGrp="1"/>
          </p:cNvSpPr>
          <p:nvPr>
            <p:ph type="ftr" sz="quarter" idx="11"/>
          </p:nvPr>
        </p:nvSpPr>
        <p:spPr>
          <a:noFill/>
          <a:ln>
            <a:noFill/>
          </a:ln>
        </p:spPr>
        <p:txBody>
          <a:bodyPr/>
          <a:lstStyle>
            <a:lvl1pPr>
              <a:defRPr>
                <a:solidFill>
                  <a:srgbClr val="000000"/>
                </a:solidFill>
                <a:latin typeface="Helvetica"/>
                <a:cs typeface="Helvetica"/>
              </a:defRPr>
            </a:lvl1pPr>
          </a:lstStyle>
          <a:p>
            <a:r>
              <a:rPr kumimoji="1" lang="en-US" altLang="zh-CN" smtClean="0"/>
              <a:t>CIS 5512 - Operating Systems</a:t>
            </a:r>
            <a:endParaRPr kumimoji="1" lang="zh-CN" alt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9934C41-D626-5049-8CB3-D9E6443ECEB7}" type="slidenum">
              <a:rPr kumimoji="1" lang="zh-CN" altLang="en-US" smtClean="0"/>
              <a:t>‹#›</a:t>
            </a:fld>
            <a:endParaRPr kumimoji="1" lang="zh-CN" altLang="en-US"/>
          </a:p>
        </p:txBody>
      </p:sp>
    </p:spTree>
    <p:extLst>
      <p:ext uri="{BB962C8B-B14F-4D97-AF65-F5344CB8AC3E}">
        <p14:creationId xmlns:p14="http://schemas.microsoft.com/office/powerpoint/2010/main" val="3333728303"/>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xmlns:p14="http://schemas.microsoft.com/office/powerpoint/2010/main" spd="slow">
        <p:sndAc>
          <p:stSnd>
            <p:snd r:embed="rId3" name="click.wav"/>
          </p:stSnd>
        </p:sndAc>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kumimoji="1" lang="zh-CN" altLang="en-US"/>
          </a:p>
        </p:txBody>
      </p:sp>
      <p:sp>
        <p:nvSpPr>
          <p:cNvPr id="5" name="Footer Placeholder 4"/>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6" name="Slide Number Placeholder 5"/>
          <p:cNvSpPr>
            <a:spLocks noGrp="1"/>
          </p:cNvSpPr>
          <p:nvPr>
            <p:ph type="sldNum" sz="quarter" idx="12"/>
          </p:nvPr>
        </p:nvSpPr>
        <p:spPr/>
        <p:txBody>
          <a:bodyPr/>
          <a:lstStyle/>
          <a:p>
            <a:fld id="{09934C41-D626-5049-8CB3-D9E6443ECEB7}" type="slidenum">
              <a:rPr kumimoji="1" lang="zh-CN" altLang="en-US" smtClean="0"/>
              <a:t>‹#›</a:t>
            </a:fld>
            <a:endParaRPr kumimoji="1" lang="zh-CN" altLang="en-US"/>
          </a:p>
        </p:txBody>
      </p:sp>
    </p:spTree>
    <p:extLst>
      <p:ext uri="{BB962C8B-B14F-4D97-AF65-F5344CB8AC3E}">
        <p14:creationId xmlns:p14="http://schemas.microsoft.com/office/powerpoint/2010/main" val="1808889839"/>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xmlns:p14="http://schemas.microsoft.com/office/powerpoint/2010/main" spd="slow">
        <p:sndAc>
          <p:stSnd>
            <p:snd r:embed="rId3" name="click.wav"/>
          </p:stSnd>
        </p:sndAc>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kumimoji="1" lang="zh-CN" altLang="en-US"/>
          </a:p>
        </p:txBody>
      </p:sp>
      <p:sp>
        <p:nvSpPr>
          <p:cNvPr id="6" name="Footer Placeholder 5"/>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7" name="Slide Number Placeholder 6"/>
          <p:cNvSpPr>
            <a:spLocks noGrp="1"/>
          </p:cNvSpPr>
          <p:nvPr>
            <p:ph type="sldNum" sz="quarter" idx="12"/>
          </p:nvPr>
        </p:nvSpPr>
        <p:spPr/>
        <p:txBody>
          <a:bodyPr/>
          <a:lstStyle/>
          <a:p>
            <a:fld id="{09934C41-D626-5049-8CB3-D9E6443ECEB7}" type="slidenum">
              <a:rPr kumimoji="1" lang="zh-CN" altLang="en-US" smtClean="0"/>
              <a:t>‹#›</a:t>
            </a:fld>
            <a:endParaRPr kumimoji="1" lang="zh-CN" altLang="en-US"/>
          </a:p>
        </p:txBody>
      </p:sp>
    </p:spTree>
    <p:extLst>
      <p:ext uri="{BB962C8B-B14F-4D97-AF65-F5344CB8AC3E}">
        <p14:creationId xmlns:p14="http://schemas.microsoft.com/office/powerpoint/2010/main" val="2836632018"/>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xmlns:p14="http://schemas.microsoft.com/office/powerpoint/2010/main" spd="slow">
        <p:sndAc>
          <p:stSnd>
            <p:snd r:embed="rId3" name="click.wav"/>
          </p:stSnd>
        </p:sndAc>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kumimoji="1" lang="zh-CN" altLang="en-US"/>
          </a:p>
        </p:txBody>
      </p:sp>
      <p:sp>
        <p:nvSpPr>
          <p:cNvPr id="8" name="Footer Placeholder 7"/>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9" name="Slide Number Placeholder 8"/>
          <p:cNvSpPr>
            <a:spLocks noGrp="1"/>
          </p:cNvSpPr>
          <p:nvPr>
            <p:ph type="sldNum" sz="quarter" idx="12"/>
          </p:nvPr>
        </p:nvSpPr>
        <p:spPr/>
        <p:txBody>
          <a:bodyPr/>
          <a:lstStyle/>
          <a:p>
            <a:fld id="{09934C41-D626-5049-8CB3-D9E6443ECEB7}" type="slidenum">
              <a:rPr kumimoji="1" lang="zh-CN" altLang="en-US" smtClean="0"/>
              <a:t>‹#›</a:t>
            </a:fld>
            <a:endParaRPr kumimoji="1" lang="zh-CN" altLang="en-US"/>
          </a:p>
        </p:txBody>
      </p:sp>
    </p:spTree>
    <p:extLst>
      <p:ext uri="{BB962C8B-B14F-4D97-AF65-F5344CB8AC3E}">
        <p14:creationId xmlns:p14="http://schemas.microsoft.com/office/powerpoint/2010/main" val="3261709993"/>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xmlns:p14="http://schemas.microsoft.com/office/powerpoint/2010/main" spd="slow">
        <p:sndAc>
          <p:stSnd>
            <p:snd r:embed="rId3" name="click.wav"/>
          </p:stSnd>
        </p:sndAc>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kumimoji="1" lang="zh-CN" altLang="en-US"/>
          </a:p>
        </p:txBody>
      </p:sp>
      <p:sp>
        <p:nvSpPr>
          <p:cNvPr id="4" name="Footer Placeholder 3"/>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5" name="Slide Number Placeholder 4"/>
          <p:cNvSpPr>
            <a:spLocks noGrp="1"/>
          </p:cNvSpPr>
          <p:nvPr>
            <p:ph type="sldNum" sz="quarter" idx="12"/>
          </p:nvPr>
        </p:nvSpPr>
        <p:spPr/>
        <p:txBody>
          <a:bodyPr/>
          <a:lstStyle/>
          <a:p>
            <a:fld id="{09934C41-D626-5049-8CB3-D9E6443ECEB7}" type="slidenum">
              <a:rPr kumimoji="1" lang="zh-CN" altLang="en-US" smtClean="0"/>
              <a:t>‹#›</a:t>
            </a:fld>
            <a:endParaRPr kumimoji="1" lang="zh-CN" altLang="en-US"/>
          </a:p>
        </p:txBody>
      </p:sp>
    </p:spTree>
    <p:extLst>
      <p:ext uri="{BB962C8B-B14F-4D97-AF65-F5344CB8AC3E}">
        <p14:creationId xmlns:p14="http://schemas.microsoft.com/office/powerpoint/2010/main" val="1535939153"/>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xmlns:p14="http://schemas.microsoft.com/office/powerpoint/2010/main" spd="slow">
        <p:sndAc>
          <p:stSnd>
            <p:snd r:embed="rId3" name="click.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kumimoji="1" lang="zh-CN" altLang="en-US"/>
          </a:p>
        </p:txBody>
      </p:sp>
      <p:sp>
        <p:nvSpPr>
          <p:cNvPr id="3" name="Footer Placeholder 2"/>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4" name="Slide Number Placeholder 3"/>
          <p:cNvSpPr>
            <a:spLocks noGrp="1"/>
          </p:cNvSpPr>
          <p:nvPr>
            <p:ph type="sldNum" sz="quarter" idx="12"/>
          </p:nvPr>
        </p:nvSpPr>
        <p:spPr/>
        <p:txBody>
          <a:bodyPr/>
          <a:lstStyle/>
          <a:p>
            <a:fld id="{09934C41-D626-5049-8CB3-D9E6443ECEB7}" type="slidenum">
              <a:rPr kumimoji="1" lang="zh-CN" altLang="en-US" smtClean="0"/>
              <a:t>‹#›</a:t>
            </a:fld>
            <a:endParaRPr kumimoji="1" lang="zh-CN" altLang="en-US"/>
          </a:p>
        </p:txBody>
      </p:sp>
    </p:spTree>
    <p:extLst>
      <p:ext uri="{BB962C8B-B14F-4D97-AF65-F5344CB8AC3E}">
        <p14:creationId xmlns:p14="http://schemas.microsoft.com/office/powerpoint/2010/main" val="2201837155"/>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xmlns:p14="http://schemas.microsoft.com/office/powerpoint/2010/main" spd="slow">
        <p:sndAc>
          <p:stSnd>
            <p:snd r:embed="rId3" name="click.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kumimoji="1" lang="zh-CN" altLang="en-US"/>
          </a:p>
        </p:txBody>
      </p:sp>
      <p:sp>
        <p:nvSpPr>
          <p:cNvPr id="6" name="Footer Placeholder 5"/>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7" name="Slide Number Placeholder 6"/>
          <p:cNvSpPr>
            <a:spLocks noGrp="1"/>
          </p:cNvSpPr>
          <p:nvPr>
            <p:ph type="sldNum" sz="quarter" idx="12"/>
          </p:nvPr>
        </p:nvSpPr>
        <p:spPr/>
        <p:txBody>
          <a:bodyPr/>
          <a:lstStyle/>
          <a:p>
            <a:fld id="{09934C41-D626-5049-8CB3-D9E6443ECEB7}" type="slidenum">
              <a:rPr kumimoji="1" lang="zh-CN" altLang="en-US" smtClean="0"/>
              <a:t>‹#›</a:t>
            </a:fld>
            <a:endParaRPr kumimoji="1" lang="zh-CN" altLang="en-US"/>
          </a:p>
        </p:txBody>
      </p:sp>
    </p:spTree>
    <p:extLst>
      <p:ext uri="{BB962C8B-B14F-4D97-AF65-F5344CB8AC3E}">
        <p14:creationId xmlns:p14="http://schemas.microsoft.com/office/powerpoint/2010/main" val="691479480"/>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xmlns:p14="http://schemas.microsoft.com/office/powerpoint/2010/main" spd="slow">
        <p:sndAc>
          <p:stSnd>
            <p:snd r:embed="rId3" name="click.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kumimoji="1" lang="zh-CN" altLang="en-US"/>
          </a:p>
        </p:txBody>
      </p:sp>
      <p:sp>
        <p:nvSpPr>
          <p:cNvPr id="6" name="Footer Placeholder 5"/>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7" name="Slide Number Placeholder 6"/>
          <p:cNvSpPr>
            <a:spLocks noGrp="1"/>
          </p:cNvSpPr>
          <p:nvPr>
            <p:ph type="sldNum" sz="quarter" idx="12"/>
          </p:nvPr>
        </p:nvSpPr>
        <p:spPr/>
        <p:txBody>
          <a:bodyPr/>
          <a:lstStyle/>
          <a:p>
            <a:fld id="{09934C41-D626-5049-8CB3-D9E6443ECEB7}" type="slidenum">
              <a:rPr kumimoji="1" lang="zh-CN" altLang="en-US" smtClean="0"/>
              <a:t>‹#›</a:t>
            </a:fld>
            <a:endParaRPr kumimoji="1" lang="zh-CN" altLang="en-US"/>
          </a:p>
        </p:txBody>
      </p:sp>
    </p:spTree>
    <p:extLst>
      <p:ext uri="{BB962C8B-B14F-4D97-AF65-F5344CB8AC3E}">
        <p14:creationId xmlns:p14="http://schemas.microsoft.com/office/powerpoint/2010/main" val="960793443"/>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click.wav"/>
          </p:stSnd>
        </p:sndAc>
      </p:transition>
    </mc:Choice>
    <mc:Fallback xmlns="">
      <p:transition xmlns:p14="http://schemas.microsoft.com/office/powerpoint/2010/main" spd="slow">
        <p:sndAc>
          <p:stSnd>
            <p:snd r:embed="rId3" name="click.wav"/>
          </p:stSnd>
        </p:sndAc>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audio" Target="../media/audio1.wav"/><Relationship Id="rId16" Type="http://schemas.openxmlformats.org/officeDocument/2006/relationships/image" Target="../media/image1.png"/><Relationship Id="rId17" Type="http://schemas.openxmlformats.org/officeDocument/2006/relationships/audio" Target="../media/audio1.wav"/><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7F7F7F"/>
                </a:solidFill>
                <a:latin typeface="Helvetica"/>
                <a:cs typeface="Helvetica"/>
              </a:defRPr>
            </a:lvl1pPr>
          </a:lstStyle>
          <a:p>
            <a:r>
              <a:rPr kumimoji="1" lang="en-US" altLang="zh-CN" smtClean="0"/>
              <a:t>CIS 5512 - Operating Systems</a:t>
            </a:r>
            <a:endParaRPr kumimoji="1"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Helvetica"/>
                <a:cs typeface="Helvetica"/>
              </a:defRPr>
            </a:lvl1pPr>
          </a:lstStyle>
          <a:p>
            <a:fld id="{09934C41-D626-5049-8CB3-D9E6443ECEB7}" type="slidenum">
              <a:rPr kumimoji="1" lang="zh-CN" altLang="en-US" smtClean="0"/>
              <a:t>‹#›</a:t>
            </a:fld>
            <a:endParaRPr kumimoji="1" lang="zh-CN" altLang="en-US"/>
          </a:p>
        </p:txBody>
      </p:sp>
      <p:pic>
        <p:nvPicPr>
          <p:cNvPr id="4" name="Picture 3" descr="170px-Temple_T_logo.svg.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57200" y="6347012"/>
            <a:ext cx="304800" cy="349623"/>
          </a:xfrm>
          <a:prstGeom prst="rect">
            <a:avLst/>
          </a:prstGeom>
        </p:spPr>
      </p:pic>
    </p:spTree>
    <p:extLst>
      <p:ext uri="{BB962C8B-B14F-4D97-AF65-F5344CB8AC3E}">
        <p14:creationId xmlns:p14="http://schemas.microsoft.com/office/powerpoint/2010/main" val="13747340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xmlns:p14="http://schemas.microsoft.com/office/powerpoint/2010/main">
    <mc:Choice Requires="p14">
      <p:transition spd="slow" p14:dur="2000">
        <p:sndAc>
          <p:stSnd>
            <p:snd r:embed="rId15" name="click.wav"/>
          </p:stSnd>
        </p:sndAc>
      </p:transition>
    </mc:Choice>
    <mc:Fallback xmlns="">
      <p:transition xmlns:p14="http://schemas.microsoft.com/office/powerpoint/2010/main" spd="slow">
        <p:sndAc>
          <p:stSnd>
            <p:snd r:embed="rId17" name="click.wav"/>
          </p:stSnd>
        </p:sndAc>
      </p:transition>
    </mc:Fallback>
  </mc:AlternateContent>
  <p:timing>
    <p:tnLst>
      <p:par>
        <p:cTn xmlns:p14="http://schemas.microsoft.com/office/powerpoint/2010/main" id="1" dur="indefinite" restart="never" nodeType="tmRoot"/>
      </p:par>
    </p:tnLst>
  </p:timing>
  <p:hf hdr="0" dt="0"/>
  <p:txStyles>
    <p:titleStyle>
      <a:lvl1pPr algn="ctr" defTabSz="914400" rtl="0" eaLnBrk="1" latinLnBrk="0" hangingPunct="1">
        <a:spcBef>
          <a:spcPct val="0"/>
        </a:spcBef>
        <a:buNone/>
        <a:defRPr sz="3200" b="1" i="0" kern="1200">
          <a:solidFill>
            <a:srgbClr val="990033"/>
          </a:solidFill>
          <a:latin typeface="Helvetica"/>
          <a:ea typeface="Verdana" panose="020B0604030504040204" pitchFamily="34" charset="0"/>
          <a:cs typeface="Helvetica"/>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Helvetica"/>
          <a:ea typeface="Verdana" panose="020B0604030504040204" pitchFamily="34" charset="0"/>
          <a:cs typeface="Helvetica"/>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Helvetica"/>
          <a:ea typeface="Verdana" panose="020B0604030504040204" pitchFamily="34" charset="0"/>
          <a:cs typeface="Helvetica"/>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Helvetica"/>
          <a:ea typeface="Verdana" panose="020B0604030504040204" pitchFamily="34" charset="0"/>
          <a:cs typeface="Helvetica"/>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Helvetica"/>
          <a:ea typeface="Verdana" panose="020B0604030504040204" pitchFamily="34" charset="0"/>
          <a:cs typeface="Helvetica"/>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Helvetica"/>
          <a:ea typeface="Verdana" panose="020B0604030504040204" pitchFamily="34" charset="0"/>
          <a:cs typeface="Helvetica"/>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audio" Target="../media/audio1.wav"/><Relationship Id="rId3" Type="http://schemas.openxmlformats.org/officeDocument/2006/relationships/audio" Target="../media/audio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 Id="rId3"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 Id="rId3" Type="http://schemas.openxmlformats.org/officeDocument/2006/relationships/audio" Target="../media/audio1.wav"/></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 Id="rId3" Type="http://schemas.openxmlformats.org/officeDocument/2006/relationships/audio" Target="../media/audio1.wav"/></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 Id="rId3"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1.png"/><Relationship Id="rId10"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 Id="rId3"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5"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12.gif"/><Relationship Id="rId5" Type="http://schemas.openxmlformats.org/officeDocument/2006/relationships/image" Target="../media/image13.gif"/><Relationship Id="rId6"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14.png"/><Relationship Id="rId5"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9"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9"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16.gif"/><Relationship Id="rId5"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17.gif"/><Relationship Id="rId5"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18.gif"/><Relationship Id="rId5"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19.gif"/><Relationship Id="rId5"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15.gif"/><Relationship Id="rId5"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14.png"/><Relationship Id="rId5"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20.gif"/><Relationship Id="rId5"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wmf"/><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wmf"/><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 Id="rId3" Type="http://schemas.openxmlformats.org/officeDocument/2006/relationships/audio" Target="../media/audio1.wav"/></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wmf"/><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wmf"/><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wmf"/><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wmf"/><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wmf"/><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3.emf"/><Relationship Id="rId5"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3.emf"/><Relationship Id="rId5" Type="http://schemas.openxmlformats.org/officeDocument/2006/relationships/audio" Target="../media/audio1.wav"/><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 Id="rId3" Type="http://schemas.openxmlformats.org/officeDocument/2006/relationships/audio" Target="../media/audio1.wav"/></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 Id="rId3"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a:effectLst>
                  <a:outerShdw blurRad="38100" dist="38100" dir="2700000" algn="tl">
                    <a:srgbClr val="000000">
                      <a:alpha val="43137"/>
                    </a:srgbClr>
                  </a:outerShdw>
                </a:effectLst>
              </a:rPr>
              <a:t>CIS 5512 - Operating Systems</a:t>
            </a:r>
            <a:br>
              <a:rPr lang="en-US" altLang="zh-CN" dirty="0">
                <a:effectLst>
                  <a:outerShdw blurRad="38100" dist="38100" dir="2700000" algn="tl">
                    <a:srgbClr val="000000">
                      <a:alpha val="43137"/>
                    </a:srgbClr>
                  </a:outerShdw>
                </a:effectLst>
              </a:rPr>
            </a:br>
            <a:r>
              <a:rPr lang="en-US" altLang="zh-CN" dirty="0">
                <a:solidFill>
                  <a:srgbClr val="3366FF"/>
                </a:solidFill>
                <a:effectLst>
                  <a:outerShdw blurRad="38100" dist="38100" dir="2700000" algn="tl">
                    <a:srgbClr val="000000">
                      <a:alpha val="43137"/>
                    </a:srgbClr>
                  </a:outerShdw>
                </a:effectLst>
              </a:rPr>
              <a:t>S</a:t>
            </a:r>
            <a:r>
              <a:rPr lang="en-US" altLang="zh-CN" dirty="0" smtClean="0">
                <a:solidFill>
                  <a:srgbClr val="3366FF"/>
                </a:solidFill>
                <a:effectLst>
                  <a:outerShdw blurRad="38100" dist="38100" dir="2700000" algn="tl">
                    <a:srgbClr val="000000">
                      <a:alpha val="43137"/>
                    </a:srgbClr>
                  </a:outerShdw>
                </a:effectLst>
              </a:rPr>
              <a:t>ynchronization and Deadlock</a:t>
            </a:r>
            <a:endParaRPr kumimoji="1" lang="zh-CN" altLang="en-US" dirty="0"/>
          </a:p>
        </p:txBody>
      </p:sp>
      <p:sp>
        <p:nvSpPr>
          <p:cNvPr id="3" name="Subtitle 2"/>
          <p:cNvSpPr>
            <a:spLocks noGrp="1"/>
          </p:cNvSpPr>
          <p:nvPr>
            <p:ph type="subTitle" idx="1"/>
          </p:nvPr>
        </p:nvSpPr>
        <p:spPr/>
        <p:txBody>
          <a:bodyPr/>
          <a:lstStyle/>
          <a:p>
            <a:r>
              <a:rPr lang="en-US" altLang="zh-CN" dirty="0">
                <a:solidFill>
                  <a:schemeClr val="tx1">
                    <a:lumMod val="75000"/>
                    <a:lumOff val="25000"/>
                  </a:schemeClr>
                </a:solidFill>
              </a:rPr>
              <a:t>Professor Qiang </a:t>
            </a:r>
            <a:r>
              <a:rPr lang="en-US" altLang="zh-CN" dirty="0" smtClean="0">
                <a:solidFill>
                  <a:schemeClr val="tx1">
                    <a:lumMod val="75000"/>
                    <a:lumOff val="25000"/>
                  </a:schemeClr>
                </a:solidFill>
              </a:rPr>
              <a:t>Zeng</a:t>
            </a:r>
            <a:endParaRPr lang="en-US" altLang="zh-CN" dirty="0">
              <a:solidFill>
                <a:schemeClr val="tx1">
                  <a:lumMod val="75000"/>
                  <a:lumOff val="25000"/>
                </a:schemeClr>
              </a:solidFill>
            </a:endParaRPr>
          </a:p>
        </p:txBody>
      </p:sp>
    </p:spTree>
    <p:extLst>
      <p:ext uri="{BB962C8B-B14F-4D97-AF65-F5344CB8AC3E}">
        <p14:creationId xmlns:p14="http://schemas.microsoft.com/office/powerpoint/2010/main" val="205980889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xmlns:p14="http://schemas.microsoft.com/office/powerpoint/2010/main" spd="slow">
        <p:sndAc>
          <p:stSnd>
            <p:snd r:embed="rId3" name="click.wav"/>
          </p:stSnd>
        </p:sndAc>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1100783" y="1629642"/>
            <a:ext cx="6671617" cy="4924426"/>
          </a:xfrm>
          <a:prstGeom prst="rect">
            <a:avLst/>
          </a:prstGeom>
          <a:solidFill>
            <a:srgbClr val="F6F5BD"/>
          </a:solidFill>
          <a:ln w="12700">
            <a:solidFill>
              <a:schemeClr val="tx1"/>
            </a:solidFill>
            <a:miter lim="800000"/>
            <a:headEnd/>
            <a:tailEnd/>
          </a:ln>
          <a:effectLst/>
        </p:spPr>
        <p:txBody>
          <a:bodyPr wrap="square" tIns="0" bIns="0" anchor="ctr">
            <a:spAutoFit/>
          </a:bodyPr>
          <a:lstStyle/>
          <a:p>
            <a:r>
              <a:rPr lang="en-US" sz="1600" b="1" dirty="0">
                <a:solidFill>
                  <a:srgbClr val="0000FF"/>
                </a:solidFill>
                <a:latin typeface="Monaco"/>
              </a:rPr>
              <a:t>void </a:t>
            </a:r>
            <a:r>
              <a:rPr lang="en-US" sz="1600" b="1" dirty="0">
                <a:solidFill>
                  <a:srgbClr val="0000A2"/>
                </a:solidFill>
                <a:latin typeface="Monaco"/>
              </a:rPr>
              <a:t>reader</a:t>
            </a:r>
            <a:r>
              <a:rPr lang="en-US" sz="1600" b="1" dirty="0">
                <a:solidFill>
                  <a:prstClr val="black"/>
                </a:solidFill>
                <a:latin typeface="Monaco"/>
              </a:rPr>
              <a:t>(</a:t>
            </a:r>
            <a:r>
              <a:rPr lang="en-US" sz="1600" b="1" dirty="0">
                <a:solidFill>
                  <a:srgbClr val="0000FF"/>
                </a:solidFill>
                <a:latin typeface="Monaco"/>
              </a:rPr>
              <a:t>void</a:t>
            </a:r>
            <a:r>
              <a:rPr lang="en-US" sz="1600" b="1" dirty="0">
                <a:solidFill>
                  <a:prstClr val="black"/>
                </a:solidFill>
                <a:latin typeface="Monaco"/>
              </a:rPr>
              <a:t>) </a:t>
            </a:r>
            <a:br>
              <a:rPr lang="en-US" sz="1600" b="1" dirty="0">
                <a:solidFill>
                  <a:prstClr val="black"/>
                </a:solidFill>
                <a:latin typeface="Monaco"/>
              </a:rPr>
            </a:br>
            <a:r>
              <a:rPr lang="en-US" sz="1600" b="1" dirty="0">
                <a:solidFill>
                  <a:prstClr val="black"/>
                </a:solidFill>
                <a:latin typeface="Monaco"/>
              </a:rPr>
              <a:t>{</a:t>
            </a:r>
            <a:br>
              <a:rPr lang="en-US" sz="1600" b="1" dirty="0">
                <a:solidFill>
                  <a:prstClr val="black"/>
                </a:solidFill>
                <a:latin typeface="Monaco"/>
              </a:rPr>
            </a:br>
            <a:r>
              <a:rPr lang="en-US" sz="1600" b="1" dirty="0">
                <a:solidFill>
                  <a:prstClr val="black"/>
                </a:solidFill>
                <a:latin typeface="Monaco"/>
              </a:rPr>
              <a:t>    </a:t>
            </a:r>
            <a:r>
              <a:rPr lang="en-US" sz="1600" b="1" dirty="0">
                <a:solidFill>
                  <a:srgbClr val="0000FF"/>
                </a:solidFill>
                <a:latin typeface="Monaco"/>
              </a:rPr>
              <a:t>while </a:t>
            </a:r>
            <a:r>
              <a:rPr lang="en-US" sz="1600" b="1" dirty="0">
                <a:solidFill>
                  <a:prstClr val="black"/>
                </a:solidFill>
                <a:latin typeface="Monaco"/>
              </a:rPr>
              <a:t>(</a:t>
            </a:r>
            <a:r>
              <a:rPr lang="en-US" sz="1600" b="1" dirty="0">
                <a:solidFill>
                  <a:srgbClr val="0000CD"/>
                </a:solidFill>
                <a:latin typeface="Monaco"/>
              </a:rPr>
              <a:t>1</a:t>
            </a:r>
            <a:r>
              <a:rPr lang="en-US" sz="1600" b="1" dirty="0">
                <a:solidFill>
                  <a:prstClr val="black"/>
                </a:solidFill>
                <a:latin typeface="Monaco"/>
              </a:rPr>
              <a:t>) {</a:t>
            </a:r>
            <a:br>
              <a:rPr lang="en-US" sz="1600" b="1" dirty="0">
                <a:solidFill>
                  <a:prstClr val="black"/>
                </a:solidFill>
                <a:latin typeface="Monaco"/>
              </a:rPr>
            </a:br>
            <a:r>
              <a:rPr lang="en-US" sz="1600" b="1" dirty="0" smtClean="0">
                <a:solidFill>
                  <a:prstClr val="black"/>
                </a:solidFill>
                <a:latin typeface="Monaco"/>
              </a:rPr>
              <a:t>        </a:t>
            </a:r>
            <a:r>
              <a:rPr lang="en-US" sz="1600" b="1" dirty="0" smtClean="0">
                <a:solidFill>
                  <a:srgbClr val="FF0000"/>
                </a:solidFill>
                <a:latin typeface="Monaco"/>
              </a:rPr>
              <a:t>/*Increment </a:t>
            </a:r>
            <a:r>
              <a:rPr lang="en-US" sz="1600" b="1" dirty="0" err="1" smtClean="0">
                <a:solidFill>
                  <a:srgbClr val="FF0000"/>
                </a:solidFill>
                <a:latin typeface="Monaco"/>
              </a:rPr>
              <a:t>readcnt</a:t>
            </a:r>
            <a:r>
              <a:rPr lang="en-US" sz="1600" b="1" dirty="0" smtClean="0">
                <a:solidFill>
                  <a:srgbClr val="FF0000"/>
                </a:solidFill>
                <a:latin typeface="Monaco"/>
              </a:rPr>
              <a:t>*/</a:t>
            </a:r>
          </a:p>
          <a:p>
            <a:r>
              <a:rPr lang="en-US" sz="1600" b="1" dirty="0" smtClean="0">
                <a:solidFill>
                  <a:prstClr val="black"/>
                </a:solidFill>
                <a:latin typeface="Monaco"/>
              </a:rPr>
              <a:t>        </a:t>
            </a:r>
            <a:r>
              <a:rPr lang="en-US" sz="1600" b="1" dirty="0" smtClean="0">
                <a:solidFill>
                  <a:srgbClr val="0000A2"/>
                </a:solidFill>
                <a:latin typeface="Monaco"/>
              </a:rPr>
              <a:t>down</a:t>
            </a:r>
            <a:r>
              <a:rPr lang="en-US" sz="1600" b="1" dirty="0" smtClean="0">
                <a:solidFill>
                  <a:prstClr val="black"/>
                </a:solidFill>
                <a:latin typeface="Monaco"/>
              </a:rPr>
              <a:t>(r); </a:t>
            </a:r>
            <a:r>
              <a:rPr lang="en-US" sz="1600" b="1" dirty="0" smtClean="0">
                <a:solidFill>
                  <a:srgbClr val="FF0000"/>
                </a:solidFill>
                <a:latin typeface="Monaco"/>
              </a:rPr>
              <a:t>/*Only one reader a time*/</a:t>
            </a:r>
            <a:endParaRPr lang="en-US" sz="1600" b="1" dirty="0">
              <a:solidFill>
                <a:srgbClr val="FF0000"/>
              </a:solidFill>
              <a:latin typeface="Monaco"/>
            </a:endParaRPr>
          </a:p>
          <a:p>
            <a:r>
              <a:rPr lang="en-US" sz="1600" b="1" dirty="0">
                <a:solidFill>
                  <a:prstClr val="black"/>
                </a:solidFill>
                <a:latin typeface="Monaco"/>
              </a:rPr>
              <a:t> </a:t>
            </a:r>
            <a:r>
              <a:rPr lang="en-US" sz="1600" b="1" dirty="0" smtClean="0">
                <a:solidFill>
                  <a:prstClr val="black"/>
                </a:solidFill>
                <a:latin typeface="Monaco"/>
              </a:rPr>
              <a:t>           </a:t>
            </a:r>
            <a:r>
              <a:rPr lang="en-US" sz="1600" b="1" dirty="0" err="1">
                <a:solidFill>
                  <a:prstClr val="black"/>
                </a:solidFill>
                <a:latin typeface="Monaco"/>
              </a:rPr>
              <a:t>readcnt</a:t>
            </a:r>
            <a:r>
              <a:rPr lang="en-US" sz="1600" b="1" dirty="0">
                <a:solidFill>
                  <a:prstClr val="black"/>
                </a:solidFill>
                <a:latin typeface="Monaco"/>
              </a:rPr>
              <a:t>++;</a:t>
            </a:r>
            <a:br>
              <a:rPr lang="en-US" sz="1600" b="1" dirty="0">
                <a:solidFill>
                  <a:prstClr val="black"/>
                </a:solidFill>
                <a:latin typeface="Monaco"/>
              </a:rPr>
            </a:br>
            <a:r>
              <a:rPr lang="en-US" sz="1600" b="1" dirty="0">
                <a:solidFill>
                  <a:prstClr val="black"/>
                </a:solidFill>
                <a:latin typeface="Monaco"/>
              </a:rPr>
              <a:t>        </a:t>
            </a:r>
            <a:r>
              <a:rPr lang="en-US" sz="1600" b="1" dirty="0">
                <a:solidFill>
                  <a:srgbClr val="0000FF"/>
                </a:solidFill>
                <a:latin typeface="Monaco"/>
              </a:rPr>
              <a:t>if </a:t>
            </a:r>
            <a:r>
              <a:rPr lang="en-US" sz="1600" b="1" dirty="0">
                <a:solidFill>
                  <a:prstClr val="black"/>
                </a:solidFill>
                <a:latin typeface="Monaco"/>
              </a:rPr>
              <a:t>(</a:t>
            </a:r>
            <a:r>
              <a:rPr lang="en-US" sz="1600" b="1" dirty="0" err="1">
                <a:solidFill>
                  <a:prstClr val="black"/>
                </a:solidFill>
                <a:latin typeface="Monaco"/>
              </a:rPr>
              <a:t>readcnt</a:t>
            </a:r>
            <a:r>
              <a:rPr lang="en-US" sz="1600" b="1" dirty="0">
                <a:solidFill>
                  <a:prstClr val="black"/>
                </a:solidFill>
                <a:latin typeface="Monaco"/>
              </a:rPr>
              <a:t> == </a:t>
            </a:r>
            <a:r>
              <a:rPr lang="en-US" sz="1600" b="1" dirty="0">
                <a:solidFill>
                  <a:srgbClr val="0000CD"/>
                </a:solidFill>
                <a:latin typeface="Monaco"/>
              </a:rPr>
              <a:t>1</a:t>
            </a:r>
            <a:r>
              <a:rPr lang="en-US" sz="1600" b="1" dirty="0">
                <a:solidFill>
                  <a:prstClr val="black"/>
                </a:solidFill>
                <a:latin typeface="Monaco"/>
              </a:rPr>
              <a:t>) </a:t>
            </a:r>
            <a:r>
              <a:rPr lang="en-US" sz="1600" b="1" dirty="0">
                <a:solidFill>
                  <a:srgbClr val="FF0000"/>
                </a:solidFill>
                <a:latin typeface="Monaco"/>
              </a:rPr>
              <a:t>/* First </a:t>
            </a:r>
            <a:r>
              <a:rPr lang="en-US" sz="1600" b="1" dirty="0" smtClean="0">
                <a:solidFill>
                  <a:srgbClr val="FF0000"/>
                </a:solidFill>
                <a:latin typeface="Monaco"/>
              </a:rPr>
              <a:t>reader in </a:t>
            </a:r>
            <a:r>
              <a:rPr lang="en-US" sz="1600" b="1" dirty="0">
                <a:solidFill>
                  <a:srgbClr val="FF0000"/>
                </a:solidFill>
                <a:latin typeface="Monaco"/>
              </a:rPr>
              <a:t>*/</a:t>
            </a:r>
            <a:r>
              <a:rPr lang="en-US" sz="1600" b="1" dirty="0">
                <a:solidFill>
                  <a:prstClr val="black"/>
                </a:solidFill>
                <a:latin typeface="Monaco"/>
              </a:rPr>
              <a:t/>
            </a:r>
            <a:br>
              <a:rPr lang="en-US" sz="1600" b="1" dirty="0">
                <a:solidFill>
                  <a:prstClr val="black"/>
                </a:solidFill>
                <a:latin typeface="Monaco"/>
              </a:rPr>
            </a:br>
            <a:r>
              <a:rPr lang="en-US" sz="1600" b="1" dirty="0">
                <a:solidFill>
                  <a:prstClr val="black"/>
                </a:solidFill>
                <a:latin typeface="Monaco"/>
              </a:rPr>
              <a:t>            </a:t>
            </a:r>
            <a:r>
              <a:rPr lang="en-US" sz="1600" b="1" dirty="0" smtClean="0">
                <a:solidFill>
                  <a:srgbClr val="0000A2"/>
                </a:solidFill>
                <a:latin typeface="Monaco"/>
              </a:rPr>
              <a:t>down</a:t>
            </a:r>
            <a:r>
              <a:rPr lang="en-US" sz="1600" b="1" dirty="0" smtClean="0">
                <a:solidFill>
                  <a:prstClr val="black"/>
                </a:solidFill>
                <a:latin typeface="Monaco"/>
              </a:rPr>
              <a:t>(whole)</a:t>
            </a:r>
            <a:r>
              <a:rPr lang="en-US" sz="1600" b="1" dirty="0">
                <a:solidFill>
                  <a:prstClr val="black"/>
                </a:solidFill>
                <a:latin typeface="Monaco"/>
              </a:rPr>
              <a:t>; </a:t>
            </a:r>
            <a:r>
              <a:rPr lang="en-US" sz="1600" b="1" dirty="0">
                <a:solidFill>
                  <a:srgbClr val="FF0000"/>
                </a:solidFill>
                <a:latin typeface="Monaco"/>
              </a:rPr>
              <a:t>/* </a:t>
            </a:r>
            <a:r>
              <a:rPr lang="en-US" sz="1600" b="1" dirty="0" smtClean="0">
                <a:solidFill>
                  <a:srgbClr val="FF0000"/>
                </a:solidFill>
                <a:latin typeface="Monaco"/>
              </a:rPr>
              <a:t>Lock </a:t>
            </a:r>
            <a:r>
              <a:rPr lang="en-US" sz="1600" b="1" dirty="0">
                <a:solidFill>
                  <a:srgbClr val="FF0000"/>
                </a:solidFill>
                <a:latin typeface="Monaco"/>
              </a:rPr>
              <a:t>out writers */</a:t>
            </a:r>
            <a:r>
              <a:rPr lang="en-US" sz="1600" b="1" dirty="0">
                <a:solidFill>
                  <a:prstClr val="black"/>
                </a:solidFill>
                <a:latin typeface="Monaco"/>
              </a:rPr>
              <a:t/>
            </a:r>
            <a:br>
              <a:rPr lang="en-US" sz="1600" b="1" dirty="0">
                <a:solidFill>
                  <a:prstClr val="black"/>
                </a:solidFill>
                <a:latin typeface="Monaco"/>
              </a:rPr>
            </a:br>
            <a:r>
              <a:rPr lang="en-US" sz="1600" b="1" dirty="0">
                <a:solidFill>
                  <a:prstClr val="black"/>
                </a:solidFill>
                <a:latin typeface="Monaco"/>
              </a:rPr>
              <a:t>        </a:t>
            </a:r>
            <a:r>
              <a:rPr lang="en-US" sz="1600" b="1" dirty="0" smtClean="0">
                <a:solidFill>
                  <a:srgbClr val="0000A2"/>
                </a:solidFill>
                <a:latin typeface="Monaco"/>
              </a:rPr>
              <a:t>up</a:t>
            </a:r>
            <a:r>
              <a:rPr lang="en-US" sz="1600" b="1" dirty="0" smtClean="0">
                <a:solidFill>
                  <a:prstClr val="black"/>
                </a:solidFill>
                <a:latin typeface="Monaco"/>
              </a:rPr>
              <a:t>(r)</a:t>
            </a:r>
            <a:r>
              <a:rPr lang="en-US" sz="1600" b="1" dirty="0">
                <a:solidFill>
                  <a:prstClr val="black"/>
                </a:solidFill>
                <a:latin typeface="Monaco"/>
              </a:rPr>
              <a:t>;</a:t>
            </a:r>
            <a:br>
              <a:rPr lang="en-US" sz="1600" b="1" dirty="0">
                <a:solidFill>
                  <a:prstClr val="black"/>
                </a:solidFill>
                <a:latin typeface="Monaco"/>
              </a:rPr>
            </a:br>
            <a:r>
              <a:rPr lang="en-US" sz="1600" b="1" dirty="0">
                <a:solidFill>
                  <a:prstClr val="black"/>
                </a:solidFill>
                <a:latin typeface="Monaco"/>
              </a:rPr>
              <a:t/>
            </a:r>
            <a:br>
              <a:rPr lang="en-US" sz="1600" b="1" dirty="0">
                <a:solidFill>
                  <a:prstClr val="black"/>
                </a:solidFill>
                <a:latin typeface="Monaco"/>
              </a:rPr>
            </a:br>
            <a:r>
              <a:rPr lang="en-US" sz="1600" b="1" dirty="0">
                <a:solidFill>
                  <a:prstClr val="black"/>
                </a:solidFill>
                <a:latin typeface="Monaco"/>
              </a:rPr>
              <a:t>        </a:t>
            </a:r>
            <a:r>
              <a:rPr lang="en-US" sz="1600" b="1" dirty="0">
                <a:solidFill>
                  <a:srgbClr val="FF0000"/>
                </a:solidFill>
                <a:latin typeface="Monaco"/>
              </a:rPr>
              <a:t>/* </a:t>
            </a:r>
            <a:r>
              <a:rPr lang="en-US" sz="1600" b="1" dirty="0" smtClean="0">
                <a:solidFill>
                  <a:srgbClr val="FF0000"/>
                </a:solidFill>
                <a:latin typeface="Monaco"/>
              </a:rPr>
              <a:t>Read; </a:t>
            </a:r>
            <a:r>
              <a:rPr lang="en-US" sz="1600" b="1" dirty="0" err="1" smtClean="0">
                <a:solidFill>
                  <a:srgbClr val="FF0000"/>
                </a:solidFill>
                <a:latin typeface="Monaco"/>
              </a:rPr>
              <a:t>mutliple</a:t>
            </a:r>
            <a:r>
              <a:rPr lang="en-US" sz="1600" b="1" dirty="0" smtClean="0">
                <a:solidFill>
                  <a:srgbClr val="FF0000"/>
                </a:solidFill>
                <a:latin typeface="Monaco"/>
              </a:rPr>
              <a:t> readers may be here </a:t>
            </a:r>
            <a:r>
              <a:rPr lang="en-US" sz="1600" b="1" dirty="0">
                <a:solidFill>
                  <a:srgbClr val="FF0000"/>
                </a:solidFill>
                <a:latin typeface="Monaco"/>
              </a:rPr>
              <a:t>*/</a:t>
            </a:r>
            <a:r>
              <a:rPr lang="en-US" sz="1600" b="1" dirty="0">
                <a:solidFill>
                  <a:prstClr val="black"/>
                </a:solidFill>
                <a:latin typeface="Monaco"/>
              </a:rPr>
              <a:t/>
            </a:r>
            <a:br>
              <a:rPr lang="en-US" sz="1600" b="1" dirty="0">
                <a:solidFill>
                  <a:prstClr val="black"/>
                </a:solidFill>
                <a:latin typeface="Monaco"/>
              </a:rPr>
            </a:br>
            <a:endParaRPr lang="en-US" sz="1600" b="1" dirty="0" smtClean="0">
              <a:solidFill>
                <a:prstClr val="black"/>
              </a:solidFill>
              <a:latin typeface="Monaco"/>
            </a:endParaRPr>
          </a:p>
          <a:p>
            <a:r>
              <a:rPr lang="en-US" sz="1600" b="1" dirty="0" smtClean="0">
                <a:solidFill>
                  <a:prstClr val="black"/>
                </a:solidFill>
                <a:latin typeface="Monaco"/>
              </a:rPr>
              <a:t>        </a:t>
            </a:r>
            <a:r>
              <a:rPr lang="en-US" altLang="zh-CN" sz="1600" b="1" dirty="0">
                <a:solidFill>
                  <a:srgbClr val="FF0000"/>
                </a:solidFill>
                <a:latin typeface="Monaco"/>
              </a:rPr>
              <a:t>/</a:t>
            </a:r>
            <a:r>
              <a:rPr lang="en-US" altLang="zh-CN" sz="1600" b="1" dirty="0" smtClean="0">
                <a:solidFill>
                  <a:srgbClr val="FF0000"/>
                </a:solidFill>
                <a:latin typeface="Monaco"/>
              </a:rPr>
              <a:t>*Decrement </a:t>
            </a:r>
            <a:r>
              <a:rPr lang="en-US" altLang="zh-CN" sz="1600" b="1" dirty="0" err="1">
                <a:solidFill>
                  <a:srgbClr val="FF0000"/>
                </a:solidFill>
                <a:latin typeface="Monaco"/>
              </a:rPr>
              <a:t>readcnt</a:t>
            </a:r>
            <a:r>
              <a:rPr lang="en-US" altLang="zh-CN" sz="1600" b="1" dirty="0">
                <a:solidFill>
                  <a:srgbClr val="FF0000"/>
                </a:solidFill>
                <a:latin typeface="Monaco"/>
              </a:rPr>
              <a:t>*</a:t>
            </a:r>
            <a:r>
              <a:rPr lang="en-US" altLang="zh-CN" sz="1600" b="1" dirty="0" smtClean="0">
                <a:solidFill>
                  <a:srgbClr val="FF0000"/>
                </a:solidFill>
                <a:latin typeface="Monaco"/>
              </a:rPr>
              <a:t>/</a:t>
            </a:r>
            <a:r>
              <a:rPr lang="en-US" sz="1600" b="1" dirty="0">
                <a:solidFill>
                  <a:prstClr val="black"/>
                </a:solidFill>
                <a:latin typeface="Monaco"/>
              </a:rPr>
              <a:t/>
            </a:r>
            <a:br>
              <a:rPr lang="en-US" sz="1600" b="1" dirty="0">
                <a:solidFill>
                  <a:prstClr val="black"/>
                </a:solidFill>
                <a:latin typeface="Monaco"/>
              </a:rPr>
            </a:br>
            <a:r>
              <a:rPr lang="en-US" sz="1600" b="1" dirty="0">
                <a:solidFill>
                  <a:prstClr val="black"/>
                </a:solidFill>
                <a:latin typeface="Monaco"/>
              </a:rPr>
              <a:t>        </a:t>
            </a:r>
            <a:r>
              <a:rPr lang="en-US" sz="1600" b="1" dirty="0" smtClean="0">
                <a:solidFill>
                  <a:srgbClr val="0000A2"/>
                </a:solidFill>
                <a:latin typeface="Monaco"/>
              </a:rPr>
              <a:t>down</a:t>
            </a:r>
            <a:r>
              <a:rPr lang="en-US" sz="1600" b="1" dirty="0" smtClean="0">
                <a:solidFill>
                  <a:prstClr val="black"/>
                </a:solidFill>
                <a:latin typeface="Monaco"/>
              </a:rPr>
              <a:t>(r)</a:t>
            </a:r>
            <a:r>
              <a:rPr lang="en-US" sz="1600" b="1" dirty="0">
                <a:solidFill>
                  <a:prstClr val="black"/>
                </a:solidFill>
                <a:latin typeface="Monaco"/>
              </a:rPr>
              <a:t>;</a:t>
            </a:r>
            <a:br>
              <a:rPr lang="en-US" sz="1600" b="1" dirty="0">
                <a:solidFill>
                  <a:prstClr val="black"/>
                </a:solidFill>
                <a:latin typeface="Monaco"/>
              </a:rPr>
            </a:br>
            <a:r>
              <a:rPr lang="en-US" sz="1600" b="1" dirty="0">
                <a:solidFill>
                  <a:prstClr val="black"/>
                </a:solidFill>
                <a:latin typeface="Monaco"/>
              </a:rPr>
              <a:t>        </a:t>
            </a:r>
            <a:r>
              <a:rPr lang="en-US" sz="1600" b="1" dirty="0" err="1">
                <a:solidFill>
                  <a:prstClr val="black"/>
                </a:solidFill>
                <a:latin typeface="Monaco"/>
              </a:rPr>
              <a:t>readcnt</a:t>
            </a:r>
            <a:r>
              <a:rPr lang="en-US" sz="1600" b="1" dirty="0">
                <a:solidFill>
                  <a:prstClr val="black"/>
                </a:solidFill>
                <a:latin typeface="Monaco"/>
              </a:rPr>
              <a:t>--;</a:t>
            </a:r>
            <a:br>
              <a:rPr lang="en-US" sz="1600" b="1" dirty="0">
                <a:solidFill>
                  <a:prstClr val="black"/>
                </a:solidFill>
                <a:latin typeface="Monaco"/>
              </a:rPr>
            </a:br>
            <a:r>
              <a:rPr lang="en-US" sz="1600" b="1" dirty="0">
                <a:solidFill>
                  <a:prstClr val="black"/>
                </a:solidFill>
                <a:latin typeface="Monaco"/>
              </a:rPr>
              <a:t>        </a:t>
            </a:r>
            <a:r>
              <a:rPr lang="en-US" sz="1600" b="1" dirty="0">
                <a:solidFill>
                  <a:srgbClr val="0000FF"/>
                </a:solidFill>
                <a:latin typeface="Monaco"/>
              </a:rPr>
              <a:t>if </a:t>
            </a:r>
            <a:r>
              <a:rPr lang="en-US" sz="1600" b="1" dirty="0">
                <a:solidFill>
                  <a:prstClr val="black"/>
                </a:solidFill>
                <a:latin typeface="Monaco"/>
              </a:rPr>
              <a:t>(</a:t>
            </a:r>
            <a:r>
              <a:rPr lang="en-US" sz="1600" b="1" dirty="0" err="1">
                <a:solidFill>
                  <a:prstClr val="black"/>
                </a:solidFill>
                <a:latin typeface="Monaco"/>
              </a:rPr>
              <a:t>readcnt</a:t>
            </a:r>
            <a:r>
              <a:rPr lang="en-US" sz="1600" b="1" dirty="0">
                <a:solidFill>
                  <a:prstClr val="black"/>
                </a:solidFill>
                <a:latin typeface="Monaco"/>
              </a:rPr>
              <a:t> == </a:t>
            </a:r>
            <a:r>
              <a:rPr lang="en-US" sz="1600" b="1" dirty="0">
                <a:solidFill>
                  <a:srgbClr val="0000CD"/>
                </a:solidFill>
                <a:latin typeface="Monaco"/>
              </a:rPr>
              <a:t>0</a:t>
            </a:r>
            <a:r>
              <a:rPr lang="en-US" sz="1600" b="1" dirty="0">
                <a:solidFill>
                  <a:prstClr val="black"/>
                </a:solidFill>
                <a:latin typeface="Monaco"/>
              </a:rPr>
              <a:t>) </a:t>
            </a:r>
            <a:r>
              <a:rPr lang="en-US" sz="1600" b="1" dirty="0">
                <a:solidFill>
                  <a:srgbClr val="FF0000"/>
                </a:solidFill>
                <a:latin typeface="Monaco"/>
              </a:rPr>
              <a:t>/* Last out */</a:t>
            </a:r>
            <a:r>
              <a:rPr lang="en-US" sz="1600" b="1" dirty="0">
                <a:solidFill>
                  <a:prstClr val="black"/>
                </a:solidFill>
                <a:latin typeface="Monaco"/>
              </a:rPr>
              <a:t/>
            </a:r>
            <a:br>
              <a:rPr lang="en-US" sz="1600" b="1" dirty="0">
                <a:solidFill>
                  <a:prstClr val="black"/>
                </a:solidFill>
                <a:latin typeface="Monaco"/>
              </a:rPr>
            </a:br>
            <a:r>
              <a:rPr lang="en-US" sz="1600" b="1" dirty="0">
                <a:solidFill>
                  <a:prstClr val="black"/>
                </a:solidFill>
                <a:latin typeface="Monaco"/>
              </a:rPr>
              <a:t>            </a:t>
            </a:r>
            <a:r>
              <a:rPr lang="en-US" sz="1600" b="1" dirty="0" smtClean="0">
                <a:solidFill>
                  <a:srgbClr val="0000A2"/>
                </a:solidFill>
                <a:latin typeface="Monaco"/>
              </a:rPr>
              <a:t>up</a:t>
            </a:r>
            <a:r>
              <a:rPr lang="en-US" sz="1600" b="1" dirty="0" smtClean="0">
                <a:solidFill>
                  <a:prstClr val="black"/>
                </a:solidFill>
                <a:latin typeface="Monaco"/>
              </a:rPr>
              <a:t>(whole)</a:t>
            </a:r>
            <a:r>
              <a:rPr lang="en-US" sz="1600" b="1" dirty="0">
                <a:solidFill>
                  <a:prstClr val="black"/>
                </a:solidFill>
                <a:latin typeface="Monaco"/>
              </a:rPr>
              <a:t>; </a:t>
            </a:r>
            <a:r>
              <a:rPr lang="en-US" sz="1600" b="1" dirty="0">
                <a:solidFill>
                  <a:srgbClr val="FF0000"/>
                </a:solidFill>
                <a:latin typeface="Monaco"/>
              </a:rPr>
              <a:t>/* </a:t>
            </a:r>
            <a:r>
              <a:rPr lang="en-US" sz="1600" b="1" dirty="0" smtClean="0">
                <a:solidFill>
                  <a:srgbClr val="FF0000"/>
                </a:solidFill>
                <a:latin typeface="Monaco"/>
              </a:rPr>
              <a:t>Let </a:t>
            </a:r>
            <a:r>
              <a:rPr lang="en-US" sz="1600" b="1" dirty="0">
                <a:solidFill>
                  <a:srgbClr val="FF0000"/>
                </a:solidFill>
                <a:latin typeface="Monaco"/>
              </a:rPr>
              <a:t>in writers */</a:t>
            </a:r>
            <a:r>
              <a:rPr lang="en-US" sz="1600" b="1" dirty="0">
                <a:solidFill>
                  <a:prstClr val="black"/>
                </a:solidFill>
                <a:latin typeface="Monaco"/>
              </a:rPr>
              <a:t/>
            </a:r>
            <a:br>
              <a:rPr lang="en-US" sz="1600" b="1" dirty="0">
                <a:solidFill>
                  <a:prstClr val="black"/>
                </a:solidFill>
                <a:latin typeface="Monaco"/>
              </a:rPr>
            </a:br>
            <a:r>
              <a:rPr lang="en-US" sz="1600" b="1" dirty="0">
                <a:solidFill>
                  <a:prstClr val="black"/>
                </a:solidFill>
                <a:latin typeface="Monaco"/>
              </a:rPr>
              <a:t>        </a:t>
            </a:r>
            <a:r>
              <a:rPr lang="en-US" sz="1600" b="1" dirty="0" smtClean="0">
                <a:solidFill>
                  <a:srgbClr val="0000A2"/>
                </a:solidFill>
                <a:latin typeface="Monaco"/>
              </a:rPr>
              <a:t>up</a:t>
            </a:r>
            <a:r>
              <a:rPr lang="en-US" sz="1600" b="1" dirty="0" smtClean="0">
                <a:solidFill>
                  <a:prstClr val="black"/>
                </a:solidFill>
                <a:latin typeface="Monaco"/>
              </a:rPr>
              <a:t>(r)</a:t>
            </a:r>
            <a:r>
              <a:rPr lang="en-US" sz="1600" b="1" dirty="0">
                <a:solidFill>
                  <a:prstClr val="black"/>
                </a:solidFill>
                <a:latin typeface="Monaco"/>
              </a:rPr>
              <a:t>;</a:t>
            </a:r>
            <a:br>
              <a:rPr lang="en-US" sz="1600" b="1" dirty="0">
                <a:solidFill>
                  <a:prstClr val="black"/>
                </a:solidFill>
                <a:latin typeface="Monaco"/>
              </a:rPr>
            </a:br>
            <a:r>
              <a:rPr lang="en-US" sz="1600" b="1" dirty="0">
                <a:solidFill>
                  <a:prstClr val="black"/>
                </a:solidFill>
                <a:latin typeface="Monaco"/>
              </a:rPr>
              <a:t>    }</a:t>
            </a:r>
            <a:br>
              <a:rPr lang="en-US" sz="1600" b="1" dirty="0">
                <a:solidFill>
                  <a:prstClr val="black"/>
                </a:solidFill>
                <a:latin typeface="Monaco"/>
              </a:rPr>
            </a:br>
            <a:r>
              <a:rPr lang="en-US" sz="1600" b="1" dirty="0" smtClean="0">
                <a:solidFill>
                  <a:prstClr val="black"/>
                </a:solidFill>
                <a:latin typeface="Monaco"/>
              </a:rPr>
              <a:t>}</a:t>
            </a:r>
            <a:endParaRPr lang="en-US" sz="1600" dirty="0" smtClean="0">
              <a:latin typeface="Courier New" pitchFamily="49" charset="0"/>
            </a:endParaRPr>
          </a:p>
        </p:txBody>
      </p:sp>
      <p:sp>
        <p:nvSpPr>
          <p:cNvPr id="9" name="TextBox 8"/>
          <p:cNvSpPr txBox="1"/>
          <p:nvPr/>
        </p:nvSpPr>
        <p:spPr>
          <a:xfrm>
            <a:off x="574787" y="1236162"/>
            <a:ext cx="1274708" cy="477054"/>
          </a:xfrm>
          <a:prstGeom prst="rect">
            <a:avLst/>
          </a:prstGeom>
          <a:noFill/>
        </p:spPr>
        <p:txBody>
          <a:bodyPr wrap="none" rtlCol="0">
            <a:spAutoFit/>
          </a:bodyPr>
          <a:lstStyle/>
          <a:p>
            <a:r>
              <a:rPr lang="en-US" sz="2500" dirty="0" smtClean="0">
                <a:latin typeface="Gill Sans MT"/>
                <a:cs typeface="Gill Sans MT"/>
              </a:rPr>
              <a:t>Readers</a:t>
            </a:r>
            <a:r>
              <a:rPr lang="en-US" sz="2500" b="0" dirty="0" smtClean="0">
                <a:latin typeface="Gill Sans MT"/>
                <a:cs typeface="Gill Sans MT"/>
              </a:rPr>
              <a:t>:</a:t>
            </a:r>
          </a:p>
        </p:txBody>
      </p:sp>
      <p:sp>
        <p:nvSpPr>
          <p:cNvPr id="10" name="Title 9"/>
          <p:cNvSpPr>
            <a:spLocks noGrp="1"/>
          </p:cNvSpPr>
          <p:nvPr>
            <p:ph type="title"/>
          </p:nvPr>
        </p:nvSpPr>
        <p:spPr/>
        <p:txBody>
          <a:bodyPr/>
          <a:lstStyle/>
          <a:p>
            <a:r>
              <a:rPr lang="en-US" dirty="0" smtClean="0"/>
              <a:t>Solution </a:t>
            </a:r>
            <a:endParaRPr lang="en-US" dirty="0"/>
          </a:p>
        </p:txBody>
      </p:sp>
      <p:sp>
        <p:nvSpPr>
          <p:cNvPr id="2" name="Rectangle 1"/>
          <p:cNvSpPr/>
          <p:nvPr/>
        </p:nvSpPr>
        <p:spPr>
          <a:xfrm>
            <a:off x="2497243" y="274638"/>
            <a:ext cx="5920188"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00" dirty="0" smtClean="0"/>
              <a:t>What if the “whole” lock is already acquired by the writer, and the first reader comes in?</a:t>
            </a:r>
            <a:endParaRPr kumimoji="1" lang="zh-CN" altLang="en-US" sz="2000" dirty="0"/>
          </a:p>
        </p:txBody>
      </p:sp>
    </p:spTree>
    <p:extLst>
      <p:ext uri="{BB962C8B-B14F-4D97-AF65-F5344CB8AC3E}">
        <p14:creationId xmlns:p14="http://schemas.microsoft.com/office/powerpoint/2010/main" val="264617520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xmlns:p14="http://schemas.microsoft.com/office/powerpoint/2010/main" spd="slow">
        <p:sndAc>
          <p:stSnd>
            <p:snd r:embed="rId3" name="click.wav"/>
          </p:stSnd>
        </p:sndAc>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Previous class…</a:t>
            </a:r>
            <a:endParaRPr kumimoji="1" lang="zh-CN" altLang="en-US" dirty="0"/>
          </a:p>
        </p:txBody>
      </p:sp>
      <p:sp>
        <p:nvSpPr>
          <p:cNvPr id="4" name="Footer Placeholder 3"/>
          <p:cNvSpPr>
            <a:spLocks noGrp="1"/>
          </p:cNvSpPr>
          <p:nvPr>
            <p:ph type="ftr" sz="quarter" idx="11"/>
          </p:nvPr>
        </p:nvSpPr>
        <p:spPr/>
        <p:txBody>
          <a:bodyPr/>
          <a:lstStyle/>
          <a:p>
            <a:r>
              <a:rPr lang="en-US" smtClean="0"/>
              <a:t>CIS 5512 – Operating Systems</a:t>
            </a:r>
            <a:endParaRPr lang="en-US" dirty="0"/>
          </a:p>
        </p:txBody>
      </p:sp>
      <p:sp>
        <p:nvSpPr>
          <p:cNvPr id="5" name="Slide Number Placeholder 4"/>
          <p:cNvSpPr>
            <a:spLocks noGrp="1"/>
          </p:cNvSpPr>
          <p:nvPr>
            <p:ph type="sldNum" sz="quarter" idx="12"/>
          </p:nvPr>
        </p:nvSpPr>
        <p:spPr/>
        <p:txBody>
          <a:bodyPr/>
          <a:lstStyle/>
          <a:p>
            <a:fld id="{197AF4F1-C53A-CB44-B51F-36EDF000D3AF}" type="slidenum">
              <a:rPr lang="en-US" smtClean="0"/>
              <a:pPr/>
              <a:t>11</a:t>
            </a:fld>
            <a:endParaRPr lang="en-US" dirty="0"/>
          </a:p>
        </p:txBody>
      </p:sp>
      <p:sp>
        <p:nvSpPr>
          <p:cNvPr id="10" name="Rectangle 9"/>
          <p:cNvSpPr/>
          <p:nvPr/>
        </p:nvSpPr>
        <p:spPr>
          <a:xfrm>
            <a:off x="533400" y="1828800"/>
            <a:ext cx="8153400" cy="137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3200" dirty="0" smtClean="0"/>
              <a:t>What is a binary semaphore? A binary semaphore can only be used as a </a:t>
            </a:r>
            <a:r>
              <a:rPr kumimoji="1" lang="en-US" altLang="zh-CN" sz="3200" dirty="0" err="1" smtClean="0"/>
              <a:t>mutex</a:t>
            </a:r>
            <a:r>
              <a:rPr kumimoji="1" lang="en-US" altLang="zh-CN" sz="3200" dirty="0" smtClean="0"/>
              <a:t>?</a:t>
            </a:r>
            <a:endParaRPr kumimoji="1" lang="zh-CN" altLang="en-US" sz="3200" dirty="0"/>
          </a:p>
        </p:txBody>
      </p:sp>
      <p:sp>
        <p:nvSpPr>
          <p:cNvPr id="12" name="Rectangle 11"/>
          <p:cNvSpPr/>
          <p:nvPr/>
        </p:nvSpPr>
        <p:spPr>
          <a:xfrm>
            <a:off x="533400" y="3505200"/>
            <a:ext cx="8153400" cy="2438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en-US" altLang="zh-CN" sz="2800" dirty="0" smtClean="0">
                <a:solidFill>
                  <a:srgbClr val="800000"/>
                </a:solidFill>
              </a:rPr>
              <a:t>A </a:t>
            </a:r>
            <a:r>
              <a:rPr kumimoji="1" lang="en-US" altLang="zh-CN" sz="2800" dirty="0" err="1" smtClean="0">
                <a:solidFill>
                  <a:srgbClr val="800000"/>
                </a:solidFill>
              </a:rPr>
              <a:t>mutex</a:t>
            </a:r>
            <a:r>
              <a:rPr kumimoji="1" lang="en-US" altLang="zh-CN" sz="2800" dirty="0" smtClean="0">
                <a:solidFill>
                  <a:srgbClr val="800000"/>
                </a:solidFill>
              </a:rPr>
              <a:t> is a lock for mutual exclusion. A binary semaphore can be used </a:t>
            </a:r>
          </a:p>
          <a:p>
            <a:pPr marL="514350" indent="-514350">
              <a:buAutoNum type="arabicParenBoth"/>
            </a:pPr>
            <a:r>
              <a:rPr kumimoji="1" lang="en-US" altLang="zh-CN" sz="2800" dirty="0" smtClean="0">
                <a:solidFill>
                  <a:srgbClr val="800000"/>
                </a:solidFill>
              </a:rPr>
              <a:t>as a </a:t>
            </a:r>
            <a:r>
              <a:rPr kumimoji="1" lang="en-US" altLang="zh-CN" sz="2800" dirty="0" err="1" smtClean="0">
                <a:solidFill>
                  <a:srgbClr val="800000"/>
                </a:solidFill>
              </a:rPr>
              <a:t>mutex</a:t>
            </a:r>
            <a:r>
              <a:rPr kumimoji="1" lang="en-US" altLang="zh-CN" sz="2800" dirty="0" smtClean="0">
                <a:solidFill>
                  <a:srgbClr val="800000"/>
                </a:solidFill>
              </a:rPr>
              <a:t> for mutual exclusion</a:t>
            </a:r>
          </a:p>
          <a:p>
            <a:pPr marL="514350" indent="-514350">
              <a:buAutoNum type="arabicParenBoth"/>
            </a:pPr>
            <a:r>
              <a:rPr kumimoji="1" lang="en-US" altLang="zh-CN" sz="2800" dirty="0">
                <a:solidFill>
                  <a:srgbClr val="800000"/>
                </a:solidFill>
              </a:rPr>
              <a:t>f</a:t>
            </a:r>
            <a:r>
              <a:rPr kumimoji="1" lang="en-US" altLang="zh-CN" sz="2800" dirty="0" smtClean="0">
                <a:solidFill>
                  <a:srgbClr val="800000"/>
                </a:solidFill>
              </a:rPr>
              <a:t>or synchronization of concurrent use of resources</a:t>
            </a:r>
          </a:p>
          <a:p>
            <a:pPr marL="514350" indent="-514350">
              <a:buAutoNum type="arabicParenBoth"/>
            </a:pPr>
            <a:r>
              <a:rPr kumimoji="1" lang="en-US" altLang="zh-CN" sz="2800" dirty="0" smtClean="0">
                <a:solidFill>
                  <a:srgbClr val="800000"/>
                </a:solidFill>
              </a:rPr>
              <a:t>for enforcing the order of operations of processes</a:t>
            </a:r>
          </a:p>
        </p:txBody>
      </p:sp>
    </p:spTree>
    <p:extLst>
      <p:ext uri="{BB962C8B-B14F-4D97-AF65-F5344CB8AC3E}">
        <p14:creationId xmlns:p14="http://schemas.microsoft.com/office/powerpoint/2010/main" val="3836319928"/>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xmlns:p14="http://schemas.microsoft.com/office/powerpoint/2010/main" spd="slow">
        <p:sndAc>
          <p:stSnd>
            <p:snd r:embed="rId4" name="click.wav"/>
          </p:stSnd>
        </p:sndAc>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Summary of the uses of Semaphore</a:t>
            </a:r>
            <a:endParaRPr kumimoji="1" lang="zh-CN" altLang="en-US" dirty="0"/>
          </a:p>
        </p:txBody>
      </p:sp>
      <p:sp>
        <p:nvSpPr>
          <p:cNvPr id="3" name="Content Placeholder 2"/>
          <p:cNvSpPr>
            <a:spLocks noGrp="1"/>
          </p:cNvSpPr>
          <p:nvPr>
            <p:ph idx="1"/>
          </p:nvPr>
        </p:nvSpPr>
        <p:spPr/>
        <p:txBody>
          <a:bodyPr>
            <a:normAutofit/>
          </a:bodyPr>
          <a:lstStyle/>
          <a:p>
            <a:r>
              <a:rPr kumimoji="1" lang="en-US" altLang="zh-CN" dirty="0" smtClean="0"/>
              <a:t>Mutual exclusion (using binary semaphores)</a:t>
            </a:r>
            <a:endParaRPr kumimoji="1" lang="en-US" altLang="zh-CN" dirty="0" smtClean="0"/>
          </a:p>
          <a:p>
            <a:r>
              <a:rPr kumimoji="1" lang="en-US" altLang="zh-CN" dirty="0" smtClean="0"/>
              <a:t>Synchronizing the use of </a:t>
            </a:r>
            <a:r>
              <a:rPr kumimoji="1" lang="en-US" altLang="zh-CN" dirty="0" smtClean="0"/>
              <a:t>shared resources, e.g.,</a:t>
            </a:r>
          </a:p>
          <a:p>
            <a:pPr lvl="1"/>
            <a:r>
              <a:rPr kumimoji="1" lang="en-US" altLang="zh-CN" dirty="0" smtClean="0"/>
              <a:t>The single-slot restroom problem</a:t>
            </a:r>
          </a:p>
          <a:p>
            <a:pPr lvl="1"/>
            <a:r>
              <a:rPr kumimoji="1" lang="en-US" altLang="zh-CN" dirty="0" smtClean="0"/>
              <a:t>The bar problem</a:t>
            </a:r>
          </a:p>
          <a:p>
            <a:pPr lvl="1"/>
            <a:r>
              <a:rPr kumimoji="1" lang="en-US" altLang="zh-CN" dirty="0" smtClean="0"/>
              <a:t>The producer-consumer problem</a:t>
            </a:r>
          </a:p>
          <a:p>
            <a:pPr lvl="1"/>
            <a:r>
              <a:rPr kumimoji="1" lang="en-US" altLang="zh-CN" dirty="0" smtClean="0">
                <a:solidFill>
                  <a:srgbClr val="0000FF"/>
                </a:solidFill>
              </a:rPr>
              <a:t>The counter of the semaphore should be initialized to the # of resources available</a:t>
            </a:r>
          </a:p>
          <a:p>
            <a:r>
              <a:rPr kumimoji="1" lang="en-US" altLang="zh-CN" dirty="0" smtClean="0"/>
              <a:t>Enforcing </a:t>
            </a:r>
            <a:r>
              <a:rPr kumimoji="1" lang="en-US" altLang="zh-CN" dirty="0" smtClean="0"/>
              <a:t>order, </a:t>
            </a:r>
            <a:r>
              <a:rPr kumimoji="1" lang="en-US" altLang="zh-CN" dirty="0" smtClean="0"/>
              <a:t>e.g.,</a:t>
            </a:r>
          </a:p>
          <a:p>
            <a:pPr lvl="1"/>
            <a:r>
              <a:rPr kumimoji="1" lang="en-US" altLang="zh-CN" dirty="0" smtClean="0"/>
              <a:t>Operation O1 in Process P1 has to occur after O2 in P2</a:t>
            </a:r>
          </a:p>
        </p:txBody>
      </p:sp>
      <p:sp>
        <p:nvSpPr>
          <p:cNvPr id="4" name="Footer Placeholder 3"/>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5" name="Slide Number Placeholder 4"/>
          <p:cNvSpPr>
            <a:spLocks noGrp="1"/>
          </p:cNvSpPr>
          <p:nvPr>
            <p:ph type="sldNum" sz="quarter" idx="12"/>
          </p:nvPr>
        </p:nvSpPr>
        <p:spPr/>
        <p:txBody>
          <a:bodyPr/>
          <a:lstStyle/>
          <a:p>
            <a:fld id="{09934C41-D626-5049-8CB3-D9E6443ECEB7}" type="slidenum">
              <a:rPr kumimoji="1" lang="zh-CN" altLang="en-US" smtClean="0"/>
              <a:t>12</a:t>
            </a:fld>
            <a:endParaRPr kumimoji="1" lang="zh-CN" altLang="en-US"/>
          </a:p>
        </p:txBody>
      </p:sp>
    </p:spTree>
    <p:extLst>
      <p:ext uri="{BB962C8B-B14F-4D97-AF65-F5344CB8AC3E}">
        <p14:creationId xmlns:p14="http://schemas.microsoft.com/office/powerpoint/2010/main" val="184326150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xmlns:p14="http://schemas.microsoft.com/office/powerpoint/2010/main" spd="slow">
        <p:sndAc>
          <p:stSnd>
            <p:snd r:embed="rId3" name="click.wav"/>
          </p:stSnd>
        </p:sndAc>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Relations between Condition Variable &amp; Monitor</a:t>
            </a:r>
            <a:endParaRPr kumimoji="1" lang="zh-CN" altLang="en-US" dirty="0"/>
          </a:p>
        </p:txBody>
      </p:sp>
      <p:sp>
        <p:nvSpPr>
          <p:cNvPr id="3" name="Content Placeholder 2"/>
          <p:cNvSpPr>
            <a:spLocks noGrp="1"/>
          </p:cNvSpPr>
          <p:nvPr>
            <p:ph idx="1"/>
          </p:nvPr>
        </p:nvSpPr>
        <p:spPr/>
        <p:txBody>
          <a:bodyPr/>
          <a:lstStyle/>
          <a:p>
            <a:r>
              <a:rPr kumimoji="1" lang="en-US" altLang="zh-CN" dirty="0" smtClean="0"/>
              <a:t>A Monitor may contain zero or more CVs</a:t>
            </a:r>
          </a:p>
          <a:p>
            <a:pPr lvl="1"/>
            <a:r>
              <a:rPr kumimoji="1" lang="en-US" altLang="zh-CN" dirty="0" smtClean="0"/>
              <a:t>Very often, procedures in Monitor rely on CVs to implement complex synchronization</a:t>
            </a:r>
          </a:p>
          <a:p>
            <a:pPr lvl="1"/>
            <a:r>
              <a:rPr kumimoji="1" lang="en-US" altLang="zh-CN" dirty="0" smtClean="0"/>
              <a:t>Recall that a CV has to be used with a lock; a Monitor can provide the lock, so you do not have to explicitly use a lock for employing a CV in a Monitor</a:t>
            </a:r>
          </a:p>
          <a:p>
            <a:r>
              <a:rPr kumimoji="1" lang="en-US" altLang="zh-CN" dirty="0" smtClean="0"/>
              <a:t>The use of CVs is not limited to Monitors</a:t>
            </a:r>
          </a:p>
          <a:p>
            <a:pPr lvl="1"/>
            <a:r>
              <a:rPr kumimoji="1" lang="en-US" altLang="zh-CN" dirty="0" smtClean="0"/>
              <a:t>E.g., </a:t>
            </a:r>
            <a:r>
              <a:rPr kumimoji="1" lang="en-US" altLang="zh-CN" dirty="0" err="1" smtClean="0"/>
              <a:t>Pthread</a:t>
            </a:r>
            <a:r>
              <a:rPr kumimoji="1" lang="en-US" altLang="zh-CN" dirty="0" smtClean="0"/>
              <a:t> library provides CVs but not Monitors</a:t>
            </a:r>
            <a:endParaRPr kumimoji="1" lang="zh-CN" altLang="en-US" dirty="0"/>
          </a:p>
        </p:txBody>
      </p:sp>
      <p:sp>
        <p:nvSpPr>
          <p:cNvPr id="4" name="Footer Placeholder 3"/>
          <p:cNvSpPr>
            <a:spLocks noGrp="1"/>
          </p:cNvSpPr>
          <p:nvPr>
            <p:ph type="ftr" sz="quarter" idx="11"/>
          </p:nvPr>
        </p:nvSpPr>
        <p:spPr/>
        <p:txBody>
          <a:bodyPr/>
          <a:lstStyle/>
          <a:p>
            <a:r>
              <a:rPr lang="en-US" smtClean="0"/>
              <a:t>CIS 5512 – Operating Systems</a:t>
            </a:r>
            <a:endParaRPr lang="en-US" dirty="0"/>
          </a:p>
        </p:txBody>
      </p:sp>
      <p:sp>
        <p:nvSpPr>
          <p:cNvPr id="5" name="Slide Number Placeholder 4"/>
          <p:cNvSpPr>
            <a:spLocks noGrp="1"/>
          </p:cNvSpPr>
          <p:nvPr>
            <p:ph type="sldNum" sz="quarter" idx="12"/>
          </p:nvPr>
        </p:nvSpPr>
        <p:spPr/>
        <p:txBody>
          <a:bodyPr/>
          <a:lstStyle/>
          <a:p>
            <a:fld id="{197AF4F1-C53A-CB44-B51F-36EDF000D3AF}" type="slidenum">
              <a:rPr lang="en-US" smtClean="0"/>
              <a:pPr/>
              <a:t>13</a:t>
            </a:fld>
            <a:endParaRPr lang="en-US" dirty="0"/>
          </a:p>
        </p:txBody>
      </p:sp>
    </p:spTree>
    <p:extLst>
      <p:ext uri="{BB962C8B-B14F-4D97-AF65-F5344CB8AC3E}">
        <p14:creationId xmlns:p14="http://schemas.microsoft.com/office/powerpoint/2010/main" val="72663284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xmlns:p14="http://schemas.microsoft.com/office/powerpoint/2010/main" spd="slow">
        <p:sndAc>
          <p:stSnd>
            <p:snd r:embed="rId3" name="click.wav"/>
          </p:stSnd>
        </p:sndAc>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Condition variable VS Semaphore</a:t>
            </a:r>
            <a:endParaRPr kumimoji="1" lang="zh-CN" altLang="en-US" dirty="0"/>
          </a:p>
        </p:txBody>
      </p:sp>
      <p:sp>
        <p:nvSpPr>
          <p:cNvPr id="3" name="Content Placeholder 2"/>
          <p:cNvSpPr>
            <a:spLocks noGrp="1"/>
          </p:cNvSpPr>
          <p:nvPr>
            <p:ph idx="1"/>
          </p:nvPr>
        </p:nvSpPr>
        <p:spPr/>
        <p:txBody>
          <a:bodyPr>
            <a:normAutofit fontScale="92500" lnSpcReduction="20000"/>
          </a:bodyPr>
          <a:lstStyle/>
          <a:p>
            <a:r>
              <a:rPr kumimoji="1" lang="en-US" altLang="zh-CN" dirty="0"/>
              <a:t>A CV has to work with a lock (e.g., the lock provided by a monitor), while a Semaphore does not</a:t>
            </a:r>
          </a:p>
          <a:p>
            <a:r>
              <a:rPr kumimoji="1" lang="en-US" altLang="zh-CN" dirty="0"/>
              <a:t>Condition Variables allow broadcast() operation, while Semaphores do not</a:t>
            </a:r>
          </a:p>
          <a:p>
            <a:r>
              <a:rPr kumimoji="1" lang="en-US" altLang="zh-CN" dirty="0" smtClean="0"/>
              <a:t>A </a:t>
            </a:r>
            <a:r>
              <a:rPr kumimoji="1" lang="en-US" altLang="zh-CN" dirty="0" smtClean="0"/>
              <a:t>Semaphore has a counter and a wait queue, while a Condition Variable only has a wait queue</a:t>
            </a:r>
          </a:p>
          <a:p>
            <a:pPr lvl="1"/>
            <a:r>
              <a:rPr kumimoji="1" lang="en-US" altLang="zh-CN" dirty="0"/>
              <a:t>Y</a:t>
            </a:r>
            <a:r>
              <a:rPr kumimoji="1" lang="en-US" altLang="zh-CN" dirty="0" smtClean="0"/>
              <a:t>ou </a:t>
            </a:r>
            <a:r>
              <a:rPr kumimoji="1" lang="en-US" altLang="zh-CN" dirty="0" smtClean="0"/>
              <a:t>need to initialize the counter when using a </a:t>
            </a:r>
            <a:r>
              <a:rPr kumimoji="1" lang="en-US" altLang="zh-CN" dirty="0" smtClean="0"/>
              <a:t>Semaphore. </a:t>
            </a:r>
            <a:r>
              <a:rPr kumimoji="1" lang="en-US" altLang="zh-CN" dirty="0" smtClean="0"/>
              <a:t>A Condition Variable has </a:t>
            </a:r>
            <a:r>
              <a:rPr kumimoji="1" lang="en-US" altLang="zh-CN" dirty="0" smtClean="0">
                <a:solidFill>
                  <a:srgbClr val="800000"/>
                </a:solidFill>
              </a:rPr>
              <a:t>no</a:t>
            </a:r>
            <a:r>
              <a:rPr kumimoji="1" lang="en-US" altLang="zh-CN" dirty="0" smtClean="0"/>
              <a:t> notion of “the number of resources</a:t>
            </a:r>
            <a:r>
              <a:rPr kumimoji="1" lang="en-US" altLang="zh-CN" dirty="0" smtClean="0"/>
              <a:t>”</a:t>
            </a:r>
          </a:p>
          <a:p>
            <a:pPr lvl="1"/>
            <a:r>
              <a:rPr kumimoji="1" lang="en-US" altLang="zh-CN" dirty="0" smtClean="0"/>
              <a:t>If there are no processes in the wait queue</a:t>
            </a:r>
          </a:p>
          <a:p>
            <a:pPr lvl="2"/>
            <a:r>
              <a:rPr kumimoji="1" lang="en-US" altLang="zh-CN" dirty="0" smtClean="0"/>
              <a:t>The up() operation of a semaphore will increment the counter</a:t>
            </a:r>
          </a:p>
          <a:p>
            <a:pPr lvl="2"/>
            <a:r>
              <a:rPr kumimoji="1" lang="en-US" altLang="zh-CN" dirty="0" smtClean="0"/>
              <a:t>The signal() operation of a CV will have no effect (i.e., the “signal” gets lost)</a:t>
            </a:r>
            <a:endParaRPr kumimoji="1" lang="en-US" altLang="zh-CN" dirty="0" smtClean="0"/>
          </a:p>
        </p:txBody>
      </p:sp>
      <p:sp>
        <p:nvSpPr>
          <p:cNvPr id="4" name="Footer Placeholder 3"/>
          <p:cNvSpPr>
            <a:spLocks noGrp="1"/>
          </p:cNvSpPr>
          <p:nvPr>
            <p:ph type="ftr" sz="quarter" idx="11"/>
          </p:nvPr>
        </p:nvSpPr>
        <p:spPr/>
        <p:txBody>
          <a:bodyPr/>
          <a:lstStyle/>
          <a:p>
            <a:r>
              <a:rPr lang="en-US" smtClean="0"/>
              <a:t>CIS 5512 – Operating Systems</a:t>
            </a:r>
            <a:endParaRPr lang="en-US" dirty="0"/>
          </a:p>
        </p:txBody>
      </p:sp>
      <p:sp>
        <p:nvSpPr>
          <p:cNvPr id="5" name="Slide Number Placeholder 4"/>
          <p:cNvSpPr>
            <a:spLocks noGrp="1"/>
          </p:cNvSpPr>
          <p:nvPr>
            <p:ph type="sldNum" sz="quarter" idx="12"/>
          </p:nvPr>
        </p:nvSpPr>
        <p:spPr/>
        <p:txBody>
          <a:bodyPr/>
          <a:lstStyle/>
          <a:p>
            <a:fld id="{197AF4F1-C53A-CB44-B51F-36EDF000D3AF}" type="slidenum">
              <a:rPr lang="en-US" smtClean="0"/>
              <a:pPr/>
              <a:t>14</a:t>
            </a:fld>
            <a:endParaRPr lang="en-US" dirty="0"/>
          </a:p>
        </p:txBody>
      </p:sp>
    </p:spTree>
    <p:extLst>
      <p:ext uri="{BB962C8B-B14F-4D97-AF65-F5344CB8AC3E}">
        <p14:creationId xmlns:p14="http://schemas.microsoft.com/office/powerpoint/2010/main" val="104767247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xmlns:p14="http://schemas.microsoft.com/office/powerpoint/2010/main" spd="slow">
        <p:sndAc>
          <p:stSnd>
            <p:snd r:embed="rId3" name="click.wav"/>
          </p:stSnd>
        </p:sndAc>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a:r>
              <a:rPr kumimoji="1" lang="en-US" dirty="0"/>
              <a:t>Deadlock</a:t>
            </a:r>
          </a:p>
        </p:txBody>
      </p:sp>
      <p:sp>
        <p:nvSpPr>
          <p:cNvPr id="4" name="Content Placeholder 3"/>
          <p:cNvSpPr>
            <a:spLocks noGrp="1"/>
          </p:cNvSpPr>
          <p:nvPr>
            <p:ph idx="1"/>
          </p:nvPr>
        </p:nvSpPr>
        <p:spPr/>
        <p:txBody>
          <a:bodyPr>
            <a:normAutofit/>
          </a:bodyPr>
          <a:lstStyle/>
          <a:p>
            <a:r>
              <a:rPr lang="en-NZ" sz="3000" dirty="0" smtClean="0"/>
              <a:t>A </a:t>
            </a:r>
            <a:r>
              <a:rPr lang="en-NZ" sz="3000" i="1" dirty="0" smtClean="0"/>
              <a:t>set </a:t>
            </a:r>
            <a:r>
              <a:rPr lang="en-NZ" sz="3000" dirty="0" smtClean="0"/>
              <a:t>of processes is deadlocked when each process in the set is blocked awaiting an event that can only be triggered by another blocked process in the set</a:t>
            </a:r>
          </a:p>
        </p:txBody>
      </p:sp>
      <p:sp>
        <p:nvSpPr>
          <p:cNvPr id="6" name="Footer Placeholder 5"/>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7" name="Slide Number Placeholder 6"/>
          <p:cNvSpPr>
            <a:spLocks noGrp="1"/>
          </p:cNvSpPr>
          <p:nvPr>
            <p:ph type="sldNum" sz="quarter" idx="12"/>
          </p:nvPr>
        </p:nvSpPr>
        <p:spPr/>
        <p:txBody>
          <a:bodyPr/>
          <a:lstStyle/>
          <a:p>
            <a:fld id="{09934C41-D626-5049-8CB3-D9E6443ECEB7}" type="slidenum">
              <a:rPr kumimoji="1" lang="zh-CN" altLang="en-US" smtClean="0"/>
              <a:t>15</a:t>
            </a:fld>
            <a:endParaRPr kumimoji="1" lang="zh-CN" altLang="en-US"/>
          </a:p>
        </p:txBody>
      </p:sp>
      <p:sp>
        <p:nvSpPr>
          <p:cNvPr id="3" name="TextBox 2"/>
          <p:cNvSpPr txBox="1"/>
          <p:nvPr/>
        </p:nvSpPr>
        <p:spPr>
          <a:xfrm>
            <a:off x="1627597" y="5827537"/>
            <a:ext cx="5700095" cy="369332"/>
          </a:xfrm>
          <a:prstGeom prst="rect">
            <a:avLst/>
          </a:prstGeom>
          <a:noFill/>
        </p:spPr>
        <p:txBody>
          <a:bodyPr wrap="square" rtlCol="0">
            <a:spAutoFit/>
          </a:bodyPr>
          <a:lstStyle/>
          <a:p>
            <a:r>
              <a:rPr kumimoji="1" lang="en-US" altLang="zh-CN" dirty="0" smtClean="0"/>
              <a:t>Some Slides Courtesy of Dr. William Stallings</a:t>
            </a:r>
            <a:endParaRPr kumimoji="1" lang="zh-CN" altLang="en-US" dirty="0"/>
          </a:p>
        </p:txBody>
      </p:sp>
    </p:spTree>
    <p:extLst>
      <p:ext uri="{BB962C8B-B14F-4D97-AF65-F5344CB8AC3E}">
        <p14:creationId xmlns:p14="http://schemas.microsoft.com/office/powerpoint/2010/main" val="3024730869"/>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xmlns:p14="http://schemas.microsoft.com/office/powerpoint/2010/main" spd="slow">
        <p:sndAc>
          <p:stSnd>
            <p:snd r:embed="rId4" name="click.wav"/>
          </p:stSnd>
        </p:sndAc>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NZ" dirty="0"/>
              <a:t>Potential</a:t>
            </a:r>
            <a:r>
              <a:rPr lang="en-NZ" b="1" dirty="0" smtClean="0">
                <a:solidFill>
                  <a:schemeClr val="accent6">
                    <a:lumMod val="50000"/>
                  </a:schemeClr>
                </a:solidFill>
              </a:rPr>
              <a:t> </a:t>
            </a:r>
            <a:r>
              <a:rPr kumimoji="1" lang="en-NZ" dirty="0"/>
              <a:t>Deadlock</a:t>
            </a:r>
            <a:r>
              <a:rPr lang="en-NZ" b="1" dirty="0" smtClean="0">
                <a:solidFill>
                  <a:schemeClr val="accent6">
                    <a:lumMod val="50000"/>
                  </a:schemeClr>
                </a:solidFill>
              </a:rPr>
              <a:t> </a:t>
            </a:r>
            <a:endParaRPr lang="en-NZ" b="1" dirty="0">
              <a:solidFill>
                <a:schemeClr val="accent6">
                  <a:lumMod val="50000"/>
                </a:schemeClr>
              </a:solidFill>
            </a:endParaRPr>
          </a:p>
        </p:txBody>
      </p:sp>
      <p:sp>
        <p:nvSpPr>
          <p:cNvPr id="3" name="Content Placeholder 2"/>
          <p:cNvSpPr>
            <a:spLocks noGrp="1"/>
          </p:cNvSpPr>
          <p:nvPr>
            <p:ph idx="1"/>
          </p:nvPr>
        </p:nvSpPr>
        <p:spPr/>
        <p:txBody>
          <a:bodyPr/>
          <a:lstStyle/>
          <a:p>
            <a:endParaRPr kumimoji="1" lang="zh-CN" altLang="en-US"/>
          </a:p>
        </p:txBody>
      </p:sp>
      <p:sp>
        <p:nvSpPr>
          <p:cNvPr id="4" name="Footer Placeholder 3"/>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5" name="Slide Number Placeholder 4"/>
          <p:cNvSpPr>
            <a:spLocks noGrp="1"/>
          </p:cNvSpPr>
          <p:nvPr>
            <p:ph type="sldNum" sz="quarter" idx="12"/>
          </p:nvPr>
        </p:nvSpPr>
        <p:spPr/>
        <p:txBody>
          <a:bodyPr/>
          <a:lstStyle/>
          <a:p>
            <a:fld id="{09934C41-D626-5049-8CB3-D9E6443ECEB7}" type="slidenum">
              <a:rPr kumimoji="1" lang="zh-CN" altLang="en-US" smtClean="0"/>
              <a:t>16</a:t>
            </a:fld>
            <a:endParaRPr kumimoji="1" lang="zh-CN" altLang="en-US"/>
          </a:p>
        </p:txBody>
      </p:sp>
      <p:pic>
        <p:nvPicPr>
          <p:cNvPr id="1026" name="Picture 2"/>
          <p:cNvPicPr>
            <a:picLocks noChangeAspect="1" noChangeArrowheads="1"/>
          </p:cNvPicPr>
          <p:nvPr/>
        </p:nvPicPr>
        <p:blipFill>
          <a:blip r:embed="rId4"/>
          <a:srcRect/>
          <a:stretch>
            <a:fillRect/>
          </a:stretch>
        </p:blipFill>
        <p:spPr bwMode="auto">
          <a:xfrm>
            <a:off x="2471738" y="1839913"/>
            <a:ext cx="4200525" cy="4179887"/>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4168321" y="-838200"/>
            <a:ext cx="349250" cy="7302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4604658" y="7035800"/>
            <a:ext cx="379413" cy="6604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a:srcRect/>
          <a:stretch>
            <a:fillRect/>
          </a:stretch>
        </p:blipFill>
        <p:spPr bwMode="auto">
          <a:xfrm>
            <a:off x="9297987" y="3528558"/>
            <a:ext cx="760413" cy="379413"/>
          </a:xfrm>
          <a:prstGeom prst="rect">
            <a:avLst/>
          </a:prstGeom>
          <a:noFill/>
          <a:ln w="9525">
            <a:noFill/>
            <a:miter lim="800000"/>
            <a:headEnd/>
            <a:tailEnd/>
          </a:ln>
          <a:effectLst/>
        </p:spPr>
      </p:pic>
      <p:pic>
        <p:nvPicPr>
          <p:cNvPr id="1030" name="Picture 6"/>
          <p:cNvPicPr>
            <a:picLocks noChangeAspect="1" noChangeArrowheads="1"/>
          </p:cNvPicPr>
          <p:nvPr/>
        </p:nvPicPr>
        <p:blipFill>
          <a:blip r:embed="rId8"/>
          <a:srcRect/>
          <a:stretch>
            <a:fillRect/>
          </a:stretch>
        </p:blipFill>
        <p:spPr bwMode="auto">
          <a:xfrm>
            <a:off x="-914400" y="4006171"/>
            <a:ext cx="700087" cy="369887"/>
          </a:xfrm>
          <a:prstGeom prst="rect">
            <a:avLst/>
          </a:prstGeom>
          <a:noFill/>
          <a:ln w="9525">
            <a:noFill/>
            <a:miter lim="800000"/>
            <a:headEnd/>
            <a:tailEnd/>
          </a:ln>
          <a:effectLst/>
        </p:spPr>
      </p:pic>
      <p:pic>
        <p:nvPicPr>
          <p:cNvPr id="1031" name="Picture 7"/>
          <p:cNvPicPr>
            <a:picLocks noChangeAspect="1" noChangeArrowheads="1"/>
          </p:cNvPicPr>
          <p:nvPr/>
        </p:nvPicPr>
        <p:blipFill>
          <a:blip r:embed="rId9"/>
          <a:srcRect/>
          <a:stretch>
            <a:fillRect/>
          </a:stretch>
        </p:blipFill>
        <p:spPr bwMode="auto">
          <a:xfrm>
            <a:off x="2476500" y="1870075"/>
            <a:ext cx="4189413" cy="4149725"/>
          </a:xfrm>
          <a:prstGeom prst="rect">
            <a:avLst/>
          </a:prstGeom>
          <a:noFill/>
          <a:ln w="9525">
            <a:noFill/>
            <a:miter lim="800000"/>
            <a:headEnd/>
            <a:tailEnd/>
          </a:ln>
          <a:effectLst/>
        </p:spPr>
      </p:pic>
      <p:sp>
        <p:nvSpPr>
          <p:cNvPr id="9" name="Cloud Callout 8"/>
          <p:cNvSpPr/>
          <p:nvPr/>
        </p:nvSpPr>
        <p:spPr>
          <a:xfrm>
            <a:off x="6477000" y="4191000"/>
            <a:ext cx="2667000" cy="1524000"/>
          </a:xfrm>
          <a:prstGeom prst="cloudCallout">
            <a:avLst>
              <a:gd name="adj1" fmla="val -100017"/>
              <a:gd name="adj2" fmla="val -21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smtClean="0"/>
              <a:t>I need quad A and B</a:t>
            </a:r>
            <a:endParaRPr lang="en-NZ" sz="2400" dirty="0"/>
          </a:p>
        </p:txBody>
      </p:sp>
      <p:sp>
        <p:nvSpPr>
          <p:cNvPr id="11" name="Cloud Callout 10"/>
          <p:cNvSpPr/>
          <p:nvPr/>
        </p:nvSpPr>
        <p:spPr>
          <a:xfrm>
            <a:off x="5943600" y="1600200"/>
            <a:ext cx="2667000" cy="1524000"/>
          </a:xfrm>
          <a:prstGeom prst="cloudCallout">
            <a:avLst>
              <a:gd name="adj1" fmla="val -91037"/>
              <a:gd name="adj2" fmla="val 667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smtClean="0"/>
              <a:t>I need quad B and C</a:t>
            </a:r>
            <a:endParaRPr lang="en-NZ" sz="2400" dirty="0"/>
          </a:p>
        </p:txBody>
      </p:sp>
      <p:sp>
        <p:nvSpPr>
          <p:cNvPr id="12" name="Cloud Callout 11"/>
          <p:cNvSpPr/>
          <p:nvPr/>
        </p:nvSpPr>
        <p:spPr>
          <a:xfrm>
            <a:off x="228600" y="1524000"/>
            <a:ext cx="2667000" cy="1524000"/>
          </a:xfrm>
          <a:prstGeom prst="cloudCallout">
            <a:avLst>
              <a:gd name="adj1" fmla="val 91820"/>
              <a:gd name="adj2" fmla="val 567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smtClean="0"/>
              <a:t>I need quad C and D</a:t>
            </a:r>
            <a:endParaRPr lang="en-NZ" sz="2400" dirty="0"/>
          </a:p>
        </p:txBody>
      </p:sp>
      <p:sp>
        <p:nvSpPr>
          <p:cNvPr id="13" name="Cloud Callout 12"/>
          <p:cNvSpPr/>
          <p:nvPr/>
        </p:nvSpPr>
        <p:spPr>
          <a:xfrm>
            <a:off x="609600" y="4648200"/>
            <a:ext cx="2667000" cy="1524000"/>
          </a:xfrm>
          <a:prstGeom prst="cloudCallout">
            <a:avLst>
              <a:gd name="adj1" fmla="val 60800"/>
              <a:gd name="adj2" fmla="val -732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smtClean="0"/>
              <a:t>I need quad D and A</a:t>
            </a:r>
            <a:endParaRPr lang="en-NZ" sz="2400" dirty="0"/>
          </a:p>
        </p:txBody>
      </p:sp>
    </p:spTree>
    <p:extLst>
      <p:ext uri="{BB962C8B-B14F-4D97-AF65-F5344CB8AC3E}">
        <p14:creationId xmlns:p14="http://schemas.microsoft.com/office/powerpoint/2010/main" val="4164017944"/>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xmlns:p14="http://schemas.microsoft.com/office/powerpoint/2010/main" spd="slow">
        <p:sndAc>
          <p:stSnd>
            <p:snd r:embed="rId10" name="click.wav"/>
          </p:stSnd>
        </p:sndAc>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031"/>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2.77778E-6 -4.81481E-6 L -2.77778E-6 0.51111 " pathEditMode="relative" ptsTypes="AA">
                                      <p:cBhvr>
                                        <p:cTn id="8" dur="2000" fill="hold"/>
                                        <p:tgtEl>
                                          <p:spTgt spid="1027"/>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3.33333E-6 3.7037E-7 L -0.46666 0.00231 " pathEditMode="relative" rAng="0" ptsTypes="AA">
                                      <p:cBhvr>
                                        <p:cTn id="10" dur="2000" fill="hold"/>
                                        <p:tgtEl>
                                          <p:spTgt spid="1029"/>
                                        </p:tgtEl>
                                        <p:attrNameLst>
                                          <p:attrName>ppt_x</p:attrName>
                                          <p:attrName>ppt_y</p:attrName>
                                        </p:attrNameLst>
                                      </p:cBhvr>
                                      <p:rCtr x="-233" y="1"/>
                                    </p:animMotion>
                                  </p:childTnLst>
                                </p:cTn>
                              </p:par>
                              <p:par>
                                <p:cTn id="11" presetID="0" presetClass="path" presetSubtype="0" accel="50000" decel="50000" fill="hold" nodeType="withEffect">
                                  <p:stCondLst>
                                    <p:cond delay="0"/>
                                  </p:stCondLst>
                                  <p:childTnLst>
                                    <p:animMotion origin="layout" path="M 3.05556E-6 8.51852E-6 L 3.05556E-6 -0.37777 " pathEditMode="relative" ptsTypes="AA">
                                      <p:cBhvr>
                                        <p:cTn id="12" dur="2000" fill="hold"/>
                                        <p:tgtEl>
                                          <p:spTgt spid="1028"/>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1.94444E-6 -1.11111E-6 L 0.4783 -1.11111E-6 " pathEditMode="relative" rAng="0" ptsTypes="AA">
                                      <p:cBhvr>
                                        <p:cTn id="14" dur="2000" fill="hold"/>
                                        <p:tgtEl>
                                          <p:spTgt spid="1030"/>
                                        </p:tgtEl>
                                        <p:attrNameLst>
                                          <p:attrName>ppt_x</p:attrName>
                                          <p:attrName>ppt_y</p:attrName>
                                        </p:attrNameLst>
                                      </p:cBhvr>
                                      <p:rCtr x="239" y="0"/>
                                    </p:animMotion>
                                  </p:childTnLst>
                                </p:cTn>
                              </p:par>
                            </p:childTnLst>
                          </p:cTn>
                        </p:par>
                        <p:par>
                          <p:cTn id="15" fill="hold">
                            <p:stCondLst>
                              <p:cond delay="2000"/>
                            </p:stCondLst>
                            <p:childTnLst>
                              <p:par>
                                <p:cTn id="16" presetID="22" presetClass="entr" presetSubtype="8" fill="hold" grpId="0" nodeType="after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500"/>
                            </p:stCondLst>
                            <p:childTnLst>
                              <p:par>
                                <p:cTn id="20" presetID="2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4000"/>
                            </p:stCondLst>
                            <p:childTnLst>
                              <p:par>
                                <p:cTn id="24" presetID="22" presetClass="entr" presetSubtype="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500"/>
                                        <p:tgtEl>
                                          <p:spTgt spid="12"/>
                                        </p:tgtEl>
                                      </p:cBhvr>
                                    </p:animEffect>
                                  </p:childTnLst>
                                </p:cTn>
                              </p:par>
                            </p:childTnLst>
                          </p:cTn>
                        </p:par>
                        <p:par>
                          <p:cTn id="27" fill="hold">
                            <p:stCondLst>
                              <p:cond delay="4500"/>
                            </p:stCondLst>
                            <p:childTnLst>
                              <p:par>
                                <p:cTn id="28" presetID="2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chemeClr val="accent6">
                    <a:lumMod val="50000"/>
                  </a:schemeClr>
                </a:solidFill>
              </a:rPr>
              <a:t>Actual Deadlock</a:t>
            </a:r>
            <a:endParaRPr lang="en-NZ" b="1" dirty="0">
              <a:solidFill>
                <a:schemeClr val="accent6">
                  <a:lumMod val="50000"/>
                </a:schemeClr>
              </a:solidFill>
            </a:endParaRPr>
          </a:p>
        </p:txBody>
      </p:sp>
      <p:sp>
        <p:nvSpPr>
          <p:cNvPr id="3" name="Content Placeholder 2"/>
          <p:cNvSpPr>
            <a:spLocks noGrp="1"/>
          </p:cNvSpPr>
          <p:nvPr>
            <p:ph idx="1"/>
          </p:nvPr>
        </p:nvSpPr>
        <p:spPr/>
        <p:txBody>
          <a:bodyPr/>
          <a:lstStyle/>
          <a:p>
            <a:endParaRPr kumimoji="1" lang="zh-CN" altLang="en-US"/>
          </a:p>
        </p:txBody>
      </p:sp>
      <p:sp>
        <p:nvSpPr>
          <p:cNvPr id="4" name="Footer Placeholder 3"/>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5" name="Slide Number Placeholder 4"/>
          <p:cNvSpPr>
            <a:spLocks noGrp="1"/>
          </p:cNvSpPr>
          <p:nvPr>
            <p:ph type="sldNum" sz="quarter" idx="12"/>
          </p:nvPr>
        </p:nvSpPr>
        <p:spPr/>
        <p:txBody>
          <a:bodyPr/>
          <a:lstStyle/>
          <a:p>
            <a:fld id="{09934C41-D626-5049-8CB3-D9E6443ECEB7}" type="slidenum">
              <a:rPr kumimoji="1" lang="zh-CN" altLang="en-US" smtClean="0"/>
              <a:t>17</a:t>
            </a:fld>
            <a:endParaRPr kumimoji="1" lang="zh-CN" altLang="en-US"/>
          </a:p>
        </p:txBody>
      </p:sp>
      <p:pic>
        <p:nvPicPr>
          <p:cNvPr id="1026" name="Picture 2"/>
          <p:cNvPicPr>
            <a:picLocks noChangeAspect="1" noChangeArrowheads="1"/>
          </p:cNvPicPr>
          <p:nvPr/>
        </p:nvPicPr>
        <p:blipFill>
          <a:blip r:embed="rId4"/>
          <a:srcRect/>
          <a:stretch>
            <a:fillRect/>
          </a:stretch>
        </p:blipFill>
        <p:spPr bwMode="auto">
          <a:xfrm>
            <a:off x="2471738" y="1839913"/>
            <a:ext cx="4200525" cy="4179887"/>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4114800" y="2743200"/>
            <a:ext cx="349250" cy="7302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4572000" y="4495800"/>
            <a:ext cx="379413" cy="6604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a:srcRect/>
          <a:stretch>
            <a:fillRect/>
          </a:stretch>
        </p:blipFill>
        <p:spPr bwMode="auto">
          <a:xfrm>
            <a:off x="5029200" y="3582987"/>
            <a:ext cx="760413" cy="379413"/>
          </a:xfrm>
          <a:prstGeom prst="rect">
            <a:avLst/>
          </a:prstGeom>
          <a:noFill/>
          <a:ln w="9525">
            <a:noFill/>
            <a:miter lim="800000"/>
            <a:headEnd/>
            <a:tailEnd/>
          </a:ln>
          <a:effectLst/>
        </p:spPr>
      </p:pic>
      <p:pic>
        <p:nvPicPr>
          <p:cNvPr id="1030" name="Picture 6"/>
          <p:cNvPicPr>
            <a:picLocks noChangeAspect="1" noChangeArrowheads="1"/>
          </p:cNvPicPr>
          <p:nvPr/>
        </p:nvPicPr>
        <p:blipFill>
          <a:blip r:embed="rId8"/>
          <a:srcRect/>
          <a:stretch>
            <a:fillRect/>
          </a:stretch>
        </p:blipFill>
        <p:spPr bwMode="auto">
          <a:xfrm>
            <a:off x="3429000" y="3962400"/>
            <a:ext cx="700087" cy="369887"/>
          </a:xfrm>
          <a:prstGeom prst="rect">
            <a:avLst/>
          </a:prstGeom>
          <a:noFill/>
          <a:ln w="9525">
            <a:noFill/>
            <a:miter lim="800000"/>
            <a:headEnd/>
            <a:tailEnd/>
          </a:ln>
          <a:effectLst/>
        </p:spPr>
      </p:pic>
      <p:pic>
        <p:nvPicPr>
          <p:cNvPr id="2050" name="Picture 2"/>
          <p:cNvPicPr>
            <a:picLocks noChangeAspect="1" noChangeArrowheads="1"/>
          </p:cNvPicPr>
          <p:nvPr/>
        </p:nvPicPr>
        <p:blipFill>
          <a:blip r:embed="rId9"/>
          <a:srcRect/>
          <a:stretch>
            <a:fillRect/>
          </a:stretch>
        </p:blipFill>
        <p:spPr bwMode="auto">
          <a:xfrm>
            <a:off x="2438400" y="1828800"/>
            <a:ext cx="4240213" cy="4159250"/>
          </a:xfrm>
          <a:prstGeom prst="rect">
            <a:avLst/>
          </a:prstGeom>
          <a:noFill/>
          <a:ln w="9525">
            <a:noFill/>
            <a:miter lim="800000"/>
            <a:headEnd/>
            <a:tailEnd/>
          </a:ln>
          <a:effectLst/>
        </p:spPr>
      </p:pic>
      <p:sp>
        <p:nvSpPr>
          <p:cNvPr id="9" name="Cloud Callout 8"/>
          <p:cNvSpPr/>
          <p:nvPr/>
        </p:nvSpPr>
        <p:spPr>
          <a:xfrm>
            <a:off x="6477000" y="4191000"/>
            <a:ext cx="2667000" cy="1524000"/>
          </a:xfrm>
          <a:prstGeom prst="cloudCallout">
            <a:avLst>
              <a:gd name="adj1" fmla="val -100017"/>
              <a:gd name="adj2" fmla="val -21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t>HALT</a:t>
            </a:r>
            <a:r>
              <a:rPr lang="en-NZ" sz="2400" dirty="0" smtClean="0"/>
              <a:t> until B is free</a:t>
            </a:r>
            <a:endParaRPr lang="en-NZ" sz="2400" dirty="0"/>
          </a:p>
        </p:txBody>
      </p:sp>
      <p:sp>
        <p:nvSpPr>
          <p:cNvPr id="11" name="Cloud Callout 10"/>
          <p:cNvSpPr/>
          <p:nvPr/>
        </p:nvSpPr>
        <p:spPr>
          <a:xfrm>
            <a:off x="5943600" y="1600200"/>
            <a:ext cx="2667000" cy="1524000"/>
          </a:xfrm>
          <a:prstGeom prst="cloudCallout">
            <a:avLst>
              <a:gd name="adj1" fmla="val -91037"/>
              <a:gd name="adj2" fmla="val 667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t>HALT</a:t>
            </a:r>
            <a:r>
              <a:rPr lang="en-NZ" sz="2400" dirty="0" smtClean="0"/>
              <a:t> until C is free</a:t>
            </a:r>
            <a:endParaRPr lang="en-NZ" sz="2400" dirty="0"/>
          </a:p>
        </p:txBody>
      </p:sp>
      <p:sp>
        <p:nvSpPr>
          <p:cNvPr id="12" name="Cloud Callout 11"/>
          <p:cNvSpPr/>
          <p:nvPr/>
        </p:nvSpPr>
        <p:spPr>
          <a:xfrm>
            <a:off x="228600" y="1524000"/>
            <a:ext cx="2667000" cy="1524000"/>
          </a:xfrm>
          <a:prstGeom prst="cloudCallout">
            <a:avLst>
              <a:gd name="adj1" fmla="val 91820"/>
              <a:gd name="adj2" fmla="val 567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t>HALT</a:t>
            </a:r>
            <a:r>
              <a:rPr lang="en-NZ" sz="2400" dirty="0" smtClean="0"/>
              <a:t> until D is free</a:t>
            </a:r>
            <a:endParaRPr lang="en-NZ" sz="2400" dirty="0"/>
          </a:p>
        </p:txBody>
      </p:sp>
      <p:sp>
        <p:nvSpPr>
          <p:cNvPr id="13" name="Cloud Callout 12"/>
          <p:cNvSpPr/>
          <p:nvPr/>
        </p:nvSpPr>
        <p:spPr>
          <a:xfrm>
            <a:off x="609600" y="4648200"/>
            <a:ext cx="2667000" cy="1524000"/>
          </a:xfrm>
          <a:prstGeom prst="cloudCallout">
            <a:avLst>
              <a:gd name="adj1" fmla="val 75494"/>
              <a:gd name="adj2" fmla="val -560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t>HALT</a:t>
            </a:r>
            <a:r>
              <a:rPr lang="en-NZ" sz="2400" dirty="0" smtClean="0"/>
              <a:t> until A  is free</a:t>
            </a:r>
            <a:endParaRPr lang="en-NZ" sz="2400" dirty="0"/>
          </a:p>
        </p:txBody>
      </p:sp>
    </p:spTree>
    <p:extLst>
      <p:ext uri="{BB962C8B-B14F-4D97-AF65-F5344CB8AC3E}">
        <p14:creationId xmlns:p14="http://schemas.microsoft.com/office/powerpoint/2010/main" val="2358086590"/>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xmlns:p14="http://schemas.microsoft.com/office/powerpoint/2010/main" spd="slow">
        <p:sndAc>
          <p:stSnd>
            <p:snd r:embed="rId10" name="click.wav"/>
          </p:stSnd>
        </p:sndAc>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050"/>
                                        </p:tgtEl>
                                        <p:attrNameLst>
                                          <p:attrName>style.visibility</p:attrName>
                                        </p:attrNameLst>
                                      </p:cBhvr>
                                      <p:to>
                                        <p:strVal val="hidden"/>
                                      </p:to>
                                    </p:set>
                                  </p:childTnLst>
                                </p:cTn>
                              </p:par>
                            </p:childTnLst>
                          </p:cTn>
                        </p:par>
                        <p:par>
                          <p:cTn id="7" fill="hold">
                            <p:stCondLst>
                              <p:cond delay="0"/>
                            </p:stCondLst>
                            <p:childTnLst>
                              <p:par>
                                <p:cTn id="8" presetID="0" presetClass="path" presetSubtype="0" accel="50000" decel="50000" fill="hold" nodeType="afterEffect">
                                  <p:stCondLst>
                                    <p:cond delay="500"/>
                                  </p:stCondLst>
                                  <p:childTnLst>
                                    <p:animMotion origin="layout" path="M 2.77778E-7 -2.72895E-6 L 0.00434 -0.0592 " pathEditMode="relative" rAng="0" ptsTypes="AA">
                                      <p:cBhvr>
                                        <p:cTn id="9" dur="2000" fill="hold"/>
                                        <p:tgtEl>
                                          <p:spTgt spid="1028"/>
                                        </p:tgtEl>
                                        <p:attrNameLst>
                                          <p:attrName>ppt_x</p:attrName>
                                          <p:attrName>ppt_y</p:attrName>
                                        </p:attrNameLst>
                                      </p:cBhvr>
                                      <p:rCtr x="200" y="-3000"/>
                                    </p:animMotion>
                                  </p:childTnLst>
                                </p:cTn>
                              </p:par>
                              <p:par>
                                <p:cTn id="10" presetID="0" presetClass="path" presetSubtype="0" accel="50000" decel="50000" fill="hold" nodeType="withEffect">
                                  <p:stCondLst>
                                    <p:cond delay="0"/>
                                  </p:stCondLst>
                                  <p:childTnLst>
                                    <p:animMotion origin="layout" path="M 0.00851 -1.21184E-6 L -0.04965 -0.00555 " pathEditMode="relative" rAng="0" ptsTypes="AA">
                                      <p:cBhvr>
                                        <p:cTn id="11" dur="2000" fill="hold"/>
                                        <p:tgtEl>
                                          <p:spTgt spid="1029"/>
                                        </p:tgtEl>
                                        <p:attrNameLst>
                                          <p:attrName>ppt_x</p:attrName>
                                          <p:attrName>ppt_y</p:attrName>
                                        </p:attrNameLst>
                                      </p:cBhvr>
                                      <p:rCtr x="-2900" y="-300"/>
                                    </p:animMotion>
                                  </p:childTnLst>
                                </p:cTn>
                              </p:par>
                              <p:par>
                                <p:cTn id="12" presetID="0" presetClass="path" presetSubtype="0" accel="50000" decel="50000" fill="hold" nodeType="withEffect">
                                  <p:stCondLst>
                                    <p:cond delay="0"/>
                                  </p:stCondLst>
                                  <p:childTnLst>
                                    <p:animMotion origin="layout" path="M 5.55556E-7 -1.84089E-6 L 5.55556E-7 0.05551 " pathEditMode="relative" ptsTypes="AA">
                                      <p:cBhvr>
                                        <p:cTn id="13" dur="2000" fill="hold"/>
                                        <p:tgtEl>
                                          <p:spTgt spid="1027"/>
                                        </p:tgtEl>
                                        <p:attrNameLst>
                                          <p:attrName>ppt_x</p:attrName>
                                          <p:attrName>ppt_y</p:attrName>
                                        </p:attrNameLst>
                                      </p:cBhvr>
                                    </p:animMotion>
                                  </p:childTnLst>
                                </p:cTn>
                              </p:par>
                              <p:par>
                                <p:cTn id="14" presetID="0" presetClass="path" presetSubtype="0" accel="50000" decel="50000" fill="hold" nodeType="withEffect">
                                  <p:stCondLst>
                                    <p:cond delay="0"/>
                                  </p:stCondLst>
                                  <p:childTnLst>
                                    <p:animMotion origin="layout" path="M 1.11111E-6 4.51434E-6 L 0.04167 4.51434E-6 " pathEditMode="relative" ptsTypes="AA">
                                      <p:cBhvr>
                                        <p:cTn id="15" dur="2000" fill="hold"/>
                                        <p:tgtEl>
                                          <p:spTgt spid="1030"/>
                                        </p:tgtEl>
                                        <p:attrNameLst>
                                          <p:attrName>ppt_x</p:attrName>
                                          <p:attrName>ppt_y</p:attrName>
                                        </p:attrNameLst>
                                      </p:cBhvr>
                                    </p:animMotion>
                                  </p:childTnLst>
                                </p:cTn>
                              </p:par>
                            </p:childTnLst>
                          </p:cTn>
                        </p:par>
                        <p:par>
                          <p:cTn id="16" fill="hold">
                            <p:stCondLst>
                              <p:cond delay="2500"/>
                            </p:stCondLst>
                            <p:childTnLst>
                              <p:par>
                                <p:cTn id="17" presetID="22" presetClass="entr" presetSubtype="8"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smtClean="0">
                <a:ln w="1905"/>
                <a:solidFill>
                  <a:srgbClr val="800000"/>
                </a:solidFill>
                <a:effectLst>
                  <a:innerShdw blurRad="69850" dist="43180" dir="5400000">
                    <a:srgbClr val="000000">
                      <a:alpha val="65000"/>
                    </a:srgbClr>
                  </a:innerShdw>
                </a:effectLst>
              </a:rPr>
              <a:t>Resource Categories</a:t>
            </a:r>
            <a:endParaRPr lang="en-NZ" b="1" dirty="0">
              <a:ln w="1905"/>
              <a:solidFill>
                <a:srgbClr val="800000"/>
              </a:solidFill>
              <a:effectLst>
                <a:innerShdw blurRad="69850" dist="43180" dir="5400000">
                  <a:srgbClr val="000000">
                    <a:alpha val="65000"/>
                  </a:srgbClr>
                </a:innerShdw>
              </a:effectLst>
            </a:endParaRPr>
          </a:p>
        </p:txBody>
      </p:sp>
      <p:sp>
        <p:nvSpPr>
          <p:cNvPr id="7" name="Content Placeholder 6"/>
          <p:cNvSpPr>
            <a:spLocks noGrp="1"/>
          </p:cNvSpPr>
          <p:nvPr>
            <p:ph idx="1"/>
          </p:nvPr>
        </p:nvSpPr>
        <p:spPr/>
        <p:txBody>
          <a:bodyPr/>
          <a:lstStyle/>
          <a:p>
            <a:endParaRPr kumimoji="1" lang="zh-CN" altLang="en-US"/>
          </a:p>
        </p:txBody>
      </p:sp>
      <p:sp>
        <p:nvSpPr>
          <p:cNvPr id="4" name="Footer Placeholder 3"/>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5" name="Slide Number Placeholder 4"/>
          <p:cNvSpPr>
            <a:spLocks noGrp="1"/>
          </p:cNvSpPr>
          <p:nvPr>
            <p:ph type="sldNum" sz="quarter" idx="12"/>
          </p:nvPr>
        </p:nvSpPr>
        <p:spPr/>
        <p:txBody>
          <a:bodyPr/>
          <a:lstStyle/>
          <a:p>
            <a:fld id="{09934C41-D626-5049-8CB3-D9E6443ECEB7}" type="slidenum">
              <a:rPr kumimoji="1" lang="zh-CN" altLang="en-US" smtClean="0"/>
              <a:t>18</a:t>
            </a:fld>
            <a:endParaRPr kumimoji="1" lang="zh-CN" altLang="en-US"/>
          </a:p>
        </p:txBody>
      </p:sp>
      <p:graphicFrame>
        <p:nvGraphicFramePr>
          <p:cNvPr id="6" name="Diagram 5"/>
          <p:cNvGraphicFramePr/>
          <p:nvPr>
            <p:extLst>
              <p:ext uri="{D42A27DB-BD31-4B8C-83A1-F6EECF244321}">
                <p14:modId xmlns:p14="http://schemas.microsoft.com/office/powerpoint/2010/main" val="1444528586"/>
              </p:ext>
            </p:extLst>
          </p:nvPr>
        </p:nvGraphicFramePr>
        <p:xfrm>
          <a:off x="1467965" y="1663326"/>
          <a:ext cx="6553200" cy="454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63327685"/>
      </p:ext>
    </p:extLst>
  </p:cSld>
  <p:clrMapOvr>
    <a:masterClrMapping/>
  </p:clrMapOvr>
  <mc:AlternateContent xmlns:mc="http://schemas.openxmlformats.org/markup-compatibility/2006">
    <mc:Choice xmlns:p14="http://schemas.microsoft.com/office/powerpoint/2010/main" Requires="p14">
      <p:transition spd="slow" p14:dur="2000">
        <p:sndAc>
          <p:stSnd>
            <p:snd r:embed="rId3" name="click.wav"/>
          </p:stSnd>
        </p:sndAc>
      </p:transition>
    </mc:Choice>
    <mc:Fallback>
      <p:transition xmlns:p14="http://schemas.microsoft.com/office/powerpoint/2010/main" spd="slow">
        <p:sndAc>
          <p:stSnd>
            <p:snd r:embed="rId3" name="click.wav"/>
          </p:stSnd>
        </p:sndAc>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dirty="0" smtClean="0"/>
              <a:t>Example of Deadlock: Memory</a:t>
            </a:r>
            <a:r>
              <a:rPr lang="en-US" b="1" dirty="0" smtClean="0">
                <a:solidFill>
                  <a:schemeClr val="accent6">
                    <a:lumMod val="75000"/>
                  </a:schemeClr>
                </a:solidFill>
              </a:rPr>
              <a:t> </a:t>
            </a:r>
            <a:r>
              <a:rPr kumimoji="1" lang="en-US" dirty="0"/>
              <a:t>Request</a:t>
            </a:r>
          </a:p>
        </p:txBody>
      </p:sp>
      <p:sp>
        <p:nvSpPr>
          <p:cNvPr id="3" name="Content Placeholder 2"/>
          <p:cNvSpPr>
            <a:spLocks noGrp="1"/>
          </p:cNvSpPr>
          <p:nvPr>
            <p:ph idx="1"/>
          </p:nvPr>
        </p:nvSpPr>
        <p:spPr/>
        <p:txBody>
          <a:bodyPr/>
          <a:lstStyle/>
          <a:p>
            <a:r>
              <a:rPr lang="en-US" sz="2800" dirty="0" smtClean="0"/>
              <a:t>Space is available for allocation of 200Kbytes, and the following sequence of events occur:</a:t>
            </a:r>
          </a:p>
          <a:p>
            <a:endParaRPr lang="en-US" dirty="0" smtClean="0"/>
          </a:p>
          <a:p>
            <a:endParaRPr lang="en-US" dirty="0" smtClean="0"/>
          </a:p>
          <a:p>
            <a:pPr>
              <a:buNone/>
            </a:pPr>
            <a:endParaRPr lang="en-US" dirty="0" smtClean="0"/>
          </a:p>
          <a:p>
            <a:endParaRPr lang="en-US" dirty="0" smtClean="0"/>
          </a:p>
          <a:p>
            <a:endParaRPr lang="en-US" sz="2800" dirty="0" smtClean="0"/>
          </a:p>
          <a:p>
            <a:r>
              <a:rPr lang="en-US" sz="2800" dirty="0" smtClean="0"/>
              <a:t>Deadlock occurs if both processes progress to their second request</a:t>
            </a:r>
          </a:p>
          <a:p>
            <a:endParaRPr lang="en-US" dirty="0"/>
          </a:p>
        </p:txBody>
      </p:sp>
      <p:sp>
        <p:nvSpPr>
          <p:cNvPr id="4" name="Footer Placeholder 3"/>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5" name="Slide Number Placeholder 4"/>
          <p:cNvSpPr>
            <a:spLocks noGrp="1"/>
          </p:cNvSpPr>
          <p:nvPr>
            <p:ph type="sldNum" sz="quarter" idx="12"/>
          </p:nvPr>
        </p:nvSpPr>
        <p:spPr/>
        <p:txBody>
          <a:bodyPr/>
          <a:lstStyle/>
          <a:p>
            <a:fld id="{09934C41-D626-5049-8CB3-D9E6443ECEB7}" type="slidenum">
              <a:rPr kumimoji="1" lang="zh-CN" altLang="en-US" smtClean="0"/>
              <a:t>19</a:t>
            </a:fld>
            <a:endParaRPr kumimoji="1" lang="zh-CN" altLang="en-US"/>
          </a:p>
        </p:txBody>
      </p:sp>
      <p:sp>
        <p:nvSpPr>
          <p:cNvPr id="6" name="Rectangle 4"/>
          <p:cNvSpPr>
            <a:spLocks noChangeArrowheads="1"/>
          </p:cNvSpPr>
          <p:nvPr/>
        </p:nvSpPr>
        <p:spPr bwMode="auto">
          <a:xfrm>
            <a:off x="1981200" y="3156614"/>
            <a:ext cx="2438400" cy="1524000"/>
          </a:xfrm>
          <a:prstGeom prst="rect">
            <a:avLst/>
          </a:prstGeom>
          <a:solidFill>
            <a:schemeClr val="tx2">
              <a:lumMod val="40000"/>
              <a:lumOff val="60000"/>
            </a:schemeClr>
          </a:solidFill>
          <a:ln w="12700">
            <a:solidFill>
              <a:schemeClr val="tx1"/>
            </a:solidFill>
            <a:miter lim="800000"/>
            <a:headEnd/>
            <a:tailEnd/>
          </a:ln>
          <a:effectLst/>
        </p:spPr>
        <p:txBody>
          <a:bodyPr wrap="none" anchor="ctr"/>
          <a:lstStyle/>
          <a:p>
            <a:endParaRPr lang="en-US" dirty="0"/>
          </a:p>
        </p:txBody>
      </p:sp>
      <p:sp>
        <p:nvSpPr>
          <p:cNvPr id="7" name="Rectangle 5"/>
          <p:cNvSpPr>
            <a:spLocks noChangeArrowheads="1"/>
          </p:cNvSpPr>
          <p:nvPr/>
        </p:nvSpPr>
        <p:spPr bwMode="auto">
          <a:xfrm>
            <a:off x="2209800" y="3276600"/>
            <a:ext cx="470857" cy="400752"/>
          </a:xfrm>
          <a:prstGeom prst="rect">
            <a:avLst/>
          </a:prstGeom>
          <a:noFill/>
          <a:ln w="9525">
            <a:noFill/>
            <a:miter lim="800000"/>
            <a:headEnd/>
            <a:tailEnd/>
          </a:ln>
          <a:effectLst/>
        </p:spPr>
        <p:txBody>
          <a:bodyPr wrap="none" lIns="92075" tIns="46038" rIns="92075" bIns="46038">
            <a:spAutoFit/>
          </a:bodyPr>
          <a:lstStyle/>
          <a:p>
            <a:pPr algn="ctr" eaLnBrk="0" hangingPunct="0"/>
            <a:r>
              <a:rPr lang="en-US" sz="2000" b="1" dirty="0">
                <a:latin typeface="Times New Roman" pitchFamily="18" charset="0"/>
              </a:rPr>
              <a:t>P1</a:t>
            </a:r>
          </a:p>
        </p:txBody>
      </p:sp>
      <p:sp>
        <p:nvSpPr>
          <p:cNvPr id="8" name="Rectangle 6"/>
          <p:cNvSpPr>
            <a:spLocks noChangeArrowheads="1"/>
          </p:cNvSpPr>
          <p:nvPr/>
        </p:nvSpPr>
        <p:spPr bwMode="auto">
          <a:xfrm>
            <a:off x="2133600" y="3581400"/>
            <a:ext cx="438150" cy="336550"/>
          </a:xfrm>
          <a:prstGeom prst="rect">
            <a:avLst/>
          </a:prstGeom>
          <a:noFill/>
          <a:ln w="9525">
            <a:noFill/>
            <a:miter lim="800000"/>
            <a:headEnd/>
            <a:tailEnd/>
          </a:ln>
          <a:effectLst/>
        </p:spPr>
        <p:txBody>
          <a:bodyPr wrap="none" lIns="92075" tIns="46038" rIns="92075" bIns="46038">
            <a:spAutoFit/>
          </a:bodyPr>
          <a:lstStyle/>
          <a:p>
            <a:pPr algn="ctr" eaLnBrk="0" hangingPunct="0"/>
            <a:r>
              <a:rPr lang="en-US" sz="1600" b="1" dirty="0">
                <a:latin typeface="Times New Roman" pitchFamily="18" charset="0"/>
              </a:rPr>
              <a:t>. . .</a:t>
            </a:r>
          </a:p>
        </p:txBody>
      </p:sp>
      <p:sp>
        <p:nvSpPr>
          <p:cNvPr id="9" name="Rectangle 7"/>
          <p:cNvSpPr>
            <a:spLocks noChangeArrowheads="1"/>
          </p:cNvSpPr>
          <p:nvPr/>
        </p:nvSpPr>
        <p:spPr bwMode="auto">
          <a:xfrm>
            <a:off x="2133600" y="4038600"/>
            <a:ext cx="438150" cy="336550"/>
          </a:xfrm>
          <a:prstGeom prst="rect">
            <a:avLst/>
          </a:prstGeom>
          <a:noFill/>
          <a:ln w="9525">
            <a:noFill/>
            <a:miter lim="800000"/>
            <a:headEnd/>
            <a:tailEnd/>
          </a:ln>
          <a:effectLst/>
        </p:spPr>
        <p:txBody>
          <a:bodyPr wrap="square" lIns="92075" tIns="46038" rIns="92075" bIns="46038">
            <a:spAutoFit/>
          </a:bodyPr>
          <a:lstStyle/>
          <a:p>
            <a:pPr algn="ctr" eaLnBrk="0" hangingPunct="0"/>
            <a:r>
              <a:rPr lang="en-US" sz="1600" b="1" dirty="0">
                <a:latin typeface="Times New Roman" pitchFamily="18" charset="0"/>
              </a:rPr>
              <a:t>. . .</a:t>
            </a:r>
          </a:p>
        </p:txBody>
      </p:sp>
      <p:sp>
        <p:nvSpPr>
          <p:cNvPr id="10" name="Rectangle 8"/>
          <p:cNvSpPr>
            <a:spLocks noChangeArrowheads="1"/>
          </p:cNvSpPr>
          <p:nvPr/>
        </p:nvSpPr>
        <p:spPr bwMode="auto">
          <a:xfrm>
            <a:off x="2057400" y="3810000"/>
            <a:ext cx="2274761" cy="400752"/>
          </a:xfrm>
          <a:prstGeom prst="rect">
            <a:avLst/>
          </a:prstGeom>
          <a:noFill/>
          <a:ln w="9525">
            <a:noFill/>
            <a:miter lim="800000"/>
            <a:headEnd/>
            <a:tailEnd/>
          </a:ln>
          <a:effectLst/>
        </p:spPr>
        <p:txBody>
          <a:bodyPr wrap="none" lIns="92075" tIns="46038" rIns="92075" bIns="46038">
            <a:spAutoFit/>
          </a:bodyPr>
          <a:lstStyle/>
          <a:p>
            <a:pPr algn="ctr" eaLnBrk="0" hangingPunct="0"/>
            <a:r>
              <a:rPr lang="en-US" sz="2000" b="1" dirty="0">
                <a:latin typeface="Times New Roman" pitchFamily="18" charset="0"/>
              </a:rPr>
              <a:t>Request 80 Kbytes</a:t>
            </a:r>
            <a:r>
              <a:rPr lang="en-US" sz="1200" b="1" dirty="0">
                <a:latin typeface="Times New Roman" pitchFamily="18" charset="0"/>
              </a:rPr>
              <a:t>;</a:t>
            </a:r>
          </a:p>
        </p:txBody>
      </p:sp>
      <p:sp>
        <p:nvSpPr>
          <p:cNvPr id="11" name="Rectangle 9"/>
          <p:cNvSpPr>
            <a:spLocks noChangeArrowheads="1"/>
          </p:cNvSpPr>
          <p:nvPr/>
        </p:nvSpPr>
        <p:spPr bwMode="auto">
          <a:xfrm>
            <a:off x="1981200" y="4267200"/>
            <a:ext cx="2360221" cy="400752"/>
          </a:xfrm>
          <a:prstGeom prst="rect">
            <a:avLst/>
          </a:prstGeom>
          <a:noFill/>
          <a:ln w="9525">
            <a:noFill/>
            <a:miter lim="800000"/>
            <a:headEnd/>
            <a:tailEnd/>
          </a:ln>
          <a:effectLst/>
        </p:spPr>
        <p:txBody>
          <a:bodyPr wrap="none" lIns="92075" tIns="46038" rIns="92075" bIns="46038">
            <a:spAutoFit/>
          </a:bodyPr>
          <a:lstStyle/>
          <a:p>
            <a:pPr algn="ctr" eaLnBrk="0" hangingPunct="0"/>
            <a:r>
              <a:rPr lang="en-US" sz="1200" b="1" dirty="0" smtClean="0">
                <a:latin typeface="Times New Roman" pitchFamily="18" charset="0"/>
              </a:rPr>
              <a:t>  </a:t>
            </a:r>
            <a:r>
              <a:rPr lang="en-US" sz="2000" b="1" dirty="0" smtClean="0">
                <a:latin typeface="Times New Roman" pitchFamily="18" charset="0"/>
              </a:rPr>
              <a:t>Request</a:t>
            </a:r>
            <a:r>
              <a:rPr lang="en-US" sz="1200" b="1" dirty="0" smtClean="0">
                <a:latin typeface="Times New Roman" pitchFamily="18" charset="0"/>
              </a:rPr>
              <a:t> </a:t>
            </a:r>
            <a:r>
              <a:rPr lang="en-US" sz="2000" b="1" dirty="0">
                <a:latin typeface="Times New Roman" pitchFamily="18" charset="0"/>
              </a:rPr>
              <a:t>60 Kbytes;</a:t>
            </a:r>
          </a:p>
        </p:txBody>
      </p:sp>
      <p:sp>
        <p:nvSpPr>
          <p:cNvPr id="12" name="Rectangle 10"/>
          <p:cNvSpPr>
            <a:spLocks noChangeArrowheads="1"/>
          </p:cNvSpPr>
          <p:nvPr/>
        </p:nvSpPr>
        <p:spPr bwMode="auto">
          <a:xfrm>
            <a:off x="4953000" y="3200400"/>
            <a:ext cx="2438400" cy="1524000"/>
          </a:xfrm>
          <a:prstGeom prst="rect">
            <a:avLst/>
          </a:prstGeom>
          <a:solidFill>
            <a:schemeClr val="tx2">
              <a:lumMod val="40000"/>
              <a:lumOff val="60000"/>
            </a:schemeClr>
          </a:solidFill>
          <a:ln w="12700">
            <a:solidFill>
              <a:schemeClr val="tx1"/>
            </a:solidFill>
            <a:miter lim="800000"/>
            <a:headEnd/>
            <a:tailEnd/>
          </a:ln>
          <a:effectLst/>
        </p:spPr>
        <p:txBody>
          <a:bodyPr wrap="none" anchor="ctr"/>
          <a:lstStyle/>
          <a:p>
            <a:endParaRPr lang="en-US" dirty="0"/>
          </a:p>
        </p:txBody>
      </p:sp>
      <p:sp>
        <p:nvSpPr>
          <p:cNvPr id="13" name="Rectangle 11"/>
          <p:cNvSpPr>
            <a:spLocks noChangeArrowheads="1"/>
          </p:cNvSpPr>
          <p:nvPr/>
        </p:nvSpPr>
        <p:spPr bwMode="auto">
          <a:xfrm>
            <a:off x="5334000" y="3276600"/>
            <a:ext cx="470857" cy="400752"/>
          </a:xfrm>
          <a:prstGeom prst="rect">
            <a:avLst/>
          </a:prstGeom>
          <a:noFill/>
          <a:ln w="9525">
            <a:noFill/>
            <a:miter lim="800000"/>
            <a:headEnd/>
            <a:tailEnd/>
          </a:ln>
          <a:effectLst/>
        </p:spPr>
        <p:txBody>
          <a:bodyPr wrap="none" lIns="92075" tIns="46038" rIns="92075" bIns="46038">
            <a:spAutoFit/>
          </a:bodyPr>
          <a:lstStyle/>
          <a:p>
            <a:pPr algn="ctr" eaLnBrk="0" hangingPunct="0"/>
            <a:r>
              <a:rPr lang="en-US" sz="2000" b="1" dirty="0">
                <a:latin typeface="Times New Roman" pitchFamily="18" charset="0"/>
              </a:rPr>
              <a:t>P2</a:t>
            </a:r>
          </a:p>
        </p:txBody>
      </p:sp>
      <p:sp>
        <p:nvSpPr>
          <p:cNvPr id="14" name="Rectangle 12"/>
          <p:cNvSpPr>
            <a:spLocks noChangeArrowheads="1"/>
          </p:cNvSpPr>
          <p:nvPr/>
        </p:nvSpPr>
        <p:spPr bwMode="auto">
          <a:xfrm>
            <a:off x="4796973" y="3581400"/>
            <a:ext cx="750205" cy="339196"/>
          </a:xfrm>
          <a:prstGeom prst="rect">
            <a:avLst/>
          </a:prstGeom>
          <a:noFill/>
          <a:ln w="9525">
            <a:noFill/>
            <a:miter lim="800000"/>
            <a:headEnd/>
            <a:tailEnd/>
          </a:ln>
          <a:effectLst/>
        </p:spPr>
        <p:txBody>
          <a:bodyPr wrap="none" lIns="92075" tIns="46038" rIns="92075" bIns="46038">
            <a:spAutoFit/>
          </a:bodyPr>
          <a:lstStyle/>
          <a:p>
            <a:pPr algn="ctr" eaLnBrk="0" hangingPunct="0"/>
            <a:r>
              <a:rPr lang="en-US" sz="1600" b="1" dirty="0" smtClean="0">
                <a:latin typeface="Times New Roman" pitchFamily="18" charset="0"/>
              </a:rPr>
              <a:t>      . </a:t>
            </a:r>
            <a:r>
              <a:rPr lang="en-US" sz="1600" b="1" dirty="0">
                <a:latin typeface="Times New Roman" pitchFamily="18" charset="0"/>
              </a:rPr>
              <a:t>. .</a:t>
            </a:r>
          </a:p>
        </p:txBody>
      </p:sp>
      <p:sp>
        <p:nvSpPr>
          <p:cNvPr id="15" name="Rectangle 13"/>
          <p:cNvSpPr>
            <a:spLocks noChangeArrowheads="1"/>
          </p:cNvSpPr>
          <p:nvPr/>
        </p:nvSpPr>
        <p:spPr bwMode="auto">
          <a:xfrm>
            <a:off x="4796973" y="4006850"/>
            <a:ext cx="750205" cy="339196"/>
          </a:xfrm>
          <a:prstGeom prst="rect">
            <a:avLst/>
          </a:prstGeom>
          <a:noFill/>
          <a:ln w="9525">
            <a:noFill/>
            <a:miter lim="800000"/>
            <a:headEnd/>
            <a:tailEnd/>
          </a:ln>
          <a:effectLst/>
        </p:spPr>
        <p:txBody>
          <a:bodyPr wrap="none" lIns="92075" tIns="46038" rIns="92075" bIns="46038">
            <a:spAutoFit/>
          </a:bodyPr>
          <a:lstStyle/>
          <a:p>
            <a:pPr algn="ctr" eaLnBrk="0" hangingPunct="0"/>
            <a:r>
              <a:rPr lang="en-US" sz="1600" b="1" dirty="0" smtClean="0">
                <a:latin typeface="Times New Roman" pitchFamily="18" charset="0"/>
              </a:rPr>
              <a:t>      . </a:t>
            </a:r>
            <a:r>
              <a:rPr lang="en-US" sz="1600" b="1" dirty="0">
                <a:latin typeface="Times New Roman" pitchFamily="18" charset="0"/>
              </a:rPr>
              <a:t>. .</a:t>
            </a:r>
          </a:p>
        </p:txBody>
      </p:sp>
      <p:sp>
        <p:nvSpPr>
          <p:cNvPr id="16" name="Rectangle 14"/>
          <p:cNvSpPr>
            <a:spLocks noChangeArrowheads="1"/>
          </p:cNvSpPr>
          <p:nvPr/>
        </p:nvSpPr>
        <p:spPr bwMode="auto">
          <a:xfrm>
            <a:off x="5029200" y="3810000"/>
            <a:ext cx="2390178" cy="400752"/>
          </a:xfrm>
          <a:prstGeom prst="rect">
            <a:avLst/>
          </a:prstGeom>
          <a:noFill/>
          <a:ln w="9525">
            <a:noFill/>
            <a:miter lim="800000"/>
            <a:headEnd/>
            <a:tailEnd/>
          </a:ln>
          <a:effectLst/>
        </p:spPr>
        <p:txBody>
          <a:bodyPr wrap="square" lIns="92075" tIns="46038" rIns="92075" bIns="46038">
            <a:spAutoFit/>
          </a:bodyPr>
          <a:lstStyle/>
          <a:p>
            <a:pPr algn="ctr" eaLnBrk="0" hangingPunct="0"/>
            <a:r>
              <a:rPr lang="en-US" sz="2000" b="1" dirty="0" smtClean="0">
                <a:latin typeface="Times New Roman" pitchFamily="18" charset="0"/>
              </a:rPr>
              <a:t>Request </a:t>
            </a:r>
            <a:r>
              <a:rPr lang="en-US" sz="2000" b="1" dirty="0">
                <a:latin typeface="Times New Roman" pitchFamily="18" charset="0"/>
              </a:rPr>
              <a:t>70 Kbytes</a:t>
            </a:r>
            <a:r>
              <a:rPr lang="en-US" sz="1200" b="1" dirty="0">
                <a:latin typeface="Times New Roman" pitchFamily="18" charset="0"/>
              </a:rPr>
              <a:t>;</a:t>
            </a:r>
          </a:p>
        </p:txBody>
      </p:sp>
      <p:sp>
        <p:nvSpPr>
          <p:cNvPr id="17" name="Rectangle 15"/>
          <p:cNvSpPr>
            <a:spLocks noChangeArrowheads="1"/>
          </p:cNvSpPr>
          <p:nvPr/>
        </p:nvSpPr>
        <p:spPr bwMode="auto">
          <a:xfrm>
            <a:off x="4953000" y="4267200"/>
            <a:ext cx="2385869" cy="400752"/>
          </a:xfrm>
          <a:prstGeom prst="rect">
            <a:avLst/>
          </a:prstGeom>
          <a:noFill/>
          <a:ln w="9525">
            <a:noFill/>
            <a:miter lim="800000"/>
            <a:headEnd/>
            <a:tailEnd/>
          </a:ln>
          <a:effectLst/>
        </p:spPr>
        <p:txBody>
          <a:bodyPr wrap="none" lIns="92075" tIns="46038" rIns="92075" bIns="46038">
            <a:spAutoFit/>
          </a:bodyPr>
          <a:lstStyle/>
          <a:p>
            <a:pPr algn="ctr" eaLnBrk="0" hangingPunct="0"/>
            <a:r>
              <a:rPr lang="en-US" sz="1200" b="1" dirty="0" smtClean="0">
                <a:latin typeface="Times New Roman" pitchFamily="18" charset="0"/>
              </a:rPr>
              <a:t>  </a:t>
            </a:r>
            <a:r>
              <a:rPr lang="en-US" sz="2000" b="1" dirty="0" smtClean="0">
                <a:latin typeface="Times New Roman" pitchFamily="18" charset="0"/>
              </a:rPr>
              <a:t>Request </a:t>
            </a:r>
            <a:r>
              <a:rPr lang="en-US" sz="2000" b="1" dirty="0">
                <a:latin typeface="Times New Roman" pitchFamily="18" charset="0"/>
              </a:rPr>
              <a:t>80 Kbytes;</a:t>
            </a:r>
          </a:p>
        </p:txBody>
      </p:sp>
    </p:spTree>
    <p:extLst>
      <p:ext uri="{BB962C8B-B14F-4D97-AF65-F5344CB8AC3E}">
        <p14:creationId xmlns:p14="http://schemas.microsoft.com/office/powerpoint/2010/main" val="3544723448"/>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xmlns:p14="http://schemas.microsoft.com/office/powerpoint/2010/main" spd="slow">
        <p:sndAc>
          <p:stSnd>
            <p:snd r:embed="rId4" name="click.wav"/>
          </p:stSnd>
        </p:sndAc>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class</a:t>
            </a:r>
            <a:endParaRPr lang="en-US" dirty="0"/>
          </a:p>
        </p:txBody>
      </p:sp>
      <p:sp>
        <p:nvSpPr>
          <p:cNvPr id="3" name="Text Placeholder 2"/>
          <p:cNvSpPr>
            <a:spLocks noGrp="1"/>
          </p:cNvSpPr>
          <p:nvPr>
            <p:ph type="body" sz="quarter" idx="4294967295"/>
          </p:nvPr>
        </p:nvSpPr>
        <p:spPr>
          <a:xfrm>
            <a:off x="374091" y="1524000"/>
            <a:ext cx="8388909" cy="4953000"/>
          </a:xfrm>
          <a:prstGeom prst="rect">
            <a:avLst/>
          </a:prstGeom>
        </p:spPr>
        <p:txBody>
          <a:bodyPr/>
          <a:lstStyle/>
          <a:p>
            <a:r>
              <a:rPr lang="en-US" dirty="0" smtClean="0"/>
              <a:t>Restroom problem</a:t>
            </a:r>
          </a:p>
          <a:p>
            <a:r>
              <a:rPr lang="en-US" dirty="0" smtClean="0"/>
              <a:t>Bar problem</a:t>
            </a:r>
          </a:p>
          <a:p>
            <a:r>
              <a:rPr lang="en-US" dirty="0" smtClean="0"/>
              <a:t>Enforcing execution order</a:t>
            </a:r>
          </a:p>
          <a:p>
            <a:r>
              <a:rPr lang="en-US" dirty="0" smtClean="0"/>
              <a:t>Single-slot producer-consumer problem</a:t>
            </a:r>
          </a:p>
          <a:p>
            <a:r>
              <a:rPr lang="en-US" dirty="0" smtClean="0"/>
              <a:t>Multi-slot producer-consumer problem</a:t>
            </a:r>
          </a:p>
        </p:txBody>
      </p:sp>
    </p:spTree>
    <p:extLst>
      <p:ext uri="{BB962C8B-B14F-4D97-AF65-F5344CB8AC3E}">
        <p14:creationId xmlns:p14="http://schemas.microsoft.com/office/powerpoint/2010/main" val="307626520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xmlns:p14="http://schemas.microsoft.com/office/powerpoint/2010/main" spd="slow">
        <p:sndAc>
          <p:stSnd>
            <p:snd r:embed="rId3" name="click.wav"/>
          </p:stSnd>
        </p:sndAc>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51" y="274638"/>
            <a:ext cx="8686801" cy="1143000"/>
          </a:xfrm>
        </p:spPr>
        <p:txBody>
          <a:bodyPr/>
          <a:lstStyle/>
          <a:p>
            <a:r>
              <a:rPr kumimoji="1" lang="en-US" dirty="0" smtClean="0"/>
              <a:t>Example of Deadlock: waiting for messages</a:t>
            </a:r>
            <a:endParaRPr kumimoji="1" lang="en-US" dirty="0"/>
          </a:p>
        </p:txBody>
      </p:sp>
      <p:sp>
        <p:nvSpPr>
          <p:cNvPr id="3" name="Content Placeholder 2"/>
          <p:cNvSpPr>
            <a:spLocks noGrp="1"/>
          </p:cNvSpPr>
          <p:nvPr>
            <p:ph idx="1"/>
          </p:nvPr>
        </p:nvSpPr>
        <p:spPr/>
        <p:txBody>
          <a:bodyPr>
            <a:noAutofit/>
          </a:bodyPr>
          <a:lstStyle/>
          <a:p>
            <a:r>
              <a:rPr lang="en-NZ" dirty="0" smtClean="0"/>
              <a:t>Consider a  pair of processes, in which each process attempts to receive a message from the other process and then send a message to the other process:</a:t>
            </a:r>
          </a:p>
          <a:p>
            <a:endParaRPr lang="en-NZ" dirty="0" smtClean="0"/>
          </a:p>
          <a:p>
            <a:endParaRPr lang="en-NZ" dirty="0" smtClean="0"/>
          </a:p>
          <a:p>
            <a:endParaRPr lang="en-NZ" dirty="0" smtClean="0"/>
          </a:p>
        </p:txBody>
      </p:sp>
      <p:sp>
        <p:nvSpPr>
          <p:cNvPr id="4" name="Footer Placeholder 3"/>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5" name="Slide Number Placeholder 4"/>
          <p:cNvSpPr>
            <a:spLocks noGrp="1"/>
          </p:cNvSpPr>
          <p:nvPr>
            <p:ph type="sldNum" sz="quarter" idx="12"/>
          </p:nvPr>
        </p:nvSpPr>
        <p:spPr/>
        <p:txBody>
          <a:bodyPr/>
          <a:lstStyle/>
          <a:p>
            <a:fld id="{09934C41-D626-5049-8CB3-D9E6443ECEB7}" type="slidenum">
              <a:rPr kumimoji="1" lang="zh-CN" altLang="en-US" smtClean="0"/>
              <a:t>20</a:t>
            </a:fld>
            <a:endParaRPr kumimoji="1" lang="zh-CN" altLang="en-US"/>
          </a:p>
        </p:txBody>
      </p:sp>
      <p:sp>
        <p:nvSpPr>
          <p:cNvPr id="7" name="Rectangle 6"/>
          <p:cNvSpPr/>
          <p:nvPr/>
        </p:nvSpPr>
        <p:spPr>
          <a:xfrm>
            <a:off x="487689" y="4166850"/>
            <a:ext cx="4114800" cy="1905000"/>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r>
              <a:rPr kumimoji="1" lang="en-US" altLang="zh-CN" sz="2400" dirty="0" smtClean="0">
                <a:latin typeface="Monaco"/>
                <a:cs typeface="Monaco"/>
              </a:rPr>
              <a:t>P1:</a:t>
            </a:r>
          </a:p>
          <a:p>
            <a:endParaRPr kumimoji="1" lang="en-US" altLang="zh-CN" sz="2400" dirty="0">
              <a:latin typeface="Monaco"/>
              <a:cs typeface="Monaco"/>
            </a:endParaRPr>
          </a:p>
          <a:p>
            <a:r>
              <a:rPr kumimoji="1" lang="en-US" altLang="zh-CN" sz="2400" dirty="0">
                <a:latin typeface="Monaco"/>
                <a:cs typeface="Monaco"/>
              </a:rPr>
              <a:t>P</a:t>
            </a:r>
            <a:r>
              <a:rPr kumimoji="1" lang="en-US" altLang="zh-CN" sz="2400" dirty="0" smtClean="0">
                <a:latin typeface="Monaco"/>
                <a:cs typeface="Monaco"/>
              </a:rPr>
              <a:t>(s1)</a:t>
            </a:r>
            <a:endParaRPr kumimoji="1" lang="en-US" altLang="zh-CN" sz="2400" dirty="0" smtClean="0">
              <a:latin typeface="Monaco"/>
              <a:cs typeface="Monaco"/>
            </a:endParaRPr>
          </a:p>
          <a:p>
            <a:r>
              <a:rPr kumimoji="1" lang="en-US" altLang="zh-CN" sz="2400" dirty="0">
                <a:latin typeface="Monaco"/>
                <a:cs typeface="Monaco"/>
              </a:rPr>
              <a:t>V</a:t>
            </a:r>
            <a:r>
              <a:rPr kumimoji="1" lang="en-US" altLang="zh-CN" sz="2400" dirty="0" smtClean="0">
                <a:latin typeface="Monaco"/>
                <a:cs typeface="Monaco"/>
              </a:rPr>
              <a:t>(s2)</a:t>
            </a:r>
            <a:endParaRPr kumimoji="1" lang="zh-CN" altLang="en-US" sz="2400" dirty="0">
              <a:latin typeface="Monaco"/>
              <a:cs typeface="Monaco"/>
            </a:endParaRPr>
          </a:p>
        </p:txBody>
      </p:sp>
      <p:sp>
        <p:nvSpPr>
          <p:cNvPr id="8" name="Rectangle 7"/>
          <p:cNvSpPr/>
          <p:nvPr/>
        </p:nvSpPr>
        <p:spPr>
          <a:xfrm>
            <a:off x="4761230" y="4102749"/>
            <a:ext cx="3972910" cy="1905000"/>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r>
              <a:rPr kumimoji="1" lang="en-US" altLang="zh-CN" sz="2400" dirty="0" smtClean="0">
                <a:latin typeface="Monaco"/>
                <a:cs typeface="Monaco"/>
              </a:rPr>
              <a:t>P2:</a:t>
            </a:r>
            <a:endParaRPr kumimoji="1" lang="en-US" altLang="zh-CN" sz="2400" dirty="0">
              <a:latin typeface="Monaco"/>
              <a:cs typeface="Monaco"/>
            </a:endParaRPr>
          </a:p>
          <a:p>
            <a:endParaRPr kumimoji="1" lang="en-US" altLang="zh-CN" sz="2400" dirty="0">
              <a:latin typeface="Monaco"/>
              <a:cs typeface="Monaco"/>
            </a:endParaRPr>
          </a:p>
          <a:p>
            <a:r>
              <a:rPr kumimoji="1" lang="en-US" altLang="zh-CN" sz="2400" dirty="0" smtClean="0">
                <a:latin typeface="Monaco"/>
                <a:cs typeface="Monaco"/>
              </a:rPr>
              <a:t>P(s2)</a:t>
            </a:r>
          </a:p>
          <a:p>
            <a:r>
              <a:rPr kumimoji="1" lang="en-US" altLang="zh-CN" sz="2400" dirty="0" smtClean="0">
                <a:latin typeface="Monaco"/>
                <a:cs typeface="Monaco"/>
              </a:rPr>
              <a:t>V(s1)</a:t>
            </a:r>
            <a:endParaRPr kumimoji="1" lang="en-US" altLang="zh-CN" sz="2400" dirty="0">
              <a:latin typeface="Monaco"/>
              <a:cs typeface="Monaco"/>
            </a:endParaRPr>
          </a:p>
        </p:txBody>
      </p:sp>
      <p:sp>
        <p:nvSpPr>
          <p:cNvPr id="9" name="Rectangle 8"/>
          <p:cNvSpPr/>
          <p:nvPr/>
        </p:nvSpPr>
        <p:spPr>
          <a:xfrm>
            <a:off x="457200" y="3451595"/>
            <a:ext cx="8276940" cy="651154"/>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r>
              <a:rPr kumimoji="1" lang="en-US" altLang="zh-CN" sz="2400" dirty="0" smtClean="0">
                <a:latin typeface="Monaco"/>
                <a:cs typeface="Monaco"/>
              </a:rPr>
              <a:t>S1 = 1; s2 = 1;</a:t>
            </a:r>
            <a:endParaRPr kumimoji="1" lang="en-US" altLang="zh-CN" sz="2400" dirty="0" smtClean="0">
              <a:latin typeface="Monaco"/>
              <a:cs typeface="Monaco"/>
            </a:endParaRPr>
          </a:p>
        </p:txBody>
      </p:sp>
    </p:spTree>
    <p:extLst>
      <p:ext uri="{BB962C8B-B14F-4D97-AF65-F5344CB8AC3E}">
        <p14:creationId xmlns:p14="http://schemas.microsoft.com/office/powerpoint/2010/main" val="272335217"/>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xmlns:p14="http://schemas.microsoft.com/office/powerpoint/2010/main" spd="slow">
        <p:sndAc>
          <p:stSnd>
            <p:snd r:embed="rId5" name="click.wav"/>
          </p:stSnd>
        </p:sndAc>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1" lang="en-US" dirty="0"/>
              <a:t>Resource </a:t>
            </a:r>
            <a:r>
              <a:rPr kumimoji="1" lang="en-US"/>
              <a:t>Allocation </a:t>
            </a:r>
            <a:r>
              <a:rPr kumimoji="1" lang="en-US" smtClean="0"/>
              <a:t>Graph</a:t>
            </a:r>
            <a:endParaRPr kumimoji="1" lang="en-US" dirty="0"/>
          </a:p>
        </p:txBody>
      </p:sp>
      <p:sp>
        <p:nvSpPr>
          <p:cNvPr id="8" name="Content Placeholder 7"/>
          <p:cNvSpPr>
            <a:spLocks noGrp="1"/>
          </p:cNvSpPr>
          <p:nvPr>
            <p:ph idx="1"/>
          </p:nvPr>
        </p:nvSpPr>
        <p:spPr/>
        <p:txBody>
          <a:bodyPr/>
          <a:lstStyle/>
          <a:p>
            <a:endParaRPr kumimoji="1" lang="zh-CN" altLang="en-US"/>
          </a:p>
        </p:txBody>
      </p:sp>
      <p:sp>
        <p:nvSpPr>
          <p:cNvPr id="5" name="Footer Placeholder 4"/>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7" name="Slide Number Placeholder 6"/>
          <p:cNvSpPr>
            <a:spLocks noGrp="1"/>
          </p:cNvSpPr>
          <p:nvPr>
            <p:ph type="sldNum" sz="quarter" idx="12"/>
          </p:nvPr>
        </p:nvSpPr>
        <p:spPr/>
        <p:txBody>
          <a:bodyPr/>
          <a:lstStyle/>
          <a:p>
            <a:fld id="{09934C41-D626-5049-8CB3-D9E6443ECEB7}" type="slidenum">
              <a:rPr kumimoji="1" lang="zh-CN" altLang="en-US" smtClean="0"/>
              <a:t>21</a:t>
            </a:fld>
            <a:endParaRPr kumimoji="1" lang="zh-CN" altLang="en-US"/>
          </a:p>
        </p:txBody>
      </p:sp>
      <p:pic>
        <p:nvPicPr>
          <p:cNvPr id="4" name="Picture 3" descr="Fig06_05a.gif"/>
          <p:cNvPicPr>
            <a:picLocks noChangeAspect="1"/>
          </p:cNvPicPr>
          <p:nvPr/>
        </p:nvPicPr>
        <p:blipFill>
          <a:blip r:embed="rId4"/>
          <a:stretch>
            <a:fillRect/>
          </a:stretch>
        </p:blipFill>
        <p:spPr>
          <a:xfrm>
            <a:off x="1143000" y="1600200"/>
            <a:ext cx="6705600" cy="1294063"/>
          </a:xfrm>
          <a:prstGeom prst="rect">
            <a:avLst/>
          </a:prstGeom>
        </p:spPr>
      </p:pic>
      <p:pic>
        <p:nvPicPr>
          <p:cNvPr id="6" name="Content Placeholder 3" descr="Fig06_05b.gif"/>
          <p:cNvPicPr>
            <a:picLocks noGrp="1" noChangeAspect="1"/>
          </p:cNvPicPr>
          <p:nvPr/>
        </p:nvPicPr>
        <p:blipFill>
          <a:blip r:embed="rId5"/>
          <a:stretch>
            <a:fillRect/>
          </a:stretch>
        </p:blipFill>
        <p:spPr bwMode="auto">
          <a:xfrm>
            <a:off x="1143000" y="2971800"/>
            <a:ext cx="6724262" cy="3429000"/>
          </a:xfrm>
          <a:prstGeom prst="rect">
            <a:avLst/>
          </a:prstGeom>
          <a:noFill/>
          <a:ln w="9525">
            <a:noFill/>
            <a:miter lim="800000"/>
            <a:headEnd/>
            <a:tailEnd/>
          </a:ln>
        </p:spPr>
      </p:pic>
      <p:sp>
        <p:nvSpPr>
          <p:cNvPr id="9" name="Rectangle 8"/>
          <p:cNvSpPr/>
          <p:nvPr/>
        </p:nvSpPr>
        <p:spPr>
          <a:xfrm>
            <a:off x="4675543" y="3036748"/>
            <a:ext cx="3368600" cy="33196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3200" dirty="0" smtClean="0"/>
              <a:t>There is a circle in the graph, which indicates </a:t>
            </a:r>
            <a:r>
              <a:rPr kumimoji="1" lang="en-US" altLang="zh-CN" sz="3200" dirty="0" smtClean="0">
                <a:solidFill>
                  <a:srgbClr val="861C27"/>
                </a:solidFill>
              </a:rPr>
              <a:t>deadlock</a:t>
            </a:r>
            <a:endParaRPr kumimoji="1" lang="zh-CN" altLang="en-US" sz="3200" dirty="0">
              <a:solidFill>
                <a:srgbClr val="861C27"/>
              </a:solidFill>
            </a:endParaRPr>
          </a:p>
        </p:txBody>
      </p:sp>
    </p:spTree>
    <p:extLst>
      <p:ext uri="{BB962C8B-B14F-4D97-AF65-F5344CB8AC3E}">
        <p14:creationId xmlns:p14="http://schemas.microsoft.com/office/powerpoint/2010/main" val="816001846"/>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xmlns:p14="http://schemas.microsoft.com/office/powerpoint/2010/main" spd="slow">
        <p:sndAc>
          <p:stSnd>
            <p:snd r:embed="rId6" name="click.wav"/>
          </p:stSnd>
        </p:sndAc>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srcRect/>
          <a:stretch>
            <a:fillRect/>
          </a:stretch>
        </p:blipFill>
        <p:spPr bwMode="auto">
          <a:xfrm>
            <a:off x="1066800" y="1600200"/>
            <a:ext cx="6934200" cy="4640472"/>
          </a:xfrm>
          <a:prstGeom prst="rect">
            <a:avLst/>
          </a:prstGeom>
          <a:noFill/>
          <a:ln w="9525">
            <a:noFill/>
            <a:miter lim="800000"/>
            <a:headEnd/>
            <a:tailEnd/>
          </a:ln>
          <a:effectLst/>
        </p:spPr>
      </p:pic>
      <p:sp>
        <p:nvSpPr>
          <p:cNvPr id="2" name="Title 1"/>
          <p:cNvSpPr>
            <a:spLocks noGrp="1"/>
          </p:cNvSpPr>
          <p:nvPr>
            <p:ph type="title"/>
          </p:nvPr>
        </p:nvSpPr>
        <p:spPr/>
        <p:txBody>
          <a:bodyPr/>
          <a:lstStyle/>
          <a:p>
            <a:r>
              <a:rPr kumimoji="1" lang="en-US" altLang="zh-CN" dirty="0" smtClean="0"/>
              <a:t>Resource Allocation Graph describing the traffic jam</a:t>
            </a:r>
            <a:endParaRPr kumimoji="1" lang="zh-CN" altLang="en-US" dirty="0"/>
          </a:p>
        </p:txBody>
      </p:sp>
      <p:sp>
        <p:nvSpPr>
          <p:cNvPr id="5" name="Footer Placeholder 4"/>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6" name="Slide Number Placeholder 5"/>
          <p:cNvSpPr>
            <a:spLocks noGrp="1"/>
          </p:cNvSpPr>
          <p:nvPr>
            <p:ph type="sldNum" sz="quarter" idx="12"/>
          </p:nvPr>
        </p:nvSpPr>
        <p:spPr/>
        <p:txBody>
          <a:bodyPr/>
          <a:lstStyle/>
          <a:p>
            <a:fld id="{09934C41-D626-5049-8CB3-D9E6443ECEB7}" type="slidenum">
              <a:rPr kumimoji="1" lang="zh-CN" altLang="en-US" smtClean="0"/>
              <a:t>22</a:t>
            </a:fld>
            <a:endParaRPr kumimoji="1" lang="zh-CN" altLang="en-US"/>
          </a:p>
        </p:txBody>
      </p:sp>
      <p:sp>
        <p:nvSpPr>
          <p:cNvPr id="7" name="Rectangle 6"/>
          <p:cNvSpPr/>
          <p:nvPr/>
        </p:nvSpPr>
        <p:spPr>
          <a:xfrm>
            <a:off x="1066800" y="5144868"/>
            <a:ext cx="1845267" cy="591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Rectangle 8"/>
          <p:cNvSpPr/>
          <p:nvPr/>
        </p:nvSpPr>
        <p:spPr>
          <a:xfrm>
            <a:off x="6019800" y="5166751"/>
            <a:ext cx="1845267" cy="591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989658653"/>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xmlns:p14="http://schemas.microsoft.com/office/powerpoint/2010/main" spd="slow">
        <p:sndAc>
          <p:stSnd>
            <p:snd r:embed="rId5" name="click.wav"/>
          </p:stSnd>
        </p:sndAc>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dirty="0">
                <a:solidFill>
                  <a:srgbClr val="861C27"/>
                </a:solidFill>
              </a:rPr>
              <a:t>Conditions</a:t>
            </a:r>
            <a:r>
              <a:rPr kumimoji="1" lang="en-US" dirty="0"/>
              <a:t> for Deadlock</a:t>
            </a:r>
          </a:p>
        </p:txBody>
      </p:sp>
      <p:sp>
        <p:nvSpPr>
          <p:cNvPr id="3" name="Content Placeholder 2"/>
          <p:cNvSpPr>
            <a:spLocks noGrp="1"/>
          </p:cNvSpPr>
          <p:nvPr>
            <p:ph idx="1"/>
          </p:nvPr>
        </p:nvSpPr>
        <p:spPr/>
        <p:txBody>
          <a:bodyPr/>
          <a:lstStyle/>
          <a:p>
            <a:pPr lvl="1"/>
            <a:endParaRPr lang="en-US" dirty="0" smtClean="0"/>
          </a:p>
          <a:p>
            <a:endParaRPr lang="en-US" dirty="0"/>
          </a:p>
        </p:txBody>
      </p:sp>
      <p:sp>
        <p:nvSpPr>
          <p:cNvPr id="4" name="Footer Placeholder 3"/>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6" name="Slide Number Placeholder 5"/>
          <p:cNvSpPr>
            <a:spLocks noGrp="1"/>
          </p:cNvSpPr>
          <p:nvPr>
            <p:ph type="sldNum" sz="quarter" idx="12"/>
          </p:nvPr>
        </p:nvSpPr>
        <p:spPr/>
        <p:txBody>
          <a:bodyPr/>
          <a:lstStyle/>
          <a:p>
            <a:fld id="{09934C41-D626-5049-8CB3-D9E6443ECEB7}" type="slidenum">
              <a:rPr kumimoji="1" lang="zh-CN" altLang="en-US" smtClean="0"/>
              <a:t>23</a:t>
            </a:fld>
            <a:endParaRPr kumimoji="1" lang="zh-CN" altLang="en-US"/>
          </a:p>
        </p:txBody>
      </p:sp>
      <p:graphicFrame>
        <p:nvGraphicFramePr>
          <p:cNvPr id="5" name="Diagram 4"/>
          <p:cNvGraphicFramePr/>
          <p:nvPr>
            <p:extLst>
              <p:ext uri="{D42A27DB-BD31-4B8C-83A1-F6EECF244321}">
                <p14:modId xmlns:p14="http://schemas.microsoft.com/office/powerpoint/2010/main" val="299568317"/>
              </p:ext>
            </p:extLst>
          </p:nvPr>
        </p:nvGraphicFramePr>
        <p:xfrm>
          <a:off x="457200" y="1584584"/>
          <a:ext cx="8153400" cy="434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72993541"/>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xmlns:p14="http://schemas.microsoft.com/office/powerpoint/2010/main" spd="slow">
        <p:sndAc>
          <p:stSnd>
            <p:snd r:embed="rId9" name="click.wav"/>
          </p:stSnd>
        </p:sndAc>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861C27"/>
                </a:solidFill>
              </a:rPr>
              <a:t>Dealing with Deadlock</a:t>
            </a:r>
            <a:endParaRPr lang="en-NZ" b="1" dirty="0">
              <a:solidFill>
                <a:srgbClr val="861C27"/>
              </a:solidFill>
            </a:endParaRPr>
          </a:p>
        </p:txBody>
      </p:sp>
      <p:sp>
        <p:nvSpPr>
          <p:cNvPr id="3" name="Content Placeholder 2"/>
          <p:cNvSpPr>
            <a:spLocks noGrp="1"/>
          </p:cNvSpPr>
          <p:nvPr>
            <p:ph idx="1"/>
          </p:nvPr>
        </p:nvSpPr>
        <p:spPr>
          <a:xfrm>
            <a:off x="457200" y="1580662"/>
            <a:ext cx="8229600" cy="4525963"/>
          </a:xfrm>
        </p:spPr>
        <p:txBody>
          <a:bodyPr>
            <a:normAutofit/>
          </a:bodyPr>
          <a:lstStyle/>
          <a:p>
            <a:r>
              <a:rPr lang="en-NZ" sz="2200" dirty="0" smtClean="0"/>
              <a:t>Three general approaches exist for dealing with deadlock:</a:t>
            </a:r>
          </a:p>
        </p:txBody>
      </p:sp>
      <p:sp>
        <p:nvSpPr>
          <p:cNvPr id="5" name="Footer Placeholder 4"/>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6" name="Slide Number Placeholder 5"/>
          <p:cNvSpPr>
            <a:spLocks noGrp="1"/>
          </p:cNvSpPr>
          <p:nvPr>
            <p:ph type="sldNum" sz="quarter" idx="12"/>
          </p:nvPr>
        </p:nvSpPr>
        <p:spPr/>
        <p:txBody>
          <a:bodyPr/>
          <a:lstStyle/>
          <a:p>
            <a:fld id="{09934C41-D626-5049-8CB3-D9E6443ECEB7}" type="slidenum">
              <a:rPr kumimoji="1" lang="zh-CN" altLang="en-US" smtClean="0"/>
              <a:t>24</a:t>
            </a:fld>
            <a:endParaRPr kumimoji="1" lang="zh-CN" altLang="en-US"/>
          </a:p>
        </p:txBody>
      </p:sp>
      <p:graphicFrame>
        <p:nvGraphicFramePr>
          <p:cNvPr id="4" name="Diagram 3"/>
          <p:cNvGraphicFramePr/>
          <p:nvPr>
            <p:extLst>
              <p:ext uri="{D42A27DB-BD31-4B8C-83A1-F6EECF244321}">
                <p14:modId xmlns:p14="http://schemas.microsoft.com/office/powerpoint/2010/main" val="1875486213"/>
              </p:ext>
            </p:extLst>
          </p:nvPr>
        </p:nvGraphicFramePr>
        <p:xfrm>
          <a:off x="1143000" y="2430592"/>
          <a:ext cx="7315200" cy="358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9688280"/>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xmlns:p14="http://schemas.microsoft.com/office/powerpoint/2010/main" spd="slow">
        <p:sndAc>
          <p:stSnd>
            <p:snd r:embed="rId9" name="click.wav"/>
          </p:stSnd>
        </p:sndAc>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1905"/>
                <a:solidFill>
                  <a:srgbClr val="861C27"/>
                </a:solidFill>
                <a:effectLst>
                  <a:innerShdw blurRad="69850" dist="43180" dir="5400000">
                    <a:srgbClr val="000000">
                      <a:alpha val="65000"/>
                    </a:srgbClr>
                  </a:innerShdw>
                </a:effectLst>
              </a:rPr>
              <a:t>Deadlock Condition Prevention </a:t>
            </a:r>
            <a:endParaRPr lang="en-US" dirty="0">
              <a:solidFill>
                <a:srgbClr val="861C27"/>
              </a:solidFill>
            </a:endParaRPr>
          </a:p>
        </p:txBody>
      </p:sp>
      <p:sp>
        <p:nvSpPr>
          <p:cNvPr id="9" name="Content Placeholder 8"/>
          <p:cNvSpPr>
            <a:spLocks noGrp="1"/>
          </p:cNvSpPr>
          <p:nvPr>
            <p:ph idx="1"/>
          </p:nvPr>
        </p:nvSpPr>
        <p:spPr/>
        <p:txBody>
          <a:bodyPr/>
          <a:lstStyle/>
          <a:p>
            <a:endParaRPr kumimoji="1" lang="zh-CN" altLang="en-US"/>
          </a:p>
        </p:txBody>
      </p:sp>
      <p:sp>
        <p:nvSpPr>
          <p:cNvPr id="4" name="Footer Placeholder 3"/>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6" name="Slide Number Placeholder 5"/>
          <p:cNvSpPr>
            <a:spLocks noGrp="1"/>
          </p:cNvSpPr>
          <p:nvPr>
            <p:ph type="sldNum" sz="quarter" idx="12"/>
          </p:nvPr>
        </p:nvSpPr>
        <p:spPr/>
        <p:txBody>
          <a:bodyPr/>
          <a:lstStyle/>
          <a:p>
            <a:fld id="{09934C41-D626-5049-8CB3-D9E6443ECEB7}" type="slidenum">
              <a:rPr kumimoji="1" lang="zh-CN" altLang="en-US" smtClean="0"/>
              <a:t>25</a:t>
            </a:fld>
            <a:endParaRPr kumimoji="1" lang="zh-CN" altLang="en-US"/>
          </a:p>
        </p:txBody>
      </p:sp>
      <p:graphicFrame>
        <p:nvGraphicFramePr>
          <p:cNvPr id="5" name="Diagram 4"/>
          <p:cNvGraphicFramePr/>
          <p:nvPr>
            <p:extLst>
              <p:ext uri="{D42A27DB-BD31-4B8C-83A1-F6EECF244321}">
                <p14:modId xmlns:p14="http://schemas.microsoft.com/office/powerpoint/2010/main" val="1413956298"/>
              </p:ext>
            </p:extLst>
          </p:nvPr>
        </p:nvGraphicFramePr>
        <p:xfrm>
          <a:off x="914400" y="1565712"/>
          <a:ext cx="70104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Multiply 7"/>
          <p:cNvSpPr/>
          <p:nvPr/>
        </p:nvSpPr>
        <p:spPr>
          <a:xfrm>
            <a:off x="730035" y="778504"/>
            <a:ext cx="3633274" cy="4156227"/>
          </a:xfrm>
          <a:prstGeom prst="mathMultiply">
            <a:avLst/>
          </a:prstGeom>
          <a:solidFill>
            <a:srgbClr val="800000">
              <a:alpha val="6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861C27"/>
              </a:solidFill>
            </a:endParaRPr>
          </a:p>
        </p:txBody>
      </p:sp>
    </p:spTree>
    <p:extLst>
      <p:ext uri="{BB962C8B-B14F-4D97-AF65-F5344CB8AC3E}">
        <p14:creationId xmlns:p14="http://schemas.microsoft.com/office/powerpoint/2010/main" val="3490699145"/>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xmlns:p14="http://schemas.microsoft.com/office/powerpoint/2010/main" spd="slow">
        <p:sndAc>
          <p:stSnd>
            <p:snd r:embed="rId9" name="click.wav"/>
          </p:stSnd>
        </p:sndAc>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Deadlock Condition Prevention</a:t>
            </a:r>
            <a:endParaRPr kumimoji="1" lang="zh-CN" altLang="en-US" dirty="0"/>
          </a:p>
        </p:txBody>
      </p:sp>
      <p:sp>
        <p:nvSpPr>
          <p:cNvPr id="3" name="Content Placeholder 2"/>
          <p:cNvSpPr>
            <a:spLocks noGrp="1"/>
          </p:cNvSpPr>
          <p:nvPr>
            <p:ph idx="1"/>
          </p:nvPr>
        </p:nvSpPr>
        <p:spPr/>
        <p:txBody>
          <a:bodyPr/>
          <a:lstStyle/>
          <a:p>
            <a:r>
              <a:rPr lang="en-US" sz="2600" dirty="0"/>
              <a:t>No Preemption</a:t>
            </a:r>
          </a:p>
          <a:p>
            <a:pPr lvl="1"/>
            <a:r>
              <a:rPr lang="en-US" sz="2200" i="1" dirty="0" smtClean="0"/>
              <a:t>Countermeasure</a:t>
            </a:r>
            <a:r>
              <a:rPr lang="en-US" sz="2200" dirty="0" smtClean="0"/>
              <a:t>: if </a:t>
            </a:r>
            <a:r>
              <a:rPr lang="en-US" sz="2200" dirty="0" smtClean="0"/>
              <a:t>a process holding certain resources is denied a further request, that process must release its original resources and request them again</a:t>
            </a:r>
          </a:p>
          <a:p>
            <a:r>
              <a:rPr lang="en-US" sz="2600" dirty="0" smtClean="0"/>
              <a:t>Circular Wait</a:t>
            </a:r>
          </a:p>
          <a:p>
            <a:pPr lvl="1"/>
            <a:r>
              <a:rPr lang="en-US" sz="2200" i="1" dirty="0" smtClean="0"/>
              <a:t>Countermeasure</a:t>
            </a:r>
            <a:r>
              <a:rPr lang="en-US" sz="2200" dirty="0" smtClean="0"/>
              <a:t>: define </a:t>
            </a:r>
            <a:r>
              <a:rPr lang="en-US" sz="2200" dirty="0" smtClean="0"/>
              <a:t>a linear ordering of resource </a:t>
            </a:r>
            <a:r>
              <a:rPr lang="en-US" sz="2200" dirty="0" smtClean="0"/>
              <a:t>numbers; </a:t>
            </a:r>
            <a:r>
              <a:rPr lang="en-US" sz="2000" dirty="0"/>
              <a:t>i</a:t>
            </a:r>
            <a:r>
              <a:rPr lang="en-US" altLang="zh-CN" sz="2000" dirty="0" smtClean="0"/>
              <a:t>f </a:t>
            </a:r>
            <a:r>
              <a:rPr lang="en-US" altLang="zh-CN" sz="2000" dirty="0"/>
              <a:t>a process has been allocated </a:t>
            </a:r>
            <a:r>
              <a:rPr lang="en-US" altLang="zh-CN" sz="2000" dirty="0" smtClean="0"/>
              <a:t>a resource of number</a:t>
            </a:r>
            <a:r>
              <a:rPr lang="en-US" altLang="zh-CN" sz="2000" dirty="0" smtClean="0"/>
              <a:t> </a:t>
            </a:r>
            <a:r>
              <a:rPr lang="en-US" altLang="zh-CN" sz="2000" i="1" dirty="0"/>
              <a:t>R , </a:t>
            </a:r>
            <a:r>
              <a:rPr lang="en-US" altLang="zh-CN" sz="2000" dirty="0"/>
              <a:t>then it may subsequently request only those resources of </a:t>
            </a:r>
            <a:r>
              <a:rPr lang="en-US" altLang="zh-CN" sz="2000" dirty="0" smtClean="0"/>
              <a:t>numbers </a:t>
            </a:r>
            <a:r>
              <a:rPr lang="en-US" altLang="zh-CN" sz="2000" dirty="0"/>
              <a:t>following </a:t>
            </a:r>
            <a:r>
              <a:rPr lang="en-US" altLang="zh-CN" sz="2000" i="1" dirty="0"/>
              <a:t>R </a:t>
            </a:r>
            <a:r>
              <a:rPr lang="en-US" altLang="zh-CN" sz="2000" dirty="0"/>
              <a:t>in the ordering</a:t>
            </a:r>
            <a:r>
              <a:rPr lang="en-US" altLang="zh-CN" sz="2000" i="1" dirty="0"/>
              <a:t>. </a:t>
            </a:r>
            <a:endParaRPr lang="en-US" altLang="zh-CN" sz="2000" i="1" dirty="0" smtClean="0"/>
          </a:p>
          <a:p>
            <a:pPr lvl="1"/>
            <a:r>
              <a:rPr lang="en-US" sz="2000" i="1" dirty="0" smtClean="0"/>
              <a:t>Why does this work?</a:t>
            </a:r>
          </a:p>
          <a:p>
            <a:pPr lvl="2"/>
            <a:r>
              <a:rPr lang="en-US" sz="1600" i="1" dirty="0" smtClean="0"/>
              <a:t>Think about the Resource Allocation Graph</a:t>
            </a:r>
            <a:endParaRPr lang="en-US" sz="1600" dirty="0" smtClean="0"/>
          </a:p>
          <a:p>
            <a:endParaRPr lang="en-US" dirty="0"/>
          </a:p>
        </p:txBody>
      </p:sp>
      <p:sp>
        <p:nvSpPr>
          <p:cNvPr id="4" name="Footer Placeholder 3"/>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6" name="Slide Number Placeholder 5"/>
          <p:cNvSpPr>
            <a:spLocks noGrp="1"/>
          </p:cNvSpPr>
          <p:nvPr>
            <p:ph type="sldNum" sz="quarter" idx="12"/>
          </p:nvPr>
        </p:nvSpPr>
        <p:spPr/>
        <p:txBody>
          <a:bodyPr/>
          <a:lstStyle/>
          <a:p>
            <a:fld id="{09934C41-D626-5049-8CB3-D9E6443ECEB7}" type="slidenum">
              <a:rPr kumimoji="1" lang="zh-CN" altLang="en-US" smtClean="0"/>
              <a:t>26</a:t>
            </a:fld>
            <a:endParaRPr kumimoji="1" lang="zh-CN" altLang="en-US"/>
          </a:p>
        </p:txBody>
      </p:sp>
    </p:spTree>
    <p:extLst>
      <p:ext uri="{BB962C8B-B14F-4D97-AF65-F5344CB8AC3E}">
        <p14:creationId xmlns:p14="http://schemas.microsoft.com/office/powerpoint/2010/main" val="1913078275"/>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xmlns:p14="http://schemas.microsoft.com/office/powerpoint/2010/main" spd="slow">
        <p:sndAc>
          <p:stSnd>
            <p:snd r:embed="rId4" name="click.wav"/>
          </p:stSnd>
        </p:sndAc>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solidFill>
                  <a:srgbClr val="861C27"/>
                </a:solidFill>
                <a:effectLst>
                  <a:innerShdw blurRad="69850" dist="43180" dir="5400000">
                    <a:srgbClr val="000000">
                      <a:alpha val="65000"/>
                    </a:srgbClr>
                  </a:innerShdw>
                </a:effectLst>
              </a:rPr>
              <a:t>Deadlock Avoidance</a:t>
            </a:r>
            <a:endParaRPr lang="en-US" b="1" dirty="0">
              <a:ln w="1905"/>
              <a:solidFill>
                <a:srgbClr val="861C27"/>
              </a:soli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lstStyle/>
          <a:p>
            <a:r>
              <a:rPr lang="en-US" sz="2300" dirty="0" smtClean="0">
                <a:solidFill>
                  <a:srgbClr val="800000"/>
                </a:solidFill>
              </a:rPr>
              <a:t>Deadlock prevention </a:t>
            </a:r>
            <a:r>
              <a:rPr lang="en-US" sz="2300" dirty="0" smtClean="0"/>
              <a:t>breaks one of the deadlock conditions through rules, which are defined before execution, while </a:t>
            </a:r>
            <a:r>
              <a:rPr lang="en-US" sz="2300" dirty="0" smtClean="0">
                <a:solidFill>
                  <a:srgbClr val="800000"/>
                </a:solidFill>
              </a:rPr>
              <a:t>deadlock avoidance </a:t>
            </a:r>
            <a:r>
              <a:rPr lang="en-US" sz="2300" dirty="0" smtClean="0"/>
              <a:t>is enforced during execution</a:t>
            </a:r>
          </a:p>
          <a:p>
            <a:r>
              <a:rPr lang="en-US" sz="2300" dirty="0" smtClean="0"/>
              <a:t>A </a:t>
            </a:r>
            <a:r>
              <a:rPr lang="en-US" sz="2300" dirty="0" smtClean="0"/>
              <a:t>decision is made dynamically whether the current resource allocation request will lead to an unsafe state</a:t>
            </a:r>
          </a:p>
          <a:p>
            <a:r>
              <a:rPr lang="en-US" sz="2300" dirty="0" smtClean="0"/>
              <a:t>Requires knowledge of future process requests</a:t>
            </a:r>
          </a:p>
          <a:p>
            <a:r>
              <a:rPr lang="en-US" sz="2300" dirty="0" smtClean="0"/>
              <a:t>We will examine some examples</a:t>
            </a:r>
          </a:p>
          <a:p>
            <a:endParaRPr lang="en-US" dirty="0"/>
          </a:p>
        </p:txBody>
      </p:sp>
      <p:sp>
        <p:nvSpPr>
          <p:cNvPr id="5" name="Footer Placeholder 4"/>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7" name="Slide Number Placeholder 6"/>
          <p:cNvSpPr>
            <a:spLocks noGrp="1"/>
          </p:cNvSpPr>
          <p:nvPr>
            <p:ph type="sldNum" sz="quarter" idx="12"/>
          </p:nvPr>
        </p:nvSpPr>
        <p:spPr/>
        <p:txBody>
          <a:bodyPr/>
          <a:lstStyle/>
          <a:p>
            <a:fld id="{09934C41-D626-5049-8CB3-D9E6443ECEB7}" type="slidenum">
              <a:rPr kumimoji="1" lang="zh-CN" altLang="en-US" smtClean="0"/>
              <a:t>27</a:t>
            </a:fld>
            <a:endParaRPr kumimoji="1" lang="zh-CN" altLang="en-US"/>
          </a:p>
        </p:txBody>
      </p:sp>
    </p:spTree>
    <p:extLst>
      <p:ext uri="{BB962C8B-B14F-4D97-AF65-F5344CB8AC3E}">
        <p14:creationId xmlns:p14="http://schemas.microsoft.com/office/powerpoint/2010/main" val="2523154109"/>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xmlns:p14="http://schemas.microsoft.com/office/powerpoint/2010/main" spd="slow">
        <p:sndAc>
          <p:stSnd>
            <p:snd r:embed="rId4" name="click.wav"/>
          </p:stSnd>
        </p:sndAc>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ln w="1905"/>
                <a:solidFill>
                  <a:srgbClr val="861C27"/>
                </a:solidFill>
                <a:effectLst>
                  <a:innerShdw blurRad="69850" dist="43180" dir="5400000">
                    <a:srgbClr val="000000">
                      <a:alpha val="65000"/>
                    </a:srgbClr>
                  </a:innerShdw>
                </a:effectLst>
              </a:rPr>
              <a:t>Example</a:t>
            </a:r>
            <a:endParaRPr kumimoji="1" lang="zh-CN" altLang="en-US" dirty="0"/>
          </a:p>
        </p:txBody>
      </p:sp>
      <p:sp>
        <p:nvSpPr>
          <p:cNvPr id="4" name="Footer Placeholder 3"/>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5" name="Slide Number Placeholder 4"/>
          <p:cNvSpPr>
            <a:spLocks noGrp="1"/>
          </p:cNvSpPr>
          <p:nvPr>
            <p:ph type="sldNum" sz="quarter" idx="12"/>
          </p:nvPr>
        </p:nvSpPr>
        <p:spPr/>
        <p:txBody>
          <a:bodyPr/>
          <a:lstStyle/>
          <a:p>
            <a:fld id="{09934C41-D626-5049-8CB3-D9E6443ECEB7}" type="slidenum">
              <a:rPr kumimoji="1" lang="zh-CN" altLang="en-US" smtClean="0"/>
              <a:t>28</a:t>
            </a:fld>
            <a:endParaRPr kumimoji="1" lang="zh-CN" altLang="en-US"/>
          </a:p>
        </p:txBody>
      </p:sp>
      <p:pic>
        <p:nvPicPr>
          <p:cNvPr id="6" name="Content Placeholder 4" descr="Fig06_08.gif"/>
          <p:cNvPicPr>
            <a:picLocks noGrp="1" noChangeAspect="1"/>
          </p:cNvPicPr>
          <p:nvPr>
            <p:ph idx="1"/>
          </p:nvPr>
        </p:nvPicPr>
        <p:blipFill rotWithShape="1">
          <a:blip r:embed="rId3"/>
          <a:srcRect t="-20288" b="47994"/>
          <a:stretch/>
        </p:blipFill>
        <p:spPr/>
      </p:pic>
      <p:sp>
        <p:nvSpPr>
          <p:cNvPr id="7"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Helvetica"/>
                <a:ea typeface="Verdana" panose="020B0604030504040204" pitchFamily="34" charset="0"/>
                <a:cs typeface="Helvetica"/>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Helvetica"/>
                <a:ea typeface="Verdana" panose="020B0604030504040204" pitchFamily="34" charset="0"/>
                <a:cs typeface="Helvetica"/>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Helvetica"/>
                <a:ea typeface="Verdana" panose="020B0604030504040204" pitchFamily="34" charset="0"/>
                <a:cs typeface="Helvetica"/>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Helvetica"/>
                <a:ea typeface="Verdana" panose="020B0604030504040204" pitchFamily="34" charset="0"/>
                <a:cs typeface="Helvetica"/>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Helvetica"/>
                <a:ea typeface="Verdana" panose="020B0604030504040204" pitchFamily="34" charset="0"/>
                <a:cs typeface="Helvetica"/>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NZ" sz="2200" dirty="0" smtClean="0"/>
              <a:t>State of a system consisting of 4 processes and 3 resources</a:t>
            </a:r>
          </a:p>
          <a:p>
            <a:r>
              <a:rPr lang="en-NZ" sz="2200" dirty="0" smtClean="0"/>
              <a:t>Allocations have been made as follows</a:t>
            </a:r>
          </a:p>
        </p:txBody>
      </p:sp>
    </p:spTree>
    <p:extLst>
      <p:ext uri="{BB962C8B-B14F-4D97-AF65-F5344CB8AC3E}">
        <p14:creationId xmlns:p14="http://schemas.microsoft.com/office/powerpoint/2010/main" val="54501340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xmlns:p14="http://schemas.microsoft.com/office/powerpoint/2010/main" spd="slow">
        <p:sndAc>
          <p:stSnd>
            <p:snd r:embed="rId4" name="click.wav"/>
          </p:stSnd>
        </p:sndAc>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smtClean="0">
                <a:ln w="1905"/>
                <a:solidFill>
                  <a:srgbClr val="861C27"/>
                </a:solidFill>
                <a:effectLst>
                  <a:innerShdw blurRad="69850" dist="43180" dir="5400000">
                    <a:srgbClr val="000000">
                      <a:alpha val="65000"/>
                    </a:srgbClr>
                  </a:innerShdw>
                </a:effectLst>
              </a:rPr>
              <a:t>Determination of a Safe State</a:t>
            </a:r>
            <a:endParaRPr lang="en-NZ" b="1" dirty="0">
              <a:ln w="1905"/>
              <a:solidFill>
                <a:srgbClr val="861C27"/>
              </a:soli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1600200"/>
            <a:ext cx="8229600" cy="2148271"/>
          </a:xfrm>
        </p:spPr>
        <p:txBody>
          <a:bodyPr>
            <a:normAutofit lnSpcReduction="10000"/>
          </a:bodyPr>
          <a:lstStyle/>
          <a:p>
            <a:r>
              <a:rPr lang="en-NZ" sz="2200" dirty="0" smtClean="0"/>
              <a:t>P2 requests one of R1 and one unit of R3 </a:t>
            </a:r>
          </a:p>
          <a:p>
            <a:r>
              <a:rPr lang="en-NZ" sz="2200" dirty="0" smtClean="0"/>
              <a:t>Should this request be granted?</a:t>
            </a:r>
          </a:p>
          <a:p>
            <a:r>
              <a:rPr lang="en-NZ" sz="2200" dirty="0" smtClean="0">
                <a:solidFill>
                  <a:srgbClr val="861C27"/>
                </a:solidFill>
              </a:rPr>
              <a:t>Banker’s algorithm</a:t>
            </a:r>
            <a:r>
              <a:rPr lang="en-NZ" sz="2200" dirty="0" smtClean="0"/>
              <a:t>: assume this request is granted, then check whether the resulted state is safe</a:t>
            </a:r>
          </a:p>
          <a:p>
            <a:r>
              <a:rPr lang="en-US" altLang="zh-CN" sz="2200" dirty="0" smtClean="0"/>
              <a:t>A state is </a:t>
            </a:r>
            <a:r>
              <a:rPr lang="en-US" altLang="zh-CN" sz="2200" b="1" dirty="0" smtClean="0">
                <a:solidFill>
                  <a:srgbClr val="861C27"/>
                </a:solidFill>
              </a:rPr>
              <a:t>safe</a:t>
            </a:r>
            <a:r>
              <a:rPr lang="en-US" altLang="zh-CN" sz="2200" dirty="0" smtClean="0"/>
              <a:t> if there is at </a:t>
            </a:r>
            <a:r>
              <a:rPr lang="en-US" altLang="zh-CN" sz="2200" dirty="0"/>
              <a:t>least one sequence of resource allocations </a:t>
            </a:r>
            <a:r>
              <a:rPr lang="en-US" altLang="zh-CN" sz="2200" dirty="0" smtClean="0"/>
              <a:t>that satisfies all the processes’ needs</a:t>
            </a:r>
            <a:endParaRPr lang="en-US" altLang="zh-CN" sz="2200" dirty="0"/>
          </a:p>
          <a:p>
            <a:endParaRPr lang="en-NZ" sz="2200" dirty="0" smtClean="0"/>
          </a:p>
          <a:p>
            <a:endParaRPr lang="en-NZ" sz="2200" dirty="0" smtClean="0"/>
          </a:p>
        </p:txBody>
      </p:sp>
      <p:sp>
        <p:nvSpPr>
          <p:cNvPr id="4" name="Footer Placeholder 3"/>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5" name="Slide Number Placeholder 4"/>
          <p:cNvSpPr>
            <a:spLocks noGrp="1"/>
          </p:cNvSpPr>
          <p:nvPr>
            <p:ph type="sldNum" sz="quarter" idx="12"/>
          </p:nvPr>
        </p:nvSpPr>
        <p:spPr/>
        <p:txBody>
          <a:bodyPr/>
          <a:lstStyle/>
          <a:p>
            <a:fld id="{09934C41-D626-5049-8CB3-D9E6443ECEB7}" type="slidenum">
              <a:rPr kumimoji="1" lang="zh-CN" altLang="en-US" smtClean="0"/>
              <a:t>29</a:t>
            </a:fld>
            <a:endParaRPr kumimoji="1" lang="zh-CN" altLang="en-US"/>
          </a:p>
        </p:txBody>
      </p:sp>
      <p:pic>
        <p:nvPicPr>
          <p:cNvPr id="15" name="Content Placeholder 3" descr="Fig06_07a.gif"/>
          <p:cNvPicPr>
            <a:picLocks noChangeAspect="1"/>
          </p:cNvPicPr>
          <p:nvPr/>
        </p:nvPicPr>
        <p:blipFill>
          <a:blip r:embed="rId4"/>
          <a:srcRect l="-16710" r="-8616" b="-19838"/>
          <a:stretch>
            <a:fillRect/>
          </a:stretch>
        </p:blipFill>
        <p:spPr bwMode="auto">
          <a:xfrm>
            <a:off x="108954" y="3634678"/>
            <a:ext cx="8635246" cy="2590574"/>
          </a:xfrm>
          <a:prstGeom prst="rect">
            <a:avLst/>
          </a:prstGeom>
          <a:solidFill>
            <a:schemeClr val="bg1"/>
          </a:solidFill>
          <a:ln w="9525">
            <a:noFill/>
            <a:miter lim="800000"/>
            <a:headEnd/>
            <a:tailEnd/>
          </a:ln>
        </p:spPr>
      </p:pic>
      <p:sp>
        <p:nvSpPr>
          <p:cNvPr id="6" name="Rectangle 5"/>
          <p:cNvSpPr/>
          <p:nvPr/>
        </p:nvSpPr>
        <p:spPr>
          <a:xfrm>
            <a:off x="3562346" y="5514292"/>
            <a:ext cx="2457454" cy="5576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smtClean="0"/>
              <a:t>Is this a safe state?</a:t>
            </a:r>
            <a:endParaRPr kumimoji="1" lang="zh-CN" altLang="en-US" dirty="0"/>
          </a:p>
        </p:txBody>
      </p:sp>
    </p:spTree>
    <p:extLst>
      <p:ext uri="{BB962C8B-B14F-4D97-AF65-F5344CB8AC3E}">
        <p14:creationId xmlns:p14="http://schemas.microsoft.com/office/powerpoint/2010/main" val="3637443969"/>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xmlns:p14="http://schemas.microsoft.com/office/powerpoint/2010/main" spd="slow">
        <p:sndAc>
          <p:stSnd>
            <p:snd r:embed="rId5" name="click.wav"/>
          </p:stSnd>
        </p:sndAc>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Barrier Problem</a:t>
            </a:r>
            <a:endParaRPr lang="en-US" dirty="0"/>
          </a:p>
        </p:txBody>
      </p:sp>
    </p:spTree>
    <p:extLst>
      <p:ext uri="{BB962C8B-B14F-4D97-AF65-F5344CB8AC3E}">
        <p14:creationId xmlns:p14="http://schemas.microsoft.com/office/powerpoint/2010/main" val="182298115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spcBef>
                <a:spcPct val="20000"/>
              </a:spcBef>
              <a:defRPr/>
            </a:pPr>
            <a:r>
              <a:rPr lang="en-NZ" b="1" dirty="0" smtClean="0">
                <a:ln w="1905"/>
                <a:solidFill>
                  <a:srgbClr val="861C27"/>
                </a:solidFill>
                <a:effectLst>
                  <a:innerShdw blurRad="69850" dist="43180" dir="5400000">
                    <a:srgbClr val="000000">
                      <a:alpha val="65000"/>
                    </a:srgbClr>
                  </a:innerShdw>
                </a:effectLst>
              </a:rPr>
              <a:t>P2 Runs to Completion</a:t>
            </a:r>
            <a:endParaRPr lang="en-NZ" b="1" dirty="0">
              <a:ln w="1905"/>
              <a:solidFill>
                <a:srgbClr val="861C27"/>
              </a:solidFill>
              <a:effectLst>
                <a:innerShdw blurRad="69850" dist="43180" dir="5400000">
                  <a:srgbClr val="000000">
                    <a:alpha val="65000"/>
                  </a:srgbClr>
                </a:innerShdw>
              </a:effectLst>
            </a:endParaRPr>
          </a:p>
        </p:txBody>
      </p:sp>
      <p:pic>
        <p:nvPicPr>
          <p:cNvPr id="6" name="Content Placeholder 5" descr="Fig06_07b.gif"/>
          <p:cNvPicPr>
            <a:picLocks noGrp="1" noChangeAspect="1"/>
          </p:cNvPicPr>
          <p:nvPr>
            <p:ph idx="1"/>
          </p:nvPr>
        </p:nvPicPr>
        <p:blipFill>
          <a:blip r:embed="rId4"/>
          <a:srcRect t="-40385" b="-40385"/>
          <a:stretch>
            <a:fillRect/>
          </a:stretch>
        </p:blipFill>
        <p:spPr>
          <a:xfrm>
            <a:off x="509519" y="1553052"/>
            <a:ext cx="8361361" cy="4598427"/>
          </a:xfrm>
        </p:spPr>
      </p:pic>
      <p:sp>
        <p:nvSpPr>
          <p:cNvPr id="3" name="Footer Placeholder 2"/>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4" name="Slide Number Placeholder 3"/>
          <p:cNvSpPr>
            <a:spLocks noGrp="1"/>
          </p:cNvSpPr>
          <p:nvPr>
            <p:ph type="sldNum" sz="quarter" idx="12"/>
          </p:nvPr>
        </p:nvSpPr>
        <p:spPr/>
        <p:txBody>
          <a:bodyPr/>
          <a:lstStyle/>
          <a:p>
            <a:fld id="{09934C41-D626-5049-8CB3-D9E6443ECEB7}" type="slidenum">
              <a:rPr kumimoji="1" lang="zh-CN" altLang="en-US" smtClean="0"/>
              <a:t>30</a:t>
            </a:fld>
            <a:endParaRPr kumimoji="1" lang="zh-CN" altLang="en-US"/>
          </a:p>
        </p:txBody>
      </p:sp>
      <p:sp>
        <p:nvSpPr>
          <p:cNvPr id="5" name="Rectangle 4"/>
          <p:cNvSpPr/>
          <p:nvPr/>
        </p:nvSpPr>
        <p:spPr>
          <a:xfrm>
            <a:off x="1630731" y="5171682"/>
            <a:ext cx="6811550" cy="979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smtClean="0"/>
              <a:t>Old Available vector (0, 1, 1) + </a:t>
            </a:r>
            <a:r>
              <a:rPr kumimoji="1" lang="en-US" altLang="zh-CN" dirty="0" smtClean="0"/>
              <a:t>Resources released by</a:t>
            </a:r>
            <a:r>
              <a:rPr kumimoji="1" lang="en-US" altLang="zh-CN" dirty="0" smtClean="0"/>
              <a:t> </a:t>
            </a:r>
            <a:r>
              <a:rPr kumimoji="1" lang="en-US" altLang="zh-CN" dirty="0" smtClean="0"/>
              <a:t>P2 (6, 1, 2) = </a:t>
            </a:r>
          </a:p>
          <a:p>
            <a:pPr algn="ctr"/>
            <a:r>
              <a:rPr kumimoji="1" lang="en-US" altLang="zh-CN" dirty="0" smtClean="0"/>
              <a:t>Updated available vector(6, 2, 3)</a:t>
            </a:r>
            <a:endParaRPr kumimoji="1" lang="zh-CN" altLang="en-US" dirty="0"/>
          </a:p>
        </p:txBody>
      </p:sp>
    </p:spTree>
    <p:extLst>
      <p:ext uri="{BB962C8B-B14F-4D97-AF65-F5344CB8AC3E}">
        <p14:creationId xmlns:p14="http://schemas.microsoft.com/office/powerpoint/2010/main" val="1843513223"/>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xmlns:p14="http://schemas.microsoft.com/office/powerpoint/2010/main" spd="slow">
        <p:sndAc>
          <p:stSnd>
            <p:snd r:embed="rId5" name="click.wav"/>
          </p:stSnd>
        </p:sndAc>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solidFill>
                  <a:srgbClr val="861C27"/>
                </a:solidFill>
                <a:effectLst>
                  <a:innerShdw blurRad="69850" dist="43180" dir="5400000">
                    <a:srgbClr val="000000">
                      <a:alpha val="65000"/>
                    </a:srgbClr>
                  </a:innerShdw>
                </a:effectLst>
              </a:rPr>
              <a:t>P1 Runs to Completion</a:t>
            </a:r>
            <a:endParaRPr lang="en-US" b="1" dirty="0">
              <a:ln w="1905"/>
              <a:solidFill>
                <a:srgbClr val="861C27"/>
              </a:solidFill>
              <a:effectLst>
                <a:innerShdw blurRad="69850" dist="43180" dir="5400000">
                  <a:srgbClr val="000000">
                    <a:alpha val="65000"/>
                  </a:srgbClr>
                </a:innerShdw>
              </a:effectLst>
            </a:endParaRPr>
          </a:p>
        </p:txBody>
      </p:sp>
      <p:pic>
        <p:nvPicPr>
          <p:cNvPr id="6" name="Content Placeholder 5" descr="Fig06_07c.gif"/>
          <p:cNvPicPr>
            <a:picLocks noGrp="1" noChangeAspect="1"/>
          </p:cNvPicPr>
          <p:nvPr>
            <p:ph idx="1"/>
          </p:nvPr>
        </p:nvPicPr>
        <p:blipFill>
          <a:blip r:embed="rId4"/>
          <a:srcRect t="-36389" b="-36389"/>
          <a:stretch>
            <a:fillRect/>
          </a:stretch>
        </p:blipFill>
        <p:spPr>
          <a:xfrm>
            <a:off x="243499" y="1559226"/>
            <a:ext cx="8648151" cy="4756150"/>
          </a:xfrm>
        </p:spPr>
      </p:pic>
      <p:sp>
        <p:nvSpPr>
          <p:cNvPr id="3" name="Footer Placeholder 2"/>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4" name="Slide Number Placeholder 3"/>
          <p:cNvSpPr>
            <a:spLocks noGrp="1"/>
          </p:cNvSpPr>
          <p:nvPr>
            <p:ph type="sldNum" sz="quarter" idx="12"/>
          </p:nvPr>
        </p:nvSpPr>
        <p:spPr/>
        <p:txBody>
          <a:bodyPr/>
          <a:lstStyle/>
          <a:p>
            <a:fld id="{09934C41-D626-5049-8CB3-D9E6443ECEB7}" type="slidenum">
              <a:rPr kumimoji="1" lang="zh-CN" altLang="en-US" smtClean="0"/>
              <a:t>31</a:t>
            </a:fld>
            <a:endParaRPr kumimoji="1" lang="zh-CN" altLang="en-US"/>
          </a:p>
        </p:txBody>
      </p:sp>
      <p:sp>
        <p:nvSpPr>
          <p:cNvPr id="7" name="Rectangle 6"/>
          <p:cNvSpPr/>
          <p:nvPr/>
        </p:nvSpPr>
        <p:spPr>
          <a:xfrm>
            <a:off x="1140069" y="5335578"/>
            <a:ext cx="7157899" cy="979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smtClean="0"/>
              <a:t>Old Available vector (6, </a:t>
            </a:r>
            <a:r>
              <a:rPr kumimoji="1" lang="en-US" altLang="zh-CN" dirty="0"/>
              <a:t>2</a:t>
            </a:r>
            <a:r>
              <a:rPr kumimoji="1" lang="en-US" altLang="zh-CN" dirty="0" smtClean="0"/>
              <a:t>, </a:t>
            </a:r>
            <a:r>
              <a:rPr kumimoji="1" lang="en-US" altLang="zh-CN" dirty="0"/>
              <a:t>3</a:t>
            </a:r>
            <a:r>
              <a:rPr kumimoji="1" lang="en-US" altLang="zh-CN" dirty="0" smtClean="0"/>
              <a:t>) + </a:t>
            </a:r>
            <a:r>
              <a:rPr kumimoji="1" lang="en-US" altLang="zh-CN" dirty="0" smtClean="0"/>
              <a:t>Resources Released by</a:t>
            </a:r>
            <a:r>
              <a:rPr kumimoji="1" lang="en-US" altLang="zh-CN" dirty="0" smtClean="0"/>
              <a:t> </a:t>
            </a:r>
            <a:r>
              <a:rPr kumimoji="1" lang="en-US" altLang="zh-CN" dirty="0" smtClean="0"/>
              <a:t>P1 (1, </a:t>
            </a:r>
            <a:r>
              <a:rPr kumimoji="1" lang="en-US" altLang="zh-CN" dirty="0"/>
              <a:t>0</a:t>
            </a:r>
            <a:r>
              <a:rPr kumimoji="1" lang="en-US" altLang="zh-CN" dirty="0" smtClean="0"/>
              <a:t>, </a:t>
            </a:r>
            <a:r>
              <a:rPr kumimoji="1" lang="en-US" altLang="zh-CN" dirty="0"/>
              <a:t>0</a:t>
            </a:r>
            <a:r>
              <a:rPr kumimoji="1" lang="en-US" altLang="zh-CN" dirty="0" smtClean="0"/>
              <a:t>) = </a:t>
            </a:r>
          </a:p>
          <a:p>
            <a:pPr algn="ctr"/>
            <a:r>
              <a:rPr kumimoji="1" lang="en-US" altLang="zh-CN" dirty="0" smtClean="0"/>
              <a:t>Updated available vector(7, 2, 3)</a:t>
            </a:r>
            <a:endParaRPr kumimoji="1" lang="zh-CN" altLang="en-US" dirty="0"/>
          </a:p>
        </p:txBody>
      </p:sp>
    </p:spTree>
    <p:extLst>
      <p:ext uri="{BB962C8B-B14F-4D97-AF65-F5344CB8AC3E}">
        <p14:creationId xmlns:p14="http://schemas.microsoft.com/office/powerpoint/2010/main" val="1904406938"/>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xmlns:p14="http://schemas.microsoft.com/office/powerpoint/2010/main" spd="slow">
        <p:sndAc>
          <p:stSnd>
            <p:snd r:embed="rId5" name="click.wav"/>
          </p:stSnd>
        </p:sndAc>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61C27"/>
                </a:solidFill>
              </a:rPr>
              <a:t>P3 Runs to Completion</a:t>
            </a:r>
            <a:endParaRPr lang="en-US" b="1" dirty="0">
              <a:solidFill>
                <a:srgbClr val="861C27"/>
              </a:solidFill>
            </a:endParaRPr>
          </a:p>
        </p:txBody>
      </p:sp>
      <p:pic>
        <p:nvPicPr>
          <p:cNvPr id="6" name="Content Placeholder 5" descr="Fig06_07d.gif"/>
          <p:cNvPicPr>
            <a:picLocks noGrp="1" noChangeAspect="1"/>
          </p:cNvPicPr>
          <p:nvPr>
            <p:ph idx="1"/>
          </p:nvPr>
        </p:nvPicPr>
        <p:blipFill>
          <a:blip r:embed="rId4"/>
          <a:srcRect t="-37709" b="-37709"/>
          <a:stretch>
            <a:fillRect/>
          </a:stretch>
        </p:blipFill>
        <p:spPr>
          <a:xfrm>
            <a:off x="204850" y="1600200"/>
            <a:ext cx="8686800" cy="4777405"/>
          </a:xfrm>
        </p:spPr>
      </p:pic>
      <p:sp>
        <p:nvSpPr>
          <p:cNvPr id="3" name="Footer Placeholder 2"/>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5" name="Slide Number Placeholder 4"/>
          <p:cNvSpPr>
            <a:spLocks noGrp="1"/>
          </p:cNvSpPr>
          <p:nvPr>
            <p:ph type="sldNum" sz="quarter" idx="12"/>
          </p:nvPr>
        </p:nvSpPr>
        <p:spPr/>
        <p:txBody>
          <a:bodyPr/>
          <a:lstStyle/>
          <a:p>
            <a:fld id="{09934C41-D626-5049-8CB3-D9E6443ECEB7}" type="slidenum">
              <a:rPr kumimoji="1" lang="zh-CN" altLang="en-US" smtClean="0"/>
              <a:t>32</a:t>
            </a:fld>
            <a:endParaRPr kumimoji="1" lang="zh-CN" altLang="en-US"/>
          </a:p>
        </p:txBody>
      </p:sp>
      <p:sp>
        <p:nvSpPr>
          <p:cNvPr id="7" name="Rectangle 6"/>
          <p:cNvSpPr/>
          <p:nvPr/>
        </p:nvSpPr>
        <p:spPr>
          <a:xfrm>
            <a:off x="983281" y="5429037"/>
            <a:ext cx="7354122" cy="9273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altLang="zh-CN" sz="2800" dirty="0" smtClean="0"/>
              <a:t>Thus, the state defined originally is safe</a:t>
            </a:r>
            <a:endParaRPr lang="en-NZ" altLang="zh-CN" sz="2800" dirty="0"/>
          </a:p>
        </p:txBody>
      </p:sp>
    </p:spTree>
    <p:extLst>
      <p:ext uri="{BB962C8B-B14F-4D97-AF65-F5344CB8AC3E}">
        <p14:creationId xmlns:p14="http://schemas.microsoft.com/office/powerpoint/2010/main" val="124289667"/>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xmlns:p14="http://schemas.microsoft.com/office/powerpoint/2010/main" spd="slow">
        <p:sndAc>
          <p:stSnd>
            <p:snd r:embed="rId5" name="click.wav"/>
          </p:stSnd>
        </p:sndAc>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ln w="1905"/>
                <a:solidFill>
                  <a:srgbClr val="861C27"/>
                </a:solidFill>
                <a:effectLst>
                  <a:innerShdw blurRad="69850" dist="43180" dir="5400000">
                    <a:srgbClr val="000000">
                      <a:alpha val="65000"/>
                    </a:srgbClr>
                  </a:innerShdw>
                </a:effectLst>
              </a:rPr>
              <a:t>Determination of an Unsafe State</a:t>
            </a:r>
            <a:endParaRPr lang="en-US" b="1" dirty="0">
              <a:ln w="1905"/>
              <a:solidFill>
                <a:srgbClr val="861C27"/>
              </a:solidFill>
              <a:effectLst>
                <a:innerShdw blurRad="69850" dist="43180" dir="5400000">
                  <a:srgbClr val="000000">
                    <a:alpha val="65000"/>
                  </a:srgbClr>
                </a:innerShdw>
              </a:effectLst>
            </a:endParaRPr>
          </a:p>
        </p:txBody>
      </p:sp>
      <p:pic>
        <p:nvPicPr>
          <p:cNvPr id="5" name="Content Placeholder 4" descr="Fig06_08.gif"/>
          <p:cNvPicPr>
            <a:picLocks noGrp="1" noChangeAspect="1"/>
          </p:cNvPicPr>
          <p:nvPr>
            <p:ph idx="1"/>
          </p:nvPr>
        </p:nvPicPr>
        <p:blipFill>
          <a:blip r:embed="rId4"/>
          <a:srcRect l="-19161" r="-19161"/>
          <a:stretch>
            <a:fillRect/>
          </a:stretch>
        </p:blipFill>
        <p:spPr/>
      </p:pic>
      <p:sp>
        <p:nvSpPr>
          <p:cNvPr id="3" name="Footer Placeholder 2"/>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4" name="Slide Number Placeholder 3"/>
          <p:cNvSpPr>
            <a:spLocks noGrp="1"/>
          </p:cNvSpPr>
          <p:nvPr>
            <p:ph type="sldNum" sz="quarter" idx="12"/>
          </p:nvPr>
        </p:nvSpPr>
        <p:spPr/>
        <p:txBody>
          <a:bodyPr/>
          <a:lstStyle/>
          <a:p>
            <a:fld id="{09934C41-D626-5049-8CB3-D9E6443ECEB7}" type="slidenum">
              <a:rPr kumimoji="1" lang="zh-CN" altLang="en-US" smtClean="0"/>
              <a:t>33</a:t>
            </a:fld>
            <a:endParaRPr kumimoji="1" lang="zh-CN" altLang="en-US"/>
          </a:p>
        </p:txBody>
      </p:sp>
      <p:sp>
        <p:nvSpPr>
          <p:cNvPr id="7" name="Rectangle 6"/>
          <p:cNvSpPr/>
          <p:nvPr/>
        </p:nvSpPr>
        <p:spPr>
          <a:xfrm>
            <a:off x="770136" y="3975384"/>
            <a:ext cx="7568535" cy="182205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 name="Rectangle 7"/>
          <p:cNvSpPr/>
          <p:nvPr/>
        </p:nvSpPr>
        <p:spPr>
          <a:xfrm>
            <a:off x="184076" y="2907916"/>
            <a:ext cx="2682416" cy="9202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dirty="0"/>
              <a:t>P1 requests for one more R1 and one more R3</a:t>
            </a:r>
            <a:endParaRPr lang="en-NZ" altLang="zh-CN" dirty="0"/>
          </a:p>
        </p:txBody>
      </p:sp>
      <p:sp>
        <p:nvSpPr>
          <p:cNvPr id="9" name="Rectangle 8"/>
          <p:cNvSpPr/>
          <p:nvPr/>
        </p:nvSpPr>
        <p:spPr>
          <a:xfrm>
            <a:off x="991032" y="5797435"/>
            <a:ext cx="7089930" cy="924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altLang="zh-CN" dirty="0" smtClean="0"/>
              <a:t>The request should not be granted, because it leads to an unsafe state</a:t>
            </a:r>
            <a:endParaRPr lang="en-NZ" altLang="zh-CN" dirty="0"/>
          </a:p>
        </p:txBody>
      </p:sp>
    </p:spTree>
    <p:extLst>
      <p:ext uri="{BB962C8B-B14F-4D97-AF65-F5344CB8AC3E}">
        <p14:creationId xmlns:p14="http://schemas.microsoft.com/office/powerpoint/2010/main" val="2851299212"/>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xmlns:p14="http://schemas.microsoft.com/office/powerpoint/2010/main" spd="slow">
        <p:sndAc>
          <p:stSnd>
            <p:snd r:embed="rId5" name="click.wav"/>
          </p:stSnd>
        </p:sndAc>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srcRect/>
          <a:stretch>
            <a:fillRect/>
          </a:stretch>
        </p:blipFill>
        <p:spPr bwMode="auto">
          <a:xfrm>
            <a:off x="1066800" y="1600200"/>
            <a:ext cx="6934200" cy="4640472"/>
          </a:xfrm>
          <a:prstGeom prst="rect">
            <a:avLst/>
          </a:prstGeom>
          <a:noFill/>
          <a:ln w="9525">
            <a:noFill/>
            <a:miter lim="800000"/>
            <a:headEnd/>
            <a:tailEnd/>
          </a:ln>
          <a:effectLst/>
        </p:spPr>
      </p:pic>
      <p:sp>
        <p:nvSpPr>
          <p:cNvPr id="2" name="Title 1"/>
          <p:cNvSpPr>
            <a:spLocks noGrp="1"/>
          </p:cNvSpPr>
          <p:nvPr>
            <p:ph type="title"/>
          </p:nvPr>
        </p:nvSpPr>
        <p:spPr/>
        <p:txBody>
          <a:bodyPr/>
          <a:lstStyle/>
          <a:p>
            <a:r>
              <a:rPr kumimoji="1" lang="en-US" altLang="zh-CN" dirty="0" smtClean="0"/>
              <a:t>Deadlock detection</a:t>
            </a:r>
            <a:endParaRPr kumimoji="1" lang="zh-CN" altLang="en-US" dirty="0"/>
          </a:p>
        </p:txBody>
      </p:sp>
      <p:sp>
        <p:nvSpPr>
          <p:cNvPr id="5" name="Footer Placeholder 4"/>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6" name="Slide Number Placeholder 5"/>
          <p:cNvSpPr>
            <a:spLocks noGrp="1"/>
          </p:cNvSpPr>
          <p:nvPr>
            <p:ph type="sldNum" sz="quarter" idx="12"/>
          </p:nvPr>
        </p:nvSpPr>
        <p:spPr/>
        <p:txBody>
          <a:bodyPr/>
          <a:lstStyle/>
          <a:p>
            <a:fld id="{09934C41-D626-5049-8CB3-D9E6443ECEB7}" type="slidenum">
              <a:rPr kumimoji="1" lang="zh-CN" altLang="en-US" smtClean="0"/>
              <a:t>34</a:t>
            </a:fld>
            <a:endParaRPr kumimoji="1" lang="zh-CN" altLang="en-US"/>
          </a:p>
        </p:txBody>
      </p:sp>
      <p:sp>
        <p:nvSpPr>
          <p:cNvPr id="7" name="Rectangle 6"/>
          <p:cNvSpPr/>
          <p:nvPr/>
        </p:nvSpPr>
        <p:spPr>
          <a:xfrm>
            <a:off x="1066800" y="5144868"/>
            <a:ext cx="1845267" cy="591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Rectangle 8"/>
          <p:cNvSpPr/>
          <p:nvPr/>
        </p:nvSpPr>
        <p:spPr>
          <a:xfrm>
            <a:off x="6019800" y="5166751"/>
            <a:ext cx="1845267" cy="591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108781606"/>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xmlns:p14="http://schemas.microsoft.com/office/powerpoint/2010/main" spd="slow">
        <p:sndAc>
          <p:stSnd>
            <p:snd r:embed="rId5" name="click.wav"/>
          </p:stSnd>
        </p:sndAc>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61C27"/>
                </a:solidFill>
              </a:rPr>
              <a:t>Recovery strategies </a:t>
            </a:r>
            <a:endParaRPr lang="en-US" dirty="0">
              <a:solidFill>
                <a:srgbClr val="861C27"/>
              </a:solidFill>
            </a:endParaRPr>
          </a:p>
        </p:txBody>
      </p:sp>
      <p:sp>
        <p:nvSpPr>
          <p:cNvPr id="3" name="Content Placeholder 2"/>
          <p:cNvSpPr>
            <a:spLocks noGrp="1"/>
          </p:cNvSpPr>
          <p:nvPr>
            <p:ph idx="1"/>
          </p:nvPr>
        </p:nvSpPr>
        <p:spPr/>
        <p:txBody>
          <a:bodyPr>
            <a:normAutofit/>
          </a:bodyPr>
          <a:lstStyle/>
          <a:p>
            <a:pPr lvl="1"/>
            <a:r>
              <a:rPr lang="en-US" altLang="zh-CN" dirty="0"/>
              <a:t>Kill one deadlocked process at a time and release its resources</a:t>
            </a:r>
          </a:p>
          <a:p>
            <a:pPr lvl="1"/>
            <a:r>
              <a:rPr lang="en-US" altLang="zh-CN" dirty="0" smtClean="0"/>
              <a:t>Kill all deadlocked processes</a:t>
            </a:r>
          </a:p>
          <a:p>
            <a:pPr lvl="1"/>
            <a:r>
              <a:rPr lang="en-US" altLang="zh-CN" dirty="0" smtClean="0"/>
              <a:t>Steal </a:t>
            </a:r>
            <a:r>
              <a:rPr lang="en-US" altLang="zh-CN" dirty="0"/>
              <a:t>one resource at a time</a:t>
            </a:r>
          </a:p>
          <a:p>
            <a:pPr lvl="1"/>
            <a:r>
              <a:rPr lang="en-US" altLang="zh-CN" dirty="0"/>
              <a:t>Roll back all or one of the processes to a </a:t>
            </a:r>
            <a:r>
              <a:rPr lang="en-US" altLang="zh-CN" dirty="0">
                <a:solidFill>
                  <a:srgbClr val="EF5B00"/>
                </a:solidFill>
              </a:rPr>
              <a:t>checkpoint</a:t>
            </a:r>
            <a:r>
              <a:rPr lang="en-US" altLang="zh-CN" dirty="0"/>
              <a:t> that occurred before they requested any resources, then continue</a:t>
            </a:r>
          </a:p>
          <a:p>
            <a:pPr lvl="2"/>
            <a:r>
              <a:rPr lang="en-US" altLang="zh-CN" dirty="0"/>
              <a:t>Difficult to prevent indefinite postponement</a:t>
            </a:r>
          </a:p>
        </p:txBody>
      </p:sp>
      <p:sp>
        <p:nvSpPr>
          <p:cNvPr id="4" name="Footer Placeholder 3"/>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5" name="Slide Number Placeholder 4"/>
          <p:cNvSpPr>
            <a:spLocks noGrp="1"/>
          </p:cNvSpPr>
          <p:nvPr>
            <p:ph type="sldNum" sz="quarter" idx="12"/>
          </p:nvPr>
        </p:nvSpPr>
        <p:spPr/>
        <p:txBody>
          <a:bodyPr/>
          <a:lstStyle/>
          <a:p>
            <a:fld id="{09934C41-D626-5049-8CB3-D9E6443ECEB7}" type="slidenum">
              <a:rPr kumimoji="1" lang="zh-CN" altLang="en-US" smtClean="0"/>
              <a:t>35</a:t>
            </a:fld>
            <a:endParaRPr kumimoji="1" lang="zh-CN" altLang="en-US"/>
          </a:p>
        </p:txBody>
      </p:sp>
    </p:spTree>
    <p:extLst>
      <p:ext uri="{BB962C8B-B14F-4D97-AF65-F5344CB8AC3E}">
        <p14:creationId xmlns:p14="http://schemas.microsoft.com/office/powerpoint/2010/main" val="29721062"/>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xmlns:p14="http://schemas.microsoft.com/office/powerpoint/2010/main" spd="slow">
        <p:sndAc>
          <p:stSnd>
            <p:snd r:embed="rId4" name="click.wav"/>
          </p:stSnd>
        </p:sndAc>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Recovery by killing processes</a:t>
            </a:r>
            <a:endParaRPr kumimoji="1" lang="zh-CN" altLang="en-US" dirty="0"/>
          </a:p>
        </p:txBody>
      </p:sp>
      <p:sp>
        <p:nvSpPr>
          <p:cNvPr id="3" name="Content Placeholder 2"/>
          <p:cNvSpPr>
            <a:spLocks noGrp="1"/>
          </p:cNvSpPr>
          <p:nvPr>
            <p:ph idx="1"/>
          </p:nvPr>
        </p:nvSpPr>
        <p:spPr/>
        <p:txBody>
          <a:bodyPr/>
          <a:lstStyle/>
          <a:p>
            <a:endParaRPr kumimoji="1" lang="zh-CN" altLang="en-US"/>
          </a:p>
        </p:txBody>
      </p:sp>
      <p:sp>
        <p:nvSpPr>
          <p:cNvPr id="4" name="Footer Placeholder 3"/>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5" name="Slide Number Placeholder 4"/>
          <p:cNvSpPr>
            <a:spLocks noGrp="1"/>
          </p:cNvSpPr>
          <p:nvPr>
            <p:ph type="sldNum" sz="quarter" idx="12"/>
          </p:nvPr>
        </p:nvSpPr>
        <p:spPr/>
        <p:txBody>
          <a:bodyPr/>
          <a:lstStyle/>
          <a:p>
            <a:fld id="{09934C41-D626-5049-8CB3-D9E6443ECEB7}" type="slidenum">
              <a:rPr kumimoji="1" lang="zh-CN" altLang="en-US" smtClean="0"/>
              <a:t>36</a:t>
            </a:fld>
            <a:endParaRPr kumimoji="1" lang="zh-CN" altLang="en-US"/>
          </a:p>
        </p:txBody>
      </p:sp>
      <p:pic>
        <p:nvPicPr>
          <p:cNvPr id="6" name="Picture 2"/>
          <p:cNvPicPr>
            <a:picLocks noChangeAspect="1" noChangeArrowheads="1"/>
          </p:cNvPicPr>
          <p:nvPr/>
        </p:nvPicPr>
        <p:blipFill>
          <a:blip r:embed="rId3"/>
          <a:srcRect/>
          <a:stretch>
            <a:fillRect/>
          </a:stretch>
        </p:blipFill>
        <p:spPr bwMode="auto">
          <a:xfrm>
            <a:off x="1066800" y="1600200"/>
            <a:ext cx="6934200" cy="4640472"/>
          </a:xfrm>
          <a:prstGeom prst="rect">
            <a:avLst/>
          </a:prstGeom>
          <a:noFill/>
          <a:ln w="9525">
            <a:noFill/>
            <a:miter lim="800000"/>
            <a:headEnd/>
            <a:tailEnd/>
          </a:ln>
          <a:effectLst/>
        </p:spPr>
      </p:pic>
      <p:sp>
        <p:nvSpPr>
          <p:cNvPr id="7" name="Rectangle 6"/>
          <p:cNvSpPr/>
          <p:nvPr/>
        </p:nvSpPr>
        <p:spPr>
          <a:xfrm>
            <a:off x="2300956" y="3220798"/>
            <a:ext cx="349746" cy="99384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Right Arrow 9"/>
          <p:cNvSpPr/>
          <p:nvPr/>
        </p:nvSpPr>
        <p:spPr>
          <a:xfrm rot="3031935">
            <a:off x="2532561" y="3328000"/>
            <a:ext cx="1445872" cy="662564"/>
          </a:xfrm>
          <a:prstGeom prst="rightArrow">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1" name="Rectangle 10"/>
          <p:cNvSpPr/>
          <p:nvPr/>
        </p:nvSpPr>
        <p:spPr>
          <a:xfrm>
            <a:off x="1840765" y="2355784"/>
            <a:ext cx="1283435" cy="106746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08368783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xmlns:p14="http://schemas.microsoft.com/office/powerpoint/2010/main" spd="slow">
        <p:sndAc>
          <p:stSnd>
            <p:snd r:embed="rId4" name="click.wav"/>
          </p:stSnd>
        </p:sndAc>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1" lang="zh-CN" altLang="en-US"/>
          </a:p>
        </p:txBody>
      </p:sp>
      <p:sp>
        <p:nvSpPr>
          <p:cNvPr id="5" name="Footer Placeholder 4"/>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6" name="Slide Number Placeholder 5"/>
          <p:cNvSpPr>
            <a:spLocks noGrp="1"/>
          </p:cNvSpPr>
          <p:nvPr>
            <p:ph type="sldNum" sz="quarter" idx="12"/>
          </p:nvPr>
        </p:nvSpPr>
        <p:spPr/>
        <p:txBody>
          <a:bodyPr/>
          <a:lstStyle/>
          <a:p>
            <a:fld id="{09934C41-D626-5049-8CB3-D9E6443ECEB7}" type="slidenum">
              <a:rPr kumimoji="1" lang="zh-CN" altLang="en-US" smtClean="0"/>
              <a:t>37</a:t>
            </a:fld>
            <a:endParaRPr kumimoji="1" lang="zh-CN" altLang="en-US"/>
          </a:p>
        </p:txBody>
      </p:sp>
      <p:pic>
        <p:nvPicPr>
          <p:cNvPr id="4" name="Content Placeholder 3" descr="Table06_01.gif"/>
          <p:cNvPicPr>
            <a:picLocks noGrp="1" noChangeAspect="1"/>
          </p:cNvPicPr>
          <p:nvPr>
            <p:ph idx="1"/>
          </p:nvPr>
        </p:nvPicPr>
        <p:blipFill>
          <a:blip r:embed="rId4"/>
          <a:srcRect l="-43395" r="-43395"/>
          <a:stretch>
            <a:fillRect/>
          </a:stretch>
        </p:blipFill>
        <p:spPr>
          <a:xfrm>
            <a:off x="-2057878" y="-736181"/>
            <a:ext cx="13708168" cy="7538965"/>
          </a:xfrm>
        </p:spPr>
      </p:pic>
    </p:spTree>
    <p:extLst>
      <p:ext uri="{BB962C8B-B14F-4D97-AF65-F5344CB8AC3E}">
        <p14:creationId xmlns:p14="http://schemas.microsoft.com/office/powerpoint/2010/main" val="1429839265"/>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xmlns:p14="http://schemas.microsoft.com/office/powerpoint/2010/main" spd="slow">
        <p:sndAc>
          <p:stSnd>
            <p:snd r:embed="rId5" name="click.wav"/>
          </p:stSnd>
        </p:sndAc>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p:cNvSpPr>
          <p:nvPr/>
        </p:nvSpPr>
        <p:spPr bwMode="auto">
          <a:xfrm>
            <a:off x="228600" y="1676400"/>
            <a:ext cx="4114800" cy="3873500"/>
          </a:xfrm>
          <a:prstGeom prst="rect">
            <a:avLst/>
          </a:prstGeom>
          <a:noFill/>
          <a:ln w="12700" cap="flat">
            <a:noFill/>
            <a:miter lim="800000"/>
            <a:headEnd type="none" w="med" len="med"/>
            <a:tailEnd type="none" w="med" len="med"/>
          </a:ln>
        </p:spPr>
        <p:txBody>
          <a:bodyPr lIns="0" tIns="0" rIns="40639" bIns="0"/>
          <a:lstStyle/>
          <a:p>
            <a:pPr marL="39688">
              <a:spcBef>
                <a:spcPts val="1200"/>
              </a:spcBef>
            </a:pPr>
            <a:endParaRPr lang="en-US" sz="2200" dirty="0">
              <a:latin typeface="Arial" charset="0"/>
              <a:cs typeface="Arial" charset="0"/>
              <a:sym typeface="Arial" charset="0"/>
            </a:endParaRPr>
          </a:p>
          <a:p>
            <a:pPr marL="39688">
              <a:buFont typeface="Wingdings" charset="0"/>
              <a:buNone/>
            </a:pPr>
            <a:r>
              <a:rPr lang="en-US" sz="2000" b="1" dirty="0">
                <a:solidFill>
                  <a:srgbClr val="0000CC"/>
                </a:solidFill>
                <a:latin typeface="Courier New" charset="0"/>
                <a:cs typeface="Courier New" charset="0"/>
              </a:rPr>
              <a:t># define N 5</a:t>
            </a:r>
          </a:p>
          <a:p>
            <a:pPr marL="39688">
              <a:buFont typeface="Wingdings" charset="0"/>
              <a:buNone/>
            </a:pPr>
            <a:endParaRPr lang="en-US" sz="2000" b="1" dirty="0">
              <a:solidFill>
                <a:srgbClr val="0000CC"/>
              </a:solidFill>
              <a:latin typeface="Courier New" charset="0"/>
              <a:cs typeface="Courier New" charset="0"/>
            </a:endParaRPr>
          </a:p>
          <a:p>
            <a:pPr marL="39688">
              <a:buFont typeface="Wingdings" charset="0"/>
              <a:buNone/>
            </a:pPr>
            <a:r>
              <a:rPr lang="en-US" sz="2000" b="1" dirty="0">
                <a:solidFill>
                  <a:srgbClr val="0000CC"/>
                </a:solidFill>
                <a:latin typeface="Courier New" charset="0"/>
                <a:cs typeface="Courier New" charset="0"/>
              </a:rPr>
              <a:t>void philosopher (</a:t>
            </a:r>
            <a:r>
              <a:rPr lang="en-US" sz="2000" b="1" dirty="0" err="1">
                <a:solidFill>
                  <a:srgbClr val="0000CC"/>
                </a:solidFill>
                <a:latin typeface="Courier New" charset="0"/>
                <a:cs typeface="Courier New" charset="0"/>
              </a:rPr>
              <a:t>int</a:t>
            </a:r>
            <a:r>
              <a:rPr lang="en-US" sz="2000" b="1" dirty="0">
                <a:solidFill>
                  <a:srgbClr val="0000CC"/>
                </a:solidFill>
                <a:latin typeface="Courier New" charset="0"/>
                <a:cs typeface="Courier New" charset="0"/>
              </a:rPr>
              <a:t> </a:t>
            </a:r>
            <a:r>
              <a:rPr lang="en-US" sz="2000" b="1" dirty="0" err="1">
                <a:solidFill>
                  <a:srgbClr val="0000CC"/>
                </a:solidFill>
                <a:latin typeface="Courier New" charset="0"/>
                <a:cs typeface="Courier New" charset="0"/>
              </a:rPr>
              <a:t>i</a:t>
            </a:r>
            <a:r>
              <a:rPr lang="en-US" sz="2000" b="1" dirty="0">
                <a:solidFill>
                  <a:srgbClr val="0000CC"/>
                </a:solidFill>
                <a:latin typeface="Courier New" charset="0"/>
                <a:cs typeface="Courier New" charset="0"/>
              </a:rPr>
              <a:t>) {</a:t>
            </a:r>
          </a:p>
          <a:p>
            <a:pPr marL="39688">
              <a:buFont typeface="Wingdings" charset="0"/>
              <a:buNone/>
            </a:pPr>
            <a:r>
              <a:rPr lang="en-US" sz="2000" b="1" dirty="0">
                <a:solidFill>
                  <a:srgbClr val="0000CC"/>
                </a:solidFill>
                <a:latin typeface="Courier New" charset="0"/>
                <a:cs typeface="Courier New" charset="0"/>
              </a:rPr>
              <a:t>   while (TRUE) {</a:t>
            </a:r>
          </a:p>
          <a:p>
            <a:pPr marL="39688">
              <a:buFont typeface="Wingdings" charset="0"/>
              <a:buNone/>
            </a:pPr>
            <a:r>
              <a:rPr lang="en-US" sz="2000" b="1" dirty="0">
                <a:solidFill>
                  <a:srgbClr val="0000CC"/>
                </a:solidFill>
                <a:latin typeface="Courier New" charset="0"/>
                <a:cs typeface="Courier New" charset="0"/>
              </a:rPr>
              <a:t>      think();</a:t>
            </a:r>
          </a:p>
          <a:p>
            <a:pPr marL="39688">
              <a:buFont typeface="Wingdings" charset="0"/>
              <a:buNone/>
            </a:pPr>
            <a:r>
              <a:rPr lang="en-US" sz="2000" b="1" dirty="0">
                <a:solidFill>
                  <a:srgbClr val="0000CC"/>
                </a:solidFill>
                <a:latin typeface="Courier New" charset="0"/>
                <a:cs typeface="Courier New" charset="0"/>
              </a:rPr>
              <a:t>      </a:t>
            </a:r>
            <a:r>
              <a:rPr lang="en-US" sz="2000" b="1" dirty="0" err="1">
                <a:solidFill>
                  <a:srgbClr val="FF0000"/>
                </a:solidFill>
                <a:latin typeface="Courier New" charset="0"/>
                <a:cs typeface="Courier New" charset="0"/>
              </a:rPr>
              <a:t>take_fork</a:t>
            </a:r>
            <a:r>
              <a:rPr lang="en-US" sz="2000" b="1" dirty="0">
                <a:solidFill>
                  <a:srgbClr val="FF0000"/>
                </a:solidFill>
                <a:latin typeface="Courier New" charset="0"/>
                <a:cs typeface="Courier New" charset="0"/>
              </a:rPr>
              <a:t>(</a:t>
            </a:r>
            <a:r>
              <a:rPr lang="en-US" sz="2000" b="1" dirty="0" err="1">
                <a:solidFill>
                  <a:srgbClr val="FF0000"/>
                </a:solidFill>
                <a:latin typeface="Courier New" charset="0"/>
                <a:cs typeface="Courier New" charset="0"/>
              </a:rPr>
              <a:t>i</a:t>
            </a:r>
            <a:r>
              <a:rPr lang="en-US" sz="2000" b="1" dirty="0">
                <a:solidFill>
                  <a:srgbClr val="FF0000"/>
                </a:solidFill>
                <a:latin typeface="Courier New" charset="0"/>
                <a:cs typeface="Courier New" charset="0"/>
              </a:rPr>
              <a:t>);</a:t>
            </a:r>
          </a:p>
          <a:p>
            <a:pPr marL="39688">
              <a:buFont typeface="Wingdings" charset="0"/>
              <a:buNone/>
            </a:pPr>
            <a:r>
              <a:rPr lang="en-US" sz="2000" b="1" dirty="0">
                <a:solidFill>
                  <a:srgbClr val="0000CC"/>
                </a:solidFill>
                <a:latin typeface="Courier New" charset="0"/>
                <a:cs typeface="Courier New" charset="0"/>
              </a:rPr>
              <a:t>      </a:t>
            </a:r>
            <a:r>
              <a:rPr lang="en-US" sz="2000" b="1" dirty="0" err="1">
                <a:solidFill>
                  <a:srgbClr val="008000"/>
                </a:solidFill>
                <a:latin typeface="Courier New" charset="0"/>
                <a:cs typeface="Courier New" charset="0"/>
              </a:rPr>
              <a:t>take_fork</a:t>
            </a:r>
            <a:r>
              <a:rPr lang="en-US" sz="2000" b="1" dirty="0">
                <a:solidFill>
                  <a:srgbClr val="008000"/>
                </a:solidFill>
                <a:latin typeface="Courier New" charset="0"/>
                <a:cs typeface="Courier New" charset="0"/>
              </a:rPr>
              <a:t>((i+1)%N);</a:t>
            </a:r>
          </a:p>
          <a:p>
            <a:pPr marL="39688">
              <a:buFont typeface="Wingdings" charset="0"/>
              <a:buNone/>
            </a:pPr>
            <a:r>
              <a:rPr lang="en-US" sz="2000" b="1" dirty="0">
                <a:solidFill>
                  <a:srgbClr val="0000CC"/>
                </a:solidFill>
                <a:latin typeface="Courier New" charset="0"/>
                <a:cs typeface="Courier New" charset="0"/>
              </a:rPr>
              <a:t>      eat(); /* yummy */</a:t>
            </a:r>
          </a:p>
          <a:p>
            <a:pPr marL="39688">
              <a:buFont typeface="Wingdings" charset="0"/>
              <a:buNone/>
            </a:pPr>
            <a:r>
              <a:rPr lang="en-US" sz="2000" b="1" dirty="0">
                <a:solidFill>
                  <a:srgbClr val="0000CC"/>
                </a:solidFill>
                <a:latin typeface="Courier New" charset="0"/>
                <a:cs typeface="Courier New" charset="0"/>
              </a:rPr>
              <a:t>      </a:t>
            </a:r>
            <a:r>
              <a:rPr lang="en-US" sz="2000" b="1" dirty="0" err="1">
                <a:solidFill>
                  <a:srgbClr val="FF0000"/>
                </a:solidFill>
                <a:latin typeface="Courier New" charset="0"/>
                <a:cs typeface="Courier New" charset="0"/>
              </a:rPr>
              <a:t>put_fork</a:t>
            </a:r>
            <a:r>
              <a:rPr lang="en-US" sz="2000" b="1" dirty="0">
                <a:solidFill>
                  <a:srgbClr val="FF0000"/>
                </a:solidFill>
                <a:latin typeface="Courier New" charset="0"/>
                <a:cs typeface="Courier New" charset="0"/>
              </a:rPr>
              <a:t>(</a:t>
            </a:r>
            <a:r>
              <a:rPr lang="en-US" sz="2000" b="1" dirty="0" err="1">
                <a:solidFill>
                  <a:srgbClr val="FF0000"/>
                </a:solidFill>
                <a:latin typeface="Courier New" charset="0"/>
                <a:cs typeface="Courier New" charset="0"/>
              </a:rPr>
              <a:t>i</a:t>
            </a:r>
            <a:r>
              <a:rPr lang="en-US" sz="2000" b="1" dirty="0">
                <a:solidFill>
                  <a:srgbClr val="FF0000"/>
                </a:solidFill>
                <a:latin typeface="Courier New" charset="0"/>
                <a:cs typeface="Courier New" charset="0"/>
              </a:rPr>
              <a:t>);</a:t>
            </a:r>
          </a:p>
          <a:p>
            <a:pPr marL="39688">
              <a:buFont typeface="Wingdings" charset="0"/>
              <a:buNone/>
            </a:pPr>
            <a:r>
              <a:rPr lang="en-US" sz="2000" b="1" dirty="0">
                <a:solidFill>
                  <a:srgbClr val="0000CC"/>
                </a:solidFill>
                <a:latin typeface="Courier New" charset="0"/>
                <a:cs typeface="Courier New" charset="0"/>
              </a:rPr>
              <a:t>      </a:t>
            </a:r>
            <a:r>
              <a:rPr lang="en-US" sz="2000" b="1" dirty="0" err="1">
                <a:solidFill>
                  <a:srgbClr val="008000"/>
                </a:solidFill>
                <a:latin typeface="Courier New" charset="0"/>
                <a:cs typeface="Courier New" charset="0"/>
              </a:rPr>
              <a:t>put_fork</a:t>
            </a:r>
            <a:r>
              <a:rPr lang="en-US" sz="2000" b="1" dirty="0">
                <a:solidFill>
                  <a:srgbClr val="008000"/>
                </a:solidFill>
                <a:latin typeface="Courier New" charset="0"/>
                <a:cs typeface="Courier New" charset="0"/>
              </a:rPr>
              <a:t>((i+1)%N);</a:t>
            </a:r>
          </a:p>
          <a:p>
            <a:pPr marL="39688">
              <a:buFont typeface="Wingdings" charset="0"/>
              <a:buNone/>
            </a:pPr>
            <a:r>
              <a:rPr lang="en-US" sz="2000" b="1" dirty="0">
                <a:solidFill>
                  <a:srgbClr val="0000CC"/>
                </a:solidFill>
                <a:latin typeface="Courier New" charset="0"/>
                <a:cs typeface="Courier New" charset="0"/>
              </a:rPr>
              <a:t>  }</a:t>
            </a:r>
          </a:p>
          <a:p>
            <a:pPr marL="39688">
              <a:buFont typeface="Wingdings" charset="0"/>
              <a:buNone/>
            </a:pPr>
            <a:r>
              <a:rPr lang="en-US" sz="2000" b="1" dirty="0">
                <a:solidFill>
                  <a:srgbClr val="0000CC"/>
                </a:solidFill>
                <a:latin typeface="Courier New" charset="0"/>
                <a:cs typeface="Courier New" charset="0"/>
              </a:rPr>
              <a:t>}</a:t>
            </a:r>
          </a:p>
        </p:txBody>
      </p:sp>
      <p:sp>
        <p:nvSpPr>
          <p:cNvPr id="33800" name="Rectangle 8"/>
          <p:cNvSpPr>
            <a:spLocks noGrp="1" noChangeArrowheads="1"/>
          </p:cNvSpPr>
          <p:nvPr>
            <p:ph type="title"/>
          </p:nvPr>
        </p:nvSpPr>
        <p:spPr/>
        <p:txBody>
          <a:bodyPr rIns="132080"/>
          <a:lstStyle/>
          <a:p>
            <a:r>
              <a:rPr lang="en-US" dirty="0"/>
              <a:t>Dining </a:t>
            </a:r>
            <a:r>
              <a:rPr lang="en-US" dirty="0" smtClean="0"/>
              <a:t>Philosophers: failed</a:t>
            </a:r>
            <a:r>
              <a:rPr lang="en-US" dirty="0" smtClean="0">
                <a:sym typeface="Arial" charset="0"/>
              </a:rPr>
              <a:t> </a:t>
            </a:r>
            <a:r>
              <a:rPr lang="en-US" dirty="0">
                <a:sym typeface="Arial" charset="0"/>
              </a:rPr>
              <a:t>solution with </a:t>
            </a:r>
            <a:r>
              <a:rPr lang="en-US" dirty="0" smtClean="0">
                <a:sym typeface="Arial" charset="0"/>
              </a:rPr>
              <a:t>deadlock</a:t>
            </a:r>
            <a:endParaRPr lang="en-US" dirty="0"/>
          </a:p>
        </p:txBody>
      </p:sp>
      <p:grpSp>
        <p:nvGrpSpPr>
          <p:cNvPr id="33801" name="Group 202"/>
          <p:cNvGrpSpPr>
            <a:grpSpLocks/>
          </p:cNvGrpSpPr>
          <p:nvPr/>
        </p:nvGrpSpPr>
        <p:grpSpPr bwMode="auto">
          <a:xfrm>
            <a:off x="5105400" y="2509838"/>
            <a:ext cx="3089275" cy="3128962"/>
            <a:chOff x="5689600" y="2347913"/>
            <a:chExt cx="3089275" cy="3128962"/>
          </a:xfrm>
        </p:grpSpPr>
        <p:sp>
          <p:nvSpPr>
            <p:cNvPr id="33809" name="AutoShape 7"/>
            <p:cNvSpPr>
              <a:spLocks noChangeAspect="1" noChangeArrowheads="1" noTextEdit="1"/>
            </p:cNvSpPr>
            <p:nvPr/>
          </p:nvSpPr>
          <p:spPr bwMode="auto">
            <a:xfrm rot="-900000">
              <a:off x="5699125" y="3759200"/>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10" name="Freeform 9"/>
            <p:cNvSpPr>
              <a:spLocks/>
            </p:cNvSpPr>
            <p:nvPr/>
          </p:nvSpPr>
          <p:spPr bwMode="auto">
            <a:xfrm rot="-900000">
              <a:off x="5726113" y="4013200"/>
              <a:ext cx="839787" cy="425450"/>
            </a:xfrm>
            <a:custGeom>
              <a:avLst/>
              <a:gdLst>
                <a:gd name="T0" fmla="*/ 67542068 w 1057"/>
                <a:gd name="T1" fmla="*/ 170280031 h 1063"/>
                <a:gd name="T2" fmla="*/ 53655000 w 1057"/>
                <a:gd name="T3" fmla="*/ 169959843 h 1063"/>
                <a:gd name="T4" fmla="*/ 41661214 w 1057"/>
                <a:gd name="T5" fmla="*/ 168998478 h 1063"/>
                <a:gd name="T6" fmla="*/ 29668235 w 1057"/>
                <a:gd name="T7" fmla="*/ 167396738 h 1063"/>
                <a:gd name="T8" fmla="*/ 19568544 w 1057"/>
                <a:gd name="T9" fmla="*/ 165153821 h 1063"/>
                <a:gd name="T10" fmla="*/ 11362149 w 1057"/>
                <a:gd name="T11" fmla="*/ 162751210 h 1063"/>
                <a:gd name="T12" fmla="*/ 5049844 w 1057"/>
                <a:gd name="T13" fmla="*/ 159707423 h 1063"/>
                <a:gd name="T14" fmla="*/ 1262461 w 1057"/>
                <a:gd name="T15" fmla="*/ 156503942 h 1063"/>
                <a:gd name="T16" fmla="*/ 0 w 1057"/>
                <a:gd name="T17" fmla="*/ 152979873 h 1063"/>
                <a:gd name="T18" fmla="*/ 0 w 1057"/>
                <a:gd name="T19" fmla="*/ 17300164 h 1063"/>
                <a:gd name="T20" fmla="*/ 1262461 w 1057"/>
                <a:gd name="T21" fmla="*/ 13776095 h 1063"/>
                <a:gd name="T22" fmla="*/ 5049844 w 1057"/>
                <a:gd name="T23" fmla="*/ 10572611 h 1063"/>
                <a:gd name="T24" fmla="*/ 11362149 w 1057"/>
                <a:gd name="T25" fmla="*/ 7688918 h 1063"/>
                <a:gd name="T26" fmla="*/ 19568544 w 1057"/>
                <a:gd name="T27" fmla="*/ 5126211 h 1063"/>
                <a:gd name="T28" fmla="*/ 29668235 w 1057"/>
                <a:gd name="T29" fmla="*/ 3043388 h 1063"/>
                <a:gd name="T30" fmla="*/ 41661214 w 1057"/>
                <a:gd name="T31" fmla="*/ 1281553 h 1063"/>
                <a:gd name="T32" fmla="*/ 53655000 w 1057"/>
                <a:gd name="T33" fmla="*/ 480682 h 1063"/>
                <a:gd name="T34" fmla="*/ 67542068 w 1057"/>
                <a:gd name="T35" fmla="*/ 0 h 1063"/>
                <a:gd name="T36" fmla="*/ 599669016 w 1057"/>
                <a:gd name="T37" fmla="*/ 0 h 1063"/>
                <a:gd name="T38" fmla="*/ 613556083 w 1057"/>
                <a:gd name="T39" fmla="*/ 480682 h 1063"/>
                <a:gd name="T40" fmla="*/ 625549857 w 1057"/>
                <a:gd name="T41" fmla="*/ 1281553 h 1063"/>
                <a:gd name="T42" fmla="*/ 637542836 w 1057"/>
                <a:gd name="T43" fmla="*/ 3043388 h 1063"/>
                <a:gd name="T44" fmla="*/ 647642522 w 1057"/>
                <a:gd name="T45" fmla="*/ 5126211 h 1063"/>
                <a:gd name="T46" fmla="*/ 655848913 w 1057"/>
                <a:gd name="T47" fmla="*/ 7688918 h 1063"/>
                <a:gd name="T48" fmla="*/ 662161216 w 1057"/>
                <a:gd name="T49" fmla="*/ 10572611 h 1063"/>
                <a:gd name="T50" fmla="*/ 665948598 w 1057"/>
                <a:gd name="T51" fmla="*/ 13776095 h 1063"/>
                <a:gd name="T52" fmla="*/ 667211059 w 1057"/>
                <a:gd name="T53" fmla="*/ 17300164 h 1063"/>
                <a:gd name="T54" fmla="*/ 667211059 w 1057"/>
                <a:gd name="T55" fmla="*/ 152979873 h 1063"/>
                <a:gd name="T56" fmla="*/ 665948598 w 1057"/>
                <a:gd name="T57" fmla="*/ 156503942 h 1063"/>
                <a:gd name="T58" fmla="*/ 662161216 w 1057"/>
                <a:gd name="T59" fmla="*/ 159707423 h 1063"/>
                <a:gd name="T60" fmla="*/ 655848913 w 1057"/>
                <a:gd name="T61" fmla="*/ 162751210 h 1063"/>
                <a:gd name="T62" fmla="*/ 647642522 w 1057"/>
                <a:gd name="T63" fmla="*/ 165153821 h 1063"/>
                <a:gd name="T64" fmla="*/ 637542836 w 1057"/>
                <a:gd name="T65" fmla="*/ 167396738 h 1063"/>
                <a:gd name="T66" fmla="*/ 625549857 w 1057"/>
                <a:gd name="T67" fmla="*/ 168998478 h 1063"/>
                <a:gd name="T68" fmla="*/ 613556083 w 1057"/>
                <a:gd name="T69" fmla="*/ 169959843 h 1063"/>
                <a:gd name="T70" fmla="*/ 599669016 w 1057"/>
                <a:gd name="T71" fmla="*/ 170280031 h 1063"/>
                <a:gd name="T72" fmla="*/ 67542068 w 1057"/>
                <a:gd name="T73" fmla="*/ 170280031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1" name="Freeform 10"/>
            <p:cNvSpPr>
              <a:spLocks/>
            </p:cNvSpPr>
            <p:nvPr/>
          </p:nvSpPr>
          <p:spPr bwMode="auto">
            <a:xfrm rot="-900000">
              <a:off x="5726113" y="41306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2" name="Freeform 13"/>
            <p:cNvSpPr>
              <a:spLocks/>
            </p:cNvSpPr>
            <p:nvPr/>
          </p:nvSpPr>
          <p:spPr bwMode="auto">
            <a:xfrm rot="-900000">
              <a:off x="5700713" y="3987800"/>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3" name="AutoShape 7"/>
            <p:cNvSpPr>
              <a:spLocks noChangeAspect="1" noChangeArrowheads="1" noTextEdit="1"/>
            </p:cNvSpPr>
            <p:nvPr/>
          </p:nvSpPr>
          <p:spPr bwMode="auto">
            <a:xfrm rot="-5400000">
              <a:off x="6781800" y="4572000"/>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14" name="Freeform 9"/>
            <p:cNvSpPr>
              <a:spLocks/>
            </p:cNvSpPr>
            <p:nvPr/>
          </p:nvSpPr>
          <p:spPr bwMode="auto">
            <a:xfrm rot="-5400000">
              <a:off x="6826250" y="481965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5" name="Freeform 10"/>
            <p:cNvSpPr>
              <a:spLocks/>
            </p:cNvSpPr>
            <p:nvPr/>
          </p:nvSpPr>
          <p:spPr bwMode="auto">
            <a:xfrm rot="-5400000">
              <a:off x="6854826" y="496570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6" name="Freeform 13"/>
            <p:cNvSpPr>
              <a:spLocks/>
            </p:cNvSpPr>
            <p:nvPr/>
          </p:nvSpPr>
          <p:spPr bwMode="auto">
            <a:xfrm rot="-5400000">
              <a:off x="6786562" y="4795838"/>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7" name="AutoShape 7"/>
            <p:cNvSpPr>
              <a:spLocks noChangeAspect="1" noChangeArrowheads="1" noTextEdit="1"/>
            </p:cNvSpPr>
            <p:nvPr/>
          </p:nvSpPr>
          <p:spPr bwMode="auto">
            <a:xfrm rot="7849648">
              <a:off x="7494588" y="2547938"/>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18" name="Freeform 9"/>
            <p:cNvSpPr>
              <a:spLocks/>
            </p:cNvSpPr>
            <p:nvPr/>
          </p:nvSpPr>
          <p:spPr bwMode="auto">
            <a:xfrm rot="7849648">
              <a:off x="7524750" y="277177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9" name="Freeform 10"/>
            <p:cNvSpPr>
              <a:spLocks/>
            </p:cNvSpPr>
            <p:nvPr/>
          </p:nvSpPr>
          <p:spPr bwMode="auto">
            <a:xfrm rot="7849648">
              <a:off x="7581901" y="286385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0" name="Freeform 13"/>
            <p:cNvSpPr>
              <a:spLocks/>
            </p:cNvSpPr>
            <p:nvPr/>
          </p:nvSpPr>
          <p:spPr bwMode="auto">
            <a:xfrm rot="7849648">
              <a:off x="7491412" y="2768601"/>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1" name="AutoShape 7"/>
            <p:cNvSpPr>
              <a:spLocks noChangeAspect="1" noChangeArrowheads="1" noTextEdit="1"/>
            </p:cNvSpPr>
            <p:nvPr/>
          </p:nvSpPr>
          <p:spPr bwMode="auto">
            <a:xfrm rot="13750352" flipH="1">
              <a:off x="6053138" y="2547938"/>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22" name="Freeform 9"/>
            <p:cNvSpPr>
              <a:spLocks/>
            </p:cNvSpPr>
            <p:nvPr/>
          </p:nvSpPr>
          <p:spPr bwMode="auto">
            <a:xfrm rot="13750352" flipH="1">
              <a:off x="6089650" y="277177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3" name="Freeform 10"/>
            <p:cNvSpPr>
              <a:spLocks/>
            </p:cNvSpPr>
            <p:nvPr/>
          </p:nvSpPr>
          <p:spPr bwMode="auto">
            <a:xfrm rot="13750352" flipH="1">
              <a:off x="6097588" y="286385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4" name="Freeform 13"/>
            <p:cNvSpPr>
              <a:spLocks/>
            </p:cNvSpPr>
            <p:nvPr/>
          </p:nvSpPr>
          <p:spPr bwMode="auto">
            <a:xfrm rot="13750352" flipH="1">
              <a:off x="6056312" y="2768601"/>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5" name="AutoShape 7"/>
            <p:cNvSpPr>
              <a:spLocks noChangeAspect="1" noChangeArrowheads="1" noTextEdit="1"/>
            </p:cNvSpPr>
            <p:nvPr/>
          </p:nvSpPr>
          <p:spPr bwMode="auto">
            <a:xfrm rot="900000" flipH="1">
              <a:off x="7874000" y="3746500"/>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26" name="Freeform 9"/>
            <p:cNvSpPr>
              <a:spLocks/>
            </p:cNvSpPr>
            <p:nvPr/>
          </p:nvSpPr>
          <p:spPr bwMode="auto">
            <a:xfrm rot="900000" flipH="1">
              <a:off x="7912100" y="400050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7" name="Freeform 10"/>
            <p:cNvSpPr>
              <a:spLocks/>
            </p:cNvSpPr>
            <p:nvPr/>
          </p:nvSpPr>
          <p:spPr bwMode="auto">
            <a:xfrm rot="900000" flipH="1">
              <a:off x="7977188" y="41179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8" name="Freeform 13"/>
            <p:cNvSpPr>
              <a:spLocks/>
            </p:cNvSpPr>
            <p:nvPr/>
          </p:nvSpPr>
          <p:spPr bwMode="auto">
            <a:xfrm rot="900000" flipH="1">
              <a:off x="7872413" y="3975100"/>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3829" name="Group 66"/>
            <p:cNvGrpSpPr>
              <a:grpSpLocks/>
            </p:cNvGrpSpPr>
            <p:nvPr/>
          </p:nvGrpSpPr>
          <p:grpSpPr bwMode="auto">
            <a:xfrm flipV="1">
              <a:off x="7256463" y="2347913"/>
              <a:ext cx="439737" cy="547687"/>
              <a:chOff x="5640390" y="5292728"/>
              <a:chExt cx="941392" cy="1171581"/>
            </a:xfrm>
          </p:grpSpPr>
          <p:sp>
            <p:nvSpPr>
              <p:cNvPr id="33902"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3"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4"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5"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6"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7"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8"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30" name="Group 67"/>
            <p:cNvGrpSpPr>
              <a:grpSpLocks/>
            </p:cNvGrpSpPr>
            <p:nvPr/>
          </p:nvGrpSpPr>
          <p:grpSpPr bwMode="auto">
            <a:xfrm flipH="1" flipV="1">
              <a:off x="6805613" y="2347913"/>
              <a:ext cx="439737" cy="547687"/>
              <a:chOff x="5640390" y="5292728"/>
              <a:chExt cx="941392" cy="1171581"/>
            </a:xfrm>
          </p:grpSpPr>
          <p:sp>
            <p:nvSpPr>
              <p:cNvPr id="33895"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6"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7"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8"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9"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0"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1"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31" name="Group 66"/>
            <p:cNvGrpSpPr>
              <a:grpSpLocks/>
            </p:cNvGrpSpPr>
            <p:nvPr/>
          </p:nvGrpSpPr>
          <p:grpSpPr bwMode="auto">
            <a:xfrm rot="2169744">
              <a:off x="6451600" y="4762500"/>
              <a:ext cx="439738" cy="547688"/>
              <a:chOff x="5640390" y="5292728"/>
              <a:chExt cx="941392" cy="1171581"/>
            </a:xfrm>
          </p:grpSpPr>
          <p:sp>
            <p:nvSpPr>
              <p:cNvPr id="33888"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9"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0"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1"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2"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3"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4"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32" name="Group 67"/>
            <p:cNvGrpSpPr>
              <a:grpSpLocks/>
            </p:cNvGrpSpPr>
            <p:nvPr/>
          </p:nvGrpSpPr>
          <p:grpSpPr bwMode="auto">
            <a:xfrm rot="2169744" flipH="1">
              <a:off x="6088063" y="4497388"/>
              <a:ext cx="439737" cy="546100"/>
              <a:chOff x="5640390" y="5292728"/>
              <a:chExt cx="941392" cy="1171581"/>
            </a:xfrm>
          </p:grpSpPr>
          <p:sp>
            <p:nvSpPr>
              <p:cNvPr id="33881"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2"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3"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4"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5"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6"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7"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33" name="Group 66"/>
            <p:cNvGrpSpPr>
              <a:grpSpLocks/>
            </p:cNvGrpSpPr>
            <p:nvPr/>
          </p:nvGrpSpPr>
          <p:grpSpPr bwMode="auto">
            <a:xfrm rot="19430256" flipH="1">
              <a:off x="7662863" y="4762500"/>
              <a:ext cx="439737" cy="547688"/>
              <a:chOff x="5640390" y="5292728"/>
              <a:chExt cx="941392" cy="1171581"/>
            </a:xfrm>
          </p:grpSpPr>
          <p:sp>
            <p:nvSpPr>
              <p:cNvPr id="33874"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5"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6"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7"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8"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9"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0"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34" name="Group 67"/>
            <p:cNvGrpSpPr>
              <a:grpSpLocks/>
            </p:cNvGrpSpPr>
            <p:nvPr/>
          </p:nvGrpSpPr>
          <p:grpSpPr bwMode="auto">
            <a:xfrm rot="-2169744">
              <a:off x="8026400" y="4497388"/>
              <a:ext cx="439738" cy="546100"/>
              <a:chOff x="5640390" y="5292728"/>
              <a:chExt cx="941392" cy="1171581"/>
            </a:xfrm>
          </p:grpSpPr>
          <p:sp>
            <p:nvSpPr>
              <p:cNvPr id="33867"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8"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9"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0"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1"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2"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3"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35" name="Group 66"/>
            <p:cNvGrpSpPr>
              <a:grpSpLocks/>
            </p:cNvGrpSpPr>
            <p:nvPr/>
          </p:nvGrpSpPr>
          <p:grpSpPr bwMode="auto">
            <a:xfrm rot="17100000" flipV="1">
              <a:off x="5859463" y="3046413"/>
              <a:ext cx="439737" cy="547687"/>
              <a:chOff x="5640390" y="5292728"/>
              <a:chExt cx="941392" cy="1171581"/>
            </a:xfrm>
          </p:grpSpPr>
          <p:sp>
            <p:nvSpPr>
              <p:cNvPr id="33860"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1"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2"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3"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4"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5"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6"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36" name="Group 67"/>
            <p:cNvGrpSpPr>
              <a:grpSpLocks/>
            </p:cNvGrpSpPr>
            <p:nvPr/>
          </p:nvGrpSpPr>
          <p:grpSpPr bwMode="auto">
            <a:xfrm rot="-4500000" flipH="1" flipV="1">
              <a:off x="5743575" y="3481388"/>
              <a:ext cx="439737" cy="547688"/>
              <a:chOff x="5640390" y="5292728"/>
              <a:chExt cx="941392" cy="1171581"/>
            </a:xfrm>
          </p:grpSpPr>
          <p:sp>
            <p:nvSpPr>
              <p:cNvPr id="33853"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4"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5"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6"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7"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8"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9"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37" name="Group 66"/>
            <p:cNvGrpSpPr>
              <a:grpSpLocks/>
            </p:cNvGrpSpPr>
            <p:nvPr/>
          </p:nvGrpSpPr>
          <p:grpSpPr bwMode="auto">
            <a:xfrm rot="3762842" flipH="1" flipV="1">
              <a:off x="8069263" y="3019425"/>
              <a:ext cx="439738" cy="547687"/>
              <a:chOff x="5640390" y="5292728"/>
              <a:chExt cx="941392" cy="1171581"/>
            </a:xfrm>
          </p:grpSpPr>
          <p:sp>
            <p:nvSpPr>
              <p:cNvPr id="33846"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7"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8"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9"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0"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1"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2"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38" name="Group 67"/>
            <p:cNvGrpSpPr>
              <a:grpSpLocks/>
            </p:cNvGrpSpPr>
            <p:nvPr/>
          </p:nvGrpSpPr>
          <p:grpSpPr bwMode="auto">
            <a:xfrm rot="3762842" flipV="1">
              <a:off x="8275638" y="3419475"/>
              <a:ext cx="439738" cy="547687"/>
              <a:chOff x="5640390" y="5292728"/>
              <a:chExt cx="941392" cy="1171581"/>
            </a:xfrm>
          </p:grpSpPr>
          <p:sp>
            <p:nvSpPr>
              <p:cNvPr id="33839"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0"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1"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2"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3"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4"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5"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3380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713" y="3124200"/>
            <a:ext cx="6953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447800"/>
            <a:ext cx="6953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334000"/>
            <a:ext cx="6953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334000"/>
            <a:ext cx="6953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24" descr="C:\Users\rhk\AppData\Local\Microsoft\Windows\Temporary Internet Files\Content.IE5\P0TC36KP\MCj04077440000[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895600"/>
            <a:ext cx="78581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84111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p:cNvSpPr>
          <p:nvPr/>
        </p:nvSpPr>
        <p:spPr bwMode="auto">
          <a:xfrm>
            <a:off x="228600" y="1676400"/>
            <a:ext cx="4114800" cy="3873500"/>
          </a:xfrm>
          <a:prstGeom prst="rect">
            <a:avLst/>
          </a:prstGeom>
          <a:noFill/>
          <a:ln w="12700" cap="flat">
            <a:noFill/>
            <a:miter lim="800000"/>
            <a:headEnd type="none" w="med" len="med"/>
            <a:tailEnd type="none" w="med" len="med"/>
          </a:ln>
        </p:spPr>
        <p:txBody>
          <a:bodyPr lIns="0" tIns="0" rIns="40639" bIns="0"/>
          <a:lstStyle/>
          <a:p>
            <a:pPr marL="39688">
              <a:spcBef>
                <a:spcPts val="1200"/>
              </a:spcBef>
            </a:pPr>
            <a:endParaRPr lang="en-US" sz="2200" dirty="0">
              <a:latin typeface="Arial" charset="0"/>
              <a:cs typeface="Arial" charset="0"/>
              <a:sym typeface="Arial" charset="0"/>
            </a:endParaRPr>
          </a:p>
          <a:p>
            <a:pPr marL="39688">
              <a:buFont typeface="Wingdings" charset="0"/>
              <a:buNone/>
            </a:pPr>
            <a:r>
              <a:rPr lang="en-US" sz="2000" b="1" dirty="0">
                <a:solidFill>
                  <a:srgbClr val="0000CC"/>
                </a:solidFill>
                <a:latin typeface="Courier New" charset="0"/>
                <a:cs typeface="Courier New" charset="0"/>
              </a:rPr>
              <a:t># define N 5</a:t>
            </a:r>
          </a:p>
          <a:p>
            <a:pPr marL="39688">
              <a:buFont typeface="Wingdings" charset="0"/>
              <a:buNone/>
            </a:pPr>
            <a:endParaRPr lang="en-US" sz="2000" b="1" dirty="0">
              <a:solidFill>
                <a:srgbClr val="0000CC"/>
              </a:solidFill>
              <a:latin typeface="Courier New" charset="0"/>
              <a:cs typeface="Courier New" charset="0"/>
            </a:endParaRPr>
          </a:p>
          <a:p>
            <a:pPr marL="39688">
              <a:buFont typeface="Wingdings" charset="0"/>
              <a:buNone/>
            </a:pPr>
            <a:r>
              <a:rPr lang="en-US" sz="2000" b="1" dirty="0">
                <a:solidFill>
                  <a:srgbClr val="0000CC"/>
                </a:solidFill>
                <a:latin typeface="Courier New" charset="0"/>
                <a:cs typeface="Courier New" charset="0"/>
              </a:rPr>
              <a:t>void philosopher (</a:t>
            </a:r>
            <a:r>
              <a:rPr lang="en-US" sz="2000" b="1" dirty="0" err="1">
                <a:solidFill>
                  <a:srgbClr val="0000CC"/>
                </a:solidFill>
                <a:latin typeface="Courier New" charset="0"/>
                <a:cs typeface="Courier New" charset="0"/>
              </a:rPr>
              <a:t>int</a:t>
            </a:r>
            <a:r>
              <a:rPr lang="en-US" sz="2000" b="1" dirty="0">
                <a:solidFill>
                  <a:srgbClr val="0000CC"/>
                </a:solidFill>
                <a:latin typeface="Courier New" charset="0"/>
                <a:cs typeface="Courier New" charset="0"/>
              </a:rPr>
              <a:t> </a:t>
            </a:r>
            <a:r>
              <a:rPr lang="en-US" sz="2000" b="1" dirty="0" err="1">
                <a:solidFill>
                  <a:srgbClr val="0000CC"/>
                </a:solidFill>
                <a:latin typeface="Courier New" charset="0"/>
                <a:cs typeface="Courier New" charset="0"/>
              </a:rPr>
              <a:t>i</a:t>
            </a:r>
            <a:r>
              <a:rPr lang="en-US" sz="2000" b="1" dirty="0">
                <a:solidFill>
                  <a:srgbClr val="0000CC"/>
                </a:solidFill>
                <a:latin typeface="Courier New" charset="0"/>
                <a:cs typeface="Courier New" charset="0"/>
              </a:rPr>
              <a:t>) {</a:t>
            </a:r>
          </a:p>
          <a:p>
            <a:pPr marL="39688">
              <a:buFont typeface="Wingdings" charset="0"/>
              <a:buNone/>
            </a:pPr>
            <a:r>
              <a:rPr lang="en-US" sz="2000" b="1" dirty="0">
                <a:solidFill>
                  <a:srgbClr val="0000CC"/>
                </a:solidFill>
                <a:latin typeface="Courier New" charset="0"/>
                <a:cs typeface="Courier New" charset="0"/>
              </a:rPr>
              <a:t>   while (TRUE) {</a:t>
            </a:r>
          </a:p>
          <a:p>
            <a:pPr marL="39688">
              <a:buFont typeface="Wingdings" charset="0"/>
              <a:buNone/>
            </a:pPr>
            <a:r>
              <a:rPr lang="en-US" sz="2000" b="1" dirty="0">
                <a:solidFill>
                  <a:srgbClr val="0000CC"/>
                </a:solidFill>
                <a:latin typeface="Courier New" charset="0"/>
                <a:cs typeface="Courier New" charset="0"/>
              </a:rPr>
              <a:t>      think();</a:t>
            </a:r>
          </a:p>
          <a:p>
            <a:pPr marL="39688">
              <a:buFont typeface="Wingdings" charset="0"/>
              <a:buNone/>
            </a:pPr>
            <a:r>
              <a:rPr lang="en-US" sz="2000" b="1" dirty="0">
                <a:solidFill>
                  <a:srgbClr val="0000CC"/>
                </a:solidFill>
                <a:latin typeface="Courier New" charset="0"/>
                <a:cs typeface="Courier New" charset="0"/>
              </a:rPr>
              <a:t>      </a:t>
            </a:r>
            <a:r>
              <a:rPr lang="en-US" sz="2000" b="1" dirty="0" err="1">
                <a:solidFill>
                  <a:srgbClr val="FF0000"/>
                </a:solidFill>
                <a:latin typeface="Courier New" charset="0"/>
                <a:cs typeface="Courier New" charset="0"/>
              </a:rPr>
              <a:t>take_fork</a:t>
            </a:r>
            <a:r>
              <a:rPr lang="en-US" sz="2000" b="1" dirty="0">
                <a:solidFill>
                  <a:srgbClr val="FF0000"/>
                </a:solidFill>
                <a:latin typeface="Courier New" charset="0"/>
                <a:cs typeface="Courier New" charset="0"/>
              </a:rPr>
              <a:t>(</a:t>
            </a:r>
            <a:r>
              <a:rPr lang="en-US" sz="2000" b="1" dirty="0" err="1">
                <a:solidFill>
                  <a:srgbClr val="FF0000"/>
                </a:solidFill>
                <a:latin typeface="Courier New" charset="0"/>
                <a:cs typeface="Courier New" charset="0"/>
              </a:rPr>
              <a:t>i</a:t>
            </a:r>
            <a:r>
              <a:rPr lang="en-US" sz="2000" b="1" dirty="0">
                <a:solidFill>
                  <a:srgbClr val="FF0000"/>
                </a:solidFill>
                <a:latin typeface="Courier New" charset="0"/>
                <a:cs typeface="Courier New" charset="0"/>
              </a:rPr>
              <a:t>);</a:t>
            </a:r>
          </a:p>
          <a:p>
            <a:pPr marL="39688">
              <a:buFont typeface="Wingdings" charset="0"/>
              <a:buNone/>
            </a:pPr>
            <a:r>
              <a:rPr lang="en-US" sz="2000" b="1" dirty="0">
                <a:solidFill>
                  <a:srgbClr val="0000CC"/>
                </a:solidFill>
                <a:latin typeface="Courier New" charset="0"/>
                <a:cs typeface="Courier New" charset="0"/>
              </a:rPr>
              <a:t>      </a:t>
            </a:r>
            <a:r>
              <a:rPr lang="en-US" sz="2000" b="1" dirty="0" err="1">
                <a:solidFill>
                  <a:srgbClr val="008000"/>
                </a:solidFill>
                <a:latin typeface="Courier New" charset="0"/>
                <a:cs typeface="Courier New" charset="0"/>
              </a:rPr>
              <a:t>take_fork</a:t>
            </a:r>
            <a:r>
              <a:rPr lang="en-US" sz="2000" b="1" dirty="0">
                <a:solidFill>
                  <a:srgbClr val="008000"/>
                </a:solidFill>
                <a:latin typeface="Courier New" charset="0"/>
                <a:cs typeface="Courier New" charset="0"/>
              </a:rPr>
              <a:t>((i+1)%N);</a:t>
            </a:r>
          </a:p>
          <a:p>
            <a:pPr marL="39688">
              <a:buFont typeface="Wingdings" charset="0"/>
              <a:buNone/>
            </a:pPr>
            <a:r>
              <a:rPr lang="en-US" sz="2000" b="1" dirty="0">
                <a:solidFill>
                  <a:srgbClr val="0000CC"/>
                </a:solidFill>
                <a:latin typeface="Courier New" charset="0"/>
                <a:cs typeface="Courier New" charset="0"/>
              </a:rPr>
              <a:t>      eat(); /* yummy */</a:t>
            </a:r>
          </a:p>
          <a:p>
            <a:pPr marL="39688">
              <a:buFont typeface="Wingdings" charset="0"/>
              <a:buNone/>
            </a:pPr>
            <a:r>
              <a:rPr lang="en-US" sz="2000" b="1" dirty="0">
                <a:solidFill>
                  <a:srgbClr val="0000CC"/>
                </a:solidFill>
                <a:latin typeface="Courier New" charset="0"/>
                <a:cs typeface="Courier New" charset="0"/>
              </a:rPr>
              <a:t>      </a:t>
            </a:r>
            <a:r>
              <a:rPr lang="en-US" sz="2000" b="1" dirty="0" err="1">
                <a:solidFill>
                  <a:srgbClr val="FF0000"/>
                </a:solidFill>
                <a:latin typeface="Courier New" charset="0"/>
                <a:cs typeface="Courier New" charset="0"/>
              </a:rPr>
              <a:t>put_fork</a:t>
            </a:r>
            <a:r>
              <a:rPr lang="en-US" sz="2000" b="1" dirty="0">
                <a:solidFill>
                  <a:srgbClr val="FF0000"/>
                </a:solidFill>
                <a:latin typeface="Courier New" charset="0"/>
                <a:cs typeface="Courier New" charset="0"/>
              </a:rPr>
              <a:t>(</a:t>
            </a:r>
            <a:r>
              <a:rPr lang="en-US" sz="2000" b="1" dirty="0" err="1">
                <a:solidFill>
                  <a:srgbClr val="FF0000"/>
                </a:solidFill>
                <a:latin typeface="Courier New" charset="0"/>
                <a:cs typeface="Courier New" charset="0"/>
              </a:rPr>
              <a:t>i</a:t>
            </a:r>
            <a:r>
              <a:rPr lang="en-US" sz="2000" b="1" dirty="0">
                <a:solidFill>
                  <a:srgbClr val="FF0000"/>
                </a:solidFill>
                <a:latin typeface="Courier New" charset="0"/>
                <a:cs typeface="Courier New" charset="0"/>
              </a:rPr>
              <a:t>);</a:t>
            </a:r>
          </a:p>
          <a:p>
            <a:pPr marL="39688">
              <a:buFont typeface="Wingdings" charset="0"/>
              <a:buNone/>
            </a:pPr>
            <a:r>
              <a:rPr lang="en-US" sz="2000" b="1" dirty="0">
                <a:solidFill>
                  <a:srgbClr val="0000CC"/>
                </a:solidFill>
                <a:latin typeface="Courier New" charset="0"/>
                <a:cs typeface="Courier New" charset="0"/>
              </a:rPr>
              <a:t>      </a:t>
            </a:r>
            <a:r>
              <a:rPr lang="en-US" sz="2000" b="1" dirty="0" err="1">
                <a:solidFill>
                  <a:srgbClr val="008000"/>
                </a:solidFill>
                <a:latin typeface="Courier New" charset="0"/>
                <a:cs typeface="Courier New" charset="0"/>
              </a:rPr>
              <a:t>put_fork</a:t>
            </a:r>
            <a:r>
              <a:rPr lang="en-US" sz="2000" b="1" dirty="0">
                <a:solidFill>
                  <a:srgbClr val="008000"/>
                </a:solidFill>
                <a:latin typeface="Courier New" charset="0"/>
                <a:cs typeface="Courier New" charset="0"/>
              </a:rPr>
              <a:t>((i+1)%N);</a:t>
            </a:r>
          </a:p>
          <a:p>
            <a:pPr marL="39688">
              <a:buFont typeface="Wingdings" charset="0"/>
              <a:buNone/>
            </a:pPr>
            <a:r>
              <a:rPr lang="en-US" sz="2000" b="1" dirty="0">
                <a:solidFill>
                  <a:srgbClr val="0000CC"/>
                </a:solidFill>
                <a:latin typeface="Courier New" charset="0"/>
                <a:cs typeface="Courier New" charset="0"/>
              </a:rPr>
              <a:t>  }</a:t>
            </a:r>
          </a:p>
          <a:p>
            <a:pPr marL="39688">
              <a:buFont typeface="Wingdings" charset="0"/>
              <a:buNone/>
            </a:pPr>
            <a:r>
              <a:rPr lang="en-US" sz="2000" b="1" dirty="0">
                <a:solidFill>
                  <a:srgbClr val="0000CC"/>
                </a:solidFill>
                <a:latin typeface="Courier New" charset="0"/>
                <a:cs typeface="Courier New" charset="0"/>
              </a:rPr>
              <a:t>}</a:t>
            </a:r>
          </a:p>
          <a:p>
            <a:pPr marL="39688">
              <a:spcBef>
                <a:spcPts val="1200"/>
              </a:spcBef>
            </a:pPr>
            <a:endParaRPr lang="en-US" sz="2000" dirty="0">
              <a:latin typeface="Arial" charset="0"/>
              <a:cs typeface="Arial" charset="0"/>
              <a:sym typeface="Arial" charset="0"/>
            </a:endParaRPr>
          </a:p>
        </p:txBody>
      </p:sp>
      <p:sp>
        <p:nvSpPr>
          <p:cNvPr id="34824" name="Rectangle 8"/>
          <p:cNvSpPr>
            <a:spLocks noGrp="1" noChangeArrowheads="1"/>
          </p:cNvSpPr>
          <p:nvPr>
            <p:ph type="title"/>
          </p:nvPr>
        </p:nvSpPr>
        <p:spPr/>
        <p:txBody>
          <a:bodyPr rIns="132080"/>
          <a:lstStyle/>
          <a:p>
            <a:r>
              <a:rPr lang="en-US" altLang="zh-CN" dirty="0"/>
              <a:t>Dining Philosophers: failed</a:t>
            </a:r>
            <a:r>
              <a:rPr lang="en-US" altLang="zh-CN" dirty="0">
                <a:sym typeface="Arial" charset="0"/>
              </a:rPr>
              <a:t> solution with deadlock</a:t>
            </a:r>
            <a:endParaRPr lang="en-US" dirty="0"/>
          </a:p>
        </p:txBody>
      </p:sp>
      <p:sp>
        <p:nvSpPr>
          <p:cNvPr id="34825" name="AutoShape 7"/>
          <p:cNvSpPr>
            <a:spLocks noChangeAspect="1" noChangeArrowheads="1" noTextEdit="1"/>
          </p:cNvSpPr>
          <p:nvPr/>
        </p:nvSpPr>
        <p:spPr bwMode="auto">
          <a:xfrm rot="-900000">
            <a:off x="5114925" y="39211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26" name="Freeform 9"/>
          <p:cNvSpPr>
            <a:spLocks/>
          </p:cNvSpPr>
          <p:nvPr/>
        </p:nvSpPr>
        <p:spPr bwMode="auto">
          <a:xfrm rot="-900000">
            <a:off x="5141913" y="4175125"/>
            <a:ext cx="839787" cy="425450"/>
          </a:xfrm>
          <a:custGeom>
            <a:avLst/>
            <a:gdLst>
              <a:gd name="T0" fmla="*/ 67542068 w 1057"/>
              <a:gd name="T1" fmla="*/ 170280031 h 1063"/>
              <a:gd name="T2" fmla="*/ 53655000 w 1057"/>
              <a:gd name="T3" fmla="*/ 169959843 h 1063"/>
              <a:gd name="T4" fmla="*/ 41661214 w 1057"/>
              <a:gd name="T5" fmla="*/ 168998478 h 1063"/>
              <a:gd name="T6" fmla="*/ 29668235 w 1057"/>
              <a:gd name="T7" fmla="*/ 167396738 h 1063"/>
              <a:gd name="T8" fmla="*/ 19568544 w 1057"/>
              <a:gd name="T9" fmla="*/ 165153821 h 1063"/>
              <a:gd name="T10" fmla="*/ 11362149 w 1057"/>
              <a:gd name="T11" fmla="*/ 162751210 h 1063"/>
              <a:gd name="T12" fmla="*/ 5049844 w 1057"/>
              <a:gd name="T13" fmla="*/ 159707423 h 1063"/>
              <a:gd name="T14" fmla="*/ 1262461 w 1057"/>
              <a:gd name="T15" fmla="*/ 156503942 h 1063"/>
              <a:gd name="T16" fmla="*/ 0 w 1057"/>
              <a:gd name="T17" fmla="*/ 152979873 h 1063"/>
              <a:gd name="T18" fmla="*/ 0 w 1057"/>
              <a:gd name="T19" fmla="*/ 17300164 h 1063"/>
              <a:gd name="T20" fmla="*/ 1262461 w 1057"/>
              <a:gd name="T21" fmla="*/ 13776095 h 1063"/>
              <a:gd name="T22" fmla="*/ 5049844 w 1057"/>
              <a:gd name="T23" fmla="*/ 10572611 h 1063"/>
              <a:gd name="T24" fmla="*/ 11362149 w 1057"/>
              <a:gd name="T25" fmla="*/ 7688918 h 1063"/>
              <a:gd name="T26" fmla="*/ 19568544 w 1057"/>
              <a:gd name="T27" fmla="*/ 5126211 h 1063"/>
              <a:gd name="T28" fmla="*/ 29668235 w 1057"/>
              <a:gd name="T29" fmla="*/ 3043388 h 1063"/>
              <a:gd name="T30" fmla="*/ 41661214 w 1057"/>
              <a:gd name="T31" fmla="*/ 1281553 h 1063"/>
              <a:gd name="T32" fmla="*/ 53655000 w 1057"/>
              <a:gd name="T33" fmla="*/ 480682 h 1063"/>
              <a:gd name="T34" fmla="*/ 67542068 w 1057"/>
              <a:gd name="T35" fmla="*/ 0 h 1063"/>
              <a:gd name="T36" fmla="*/ 599669016 w 1057"/>
              <a:gd name="T37" fmla="*/ 0 h 1063"/>
              <a:gd name="T38" fmla="*/ 613556083 w 1057"/>
              <a:gd name="T39" fmla="*/ 480682 h 1063"/>
              <a:gd name="T40" fmla="*/ 625549857 w 1057"/>
              <a:gd name="T41" fmla="*/ 1281553 h 1063"/>
              <a:gd name="T42" fmla="*/ 637542836 w 1057"/>
              <a:gd name="T43" fmla="*/ 3043388 h 1063"/>
              <a:gd name="T44" fmla="*/ 647642522 w 1057"/>
              <a:gd name="T45" fmla="*/ 5126211 h 1063"/>
              <a:gd name="T46" fmla="*/ 655848913 w 1057"/>
              <a:gd name="T47" fmla="*/ 7688918 h 1063"/>
              <a:gd name="T48" fmla="*/ 662161216 w 1057"/>
              <a:gd name="T49" fmla="*/ 10572611 h 1063"/>
              <a:gd name="T50" fmla="*/ 665948598 w 1057"/>
              <a:gd name="T51" fmla="*/ 13776095 h 1063"/>
              <a:gd name="T52" fmla="*/ 667211059 w 1057"/>
              <a:gd name="T53" fmla="*/ 17300164 h 1063"/>
              <a:gd name="T54" fmla="*/ 667211059 w 1057"/>
              <a:gd name="T55" fmla="*/ 152979873 h 1063"/>
              <a:gd name="T56" fmla="*/ 665948598 w 1057"/>
              <a:gd name="T57" fmla="*/ 156503942 h 1063"/>
              <a:gd name="T58" fmla="*/ 662161216 w 1057"/>
              <a:gd name="T59" fmla="*/ 159707423 h 1063"/>
              <a:gd name="T60" fmla="*/ 655848913 w 1057"/>
              <a:gd name="T61" fmla="*/ 162751210 h 1063"/>
              <a:gd name="T62" fmla="*/ 647642522 w 1057"/>
              <a:gd name="T63" fmla="*/ 165153821 h 1063"/>
              <a:gd name="T64" fmla="*/ 637542836 w 1057"/>
              <a:gd name="T65" fmla="*/ 167396738 h 1063"/>
              <a:gd name="T66" fmla="*/ 625549857 w 1057"/>
              <a:gd name="T67" fmla="*/ 168998478 h 1063"/>
              <a:gd name="T68" fmla="*/ 613556083 w 1057"/>
              <a:gd name="T69" fmla="*/ 169959843 h 1063"/>
              <a:gd name="T70" fmla="*/ 599669016 w 1057"/>
              <a:gd name="T71" fmla="*/ 170280031 h 1063"/>
              <a:gd name="T72" fmla="*/ 67542068 w 1057"/>
              <a:gd name="T73" fmla="*/ 170280031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7" name="Freeform 10"/>
          <p:cNvSpPr>
            <a:spLocks/>
          </p:cNvSpPr>
          <p:nvPr/>
        </p:nvSpPr>
        <p:spPr bwMode="auto">
          <a:xfrm rot="-900000">
            <a:off x="5141913" y="429260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8" name="Freeform 13"/>
          <p:cNvSpPr>
            <a:spLocks/>
          </p:cNvSpPr>
          <p:nvPr/>
        </p:nvSpPr>
        <p:spPr bwMode="auto">
          <a:xfrm rot="-900000">
            <a:off x="5116513" y="4149725"/>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9" name="AutoShape 7"/>
          <p:cNvSpPr>
            <a:spLocks noChangeAspect="1" noChangeArrowheads="1" noTextEdit="1"/>
          </p:cNvSpPr>
          <p:nvPr/>
        </p:nvSpPr>
        <p:spPr bwMode="auto">
          <a:xfrm rot="-5400000">
            <a:off x="6197600" y="47339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0" name="Freeform 9"/>
          <p:cNvSpPr>
            <a:spLocks/>
          </p:cNvSpPr>
          <p:nvPr/>
        </p:nvSpPr>
        <p:spPr bwMode="auto">
          <a:xfrm rot="-5400000">
            <a:off x="6242050" y="498157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1" name="Freeform 10"/>
          <p:cNvSpPr>
            <a:spLocks/>
          </p:cNvSpPr>
          <p:nvPr/>
        </p:nvSpPr>
        <p:spPr bwMode="auto">
          <a:xfrm rot="-5400000">
            <a:off x="6270626" y="512762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2" name="Freeform 13"/>
          <p:cNvSpPr>
            <a:spLocks/>
          </p:cNvSpPr>
          <p:nvPr/>
        </p:nvSpPr>
        <p:spPr bwMode="auto">
          <a:xfrm rot="-5400000">
            <a:off x="6202362" y="4957763"/>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3" name="AutoShape 7"/>
          <p:cNvSpPr>
            <a:spLocks noChangeAspect="1" noChangeArrowheads="1" noTextEdit="1"/>
          </p:cNvSpPr>
          <p:nvPr/>
        </p:nvSpPr>
        <p:spPr bwMode="auto">
          <a:xfrm rot="7849648">
            <a:off x="6910388" y="2709863"/>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4" name="Freeform 9"/>
          <p:cNvSpPr>
            <a:spLocks/>
          </p:cNvSpPr>
          <p:nvPr/>
        </p:nvSpPr>
        <p:spPr bwMode="auto">
          <a:xfrm rot="7849648">
            <a:off x="6940550" y="293370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5" name="Freeform 10"/>
          <p:cNvSpPr>
            <a:spLocks/>
          </p:cNvSpPr>
          <p:nvPr/>
        </p:nvSpPr>
        <p:spPr bwMode="auto">
          <a:xfrm rot="7849648">
            <a:off x="6997701" y="30257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6" name="Freeform 13"/>
          <p:cNvSpPr>
            <a:spLocks/>
          </p:cNvSpPr>
          <p:nvPr/>
        </p:nvSpPr>
        <p:spPr bwMode="auto">
          <a:xfrm rot="7849648">
            <a:off x="6907212" y="2930526"/>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7" name="AutoShape 7"/>
          <p:cNvSpPr>
            <a:spLocks noChangeAspect="1" noChangeArrowheads="1" noTextEdit="1"/>
          </p:cNvSpPr>
          <p:nvPr/>
        </p:nvSpPr>
        <p:spPr bwMode="auto">
          <a:xfrm rot="13750352" flipH="1">
            <a:off x="5468938" y="2709863"/>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8" name="Freeform 9"/>
          <p:cNvSpPr>
            <a:spLocks/>
          </p:cNvSpPr>
          <p:nvPr/>
        </p:nvSpPr>
        <p:spPr bwMode="auto">
          <a:xfrm rot="13750352" flipH="1">
            <a:off x="5505450" y="293370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9" name="Freeform 10"/>
          <p:cNvSpPr>
            <a:spLocks/>
          </p:cNvSpPr>
          <p:nvPr/>
        </p:nvSpPr>
        <p:spPr bwMode="auto">
          <a:xfrm rot="13750352" flipH="1">
            <a:off x="5513388" y="30257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0" name="Freeform 13"/>
          <p:cNvSpPr>
            <a:spLocks/>
          </p:cNvSpPr>
          <p:nvPr/>
        </p:nvSpPr>
        <p:spPr bwMode="auto">
          <a:xfrm rot="13750352" flipH="1">
            <a:off x="5472112" y="2930526"/>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1" name="AutoShape 7"/>
          <p:cNvSpPr>
            <a:spLocks noChangeAspect="1" noChangeArrowheads="1" noTextEdit="1"/>
          </p:cNvSpPr>
          <p:nvPr/>
        </p:nvSpPr>
        <p:spPr bwMode="auto">
          <a:xfrm rot="900000" flipH="1">
            <a:off x="7289800" y="39084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42" name="Freeform 9"/>
          <p:cNvSpPr>
            <a:spLocks/>
          </p:cNvSpPr>
          <p:nvPr/>
        </p:nvSpPr>
        <p:spPr bwMode="auto">
          <a:xfrm rot="900000" flipH="1">
            <a:off x="7327900" y="416242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3" name="Freeform 10"/>
          <p:cNvSpPr>
            <a:spLocks/>
          </p:cNvSpPr>
          <p:nvPr/>
        </p:nvSpPr>
        <p:spPr bwMode="auto">
          <a:xfrm rot="900000" flipH="1">
            <a:off x="7392988" y="427990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4" name="Freeform 13"/>
          <p:cNvSpPr>
            <a:spLocks/>
          </p:cNvSpPr>
          <p:nvPr/>
        </p:nvSpPr>
        <p:spPr bwMode="auto">
          <a:xfrm rot="900000" flipH="1">
            <a:off x="7288213" y="4137025"/>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4845" name="Group 66"/>
          <p:cNvGrpSpPr>
            <a:grpSpLocks/>
          </p:cNvGrpSpPr>
          <p:nvPr/>
        </p:nvGrpSpPr>
        <p:grpSpPr bwMode="auto">
          <a:xfrm flipV="1">
            <a:off x="7315200" y="2514600"/>
            <a:ext cx="439738" cy="547688"/>
            <a:chOff x="5640390" y="5292728"/>
            <a:chExt cx="941392" cy="1171581"/>
          </a:xfrm>
        </p:grpSpPr>
        <p:sp>
          <p:nvSpPr>
            <p:cNvPr id="34930"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1"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2"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3"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4"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5"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6"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46" name="Group 67"/>
          <p:cNvGrpSpPr>
            <a:grpSpLocks/>
          </p:cNvGrpSpPr>
          <p:nvPr/>
        </p:nvGrpSpPr>
        <p:grpSpPr bwMode="auto">
          <a:xfrm flipH="1" flipV="1">
            <a:off x="6221413" y="2509838"/>
            <a:ext cx="439737" cy="547687"/>
            <a:chOff x="5640390" y="5292728"/>
            <a:chExt cx="941392" cy="1171581"/>
          </a:xfrm>
        </p:grpSpPr>
        <p:sp>
          <p:nvSpPr>
            <p:cNvPr id="34923"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4"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5"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6"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7"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8"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9"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47" name="Group 66"/>
          <p:cNvGrpSpPr>
            <a:grpSpLocks/>
          </p:cNvGrpSpPr>
          <p:nvPr/>
        </p:nvGrpSpPr>
        <p:grpSpPr bwMode="auto">
          <a:xfrm rot="2169744">
            <a:off x="5867400" y="4924425"/>
            <a:ext cx="439738" cy="547688"/>
            <a:chOff x="5640390" y="5292728"/>
            <a:chExt cx="941392" cy="1171581"/>
          </a:xfrm>
        </p:grpSpPr>
        <p:sp>
          <p:nvSpPr>
            <p:cNvPr id="34916"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7"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8"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9"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0"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1"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2"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48" name="Group 67"/>
          <p:cNvGrpSpPr>
            <a:grpSpLocks/>
          </p:cNvGrpSpPr>
          <p:nvPr/>
        </p:nvGrpSpPr>
        <p:grpSpPr bwMode="auto">
          <a:xfrm rot="2169744" flipH="1">
            <a:off x="4919663" y="4268788"/>
            <a:ext cx="439737" cy="546100"/>
            <a:chOff x="5640390" y="5292728"/>
            <a:chExt cx="941392" cy="1171581"/>
          </a:xfrm>
        </p:grpSpPr>
        <p:sp>
          <p:nvSpPr>
            <p:cNvPr id="34909"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0"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1"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2"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3"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4"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5"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49" name="Group 66"/>
          <p:cNvGrpSpPr>
            <a:grpSpLocks/>
          </p:cNvGrpSpPr>
          <p:nvPr/>
        </p:nvGrpSpPr>
        <p:grpSpPr bwMode="auto">
          <a:xfrm rot="19430256" flipH="1">
            <a:off x="6443663" y="5257800"/>
            <a:ext cx="439737" cy="547688"/>
            <a:chOff x="5640390" y="5292728"/>
            <a:chExt cx="941392" cy="1171581"/>
          </a:xfrm>
        </p:grpSpPr>
        <p:sp>
          <p:nvSpPr>
            <p:cNvPr id="34902"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3"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4"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5"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6"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7"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8"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50" name="Group 67"/>
          <p:cNvGrpSpPr>
            <a:grpSpLocks/>
          </p:cNvGrpSpPr>
          <p:nvPr/>
        </p:nvGrpSpPr>
        <p:grpSpPr bwMode="auto">
          <a:xfrm rot="-2169744">
            <a:off x="7442200" y="4659313"/>
            <a:ext cx="439738" cy="546100"/>
            <a:chOff x="5640390" y="5292728"/>
            <a:chExt cx="941392" cy="1171581"/>
          </a:xfrm>
        </p:grpSpPr>
        <p:sp>
          <p:nvSpPr>
            <p:cNvPr id="34895"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6"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7"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8"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9"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0"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1"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51" name="Group 66"/>
          <p:cNvGrpSpPr>
            <a:grpSpLocks/>
          </p:cNvGrpSpPr>
          <p:nvPr/>
        </p:nvGrpSpPr>
        <p:grpSpPr bwMode="auto">
          <a:xfrm rot="17100000" flipV="1">
            <a:off x="5359400" y="2524125"/>
            <a:ext cx="439738" cy="547688"/>
            <a:chOff x="5640390" y="5292728"/>
            <a:chExt cx="941392" cy="1171581"/>
          </a:xfrm>
        </p:grpSpPr>
        <p:sp>
          <p:nvSpPr>
            <p:cNvPr id="34888"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9"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0"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1"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2"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3"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4"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52" name="Group 67"/>
          <p:cNvGrpSpPr>
            <a:grpSpLocks/>
          </p:cNvGrpSpPr>
          <p:nvPr/>
        </p:nvGrpSpPr>
        <p:grpSpPr bwMode="auto">
          <a:xfrm rot="-4500000" flipH="1" flipV="1">
            <a:off x="5159375" y="3643313"/>
            <a:ext cx="439737" cy="547688"/>
            <a:chOff x="5640390" y="5292728"/>
            <a:chExt cx="941392" cy="1171581"/>
          </a:xfrm>
        </p:grpSpPr>
        <p:sp>
          <p:nvSpPr>
            <p:cNvPr id="34881"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2"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3"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4"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5"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6"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7"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53" name="Group 66"/>
          <p:cNvGrpSpPr>
            <a:grpSpLocks/>
          </p:cNvGrpSpPr>
          <p:nvPr/>
        </p:nvGrpSpPr>
        <p:grpSpPr bwMode="auto">
          <a:xfrm rot="3762842" flipH="1" flipV="1">
            <a:off x="7485063" y="3181350"/>
            <a:ext cx="439738" cy="547687"/>
            <a:chOff x="5640390" y="5292728"/>
            <a:chExt cx="941392" cy="1171581"/>
          </a:xfrm>
        </p:grpSpPr>
        <p:sp>
          <p:nvSpPr>
            <p:cNvPr id="34874"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5"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6"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7"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8"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9"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0"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54" name="Group 67"/>
          <p:cNvGrpSpPr>
            <a:grpSpLocks/>
          </p:cNvGrpSpPr>
          <p:nvPr/>
        </p:nvGrpSpPr>
        <p:grpSpPr bwMode="auto">
          <a:xfrm rot="3762842" flipV="1">
            <a:off x="7972425" y="4238625"/>
            <a:ext cx="439738" cy="547688"/>
            <a:chOff x="5640390" y="5292728"/>
            <a:chExt cx="941392" cy="1171581"/>
          </a:xfrm>
        </p:grpSpPr>
        <p:sp>
          <p:nvSpPr>
            <p:cNvPr id="34867"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8"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9"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0"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1"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2"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3"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485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713" y="3124200"/>
            <a:ext cx="6953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447800"/>
            <a:ext cx="6953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334000"/>
            <a:ext cx="6953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334000"/>
            <a:ext cx="6953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9" name="Picture 24" descr="C:\Users\rhk\AppData\Local\Microsoft\Windows\Temporary Internet Files\Content.IE5\P0TC36KP\MCj04077440000[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895600"/>
            <a:ext cx="78581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60" name="Line 46"/>
          <p:cNvSpPr>
            <a:spLocks noChangeShapeType="1"/>
          </p:cNvSpPr>
          <p:nvPr/>
        </p:nvSpPr>
        <p:spPr bwMode="auto">
          <a:xfrm rot="10800000" flipH="1">
            <a:off x="4953000" y="3048000"/>
            <a:ext cx="6096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4861" name="Line 47"/>
          <p:cNvSpPr>
            <a:spLocks noChangeShapeType="1"/>
          </p:cNvSpPr>
          <p:nvPr/>
        </p:nvSpPr>
        <p:spPr bwMode="auto">
          <a:xfrm rot="10800000">
            <a:off x="5257800" y="4724400"/>
            <a:ext cx="152400" cy="6096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4862" name="Line 48"/>
          <p:cNvSpPr>
            <a:spLocks noChangeShapeType="1"/>
          </p:cNvSpPr>
          <p:nvPr/>
        </p:nvSpPr>
        <p:spPr bwMode="auto">
          <a:xfrm rot="10800000">
            <a:off x="6858000" y="5486400"/>
            <a:ext cx="8382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4863" name="Line 49"/>
          <p:cNvSpPr>
            <a:spLocks noChangeShapeType="1"/>
          </p:cNvSpPr>
          <p:nvPr/>
        </p:nvSpPr>
        <p:spPr bwMode="auto">
          <a:xfrm flipH="1">
            <a:off x="8229600" y="3962400"/>
            <a:ext cx="2286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4864" name="Line 50"/>
          <p:cNvSpPr>
            <a:spLocks noChangeShapeType="1"/>
          </p:cNvSpPr>
          <p:nvPr/>
        </p:nvSpPr>
        <p:spPr bwMode="auto">
          <a:xfrm>
            <a:off x="7010400" y="1981200"/>
            <a:ext cx="381000" cy="7620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23011921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Barrier problem</a:t>
            </a:r>
            <a:endParaRPr kumimoji="1" lang="zh-CN" altLang="en-US" dirty="0"/>
          </a:p>
        </p:txBody>
      </p:sp>
      <p:sp>
        <p:nvSpPr>
          <p:cNvPr id="3" name="Content Placeholder 2"/>
          <p:cNvSpPr>
            <a:spLocks noGrp="1"/>
          </p:cNvSpPr>
          <p:nvPr>
            <p:ph idx="1"/>
          </p:nvPr>
        </p:nvSpPr>
        <p:spPr/>
        <p:txBody>
          <a:bodyPr>
            <a:normAutofit/>
          </a:bodyPr>
          <a:lstStyle/>
          <a:p>
            <a:r>
              <a:rPr kumimoji="1" lang="en-US" altLang="zh-CN" dirty="0" smtClean="0"/>
              <a:t>Goal: given a number, N, of processes, each process has to wait at some point of its program until all processes reach the point</a:t>
            </a:r>
          </a:p>
          <a:p>
            <a:r>
              <a:rPr kumimoji="1" lang="en-US" altLang="zh-CN" dirty="0" smtClean="0"/>
              <a:t>Implement the API Barrier(), which is called by each process</a:t>
            </a:r>
          </a:p>
          <a:p>
            <a:pPr lvl="1"/>
            <a:r>
              <a:rPr kumimoji="1" lang="en-US" altLang="zh-CN" dirty="0" smtClean="0"/>
              <a:t>The N-1 processes block until the last one calls it</a:t>
            </a:r>
            <a:endParaRPr kumimoji="1" lang="zh-CN" altLang="en-US" dirty="0"/>
          </a:p>
        </p:txBody>
      </p:sp>
      <p:sp>
        <p:nvSpPr>
          <p:cNvPr id="4" name="Footer Placeholder 3"/>
          <p:cNvSpPr>
            <a:spLocks noGrp="1"/>
          </p:cNvSpPr>
          <p:nvPr>
            <p:ph type="ftr" sz="quarter" idx="11"/>
          </p:nvPr>
        </p:nvSpPr>
        <p:spPr/>
        <p:txBody>
          <a:bodyPr/>
          <a:lstStyle/>
          <a:p>
            <a:r>
              <a:rPr lang="en-US" smtClean="0"/>
              <a:t>CIS 5512 – Operating Systems</a:t>
            </a:r>
            <a:endParaRPr lang="en-US" dirty="0"/>
          </a:p>
        </p:txBody>
      </p:sp>
      <p:sp>
        <p:nvSpPr>
          <p:cNvPr id="5" name="Slide Number Placeholder 4"/>
          <p:cNvSpPr>
            <a:spLocks noGrp="1"/>
          </p:cNvSpPr>
          <p:nvPr>
            <p:ph type="sldNum" sz="quarter" idx="12"/>
          </p:nvPr>
        </p:nvSpPr>
        <p:spPr/>
        <p:txBody>
          <a:bodyPr/>
          <a:lstStyle/>
          <a:p>
            <a:fld id="{197AF4F1-C53A-CB44-B51F-36EDF000D3AF}" type="slidenum">
              <a:rPr lang="en-US" smtClean="0"/>
              <a:pPr/>
              <a:t>4</a:t>
            </a:fld>
            <a:endParaRPr lang="en-US" dirty="0"/>
          </a:p>
        </p:txBody>
      </p:sp>
    </p:spTree>
    <p:extLst>
      <p:ext uri="{BB962C8B-B14F-4D97-AF65-F5344CB8AC3E}">
        <p14:creationId xmlns:p14="http://schemas.microsoft.com/office/powerpoint/2010/main" val="248322535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xmlns:p14="http://schemas.microsoft.com/office/powerpoint/2010/main" spd="slow">
        <p:sndAc>
          <p:stSnd>
            <p:snd r:embed="rId3" name="click.wav"/>
          </p:stSnd>
        </p:sndAc>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Rectangle 8"/>
          <p:cNvSpPr>
            <a:spLocks noGrp="1" noChangeArrowheads="1"/>
          </p:cNvSpPr>
          <p:nvPr>
            <p:ph type="title"/>
          </p:nvPr>
        </p:nvSpPr>
        <p:spPr/>
        <p:txBody>
          <a:bodyPr rIns="132080"/>
          <a:lstStyle/>
          <a:p>
            <a:r>
              <a:rPr lang="en-US" altLang="zh-CN" dirty="0"/>
              <a:t>Dining Philosophers: failed</a:t>
            </a:r>
            <a:r>
              <a:rPr lang="en-US" altLang="zh-CN" dirty="0">
                <a:sym typeface="Arial" charset="0"/>
              </a:rPr>
              <a:t> solution with deadlock</a:t>
            </a:r>
            <a:endParaRPr lang="en-US" dirty="0"/>
          </a:p>
        </p:txBody>
      </p:sp>
      <p:sp>
        <p:nvSpPr>
          <p:cNvPr id="35848" name="AutoShape 7"/>
          <p:cNvSpPr>
            <a:spLocks noChangeAspect="1" noChangeArrowheads="1" noTextEdit="1"/>
          </p:cNvSpPr>
          <p:nvPr/>
        </p:nvSpPr>
        <p:spPr bwMode="auto">
          <a:xfrm rot="-900000">
            <a:off x="5114925" y="39211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49" name="Freeform 9"/>
          <p:cNvSpPr>
            <a:spLocks/>
          </p:cNvSpPr>
          <p:nvPr/>
        </p:nvSpPr>
        <p:spPr bwMode="auto">
          <a:xfrm rot="-900000">
            <a:off x="5141913" y="4175125"/>
            <a:ext cx="839787" cy="425450"/>
          </a:xfrm>
          <a:custGeom>
            <a:avLst/>
            <a:gdLst>
              <a:gd name="T0" fmla="*/ 67542068 w 1057"/>
              <a:gd name="T1" fmla="*/ 170280031 h 1063"/>
              <a:gd name="T2" fmla="*/ 53655000 w 1057"/>
              <a:gd name="T3" fmla="*/ 169959843 h 1063"/>
              <a:gd name="T4" fmla="*/ 41661214 w 1057"/>
              <a:gd name="T5" fmla="*/ 168998478 h 1063"/>
              <a:gd name="T6" fmla="*/ 29668235 w 1057"/>
              <a:gd name="T7" fmla="*/ 167396738 h 1063"/>
              <a:gd name="T8" fmla="*/ 19568544 w 1057"/>
              <a:gd name="T9" fmla="*/ 165153821 h 1063"/>
              <a:gd name="T10" fmla="*/ 11362149 w 1057"/>
              <a:gd name="T11" fmla="*/ 162751210 h 1063"/>
              <a:gd name="T12" fmla="*/ 5049844 w 1057"/>
              <a:gd name="T13" fmla="*/ 159707423 h 1063"/>
              <a:gd name="T14" fmla="*/ 1262461 w 1057"/>
              <a:gd name="T15" fmla="*/ 156503942 h 1063"/>
              <a:gd name="T16" fmla="*/ 0 w 1057"/>
              <a:gd name="T17" fmla="*/ 152979873 h 1063"/>
              <a:gd name="T18" fmla="*/ 0 w 1057"/>
              <a:gd name="T19" fmla="*/ 17300164 h 1063"/>
              <a:gd name="T20" fmla="*/ 1262461 w 1057"/>
              <a:gd name="T21" fmla="*/ 13776095 h 1063"/>
              <a:gd name="T22" fmla="*/ 5049844 w 1057"/>
              <a:gd name="T23" fmla="*/ 10572611 h 1063"/>
              <a:gd name="T24" fmla="*/ 11362149 w 1057"/>
              <a:gd name="T25" fmla="*/ 7688918 h 1063"/>
              <a:gd name="T26" fmla="*/ 19568544 w 1057"/>
              <a:gd name="T27" fmla="*/ 5126211 h 1063"/>
              <a:gd name="T28" fmla="*/ 29668235 w 1057"/>
              <a:gd name="T29" fmla="*/ 3043388 h 1063"/>
              <a:gd name="T30" fmla="*/ 41661214 w 1057"/>
              <a:gd name="T31" fmla="*/ 1281553 h 1063"/>
              <a:gd name="T32" fmla="*/ 53655000 w 1057"/>
              <a:gd name="T33" fmla="*/ 480682 h 1063"/>
              <a:gd name="T34" fmla="*/ 67542068 w 1057"/>
              <a:gd name="T35" fmla="*/ 0 h 1063"/>
              <a:gd name="T36" fmla="*/ 599669016 w 1057"/>
              <a:gd name="T37" fmla="*/ 0 h 1063"/>
              <a:gd name="T38" fmla="*/ 613556083 w 1057"/>
              <a:gd name="T39" fmla="*/ 480682 h 1063"/>
              <a:gd name="T40" fmla="*/ 625549857 w 1057"/>
              <a:gd name="T41" fmla="*/ 1281553 h 1063"/>
              <a:gd name="T42" fmla="*/ 637542836 w 1057"/>
              <a:gd name="T43" fmla="*/ 3043388 h 1063"/>
              <a:gd name="T44" fmla="*/ 647642522 w 1057"/>
              <a:gd name="T45" fmla="*/ 5126211 h 1063"/>
              <a:gd name="T46" fmla="*/ 655848913 w 1057"/>
              <a:gd name="T47" fmla="*/ 7688918 h 1063"/>
              <a:gd name="T48" fmla="*/ 662161216 w 1057"/>
              <a:gd name="T49" fmla="*/ 10572611 h 1063"/>
              <a:gd name="T50" fmla="*/ 665948598 w 1057"/>
              <a:gd name="T51" fmla="*/ 13776095 h 1063"/>
              <a:gd name="T52" fmla="*/ 667211059 w 1057"/>
              <a:gd name="T53" fmla="*/ 17300164 h 1063"/>
              <a:gd name="T54" fmla="*/ 667211059 w 1057"/>
              <a:gd name="T55" fmla="*/ 152979873 h 1063"/>
              <a:gd name="T56" fmla="*/ 665948598 w 1057"/>
              <a:gd name="T57" fmla="*/ 156503942 h 1063"/>
              <a:gd name="T58" fmla="*/ 662161216 w 1057"/>
              <a:gd name="T59" fmla="*/ 159707423 h 1063"/>
              <a:gd name="T60" fmla="*/ 655848913 w 1057"/>
              <a:gd name="T61" fmla="*/ 162751210 h 1063"/>
              <a:gd name="T62" fmla="*/ 647642522 w 1057"/>
              <a:gd name="T63" fmla="*/ 165153821 h 1063"/>
              <a:gd name="T64" fmla="*/ 637542836 w 1057"/>
              <a:gd name="T65" fmla="*/ 167396738 h 1063"/>
              <a:gd name="T66" fmla="*/ 625549857 w 1057"/>
              <a:gd name="T67" fmla="*/ 168998478 h 1063"/>
              <a:gd name="T68" fmla="*/ 613556083 w 1057"/>
              <a:gd name="T69" fmla="*/ 169959843 h 1063"/>
              <a:gd name="T70" fmla="*/ 599669016 w 1057"/>
              <a:gd name="T71" fmla="*/ 170280031 h 1063"/>
              <a:gd name="T72" fmla="*/ 67542068 w 1057"/>
              <a:gd name="T73" fmla="*/ 170280031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0" name="Freeform 10"/>
          <p:cNvSpPr>
            <a:spLocks/>
          </p:cNvSpPr>
          <p:nvPr/>
        </p:nvSpPr>
        <p:spPr bwMode="auto">
          <a:xfrm rot="-900000">
            <a:off x="5141913" y="429260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1" name="Freeform 13"/>
          <p:cNvSpPr>
            <a:spLocks/>
          </p:cNvSpPr>
          <p:nvPr/>
        </p:nvSpPr>
        <p:spPr bwMode="auto">
          <a:xfrm rot="-900000">
            <a:off x="5116513" y="4149725"/>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2" name="AutoShape 7"/>
          <p:cNvSpPr>
            <a:spLocks noChangeAspect="1" noChangeArrowheads="1" noTextEdit="1"/>
          </p:cNvSpPr>
          <p:nvPr/>
        </p:nvSpPr>
        <p:spPr bwMode="auto">
          <a:xfrm rot="-5400000">
            <a:off x="6197600" y="47339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53" name="Freeform 9"/>
          <p:cNvSpPr>
            <a:spLocks/>
          </p:cNvSpPr>
          <p:nvPr/>
        </p:nvSpPr>
        <p:spPr bwMode="auto">
          <a:xfrm rot="-5400000">
            <a:off x="6242050" y="498157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4" name="Freeform 10"/>
          <p:cNvSpPr>
            <a:spLocks/>
          </p:cNvSpPr>
          <p:nvPr/>
        </p:nvSpPr>
        <p:spPr bwMode="auto">
          <a:xfrm rot="-5400000">
            <a:off x="6270626" y="512762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5" name="Freeform 13"/>
          <p:cNvSpPr>
            <a:spLocks/>
          </p:cNvSpPr>
          <p:nvPr/>
        </p:nvSpPr>
        <p:spPr bwMode="auto">
          <a:xfrm rot="-5400000">
            <a:off x="6202362" y="4957763"/>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6" name="AutoShape 7"/>
          <p:cNvSpPr>
            <a:spLocks noChangeAspect="1" noChangeArrowheads="1" noTextEdit="1"/>
          </p:cNvSpPr>
          <p:nvPr/>
        </p:nvSpPr>
        <p:spPr bwMode="auto">
          <a:xfrm rot="7849648">
            <a:off x="6910388" y="2709863"/>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57" name="Freeform 9"/>
          <p:cNvSpPr>
            <a:spLocks/>
          </p:cNvSpPr>
          <p:nvPr/>
        </p:nvSpPr>
        <p:spPr bwMode="auto">
          <a:xfrm rot="7849648">
            <a:off x="6940550" y="293370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8" name="Freeform 10"/>
          <p:cNvSpPr>
            <a:spLocks/>
          </p:cNvSpPr>
          <p:nvPr/>
        </p:nvSpPr>
        <p:spPr bwMode="auto">
          <a:xfrm rot="7849648">
            <a:off x="6997701" y="30257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9" name="Freeform 13"/>
          <p:cNvSpPr>
            <a:spLocks/>
          </p:cNvSpPr>
          <p:nvPr/>
        </p:nvSpPr>
        <p:spPr bwMode="auto">
          <a:xfrm rot="7849648">
            <a:off x="6907212" y="2930526"/>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0" name="AutoShape 7"/>
          <p:cNvSpPr>
            <a:spLocks noChangeAspect="1" noChangeArrowheads="1" noTextEdit="1"/>
          </p:cNvSpPr>
          <p:nvPr/>
        </p:nvSpPr>
        <p:spPr bwMode="auto">
          <a:xfrm rot="13750352" flipH="1">
            <a:off x="5468938" y="2709863"/>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61" name="Freeform 9"/>
          <p:cNvSpPr>
            <a:spLocks/>
          </p:cNvSpPr>
          <p:nvPr/>
        </p:nvSpPr>
        <p:spPr bwMode="auto">
          <a:xfrm rot="13750352" flipH="1">
            <a:off x="5505450" y="293370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2" name="Freeform 10"/>
          <p:cNvSpPr>
            <a:spLocks/>
          </p:cNvSpPr>
          <p:nvPr/>
        </p:nvSpPr>
        <p:spPr bwMode="auto">
          <a:xfrm rot="13750352" flipH="1">
            <a:off x="5513388" y="30257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3" name="Freeform 13"/>
          <p:cNvSpPr>
            <a:spLocks/>
          </p:cNvSpPr>
          <p:nvPr/>
        </p:nvSpPr>
        <p:spPr bwMode="auto">
          <a:xfrm rot="13750352" flipH="1">
            <a:off x="5472112" y="2930526"/>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4" name="AutoShape 7"/>
          <p:cNvSpPr>
            <a:spLocks noChangeAspect="1" noChangeArrowheads="1" noTextEdit="1"/>
          </p:cNvSpPr>
          <p:nvPr/>
        </p:nvSpPr>
        <p:spPr bwMode="auto">
          <a:xfrm rot="900000" flipH="1">
            <a:off x="7289800" y="39084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65" name="Freeform 9"/>
          <p:cNvSpPr>
            <a:spLocks/>
          </p:cNvSpPr>
          <p:nvPr/>
        </p:nvSpPr>
        <p:spPr bwMode="auto">
          <a:xfrm rot="900000" flipH="1">
            <a:off x="7327900" y="416242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6" name="Freeform 10"/>
          <p:cNvSpPr>
            <a:spLocks/>
          </p:cNvSpPr>
          <p:nvPr/>
        </p:nvSpPr>
        <p:spPr bwMode="auto">
          <a:xfrm rot="900000" flipH="1">
            <a:off x="7392988" y="427990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7" name="Freeform 13"/>
          <p:cNvSpPr>
            <a:spLocks/>
          </p:cNvSpPr>
          <p:nvPr/>
        </p:nvSpPr>
        <p:spPr bwMode="auto">
          <a:xfrm rot="900000" flipH="1">
            <a:off x="7288213" y="4137025"/>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5868" name="Group 66"/>
          <p:cNvGrpSpPr>
            <a:grpSpLocks/>
          </p:cNvGrpSpPr>
          <p:nvPr/>
        </p:nvGrpSpPr>
        <p:grpSpPr bwMode="auto">
          <a:xfrm flipV="1">
            <a:off x="7315200" y="2514600"/>
            <a:ext cx="439738" cy="547688"/>
            <a:chOff x="5640390" y="5292728"/>
            <a:chExt cx="941392" cy="1171581"/>
          </a:xfrm>
        </p:grpSpPr>
        <p:sp>
          <p:nvSpPr>
            <p:cNvPr id="35959"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0"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1"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2"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3"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4"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5"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869" name="Group 67"/>
          <p:cNvGrpSpPr>
            <a:grpSpLocks/>
          </p:cNvGrpSpPr>
          <p:nvPr/>
        </p:nvGrpSpPr>
        <p:grpSpPr bwMode="auto">
          <a:xfrm flipH="1" flipV="1">
            <a:off x="6221413" y="2509838"/>
            <a:ext cx="439737" cy="547687"/>
            <a:chOff x="5640390" y="5292728"/>
            <a:chExt cx="941392" cy="1171581"/>
          </a:xfrm>
        </p:grpSpPr>
        <p:sp>
          <p:nvSpPr>
            <p:cNvPr id="35952"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3"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4"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5"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6"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7"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8"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870" name="Group 66"/>
          <p:cNvGrpSpPr>
            <a:grpSpLocks/>
          </p:cNvGrpSpPr>
          <p:nvPr/>
        </p:nvGrpSpPr>
        <p:grpSpPr bwMode="auto">
          <a:xfrm rot="2169744">
            <a:off x="5867400" y="4924425"/>
            <a:ext cx="439738" cy="547688"/>
            <a:chOff x="5640390" y="5292728"/>
            <a:chExt cx="941392" cy="1171581"/>
          </a:xfrm>
        </p:grpSpPr>
        <p:sp>
          <p:nvSpPr>
            <p:cNvPr id="35945"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6"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7"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8"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9"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0"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1"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871" name="Group 67"/>
          <p:cNvGrpSpPr>
            <a:grpSpLocks/>
          </p:cNvGrpSpPr>
          <p:nvPr/>
        </p:nvGrpSpPr>
        <p:grpSpPr bwMode="auto">
          <a:xfrm rot="2169744" flipH="1">
            <a:off x="4919663" y="4268788"/>
            <a:ext cx="439737" cy="546100"/>
            <a:chOff x="5640390" y="5292728"/>
            <a:chExt cx="941392" cy="1171581"/>
          </a:xfrm>
        </p:grpSpPr>
        <p:sp>
          <p:nvSpPr>
            <p:cNvPr id="35938"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9"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0"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1"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2"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3"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4"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872" name="Group 66"/>
          <p:cNvGrpSpPr>
            <a:grpSpLocks/>
          </p:cNvGrpSpPr>
          <p:nvPr/>
        </p:nvGrpSpPr>
        <p:grpSpPr bwMode="auto">
          <a:xfrm rot="19430256" flipH="1">
            <a:off x="6443663" y="5257800"/>
            <a:ext cx="439737" cy="547688"/>
            <a:chOff x="5640390" y="5292728"/>
            <a:chExt cx="941392" cy="1171581"/>
          </a:xfrm>
        </p:grpSpPr>
        <p:sp>
          <p:nvSpPr>
            <p:cNvPr id="35931"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2"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3"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4"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5"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6"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7"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873" name="Group 67"/>
          <p:cNvGrpSpPr>
            <a:grpSpLocks/>
          </p:cNvGrpSpPr>
          <p:nvPr/>
        </p:nvGrpSpPr>
        <p:grpSpPr bwMode="auto">
          <a:xfrm rot="-2169744">
            <a:off x="7442200" y="4659313"/>
            <a:ext cx="439738" cy="546100"/>
            <a:chOff x="5640390" y="5292728"/>
            <a:chExt cx="941392" cy="1171581"/>
          </a:xfrm>
        </p:grpSpPr>
        <p:sp>
          <p:nvSpPr>
            <p:cNvPr id="35924"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5"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6"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7"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8"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9"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0"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874" name="Group 66"/>
          <p:cNvGrpSpPr>
            <a:grpSpLocks/>
          </p:cNvGrpSpPr>
          <p:nvPr/>
        </p:nvGrpSpPr>
        <p:grpSpPr bwMode="auto">
          <a:xfrm rot="17100000" flipV="1">
            <a:off x="5359400" y="2524125"/>
            <a:ext cx="439738" cy="547688"/>
            <a:chOff x="5640390" y="5292728"/>
            <a:chExt cx="941392" cy="1171581"/>
          </a:xfrm>
        </p:grpSpPr>
        <p:sp>
          <p:nvSpPr>
            <p:cNvPr id="35917"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8"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9"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0"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1"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2"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3"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875" name="Group 67"/>
          <p:cNvGrpSpPr>
            <a:grpSpLocks/>
          </p:cNvGrpSpPr>
          <p:nvPr/>
        </p:nvGrpSpPr>
        <p:grpSpPr bwMode="auto">
          <a:xfrm rot="-4500000" flipH="1" flipV="1">
            <a:off x="5159375" y="3643313"/>
            <a:ext cx="439737" cy="547688"/>
            <a:chOff x="5640390" y="5292728"/>
            <a:chExt cx="941392" cy="1171581"/>
          </a:xfrm>
        </p:grpSpPr>
        <p:sp>
          <p:nvSpPr>
            <p:cNvPr id="35910"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1"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2"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3"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4"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5"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6"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876" name="Group 66"/>
          <p:cNvGrpSpPr>
            <a:grpSpLocks/>
          </p:cNvGrpSpPr>
          <p:nvPr/>
        </p:nvGrpSpPr>
        <p:grpSpPr bwMode="auto">
          <a:xfrm rot="3762842" flipH="1" flipV="1">
            <a:off x="7485063" y="3181350"/>
            <a:ext cx="439738" cy="547687"/>
            <a:chOff x="5640390" y="5292728"/>
            <a:chExt cx="941392" cy="1171581"/>
          </a:xfrm>
        </p:grpSpPr>
        <p:sp>
          <p:nvSpPr>
            <p:cNvPr id="35903"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4"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5"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6"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7"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8"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9"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877" name="Group 67"/>
          <p:cNvGrpSpPr>
            <a:grpSpLocks/>
          </p:cNvGrpSpPr>
          <p:nvPr/>
        </p:nvGrpSpPr>
        <p:grpSpPr bwMode="auto">
          <a:xfrm rot="3762842" flipV="1">
            <a:off x="7972425" y="4238625"/>
            <a:ext cx="439738" cy="547688"/>
            <a:chOff x="5640390" y="5292728"/>
            <a:chExt cx="941392" cy="1171581"/>
          </a:xfrm>
        </p:grpSpPr>
        <p:sp>
          <p:nvSpPr>
            <p:cNvPr id="35896"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7"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8"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9"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0"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1"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2"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587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713" y="3124200"/>
            <a:ext cx="6953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447800"/>
            <a:ext cx="6953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334000"/>
            <a:ext cx="6953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334000"/>
            <a:ext cx="6953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2" name="Picture 24" descr="C:\Users\rhk\AppData\Local\Microsoft\Windows\Temporary Internet Files\Content.IE5\P0TC36KP\MCj04077440000[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895600"/>
            <a:ext cx="78581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83" name="Line 46"/>
          <p:cNvSpPr>
            <a:spLocks noChangeShapeType="1"/>
          </p:cNvSpPr>
          <p:nvPr/>
        </p:nvSpPr>
        <p:spPr bwMode="auto">
          <a:xfrm rot="10800000" flipH="1">
            <a:off x="4953000" y="3048000"/>
            <a:ext cx="6096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5884" name="Line 47"/>
          <p:cNvSpPr>
            <a:spLocks noChangeShapeType="1"/>
          </p:cNvSpPr>
          <p:nvPr/>
        </p:nvSpPr>
        <p:spPr bwMode="auto">
          <a:xfrm rot="10800000">
            <a:off x="5257800" y="4724400"/>
            <a:ext cx="152400" cy="6096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5885" name="Line 48"/>
          <p:cNvSpPr>
            <a:spLocks noChangeShapeType="1"/>
          </p:cNvSpPr>
          <p:nvPr/>
        </p:nvSpPr>
        <p:spPr bwMode="auto">
          <a:xfrm rot="10800000">
            <a:off x="6858000" y="5486400"/>
            <a:ext cx="8382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5886" name="Line 49"/>
          <p:cNvSpPr>
            <a:spLocks noChangeShapeType="1"/>
          </p:cNvSpPr>
          <p:nvPr/>
        </p:nvSpPr>
        <p:spPr bwMode="auto">
          <a:xfrm flipH="1">
            <a:off x="8229600" y="3962400"/>
            <a:ext cx="2286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5887" name="Line 50"/>
          <p:cNvSpPr>
            <a:spLocks noChangeShapeType="1"/>
          </p:cNvSpPr>
          <p:nvPr/>
        </p:nvSpPr>
        <p:spPr bwMode="auto">
          <a:xfrm>
            <a:off x="7010400" y="1981200"/>
            <a:ext cx="381000" cy="7620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5888" name="Line 46"/>
          <p:cNvSpPr>
            <a:spLocks noChangeShapeType="1"/>
          </p:cNvSpPr>
          <p:nvPr/>
        </p:nvSpPr>
        <p:spPr bwMode="auto">
          <a:xfrm rot="10800000" flipH="1" flipV="1">
            <a:off x="4648200" y="3810000"/>
            <a:ext cx="457200" cy="533400"/>
          </a:xfrm>
          <a:prstGeom prst="line">
            <a:avLst/>
          </a:prstGeom>
          <a:noFill/>
          <a:ln w="63500">
            <a:solidFill>
              <a:srgbClr val="0000FF"/>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5889" name="Line 47"/>
          <p:cNvSpPr>
            <a:spLocks noChangeShapeType="1"/>
          </p:cNvSpPr>
          <p:nvPr/>
        </p:nvSpPr>
        <p:spPr bwMode="auto">
          <a:xfrm rot="10800000" flipH="1">
            <a:off x="5867400" y="5486400"/>
            <a:ext cx="533400" cy="152400"/>
          </a:xfrm>
          <a:prstGeom prst="line">
            <a:avLst/>
          </a:prstGeom>
          <a:noFill/>
          <a:ln w="63500">
            <a:solidFill>
              <a:srgbClr val="0000FF"/>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5890" name="Line 48"/>
          <p:cNvSpPr>
            <a:spLocks noChangeShapeType="1"/>
          </p:cNvSpPr>
          <p:nvPr/>
        </p:nvSpPr>
        <p:spPr bwMode="auto">
          <a:xfrm rot="10800000" flipH="1">
            <a:off x="8077200" y="4648200"/>
            <a:ext cx="0" cy="685800"/>
          </a:xfrm>
          <a:prstGeom prst="line">
            <a:avLst/>
          </a:prstGeom>
          <a:noFill/>
          <a:ln w="63500">
            <a:solidFill>
              <a:srgbClr val="0000FF"/>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5891" name="Line 49"/>
          <p:cNvSpPr>
            <a:spLocks noChangeShapeType="1"/>
          </p:cNvSpPr>
          <p:nvPr/>
        </p:nvSpPr>
        <p:spPr bwMode="auto">
          <a:xfrm flipH="1" flipV="1">
            <a:off x="7772400" y="2971800"/>
            <a:ext cx="533400" cy="228600"/>
          </a:xfrm>
          <a:prstGeom prst="line">
            <a:avLst/>
          </a:prstGeom>
          <a:noFill/>
          <a:ln w="63500">
            <a:solidFill>
              <a:srgbClr val="0000FF"/>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5892" name="Line 50"/>
          <p:cNvSpPr>
            <a:spLocks noChangeShapeType="1"/>
          </p:cNvSpPr>
          <p:nvPr/>
        </p:nvSpPr>
        <p:spPr bwMode="auto">
          <a:xfrm flipH="1">
            <a:off x="5867400" y="2133600"/>
            <a:ext cx="533400" cy="609600"/>
          </a:xfrm>
          <a:prstGeom prst="line">
            <a:avLst/>
          </a:prstGeom>
          <a:noFill/>
          <a:ln w="63500">
            <a:solidFill>
              <a:srgbClr val="0000FF"/>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29" name="Rectangle 1"/>
          <p:cNvSpPr>
            <a:spLocks/>
          </p:cNvSpPr>
          <p:nvPr/>
        </p:nvSpPr>
        <p:spPr bwMode="auto">
          <a:xfrm>
            <a:off x="228600" y="1676400"/>
            <a:ext cx="4114800" cy="3873500"/>
          </a:xfrm>
          <a:prstGeom prst="rect">
            <a:avLst/>
          </a:prstGeom>
          <a:noFill/>
          <a:ln w="12700" cap="flat">
            <a:noFill/>
            <a:miter lim="800000"/>
            <a:headEnd type="none" w="med" len="med"/>
            <a:tailEnd type="none" w="med" len="med"/>
          </a:ln>
        </p:spPr>
        <p:txBody>
          <a:bodyPr lIns="0" tIns="0" rIns="40639" bIns="0"/>
          <a:lstStyle/>
          <a:p>
            <a:pPr marL="39688">
              <a:spcBef>
                <a:spcPts val="1200"/>
              </a:spcBef>
            </a:pPr>
            <a:endParaRPr lang="en-US" sz="2200" dirty="0">
              <a:latin typeface="Arial" charset="0"/>
              <a:cs typeface="Arial" charset="0"/>
              <a:sym typeface="Arial" charset="0"/>
            </a:endParaRPr>
          </a:p>
          <a:p>
            <a:pPr marL="39688">
              <a:buFont typeface="Wingdings" charset="0"/>
              <a:buNone/>
            </a:pPr>
            <a:r>
              <a:rPr lang="en-US" sz="2000" b="1" dirty="0">
                <a:solidFill>
                  <a:srgbClr val="0000CC"/>
                </a:solidFill>
                <a:latin typeface="Courier New" charset="0"/>
                <a:cs typeface="Courier New" charset="0"/>
              </a:rPr>
              <a:t># define N 5</a:t>
            </a:r>
          </a:p>
          <a:p>
            <a:pPr marL="39688">
              <a:buFont typeface="Wingdings" charset="0"/>
              <a:buNone/>
            </a:pPr>
            <a:endParaRPr lang="en-US" sz="2000" b="1" dirty="0">
              <a:solidFill>
                <a:srgbClr val="0000CC"/>
              </a:solidFill>
              <a:latin typeface="Courier New" charset="0"/>
              <a:cs typeface="Courier New" charset="0"/>
            </a:endParaRPr>
          </a:p>
          <a:p>
            <a:pPr marL="39688">
              <a:buFont typeface="Wingdings" charset="0"/>
              <a:buNone/>
            </a:pPr>
            <a:r>
              <a:rPr lang="en-US" sz="2000" b="1" dirty="0">
                <a:solidFill>
                  <a:srgbClr val="0000CC"/>
                </a:solidFill>
                <a:latin typeface="Courier New" charset="0"/>
                <a:cs typeface="Courier New" charset="0"/>
              </a:rPr>
              <a:t>void philosopher (</a:t>
            </a:r>
            <a:r>
              <a:rPr lang="en-US" sz="2000" b="1" dirty="0" err="1">
                <a:solidFill>
                  <a:srgbClr val="0000CC"/>
                </a:solidFill>
                <a:latin typeface="Courier New" charset="0"/>
                <a:cs typeface="Courier New" charset="0"/>
              </a:rPr>
              <a:t>int</a:t>
            </a:r>
            <a:r>
              <a:rPr lang="en-US" sz="2000" b="1" dirty="0">
                <a:solidFill>
                  <a:srgbClr val="0000CC"/>
                </a:solidFill>
                <a:latin typeface="Courier New" charset="0"/>
                <a:cs typeface="Courier New" charset="0"/>
              </a:rPr>
              <a:t> </a:t>
            </a:r>
            <a:r>
              <a:rPr lang="en-US" sz="2000" b="1" dirty="0" err="1">
                <a:solidFill>
                  <a:srgbClr val="0000CC"/>
                </a:solidFill>
                <a:latin typeface="Courier New" charset="0"/>
                <a:cs typeface="Courier New" charset="0"/>
              </a:rPr>
              <a:t>i</a:t>
            </a:r>
            <a:r>
              <a:rPr lang="en-US" sz="2000" b="1" dirty="0">
                <a:solidFill>
                  <a:srgbClr val="0000CC"/>
                </a:solidFill>
                <a:latin typeface="Courier New" charset="0"/>
                <a:cs typeface="Courier New" charset="0"/>
              </a:rPr>
              <a:t>) {</a:t>
            </a:r>
          </a:p>
          <a:p>
            <a:pPr marL="39688">
              <a:buFont typeface="Wingdings" charset="0"/>
              <a:buNone/>
            </a:pPr>
            <a:r>
              <a:rPr lang="en-US" sz="2000" b="1" dirty="0">
                <a:solidFill>
                  <a:srgbClr val="0000CC"/>
                </a:solidFill>
                <a:latin typeface="Courier New" charset="0"/>
                <a:cs typeface="Courier New" charset="0"/>
              </a:rPr>
              <a:t>   while (TRUE) {</a:t>
            </a:r>
          </a:p>
          <a:p>
            <a:pPr marL="39688">
              <a:buFont typeface="Wingdings" charset="0"/>
              <a:buNone/>
            </a:pPr>
            <a:r>
              <a:rPr lang="en-US" sz="2000" b="1" dirty="0">
                <a:solidFill>
                  <a:srgbClr val="0000CC"/>
                </a:solidFill>
                <a:latin typeface="Courier New" charset="0"/>
                <a:cs typeface="Courier New" charset="0"/>
              </a:rPr>
              <a:t>      think();</a:t>
            </a:r>
          </a:p>
          <a:p>
            <a:pPr marL="39688">
              <a:buFont typeface="Wingdings" charset="0"/>
              <a:buNone/>
            </a:pPr>
            <a:r>
              <a:rPr lang="en-US" sz="2000" b="1" dirty="0">
                <a:solidFill>
                  <a:srgbClr val="0000CC"/>
                </a:solidFill>
                <a:latin typeface="Courier New" charset="0"/>
                <a:cs typeface="Courier New" charset="0"/>
              </a:rPr>
              <a:t>      </a:t>
            </a:r>
            <a:r>
              <a:rPr lang="en-US" sz="2000" b="1" dirty="0" err="1">
                <a:solidFill>
                  <a:srgbClr val="FF0000"/>
                </a:solidFill>
                <a:latin typeface="Courier New" charset="0"/>
                <a:cs typeface="Courier New" charset="0"/>
              </a:rPr>
              <a:t>take_fork</a:t>
            </a:r>
            <a:r>
              <a:rPr lang="en-US" sz="2000" b="1" dirty="0">
                <a:solidFill>
                  <a:srgbClr val="FF0000"/>
                </a:solidFill>
                <a:latin typeface="Courier New" charset="0"/>
                <a:cs typeface="Courier New" charset="0"/>
              </a:rPr>
              <a:t>(</a:t>
            </a:r>
            <a:r>
              <a:rPr lang="en-US" sz="2000" b="1" dirty="0" err="1">
                <a:solidFill>
                  <a:srgbClr val="FF0000"/>
                </a:solidFill>
                <a:latin typeface="Courier New" charset="0"/>
                <a:cs typeface="Courier New" charset="0"/>
              </a:rPr>
              <a:t>i</a:t>
            </a:r>
            <a:r>
              <a:rPr lang="en-US" sz="2000" b="1" dirty="0">
                <a:solidFill>
                  <a:srgbClr val="FF0000"/>
                </a:solidFill>
                <a:latin typeface="Courier New" charset="0"/>
                <a:cs typeface="Courier New" charset="0"/>
              </a:rPr>
              <a:t>);</a:t>
            </a:r>
          </a:p>
          <a:p>
            <a:pPr marL="39688">
              <a:buFont typeface="Wingdings" charset="0"/>
              <a:buNone/>
            </a:pPr>
            <a:r>
              <a:rPr lang="en-US" sz="2000" b="1" dirty="0">
                <a:solidFill>
                  <a:srgbClr val="0000CC"/>
                </a:solidFill>
                <a:latin typeface="Courier New" charset="0"/>
                <a:cs typeface="Courier New" charset="0"/>
              </a:rPr>
              <a:t>      </a:t>
            </a:r>
            <a:r>
              <a:rPr lang="en-US" sz="2000" b="1" dirty="0" err="1">
                <a:solidFill>
                  <a:srgbClr val="008000"/>
                </a:solidFill>
                <a:latin typeface="Courier New" charset="0"/>
                <a:cs typeface="Courier New" charset="0"/>
              </a:rPr>
              <a:t>take_fork</a:t>
            </a:r>
            <a:r>
              <a:rPr lang="en-US" sz="2000" b="1" dirty="0">
                <a:solidFill>
                  <a:srgbClr val="008000"/>
                </a:solidFill>
                <a:latin typeface="Courier New" charset="0"/>
                <a:cs typeface="Courier New" charset="0"/>
              </a:rPr>
              <a:t>((i+1)%N);</a:t>
            </a:r>
          </a:p>
          <a:p>
            <a:pPr marL="39688">
              <a:buFont typeface="Wingdings" charset="0"/>
              <a:buNone/>
            </a:pPr>
            <a:r>
              <a:rPr lang="en-US" sz="2000" b="1" dirty="0">
                <a:solidFill>
                  <a:srgbClr val="0000CC"/>
                </a:solidFill>
                <a:latin typeface="Courier New" charset="0"/>
                <a:cs typeface="Courier New" charset="0"/>
              </a:rPr>
              <a:t>      eat(); /* yummy */</a:t>
            </a:r>
          </a:p>
          <a:p>
            <a:pPr marL="39688">
              <a:buFont typeface="Wingdings" charset="0"/>
              <a:buNone/>
            </a:pPr>
            <a:r>
              <a:rPr lang="en-US" sz="2000" b="1" dirty="0">
                <a:solidFill>
                  <a:srgbClr val="0000CC"/>
                </a:solidFill>
                <a:latin typeface="Courier New" charset="0"/>
                <a:cs typeface="Courier New" charset="0"/>
              </a:rPr>
              <a:t>      </a:t>
            </a:r>
            <a:r>
              <a:rPr lang="en-US" sz="2000" b="1" dirty="0" err="1">
                <a:solidFill>
                  <a:srgbClr val="FF0000"/>
                </a:solidFill>
                <a:latin typeface="Courier New" charset="0"/>
                <a:cs typeface="Courier New" charset="0"/>
              </a:rPr>
              <a:t>put_fork</a:t>
            </a:r>
            <a:r>
              <a:rPr lang="en-US" sz="2000" b="1" dirty="0">
                <a:solidFill>
                  <a:srgbClr val="FF0000"/>
                </a:solidFill>
                <a:latin typeface="Courier New" charset="0"/>
                <a:cs typeface="Courier New" charset="0"/>
              </a:rPr>
              <a:t>(</a:t>
            </a:r>
            <a:r>
              <a:rPr lang="en-US" sz="2000" b="1" dirty="0" err="1">
                <a:solidFill>
                  <a:srgbClr val="FF0000"/>
                </a:solidFill>
                <a:latin typeface="Courier New" charset="0"/>
                <a:cs typeface="Courier New" charset="0"/>
              </a:rPr>
              <a:t>i</a:t>
            </a:r>
            <a:r>
              <a:rPr lang="en-US" sz="2000" b="1" dirty="0">
                <a:solidFill>
                  <a:srgbClr val="FF0000"/>
                </a:solidFill>
                <a:latin typeface="Courier New" charset="0"/>
                <a:cs typeface="Courier New" charset="0"/>
              </a:rPr>
              <a:t>);</a:t>
            </a:r>
          </a:p>
          <a:p>
            <a:pPr marL="39688">
              <a:buFont typeface="Wingdings" charset="0"/>
              <a:buNone/>
            </a:pPr>
            <a:r>
              <a:rPr lang="en-US" sz="2000" b="1" dirty="0">
                <a:solidFill>
                  <a:srgbClr val="0000CC"/>
                </a:solidFill>
                <a:latin typeface="Courier New" charset="0"/>
                <a:cs typeface="Courier New" charset="0"/>
              </a:rPr>
              <a:t>      </a:t>
            </a:r>
            <a:r>
              <a:rPr lang="en-US" sz="2000" b="1" dirty="0" err="1">
                <a:solidFill>
                  <a:srgbClr val="008000"/>
                </a:solidFill>
                <a:latin typeface="Courier New" charset="0"/>
                <a:cs typeface="Courier New" charset="0"/>
              </a:rPr>
              <a:t>put_fork</a:t>
            </a:r>
            <a:r>
              <a:rPr lang="en-US" sz="2000" b="1" dirty="0">
                <a:solidFill>
                  <a:srgbClr val="008000"/>
                </a:solidFill>
                <a:latin typeface="Courier New" charset="0"/>
                <a:cs typeface="Courier New" charset="0"/>
              </a:rPr>
              <a:t>((i+1)%N);</a:t>
            </a:r>
          </a:p>
          <a:p>
            <a:pPr marL="39688">
              <a:buFont typeface="Wingdings" charset="0"/>
              <a:buNone/>
            </a:pPr>
            <a:r>
              <a:rPr lang="en-US" sz="2000" b="1" dirty="0">
                <a:solidFill>
                  <a:srgbClr val="0000CC"/>
                </a:solidFill>
                <a:latin typeface="Courier New" charset="0"/>
                <a:cs typeface="Courier New" charset="0"/>
              </a:rPr>
              <a:t>  }</a:t>
            </a:r>
          </a:p>
          <a:p>
            <a:pPr marL="39688">
              <a:buFont typeface="Wingdings" charset="0"/>
              <a:buNone/>
            </a:pPr>
            <a:r>
              <a:rPr lang="en-US" sz="2000" b="1" dirty="0">
                <a:solidFill>
                  <a:srgbClr val="0000CC"/>
                </a:solidFill>
                <a:latin typeface="Courier New" charset="0"/>
                <a:cs typeface="Courier New" charset="0"/>
              </a:rPr>
              <a:t>}</a:t>
            </a:r>
          </a:p>
          <a:p>
            <a:pPr marL="39688">
              <a:spcBef>
                <a:spcPts val="1200"/>
              </a:spcBef>
            </a:pPr>
            <a:endParaRPr lang="en-US" sz="2000" dirty="0">
              <a:latin typeface="Arial" charset="0"/>
              <a:cs typeface="Arial" charset="0"/>
              <a:sym typeface="Arial" charset="0"/>
            </a:endParaRPr>
          </a:p>
        </p:txBody>
      </p:sp>
    </p:spTree>
    <p:extLst>
      <p:ext uri="{BB962C8B-B14F-4D97-AF65-F5344CB8AC3E}">
        <p14:creationId xmlns:p14="http://schemas.microsoft.com/office/powerpoint/2010/main" val="3939070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02"/>
          <p:cNvGrpSpPr>
            <a:grpSpLocks/>
          </p:cNvGrpSpPr>
          <p:nvPr/>
        </p:nvGrpSpPr>
        <p:grpSpPr bwMode="auto">
          <a:xfrm>
            <a:off x="5105400" y="2509838"/>
            <a:ext cx="3089275" cy="3128962"/>
            <a:chOff x="5689600" y="2347913"/>
            <a:chExt cx="3089275" cy="3128962"/>
          </a:xfrm>
        </p:grpSpPr>
        <p:sp>
          <p:nvSpPr>
            <p:cNvPr id="36891" name="AutoShape 7"/>
            <p:cNvSpPr>
              <a:spLocks noChangeAspect="1" noChangeArrowheads="1" noTextEdit="1"/>
            </p:cNvSpPr>
            <p:nvPr/>
          </p:nvSpPr>
          <p:spPr bwMode="auto">
            <a:xfrm rot="-900000">
              <a:off x="5699125" y="3759200"/>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92" name="Freeform 9"/>
            <p:cNvSpPr>
              <a:spLocks/>
            </p:cNvSpPr>
            <p:nvPr/>
          </p:nvSpPr>
          <p:spPr bwMode="auto">
            <a:xfrm rot="-900000">
              <a:off x="5726113" y="4013200"/>
              <a:ext cx="839787" cy="425450"/>
            </a:xfrm>
            <a:custGeom>
              <a:avLst/>
              <a:gdLst>
                <a:gd name="T0" fmla="*/ 67542068 w 1057"/>
                <a:gd name="T1" fmla="*/ 170280031 h 1063"/>
                <a:gd name="T2" fmla="*/ 53655000 w 1057"/>
                <a:gd name="T3" fmla="*/ 169959843 h 1063"/>
                <a:gd name="T4" fmla="*/ 41661214 w 1057"/>
                <a:gd name="T5" fmla="*/ 168998478 h 1063"/>
                <a:gd name="T6" fmla="*/ 29668235 w 1057"/>
                <a:gd name="T7" fmla="*/ 167396738 h 1063"/>
                <a:gd name="T8" fmla="*/ 19568544 w 1057"/>
                <a:gd name="T9" fmla="*/ 165153821 h 1063"/>
                <a:gd name="T10" fmla="*/ 11362149 w 1057"/>
                <a:gd name="T11" fmla="*/ 162751210 h 1063"/>
                <a:gd name="T12" fmla="*/ 5049844 w 1057"/>
                <a:gd name="T13" fmla="*/ 159707423 h 1063"/>
                <a:gd name="T14" fmla="*/ 1262461 w 1057"/>
                <a:gd name="T15" fmla="*/ 156503942 h 1063"/>
                <a:gd name="T16" fmla="*/ 0 w 1057"/>
                <a:gd name="T17" fmla="*/ 152979873 h 1063"/>
                <a:gd name="T18" fmla="*/ 0 w 1057"/>
                <a:gd name="T19" fmla="*/ 17300164 h 1063"/>
                <a:gd name="T20" fmla="*/ 1262461 w 1057"/>
                <a:gd name="T21" fmla="*/ 13776095 h 1063"/>
                <a:gd name="T22" fmla="*/ 5049844 w 1057"/>
                <a:gd name="T23" fmla="*/ 10572611 h 1063"/>
                <a:gd name="T24" fmla="*/ 11362149 w 1057"/>
                <a:gd name="T25" fmla="*/ 7688918 h 1063"/>
                <a:gd name="T26" fmla="*/ 19568544 w 1057"/>
                <a:gd name="T27" fmla="*/ 5126211 h 1063"/>
                <a:gd name="T28" fmla="*/ 29668235 w 1057"/>
                <a:gd name="T29" fmla="*/ 3043388 h 1063"/>
                <a:gd name="T30" fmla="*/ 41661214 w 1057"/>
                <a:gd name="T31" fmla="*/ 1281553 h 1063"/>
                <a:gd name="T32" fmla="*/ 53655000 w 1057"/>
                <a:gd name="T33" fmla="*/ 480682 h 1063"/>
                <a:gd name="T34" fmla="*/ 67542068 w 1057"/>
                <a:gd name="T35" fmla="*/ 0 h 1063"/>
                <a:gd name="T36" fmla="*/ 599669016 w 1057"/>
                <a:gd name="T37" fmla="*/ 0 h 1063"/>
                <a:gd name="T38" fmla="*/ 613556083 w 1057"/>
                <a:gd name="T39" fmla="*/ 480682 h 1063"/>
                <a:gd name="T40" fmla="*/ 625549857 w 1057"/>
                <a:gd name="T41" fmla="*/ 1281553 h 1063"/>
                <a:gd name="T42" fmla="*/ 637542836 w 1057"/>
                <a:gd name="T43" fmla="*/ 3043388 h 1063"/>
                <a:gd name="T44" fmla="*/ 647642522 w 1057"/>
                <a:gd name="T45" fmla="*/ 5126211 h 1063"/>
                <a:gd name="T46" fmla="*/ 655848913 w 1057"/>
                <a:gd name="T47" fmla="*/ 7688918 h 1063"/>
                <a:gd name="T48" fmla="*/ 662161216 w 1057"/>
                <a:gd name="T49" fmla="*/ 10572611 h 1063"/>
                <a:gd name="T50" fmla="*/ 665948598 w 1057"/>
                <a:gd name="T51" fmla="*/ 13776095 h 1063"/>
                <a:gd name="T52" fmla="*/ 667211059 w 1057"/>
                <a:gd name="T53" fmla="*/ 17300164 h 1063"/>
                <a:gd name="T54" fmla="*/ 667211059 w 1057"/>
                <a:gd name="T55" fmla="*/ 152979873 h 1063"/>
                <a:gd name="T56" fmla="*/ 665948598 w 1057"/>
                <a:gd name="T57" fmla="*/ 156503942 h 1063"/>
                <a:gd name="T58" fmla="*/ 662161216 w 1057"/>
                <a:gd name="T59" fmla="*/ 159707423 h 1063"/>
                <a:gd name="T60" fmla="*/ 655848913 w 1057"/>
                <a:gd name="T61" fmla="*/ 162751210 h 1063"/>
                <a:gd name="T62" fmla="*/ 647642522 w 1057"/>
                <a:gd name="T63" fmla="*/ 165153821 h 1063"/>
                <a:gd name="T64" fmla="*/ 637542836 w 1057"/>
                <a:gd name="T65" fmla="*/ 167396738 h 1063"/>
                <a:gd name="T66" fmla="*/ 625549857 w 1057"/>
                <a:gd name="T67" fmla="*/ 168998478 h 1063"/>
                <a:gd name="T68" fmla="*/ 613556083 w 1057"/>
                <a:gd name="T69" fmla="*/ 169959843 h 1063"/>
                <a:gd name="T70" fmla="*/ 599669016 w 1057"/>
                <a:gd name="T71" fmla="*/ 170280031 h 1063"/>
                <a:gd name="T72" fmla="*/ 67542068 w 1057"/>
                <a:gd name="T73" fmla="*/ 170280031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3" name="Freeform 10"/>
            <p:cNvSpPr>
              <a:spLocks/>
            </p:cNvSpPr>
            <p:nvPr/>
          </p:nvSpPr>
          <p:spPr bwMode="auto">
            <a:xfrm rot="-900000">
              <a:off x="5726113" y="41306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4" name="Freeform 13"/>
            <p:cNvSpPr>
              <a:spLocks/>
            </p:cNvSpPr>
            <p:nvPr/>
          </p:nvSpPr>
          <p:spPr bwMode="auto">
            <a:xfrm rot="-900000">
              <a:off x="5700713" y="3987800"/>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5" name="AutoShape 7"/>
            <p:cNvSpPr>
              <a:spLocks noChangeAspect="1" noChangeArrowheads="1" noTextEdit="1"/>
            </p:cNvSpPr>
            <p:nvPr/>
          </p:nvSpPr>
          <p:spPr bwMode="auto">
            <a:xfrm rot="-5400000">
              <a:off x="6781800" y="4572000"/>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96" name="Freeform 9"/>
            <p:cNvSpPr>
              <a:spLocks/>
            </p:cNvSpPr>
            <p:nvPr/>
          </p:nvSpPr>
          <p:spPr bwMode="auto">
            <a:xfrm rot="-5400000">
              <a:off x="6826250" y="481965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7" name="Freeform 10"/>
            <p:cNvSpPr>
              <a:spLocks/>
            </p:cNvSpPr>
            <p:nvPr/>
          </p:nvSpPr>
          <p:spPr bwMode="auto">
            <a:xfrm rot="-5400000">
              <a:off x="6854826" y="496570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8" name="Freeform 13"/>
            <p:cNvSpPr>
              <a:spLocks/>
            </p:cNvSpPr>
            <p:nvPr/>
          </p:nvSpPr>
          <p:spPr bwMode="auto">
            <a:xfrm rot="-5400000">
              <a:off x="6786562" y="4795838"/>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9" name="AutoShape 7"/>
            <p:cNvSpPr>
              <a:spLocks noChangeAspect="1" noChangeArrowheads="1" noTextEdit="1"/>
            </p:cNvSpPr>
            <p:nvPr/>
          </p:nvSpPr>
          <p:spPr bwMode="auto">
            <a:xfrm rot="7849648">
              <a:off x="7494588" y="2547938"/>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00" name="Freeform 9"/>
            <p:cNvSpPr>
              <a:spLocks/>
            </p:cNvSpPr>
            <p:nvPr/>
          </p:nvSpPr>
          <p:spPr bwMode="auto">
            <a:xfrm rot="7849648">
              <a:off x="7524750" y="277177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1" name="Freeform 10"/>
            <p:cNvSpPr>
              <a:spLocks/>
            </p:cNvSpPr>
            <p:nvPr/>
          </p:nvSpPr>
          <p:spPr bwMode="auto">
            <a:xfrm rot="7849648">
              <a:off x="7581901" y="286385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2" name="Freeform 13"/>
            <p:cNvSpPr>
              <a:spLocks/>
            </p:cNvSpPr>
            <p:nvPr/>
          </p:nvSpPr>
          <p:spPr bwMode="auto">
            <a:xfrm rot="7849648">
              <a:off x="7491412" y="2768601"/>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3" name="AutoShape 7"/>
            <p:cNvSpPr>
              <a:spLocks noChangeAspect="1" noChangeArrowheads="1" noTextEdit="1"/>
            </p:cNvSpPr>
            <p:nvPr/>
          </p:nvSpPr>
          <p:spPr bwMode="auto">
            <a:xfrm rot="13750352" flipH="1">
              <a:off x="6053138" y="2547938"/>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04" name="Freeform 9"/>
            <p:cNvSpPr>
              <a:spLocks/>
            </p:cNvSpPr>
            <p:nvPr/>
          </p:nvSpPr>
          <p:spPr bwMode="auto">
            <a:xfrm rot="13750352" flipH="1">
              <a:off x="6089650" y="277177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5" name="Freeform 10"/>
            <p:cNvSpPr>
              <a:spLocks/>
            </p:cNvSpPr>
            <p:nvPr/>
          </p:nvSpPr>
          <p:spPr bwMode="auto">
            <a:xfrm rot="13750352" flipH="1">
              <a:off x="6097588" y="286385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6" name="Freeform 13"/>
            <p:cNvSpPr>
              <a:spLocks/>
            </p:cNvSpPr>
            <p:nvPr/>
          </p:nvSpPr>
          <p:spPr bwMode="auto">
            <a:xfrm rot="13750352" flipH="1">
              <a:off x="6056312" y="2768601"/>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7" name="AutoShape 7"/>
            <p:cNvSpPr>
              <a:spLocks noChangeAspect="1" noChangeArrowheads="1" noTextEdit="1"/>
            </p:cNvSpPr>
            <p:nvPr/>
          </p:nvSpPr>
          <p:spPr bwMode="auto">
            <a:xfrm rot="900000" flipH="1">
              <a:off x="7874000" y="3746500"/>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08" name="Freeform 9"/>
            <p:cNvSpPr>
              <a:spLocks/>
            </p:cNvSpPr>
            <p:nvPr/>
          </p:nvSpPr>
          <p:spPr bwMode="auto">
            <a:xfrm rot="900000" flipH="1">
              <a:off x="7912100" y="400050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9" name="Freeform 10"/>
            <p:cNvSpPr>
              <a:spLocks/>
            </p:cNvSpPr>
            <p:nvPr/>
          </p:nvSpPr>
          <p:spPr bwMode="auto">
            <a:xfrm rot="900000" flipH="1">
              <a:off x="7977188" y="41179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0" name="Freeform 13"/>
            <p:cNvSpPr>
              <a:spLocks/>
            </p:cNvSpPr>
            <p:nvPr/>
          </p:nvSpPr>
          <p:spPr bwMode="auto">
            <a:xfrm rot="900000" flipH="1">
              <a:off x="7872413" y="3975100"/>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911" name="Group 66"/>
            <p:cNvGrpSpPr>
              <a:grpSpLocks/>
            </p:cNvGrpSpPr>
            <p:nvPr/>
          </p:nvGrpSpPr>
          <p:grpSpPr bwMode="auto">
            <a:xfrm flipV="1">
              <a:off x="7256463" y="2347913"/>
              <a:ext cx="439737" cy="547687"/>
              <a:chOff x="5640390" y="5292728"/>
              <a:chExt cx="941392" cy="1171581"/>
            </a:xfrm>
          </p:grpSpPr>
          <p:sp>
            <p:nvSpPr>
              <p:cNvPr id="36984"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5"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6"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7"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8"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9"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0"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912" name="Group 67"/>
            <p:cNvGrpSpPr>
              <a:grpSpLocks/>
            </p:cNvGrpSpPr>
            <p:nvPr/>
          </p:nvGrpSpPr>
          <p:grpSpPr bwMode="auto">
            <a:xfrm flipH="1" flipV="1">
              <a:off x="6805613" y="2347913"/>
              <a:ext cx="439737" cy="547687"/>
              <a:chOff x="5640390" y="5292728"/>
              <a:chExt cx="941392" cy="1171581"/>
            </a:xfrm>
          </p:grpSpPr>
          <p:sp>
            <p:nvSpPr>
              <p:cNvPr id="36977"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8"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9"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0"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1"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2"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3"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913" name="Group 66"/>
            <p:cNvGrpSpPr>
              <a:grpSpLocks/>
            </p:cNvGrpSpPr>
            <p:nvPr/>
          </p:nvGrpSpPr>
          <p:grpSpPr bwMode="auto">
            <a:xfrm rot="2169744">
              <a:off x="6451600" y="4762500"/>
              <a:ext cx="439738" cy="547688"/>
              <a:chOff x="5640390" y="5292728"/>
              <a:chExt cx="941392" cy="1171581"/>
            </a:xfrm>
          </p:grpSpPr>
          <p:sp>
            <p:nvSpPr>
              <p:cNvPr id="36970"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1"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2"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3"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4"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5"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6"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914" name="Group 67"/>
            <p:cNvGrpSpPr>
              <a:grpSpLocks/>
            </p:cNvGrpSpPr>
            <p:nvPr/>
          </p:nvGrpSpPr>
          <p:grpSpPr bwMode="auto">
            <a:xfrm rot="2169744" flipH="1">
              <a:off x="6088063" y="4497388"/>
              <a:ext cx="439737" cy="546100"/>
              <a:chOff x="5640390" y="5292728"/>
              <a:chExt cx="941392" cy="1171581"/>
            </a:xfrm>
          </p:grpSpPr>
          <p:sp>
            <p:nvSpPr>
              <p:cNvPr id="36963"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4"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5"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6"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7"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8"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9"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915" name="Group 66"/>
            <p:cNvGrpSpPr>
              <a:grpSpLocks/>
            </p:cNvGrpSpPr>
            <p:nvPr/>
          </p:nvGrpSpPr>
          <p:grpSpPr bwMode="auto">
            <a:xfrm rot="19430256" flipH="1">
              <a:off x="7662863" y="4762500"/>
              <a:ext cx="439737" cy="547688"/>
              <a:chOff x="5640390" y="5292728"/>
              <a:chExt cx="941392" cy="1171581"/>
            </a:xfrm>
          </p:grpSpPr>
          <p:sp>
            <p:nvSpPr>
              <p:cNvPr id="36956"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7"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8"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9"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0"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1"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2"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916" name="Group 67"/>
            <p:cNvGrpSpPr>
              <a:grpSpLocks/>
            </p:cNvGrpSpPr>
            <p:nvPr/>
          </p:nvGrpSpPr>
          <p:grpSpPr bwMode="auto">
            <a:xfrm rot="-2169744">
              <a:off x="8026400" y="4497388"/>
              <a:ext cx="439738" cy="546100"/>
              <a:chOff x="5640390" y="5292728"/>
              <a:chExt cx="941392" cy="1171581"/>
            </a:xfrm>
          </p:grpSpPr>
          <p:sp>
            <p:nvSpPr>
              <p:cNvPr id="36949"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0"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1"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2"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3"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4"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5"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917" name="Group 66"/>
            <p:cNvGrpSpPr>
              <a:grpSpLocks/>
            </p:cNvGrpSpPr>
            <p:nvPr/>
          </p:nvGrpSpPr>
          <p:grpSpPr bwMode="auto">
            <a:xfrm rot="17100000" flipV="1">
              <a:off x="5859463" y="3046413"/>
              <a:ext cx="439737" cy="547687"/>
              <a:chOff x="5640390" y="5292728"/>
              <a:chExt cx="941392" cy="1171581"/>
            </a:xfrm>
          </p:grpSpPr>
          <p:sp>
            <p:nvSpPr>
              <p:cNvPr id="36942"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3"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4"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5"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6"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7"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8"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918" name="Group 67"/>
            <p:cNvGrpSpPr>
              <a:grpSpLocks/>
            </p:cNvGrpSpPr>
            <p:nvPr/>
          </p:nvGrpSpPr>
          <p:grpSpPr bwMode="auto">
            <a:xfrm rot="-4500000" flipH="1" flipV="1">
              <a:off x="5743575" y="3481388"/>
              <a:ext cx="439737" cy="547688"/>
              <a:chOff x="5640390" y="5292728"/>
              <a:chExt cx="941392" cy="1171581"/>
            </a:xfrm>
          </p:grpSpPr>
          <p:sp>
            <p:nvSpPr>
              <p:cNvPr id="36935"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6"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7"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8"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9"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0"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1"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919" name="Group 66"/>
            <p:cNvGrpSpPr>
              <a:grpSpLocks/>
            </p:cNvGrpSpPr>
            <p:nvPr/>
          </p:nvGrpSpPr>
          <p:grpSpPr bwMode="auto">
            <a:xfrm rot="3762842" flipH="1" flipV="1">
              <a:off x="8069263" y="3019425"/>
              <a:ext cx="439738" cy="547687"/>
              <a:chOff x="5640390" y="5292728"/>
              <a:chExt cx="941392" cy="1171581"/>
            </a:xfrm>
          </p:grpSpPr>
          <p:sp>
            <p:nvSpPr>
              <p:cNvPr id="36928"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9"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0"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1"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2"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3"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4"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920" name="Group 67"/>
            <p:cNvGrpSpPr>
              <a:grpSpLocks/>
            </p:cNvGrpSpPr>
            <p:nvPr/>
          </p:nvGrpSpPr>
          <p:grpSpPr bwMode="auto">
            <a:xfrm rot="3762842" flipV="1">
              <a:off x="8275638" y="3419475"/>
              <a:ext cx="439738" cy="547687"/>
              <a:chOff x="5640390" y="5292728"/>
              <a:chExt cx="941392" cy="1171581"/>
            </a:xfrm>
          </p:grpSpPr>
          <p:sp>
            <p:nvSpPr>
              <p:cNvPr id="36921"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2"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3"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4"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5"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6"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7"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3686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713" y="3124200"/>
            <a:ext cx="6953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447800"/>
            <a:ext cx="6953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334000"/>
            <a:ext cx="6953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334000"/>
            <a:ext cx="6953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24" descr="C:\Users\rhk\AppData\Local\Microsoft\Windows\Temporary Internet Files\Content.IE5\P0TC36KP\MCj04077440000[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895600"/>
            <a:ext cx="78581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7" name="Rectangle 8"/>
          <p:cNvSpPr>
            <a:spLocks noGrp="1" noChangeArrowheads="1"/>
          </p:cNvSpPr>
          <p:nvPr>
            <p:ph type="title"/>
          </p:nvPr>
        </p:nvSpPr>
        <p:spPr/>
        <p:txBody>
          <a:bodyPr rIns="132080"/>
          <a:lstStyle/>
          <a:p>
            <a:r>
              <a:rPr lang="en-US" dirty="0" smtClean="0"/>
              <a:t>Dining Philosophers</a:t>
            </a:r>
            <a:r>
              <a:rPr lang="en-US" dirty="0" smtClean="0">
                <a:sym typeface="Arial" charset="0"/>
              </a:rPr>
              <a:t> solution with numbered resources</a:t>
            </a:r>
            <a:endParaRPr lang="en-US" dirty="0"/>
          </a:p>
        </p:txBody>
      </p:sp>
      <p:sp>
        <p:nvSpPr>
          <p:cNvPr id="119" name="Line 46"/>
          <p:cNvSpPr>
            <a:spLocks noChangeShapeType="1"/>
          </p:cNvSpPr>
          <p:nvPr/>
        </p:nvSpPr>
        <p:spPr bwMode="auto">
          <a:xfrm rot="10800000" flipH="1">
            <a:off x="4953000" y="3048000"/>
            <a:ext cx="609600" cy="304800"/>
          </a:xfrm>
          <a:prstGeom prst="line">
            <a:avLst/>
          </a:prstGeom>
          <a:noFill/>
          <a:ln w="63500">
            <a:solidFill>
              <a:srgbClr val="0000CC"/>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20" name="Line 47"/>
          <p:cNvSpPr>
            <a:spLocks noChangeShapeType="1"/>
          </p:cNvSpPr>
          <p:nvPr/>
        </p:nvSpPr>
        <p:spPr bwMode="auto">
          <a:xfrm rot="10800000">
            <a:off x="5257800" y="4724400"/>
            <a:ext cx="152400" cy="609600"/>
          </a:xfrm>
          <a:prstGeom prst="line">
            <a:avLst/>
          </a:prstGeom>
          <a:noFill/>
          <a:ln w="63500">
            <a:solidFill>
              <a:srgbClr val="0000CC"/>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21" name="Line 48"/>
          <p:cNvSpPr>
            <a:spLocks noChangeShapeType="1"/>
          </p:cNvSpPr>
          <p:nvPr/>
        </p:nvSpPr>
        <p:spPr bwMode="auto">
          <a:xfrm rot="10800000">
            <a:off x="6858000" y="5486400"/>
            <a:ext cx="838200" cy="304800"/>
          </a:xfrm>
          <a:prstGeom prst="line">
            <a:avLst/>
          </a:prstGeom>
          <a:noFill/>
          <a:ln w="63500">
            <a:solidFill>
              <a:srgbClr val="0000CC"/>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22" name="Line 49"/>
          <p:cNvSpPr>
            <a:spLocks noChangeShapeType="1"/>
          </p:cNvSpPr>
          <p:nvPr/>
        </p:nvSpPr>
        <p:spPr bwMode="auto">
          <a:xfrm flipH="1">
            <a:off x="8229600" y="3962400"/>
            <a:ext cx="228600" cy="304800"/>
          </a:xfrm>
          <a:prstGeom prst="line">
            <a:avLst/>
          </a:prstGeom>
          <a:noFill/>
          <a:ln w="63500">
            <a:solidFill>
              <a:srgbClr val="0000CC"/>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28" name="Line 50"/>
          <p:cNvSpPr>
            <a:spLocks noChangeShapeType="1"/>
          </p:cNvSpPr>
          <p:nvPr/>
        </p:nvSpPr>
        <p:spPr bwMode="auto">
          <a:xfrm flipH="1">
            <a:off x="5867400" y="2133600"/>
            <a:ext cx="533400" cy="609600"/>
          </a:xfrm>
          <a:prstGeom prst="line">
            <a:avLst/>
          </a:prstGeom>
          <a:noFill/>
          <a:ln w="63500">
            <a:solidFill>
              <a:srgbClr val="0000CC"/>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29" name="Rectangle 1"/>
          <p:cNvSpPr>
            <a:spLocks/>
          </p:cNvSpPr>
          <p:nvPr/>
        </p:nvSpPr>
        <p:spPr bwMode="auto">
          <a:xfrm>
            <a:off x="228600" y="1676400"/>
            <a:ext cx="4267200" cy="3873500"/>
          </a:xfrm>
          <a:prstGeom prst="rect">
            <a:avLst/>
          </a:prstGeom>
          <a:noFill/>
          <a:ln w="12700" cap="flat">
            <a:noFill/>
            <a:miter lim="800000"/>
            <a:headEnd type="none" w="med" len="med"/>
            <a:tailEnd type="none" w="med" len="med"/>
          </a:ln>
        </p:spPr>
        <p:txBody>
          <a:bodyPr lIns="0" tIns="0" rIns="40639" bIns="0"/>
          <a:lstStyle/>
          <a:p>
            <a:pPr marL="39688">
              <a:spcBef>
                <a:spcPts val="1200"/>
              </a:spcBef>
              <a:defRPr/>
            </a:pPr>
            <a:r>
              <a:rPr lang="en-US" sz="2200" dirty="0">
                <a:latin typeface="Gill Sans MT"/>
                <a:ea typeface="+mn-ea"/>
                <a:cs typeface="Gill Sans MT"/>
                <a:sym typeface="Arial" pitchFamily="34" charset="0"/>
              </a:rPr>
              <a:t>Instead, number </a:t>
            </a:r>
            <a:r>
              <a:rPr lang="en-US" sz="2200" dirty="0" smtClean="0">
                <a:latin typeface="Gill Sans MT"/>
                <a:ea typeface="+mn-ea"/>
                <a:cs typeface="Gill Sans MT"/>
                <a:sym typeface="Arial" pitchFamily="34" charset="0"/>
              </a:rPr>
              <a:t>resources</a:t>
            </a:r>
            <a:endParaRPr lang="en-US" sz="2200" dirty="0">
              <a:latin typeface="Gill Sans MT"/>
              <a:ea typeface="+mn-ea"/>
              <a:cs typeface="Gill Sans MT"/>
              <a:sym typeface="Arial" pitchFamily="34" charset="0"/>
            </a:endParaRPr>
          </a:p>
          <a:p>
            <a:pPr marL="39688">
              <a:spcBef>
                <a:spcPts val="1200"/>
              </a:spcBef>
              <a:defRPr/>
            </a:pPr>
            <a:r>
              <a:rPr lang="en-US" sz="2200" dirty="0">
                <a:latin typeface="Gill Sans MT"/>
                <a:ea typeface="+mn-ea"/>
                <a:cs typeface="Gill Sans MT"/>
                <a:sym typeface="Arial" pitchFamily="34" charset="0"/>
              </a:rPr>
              <a:t>First request lower numbered fork</a:t>
            </a:r>
          </a:p>
          <a:p>
            <a:pPr>
              <a:buFont typeface="Wingdings" pitchFamily="2" charset="2"/>
              <a:buNone/>
              <a:defRPr/>
            </a:pPr>
            <a:endParaRPr lang="en-US" sz="2200" b="1" dirty="0">
              <a:solidFill>
                <a:srgbClr val="0000CC"/>
              </a:solidFill>
              <a:latin typeface="+mn-lt"/>
              <a:ea typeface="+mn-ea"/>
              <a:cs typeface="Courier New" pitchFamily="49" charset="0"/>
            </a:endParaRPr>
          </a:p>
          <a:p>
            <a:pPr>
              <a:buFont typeface="Wingdings" pitchFamily="2" charset="2"/>
              <a:buNone/>
              <a:defRPr/>
            </a:pPr>
            <a:r>
              <a:rPr lang="en-US" sz="2000" b="1" dirty="0">
                <a:solidFill>
                  <a:srgbClr val="0000CC"/>
                </a:solidFill>
                <a:latin typeface="Courier New" pitchFamily="49" charset="0"/>
                <a:ea typeface="+mn-ea"/>
                <a:cs typeface="Courier New" pitchFamily="49" charset="0"/>
              </a:rPr>
              <a:t># define N 5</a:t>
            </a:r>
          </a:p>
          <a:p>
            <a:pPr>
              <a:buFont typeface="Wingdings" pitchFamily="2" charset="2"/>
              <a:buNone/>
              <a:defRPr/>
            </a:pPr>
            <a:endParaRPr lang="en-US" sz="2000" b="1" dirty="0">
              <a:solidFill>
                <a:srgbClr val="0000CC"/>
              </a:solidFill>
              <a:latin typeface="Courier New" pitchFamily="49" charset="0"/>
              <a:ea typeface="+mn-ea"/>
              <a:cs typeface="Courier New" pitchFamily="49" charset="0"/>
            </a:endParaRPr>
          </a:p>
          <a:p>
            <a:pPr>
              <a:buFont typeface="Wingdings" pitchFamily="2" charset="2"/>
              <a:buNone/>
              <a:defRPr/>
            </a:pPr>
            <a:r>
              <a:rPr lang="en-US" sz="2000" b="1" dirty="0">
                <a:solidFill>
                  <a:srgbClr val="0000CC"/>
                </a:solidFill>
                <a:latin typeface="Courier New" pitchFamily="49" charset="0"/>
                <a:ea typeface="+mn-ea"/>
                <a:cs typeface="Courier New" pitchFamily="49" charset="0"/>
              </a:rPr>
              <a:t>void philosopher (</a:t>
            </a:r>
            <a:r>
              <a:rPr lang="en-US" sz="2000" b="1" dirty="0" err="1">
                <a:solidFill>
                  <a:srgbClr val="0000CC"/>
                </a:solidFill>
                <a:latin typeface="Courier New" pitchFamily="49" charset="0"/>
                <a:ea typeface="+mn-ea"/>
                <a:cs typeface="Courier New" pitchFamily="49" charset="0"/>
              </a:rPr>
              <a:t>int</a:t>
            </a:r>
            <a:r>
              <a:rPr lang="en-US" sz="2000" b="1" dirty="0">
                <a:solidFill>
                  <a:srgbClr val="0000CC"/>
                </a:solidFill>
                <a:latin typeface="Courier New" pitchFamily="49" charset="0"/>
                <a:ea typeface="+mn-ea"/>
                <a:cs typeface="Courier New" pitchFamily="49" charset="0"/>
              </a:rPr>
              <a:t> </a:t>
            </a:r>
            <a:r>
              <a:rPr lang="en-US" sz="2000" b="1" dirty="0" err="1">
                <a:solidFill>
                  <a:srgbClr val="0000CC"/>
                </a:solidFill>
                <a:latin typeface="Courier New" pitchFamily="49" charset="0"/>
                <a:ea typeface="+mn-ea"/>
                <a:cs typeface="Courier New" pitchFamily="49" charset="0"/>
              </a:rPr>
              <a:t>i</a:t>
            </a:r>
            <a:r>
              <a:rPr lang="en-US" sz="2000" b="1" dirty="0">
                <a:solidFill>
                  <a:srgbClr val="0000CC"/>
                </a:solidFill>
                <a:latin typeface="Courier New" pitchFamily="49" charset="0"/>
                <a:ea typeface="+mn-ea"/>
                <a:cs typeface="Courier New" pitchFamily="49" charset="0"/>
              </a:rPr>
              <a:t>)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while (TRUE)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think();</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FF0000"/>
                </a:solidFill>
                <a:latin typeface="Courier New" pitchFamily="49" charset="0"/>
                <a:ea typeface="+mn-ea"/>
                <a:cs typeface="Courier New" pitchFamily="49" charset="0"/>
              </a:rPr>
              <a:t>take_fork</a:t>
            </a:r>
            <a:r>
              <a:rPr lang="en-US" sz="2000" b="1" dirty="0">
                <a:solidFill>
                  <a:srgbClr val="FF0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LOWER(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FF0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008000"/>
                </a:solidFill>
                <a:latin typeface="Courier New" pitchFamily="49" charset="0"/>
                <a:ea typeface="+mn-ea"/>
                <a:cs typeface="Courier New" pitchFamily="49" charset="0"/>
              </a:rPr>
              <a:t>take_fork</a:t>
            </a:r>
            <a:r>
              <a:rPr lang="en-US" sz="2000" b="1" dirty="0">
                <a:solidFill>
                  <a:srgbClr val="008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HIGHER(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008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eat(); /* yummy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FF0000"/>
                </a:solidFill>
                <a:latin typeface="Courier New" pitchFamily="49" charset="0"/>
                <a:ea typeface="+mn-ea"/>
                <a:cs typeface="Courier New" pitchFamily="49" charset="0"/>
              </a:rPr>
              <a:t>put_fork</a:t>
            </a:r>
            <a:r>
              <a:rPr lang="en-US" sz="2000" b="1" dirty="0">
                <a:solidFill>
                  <a:srgbClr val="FF0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LOWER(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FF0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008000"/>
                </a:solidFill>
                <a:latin typeface="Courier New" pitchFamily="49" charset="0"/>
                <a:ea typeface="+mn-ea"/>
                <a:cs typeface="Courier New" pitchFamily="49" charset="0"/>
              </a:rPr>
              <a:t>put_fork</a:t>
            </a:r>
            <a:r>
              <a:rPr lang="en-US" sz="2000" b="1" dirty="0">
                <a:solidFill>
                  <a:srgbClr val="008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HIGHER(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008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a:t>
            </a:r>
          </a:p>
          <a:p>
            <a:pPr marL="39688">
              <a:spcBef>
                <a:spcPts val="1200"/>
              </a:spcBef>
              <a:defRPr/>
            </a:pPr>
            <a:endParaRPr lang="en-US" sz="2000" dirty="0">
              <a:latin typeface="Arial" pitchFamily="34" charset="0"/>
              <a:ea typeface="+mn-ea"/>
              <a:cs typeface="Arial" pitchFamily="34" charset="0"/>
              <a:sym typeface="Arial" pitchFamily="34" charset="0"/>
            </a:endParaRPr>
          </a:p>
        </p:txBody>
      </p:sp>
      <p:sp>
        <p:nvSpPr>
          <p:cNvPr id="36884" name="Rectangle 50"/>
          <p:cNvSpPr>
            <a:spLocks/>
          </p:cNvSpPr>
          <p:nvPr/>
        </p:nvSpPr>
        <p:spPr bwMode="auto">
          <a:xfrm>
            <a:off x="6172200" y="3429000"/>
            <a:ext cx="212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a:latin typeface="Arial" charset="0"/>
                <a:cs typeface="Arial" charset="0"/>
                <a:sym typeface="Arial" charset="0"/>
              </a:rPr>
              <a:t>1</a:t>
            </a:r>
          </a:p>
        </p:txBody>
      </p:sp>
      <p:sp>
        <p:nvSpPr>
          <p:cNvPr id="36885" name="Rectangle 51"/>
          <p:cNvSpPr>
            <a:spLocks/>
          </p:cNvSpPr>
          <p:nvPr/>
        </p:nvSpPr>
        <p:spPr bwMode="auto">
          <a:xfrm>
            <a:off x="6000750" y="3975100"/>
            <a:ext cx="212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a:latin typeface="Arial" charset="0"/>
                <a:cs typeface="Arial" charset="0"/>
                <a:sym typeface="Arial" charset="0"/>
              </a:rPr>
              <a:t>2</a:t>
            </a:r>
          </a:p>
        </p:txBody>
      </p:sp>
      <p:sp>
        <p:nvSpPr>
          <p:cNvPr id="36886" name="Rectangle 52"/>
          <p:cNvSpPr>
            <a:spLocks/>
          </p:cNvSpPr>
          <p:nvPr/>
        </p:nvSpPr>
        <p:spPr bwMode="auto">
          <a:xfrm>
            <a:off x="6534150" y="4419600"/>
            <a:ext cx="212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a:latin typeface="Arial" charset="0"/>
                <a:cs typeface="Arial" charset="0"/>
                <a:sym typeface="Arial" charset="0"/>
              </a:rPr>
              <a:t>3</a:t>
            </a:r>
          </a:p>
        </p:txBody>
      </p:sp>
      <p:sp>
        <p:nvSpPr>
          <p:cNvPr id="36887" name="Rectangle 53"/>
          <p:cNvSpPr>
            <a:spLocks/>
          </p:cNvSpPr>
          <p:nvPr/>
        </p:nvSpPr>
        <p:spPr bwMode="auto">
          <a:xfrm>
            <a:off x="7067550" y="3962400"/>
            <a:ext cx="212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a:latin typeface="Arial" charset="0"/>
                <a:cs typeface="Arial" charset="0"/>
                <a:sym typeface="Arial" charset="0"/>
              </a:rPr>
              <a:t>4</a:t>
            </a:r>
          </a:p>
        </p:txBody>
      </p:sp>
      <p:sp>
        <p:nvSpPr>
          <p:cNvPr id="36888" name="Rectangle 54"/>
          <p:cNvSpPr>
            <a:spLocks/>
          </p:cNvSpPr>
          <p:nvPr/>
        </p:nvSpPr>
        <p:spPr bwMode="auto">
          <a:xfrm>
            <a:off x="6838950" y="3441700"/>
            <a:ext cx="212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dirty="0">
                <a:latin typeface="Arial" charset="0"/>
                <a:cs typeface="Arial" charset="0"/>
                <a:sym typeface="Arial" charset="0"/>
              </a:rPr>
              <a:t>5</a:t>
            </a:r>
          </a:p>
        </p:txBody>
      </p:sp>
    </p:spTree>
    <p:extLst>
      <p:ext uri="{BB962C8B-B14F-4D97-AF65-F5344CB8AC3E}">
        <p14:creationId xmlns:p14="http://schemas.microsoft.com/office/powerpoint/2010/main" val="19117763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animBg="1"/>
      <p:bldP spid="121" grpId="0" animBg="1"/>
      <p:bldP spid="122" grpId="0" animBg="1"/>
      <p:bldP spid="12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7"/>
          <p:cNvSpPr>
            <a:spLocks noChangeAspect="1" noChangeArrowheads="1" noTextEdit="1"/>
          </p:cNvSpPr>
          <p:nvPr/>
        </p:nvSpPr>
        <p:spPr bwMode="auto">
          <a:xfrm rot="-900000">
            <a:off x="5114925" y="39211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1" name="Freeform 9"/>
          <p:cNvSpPr>
            <a:spLocks/>
          </p:cNvSpPr>
          <p:nvPr/>
        </p:nvSpPr>
        <p:spPr bwMode="auto">
          <a:xfrm rot="-900000">
            <a:off x="5141913" y="4175125"/>
            <a:ext cx="839787" cy="425450"/>
          </a:xfrm>
          <a:custGeom>
            <a:avLst/>
            <a:gdLst>
              <a:gd name="T0" fmla="*/ 67542068 w 1057"/>
              <a:gd name="T1" fmla="*/ 170280031 h 1063"/>
              <a:gd name="T2" fmla="*/ 53655000 w 1057"/>
              <a:gd name="T3" fmla="*/ 169959843 h 1063"/>
              <a:gd name="T4" fmla="*/ 41661214 w 1057"/>
              <a:gd name="T5" fmla="*/ 168998478 h 1063"/>
              <a:gd name="T6" fmla="*/ 29668235 w 1057"/>
              <a:gd name="T7" fmla="*/ 167396738 h 1063"/>
              <a:gd name="T8" fmla="*/ 19568544 w 1057"/>
              <a:gd name="T9" fmla="*/ 165153821 h 1063"/>
              <a:gd name="T10" fmla="*/ 11362149 w 1057"/>
              <a:gd name="T11" fmla="*/ 162751210 h 1063"/>
              <a:gd name="T12" fmla="*/ 5049844 w 1057"/>
              <a:gd name="T13" fmla="*/ 159707423 h 1063"/>
              <a:gd name="T14" fmla="*/ 1262461 w 1057"/>
              <a:gd name="T15" fmla="*/ 156503942 h 1063"/>
              <a:gd name="T16" fmla="*/ 0 w 1057"/>
              <a:gd name="T17" fmla="*/ 152979873 h 1063"/>
              <a:gd name="T18" fmla="*/ 0 w 1057"/>
              <a:gd name="T19" fmla="*/ 17300164 h 1063"/>
              <a:gd name="T20" fmla="*/ 1262461 w 1057"/>
              <a:gd name="T21" fmla="*/ 13776095 h 1063"/>
              <a:gd name="T22" fmla="*/ 5049844 w 1057"/>
              <a:gd name="T23" fmla="*/ 10572611 h 1063"/>
              <a:gd name="T24" fmla="*/ 11362149 w 1057"/>
              <a:gd name="T25" fmla="*/ 7688918 h 1063"/>
              <a:gd name="T26" fmla="*/ 19568544 w 1057"/>
              <a:gd name="T27" fmla="*/ 5126211 h 1063"/>
              <a:gd name="T28" fmla="*/ 29668235 w 1057"/>
              <a:gd name="T29" fmla="*/ 3043388 h 1063"/>
              <a:gd name="T30" fmla="*/ 41661214 w 1057"/>
              <a:gd name="T31" fmla="*/ 1281553 h 1063"/>
              <a:gd name="T32" fmla="*/ 53655000 w 1057"/>
              <a:gd name="T33" fmla="*/ 480682 h 1063"/>
              <a:gd name="T34" fmla="*/ 67542068 w 1057"/>
              <a:gd name="T35" fmla="*/ 0 h 1063"/>
              <a:gd name="T36" fmla="*/ 599669016 w 1057"/>
              <a:gd name="T37" fmla="*/ 0 h 1063"/>
              <a:gd name="T38" fmla="*/ 613556083 w 1057"/>
              <a:gd name="T39" fmla="*/ 480682 h 1063"/>
              <a:gd name="T40" fmla="*/ 625549857 w 1057"/>
              <a:gd name="T41" fmla="*/ 1281553 h 1063"/>
              <a:gd name="T42" fmla="*/ 637542836 w 1057"/>
              <a:gd name="T43" fmla="*/ 3043388 h 1063"/>
              <a:gd name="T44" fmla="*/ 647642522 w 1057"/>
              <a:gd name="T45" fmla="*/ 5126211 h 1063"/>
              <a:gd name="T46" fmla="*/ 655848913 w 1057"/>
              <a:gd name="T47" fmla="*/ 7688918 h 1063"/>
              <a:gd name="T48" fmla="*/ 662161216 w 1057"/>
              <a:gd name="T49" fmla="*/ 10572611 h 1063"/>
              <a:gd name="T50" fmla="*/ 665948598 w 1057"/>
              <a:gd name="T51" fmla="*/ 13776095 h 1063"/>
              <a:gd name="T52" fmla="*/ 667211059 w 1057"/>
              <a:gd name="T53" fmla="*/ 17300164 h 1063"/>
              <a:gd name="T54" fmla="*/ 667211059 w 1057"/>
              <a:gd name="T55" fmla="*/ 152979873 h 1063"/>
              <a:gd name="T56" fmla="*/ 665948598 w 1057"/>
              <a:gd name="T57" fmla="*/ 156503942 h 1063"/>
              <a:gd name="T58" fmla="*/ 662161216 w 1057"/>
              <a:gd name="T59" fmla="*/ 159707423 h 1063"/>
              <a:gd name="T60" fmla="*/ 655848913 w 1057"/>
              <a:gd name="T61" fmla="*/ 162751210 h 1063"/>
              <a:gd name="T62" fmla="*/ 647642522 w 1057"/>
              <a:gd name="T63" fmla="*/ 165153821 h 1063"/>
              <a:gd name="T64" fmla="*/ 637542836 w 1057"/>
              <a:gd name="T65" fmla="*/ 167396738 h 1063"/>
              <a:gd name="T66" fmla="*/ 625549857 w 1057"/>
              <a:gd name="T67" fmla="*/ 168998478 h 1063"/>
              <a:gd name="T68" fmla="*/ 613556083 w 1057"/>
              <a:gd name="T69" fmla="*/ 169959843 h 1063"/>
              <a:gd name="T70" fmla="*/ 599669016 w 1057"/>
              <a:gd name="T71" fmla="*/ 170280031 h 1063"/>
              <a:gd name="T72" fmla="*/ 67542068 w 1057"/>
              <a:gd name="T73" fmla="*/ 170280031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2" name="Freeform 10"/>
          <p:cNvSpPr>
            <a:spLocks/>
          </p:cNvSpPr>
          <p:nvPr/>
        </p:nvSpPr>
        <p:spPr bwMode="auto">
          <a:xfrm rot="-900000">
            <a:off x="5141913" y="429260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3" name="Freeform 13"/>
          <p:cNvSpPr>
            <a:spLocks/>
          </p:cNvSpPr>
          <p:nvPr/>
        </p:nvSpPr>
        <p:spPr bwMode="auto">
          <a:xfrm rot="-900000">
            <a:off x="5116513" y="4149725"/>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4" name="AutoShape 7"/>
          <p:cNvSpPr>
            <a:spLocks noChangeAspect="1" noChangeArrowheads="1" noTextEdit="1"/>
          </p:cNvSpPr>
          <p:nvPr/>
        </p:nvSpPr>
        <p:spPr bwMode="auto">
          <a:xfrm rot="-5400000">
            <a:off x="6197600" y="47339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5" name="Freeform 9"/>
          <p:cNvSpPr>
            <a:spLocks/>
          </p:cNvSpPr>
          <p:nvPr/>
        </p:nvSpPr>
        <p:spPr bwMode="auto">
          <a:xfrm rot="-5400000">
            <a:off x="6242050" y="498157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6" name="Freeform 10"/>
          <p:cNvSpPr>
            <a:spLocks/>
          </p:cNvSpPr>
          <p:nvPr/>
        </p:nvSpPr>
        <p:spPr bwMode="auto">
          <a:xfrm rot="-5400000">
            <a:off x="6270626" y="512762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7" name="Freeform 13"/>
          <p:cNvSpPr>
            <a:spLocks/>
          </p:cNvSpPr>
          <p:nvPr/>
        </p:nvSpPr>
        <p:spPr bwMode="auto">
          <a:xfrm rot="-5400000">
            <a:off x="6202362" y="4957763"/>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8" name="AutoShape 7"/>
          <p:cNvSpPr>
            <a:spLocks noChangeAspect="1" noChangeArrowheads="1" noTextEdit="1"/>
          </p:cNvSpPr>
          <p:nvPr/>
        </p:nvSpPr>
        <p:spPr bwMode="auto">
          <a:xfrm rot="7849648">
            <a:off x="6910388" y="2709863"/>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9" name="Freeform 9"/>
          <p:cNvSpPr>
            <a:spLocks/>
          </p:cNvSpPr>
          <p:nvPr/>
        </p:nvSpPr>
        <p:spPr bwMode="auto">
          <a:xfrm rot="7849648">
            <a:off x="6940550" y="293370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0" name="Freeform 10"/>
          <p:cNvSpPr>
            <a:spLocks/>
          </p:cNvSpPr>
          <p:nvPr/>
        </p:nvSpPr>
        <p:spPr bwMode="auto">
          <a:xfrm rot="7849648">
            <a:off x="6997701" y="30257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1" name="Freeform 13"/>
          <p:cNvSpPr>
            <a:spLocks/>
          </p:cNvSpPr>
          <p:nvPr/>
        </p:nvSpPr>
        <p:spPr bwMode="auto">
          <a:xfrm rot="7849648">
            <a:off x="6907212" y="2930526"/>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2" name="AutoShape 7"/>
          <p:cNvSpPr>
            <a:spLocks noChangeAspect="1" noChangeArrowheads="1" noTextEdit="1"/>
          </p:cNvSpPr>
          <p:nvPr/>
        </p:nvSpPr>
        <p:spPr bwMode="auto">
          <a:xfrm rot="13750352" flipH="1">
            <a:off x="5468938" y="2709863"/>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03" name="Freeform 9"/>
          <p:cNvSpPr>
            <a:spLocks/>
          </p:cNvSpPr>
          <p:nvPr/>
        </p:nvSpPr>
        <p:spPr bwMode="auto">
          <a:xfrm rot="13750352" flipH="1">
            <a:off x="5505450" y="293370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4" name="Freeform 10"/>
          <p:cNvSpPr>
            <a:spLocks/>
          </p:cNvSpPr>
          <p:nvPr/>
        </p:nvSpPr>
        <p:spPr bwMode="auto">
          <a:xfrm rot="13750352" flipH="1">
            <a:off x="5513388" y="30257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5" name="Freeform 13"/>
          <p:cNvSpPr>
            <a:spLocks/>
          </p:cNvSpPr>
          <p:nvPr/>
        </p:nvSpPr>
        <p:spPr bwMode="auto">
          <a:xfrm rot="13750352" flipH="1">
            <a:off x="5472112" y="2930526"/>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6" name="AutoShape 7"/>
          <p:cNvSpPr>
            <a:spLocks noChangeAspect="1" noChangeArrowheads="1" noTextEdit="1"/>
          </p:cNvSpPr>
          <p:nvPr/>
        </p:nvSpPr>
        <p:spPr bwMode="auto">
          <a:xfrm rot="900000" flipH="1">
            <a:off x="7289800" y="39084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07" name="Freeform 9"/>
          <p:cNvSpPr>
            <a:spLocks/>
          </p:cNvSpPr>
          <p:nvPr/>
        </p:nvSpPr>
        <p:spPr bwMode="auto">
          <a:xfrm rot="900000" flipH="1">
            <a:off x="7327900" y="416242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8" name="Freeform 10"/>
          <p:cNvSpPr>
            <a:spLocks/>
          </p:cNvSpPr>
          <p:nvPr/>
        </p:nvSpPr>
        <p:spPr bwMode="auto">
          <a:xfrm rot="900000" flipH="1">
            <a:off x="7392988" y="427990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9" name="Freeform 13"/>
          <p:cNvSpPr>
            <a:spLocks/>
          </p:cNvSpPr>
          <p:nvPr/>
        </p:nvSpPr>
        <p:spPr bwMode="auto">
          <a:xfrm rot="900000" flipH="1">
            <a:off x="7288213" y="4137025"/>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7910" name="Group 66"/>
          <p:cNvGrpSpPr>
            <a:grpSpLocks/>
          </p:cNvGrpSpPr>
          <p:nvPr/>
        </p:nvGrpSpPr>
        <p:grpSpPr bwMode="auto">
          <a:xfrm flipV="1">
            <a:off x="6672263" y="2509838"/>
            <a:ext cx="439737" cy="547687"/>
            <a:chOff x="5640390" y="5292728"/>
            <a:chExt cx="941392" cy="1171581"/>
          </a:xfrm>
        </p:grpSpPr>
        <p:sp>
          <p:nvSpPr>
            <p:cNvPr id="38007"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8"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9"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0"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1"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2"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3"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11" name="Group 67"/>
          <p:cNvGrpSpPr>
            <a:grpSpLocks/>
          </p:cNvGrpSpPr>
          <p:nvPr/>
        </p:nvGrpSpPr>
        <p:grpSpPr bwMode="auto">
          <a:xfrm flipH="1" flipV="1">
            <a:off x="6221413" y="2509838"/>
            <a:ext cx="439737" cy="547687"/>
            <a:chOff x="5640390" y="5292728"/>
            <a:chExt cx="941392" cy="1171581"/>
          </a:xfrm>
        </p:grpSpPr>
        <p:sp>
          <p:nvSpPr>
            <p:cNvPr id="38000"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1"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2"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3"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4"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5"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6"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12" name="Group 66"/>
          <p:cNvGrpSpPr>
            <a:grpSpLocks/>
          </p:cNvGrpSpPr>
          <p:nvPr/>
        </p:nvGrpSpPr>
        <p:grpSpPr bwMode="auto">
          <a:xfrm rot="2169744">
            <a:off x="5867400" y="4924425"/>
            <a:ext cx="439738" cy="547688"/>
            <a:chOff x="5640390" y="5292728"/>
            <a:chExt cx="941392" cy="1171581"/>
          </a:xfrm>
        </p:grpSpPr>
        <p:sp>
          <p:nvSpPr>
            <p:cNvPr id="37993"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4"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5"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6"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7"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8"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9"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13" name="Group 67"/>
          <p:cNvGrpSpPr>
            <a:grpSpLocks/>
          </p:cNvGrpSpPr>
          <p:nvPr/>
        </p:nvGrpSpPr>
        <p:grpSpPr bwMode="auto">
          <a:xfrm rot="-2169744">
            <a:off x="7442200" y="4659313"/>
            <a:ext cx="439738" cy="546100"/>
            <a:chOff x="5640390" y="5292728"/>
            <a:chExt cx="941392" cy="1171581"/>
          </a:xfrm>
        </p:grpSpPr>
        <p:sp>
          <p:nvSpPr>
            <p:cNvPr id="37986"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7"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8"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9"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0"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1"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2"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14" name="Group 67"/>
          <p:cNvGrpSpPr>
            <a:grpSpLocks/>
          </p:cNvGrpSpPr>
          <p:nvPr/>
        </p:nvGrpSpPr>
        <p:grpSpPr bwMode="auto">
          <a:xfrm rot="-4500000" flipH="1" flipV="1">
            <a:off x="5159375" y="3643313"/>
            <a:ext cx="439737" cy="547688"/>
            <a:chOff x="5640390" y="5292728"/>
            <a:chExt cx="941392" cy="1171581"/>
          </a:xfrm>
        </p:grpSpPr>
        <p:sp>
          <p:nvSpPr>
            <p:cNvPr id="37979"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0"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1"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2"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3"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4"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5"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15" name="Group 66"/>
          <p:cNvGrpSpPr>
            <a:grpSpLocks/>
          </p:cNvGrpSpPr>
          <p:nvPr/>
        </p:nvGrpSpPr>
        <p:grpSpPr bwMode="auto">
          <a:xfrm rot="3762842" flipH="1" flipV="1">
            <a:off x="7485063" y="3181350"/>
            <a:ext cx="439738" cy="547687"/>
            <a:chOff x="5640390" y="5292728"/>
            <a:chExt cx="941392" cy="1171581"/>
          </a:xfrm>
        </p:grpSpPr>
        <p:sp>
          <p:nvSpPr>
            <p:cNvPr id="37972"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3"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4"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5"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6"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7"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8"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791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713" y="3124200"/>
            <a:ext cx="6953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447800"/>
            <a:ext cx="6953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334000"/>
            <a:ext cx="6953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9"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334000"/>
            <a:ext cx="6953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0" name="Picture 24" descr="C:\Users\rhk\AppData\Local\Microsoft\Windows\Temporary Internet Files\Content.IE5\P0TC36KP\MCj04077440000[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895600"/>
            <a:ext cx="78581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6" name="Rectangle 8"/>
          <p:cNvSpPr>
            <a:spLocks noGrp="1" noChangeArrowheads="1"/>
          </p:cNvSpPr>
          <p:nvPr>
            <p:ph type="title"/>
          </p:nvPr>
        </p:nvSpPr>
        <p:spPr/>
        <p:txBody>
          <a:bodyPr rIns="132080"/>
          <a:lstStyle/>
          <a:p>
            <a:r>
              <a:rPr lang="en-US" dirty="0"/>
              <a:t>Dining Philosophers</a:t>
            </a:r>
            <a:r>
              <a:rPr lang="en-US" dirty="0">
                <a:sym typeface="Arial" charset="0"/>
              </a:rPr>
              <a:t> solution with numbered resources</a:t>
            </a:r>
            <a:endParaRPr lang="en-US" dirty="0"/>
          </a:p>
        </p:txBody>
      </p:sp>
      <p:sp>
        <p:nvSpPr>
          <p:cNvPr id="37927" name="Line 46"/>
          <p:cNvSpPr>
            <a:spLocks noChangeShapeType="1"/>
          </p:cNvSpPr>
          <p:nvPr/>
        </p:nvSpPr>
        <p:spPr bwMode="auto">
          <a:xfrm rot="10800000" flipH="1">
            <a:off x="4953000" y="3048000"/>
            <a:ext cx="6096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7928" name="Line 47"/>
          <p:cNvSpPr>
            <a:spLocks noChangeShapeType="1"/>
          </p:cNvSpPr>
          <p:nvPr/>
        </p:nvSpPr>
        <p:spPr bwMode="auto">
          <a:xfrm rot="10800000">
            <a:off x="5257800" y="4724400"/>
            <a:ext cx="152400" cy="6096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7929" name="Line 48"/>
          <p:cNvSpPr>
            <a:spLocks noChangeShapeType="1"/>
          </p:cNvSpPr>
          <p:nvPr/>
        </p:nvSpPr>
        <p:spPr bwMode="auto">
          <a:xfrm rot="10800000">
            <a:off x="6858000" y="5486400"/>
            <a:ext cx="8382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7930" name="Line 49"/>
          <p:cNvSpPr>
            <a:spLocks noChangeShapeType="1"/>
          </p:cNvSpPr>
          <p:nvPr/>
        </p:nvSpPr>
        <p:spPr bwMode="auto">
          <a:xfrm flipH="1">
            <a:off x="8229600" y="3962400"/>
            <a:ext cx="2286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7931" name="Line 50"/>
          <p:cNvSpPr>
            <a:spLocks noChangeShapeType="1"/>
          </p:cNvSpPr>
          <p:nvPr/>
        </p:nvSpPr>
        <p:spPr bwMode="auto">
          <a:xfrm flipH="1">
            <a:off x="5867400" y="2133600"/>
            <a:ext cx="533400" cy="609600"/>
          </a:xfrm>
          <a:prstGeom prst="line">
            <a:avLst/>
          </a:prstGeom>
          <a:noFill/>
          <a:ln w="63500">
            <a:solidFill>
              <a:srgbClr val="0000CC"/>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29" name="Rectangle 1"/>
          <p:cNvSpPr>
            <a:spLocks/>
          </p:cNvSpPr>
          <p:nvPr/>
        </p:nvSpPr>
        <p:spPr bwMode="auto">
          <a:xfrm>
            <a:off x="228600" y="1676400"/>
            <a:ext cx="4495800" cy="3873500"/>
          </a:xfrm>
          <a:prstGeom prst="rect">
            <a:avLst/>
          </a:prstGeom>
          <a:noFill/>
          <a:ln w="12700" cap="flat">
            <a:noFill/>
            <a:miter lim="800000"/>
            <a:headEnd type="none" w="med" len="med"/>
            <a:tailEnd type="none" w="med" len="med"/>
          </a:ln>
        </p:spPr>
        <p:txBody>
          <a:bodyPr lIns="0" tIns="0" rIns="40639" bIns="0"/>
          <a:lstStyle/>
          <a:p>
            <a:pPr marL="39688">
              <a:spcBef>
                <a:spcPts val="1200"/>
              </a:spcBef>
              <a:defRPr/>
            </a:pPr>
            <a:r>
              <a:rPr lang="en-US" sz="2200" dirty="0">
                <a:latin typeface="Gill Sans MT"/>
                <a:ea typeface="+mn-ea"/>
                <a:cs typeface="Gill Sans MT"/>
                <a:sym typeface="Arial" pitchFamily="34" charset="0"/>
              </a:rPr>
              <a:t>Instead, number resources...</a:t>
            </a:r>
          </a:p>
          <a:p>
            <a:pPr marL="39688">
              <a:spcBef>
                <a:spcPts val="1200"/>
              </a:spcBef>
              <a:defRPr/>
            </a:pPr>
            <a:r>
              <a:rPr lang="en-US" sz="2200" dirty="0">
                <a:latin typeface="Gill Sans MT"/>
                <a:ea typeface="+mn-ea"/>
                <a:cs typeface="Gill Sans MT"/>
                <a:sym typeface="Arial" pitchFamily="34" charset="0"/>
              </a:rPr>
              <a:t>Then request higher numbered fork</a:t>
            </a:r>
          </a:p>
          <a:p>
            <a:pPr>
              <a:buFont typeface="Wingdings" pitchFamily="2" charset="2"/>
              <a:buNone/>
              <a:defRPr/>
            </a:pPr>
            <a:endParaRPr lang="en-US" sz="2200" b="1" dirty="0">
              <a:solidFill>
                <a:srgbClr val="0000CC"/>
              </a:solidFill>
              <a:latin typeface="+mn-lt"/>
              <a:ea typeface="+mn-ea"/>
              <a:cs typeface="Courier New" pitchFamily="49" charset="0"/>
            </a:endParaRPr>
          </a:p>
          <a:p>
            <a:pPr>
              <a:buFont typeface="Wingdings" pitchFamily="2" charset="2"/>
              <a:buNone/>
              <a:defRPr/>
            </a:pPr>
            <a:r>
              <a:rPr lang="en-US" sz="2000" b="1" dirty="0">
                <a:solidFill>
                  <a:srgbClr val="0000CC"/>
                </a:solidFill>
                <a:latin typeface="Courier New" pitchFamily="49" charset="0"/>
                <a:ea typeface="+mn-ea"/>
                <a:cs typeface="Courier New" pitchFamily="49" charset="0"/>
              </a:rPr>
              <a:t># define N 5</a:t>
            </a:r>
          </a:p>
          <a:p>
            <a:pPr>
              <a:buFont typeface="Wingdings" pitchFamily="2" charset="2"/>
              <a:buNone/>
              <a:defRPr/>
            </a:pPr>
            <a:endParaRPr lang="en-US" sz="2000" b="1" dirty="0">
              <a:solidFill>
                <a:srgbClr val="0000CC"/>
              </a:solidFill>
              <a:latin typeface="Courier New" pitchFamily="49" charset="0"/>
              <a:ea typeface="+mn-ea"/>
              <a:cs typeface="Courier New" pitchFamily="49" charset="0"/>
            </a:endParaRPr>
          </a:p>
          <a:p>
            <a:pPr>
              <a:buFont typeface="Wingdings" pitchFamily="2" charset="2"/>
              <a:buNone/>
              <a:defRPr/>
            </a:pPr>
            <a:r>
              <a:rPr lang="en-US" sz="2000" b="1" dirty="0">
                <a:solidFill>
                  <a:srgbClr val="0000CC"/>
                </a:solidFill>
                <a:latin typeface="Courier New" pitchFamily="49" charset="0"/>
                <a:ea typeface="+mn-ea"/>
                <a:cs typeface="Courier New" pitchFamily="49" charset="0"/>
              </a:rPr>
              <a:t>void philosopher (</a:t>
            </a:r>
            <a:r>
              <a:rPr lang="en-US" sz="2000" b="1" dirty="0" err="1">
                <a:solidFill>
                  <a:srgbClr val="0000CC"/>
                </a:solidFill>
                <a:latin typeface="Courier New" pitchFamily="49" charset="0"/>
                <a:ea typeface="+mn-ea"/>
                <a:cs typeface="Courier New" pitchFamily="49" charset="0"/>
              </a:rPr>
              <a:t>int</a:t>
            </a:r>
            <a:r>
              <a:rPr lang="en-US" sz="2000" b="1" dirty="0">
                <a:solidFill>
                  <a:srgbClr val="0000CC"/>
                </a:solidFill>
                <a:latin typeface="Courier New" pitchFamily="49" charset="0"/>
                <a:ea typeface="+mn-ea"/>
                <a:cs typeface="Courier New" pitchFamily="49" charset="0"/>
              </a:rPr>
              <a:t> </a:t>
            </a:r>
            <a:r>
              <a:rPr lang="en-US" sz="2000" b="1" dirty="0" err="1">
                <a:solidFill>
                  <a:srgbClr val="0000CC"/>
                </a:solidFill>
                <a:latin typeface="Courier New" pitchFamily="49" charset="0"/>
                <a:ea typeface="+mn-ea"/>
                <a:cs typeface="Courier New" pitchFamily="49" charset="0"/>
              </a:rPr>
              <a:t>i</a:t>
            </a:r>
            <a:r>
              <a:rPr lang="en-US" sz="2000" b="1" dirty="0">
                <a:solidFill>
                  <a:srgbClr val="0000CC"/>
                </a:solidFill>
                <a:latin typeface="Courier New" pitchFamily="49" charset="0"/>
                <a:ea typeface="+mn-ea"/>
                <a:cs typeface="Courier New" pitchFamily="49" charset="0"/>
              </a:rPr>
              <a:t>)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while (TRUE)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think();</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FF0000"/>
                </a:solidFill>
                <a:latin typeface="Courier New" pitchFamily="49" charset="0"/>
                <a:ea typeface="+mn-ea"/>
                <a:cs typeface="Courier New" pitchFamily="49" charset="0"/>
              </a:rPr>
              <a:t>take_fork</a:t>
            </a:r>
            <a:r>
              <a:rPr lang="en-US" sz="2000" b="1" dirty="0">
                <a:solidFill>
                  <a:srgbClr val="FF0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LOWER(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FF0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008000"/>
                </a:solidFill>
                <a:latin typeface="Courier New" pitchFamily="49" charset="0"/>
                <a:ea typeface="+mn-ea"/>
                <a:cs typeface="Courier New" pitchFamily="49" charset="0"/>
              </a:rPr>
              <a:t>take_fork</a:t>
            </a:r>
            <a:r>
              <a:rPr lang="en-US" sz="2000" b="1" dirty="0">
                <a:solidFill>
                  <a:srgbClr val="008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HIGHER(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008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eat(); /* yummy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FF0000"/>
                </a:solidFill>
                <a:latin typeface="Courier New" pitchFamily="49" charset="0"/>
                <a:ea typeface="+mn-ea"/>
                <a:cs typeface="Courier New" pitchFamily="49" charset="0"/>
              </a:rPr>
              <a:t>put_fork</a:t>
            </a:r>
            <a:r>
              <a:rPr lang="en-US" sz="2000" b="1" dirty="0">
                <a:solidFill>
                  <a:srgbClr val="FF0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LOWER(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FF0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008000"/>
                </a:solidFill>
                <a:latin typeface="Courier New" pitchFamily="49" charset="0"/>
                <a:ea typeface="+mn-ea"/>
                <a:cs typeface="Courier New" pitchFamily="49" charset="0"/>
              </a:rPr>
              <a:t>put_fork</a:t>
            </a:r>
            <a:r>
              <a:rPr lang="en-US" sz="2000" b="1" dirty="0">
                <a:solidFill>
                  <a:srgbClr val="008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HIGHER(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008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a:t>
            </a:r>
          </a:p>
          <a:p>
            <a:pPr marL="39688">
              <a:spcBef>
                <a:spcPts val="1200"/>
              </a:spcBef>
              <a:defRPr/>
            </a:pPr>
            <a:endParaRPr lang="en-US" sz="2000" dirty="0">
              <a:latin typeface="Arial" pitchFamily="34" charset="0"/>
              <a:ea typeface="+mn-ea"/>
              <a:cs typeface="Arial" pitchFamily="34" charset="0"/>
              <a:sym typeface="Arial" pitchFamily="34" charset="0"/>
            </a:endParaRPr>
          </a:p>
        </p:txBody>
      </p:sp>
      <p:sp>
        <p:nvSpPr>
          <p:cNvPr id="37933" name="Rectangle 50"/>
          <p:cNvSpPr>
            <a:spLocks/>
          </p:cNvSpPr>
          <p:nvPr/>
        </p:nvSpPr>
        <p:spPr bwMode="auto">
          <a:xfrm>
            <a:off x="6172200" y="34290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1</a:t>
            </a:r>
          </a:p>
        </p:txBody>
      </p:sp>
      <p:sp>
        <p:nvSpPr>
          <p:cNvPr id="37934" name="Rectangle 51"/>
          <p:cNvSpPr>
            <a:spLocks/>
          </p:cNvSpPr>
          <p:nvPr/>
        </p:nvSpPr>
        <p:spPr bwMode="auto">
          <a:xfrm>
            <a:off x="6000750" y="39751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2</a:t>
            </a:r>
          </a:p>
        </p:txBody>
      </p:sp>
      <p:sp>
        <p:nvSpPr>
          <p:cNvPr id="37935" name="Rectangle 52"/>
          <p:cNvSpPr>
            <a:spLocks/>
          </p:cNvSpPr>
          <p:nvPr/>
        </p:nvSpPr>
        <p:spPr bwMode="auto">
          <a:xfrm>
            <a:off x="6534150" y="44196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3</a:t>
            </a:r>
          </a:p>
        </p:txBody>
      </p:sp>
      <p:sp>
        <p:nvSpPr>
          <p:cNvPr id="37936" name="Rectangle 53"/>
          <p:cNvSpPr>
            <a:spLocks/>
          </p:cNvSpPr>
          <p:nvPr/>
        </p:nvSpPr>
        <p:spPr bwMode="auto">
          <a:xfrm>
            <a:off x="7067550" y="39624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4</a:t>
            </a:r>
          </a:p>
        </p:txBody>
      </p:sp>
      <p:sp>
        <p:nvSpPr>
          <p:cNvPr id="37937" name="Rectangle 54"/>
          <p:cNvSpPr>
            <a:spLocks/>
          </p:cNvSpPr>
          <p:nvPr/>
        </p:nvSpPr>
        <p:spPr bwMode="auto">
          <a:xfrm>
            <a:off x="6838950" y="34417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5</a:t>
            </a:r>
          </a:p>
        </p:txBody>
      </p:sp>
      <p:grpSp>
        <p:nvGrpSpPr>
          <p:cNvPr id="37938" name="Group 67"/>
          <p:cNvGrpSpPr>
            <a:grpSpLocks/>
          </p:cNvGrpSpPr>
          <p:nvPr/>
        </p:nvGrpSpPr>
        <p:grpSpPr bwMode="auto">
          <a:xfrm rot="2169744" flipH="1">
            <a:off x="4919663" y="4268788"/>
            <a:ext cx="439737" cy="546100"/>
            <a:chOff x="5640390" y="5292728"/>
            <a:chExt cx="941392" cy="1171581"/>
          </a:xfrm>
        </p:grpSpPr>
        <p:sp>
          <p:nvSpPr>
            <p:cNvPr id="37965"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6"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7"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8"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9"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0"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1"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39" name="Group 66"/>
          <p:cNvGrpSpPr>
            <a:grpSpLocks/>
          </p:cNvGrpSpPr>
          <p:nvPr/>
        </p:nvGrpSpPr>
        <p:grpSpPr bwMode="auto">
          <a:xfrm rot="19430256" flipH="1">
            <a:off x="6443663" y="5257800"/>
            <a:ext cx="439737" cy="547688"/>
            <a:chOff x="5640390" y="5292728"/>
            <a:chExt cx="941392" cy="1171581"/>
          </a:xfrm>
        </p:grpSpPr>
        <p:sp>
          <p:nvSpPr>
            <p:cNvPr id="37958"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9"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0"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1"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2"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3"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4"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40" name="Group 66"/>
          <p:cNvGrpSpPr>
            <a:grpSpLocks/>
          </p:cNvGrpSpPr>
          <p:nvPr/>
        </p:nvGrpSpPr>
        <p:grpSpPr bwMode="auto">
          <a:xfrm rot="17100000" flipV="1">
            <a:off x="5359400" y="2524125"/>
            <a:ext cx="439738" cy="547688"/>
            <a:chOff x="5640390" y="5292728"/>
            <a:chExt cx="941392" cy="1171581"/>
          </a:xfrm>
        </p:grpSpPr>
        <p:sp>
          <p:nvSpPr>
            <p:cNvPr id="37951"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2"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3"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4"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5"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6"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7"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41" name="Group 67"/>
          <p:cNvGrpSpPr>
            <a:grpSpLocks/>
          </p:cNvGrpSpPr>
          <p:nvPr/>
        </p:nvGrpSpPr>
        <p:grpSpPr bwMode="auto">
          <a:xfrm rot="3762842" flipV="1">
            <a:off x="7972425" y="4238625"/>
            <a:ext cx="439738" cy="547688"/>
            <a:chOff x="5640390" y="5292728"/>
            <a:chExt cx="941392" cy="1171581"/>
          </a:xfrm>
        </p:grpSpPr>
        <p:sp>
          <p:nvSpPr>
            <p:cNvPr id="37944"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5"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6"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7"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8"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9"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0"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3020212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7"/>
          <p:cNvSpPr>
            <a:spLocks noChangeAspect="1" noChangeArrowheads="1" noTextEdit="1"/>
          </p:cNvSpPr>
          <p:nvPr/>
        </p:nvSpPr>
        <p:spPr bwMode="auto">
          <a:xfrm rot="-900000">
            <a:off x="5114925" y="39211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915" name="Freeform 9"/>
          <p:cNvSpPr>
            <a:spLocks/>
          </p:cNvSpPr>
          <p:nvPr/>
        </p:nvSpPr>
        <p:spPr bwMode="auto">
          <a:xfrm rot="-900000">
            <a:off x="5141913" y="4175125"/>
            <a:ext cx="839787" cy="425450"/>
          </a:xfrm>
          <a:custGeom>
            <a:avLst/>
            <a:gdLst>
              <a:gd name="T0" fmla="*/ 67542068 w 1057"/>
              <a:gd name="T1" fmla="*/ 170280031 h 1063"/>
              <a:gd name="T2" fmla="*/ 53655000 w 1057"/>
              <a:gd name="T3" fmla="*/ 169959843 h 1063"/>
              <a:gd name="T4" fmla="*/ 41661214 w 1057"/>
              <a:gd name="T5" fmla="*/ 168998478 h 1063"/>
              <a:gd name="T6" fmla="*/ 29668235 w 1057"/>
              <a:gd name="T7" fmla="*/ 167396738 h 1063"/>
              <a:gd name="T8" fmla="*/ 19568544 w 1057"/>
              <a:gd name="T9" fmla="*/ 165153821 h 1063"/>
              <a:gd name="T10" fmla="*/ 11362149 w 1057"/>
              <a:gd name="T11" fmla="*/ 162751210 h 1063"/>
              <a:gd name="T12" fmla="*/ 5049844 w 1057"/>
              <a:gd name="T13" fmla="*/ 159707423 h 1063"/>
              <a:gd name="T14" fmla="*/ 1262461 w 1057"/>
              <a:gd name="T15" fmla="*/ 156503942 h 1063"/>
              <a:gd name="T16" fmla="*/ 0 w 1057"/>
              <a:gd name="T17" fmla="*/ 152979873 h 1063"/>
              <a:gd name="T18" fmla="*/ 0 w 1057"/>
              <a:gd name="T19" fmla="*/ 17300164 h 1063"/>
              <a:gd name="T20" fmla="*/ 1262461 w 1057"/>
              <a:gd name="T21" fmla="*/ 13776095 h 1063"/>
              <a:gd name="T22" fmla="*/ 5049844 w 1057"/>
              <a:gd name="T23" fmla="*/ 10572611 h 1063"/>
              <a:gd name="T24" fmla="*/ 11362149 w 1057"/>
              <a:gd name="T25" fmla="*/ 7688918 h 1063"/>
              <a:gd name="T26" fmla="*/ 19568544 w 1057"/>
              <a:gd name="T27" fmla="*/ 5126211 h 1063"/>
              <a:gd name="T28" fmla="*/ 29668235 w 1057"/>
              <a:gd name="T29" fmla="*/ 3043388 h 1063"/>
              <a:gd name="T30" fmla="*/ 41661214 w 1057"/>
              <a:gd name="T31" fmla="*/ 1281553 h 1063"/>
              <a:gd name="T32" fmla="*/ 53655000 w 1057"/>
              <a:gd name="T33" fmla="*/ 480682 h 1063"/>
              <a:gd name="T34" fmla="*/ 67542068 w 1057"/>
              <a:gd name="T35" fmla="*/ 0 h 1063"/>
              <a:gd name="T36" fmla="*/ 599669016 w 1057"/>
              <a:gd name="T37" fmla="*/ 0 h 1063"/>
              <a:gd name="T38" fmla="*/ 613556083 w 1057"/>
              <a:gd name="T39" fmla="*/ 480682 h 1063"/>
              <a:gd name="T40" fmla="*/ 625549857 w 1057"/>
              <a:gd name="T41" fmla="*/ 1281553 h 1063"/>
              <a:gd name="T42" fmla="*/ 637542836 w 1057"/>
              <a:gd name="T43" fmla="*/ 3043388 h 1063"/>
              <a:gd name="T44" fmla="*/ 647642522 w 1057"/>
              <a:gd name="T45" fmla="*/ 5126211 h 1063"/>
              <a:gd name="T46" fmla="*/ 655848913 w 1057"/>
              <a:gd name="T47" fmla="*/ 7688918 h 1063"/>
              <a:gd name="T48" fmla="*/ 662161216 w 1057"/>
              <a:gd name="T49" fmla="*/ 10572611 h 1063"/>
              <a:gd name="T50" fmla="*/ 665948598 w 1057"/>
              <a:gd name="T51" fmla="*/ 13776095 h 1063"/>
              <a:gd name="T52" fmla="*/ 667211059 w 1057"/>
              <a:gd name="T53" fmla="*/ 17300164 h 1063"/>
              <a:gd name="T54" fmla="*/ 667211059 w 1057"/>
              <a:gd name="T55" fmla="*/ 152979873 h 1063"/>
              <a:gd name="T56" fmla="*/ 665948598 w 1057"/>
              <a:gd name="T57" fmla="*/ 156503942 h 1063"/>
              <a:gd name="T58" fmla="*/ 662161216 w 1057"/>
              <a:gd name="T59" fmla="*/ 159707423 h 1063"/>
              <a:gd name="T60" fmla="*/ 655848913 w 1057"/>
              <a:gd name="T61" fmla="*/ 162751210 h 1063"/>
              <a:gd name="T62" fmla="*/ 647642522 w 1057"/>
              <a:gd name="T63" fmla="*/ 165153821 h 1063"/>
              <a:gd name="T64" fmla="*/ 637542836 w 1057"/>
              <a:gd name="T65" fmla="*/ 167396738 h 1063"/>
              <a:gd name="T66" fmla="*/ 625549857 w 1057"/>
              <a:gd name="T67" fmla="*/ 168998478 h 1063"/>
              <a:gd name="T68" fmla="*/ 613556083 w 1057"/>
              <a:gd name="T69" fmla="*/ 169959843 h 1063"/>
              <a:gd name="T70" fmla="*/ 599669016 w 1057"/>
              <a:gd name="T71" fmla="*/ 170280031 h 1063"/>
              <a:gd name="T72" fmla="*/ 67542068 w 1057"/>
              <a:gd name="T73" fmla="*/ 170280031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16" name="Freeform 10"/>
          <p:cNvSpPr>
            <a:spLocks/>
          </p:cNvSpPr>
          <p:nvPr/>
        </p:nvSpPr>
        <p:spPr bwMode="auto">
          <a:xfrm rot="-900000">
            <a:off x="5141913" y="429260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17" name="Freeform 13"/>
          <p:cNvSpPr>
            <a:spLocks/>
          </p:cNvSpPr>
          <p:nvPr/>
        </p:nvSpPr>
        <p:spPr bwMode="auto">
          <a:xfrm rot="-900000">
            <a:off x="5116513" y="4149725"/>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18" name="AutoShape 7"/>
          <p:cNvSpPr>
            <a:spLocks noChangeAspect="1" noChangeArrowheads="1" noTextEdit="1"/>
          </p:cNvSpPr>
          <p:nvPr/>
        </p:nvSpPr>
        <p:spPr bwMode="auto">
          <a:xfrm rot="-5400000">
            <a:off x="6197600" y="47339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919" name="Freeform 9"/>
          <p:cNvSpPr>
            <a:spLocks/>
          </p:cNvSpPr>
          <p:nvPr/>
        </p:nvSpPr>
        <p:spPr bwMode="auto">
          <a:xfrm rot="-5400000">
            <a:off x="6242050" y="498157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0" name="Freeform 10"/>
          <p:cNvSpPr>
            <a:spLocks/>
          </p:cNvSpPr>
          <p:nvPr/>
        </p:nvSpPr>
        <p:spPr bwMode="auto">
          <a:xfrm rot="-5400000">
            <a:off x="6270626" y="512762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1" name="Freeform 13"/>
          <p:cNvSpPr>
            <a:spLocks/>
          </p:cNvSpPr>
          <p:nvPr/>
        </p:nvSpPr>
        <p:spPr bwMode="auto">
          <a:xfrm rot="-5400000">
            <a:off x="6202362" y="4957763"/>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2" name="AutoShape 7"/>
          <p:cNvSpPr>
            <a:spLocks noChangeAspect="1" noChangeArrowheads="1" noTextEdit="1"/>
          </p:cNvSpPr>
          <p:nvPr/>
        </p:nvSpPr>
        <p:spPr bwMode="auto">
          <a:xfrm rot="7849648">
            <a:off x="6910388" y="2709863"/>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923" name="Freeform 9"/>
          <p:cNvSpPr>
            <a:spLocks/>
          </p:cNvSpPr>
          <p:nvPr/>
        </p:nvSpPr>
        <p:spPr bwMode="auto">
          <a:xfrm rot="7849648">
            <a:off x="6940550" y="293370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4" name="Freeform 10"/>
          <p:cNvSpPr>
            <a:spLocks/>
          </p:cNvSpPr>
          <p:nvPr/>
        </p:nvSpPr>
        <p:spPr bwMode="auto">
          <a:xfrm rot="7849648">
            <a:off x="6997701" y="30257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5" name="Freeform 13"/>
          <p:cNvSpPr>
            <a:spLocks/>
          </p:cNvSpPr>
          <p:nvPr/>
        </p:nvSpPr>
        <p:spPr bwMode="auto">
          <a:xfrm rot="7849648">
            <a:off x="6907212" y="2930526"/>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6" name="AutoShape 7"/>
          <p:cNvSpPr>
            <a:spLocks noChangeAspect="1" noChangeArrowheads="1" noTextEdit="1"/>
          </p:cNvSpPr>
          <p:nvPr/>
        </p:nvSpPr>
        <p:spPr bwMode="auto">
          <a:xfrm rot="13750352" flipH="1">
            <a:off x="5468938" y="2709863"/>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927" name="Freeform 9"/>
          <p:cNvSpPr>
            <a:spLocks/>
          </p:cNvSpPr>
          <p:nvPr/>
        </p:nvSpPr>
        <p:spPr bwMode="auto">
          <a:xfrm rot="13750352" flipH="1">
            <a:off x="5505450" y="293370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8" name="Freeform 10"/>
          <p:cNvSpPr>
            <a:spLocks/>
          </p:cNvSpPr>
          <p:nvPr/>
        </p:nvSpPr>
        <p:spPr bwMode="auto">
          <a:xfrm rot="13750352" flipH="1">
            <a:off x="5513388" y="30257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9" name="Freeform 13"/>
          <p:cNvSpPr>
            <a:spLocks/>
          </p:cNvSpPr>
          <p:nvPr/>
        </p:nvSpPr>
        <p:spPr bwMode="auto">
          <a:xfrm rot="13750352" flipH="1">
            <a:off x="5472112" y="2930526"/>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0" name="AutoShape 7"/>
          <p:cNvSpPr>
            <a:spLocks noChangeAspect="1" noChangeArrowheads="1" noTextEdit="1"/>
          </p:cNvSpPr>
          <p:nvPr/>
        </p:nvSpPr>
        <p:spPr bwMode="auto">
          <a:xfrm rot="900000" flipH="1">
            <a:off x="7289800" y="39084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931" name="Freeform 9"/>
          <p:cNvSpPr>
            <a:spLocks/>
          </p:cNvSpPr>
          <p:nvPr/>
        </p:nvSpPr>
        <p:spPr bwMode="auto">
          <a:xfrm rot="900000" flipH="1">
            <a:off x="7327900" y="416242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2" name="Freeform 10"/>
          <p:cNvSpPr>
            <a:spLocks/>
          </p:cNvSpPr>
          <p:nvPr/>
        </p:nvSpPr>
        <p:spPr bwMode="auto">
          <a:xfrm rot="900000" flipH="1">
            <a:off x="7392988" y="427990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3" name="Freeform 13"/>
          <p:cNvSpPr>
            <a:spLocks/>
          </p:cNvSpPr>
          <p:nvPr/>
        </p:nvSpPr>
        <p:spPr bwMode="auto">
          <a:xfrm rot="900000" flipH="1">
            <a:off x="7288213" y="4137025"/>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8934" name="Group 66"/>
          <p:cNvGrpSpPr>
            <a:grpSpLocks/>
          </p:cNvGrpSpPr>
          <p:nvPr/>
        </p:nvGrpSpPr>
        <p:grpSpPr bwMode="auto">
          <a:xfrm flipV="1">
            <a:off x="6672263" y="2509838"/>
            <a:ext cx="439737" cy="547687"/>
            <a:chOff x="5640390" y="5292728"/>
            <a:chExt cx="941392" cy="1171581"/>
          </a:xfrm>
        </p:grpSpPr>
        <p:sp>
          <p:nvSpPr>
            <p:cNvPr id="39035"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6"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7"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8"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9"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0"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1"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935" name="Group 67"/>
          <p:cNvGrpSpPr>
            <a:grpSpLocks/>
          </p:cNvGrpSpPr>
          <p:nvPr/>
        </p:nvGrpSpPr>
        <p:grpSpPr bwMode="auto">
          <a:xfrm flipH="1" flipV="1">
            <a:off x="6221413" y="2509838"/>
            <a:ext cx="439737" cy="547687"/>
            <a:chOff x="5640390" y="5292728"/>
            <a:chExt cx="941392" cy="1171581"/>
          </a:xfrm>
        </p:grpSpPr>
        <p:sp>
          <p:nvSpPr>
            <p:cNvPr id="39028"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9"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0"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1"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2"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3"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4"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936" name="Group 66"/>
          <p:cNvGrpSpPr>
            <a:grpSpLocks/>
          </p:cNvGrpSpPr>
          <p:nvPr/>
        </p:nvGrpSpPr>
        <p:grpSpPr bwMode="auto">
          <a:xfrm rot="2169744">
            <a:off x="5867400" y="4924425"/>
            <a:ext cx="439738" cy="547688"/>
            <a:chOff x="5640390" y="5292728"/>
            <a:chExt cx="941392" cy="1171581"/>
          </a:xfrm>
        </p:grpSpPr>
        <p:sp>
          <p:nvSpPr>
            <p:cNvPr id="39021"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2"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3"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4"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5"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6"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7"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937" name="Group 67"/>
          <p:cNvGrpSpPr>
            <a:grpSpLocks/>
          </p:cNvGrpSpPr>
          <p:nvPr/>
        </p:nvGrpSpPr>
        <p:grpSpPr bwMode="auto">
          <a:xfrm rot="-2169744">
            <a:off x="7442200" y="4659313"/>
            <a:ext cx="439738" cy="546100"/>
            <a:chOff x="5640390" y="5292728"/>
            <a:chExt cx="941392" cy="1171581"/>
          </a:xfrm>
        </p:grpSpPr>
        <p:sp>
          <p:nvSpPr>
            <p:cNvPr id="39014"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5"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6"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7"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8"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9"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0"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938" name="Group 67"/>
          <p:cNvGrpSpPr>
            <a:grpSpLocks/>
          </p:cNvGrpSpPr>
          <p:nvPr/>
        </p:nvGrpSpPr>
        <p:grpSpPr bwMode="auto">
          <a:xfrm rot="-4500000" flipH="1" flipV="1">
            <a:off x="5159375" y="3643313"/>
            <a:ext cx="439737" cy="547688"/>
            <a:chOff x="5640390" y="5292728"/>
            <a:chExt cx="941392" cy="1171581"/>
          </a:xfrm>
        </p:grpSpPr>
        <p:sp>
          <p:nvSpPr>
            <p:cNvPr id="39007"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8"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9"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0"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1"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2"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3"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939" name="Group 66"/>
          <p:cNvGrpSpPr>
            <a:grpSpLocks/>
          </p:cNvGrpSpPr>
          <p:nvPr/>
        </p:nvGrpSpPr>
        <p:grpSpPr bwMode="auto">
          <a:xfrm rot="3762842" flipH="1" flipV="1">
            <a:off x="7485063" y="3181350"/>
            <a:ext cx="439738" cy="547687"/>
            <a:chOff x="5640390" y="5292728"/>
            <a:chExt cx="941392" cy="1171581"/>
          </a:xfrm>
        </p:grpSpPr>
        <p:sp>
          <p:nvSpPr>
            <p:cNvPr id="39000"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1"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2"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3"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4"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5"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6"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894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713" y="3124200"/>
            <a:ext cx="6953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447800"/>
            <a:ext cx="6953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334000"/>
            <a:ext cx="6953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334000"/>
            <a:ext cx="6953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4" name="Picture 24" descr="C:\Users\rhk\AppData\Local\Microsoft\Windows\Temporary Internet Files\Content.IE5\P0TC36KP\MCj04077440000[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895600"/>
            <a:ext cx="78581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50" name="Rectangle 8"/>
          <p:cNvSpPr>
            <a:spLocks noGrp="1" noChangeArrowheads="1"/>
          </p:cNvSpPr>
          <p:nvPr>
            <p:ph type="title"/>
          </p:nvPr>
        </p:nvSpPr>
        <p:spPr/>
        <p:txBody>
          <a:bodyPr rIns="132080"/>
          <a:lstStyle/>
          <a:p>
            <a:r>
              <a:rPr lang="en-US" dirty="0"/>
              <a:t>Dining Philosophers</a:t>
            </a:r>
            <a:r>
              <a:rPr lang="en-US" dirty="0">
                <a:sym typeface="Arial" charset="0"/>
              </a:rPr>
              <a:t> solution with numbered resources</a:t>
            </a:r>
            <a:endParaRPr lang="en-US" dirty="0"/>
          </a:p>
        </p:txBody>
      </p:sp>
      <p:sp>
        <p:nvSpPr>
          <p:cNvPr id="38951" name="Line 46"/>
          <p:cNvSpPr>
            <a:spLocks noChangeShapeType="1"/>
          </p:cNvSpPr>
          <p:nvPr/>
        </p:nvSpPr>
        <p:spPr bwMode="auto">
          <a:xfrm rot="10800000" flipH="1">
            <a:off x="4953000" y="3048000"/>
            <a:ext cx="6096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8952" name="Line 47"/>
          <p:cNvSpPr>
            <a:spLocks noChangeShapeType="1"/>
          </p:cNvSpPr>
          <p:nvPr/>
        </p:nvSpPr>
        <p:spPr bwMode="auto">
          <a:xfrm rot="10800000">
            <a:off x="5257800" y="4724400"/>
            <a:ext cx="152400" cy="6096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8953" name="Line 48"/>
          <p:cNvSpPr>
            <a:spLocks noChangeShapeType="1"/>
          </p:cNvSpPr>
          <p:nvPr/>
        </p:nvSpPr>
        <p:spPr bwMode="auto">
          <a:xfrm rot="10800000">
            <a:off x="6858000" y="5486400"/>
            <a:ext cx="8382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8954" name="Line 49"/>
          <p:cNvSpPr>
            <a:spLocks noChangeShapeType="1"/>
          </p:cNvSpPr>
          <p:nvPr/>
        </p:nvSpPr>
        <p:spPr bwMode="auto">
          <a:xfrm flipH="1">
            <a:off x="8229600" y="3962400"/>
            <a:ext cx="2286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8955" name="Line 50"/>
          <p:cNvSpPr>
            <a:spLocks noChangeShapeType="1"/>
          </p:cNvSpPr>
          <p:nvPr/>
        </p:nvSpPr>
        <p:spPr bwMode="auto">
          <a:xfrm flipH="1">
            <a:off x="5867400" y="2133600"/>
            <a:ext cx="533400" cy="609600"/>
          </a:xfrm>
          <a:prstGeom prst="line">
            <a:avLst/>
          </a:prstGeom>
          <a:noFill/>
          <a:ln w="63500">
            <a:solidFill>
              <a:srgbClr val="0000CC"/>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29" name="Rectangle 1"/>
          <p:cNvSpPr>
            <a:spLocks/>
          </p:cNvSpPr>
          <p:nvPr/>
        </p:nvSpPr>
        <p:spPr bwMode="auto">
          <a:xfrm>
            <a:off x="228600" y="1676400"/>
            <a:ext cx="4495800" cy="3873500"/>
          </a:xfrm>
          <a:prstGeom prst="rect">
            <a:avLst/>
          </a:prstGeom>
          <a:noFill/>
          <a:ln w="12700" cap="flat">
            <a:noFill/>
            <a:miter lim="800000"/>
            <a:headEnd type="none" w="med" len="med"/>
            <a:tailEnd type="none" w="med" len="med"/>
          </a:ln>
        </p:spPr>
        <p:txBody>
          <a:bodyPr lIns="0" tIns="0" rIns="40639" bIns="0"/>
          <a:lstStyle/>
          <a:p>
            <a:pPr marL="39688">
              <a:spcBef>
                <a:spcPts val="1200"/>
              </a:spcBef>
              <a:defRPr/>
            </a:pPr>
            <a:r>
              <a:rPr lang="en-US" sz="2200" dirty="0">
                <a:latin typeface="Gill Sans MT"/>
                <a:ea typeface="+mn-ea"/>
                <a:cs typeface="Gill Sans MT"/>
                <a:sym typeface="Arial" pitchFamily="34" charset="0"/>
              </a:rPr>
              <a:t>Instead, number resources...</a:t>
            </a:r>
          </a:p>
          <a:p>
            <a:pPr marL="39688">
              <a:spcBef>
                <a:spcPts val="1200"/>
              </a:spcBef>
              <a:defRPr/>
            </a:pPr>
            <a:r>
              <a:rPr lang="en-US" sz="2200" dirty="0">
                <a:latin typeface="Gill Sans MT"/>
                <a:ea typeface="+mn-ea"/>
                <a:cs typeface="Gill Sans MT"/>
                <a:sym typeface="Arial" pitchFamily="34" charset="0"/>
              </a:rPr>
              <a:t>Then request higher numbered fork</a:t>
            </a:r>
          </a:p>
          <a:p>
            <a:pPr>
              <a:buFont typeface="Wingdings" pitchFamily="2" charset="2"/>
              <a:buNone/>
              <a:defRPr/>
            </a:pPr>
            <a:endParaRPr lang="en-US" sz="2200" b="1" dirty="0">
              <a:solidFill>
                <a:srgbClr val="0000CC"/>
              </a:solidFill>
              <a:latin typeface="+mn-lt"/>
              <a:ea typeface="+mn-ea"/>
              <a:cs typeface="Courier New" pitchFamily="49" charset="0"/>
            </a:endParaRPr>
          </a:p>
          <a:p>
            <a:pPr>
              <a:buFont typeface="Wingdings" pitchFamily="2" charset="2"/>
              <a:buNone/>
              <a:defRPr/>
            </a:pPr>
            <a:r>
              <a:rPr lang="en-US" sz="2000" b="1" dirty="0">
                <a:solidFill>
                  <a:srgbClr val="0000CC"/>
                </a:solidFill>
                <a:latin typeface="Courier New" pitchFamily="49" charset="0"/>
                <a:ea typeface="+mn-ea"/>
                <a:cs typeface="Courier New" pitchFamily="49" charset="0"/>
              </a:rPr>
              <a:t># define N 5</a:t>
            </a:r>
          </a:p>
          <a:p>
            <a:pPr>
              <a:buFont typeface="Wingdings" pitchFamily="2" charset="2"/>
              <a:buNone/>
              <a:defRPr/>
            </a:pPr>
            <a:endParaRPr lang="en-US" sz="2000" b="1" dirty="0">
              <a:solidFill>
                <a:srgbClr val="0000CC"/>
              </a:solidFill>
              <a:latin typeface="Courier New" pitchFamily="49" charset="0"/>
              <a:ea typeface="+mn-ea"/>
              <a:cs typeface="Courier New" pitchFamily="49" charset="0"/>
            </a:endParaRPr>
          </a:p>
          <a:p>
            <a:pPr>
              <a:buFont typeface="Wingdings" pitchFamily="2" charset="2"/>
              <a:buNone/>
              <a:defRPr/>
            </a:pPr>
            <a:r>
              <a:rPr lang="en-US" sz="2000" b="1" dirty="0">
                <a:solidFill>
                  <a:srgbClr val="0000CC"/>
                </a:solidFill>
                <a:latin typeface="Courier New" pitchFamily="49" charset="0"/>
                <a:ea typeface="+mn-ea"/>
                <a:cs typeface="Courier New" pitchFamily="49" charset="0"/>
              </a:rPr>
              <a:t>void philosopher (</a:t>
            </a:r>
            <a:r>
              <a:rPr lang="en-US" sz="2000" b="1" dirty="0" err="1">
                <a:solidFill>
                  <a:srgbClr val="0000CC"/>
                </a:solidFill>
                <a:latin typeface="Courier New" pitchFamily="49" charset="0"/>
                <a:ea typeface="+mn-ea"/>
                <a:cs typeface="Courier New" pitchFamily="49" charset="0"/>
              </a:rPr>
              <a:t>int</a:t>
            </a:r>
            <a:r>
              <a:rPr lang="en-US" sz="2000" b="1" dirty="0">
                <a:solidFill>
                  <a:srgbClr val="0000CC"/>
                </a:solidFill>
                <a:latin typeface="Courier New" pitchFamily="49" charset="0"/>
                <a:ea typeface="+mn-ea"/>
                <a:cs typeface="Courier New" pitchFamily="49" charset="0"/>
              </a:rPr>
              <a:t> </a:t>
            </a:r>
            <a:r>
              <a:rPr lang="en-US" sz="2000" b="1" dirty="0" err="1">
                <a:solidFill>
                  <a:srgbClr val="0000CC"/>
                </a:solidFill>
                <a:latin typeface="Courier New" pitchFamily="49" charset="0"/>
                <a:ea typeface="+mn-ea"/>
                <a:cs typeface="Courier New" pitchFamily="49" charset="0"/>
              </a:rPr>
              <a:t>i</a:t>
            </a:r>
            <a:r>
              <a:rPr lang="en-US" sz="2000" b="1" dirty="0">
                <a:solidFill>
                  <a:srgbClr val="0000CC"/>
                </a:solidFill>
                <a:latin typeface="Courier New" pitchFamily="49" charset="0"/>
                <a:ea typeface="+mn-ea"/>
                <a:cs typeface="Courier New" pitchFamily="49" charset="0"/>
              </a:rPr>
              <a:t>)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while (TRUE)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think();</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FF0000"/>
                </a:solidFill>
                <a:latin typeface="Courier New" pitchFamily="49" charset="0"/>
                <a:ea typeface="+mn-ea"/>
                <a:cs typeface="Courier New" pitchFamily="49" charset="0"/>
              </a:rPr>
              <a:t>take_fork</a:t>
            </a:r>
            <a:r>
              <a:rPr lang="en-US" sz="2000" b="1" dirty="0">
                <a:solidFill>
                  <a:srgbClr val="FF0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LOWER(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FF0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008000"/>
                </a:solidFill>
                <a:latin typeface="Courier New" pitchFamily="49" charset="0"/>
                <a:ea typeface="+mn-ea"/>
                <a:cs typeface="Courier New" pitchFamily="49" charset="0"/>
              </a:rPr>
              <a:t>take_fork</a:t>
            </a:r>
            <a:r>
              <a:rPr lang="en-US" sz="2000" b="1" dirty="0">
                <a:solidFill>
                  <a:srgbClr val="008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HIGHER(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008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eat(); /* yummy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FF0000"/>
                </a:solidFill>
                <a:latin typeface="Courier New" pitchFamily="49" charset="0"/>
                <a:ea typeface="+mn-ea"/>
                <a:cs typeface="Courier New" pitchFamily="49" charset="0"/>
              </a:rPr>
              <a:t>put_fork</a:t>
            </a:r>
            <a:r>
              <a:rPr lang="en-US" sz="2000" b="1" dirty="0">
                <a:solidFill>
                  <a:srgbClr val="FF0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LOWER(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FF0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008000"/>
                </a:solidFill>
                <a:latin typeface="Courier New" pitchFamily="49" charset="0"/>
                <a:ea typeface="+mn-ea"/>
                <a:cs typeface="Courier New" pitchFamily="49" charset="0"/>
              </a:rPr>
              <a:t>put_fork</a:t>
            </a:r>
            <a:r>
              <a:rPr lang="en-US" sz="2000" b="1" dirty="0">
                <a:solidFill>
                  <a:srgbClr val="008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HIGHER(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008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a:t>
            </a:r>
          </a:p>
          <a:p>
            <a:pPr marL="39688">
              <a:spcBef>
                <a:spcPts val="1200"/>
              </a:spcBef>
              <a:defRPr/>
            </a:pPr>
            <a:endParaRPr lang="en-US" sz="2000" dirty="0">
              <a:latin typeface="Arial" pitchFamily="34" charset="0"/>
              <a:ea typeface="+mn-ea"/>
              <a:cs typeface="Arial" pitchFamily="34" charset="0"/>
              <a:sym typeface="Arial" pitchFamily="34" charset="0"/>
            </a:endParaRPr>
          </a:p>
        </p:txBody>
      </p:sp>
      <p:sp>
        <p:nvSpPr>
          <p:cNvPr id="38957" name="Rectangle 50"/>
          <p:cNvSpPr>
            <a:spLocks/>
          </p:cNvSpPr>
          <p:nvPr/>
        </p:nvSpPr>
        <p:spPr bwMode="auto">
          <a:xfrm>
            <a:off x="6172200" y="34290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1</a:t>
            </a:r>
          </a:p>
        </p:txBody>
      </p:sp>
      <p:sp>
        <p:nvSpPr>
          <p:cNvPr id="38958" name="Rectangle 51"/>
          <p:cNvSpPr>
            <a:spLocks/>
          </p:cNvSpPr>
          <p:nvPr/>
        </p:nvSpPr>
        <p:spPr bwMode="auto">
          <a:xfrm>
            <a:off x="6000750" y="39751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2</a:t>
            </a:r>
          </a:p>
        </p:txBody>
      </p:sp>
      <p:sp>
        <p:nvSpPr>
          <p:cNvPr id="38959" name="Rectangle 52"/>
          <p:cNvSpPr>
            <a:spLocks/>
          </p:cNvSpPr>
          <p:nvPr/>
        </p:nvSpPr>
        <p:spPr bwMode="auto">
          <a:xfrm>
            <a:off x="6534150" y="44196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3</a:t>
            </a:r>
          </a:p>
        </p:txBody>
      </p:sp>
      <p:sp>
        <p:nvSpPr>
          <p:cNvPr id="38960" name="Rectangle 53"/>
          <p:cNvSpPr>
            <a:spLocks/>
          </p:cNvSpPr>
          <p:nvPr/>
        </p:nvSpPr>
        <p:spPr bwMode="auto">
          <a:xfrm>
            <a:off x="7067550" y="39624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4</a:t>
            </a:r>
          </a:p>
        </p:txBody>
      </p:sp>
      <p:sp>
        <p:nvSpPr>
          <p:cNvPr id="38961" name="Rectangle 54"/>
          <p:cNvSpPr>
            <a:spLocks/>
          </p:cNvSpPr>
          <p:nvPr/>
        </p:nvSpPr>
        <p:spPr bwMode="auto">
          <a:xfrm>
            <a:off x="6838950" y="34417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5</a:t>
            </a:r>
          </a:p>
        </p:txBody>
      </p:sp>
      <p:sp>
        <p:nvSpPr>
          <p:cNvPr id="38962" name="Line 46"/>
          <p:cNvSpPr>
            <a:spLocks noChangeShapeType="1"/>
          </p:cNvSpPr>
          <p:nvPr/>
        </p:nvSpPr>
        <p:spPr bwMode="auto">
          <a:xfrm rot="10800000" flipH="1" flipV="1">
            <a:off x="4648200" y="3810000"/>
            <a:ext cx="457200" cy="533400"/>
          </a:xfrm>
          <a:prstGeom prst="line">
            <a:avLst/>
          </a:prstGeom>
          <a:noFill/>
          <a:ln w="63500">
            <a:solidFill>
              <a:srgbClr val="0000CC"/>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8963" name="Line 47"/>
          <p:cNvSpPr>
            <a:spLocks noChangeShapeType="1"/>
          </p:cNvSpPr>
          <p:nvPr/>
        </p:nvSpPr>
        <p:spPr bwMode="auto">
          <a:xfrm rot="10800000" flipH="1">
            <a:off x="5867400" y="5486400"/>
            <a:ext cx="533400" cy="152400"/>
          </a:xfrm>
          <a:prstGeom prst="line">
            <a:avLst/>
          </a:prstGeom>
          <a:noFill/>
          <a:ln w="63500">
            <a:solidFill>
              <a:srgbClr val="0000CC"/>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8964" name="Line 48"/>
          <p:cNvSpPr>
            <a:spLocks noChangeShapeType="1"/>
          </p:cNvSpPr>
          <p:nvPr/>
        </p:nvSpPr>
        <p:spPr bwMode="auto">
          <a:xfrm rot="10800000" flipH="1">
            <a:off x="8077200" y="4648200"/>
            <a:ext cx="0" cy="685800"/>
          </a:xfrm>
          <a:prstGeom prst="line">
            <a:avLst/>
          </a:prstGeom>
          <a:noFill/>
          <a:ln w="63500">
            <a:solidFill>
              <a:srgbClr val="0000CC"/>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8965" name="Line 49"/>
          <p:cNvSpPr>
            <a:spLocks noChangeShapeType="1"/>
          </p:cNvSpPr>
          <p:nvPr/>
        </p:nvSpPr>
        <p:spPr bwMode="auto">
          <a:xfrm flipH="1" flipV="1">
            <a:off x="7772400" y="2971800"/>
            <a:ext cx="533400" cy="228600"/>
          </a:xfrm>
          <a:prstGeom prst="line">
            <a:avLst/>
          </a:prstGeom>
          <a:noFill/>
          <a:ln w="63500">
            <a:solidFill>
              <a:srgbClr val="0000CC"/>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38966" name="Group 67"/>
          <p:cNvGrpSpPr>
            <a:grpSpLocks/>
          </p:cNvGrpSpPr>
          <p:nvPr/>
        </p:nvGrpSpPr>
        <p:grpSpPr bwMode="auto">
          <a:xfrm rot="2169744" flipH="1">
            <a:off x="4919663" y="4268788"/>
            <a:ext cx="439737" cy="546100"/>
            <a:chOff x="5640390" y="5292728"/>
            <a:chExt cx="941392" cy="1171581"/>
          </a:xfrm>
        </p:grpSpPr>
        <p:sp>
          <p:nvSpPr>
            <p:cNvPr id="38993"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4"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5"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6"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7"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8"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9"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967" name="Group 66"/>
          <p:cNvGrpSpPr>
            <a:grpSpLocks/>
          </p:cNvGrpSpPr>
          <p:nvPr/>
        </p:nvGrpSpPr>
        <p:grpSpPr bwMode="auto">
          <a:xfrm rot="19430256" flipH="1">
            <a:off x="6443663" y="5257800"/>
            <a:ext cx="439737" cy="547688"/>
            <a:chOff x="5640390" y="5292728"/>
            <a:chExt cx="941392" cy="1171581"/>
          </a:xfrm>
        </p:grpSpPr>
        <p:sp>
          <p:nvSpPr>
            <p:cNvPr id="38986"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7"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8"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9"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0"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1"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2"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968" name="Group 66"/>
          <p:cNvGrpSpPr>
            <a:grpSpLocks/>
          </p:cNvGrpSpPr>
          <p:nvPr/>
        </p:nvGrpSpPr>
        <p:grpSpPr bwMode="auto">
          <a:xfrm rot="17100000" flipV="1">
            <a:off x="5359400" y="2524125"/>
            <a:ext cx="439738" cy="547688"/>
            <a:chOff x="5640390" y="5292728"/>
            <a:chExt cx="941392" cy="1171581"/>
          </a:xfrm>
        </p:grpSpPr>
        <p:sp>
          <p:nvSpPr>
            <p:cNvPr id="38979"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0"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1"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2"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3"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4"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5"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969" name="Group 67"/>
          <p:cNvGrpSpPr>
            <a:grpSpLocks/>
          </p:cNvGrpSpPr>
          <p:nvPr/>
        </p:nvGrpSpPr>
        <p:grpSpPr bwMode="auto">
          <a:xfrm rot="3762842" flipV="1">
            <a:off x="7972425" y="4238625"/>
            <a:ext cx="439738" cy="547688"/>
            <a:chOff x="5640390" y="5292728"/>
            <a:chExt cx="941392" cy="1171581"/>
          </a:xfrm>
        </p:grpSpPr>
        <p:sp>
          <p:nvSpPr>
            <p:cNvPr id="38972"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3"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4"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5"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6"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7"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8"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9104292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7"/>
          <p:cNvSpPr>
            <a:spLocks noChangeAspect="1" noChangeArrowheads="1" noTextEdit="1"/>
          </p:cNvSpPr>
          <p:nvPr/>
        </p:nvSpPr>
        <p:spPr bwMode="auto">
          <a:xfrm rot="-900000">
            <a:off x="5114925" y="39211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39" name="Freeform 9"/>
          <p:cNvSpPr>
            <a:spLocks/>
          </p:cNvSpPr>
          <p:nvPr/>
        </p:nvSpPr>
        <p:spPr bwMode="auto">
          <a:xfrm rot="-900000">
            <a:off x="5141913" y="4175125"/>
            <a:ext cx="839787" cy="425450"/>
          </a:xfrm>
          <a:custGeom>
            <a:avLst/>
            <a:gdLst>
              <a:gd name="T0" fmla="*/ 67542068 w 1057"/>
              <a:gd name="T1" fmla="*/ 170280031 h 1063"/>
              <a:gd name="T2" fmla="*/ 53655000 w 1057"/>
              <a:gd name="T3" fmla="*/ 169959843 h 1063"/>
              <a:gd name="T4" fmla="*/ 41661214 w 1057"/>
              <a:gd name="T5" fmla="*/ 168998478 h 1063"/>
              <a:gd name="T6" fmla="*/ 29668235 w 1057"/>
              <a:gd name="T7" fmla="*/ 167396738 h 1063"/>
              <a:gd name="T8" fmla="*/ 19568544 w 1057"/>
              <a:gd name="T9" fmla="*/ 165153821 h 1063"/>
              <a:gd name="T10" fmla="*/ 11362149 w 1057"/>
              <a:gd name="T11" fmla="*/ 162751210 h 1063"/>
              <a:gd name="T12" fmla="*/ 5049844 w 1057"/>
              <a:gd name="T13" fmla="*/ 159707423 h 1063"/>
              <a:gd name="T14" fmla="*/ 1262461 w 1057"/>
              <a:gd name="T15" fmla="*/ 156503942 h 1063"/>
              <a:gd name="T16" fmla="*/ 0 w 1057"/>
              <a:gd name="T17" fmla="*/ 152979873 h 1063"/>
              <a:gd name="T18" fmla="*/ 0 w 1057"/>
              <a:gd name="T19" fmla="*/ 17300164 h 1063"/>
              <a:gd name="T20" fmla="*/ 1262461 w 1057"/>
              <a:gd name="T21" fmla="*/ 13776095 h 1063"/>
              <a:gd name="T22" fmla="*/ 5049844 w 1057"/>
              <a:gd name="T23" fmla="*/ 10572611 h 1063"/>
              <a:gd name="T24" fmla="*/ 11362149 w 1057"/>
              <a:gd name="T25" fmla="*/ 7688918 h 1063"/>
              <a:gd name="T26" fmla="*/ 19568544 w 1057"/>
              <a:gd name="T27" fmla="*/ 5126211 h 1063"/>
              <a:gd name="T28" fmla="*/ 29668235 w 1057"/>
              <a:gd name="T29" fmla="*/ 3043388 h 1063"/>
              <a:gd name="T30" fmla="*/ 41661214 w 1057"/>
              <a:gd name="T31" fmla="*/ 1281553 h 1063"/>
              <a:gd name="T32" fmla="*/ 53655000 w 1057"/>
              <a:gd name="T33" fmla="*/ 480682 h 1063"/>
              <a:gd name="T34" fmla="*/ 67542068 w 1057"/>
              <a:gd name="T35" fmla="*/ 0 h 1063"/>
              <a:gd name="T36" fmla="*/ 599669016 w 1057"/>
              <a:gd name="T37" fmla="*/ 0 h 1063"/>
              <a:gd name="T38" fmla="*/ 613556083 w 1057"/>
              <a:gd name="T39" fmla="*/ 480682 h 1063"/>
              <a:gd name="T40" fmla="*/ 625549857 w 1057"/>
              <a:gd name="T41" fmla="*/ 1281553 h 1063"/>
              <a:gd name="T42" fmla="*/ 637542836 w 1057"/>
              <a:gd name="T43" fmla="*/ 3043388 h 1063"/>
              <a:gd name="T44" fmla="*/ 647642522 w 1057"/>
              <a:gd name="T45" fmla="*/ 5126211 h 1063"/>
              <a:gd name="T46" fmla="*/ 655848913 w 1057"/>
              <a:gd name="T47" fmla="*/ 7688918 h 1063"/>
              <a:gd name="T48" fmla="*/ 662161216 w 1057"/>
              <a:gd name="T49" fmla="*/ 10572611 h 1063"/>
              <a:gd name="T50" fmla="*/ 665948598 w 1057"/>
              <a:gd name="T51" fmla="*/ 13776095 h 1063"/>
              <a:gd name="T52" fmla="*/ 667211059 w 1057"/>
              <a:gd name="T53" fmla="*/ 17300164 h 1063"/>
              <a:gd name="T54" fmla="*/ 667211059 w 1057"/>
              <a:gd name="T55" fmla="*/ 152979873 h 1063"/>
              <a:gd name="T56" fmla="*/ 665948598 w 1057"/>
              <a:gd name="T57" fmla="*/ 156503942 h 1063"/>
              <a:gd name="T58" fmla="*/ 662161216 w 1057"/>
              <a:gd name="T59" fmla="*/ 159707423 h 1063"/>
              <a:gd name="T60" fmla="*/ 655848913 w 1057"/>
              <a:gd name="T61" fmla="*/ 162751210 h 1063"/>
              <a:gd name="T62" fmla="*/ 647642522 w 1057"/>
              <a:gd name="T63" fmla="*/ 165153821 h 1063"/>
              <a:gd name="T64" fmla="*/ 637542836 w 1057"/>
              <a:gd name="T65" fmla="*/ 167396738 h 1063"/>
              <a:gd name="T66" fmla="*/ 625549857 w 1057"/>
              <a:gd name="T67" fmla="*/ 168998478 h 1063"/>
              <a:gd name="T68" fmla="*/ 613556083 w 1057"/>
              <a:gd name="T69" fmla="*/ 169959843 h 1063"/>
              <a:gd name="T70" fmla="*/ 599669016 w 1057"/>
              <a:gd name="T71" fmla="*/ 170280031 h 1063"/>
              <a:gd name="T72" fmla="*/ 67542068 w 1057"/>
              <a:gd name="T73" fmla="*/ 170280031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0" name="Freeform 10"/>
          <p:cNvSpPr>
            <a:spLocks/>
          </p:cNvSpPr>
          <p:nvPr/>
        </p:nvSpPr>
        <p:spPr bwMode="auto">
          <a:xfrm rot="-900000">
            <a:off x="5141913" y="429260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1" name="Freeform 13"/>
          <p:cNvSpPr>
            <a:spLocks/>
          </p:cNvSpPr>
          <p:nvPr/>
        </p:nvSpPr>
        <p:spPr bwMode="auto">
          <a:xfrm rot="-900000">
            <a:off x="5116513" y="4149725"/>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2" name="AutoShape 7"/>
          <p:cNvSpPr>
            <a:spLocks noChangeAspect="1" noChangeArrowheads="1" noTextEdit="1"/>
          </p:cNvSpPr>
          <p:nvPr/>
        </p:nvSpPr>
        <p:spPr bwMode="auto">
          <a:xfrm rot="-5400000">
            <a:off x="6197600" y="47339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43" name="Freeform 9"/>
          <p:cNvSpPr>
            <a:spLocks/>
          </p:cNvSpPr>
          <p:nvPr/>
        </p:nvSpPr>
        <p:spPr bwMode="auto">
          <a:xfrm rot="-5400000">
            <a:off x="6242050" y="498157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4" name="Freeform 10"/>
          <p:cNvSpPr>
            <a:spLocks/>
          </p:cNvSpPr>
          <p:nvPr/>
        </p:nvSpPr>
        <p:spPr bwMode="auto">
          <a:xfrm rot="-5400000">
            <a:off x="6270626" y="512762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5" name="Freeform 13"/>
          <p:cNvSpPr>
            <a:spLocks/>
          </p:cNvSpPr>
          <p:nvPr/>
        </p:nvSpPr>
        <p:spPr bwMode="auto">
          <a:xfrm rot="-5400000">
            <a:off x="6202362" y="4957763"/>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6" name="AutoShape 7"/>
          <p:cNvSpPr>
            <a:spLocks noChangeAspect="1" noChangeArrowheads="1" noTextEdit="1"/>
          </p:cNvSpPr>
          <p:nvPr/>
        </p:nvSpPr>
        <p:spPr bwMode="auto">
          <a:xfrm rot="7849648">
            <a:off x="6910388" y="2709863"/>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47" name="Freeform 9"/>
          <p:cNvSpPr>
            <a:spLocks/>
          </p:cNvSpPr>
          <p:nvPr/>
        </p:nvSpPr>
        <p:spPr bwMode="auto">
          <a:xfrm rot="7849648">
            <a:off x="6940550" y="293370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8" name="Freeform 10"/>
          <p:cNvSpPr>
            <a:spLocks/>
          </p:cNvSpPr>
          <p:nvPr/>
        </p:nvSpPr>
        <p:spPr bwMode="auto">
          <a:xfrm rot="7849648">
            <a:off x="6997701" y="30257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9" name="Freeform 13"/>
          <p:cNvSpPr>
            <a:spLocks/>
          </p:cNvSpPr>
          <p:nvPr/>
        </p:nvSpPr>
        <p:spPr bwMode="auto">
          <a:xfrm rot="7849648">
            <a:off x="6907212" y="2930526"/>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0" name="AutoShape 7"/>
          <p:cNvSpPr>
            <a:spLocks noChangeAspect="1" noChangeArrowheads="1" noTextEdit="1"/>
          </p:cNvSpPr>
          <p:nvPr/>
        </p:nvSpPr>
        <p:spPr bwMode="auto">
          <a:xfrm rot="13750352" flipH="1">
            <a:off x="5468938" y="2709863"/>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51" name="Freeform 9"/>
          <p:cNvSpPr>
            <a:spLocks/>
          </p:cNvSpPr>
          <p:nvPr/>
        </p:nvSpPr>
        <p:spPr bwMode="auto">
          <a:xfrm rot="13750352" flipH="1">
            <a:off x="5505450" y="293370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2" name="Freeform 10"/>
          <p:cNvSpPr>
            <a:spLocks/>
          </p:cNvSpPr>
          <p:nvPr/>
        </p:nvSpPr>
        <p:spPr bwMode="auto">
          <a:xfrm rot="13750352" flipH="1">
            <a:off x="5513388" y="30257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3" name="Freeform 13"/>
          <p:cNvSpPr>
            <a:spLocks/>
          </p:cNvSpPr>
          <p:nvPr/>
        </p:nvSpPr>
        <p:spPr bwMode="auto">
          <a:xfrm rot="13750352" flipH="1">
            <a:off x="5472112" y="2930526"/>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4" name="AutoShape 7"/>
          <p:cNvSpPr>
            <a:spLocks noChangeAspect="1" noChangeArrowheads="1" noTextEdit="1"/>
          </p:cNvSpPr>
          <p:nvPr/>
        </p:nvSpPr>
        <p:spPr bwMode="auto">
          <a:xfrm rot="900000" flipH="1">
            <a:off x="7289800" y="39084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55" name="Freeform 9"/>
          <p:cNvSpPr>
            <a:spLocks/>
          </p:cNvSpPr>
          <p:nvPr/>
        </p:nvSpPr>
        <p:spPr bwMode="auto">
          <a:xfrm rot="900000" flipH="1">
            <a:off x="7327900" y="416242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6" name="Freeform 10"/>
          <p:cNvSpPr>
            <a:spLocks/>
          </p:cNvSpPr>
          <p:nvPr/>
        </p:nvSpPr>
        <p:spPr bwMode="auto">
          <a:xfrm rot="900000" flipH="1">
            <a:off x="7392988" y="427990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7" name="Freeform 13"/>
          <p:cNvSpPr>
            <a:spLocks/>
          </p:cNvSpPr>
          <p:nvPr/>
        </p:nvSpPr>
        <p:spPr bwMode="auto">
          <a:xfrm rot="900000" flipH="1">
            <a:off x="7288213" y="4137025"/>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9958" name="Group 66"/>
          <p:cNvGrpSpPr>
            <a:grpSpLocks/>
          </p:cNvGrpSpPr>
          <p:nvPr/>
        </p:nvGrpSpPr>
        <p:grpSpPr bwMode="auto">
          <a:xfrm flipV="1">
            <a:off x="6672263" y="2509838"/>
            <a:ext cx="439737" cy="547687"/>
            <a:chOff x="5640390" y="5292728"/>
            <a:chExt cx="941392" cy="1171581"/>
          </a:xfrm>
        </p:grpSpPr>
        <p:sp>
          <p:nvSpPr>
            <p:cNvPr id="40059"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60"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61"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62"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63"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64"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65"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9959" name="Group 67"/>
          <p:cNvGrpSpPr>
            <a:grpSpLocks/>
          </p:cNvGrpSpPr>
          <p:nvPr/>
        </p:nvGrpSpPr>
        <p:grpSpPr bwMode="auto">
          <a:xfrm flipH="1" flipV="1">
            <a:off x="6221413" y="2509838"/>
            <a:ext cx="439737" cy="547687"/>
            <a:chOff x="5640390" y="5292728"/>
            <a:chExt cx="941392" cy="1171581"/>
          </a:xfrm>
        </p:grpSpPr>
        <p:sp>
          <p:nvSpPr>
            <p:cNvPr id="40052"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3"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4"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5"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6"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7"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8"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9960" name="Group 66"/>
          <p:cNvGrpSpPr>
            <a:grpSpLocks/>
          </p:cNvGrpSpPr>
          <p:nvPr/>
        </p:nvGrpSpPr>
        <p:grpSpPr bwMode="auto">
          <a:xfrm rot="2169744">
            <a:off x="5867400" y="4924425"/>
            <a:ext cx="439738" cy="547688"/>
            <a:chOff x="5640390" y="5292728"/>
            <a:chExt cx="941392" cy="1171581"/>
          </a:xfrm>
        </p:grpSpPr>
        <p:sp>
          <p:nvSpPr>
            <p:cNvPr id="40045"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6"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7"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8"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9"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0"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1"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9961" name="Group 67"/>
          <p:cNvGrpSpPr>
            <a:grpSpLocks/>
          </p:cNvGrpSpPr>
          <p:nvPr/>
        </p:nvGrpSpPr>
        <p:grpSpPr bwMode="auto">
          <a:xfrm rot="-2169744">
            <a:off x="7442200" y="4659313"/>
            <a:ext cx="439738" cy="546100"/>
            <a:chOff x="5640390" y="5292728"/>
            <a:chExt cx="941392" cy="1171581"/>
          </a:xfrm>
        </p:grpSpPr>
        <p:sp>
          <p:nvSpPr>
            <p:cNvPr id="40038"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9"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0"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1"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2"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3"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4"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9962" name="Group 67"/>
          <p:cNvGrpSpPr>
            <a:grpSpLocks/>
          </p:cNvGrpSpPr>
          <p:nvPr/>
        </p:nvGrpSpPr>
        <p:grpSpPr bwMode="auto">
          <a:xfrm rot="-4500000" flipH="1" flipV="1">
            <a:off x="5159375" y="3643313"/>
            <a:ext cx="439737" cy="547688"/>
            <a:chOff x="5640390" y="5292728"/>
            <a:chExt cx="941392" cy="1171581"/>
          </a:xfrm>
        </p:grpSpPr>
        <p:sp>
          <p:nvSpPr>
            <p:cNvPr id="40031"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2"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3"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4"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5"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6"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7"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9963" name="Group 66"/>
          <p:cNvGrpSpPr>
            <a:grpSpLocks/>
          </p:cNvGrpSpPr>
          <p:nvPr/>
        </p:nvGrpSpPr>
        <p:grpSpPr bwMode="auto">
          <a:xfrm rot="3762842" flipH="1" flipV="1">
            <a:off x="7439025" y="2486025"/>
            <a:ext cx="439738" cy="547688"/>
            <a:chOff x="5640390" y="5292728"/>
            <a:chExt cx="941392" cy="1171581"/>
          </a:xfrm>
        </p:grpSpPr>
        <p:sp>
          <p:nvSpPr>
            <p:cNvPr id="40024"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5"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6"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7"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8"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9"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0"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996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713" y="3124200"/>
            <a:ext cx="6953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447800"/>
            <a:ext cx="6953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334000"/>
            <a:ext cx="6953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7"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334000"/>
            <a:ext cx="6953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8" name="Picture 24" descr="C:\Users\rhk\AppData\Local\Microsoft\Windows\Temporary Internet Files\Content.IE5\P0TC36KP\MCj04077440000[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895600"/>
            <a:ext cx="78581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74" name="Rectangle 8"/>
          <p:cNvSpPr>
            <a:spLocks noGrp="1" noChangeArrowheads="1"/>
          </p:cNvSpPr>
          <p:nvPr>
            <p:ph type="title"/>
          </p:nvPr>
        </p:nvSpPr>
        <p:spPr/>
        <p:txBody>
          <a:bodyPr rIns="132080"/>
          <a:lstStyle/>
          <a:p>
            <a:r>
              <a:rPr lang="en-US" dirty="0"/>
              <a:t>Dining Philosophers</a:t>
            </a:r>
            <a:r>
              <a:rPr lang="en-US" dirty="0">
                <a:sym typeface="Arial" charset="0"/>
              </a:rPr>
              <a:t> solution with numbered resources</a:t>
            </a:r>
            <a:endParaRPr lang="en-US" dirty="0"/>
          </a:p>
        </p:txBody>
      </p:sp>
      <p:sp>
        <p:nvSpPr>
          <p:cNvPr id="39975" name="Line 46"/>
          <p:cNvSpPr>
            <a:spLocks noChangeShapeType="1"/>
          </p:cNvSpPr>
          <p:nvPr/>
        </p:nvSpPr>
        <p:spPr bwMode="auto">
          <a:xfrm rot="10800000" flipH="1">
            <a:off x="4953000" y="3048000"/>
            <a:ext cx="6096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9976" name="Line 47"/>
          <p:cNvSpPr>
            <a:spLocks noChangeShapeType="1"/>
          </p:cNvSpPr>
          <p:nvPr/>
        </p:nvSpPr>
        <p:spPr bwMode="auto">
          <a:xfrm rot="10800000">
            <a:off x="5257800" y="4724400"/>
            <a:ext cx="152400" cy="6096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9977" name="Line 48"/>
          <p:cNvSpPr>
            <a:spLocks noChangeShapeType="1"/>
          </p:cNvSpPr>
          <p:nvPr/>
        </p:nvSpPr>
        <p:spPr bwMode="auto">
          <a:xfrm rot="10800000">
            <a:off x="6858000" y="5486400"/>
            <a:ext cx="8382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9978" name="Line 49"/>
          <p:cNvSpPr>
            <a:spLocks noChangeShapeType="1"/>
          </p:cNvSpPr>
          <p:nvPr/>
        </p:nvSpPr>
        <p:spPr bwMode="auto">
          <a:xfrm flipH="1">
            <a:off x="8229600" y="3962400"/>
            <a:ext cx="2286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9979" name="Line 50"/>
          <p:cNvSpPr>
            <a:spLocks noChangeShapeType="1"/>
          </p:cNvSpPr>
          <p:nvPr/>
        </p:nvSpPr>
        <p:spPr bwMode="auto">
          <a:xfrm flipH="1">
            <a:off x="5867400" y="2133600"/>
            <a:ext cx="533400" cy="609600"/>
          </a:xfrm>
          <a:prstGeom prst="line">
            <a:avLst/>
          </a:prstGeom>
          <a:noFill/>
          <a:ln w="63500">
            <a:solidFill>
              <a:srgbClr val="0000CC"/>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29" name="Rectangle 1"/>
          <p:cNvSpPr>
            <a:spLocks/>
          </p:cNvSpPr>
          <p:nvPr/>
        </p:nvSpPr>
        <p:spPr bwMode="auto">
          <a:xfrm>
            <a:off x="228600" y="1676400"/>
            <a:ext cx="4267200" cy="3873500"/>
          </a:xfrm>
          <a:prstGeom prst="rect">
            <a:avLst/>
          </a:prstGeom>
          <a:noFill/>
          <a:ln w="12700" cap="flat">
            <a:noFill/>
            <a:miter lim="800000"/>
            <a:headEnd type="none" w="med" len="med"/>
            <a:tailEnd type="none" w="med" len="med"/>
          </a:ln>
        </p:spPr>
        <p:txBody>
          <a:bodyPr lIns="0" tIns="0" rIns="40639" bIns="0"/>
          <a:lstStyle/>
          <a:p>
            <a:pPr marL="39688">
              <a:spcBef>
                <a:spcPts val="1200"/>
              </a:spcBef>
              <a:defRPr/>
            </a:pPr>
            <a:r>
              <a:rPr lang="en-US" sz="2200" dirty="0">
                <a:latin typeface="Gill Sans MT"/>
                <a:ea typeface="+mn-ea"/>
                <a:cs typeface="Gill Sans MT"/>
                <a:sym typeface="Arial" pitchFamily="34" charset="0"/>
              </a:rPr>
              <a:t>Instead, number resources...</a:t>
            </a:r>
          </a:p>
          <a:p>
            <a:pPr marL="39688">
              <a:spcBef>
                <a:spcPts val="1200"/>
              </a:spcBef>
              <a:defRPr/>
            </a:pPr>
            <a:r>
              <a:rPr lang="en-US" sz="2200" dirty="0">
                <a:latin typeface="Gill Sans MT"/>
                <a:ea typeface="+mn-ea"/>
                <a:cs typeface="Gill Sans MT"/>
                <a:sym typeface="Arial" pitchFamily="34" charset="0"/>
              </a:rPr>
              <a:t>One philosopher can eat!</a:t>
            </a:r>
          </a:p>
          <a:p>
            <a:pPr>
              <a:buFont typeface="Wingdings" pitchFamily="2" charset="2"/>
              <a:buNone/>
              <a:defRPr/>
            </a:pPr>
            <a:endParaRPr lang="en-US" sz="2200" b="1" dirty="0">
              <a:solidFill>
                <a:srgbClr val="0000CC"/>
              </a:solidFill>
              <a:latin typeface="+mn-lt"/>
              <a:ea typeface="+mn-ea"/>
              <a:cs typeface="Courier New" pitchFamily="49" charset="0"/>
            </a:endParaRPr>
          </a:p>
          <a:p>
            <a:pPr>
              <a:buFont typeface="Wingdings" pitchFamily="2" charset="2"/>
              <a:buNone/>
              <a:defRPr/>
            </a:pPr>
            <a:r>
              <a:rPr lang="en-US" sz="2000" b="1" dirty="0">
                <a:solidFill>
                  <a:srgbClr val="0000CC"/>
                </a:solidFill>
                <a:latin typeface="Courier New" pitchFamily="49" charset="0"/>
                <a:ea typeface="+mn-ea"/>
                <a:cs typeface="Courier New" pitchFamily="49" charset="0"/>
              </a:rPr>
              <a:t># define N 5</a:t>
            </a:r>
          </a:p>
          <a:p>
            <a:pPr>
              <a:buFont typeface="Wingdings" pitchFamily="2" charset="2"/>
              <a:buNone/>
              <a:defRPr/>
            </a:pPr>
            <a:endParaRPr lang="en-US" sz="2000" b="1" dirty="0">
              <a:solidFill>
                <a:srgbClr val="0000CC"/>
              </a:solidFill>
              <a:latin typeface="Courier New" pitchFamily="49" charset="0"/>
              <a:ea typeface="+mn-ea"/>
              <a:cs typeface="Courier New" pitchFamily="49" charset="0"/>
            </a:endParaRPr>
          </a:p>
          <a:p>
            <a:pPr>
              <a:buFont typeface="Wingdings" pitchFamily="2" charset="2"/>
              <a:buNone/>
              <a:defRPr/>
            </a:pPr>
            <a:r>
              <a:rPr lang="en-US" sz="2000" b="1" dirty="0">
                <a:solidFill>
                  <a:srgbClr val="0000CC"/>
                </a:solidFill>
                <a:latin typeface="Courier New" pitchFamily="49" charset="0"/>
                <a:ea typeface="+mn-ea"/>
                <a:cs typeface="Courier New" pitchFamily="49" charset="0"/>
              </a:rPr>
              <a:t>void philosopher (</a:t>
            </a:r>
            <a:r>
              <a:rPr lang="en-US" sz="2000" b="1" dirty="0" err="1">
                <a:solidFill>
                  <a:srgbClr val="0000CC"/>
                </a:solidFill>
                <a:latin typeface="Courier New" pitchFamily="49" charset="0"/>
                <a:ea typeface="+mn-ea"/>
                <a:cs typeface="Courier New" pitchFamily="49" charset="0"/>
              </a:rPr>
              <a:t>int</a:t>
            </a:r>
            <a:r>
              <a:rPr lang="en-US" sz="2000" b="1" dirty="0">
                <a:solidFill>
                  <a:srgbClr val="0000CC"/>
                </a:solidFill>
                <a:latin typeface="Courier New" pitchFamily="49" charset="0"/>
                <a:ea typeface="+mn-ea"/>
                <a:cs typeface="Courier New" pitchFamily="49" charset="0"/>
              </a:rPr>
              <a:t> </a:t>
            </a:r>
            <a:r>
              <a:rPr lang="en-US" sz="2000" b="1" dirty="0" err="1">
                <a:solidFill>
                  <a:srgbClr val="0000CC"/>
                </a:solidFill>
                <a:latin typeface="Courier New" pitchFamily="49" charset="0"/>
                <a:ea typeface="+mn-ea"/>
                <a:cs typeface="Courier New" pitchFamily="49" charset="0"/>
              </a:rPr>
              <a:t>i</a:t>
            </a:r>
            <a:r>
              <a:rPr lang="en-US" sz="2000" b="1" dirty="0">
                <a:solidFill>
                  <a:srgbClr val="0000CC"/>
                </a:solidFill>
                <a:latin typeface="Courier New" pitchFamily="49" charset="0"/>
                <a:ea typeface="+mn-ea"/>
                <a:cs typeface="Courier New" pitchFamily="49" charset="0"/>
              </a:rPr>
              <a:t>)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while (TRUE)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think();</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FF0000"/>
                </a:solidFill>
                <a:latin typeface="Courier New" pitchFamily="49" charset="0"/>
                <a:ea typeface="+mn-ea"/>
                <a:cs typeface="Courier New" pitchFamily="49" charset="0"/>
              </a:rPr>
              <a:t>take_fork</a:t>
            </a:r>
            <a:r>
              <a:rPr lang="en-US" sz="2000" b="1" dirty="0">
                <a:solidFill>
                  <a:srgbClr val="FF0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LOWER(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FF0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008000"/>
                </a:solidFill>
                <a:latin typeface="Courier New" pitchFamily="49" charset="0"/>
                <a:ea typeface="+mn-ea"/>
                <a:cs typeface="Courier New" pitchFamily="49" charset="0"/>
              </a:rPr>
              <a:t>take_fork</a:t>
            </a:r>
            <a:r>
              <a:rPr lang="en-US" sz="2000" b="1" dirty="0">
                <a:solidFill>
                  <a:srgbClr val="008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HIGHER(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008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eat(); /* yummy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FF0000"/>
                </a:solidFill>
                <a:latin typeface="Courier New" pitchFamily="49" charset="0"/>
                <a:ea typeface="+mn-ea"/>
                <a:cs typeface="Courier New" pitchFamily="49" charset="0"/>
              </a:rPr>
              <a:t>put_fork</a:t>
            </a:r>
            <a:r>
              <a:rPr lang="en-US" sz="2000" b="1" dirty="0">
                <a:solidFill>
                  <a:srgbClr val="FF0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LOWER(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FF0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008000"/>
                </a:solidFill>
                <a:latin typeface="Courier New" pitchFamily="49" charset="0"/>
                <a:ea typeface="+mn-ea"/>
                <a:cs typeface="Courier New" pitchFamily="49" charset="0"/>
              </a:rPr>
              <a:t>put_fork</a:t>
            </a:r>
            <a:r>
              <a:rPr lang="en-US" sz="2000" b="1" dirty="0">
                <a:solidFill>
                  <a:srgbClr val="008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HIGHER(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008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a:t>
            </a:r>
          </a:p>
          <a:p>
            <a:pPr marL="39688">
              <a:spcBef>
                <a:spcPts val="1200"/>
              </a:spcBef>
              <a:defRPr/>
            </a:pPr>
            <a:endParaRPr lang="en-US" sz="2000" dirty="0">
              <a:latin typeface="Arial" pitchFamily="34" charset="0"/>
              <a:ea typeface="+mn-ea"/>
              <a:cs typeface="Arial" pitchFamily="34" charset="0"/>
              <a:sym typeface="Arial" pitchFamily="34" charset="0"/>
            </a:endParaRPr>
          </a:p>
        </p:txBody>
      </p:sp>
      <p:sp>
        <p:nvSpPr>
          <p:cNvPr id="39981" name="Rectangle 50"/>
          <p:cNvSpPr>
            <a:spLocks/>
          </p:cNvSpPr>
          <p:nvPr/>
        </p:nvSpPr>
        <p:spPr bwMode="auto">
          <a:xfrm>
            <a:off x="6172200" y="34290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1</a:t>
            </a:r>
          </a:p>
        </p:txBody>
      </p:sp>
      <p:sp>
        <p:nvSpPr>
          <p:cNvPr id="39982" name="Rectangle 51"/>
          <p:cNvSpPr>
            <a:spLocks/>
          </p:cNvSpPr>
          <p:nvPr/>
        </p:nvSpPr>
        <p:spPr bwMode="auto">
          <a:xfrm>
            <a:off x="6000750" y="39751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2</a:t>
            </a:r>
          </a:p>
        </p:txBody>
      </p:sp>
      <p:sp>
        <p:nvSpPr>
          <p:cNvPr id="39983" name="Rectangle 52"/>
          <p:cNvSpPr>
            <a:spLocks/>
          </p:cNvSpPr>
          <p:nvPr/>
        </p:nvSpPr>
        <p:spPr bwMode="auto">
          <a:xfrm>
            <a:off x="6534150" y="44196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3</a:t>
            </a:r>
          </a:p>
        </p:txBody>
      </p:sp>
      <p:sp>
        <p:nvSpPr>
          <p:cNvPr id="39984" name="Rectangle 53"/>
          <p:cNvSpPr>
            <a:spLocks/>
          </p:cNvSpPr>
          <p:nvPr/>
        </p:nvSpPr>
        <p:spPr bwMode="auto">
          <a:xfrm>
            <a:off x="7067550" y="39624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4</a:t>
            </a:r>
          </a:p>
        </p:txBody>
      </p:sp>
      <p:sp>
        <p:nvSpPr>
          <p:cNvPr id="39985" name="Rectangle 54"/>
          <p:cNvSpPr>
            <a:spLocks/>
          </p:cNvSpPr>
          <p:nvPr/>
        </p:nvSpPr>
        <p:spPr bwMode="auto">
          <a:xfrm>
            <a:off x="6838950" y="34417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5</a:t>
            </a:r>
          </a:p>
        </p:txBody>
      </p:sp>
      <p:sp>
        <p:nvSpPr>
          <p:cNvPr id="39986" name="Line 46"/>
          <p:cNvSpPr>
            <a:spLocks noChangeShapeType="1"/>
          </p:cNvSpPr>
          <p:nvPr/>
        </p:nvSpPr>
        <p:spPr bwMode="auto">
          <a:xfrm rot="10800000" flipH="1" flipV="1">
            <a:off x="4648200" y="3810000"/>
            <a:ext cx="457200" cy="533400"/>
          </a:xfrm>
          <a:prstGeom prst="line">
            <a:avLst/>
          </a:prstGeom>
          <a:noFill/>
          <a:ln w="63500">
            <a:solidFill>
              <a:srgbClr val="0000CC"/>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9987" name="Line 47"/>
          <p:cNvSpPr>
            <a:spLocks noChangeShapeType="1"/>
          </p:cNvSpPr>
          <p:nvPr/>
        </p:nvSpPr>
        <p:spPr bwMode="auto">
          <a:xfrm rot="10800000" flipH="1">
            <a:off x="5867400" y="5486400"/>
            <a:ext cx="533400" cy="152400"/>
          </a:xfrm>
          <a:prstGeom prst="line">
            <a:avLst/>
          </a:prstGeom>
          <a:noFill/>
          <a:ln w="63500">
            <a:solidFill>
              <a:srgbClr val="0000CC"/>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9988" name="Line 48"/>
          <p:cNvSpPr>
            <a:spLocks noChangeShapeType="1"/>
          </p:cNvSpPr>
          <p:nvPr/>
        </p:nvSpPr>
        <p:spPr bwMode="auto">
          <a:xfrm rot="10800000" flipH="1">
            <a:off x="8077200" y="4648200"/>
            <a:ext cx="0" cy="685800"/>
          </a:xfrm>
          <a:prstGeom prst="line">
            <a:avLst/>
          </a:prstGeom>
          <a:noFill/>
          <a:ln w="63500">
            <a:solidFill>
              <a:srgbClr val="0000CC"/>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9989" name="Line 49"/>
          <p:cNvSpPr>
            <a:spLocks noChangeShapeType="1"/>
          </p:cNvSpPr>
          <p:nvPr/>
        </p:nvSpPr>
        <p:spPr bwMode="auto">
          <a:xfrm flipH="1" flipV="1">
            <a:off x="7772400" y="2971800"/>
            <a:ext cx="533400" cy="2286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39990" name="Group 67"/>
          <p:cNvGrpSpPr>
            <a:grpSpLocks/>
          </p:cNvGrpSpPr>
          <p:nvPr/>
        </p:nvGrpSpPr>
        <p:grpSpPr bwMode="auto">
          <a:xfrm rot="2169744" flipH="1">
            <a:off x="4919663" y="4268788"/>
            <a:ext cx="439737" cy="546100"/>
            <a:chOff x="5640390" y="5292728"/>
            <a:chExt cx="941392" cy="1171581"/>
          </a:xfrm>
        </p:grpSpPr>
        <p:sp>
          <p:nvSpPr>
            <p:cNvPr id="40017"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8"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9"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0"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1"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2"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3"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9991" name="Group 66"/>
          <p:cNvGrpSpPr>
            <a:grpSpLocks/>
          </p:cNvGrpSpPr>
          <p:nvPr/>
        </p:nvGrpSpPr>
        <p:grpSpPr bwMode="auto">
          <a:xfrm rot="19430256" flipH="1">
            <a:off x="6443663" y="5257800"/>
            <a:ext cx="439737" cy="547688"/>
            <a:chOff x="5640390" y="5292728"/>
            <a:chExt cx="941392" cy="1171581"/>
          </a:xfrm>
        </p:grpSpPr>
        <p:sp>
          <p:nvSpPr>
            <p:cNvPr id="40010"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1"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2"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3"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4"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5"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6"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9992" name="Group 66"/>
          <p:cNvGrpSpPr>
            <a:grpSpLocks/>
          </p:cNvGrpSpPr>
          <p:nvPr/>
        </p:nvGrpSpPr>
        <p:grpSpPr bwMode="auto">
          <a:xfrm rot="17100000" flipV="1">
            <a:off x="5359400" y="2524125"/>
            <a:ext cx="439738" cy="547688"/>
            <a:chOff x="5640390" y="5292728"/>
            <a:chExt cx="941392" cy="1171581"/>
          </a:xfrm>
        </p:grpSpPr>
        <p:sp>
          <p:nvSpPr>
            <p:cNvPr id="40003"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4"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5"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6"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7"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8"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9"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9993" name="Group 67"/>
          <p:cNvGrpSpPr>
            <a:grpSpLocks/>
          </p:cNvGrpSpPr>
          <p:nvPr/>
        </p:nvGrpSpPr>
        <p:grpSpPr bwMode="auto">
          <a:xfrm rot="3762842" flipV="1">
            <a:off x="7972425" y="4238625"/>
            <a:ext cx="439738" cy="547688"/>
            <a:chOff x="5640390" y="5292728"/>
            <a:chExt cx="941392" cy="1171581"/>
          </a:xfrm>
        </p:grpSpPr>
        <p:sp>
          <p:nvSpPr>
            <p:cNvPr id="39996"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7"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8"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9"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0"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1"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2"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37106649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solidFill>
                  <a:srgbClr val="800000"/>
                </a:solidFill>
                <a:effectLst>
                  <a:innerShdw blurRad="69850" dist="43180" dir="5400000">
                    <a:srgbClr val="000000">
                      <a:alpha val="65000"/>
                    </a:srgbClr>
                  </a:innerShdw>
                </a:effectLst>
              </a:rPr>
              <a:t>Summary</a:t>
            </a:r>
            <a:endParaRPr lang="en-US" b="1" dirty="0">
              <a:ln w="1905"/>
              <a:solidFill>
                <a:srgbClr val="80000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p:txBody>
          <a:bodyPr>
            <a:normAutofit/>
          </a:bodyPr>
          <a:lstStyle/>
          <a:p>
            <a:pPr lvl="0"/>
            <a:r>
              <a:rPr lang="en-US" sz="2800" dirty="0" smtClean="0"/>
              <a:t>Uses of semaphores</a:t>
            </a:r>
          </a:p>
          <a:p>
            <a:pPr lvl="0"/>
            <a:r>
              <a:rPr lang="en-US" sz="2800" dirty="0" smtClean="0"/>
              <a:t>Deadlock</a:t>
            </a:r>
          </a:p>
          <a:p>
            <a:pPr lvl="0"/>
            <a:r>
              <a:rPr lang="en-US" sz="2800" dirty="0" smtClean="0"/>
              <a:t>Dealing with deadlock:</a:t>
            </a:r>
          </a:p>
          <a:p>
            <a:pPr marL="804863" lvl="1" indent="-288925"/>
            <a:r>
              <a:rPr lang="en-US" sz="2800" dirty="0" smtClean="0"/>
              <a:t>Prevention </a:t>
            </a:r>
          </a:p>
          <a:p>
            <a:pPr marL="804863" lvl="1" indent="-288925"/>
            <a:r>
              <a:rPr lang="en-US" altLang="zh-CN" sz="2800" dirty="0"/>
              <a:t>Avoidance</a:t>
            </a:r>
          </a:p>
          <a:p>
            <a:pPr marL="804863" lvl="1" indent="-288925"/>
            <a:r>
              <a:rPr lang="en-US" sz="2800" dirty="0" smtClean="0"/>
              <a:t>Detection </a:t>
            </a:r>
            <a:endParaRPr lang="en-US" sz="2800" dirty="0" smtClean="0"/>
          </a:p>
        </p:txBody>
      </p:sp>
      <p:sp>
        <p:nvSpPr>
          <p:cNvPr id="4" name="Footer Placeholder 3"/>
          <p:cNvSpPr>
            <a:spLocks noGrp="1"/>
          </p:cNvSpPr>
          <p:nvPr>
            <p:ph type="ftr" sz="quarter" idx="11"/>
          </p:nvPr>
        </p:nvSpPr>
        <p:spPr/>
        <p:txBody>
          <a:bodyPr/>
          <a:lstStyle/>
          <a:p>
            <a:r>
              <a:rPr kumimoji="1" lang="en-US" altLang="zh-CN" smtClean="0"/>
              <a:t>CIS 5512 - Operating Systems</a:t>
            </a:r>
            <a:endParaRPr kumimoji="1" lang="zh-CN" altLang="en-US"/>
          </a:p>
        </p:txBody>
      </p:sp>
      <p:sp>
        <p:nvSpPr>
          <p:cNvPr id="5" name="Slide Number Placeholder 4"/>
          <p:cNvSpPr>
            <a:spLocks noGrp="1"/>
          </p:cNvSpPr>
          <p:nvPr>
            <p:ph type="sldNum" sz="quarter" idx="12"/>
          </p:nvPr>
        </p:nvSpPr>
        <p:spPr/>
        <p:txBody>
          <a:bodyPr/>
          <a:lstStyle/>
          <a:p>
            <a:fld id="{09934C41-D626-5049-8CB3-D9E6443ECEB7}" type="slidenum">
              <a:rPr kumimoji="1" lang="zh-CN" altLang="en-US" smtClean="0"/>
              <a:t>45</a:t>
            </a:fld>
            <a:endParaRPr kumimoji="1" lang="zh-CN" altLang="en-US"/>
          </a:p>
        </p:txBody>
      </p:sp>
    </p:spTree>
    <p:extLst>
      <p:ext uri="{BB962C8B-B14F-4D97-AF65-F5344CB8AC3E}">
        <p14:creationId xmlns:p14="http://schemas.microsoft.com/office/powerpoint/2010/main" val="1345508865"/>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xmlns:p14="http://schemas.microsoft.com/office/powerpoint/2010/main" spd="slow">
        <p:sndAc>
          <p:stSnd>
            <p:snd r:embed="rId4" name="click.wav"/>
          </p:stSnd>
        </p:sndAc>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Solution </a:t>
            </a:r>
            <a:endParaRPr kumimoji="1" lang="zh-CN" altLang="en-US" dirty="0"/>
          </a:p>
        </p:txBody>
      </p:sp>
      <p:sp>
        <p:nvSpPr>
          <p:cNvPr id="4" name="Footer Placeholder 3"/>
          <p:cNvSpPr>
            <a:spLocks noGrp="1"/>
          </p:cNvSpPr>
          <p:nvPr>
            <p:ph type="ftr" sz="quarter" idx="11"/>
          </p:nvPr>
        </p:nvSpPr>
        <p:spPr/>
        <p:txBody>
          <a:bodyPr/>
          <a:lstStyle/>
          <a:p>
            <a:r>
              <a:rPr lang="en-US" smtClean="0"/>
              <a:t>CIS 5512 – Operating Systems</a:t>
            </a:r>
            <a:endParaRPr lang="en-US" dirty="0"/>
          </a:p>
        </p:txBody>
      </p:sp>
      <p:sp>
        <p:nvSpPr>
          <p:cNvPr id="5" name="Slide Number Placeholder 4"/>
          <p:cNvSpPr>
            <a:spLocks noGrp="1"/>
          </p:cNvSpPr>
          <p:nvPr>
            <p:ph type="sldNum" sz="quarter" idx="12"/>
          </p:nvPr>
        </p:nvSpPr>
        <p:spPr/>
        <p:txBody>
          <a:bodyPr/>
          <a:lstStyle/>
          <a:p>
            <a:fld id="{197AF4F1-C53A-CB44-B51F-36EDF000D3AF}" type="slidenum">
              <a:rPr lang="en-US" smtClean="0"/>
              <a:pPr/>
              <a:t>5</a:t>
            </a:fld>
            <a:endParaRPr lang="en-US" dirty="0"/>
          </a:p>
        </p:txBody>
      </p:sp>
      <p:pic>
        <p:nvPicPr>
          <p:cNvPr id="7" name="Picture 6"/>
          <p:cNvPicPr>
            <a:picLocks noChangeAspect="1"/>
          </p:cNvPicPr>
          <p:nvPr/>
        </p:nvPicPr>
        <p:blipFill>
          <a:blip r:embed="rId4"/>
          <a:stretch>
            <a:fillRect/>
          </a:stretch>
        </p:blipFill>
        <p:spPr>
          <a:xfrm>
            <a:off x="1066800" y="1066801"/>
            <a:ext cx="5035682" cy="1655084"/>
          </a:xfrm>
          <a:prstGeom prst="rect">
            <a:avLst/>
          </a:prstGeom>
        </p:spPr>
      </p:pic>
      <p:sp>
        <p:nvSpPr>
          <p:cNvPr id="10" name="Rectangle 9"/>
          <p:cNvSpPr/>
          <p:nvPr/>
        </p:nvSpPr>
        <p:spPr>
          <a:xfrm>
            <a:off x="1066800" y="2743200"/>
            <a:ext cx="6248400" cy="3505200"/>
          </a:xfrm>
          <a:prstGeom prst="rect">
            <a:avLst/>
          </a:prstGeom>
          <a:ln>
            <a:noFill/>
          </a:ln>
        </p:spPr>
        <p:style>
          <a:lnRef idx="1">
            <a:schemeClr val="dk1"/>
          </a:lnRef>
          <a:fillRef idx="2">
            <a:schemeClr val="dk1"/>
          </a:fillRef>
          <a:effectRef idx="1">
            <a:schemeClr val="dk1"/>
          </a:effectRef>
          <a:fontRef idx="minor">
            <a:schemeClr val="dk1"/>
          </a:fontRef>
        </p:style>
        <p:txBody>
          <a:bodyPr rtlCol="0" anchor="t"/>
          <a:lstStyle/>
          <a:p>
            <a:r>
              <a:rPr kumimoji="1" lang="en-US" altLang="zh-CN" sz="2000" dirty="0" smtClean="0">
                <a:latin typeface="Monaco"/>
                <a:cs typeface="Monaco"/>
              </a:rPr>
              <a:t>Barrier() {</a:t>
            </a:r>
          </a:p>
          <a:p>
            <a:r>
              <a:rPr kumimoji="1" lang="en-US" altLang="zh-CN" sz="2000" dirty="0" smtClean="0">
                <a:latin typeface="Monaco"/>
                <a:cs typeface="Monaco"/>
              </a:rPr>
              <a:t>  down(</a:t>
            </a:r>
            <a:r>
              <a:rPr kumimoji="1" lang="en-US" altLang="zh-CN" sz="2000" dirty="0" err="1" smtClean="0">
                <a:latin typeface="Monaco"/>
                <a:cs typeface="Monaco"/>
              </a:rPr>
              <a:t>mutex</a:t>
            </a:r>
            <a:r>
              <a:rPr kumimoji="1" lang="en-US" altLang="zh-CN" sz="2000" dirty="0" smtClean="0">
                <a:latin typeface="Monaco"/>
                <a:cs typeface="Monaco"/>
              </a:rPr>
              <a:t>)</a:t>
            </a:r>
          </a:p>
          <a:p>
            <a:r>
              <a:rPr kumimoji="1" lang="en-US" altLang="zh-CN" sz="2000" dirty="0" smtClean="0">
                <a:latin typeface="Monaco"/>
                <a:cs typeface="Monaco"/>
              </a:rPr>
              <a:t>  count += 1</a:t>
            </a:r>
          </a:p>
          <a:p>
            <a:r>
              <a:rPr kumimoji="1" lang="en-US" altLang="zh-CN" sz="2000" dirty="0" smtClean="0">
                <a:latin typeface="Monaco"/>
                <a:cs typeface="Monaco"/>
              </a:rPr>
              <a:t>  if (count == n)</a:t>
            </a:r>
          </a:p>
          <a:p>
            <a:r>
              <a:rPr kumimoji="1" lang="en-US" altLang="zh-CN" sz="2000" dirty="0">
                <a:latin typeface="Monaco"/>
                <a:cs typeface="Monaco"/>
              </a:rPr>
              <a:t> </a:t>
            </a:r>
            <a:r>
              <a:rPr kumimoji="1" lang="en-US" altLang="zh-CN" sz="2000" dirty="0" smtClean="0">
                <a:latin typeface="Monaco"/>
                <a:cs typeface="Monaco"/>
              </a:rPr>
              <a:t>   for (</a:t>
            </a:r>
            <a:r>
              <a:rPr kumimoji="1" lang="en-US" altLang="zh-CN" sz="2000" dirty="0" err="1" smtClean="0">
                <a:latin typeface="Monaco"/>
                <a:cs typeface="Monaco"/>
              </a:rPr>
              <a:t>i</a:t>
            </a:r>
            <a:r>
              <a:rPr kumimoji="1" lang="en-US" altLang="zh-CN" sz="2000" dirty="0" smtClean="0">
                <a:latin typeface="Monaco"/>
                <a:cs typeface="Monaco"/>
              </a:rPr>
              <a:t> = 0; </a:t>
            </a:r>
            <a:r>
              <a:rPr kumimoji="1" lang="en-US" altLang="zh-CN" sz="2000" dirty="0" err="1" smtClean="0">
                <a:latin typeface="Monaco"/>
                <a:cs typeface="Monaco"/>
              </a:rPr>
              <a:t>i</a:t>
            </a:r>
            <a:r>
              <a:rPr kumimoji="1" lang="en-US" altLang="zh-CN" sz="2000" dirty="0" smtClean="0">
                <a:latin typeface="Monaco"/>
                <a:cs typeface="Monaco"/>
              </a:rPr>
              <a:t> &lt; n; ++</a:t>
            </a:r>
            <a:r>
              <a:rPr kumimoji="1" lang="en-US" altLang="zh-CN" sz="2000" dirty="0" err="1" smtClean="0">
                <a:latin typeface="Monaco"/>
                <a:cs typeface="Monaco"/>
              </a:rPr>
              <a:t>i</a:t>
            </a:r>
            <a:r>
              <a:rPr kumimoji="1" lang="en-US" altLang="zh-CN" sz="2000" dirty="0" smtClean="0">
                <a:latin typeface="Monaco"/>
                <a:cs typeface="Monaco"/>
              </a:rPr>
              <a:t>)</a:t>
            </a:r>
          </a:p>
          <a:p>
            <a:r>
              <a:rPr kumimoji="1" lang="en-US" altLang="zh-CN" sz="2000" dirty="0">
                <a:latin typeface="Monaco"/>
                <a:cs typeface="Monaco"/>
              </a:rPr>
              <a:t> </a:t>
            </a:r>
            <a:r>
              <a:rPr kumimoji="1" lang="en-US" altLang="zh-CN" sz="2000" dirty="0" smtClean="0">
                <a:latin typeface="Monaco"/>
                <a:cs typeface="Monaco"/>
              </a:rPr>
              <a:t>      up(barrier)</a:t>
            </a:r>
          </a:p>
          <a:p>
            <a:r>
              <a:rPr kumimoji="1" lang="en-US" altLang="zh-CN" sz="2000" dirty="0" smtClean="0">
                <a:latin typeface="Monaco"/>
                <a:cs typeface="Monaco"/>
              </a:rPr>
              <a:t>  up(</a:t>
            </a:r>
            <a:r>
              <a:rPr kumimoji="1" lang="en-US" altLang="zh-CN" sz="2000" dirty="0" err="1" smtClean="0">
                <a:latin typeface="Monaco"/>
                <a:cs typeface="Monaco"/>
              </a:rPr>
              <a:t>mutex</a:t>
            </a:r>
            <a:r>
              <a:rPr kumimoji="1" lang="en-US" altLang="zh-CN" sz="2000" dirty="0" smtClean="0">
                <a:latin typeface="Monaco"/>
                <a:cs typeface="Monaco"/>
              </a:rPr>
              <a:t>)</a:t>
            </a:r>
          </a:p>
          <a:p>
            <a:endParaRPr kumimoji="1" lang="en-US" altLang="zh-CN" sz="2000" dirty="0">
              <a:latin typeface="Monaco"/>
              <a:cs typeface="Monaco"/>
            </a:endParaRPr>
          </a:p>
          <a:p>
            <a:r>
              <a:rPr kumimoji="1" lang="en-US" altLang="zh-CN" sz="2000" dirty="0" smtClean="0">
                <a:latin typeface="Monaco"/>
                <a:cs typeface="Monaco"/>
              </a:rPr>
              <a:t>  down(barrier)</a:t>
            </a:r>
          </a:p>
          <a:p>
            <a:r>
              <a:rPr kumimoji="1" lang="en-US" altLang="zh-CN" sz="2000" dirty="0">
                <a:latin typeface="Monaco"/>
                <a:cs typeface="Monaco"/>
              </a:rPr>
              <a:t>}</a:t>
            </a:r>
          </a:p>
        </p:txBody>
      </p:sp>
    </p:spTree>
    <p:extLst>
      <p:ext uri="{BB962C8B-B14F-4D97-AF65-F5344CB8AC3E}">
        <p14:creationId xmlns:p14="http://schemas.microsoft.com/office/powerpoint/2010/main" val="2943200102"/>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xmlns:p14="http://schemas.microsoft.com/office/powerpoint/2010/main" spd="slow">
        <p:sndAc>
          <p:stSnd>
            <p:snd r:embed="rId5" name="click.wav"/>
          </p:stSnd>
        </p:sndAc>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Another solution</a:t>
            </a:r>
            <a:endParaRPr kumimoji="1" lang="zh-CN" altLang="en-US" dirty="0"/>
          </a:p>
        </p:txBody>
      </p:sp>
      <p:sp>
        <p:nvSpPr>
          <p:cNvPr id="4" name="Footer Placeholder 3"/>
          <p:cNvSpPr>
            <a:spLocks noGrp="1"/>
          </p:cNvSpPr>
          <p:nvPr>
            <p:ph type="ftr" sz="quarter" idx="11"/>
          </p:nvPr>
        </p:nvSpPr>
        <p:spPr/>
        <p:txBody>
          <a:bodyPr/>
          <a:lstStyle/>
          <a:p>
            <a:r>
              <a:rPr lang="en-US" smtClean="0"/>
              <a:t>CIS 5512 – Operating Systems</a:t>
            </a:r>
            <a:endParaRPr lang="en-US" dirty="0"/>
          </a:p>
        </p:txBody>
      </p:sp>
      <p:sp>
        <p:nvSpPr>
          <p:cNvPr id="5" name="Slide Number Placeholder 4"/>
          <p:cNvSpPr>
            <a:spLocks noGrp="1"/>
          </p:cNvSpPr>
          <p:nvPr>
            <p:ph type="sldNum" sz="quarter" idx="12"/>
          </p:nvPr>
        </p:nvSpPr>
        <p:spPr/>
        <p:txBody>
          <a:bodyPr/>
          <a:lstStyle/>
          <a:p>
            <a:fld id="{197AF4F1-C53A-CB44-B51F-36EDF000D3AF}" type="slidenum">
              <a:rPr lang="en-US" smtClean="0"/>
              <a:pPr/>
              <a:t>6</a:t>
            </a:fld>
            <a:endParaRPr lang="en-US" dirty="0"/>
          </a:p>
        </p:txBody>
      </p:sp>
      <p:pic>
        <p:nvPicPr>
          <p:cNvPr id="6" name="Picture 5"/>
          <p:cNvPicPr>
            <a:picLocks noChangeAspect="1"/>
          </p:cNvPicPr>
          <p:nvPr/>
        </p:nvPicPr>
        <p:blipFill>
          <a:blip r:embed="rId3"/>
          <a:stretch>
            <a:fillRect/>
          </a:stretch>
        </p:blipFill>
        <p:spPr>
          <a:xfrm>
            <a:off x="1066800" y="2819400"/>
            <a:ext cx="6121400" cy="3609149"/>
          </a:xfrm>
          <a:prstGeom prst="rect">
            <a:avLst/>
          </a:prstGeom>
        </p:spPr>
      </p:pic>
      <p:pic>
        <p:nvPicPr>
          <p:cNvPr id="7" name="Picture 6"/>
          <p:cNvPicPr>
            <a:picLocks noChangeAspect="1"/>
          </p:cNvPicPr>
          <p:nvPr/>
        </p:nvPicPr>
        <p:blipFill>
          <a:blip r:embed="rId4"/>
          <a:stretch>
            <a:fillRect/>
          </a:stretch>
        </p:blipFill>
        <p:spPr>
          <a:xfrm>
            <a:off x="1066800" y="1066801"/>
            <a:ext cx="5035682" cy="1655084"/>
          </a:xfrm>
          <a:prstGeom prst="rect">
            <a:avLst/>
          </a:prstGeom>
        </p:spPr>
      </p:pic>
      <p:sp>
        <p:nvSpPr>
          <p:cNvPr id="8" name="Rectangle 7"/>
          <p:cNvSpPr/>
          <p:nvPr/>
        </p:nvSpPr>
        <p:spPr>
          <a:xfrm>
            <a:off x="1143000" y="4114800"/>
            <a:ext cx="73152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smtClean="0"/>
              <a:t>Is it possible that two processes both arrive here and find “count == n”</a:t>
            </a:r>
            <a:endParaRPr kumimoji="1" lang="zh-CN" altLang="en-US" dirty="0"/>
          </a:p>
        </p:txBody>
      </p:sp>
      <p:sp>
        <p:nvSpPr>
          <p:cNvPr id="9" name="Rectangle 8"/>
          <p:cNvSpPr/>
          <p:nvPr/>
        </p:nvSpPr>
        <p:spPr>
          <a:xfrm>
            <a:off x="1143000" y="4953000"/>
            <a:ext cx="7315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smtClean="0"/>
              <a:t>A: It is possible. But extra up() operations will not cause errors. Certainly, you can move the “if” statement into </a:t>
            </a:r>
            <a:r>
              <a:rPr kumimoji="1" lang="en-US" altLang="zh-CN" dirty="0" err="1" smtClean="0"/>
              <a:t>mutex</a:t>
            </a:r>
            <a:r>
              <a:rPr kumimoji="1" lang="en-US" altLang="zh-CN" dirty="0" smtClean="0"/>
              <a:t>-guarded region</a:t>
            </a:r>
            <a:endParaRPr kumimoji="1" lang="zh-CN" altLang="en-US" dirty="0"/>
          </a:p>
        </p:txBody>
      </p:sp>
    </p:spTree>
    <p:extLst>
      <p:ext uri="{BB962C8B-B14F-4D97-AF65-F5344CB8AC3E}">
        <p14:creationId xmlns:p14="http://schemas.microsoft.com/office/powerpoint/2010/main" val="132630115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xmlns:p14="http://schemas.microsoft.com/office/powerpoint/2010/main" spd="slow">
        <p:sndAc>
          <p:stSnd>
            <p:snd r:embed="rId5" name="click.wav"/>
          </p:stSnd>
        </p:sndAc>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Readers-Writers Problem</a:t>
            </a:r>
            <a:endParaRPr lang="en-US" dirty="0"/>
          </a:p>
        </p:txBody>
      </p:sp>
    </p:spTree>
    <p:extLst>
      <p:ext uri="{BB962C8B-B14F-4D97-AF65-F5344CB8AC3E}">
        <p14:creationId xmlns:p14="http://schemas.microsoft.com/office/powerpoint/2010/main" val="42674340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Readers-Writers Problem</a:t>
            </a:r>
            <a:endParaRPr lang="en-US" dirty="0"/>
          </a:p>
        </p:txBody>
      </p:sp>
      <p:sp>
        <p:nvSpPr>
          <p:cNvPr id="3" name="Content Placeholder 2"/>
          <p:cNvSpPr>
            <a:spLocks noGrp="1"/>
          </p:cNvSpPr>
          <p:nvPr>
            <p:ph idx="4294967295"/>
          </p:nvPr>
        </p:nvSpPr>
        <p:spPr>
          <a:xfrm>
            <a:off x="396875" y="1362075"/>
            <a:ext cx="7896225" cy="4972050"/>
          </a:xfrm>
          <a:prstGeom prst="rect">
            <a:avLst/>
          </a:prstGeom>
        </p:spPr>
        <p:txBody>
          <a:bodyPr/>
          <a:lstStyle/>
          <a:p>
            <a:r>
              <a:rPr lang="en-US" dirty="0" smtClean="0"/>
              <a:t>Problem statement:</a:t>
            </a:r>
          </a:p>
          <a:p>
            <a:pPr lvl="1"/>
            <a:r>
              <a:rPr lang="en-US" i="1" dirty="0" smtClean="0"/>
              <a:t>Reader</a:t>
            </a:r>
            <a:r>
              <a:rPr lang="en-US" dirty="0" smtClean="0"/>
              <a:t> threads only read the object</a:t>
            </a:r>
          </a:p>
          <a:p>
            <a:pPr lvl="1"/>
            <a:r>
              <a:rPr lang="en-US" i="1" dirty="0" smtClean="0"/>
              <a:t>Writer</a:t>
            </a:r>
            <a:r>
              <a:rPr lang="en-US" dirty="0" smtClean="0"/>
              <a:t> threads modify the object</a:t>
            </a:r>
          </a:p>
          <a:p>
            <a:pPr lvl="1"/>
            <a:r>
              <a:rPr lang="en-US" dirty="0" smtClean="0"/>
              <a:t>Writers must have exclusive access to the object</a:t>
            </a:r>
          </a:p>
          <a:p>
            <a:pPr lvl="1"/>
            <a:r>
              <a:rPr lang="en-US" dirty="0" smtClean="0"/>
              <a:t>Unlimited number of readers can access the object</a:t>
            </a:r>
          </a:p>
          <a:p>
            <a:r>
              <a:rPr lang="en-US" dirty="0" smtClean="0"/>
              <a:t>Occurs frequently in real systems, e.g.,</a:t>
            </a:r>
          </a:p>
          <a:p>
            <a:pPr lvl="1"/>
            <a:r>
              <a:rPr lang="en-US" dirty="0" smtClean="0"/>
              <a:t>Online airline reservation system</a:t>
            </a:r>
          </a:p>
          <a:p>
            <a:pPr lvl="1"/>
            <a:r>
              <a:rPr lang="en-US" dirty="0" smtClean="0"/>
              <a:t>Multithreaded caching Web proxy</a:t>
            </a:r>
          </a:p>
          <a:p>
            <a:pPr lvl="1"/>
            <a:endParaRPr lang="en-US" dirty="0" smtClean="0"/>
          </a:p>
        </p:txBody>
      </p:sp>
    </p:spTree>
    <p:extLst>
      <p:ext uri="{BB962C8B-B14F-4D97-AF65-F5344CB8AC3E}">
        <p14:creationId xmlns:p14="http://schemas.microsoft.com/office/powerpoint/2010/main" val="140003396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xmlns:p14="http://schemas.microsoft.com/office/powerpoint/2010/main" spd="slow">
        <p:sndAc>
          <p:stSnd>
            <p:snd r:embed="rId3" name="click.wav"/>
          </p:stSnd>
        </p:sndAc>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00783" y="3485547"/>
            <a:ext cx="3906146" cy="2708433"/>
          </a:xfrm>
          <a:prstGeom prst="rect">
            <a:avLst/>
          </a:prstGeom>
          <a:solidFill>
            <a:srgbClr val="F6F5BD"/>
          </a:solidFill>
          <a:ln w="12700">
            <a:solidFill>
              <a:schemeClr val="tx1"/>
            </a:solidFill>
            <a:miter lim="800000"/>
            <a:headEnd/>
            <a:tailEnd/>
          </a:ln>
          <a:effectLst/>
        </p:spPr>
        <p:txBody>
          <a:bodyPr wrap="square" tIns="0" bIns="0" anchor="ctr">
            <a:spAutoFit/>
          </a:bodyPr>
          <a:lstStyle/>
          <a:p>
            <a:r>
              <a:rPr lang="en-US" sz="1600" b="1" dirty="0">
                <a:solidFill>
                  <a:srgbClr val="0000FF"/>
                </a:solidFill>
                <a:latin typeface="Monaco"/>
              </a:rPr>
              <a:t>void </a:t>
            </a:r>
            <a:r>
              <a:rPr lang="en-US" sz="1600" b="1" dirty="0">
                <a:solidFill>
                  <a:srgbClr val="0000A2"/>
                </a:solidFill>
                <a:latin typeface="Monaco"/>
              </a:rPr>
              <a:t>writer</a:t>
            </a:r>
            <a:r>
              <a:rPr lang="en-US" sz="1600" b="1" dirty="0">
                <a:solidFill>
                  <a:prstClr val="black"/>
                </a:solidFill>
                <a:latin typeface="Monaco"/>
              </a:rPr>
              <a:t>(</a:t>
            </a:r>
            <a:r>
              <a:rPr lang="en-US" sz="1600" b="1" dirty="0">
                <a:solidFill>
                  <a:srgbClr val="0000FF"/>
                </a:solidFill>
                <a:latin typeface="Monaco"/>
              </a:rPr>
              <a:t>void</a:t>
            </a:r>
            <a:r>
              <a:rPr lang="en-US" sz="1600" b="1" dirty="0">
                <a:solidFill>
                  <a:prstClr val="black"/>
                </a:solidFill>
                <a:latin typeface="Monaco"/>
              </a:rPr>
              <a:t>) </a:t>
            </a:r>
            <a:br>
              <a:rPr lang="en-US" sz="1600" b="1" dirty="0">
                <a:solidFill>
                  <a:prstClr val="black"/>
                </a:solidFill>
                <a:latin typeface="Monaco"/>
              </a:rPr>
            </a:br>
            <a:r>
              <a:rPr lang="en-US" sz="1600" b="1" dirty="0">
                <a:solidFill>
                  <a:prstClr val="black"/>
                </a:solidFill>
                <a:latin typeface="Monaco"/>
              </a:rPr>
              <a:t>{</a:t>
            </a:r>
            <a:br>
              <a:rPr lang="en-US" sz="1600" b="1" dirty="0">
                <a:solidFill>
                  <a:prstClr val="black"/>
                </a:solidFill>
                <a:latin typeface="Monaco"/>
              </a:rPr>
            </a:br>
            <a:r>
              <a:rPr lang="en-US" sz="1600" b="1" dirty="0">
                <a:solidFill>
                  <a:prstClr val="black"/>
                </a:solidFill>
                <a:latin typeface="Monaco"/>
              </a:rPr>
              <a:t>    </a:t>
            </a:r>
            <a:r>
              <a:rPr lang="en-US" sz="1600" b="1" dirty="0">
                <a:solidFill>
                  <a:srgbClr val="0000FF"/>
                </a:solidFill>
                <a:latin typeface="Monaco"/>
              </a:rPr>
              <a:t>while </a:t>
            </a:r>
            <a:r>
              <a:rPr lang="en-US" sz="1600" b="1" dirty="0">
                <a:solidFill>
                  <a:prstClr val="black"/>
                </a:solidFill>
                <a:latin typeface="Monaco"/>
              </a:rPr>
              <a:t>(</a:t>
            </a:r>
            <a:r>
              <a:rPr lang="en-US" sz="1600" b="1" dirty="0">
                <a:solidFill>
                  <a:srgbClr val="0000CD"/>
                </a:solidFill>
                <a:latin typeface="Monaco"/>
              </a:rPr>
              <a:t>1</a:t>
            </a:r>
            <a:r>
              <a:rPr lang="en-US" sz="1600" b="1" dirty="0">
                <a:solidFill>
                  <a:prstClr val="black"/>
                </a:solidFill>
                <a:latin typeface="Monaco"/>
              </a:rPr>
              <a:t>) {</a:t>
            </a:r>
            <a:br>
              <a:rPr lang="en-US" sz="1600" b="1" dirty="0">
                <a:solidFill>
                  <a:prstClr val="black"/>
                </a:solidFill>
                <a:latin typeface="Monaco"/>
              </a:rPr>
            </a:br>
            <a:r>
              <a:rPr lang="en-US" sz="1600" b="1" dirty="0">
                <a:solidFill>
                  <a:prstClr val="black"/>
                </a:solidFill>
                <a:latin typeface="Monaco"/>
              </a:rPr>
              <a:t>        </a:t>
            </a:r>
            <a:r>
              <a:rPr lang="en-US" sz="1600" b="1" dirty="0" smtClean="0">
                <a:solidFill>
                  <a:srgbClr val="0000A2"/>
                </a:solidFill>
                <a:latin typeface="Monaco"/>
              </a:rPr>
              <a:t>down</a:t>
            </a:r>
            <a:r>
              <a:rPr lang="en-US" sz="1600" b="1" dirty="0" smtClean="0">
                <a:solidFill>
                  <a:prstClr val="black"/>
                </a:solidFill>
                <a:latin typeface="Monaco"/>
              </a:rPr>
              <a:t>(whole)</a:t>
            </a:r>
            <a:r>
              <a:rPr lang="en-US" sz="1600" b="1" dirty="0">
                <a:solidFill>
                  <a:prstClr val="black"/>
                </a:solidFill>
                <a:latin typeface="Monaco"/>
              </a:rPr>
              <a:t>;</a:t>
            </a:r>
            <a:br>
              <a:rPr lang="en-US" sz="1600" b="1" dirty="0">
                <a:solidFill>
                  <a:prstClr val="black"/>
                </a:solidFill>
                <a:latin typeface="Monaco"/>
              </a:rPr>
            </a:br>
            <a:r>
              <a:rPr lang="en-US" sz="1600" b="1" dirty="0">
                <a:solidFill>
                  <a:prstClr val="black"/>
                </a:solidFill>
                <a:latin typeface="Monaco"/>
              </a:rPr>
              <a:t/>
            </a:r>
            <a:br>
              <a:rPr lang="en-US" sz="1600" b="1" dirty="0">
                <a:solidFill>
                  <a:prstClr val="black"/>
                </a:solidFill>
                <a:latin typeface="Monaco"/>
              </a:rPr>
            </a:br>
            <a:r>
              <a:rPr lang="en-US" sz="1600" b="1" dirty="0">
                <a:solidFill>
                  <a:prstClr val="black"/>
                </a:solidFill>
                <a:latin typeface="Monaco"/>
              </a:rPr>
              <a:t>        </a:t>
            </a:r>
            <a:r>
              <a:rPr lang="en-US" sz="1600" b="1" dirty="0">
                <a:solidFill>
                  <a:srgbClr val="FF0000"/>
                </a:solidFill>
                <a:latin typeface="Monaco"/>
              </a:rPr>
              <a:t>/* Critical section */</a:t>
            </a:r>
            <a:r>
              <a:rPr lang="en-US" sz="1600" b="1" dirty="0">
                <a:solidFill>
                  <a:prstClr val="black"/>
                </a:solidFill>
                <a:latin typeface="Monaco"/>
              </a:rPr>
              <a:t/>
            </a:r>
            <a:br>
              <a:rPr lang="en-US" sz="1600" b="1" dirty="0">
                <a:solidFill>
                  <a:prstClr val="black"/>
                </a:solidFill>
                <a:latin typeface="Monaco"/>
              </a:rPr>
            </a:br>
            <a:r>
              <a:rPr lang="en-US" sz="1600" b="1" dirty="0">
                <a:solidFill>
                  <a:prstClr val="black"/>
                </a:solidFill>
                <a:latin typeface="Monaco"/>
              </a:rPr>
              <a:t>        </a:t>
            </a:r>
            <a:r>
              <a:rPr lang="en-US" sz="1600" b="1" dirty="0">
                <a:solidFill>
                  <a:srgbClr val="FF0000"/>
                </a:solidFill>
                <a:latin typeface="Monaco"/>
              </a:rPr>
              <a:t>/* Writing </a:t>
            </a:r>
            <a:r>
              <a:rPr lang="en-US" sz="1600" b="1" dirty="0" smtClean="0">
                <a:solidFill>
                  <a:srgbClr val="FF0000"/>
                </a:solidFill>
                <a:latin typeface="Monaco"/>
              </a:rPr>
              <a:t>here </a:t>
            </a:r>
            <a:r>
              <a:rPr lang="en-US" sz="1600" b="1" dirty="0">
                <a:solidFill>
                  <a:srgbClr val="FF0000"/>
                </a:solidFill>
                <a:latin typeface="Monaco"/>
              </a:rPr>
              <a:t>*/</a:t>
            </a:r>
            <a:r>
              <a:rPr lang="en-US" sz="1600" b="1" dirty="0">
                <a:solidFill>
                  <a:prstClr val="black"/>
                </a:solidFill>
                <a:latin typeface="Monaco"/>
              </a:rPr>
              <a:t/>
            </a:r>
            <a:br>
              <a:rPr lang="en-US" sz="1600" b="1" dirty="0">
                <a:solidFill>
                  <a:prstClr val="black"/>
                </a:solidFill>
                <a:latin typeface="Monaco"/>
              </a:rPr>
            </a:br>
            <a:r>
              <a:rPr lang="en-US" sz="1600" b="1" dirty="0">
                <a:solidFill>
                  <a:prstClr val="black"/>
                </a:solidFill>
                <a:latin typeface="Monaco"/>
              </a:rPr>
              <a:t/>
            </a:r>
            <a:br>
              <a:rPr lang="en-US" sz="1600" b="1" dirty="0">
                <a:solidFill>
                  <a:prstClr val="black"/>
                </a:solidFill>
                <a:latin typeface="Monaco"/>
              </a:rPr>
            </a:br>
            <a:r>
              <a:rPr lang="en-US" sz="1600" b="1" dirty="0">
                <a:solidFill>
                  <a:prstClr val="black"/>
                </a:solidFill>
                <a:latin typeface="Monaco"/>
              </a:rPr>
              <a:t>        </a:t>
            </a:r>
            <a:r>
              <a:rPr lang="en-US" sz="1600" b="1" dirty="0" smtClean="0">
                <a:solidFill>
                  <a:srgbClr val="0000A2"/>
                </a:solidFill>
                <a:latin typeface="Monaco"/>
              </a:rPr>
              <a:t>up</a:t>
            </a:r>
            <a:r>
              <a:rPr lang="en-US" sz="1600" b="1" dirty="0" smtClean="0">
                <a:solidFill>
                  <a:prstClr val="black"/>
                </a:solidFill>
                <a:latin typeface="Monaco"/>
              </a:rPr>
              <a:t>(whole)</a:t>
            </a:r>
            <a:r>
              <a:rPr lang="en-US" sz="1600" b="1" dirty="0">
                <a:solidFill>
                  <a:prstClr val="black"/>
                </a:solidFill>
                <a:latin typeface="Monaco"/>
              </a:rPr>
              <a:t>;</a:t>
            </a:r>
            <a:br>
              <a:rPr lang="en-US" sz="1600" b="1" dirty="0">
                <a:solidFill>
                  <a:prstClr val="black"/>
                </a:solidFill>
                <a:latin typeface="Monaco"/>
              </a:rPr>
            </a:br>
            <a:r>
              <a:rPr lang="en-US" sz="1600" b="1" dirty="0">
                <a:solidFill>
                  <a:prstClr val="black"/>
                </a:solidFill>
                <a:latin typeface="Monaco"/>
              </a:rPr>
              <a:t>    }</a:t>
            </a:r>
            <a:br>
              <a:rPr lang="en-US" sz="1600" b="1" dirty="0">
                <a:solidFill>
                  <a:prstClr val="black"/>
                </a:solidFill>
                <a:latin typeface="Monaco"/>
              </a:rPr>
            </a:br>
            <a:r>
              <a:rPr lang="en-US" sz="1600" b="1" dirty="0">
                <a:solidFill>
                  <a:prstClr val="black"/>
                </a:solidFill>
                <a:latin typeface="Monaco"/>
              </a:rPr>
              <a:t>}</a:t>
            </a:r>
            <a:endParaRPr lang="en-US" sz="1600" dirty="0" smtClean="0">
              <a:latin typeface="Courier New" pitchFamily="49" charset="0"/>
            </a:endParaRPr>
          </a:p>
        </p:txBody>
      </p:sp>
      <p:sp>
        <p:nvSpPr>
          <p:cNvPr id="9" name="TextBox 8"/>
          <p:cNvSpPr txBox="1"/>
          <p:nvPr/>
        </p:nvSpPr>
        <p:spPr>
          <a:xfrm>
            <a:off x="574787" y="2840118"/>
            <a:ext cx="1264814" cy="477054"/>
          </a:xfrm>
          <a:prstGeom prst="rect">
            <a:avLst/>
          </a:prstGeom>
          <a:noFill/>
        </p:spPr>
        <p:txBody>
          <a:bodyPr wrap="none" rtlCol="0">
            <a:spAutoFit/>
          </a:bodyPr>
          <a:lstStyle/>
          <a:p>
            <a:r>
              <a:rPr lang="en-US" sz="2500" b="0" dirty="0" smtClean="0">
                <a:latin typeface="Gill Sans MT"/>
                <a:cs typeface="Gill Sans MT"/>
              </a:rPr>
              <a:t>Writers:</a:t>
            </a:r>
          </a:p>
        </p:txBody>
      </p:sp>
      <p:sp>
        <p:nvSpPr>
          <p:cNvPr id="10" name="Text Box 3"/>
          <p:cNvSpPr txBox="1">
            <a:spLocks noChangeArrowheads="1"/>
          </p:cNvSpPr>
          <p:nvPr/>
        </p:nvSpPr>
        <p:spPr bwMode="auto">
          <a:xfrm>
            <a:off x="1100782" y="1752753"/>
            <a:ext cx="5313809" cy="984885"/>
          </a:xfrm>
          <a:prstGeom prst="rect">
            <a:avLst/>
          </a:prstGeom>
          <a:solidFill>
            <a:srgbClr val="F6F5BD"/>
          </a:solidFill>
          <a:ln w="12700">
            <a:solidFill>
              <a:schemeClr val="tx1"/>
            </a:solidFill>
            <a:miter lim="800000"/>
            <a:headEnd/>
            <a:tailEnd/>
          </a:ln>
          <a:effectLst/>
        </p:spPr>
        <p:txBody>
          <a:bodyPr wrap="square" tIns="0" bIns="0" anchor="ctr">
            <a:spAutoFit/>
          </a:bodyPr>
          <a:lstStyle/>
          <a:p>
            <a:endParaRPr lang="en-US" sz="1600" b="1" dirty="0" smtClean="0">
              <a:solidFill>
                <a:srgbClr val="0000FF"/>
              </a:solidFill>
              <a:latin typeface="Monaco"/>
            </a:endParaRPr>
          </a:p>
          <a:p>
            <a:r>
              <a:rPr lang="en-US" sz="1600" b="1" dirty="0" err="1" smtClean="0">
                <a:solidFill>
                  <a:srgbClr val="0000FF"/>
                </a:solidFill>
                <a:latin typeface="Monaco"/>
              </a:rPr>
              <a:t>int</a:t>
            </a:r>
            <a:r>
              <a:rPr lang="en-US" sz="1600" b="1" dirty="0" smtClean="0">
                <a:solidFill>
                  <a:prstClr val="black"/>
                </a:solidFill>
                <a:latin typeface="Monaco"/>
              </a:rPr>
              <a:t> </a:t>
            </a:r>
            <a:r>
              <a:rPr lang="en-US" sz="1600" b="1" dirty="0" err="1">
                <a:solidFill>
                  <a:prstClr val="black"/>
                </a:solidFill>
                <a:latin typeface="Monaco"/>
              </a:rPr>
              <a:t>readcnt</a:t>
            </a:r>
            <a:r>
              <a:rPr lang="en-US" sz="1600" b="1" dirty="0">
                <a:solidFill>
                  <a:prstClr val="black"/>
                </a:solidFill>
                <a:latin typeface="Monaco"/>
              </a:rPr>
              <a:t>;    </a:t>
            </a:r>
            <a:r>
              <a:rPr lang="en-US" sz="1600" b="1" dirty="0">
                <a:solidFill>
                  <a:srgbClr val="FF0000"/>
                </a:solidFill>
                <a:latin typeface="Monaco"/>
              </a:rPr>
              <a:t>/* Initially = 0 */</a:t>
            </a:r>
            <a:r>
              <a:rPr lang="en-US" sz="1600" b="1" dirty="0">
                <a:solidFill>
                  <a:prstClr val="black"/>
                </a:solidFill>
                <a:latin typeface="Monaco"/>
              </a:rPr>
              <a:t/>
            </a:r>
            <a:br>
              <a:rPr lang="en-US" sz="1600" b="1" dirty="0">
                <a:solidFill>
                  <a:prstClr val="black"/>
                </a:solidFill>
                <a:latin typeface="Monaco"/>
              </a:rPr>
            </a:br>
            <a:r>
              <a:rPr lang="en-US" sz="1600" b="1" dirty="0" smtClean="0">
                <a:solidFill>
                  <a:prstClr val="black"/>
                </a:solidFill>
                <a:latin typeface="Monaco"/>
              </a:rPr>
              <a:t>semaphore </a:t>
            </a:r>
            <a:r>
              <a:rPr lang="en-US" sz="1600" b="1" dirty="0">
                <a:solidFill>
                  <a:prstClr val="black"/>
                </a:solidFill>
                <a:latin typeface="Monaco"/>
              </a:rPr>
              <a:t>r</a:t>
            </a:r>
            <a:r>
              <a:rPr lang="en-US" sz="1600" b="1" dirty="0" smtClean="0">
                <a:solidFill>
                  <a:prstClr val="black"/>
                </a:solidFill>
                <a:latin typeface="Monaco"/>
              </a:rPr>
              <a:t>, whole; </a:t>
            </a:r>
            <a:r>
              <a:rPr lang="en-US" sz="1600" b="1" dirty="0">
                <a:solidFill>
                  <a:srgbClr val="FF0000"/>
                </a:solidFill>
                <a:latin typeface="Monaco"/>
              </a:rPr>
              <a:t>/* I</a:t>
            </a:r>
            <a:r>
              <a:rPr lang="en-US" sz="1600" b="1" dirty="0" smtClean="0">
                <a:solidFill>
                  <a:srgbClr val="FF0000"/>
                </a:solidFill>
                <a:latin typeface="Monaco"/>
              </a:rPr>
              <a:t>nitially </a:t>
            </a:r>
            <a:r>
              <a:rPr lang="en-US" sz="1600" b="1" dirty="0">
                <a:solidFill>
                  <a:srgbClr val="FF0000"/>
                </a:solidFill>
                <a:latin typeface="Monaco"/>
              </a:rPr>
              <a:t>= 1 */</a:t>
            </a:r>
            <a:r>
              <a:rPr lang="en-US" sz="1600" b="1" dirty="0">
                <a:solidFill>
                  <a:prstClr val="black"/>
                </a:solidFill>
                <a:latin typeface="Monaco"/>
              </a:rPr>
              <a:t/>
            </a:r>
            <a:br>
              <a:rPr lang="en-US" sz="1600" b="1" dirty="0">
                <a:solidFill>
                  <a:prstClr val="black"/>
                </a:solidFill>
                <a:latin typeface="Monaco"/>
              </a:rPr>
            </a:br>
            <a:endParaRPr lang="en-US" sz="1600" dirty="0" smtClean="0">
              <a:latin typeface="Courier New" pitchFamily="49" charset="0"/>
            </a:endParaRPr>
          </a:p>
        </p:txBody>
      </p:sp>
      <p:sp>
        <p:nvSpPr>
          <p:cNvPr id="11" name="TextBox 10"/>
          <p:cNvSpPr txBox="1"/>
          <p:nvPr/>
        </p:nvSpPr>
        <p:spPr>
          <a:xfrm>
            <a:off x="574787" y="1236162"/>
            <a:ext cx="1107996" cy="477054"/>
          </a:xfrm>
          <a:prstGeom prst="rect">
            <a:avLst/>
          </a:prstGeom>
          <a:noFill/>
        </p:spPr>
        <p:txBody>
          <a:bodyPr wrap="none" rtlCol="0">
            <a:spAutoFit/>
          </a:bodyPr>
          <a:lstStyle/>
          <a:p>
            <a:r>
              <a:rPr lang="en-US" sz="2500" b="0" dirty="0" smtClean="0">
                <a:latin typeface="Gill Sans MT"/>
                <a:cs typeface="Gill Sans MT"/>
              </a:rPr>
              <a:t>Shared:</a:t>
            </a:r>
          </a:p>
        </p:txBody>
      </p:sp>
      <p:sp>
        <p:nvSpPr>
          <p:cNvPr id="13" name="Title 12"/>
          <p:cNvSpPr>
            <a:spLocks noGrp="1"/>
          </p:cNvSpPr>
          <p:nvPr>
            <p:ph type="title"/>
          </p:nvPr>
        </p:nvSpPr>
        <p:spPr/>
        <p:txBody>
          <a:bodyPr/>
          <a:lstStyle/>
          <a:p>
            <a:r>
              <a:rPr lang="en-US" dirty="0" smtClean="0"/>
              <a:t>Solution </a:t>
            </a:r>
            <a:endParaRPr lang="en-US" dirty="0"/>
          </a:p>
        </p:txBody>
      </p:sp>
    </p:spTree>
    <p:extLst>
      <p:ext uri="{BB962C8B-B14F-4D97-AF65-F5344CB8AC3E}">
        <p14:creationId xmlns:p14="http://schemas.microsoft.com/office/powerpoint/2010/main" val="4758636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xmlns:p14="http://schemas.microsoft.com/office/powerpoint/2010/main" spd="slow">
        <p:sndAc>
          <p:stSnd>
            <p:snd r:embed="rId3" name="click.wav"/>
          </p:stSnd>
        </p:sndAc>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e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1010</TotalTime>
  <Words>5667</Words>
  <Application>Microsoft Macintosh PowerPoint</Application>
  <PresentationFormat>On-screen Show (4:3)</PresentationFormat>
  <Paragraphs>510</Paragraphs>
  <Slides>45</Slides>
  <Notes>24</Notes>
  <HiddenSlides>1</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temple</vt:lpstr>
      <vt:lpstr>CIS 5512 - Operating Systems Synchronization and Deadlock</vt:lpstr>
      <vt:lpstr>Previous class</vt:lpstr>
      <vt:lpstr>Barrier Problem</vt:lpstr>
      <vt:lpstr>Barrier problem</vt:lpstr>
      <vt:lpstr>Solution </vt:lpstr>
      <vt:lpstr>Another solution</vt:lpstr>
      <vt:lpstr>Readers-Writers Problem</vt:lpstr>
      <vt:lpstr>Readers-Writers Problem</vt:lpstr>
      <vt:lpstr>Solution </vt:lpstr>
      <vt:lpstr>Solution </vt:lpstr>
      <vt:lpstr>Previous class…</vt:lpstr>
      <vt:lpstr>Summary of the uses of Semaphore</vt:lpstr>
      <vt:lpstr>Relations between Condition Variable &amp; Monitor</vt:lpstr>
      <vt:lpstr>Condition variable VS Semaphore</vt:lpstr>
      <vt:lpstr>Deadlock</vt:lpstr>
      <vt:lpstr>Potential Deadlock </vt:lpstr>
      <vt:lpstr>Actual Deadlock</vt:lpstr>
      <vt:lpstr>Resource Categories</vt:lpstr>
      <vt:lpstr>Example of Deadlock: Memory Request</vt:lpstr>
      <vt:lpstr>Example of Deadlock: waiting for messages</vt:lpstr>
      <vt:lpstr>Resource Allocation Graph</vt:lpstr>
      <vt:lpstr>Resource Allocation Graph describing the traffic jam</vt:lpstr>
      <vt:lpstr>Conditions for Deadlock</vt:lpstr>
      <vt:lpstr>Dealing with Deadlock</vt:lpstr>
      <vt:lpstr>Deadlock Condition Prevention </vt:lpstr>
      <vt:lpstr>Deadlock Condition Prevention</vt:lpstr>
      <vt:lpstr>Deadlock Avoidance</vt:lpstr>
      <vt:lpstr>Example</vt:lpstr>
      <vt:lpstr>Determination of a Safe State</vt:lpstr>
      <vt:lpstr>P2 Runs to Completion</vt:lpstr>
      <vt:lpstr>P1 Runs to Completion</vt:lpstr>
      <vt:lpstr>P3 Runs to Completion</vt:lpstr>
      <vt:lpstr>Determination of an Unsafe State</vt:lpstr>
      <vt:lpstr>Deadlock detection</vt:lpstr>
      <vt:lpstr>Recovery strategies </vt:lpstr>
      <vt:lpstr>Recovery by killing processes</vt:lpstr>
      <vt:lpstr>PowerPoint Presentation</vt:lpstr>
      <vt:lpstr>Dining Philosophers: failed solution with deadlock</vt:lpstr>
      <vt:lpstr>Dining Philosophers: failed solution with deadlock</vt:lpstr>
      <vt:lpstr>Dining Philosophers: failed solution with deadlock</vt:lpstr>
      <vt:lpstr>Dining Philosophers solution with numbered resources</vt:lpstr>
      <vt:lpstr>Dining Philosophers solution with numbered resources</vt:lpstr>
      <vt:lpstr>Dining Philosophers solution with numbered resources</vt:lpstr>
      <vt:lpstr>Dining Philosophers solution with numbered resources</vt:lpstr>
      <vt:lpstr>Summary</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 5512 - Operating Systems Deadlock</dc:title>
  <dc:subject/>
  <dc:creator>Qiang Zeng</dc:creator>
  <cp:keywords/>
  <dc:description/>
  <cp:lastModifiedBy>Qiang Zeng</cp:lastModifiedBy>
  <cp:revision>146</cp:revision>
  <cp:lastPrinted>2015-09-14T22:20:18Z</cp:lastPrinted>
  <dcterms:created xsi:type="dcterms:W3CDTF">2015-09-14T19:50:39Z</dcterms:created>
  <dcterms:modified xsi:type="dcterms:W3CDTF">2017-09-29T01:56:12Z</dcterms:modified>
  <cp:category/>
</cp:coreProperties>
</file>