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1144" y="23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FC5F6-43B2-8FAB-029B-EA01802E36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30C842-6596-9FDA-578A-BEF8381659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BCED19-5E3A-F245-C12A-B1AA09BE5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7DB2-5DCD-4B98-94F4-645983FB3F9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2EC19-83F8-4732-86BA-A5CD44A3A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58D8D1-CE4C-DA2A-7939-74C77D853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AE839-0CE3-4AEE-848A-56391D87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667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4A21F-B63F-4270-60D8-ECECD72D8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80A498-7817-3AB8-EA7C-DE382D5B92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0086BA-6B6D-0BBF-6B18-3FF735433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7DB2-5DCD-4B98-94F4-645983FB3F9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2A22E-3C3F-23B6-108E-206A89690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EE737-F941-5524-5BA7-6F734FAF8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AE839-0CE3-4AEE-848A-56391D87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859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5DD93E-A867-B972-695F-8624FC6401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F8A604-C64C-398B-F0EF-3111498A3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787233-0F38-A616-512B-9441EA89E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7DB2-5DCD-4B98-94F4-645983FB3F9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4E4D5-EB3A-94F1-29B2-0ACB66DE4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EC78A-AF68-8F5B-F8CA-79A447EE6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AE839-0CE3-4AEE-848A-56391D87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155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C482-EC65-EDA0-501B-97ECAC9F5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92590-F6CD-35AA-AE92-A2986418A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1B85A7-7497-22CF-E02E-7A7E36BB7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7DB2-5DCD-4B98-94F4-645983FB3F9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8D442-48E6-677A-B7F4-4178131F9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2EC55-87D4-18BC-2981-E83C6FB1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AE839-0CE3-4AEE-848A-56391D87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09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BF894-9193-8508-15A4-55E8272E8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C012A7-020A-AB21-A552-04FF498437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1C7BC0-65B2-D54B-DEBD-F0A779515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7DB2-5DCD-4B98-94F4-645983FB3F9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588B3-CA79-C093-5586-32AA9A330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487C3-AAB9-8E08-FB6D-4344499BD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AE839-0CE3-4AEE-848A-56391D87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094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A3DF5-7573-5C00-123E-D5C2C8A35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1790F9-1338-3D96-4B70-387FB7D312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0AD5EE-E39E-A975-0017-DAC49D8D70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A3F661-D4C3-2342-7C94-5DA66C241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7DB2-5DCD-4B98-94F4-645983FB3F9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3B3A68-E238-ED3E-9B37-AF9D6AD2B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EE15AF-074A-1614-8730-A240F223B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AE839-0CE3-4AEE-848A-56391D87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788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6166B-12C3-79C0-6044-274E28407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B85D6F-997C-5012-D381-565BF26FD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2B5EEC-A48C-262B-13D5-776CCA5472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2FC2DD-CEE2-66E1-408F-BE84ED94E7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21A9C7-F184-1CAC-4755-F10713ED16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D9C68D-027E-8560-F90E-5371945E4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7DB2-5DCD-4B98-94F4-645983FB3F9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D33456-2B2E-AF10-26EF-4DB41F276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347C35-31A3-69BB-0FC6-871F04A39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AE839-0CE3-4AEE-848A-56391D87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34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DC328-FC61-1856-5292-488D46768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6BB7E2-5E45-CFDD-BD67-EFAF5F2A0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7DB2-5DCD-4B98-94F4-645983FB3F9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CEF3E9-1C75-8DD5-EB58-B59D7C727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66A6EC-6197-4B7D-4642-E1257BB45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AE839-0CE3-4AEE-848A-56391D87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984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6FBC67-C10E-CB6F-9903-B1B5CB274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7DB2-5DCD-4B98-94F4-645983FB3F9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44D5D5-013F-97D3-E97D-BD0F4F069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D4A211-12B0-0C37-A4D5-FEC024369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AE839-0CE3-4AEE-848A-56391D87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315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94FE8-45F9-11F4-7704-3CB76933B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2952D3-18CA-D2AE-B77D-8F659DC64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CF5993-120A-D4B6-902D-0F38AF162E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2373A7-049D-1A9B-3BF4-F965C6A25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7DB2-5DCD-4B98-94F4-645983FB3F9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023974-F830-F1F5-2508-FB53EA633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BCC260-EA80-2E16-F046-D5372A893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AE839-0CE3-4AEE-848A-56391D87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16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509E0-D9C5-29E4-DEC8-D22E86327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162050-AF35-745E-8531-7BCD238358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BA492E-885F-CC4B-98E7-58E0B6C195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1E6BC9-5EB8-429D-DD58-45177D5AD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7DB2-5DCD-4B98-94F4-645983FB3F9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1A099B-7E36-E7EF-097B-E2D511306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28DF5C-F86C-FE7B-0A42-58800C948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AE839-0CE3-4AEE-848A-56391D87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56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00B7EA-6439-B8BA-F3F9-4639E5776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50972D-7907-2F83-8F53-8B2D50B4C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50894-C4F6-FB03-A2C4-003770370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9B7DB2-5DCD-4B98-94F4-645983FB3F95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1C840-4400-C72B-A968-93BB214A7E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8E3BE-375C-CD98-64D0-C003C06BC3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0AE839-0CE3-4AEE-848A-56391D87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5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E40E07-D25A-C694-27CF-ED2D001BFB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Autofit/>
          </a:bodyPr>
          <a:lstStyle/>
          <a:p>
            <a:pPr algn="l"/>
            <a:r>
              <a:rPr lang="en-US" sz="6600" dirty="0"/>
              <a:t>Encrypted LLM Inference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B3E34D-4C26-DFB4-E351-5324F3CCB4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/>
              <a:t>Sarker Mohammed</a:t>
            </a:r>
          </a:p>
          <a:p>
            <a:pPr algn="l">
              <a:spcBef>
                <a:spcPts val="0"/>
              </a:spcBef>
            </a:pPr>
            <a:r>
              <a:rPr lang="en-US" dirty="0"/>
              <a:t>Temple University, Department of Electrical and Computer Engineering</a:t>
            </a:r>
          </a:p>
        </p:txBody>
      </p:sp>
    </p:spTree>
    <p:extLst>
      <p:ext uri="{BB962C8B-B14F-4D97-AF65-F5344CB8AC3E}">
        <p14:creationId xmlns:p14="http://schemas.microsoft.com/office/powerpoint/2010/main" val="496173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FB60E8C-7224-44A4-87A0-46A1711DD2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9F847D-DE0A-595F-4918-6AF12EFD8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528" y="386930"/>
            <a:ext cx="10141799" cy="1300554"/>
          </a:xfrm>
        </p:spPr>
        <p:txBody>
          <a:bodyPr anchor="b">
            <a:normAutofit/>
          </a:bodyPr>
          <a:lstStyle/>
          <a:p>
            <a:r>
              <a:rPr lang="en-US" sz="4800"/>
              <a:t>Motivation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DA32751-37A2-45C0-BE94-63D375E27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black background with a black and white lock&#10;&#10;AI-generated content may be incorrect.">
            <a:extLst>
              <a:ext uri="{FF2B5EF4-FFF2-40B4-BE49-F238E27FC236}">
                <a16:creationId xmlns:a16="http://schemas.microsoft.com/office/drawing/2014/main" id="{D4209256-5214-6C3C-EC18-9A6C979C10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295" y="3354802"/>
            <a:ext cx="5150277" cy="205406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A1149-0309-E3E8-09F3-3D453CC3C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6429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en-US" sz="2000"/>
              <a:t>Cloud LLM inference exposes sensitive</a:t>
            </a:r>
          </a:p>
          <a:p>
            <a:r>
              <a:rPr lang="en-US" sz="2000"/>
              <a:t>Defense, Healthcare, and Finance lose out on using Cloud LLMs</a:t>
            </a:r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r>
              <a:rPr lang="en-US" sz="2000"/>
              <a:t>GOAL: Run LLM inference on encrypted user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A55FBCD-CD42-40F5-8A1B-3203F9CAEE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407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FC0FFA-8413-E323-5E11-5E2120CDE6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US" sz="5400"/>
              <a:t>Project Goals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24047-13B6-57A9-3CC0-09FA0EA98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en-US" sz="2400"/>
              <a:t>Implement Encrypted GPT-2 Mini using CKKS for Linear Layers</a:t>
            </a:r>
          </a:p>
          <a:p>
            <a:r>
              <a:rPr lang="en-US" sz="2400"/>
              <a:t>Build Encrypted Pipeline</a:t>
            </a:r>
          </a:p>
          <a:p>
            <a:r>
              <a:rPr lang="en-US" sz="2400"/>
              <a:t>Handle limitations by switching to MPC when needed</a:t>
            </a:r>
          </a:p>
          <a:p>
            <a:pPr marL="0" indent="0">
              <a:buNone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897019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AF706A-034E-BA85-2C04-133ED5131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US" sz="5400"/>
              <a:t>Background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9F9DB-AB04-D08F-284A-DE72E19DB7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en-US" sz="2400" dirty="0"/>
              <a:t>FHE: CKKS</a:t>
            </a:r>
          </a:p>
          <a:p>
            <a:pPr lvl="1"/>
            <a:r>
              <a:rPr lang="en-US" dirty="0"/>
              <a:t>Supports encrypted real-number arithmetic</a:t>
            </a:r>
          </a:p>
          <a:p>
            <a:pPr lvl="1"/>
            <a:r>
              <a:rPr lang="en-US" dirty="0"/>
              <a:t>Noise grows with operations, requires Bootstrapping</a:t>
            </a:r>
          </a:p>
          <a:p>
            <a:pPr lvl="1"/>
            <a:r>
              <a:rPr lang="en-US" dirty="0"/>
              <a:t>Some operations aren’t feasible (GELU, </a:t>
            </a:r>
            <a:r>
              <a:rPr lang="en-US" dirty="0" err="1"/>
              <a:t>Softmax</a:t>
            </a:r>
            <a:r>
              <a:rPr lang="en-US" dirty="0"/>
              <a:t>)</a:t>
            </a:r>
          </a:p>
          <a:p>
            <a:r>
              <a:rPr lang="en-US" sz="2400" dirty="0"/>
              <a:t>Transformer: GPT-2 Mini</a:t>
            </a:r>
          </a:p>
          <a:p>
            <a:pPr lvl="1"/>
            <a:r>
              <a:rPr lang="en-US" dirty="0"/>
              <a:t>4 Blocks, 8 Attention Heads, 512 Hidden Size</a:t>
            </a:r>
          </a:p>
        </p:txBody>
      </p:sp>
    </p:spTree>
    <p:extLst>
      <p:ext uri="{BB962C8B-B14F-4D97-AF65-F5344CB8AC3E}">
        <p14:creationId xmlns:p14="http://schemas.microsoft.com/office/powerpoint/2010/main" val="256742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B02FA7-53EF-B896-60D5-F3E7C22E4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US" sz="4800"/>
              <a:t>System Architecture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AF83C-D939-4518-D77F-E2B024B4F8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r>
              <a:rPr lang="en-US" sz="2000" dirty="0"/>
              <a:t>Overall, we adopt a Server-Client Architecture</a:t>
            </a:r>
          </a:p>
          <a:p>
            <a:r>
              <a:rPr lang="en-US" sz="2000" dirty="0"/>
              <a:t>Server never sees plaintext and performs only on encrypted data</a:t>
            </a:r>
          </a:p>
          <a:p>
            <a:r>
              <a:rPr lang="en-US" sz="2000" dirty="0"/>
              <a:t>Split computation to avoid expensive FHE-only nonlinear ops</a:t>
            </a:r>
          </a:p>
          <a:p>
            <a:endParaRPr lang="en-US" sz="20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672B1EB-22BD-D9C3-0AAC-1458BC09C4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282430"/>
              </p:ext>
            </p:extLst>
          </p:nvPr>
        </p:nvGraphicFramePr>
        <p:xfrm>
          <a:off x="5911532" y="2952226"/>
          <a:ext cx="5150278" cy="2778303"/>
        </p:xfrm>
        <a:graphic>
          <a:graphicData uri="http://schemas.openxmlformats.org/drawingml/2006/table">
            <a:tbl>
              <a:tblPr firstRow="1" bandRow="1">
                <a:solidFill>
                  <a:srgbClr val="F7F7F7"/>
                </a:solidFill>
                <a:tableStyleId>{5C22544A-7EE6-4342-B048-85BDC9FD1C3A}</a:tableStyleId>
              </a:tblPr>
              <a:tblGrid>
                <a:gridCol w="2546168">
                  <a:extLst>
                    <a:ext uri="{9D8B030D-6E8A-4147-A177-3AD203B41FA5}">
                      <a16:colId xmlns:a16="http://schemas.microsoft.com/office/drawing/2014/main" val="485100964"/>
                    </a:ext>
                  </a:extLst>
                </a:gridCol>
                <a:gridCol w="2604110">
                  <a:extLst>
                    <a:ext uri="{9D8B030D-6E8A-4147-A177-3AD203B41FA5}">
                      <a16:colId xmlns:a16="http://schemas.microsoft.com/office/drawing/2014/main" val="1672168137"/>
                    </a:ext>
                  </a:extLst>
                </a:gridCol>
              </a:tblGrid>
              <a:tr h="643659">
                <a:tc>
                  <a:txBody>
                    <a:bodyPr/>
                    <a:lstStyle/>
                    <a:p>
                      <a:r>
                        <a:rPr lang="en-US" sz="1600" b="1" cap="all" spc="60">
                          <a:solidFill>
                            <a:schemeClr val="tx1"/>
                          </a:solidFill>
                        </a:rPr>
                        <a:t>Client</a:t>
                      </a:r>
                    </a:p>
                  </a:txBody>
                  <a:tcPr marL="178794" marR="178794" marT="178794" marB="178794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cap="all" spc="60">
                          <a:solidFill>
                            <a:schemeClr val="tx1"/>
                          </a:solidFill>
                        </a:rPr>
                        <a:t>Server</a:t>
                      </a:r>
                    </a:p>
                  </a:txBody>
                  <a:tcPr marL="178794" marR="178794" marT="178794" marB="178794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6373091"/>
                  </a:ext>
                </a:extLst>
              </a:tr>
              <a:tr h="2134644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100" cap="none" spc="0" dirty="0">
                          <a:solidFill>
                            <a:schemeClr val="tx1"/>
                          </a:solidFill>
                        </a:rPr>
                        <a:t>Embedding Layer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100" cap="none" spc="0" dirty="0">
                          <a:solidFill>
                            <a:schemeClr val="tx1"/>
                          </a:solidFill>
                        </a:rPr>
                        <a:t>Non-Linear Ops – GELU/</a:t>
                      </a:r>
                      <a:r>
                        <a:rPr lang="en-US" sz="2100" cap="none" spc="0" dirty="0" err="1">
                          <a:solidFill>
                            <a:schemeClr val="tx1"/>
                          </a:solidFill>
                        </a:rPr>
                        <a:t>Softmax</a:t>
                      </a:r>
                      <a:endParaRPr lang="en-US" sz="21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100" cap="none" spc="0" dirty="0">
                          <a:solidFill>
                            <a:schemeClr val="tx1"/>
                          </a:solidFill>
                        </a:rPr>
                        <a:t>Sampling</a:t>
                      </a:r>
                    </a:p>
                  </a:txBody>
                  <a:tcPr marL="121270" marR="121270" marT="60634" marB="11919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100" cap="none" spc="0" dirty="0">
                          <a:solidFill>
                            <a:schemeClr val="tx1"/>
                          </a:solidFill>
                        </a:rPr>
                        <a:t>Linear Layers – Attention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100" cap="none" spc="0" dirty="0">
                          <a:solidFill>
                            <a:schemeClr val="tx1"/>
                          </a:solidFill>
                        </a:rPr>
                        <a:t>Linear Layers – MLP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2100" cap="none" spc="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21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21270" marR="121270" marT="60634" marB="119196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012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9299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5E7FF8-D8ED-6F67-CFD6-8C6BB961F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US" sz="5400"/>
              <a:t>Results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9996EFD-A7BF-8FC5-F12C-BF95F7B4BF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0455856"/>
              </p:ext>
            </p:extLst>
          </p:nvPr>
        </p:nvGraphicFramePr>
        <p:xfrm>
          <a:off x="616688" y="3067493"/>
          <a:ext cx="10127514" cy="2865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4372">
                  <a:extLst>
                    <a:ext uri="{9D8B030D-6E8A-4147-A177-3AD203B41FA5}">
                      <a16:colId xmlns:a16="http://schemas.microsoft.com/office/drawing/2014/main" val="10230667"/>
                    </a:ext>
                  </a:extLst>
                </a:gridCol>
                <a:gridCol w="4997304">
                  <a:extLst>
                    <a:ext uri="{9D8B030D-6E8A-4147-A177-3AD203B41FA5}">
                      <a16:colId xmlns:a16="http://schemas.microsoft.com/office/drawing/2014/main" val="4073257107"/>
                    </a:ext>
                  </a:extLst>
                </a:gridCol>
                <a:gridCol w="3375838">
                  <a:extLst>
                    <a:ext uri="{9D8B030D-6E8A-4147-A177-3AD203B41FA5}">
                      <a16:colId xmlns:a16="http://schemas.microsoft.com/office/drawing/2014/main" val="151296065"/>
                    </a:ext>
                  </a:extLst>
                </a:gridCol>
              </a:tblGrid>
              <a:tr h="573094">
                <a:tc>
                  <a:txBody>
                    <a:bodyPr/>
                    <a:lstStyle/>
                    <a:p>
                      <a:r>
                        <a:rPr lang="en-US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Text Generated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103675"/>
                  </a:ext>
                </a:extLst>
              </a:tr>
              <a:tr h="573094">
                <a:tc>
                  <a:txBody>
                    <a:bodyPr/>
                    <a:lstStyle/>
                    <a:p>
                      <a:r>
                        <a:rPr lang="en-US" dirty="0"/>
                        <a:t>Normal #1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Dog jumped on ice-apple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 seconds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727786"/>
                  </a:ext>
                </a:extLst>
              </a:tr>
              <a:tr h="573094">
                <a:tc>
                  <a:txBody>
                    <a:bodyPr/>
                    <a:lstStyle/>
                    <a:p>
                      <a:r>
                        <a:rPr lang="en-US" dirty="0"/>
                        <a:t>Normal #2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Dog jumped on ick to 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 seconds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4829337"/>
                  </a:ext>
                </a:extLst>
              </a:tr>
              <a:tr h="573094">
                <a:tc>
                  <a:txBody>
                    <a:bodyPr/>
                    <a:lstStyle/>
                    <a:p>
                      <a:r>
                        <a:rPr lang="en-US" dirty="0"/>
                        <a:t>Encrypted #1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Dog jumped on </a:t>
                      </a:r>
                      <a:r>
                        <a:rPr lang="en-US" dirty="0" err="1"/>
                        <a:t>elev</a:t>
                      </a:r>
                      <a:r>
                        <a:rPr lang="en-US" dirty="0"/>
                        <a:t> National abortion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90 minutes and 20 seconds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390214"/>
                  </a:ext>
                </a:extLst>
              </a:tr>
              <a:tr h="573094">
                <a:tc>
                  <a:txBody>
                    <a:bodyPr/>
                    <a:lstStyle/>
                    <a:p>
                      <a:r>
                        <a:rPr lang="en-US" dirty="0"/>
                        <a:t>Encrypted #2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Dog jumped on ancient West products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153 minutes and 59 seconds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367265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E247310-453C-1915-E36A-A8C6AD45B161}"/>
              </a:ext>
            </a:extLst>
          </p:cNvPr>
          <p:cNvSpPr txBox="1"/>
          <p:nvPr/>
        </p:nvSpPr>
        <p:spPr>
          <a:xfrm>
            <a:off x="616688" y="2325879"/>
            <a:ext cx="107016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Gave model prompt “Dog jumped on ” and allowed it to generate 3 tokens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Provided 2 Normal (Benchmark) and 2 Encrypted (Experimental) Results</a:t>
            </a:r>
          </a:p>
        </p:txBody>
      </p:sp>
    </p:spTree>
    <p:extLst>
      <p:ext uri="{BB962C8B-B14F-4D97-AF65-F5344CB8AC3E}">
        <p14:creationId xmlns:p14="http://schemas.microsoft.com/office/powerpoint/2010/main" val="1685714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979FA0-9B4A-FF48-3D84-A7AC36B6A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US" sz="5400"/>
              <a:t>Issues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8C01E-B2EB-BC50-C925-B4E4F16E2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en-US" sz="2400" dirty="0"/>
              <a:t>No GPU support for </a:t>
            </a:r>
            <a:r>
              <a:rPr lang="en-US" sz="2400" dirty="0" err="1"/>
              <a:t>OpenFHE</a:t>
            </a:r>
            <a:r>
              <a:rPr lang="en-US" sz="2400" dirty="0"/>
              <a:t> (CKKS)</a:t>
            </a:r>
          </a:p>
          <a:p>
            <a:r>
              <a:rPr lang="en-US" sz="2400" dirty="0"/>
              <a:t>Higher Communication costs due to Server-Client switching</a:t>
            </a:r>
          </a:p>
          <a:p>
            <a:r>
              <a:rPr lang="en-US" sz="2400" dirty="0"/>
              <a:t>Improper Slot Packing leads to inefficient Matrix Multiplications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88104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766178-B5E8-BE98-A595-7DC3C40F93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CE3E154-A795-3FA4-BCD4-DFEEB52EE8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91A15A-5E6B-6B4E-E6B6-0A3A83A7F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US" sz="5400" dirty="0"/>
              <a:t>Conclusion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9AB4E65-24FC-B91E-4BD3-F6FC18A4AC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63CA952-67A7-20CD-AE9D-8CD8BF34FB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388DB90-396A-F3AB-4C5A-FAB7BAF479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6C59B097-A775-7F66-E0C7-F831124A0B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11513-815B-3183-8E5A-9D6DD18AD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en-US" sz="2400" dirty="0"/>
              <a:t>Demonstrated GPT-2 Mini Inference on Encrypted Data using CKKS and MPC</a:t>
            </a:r>
          </a:p>
          <a:p>
            <a:r>
              <a:rPr lang="en-US" sz="2400" dirty="0"/>
              <a:t>Results show text generation with significantly higher latency due to encryption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79730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A47755-C5AC-00BE-5F6D-8333185D2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31C0031-707F-3241-C1F6-85015E296E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7B11412-E6EF-B4DC-627A-6FA89EBC5C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C3D62B-884A-1724-C10A-5B0FDAD311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BFFB71-BA39-9239-4581-23CE40FC29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rmAutofit/>
          </a:bodyPr>
          <a:lstStyle/>
          <a:p>
            <a:pPr algn="l"/>
            <a:r>
              <a:rPr lang="en-US" sz="11500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950301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3060</TotalTime>
  <Words>276</Words>
  <Application>Microsoft Office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Encrypted LLM Inference</vt:lpstr>
      <vt:lpstr>Motivation</vt:lpstr>
      <vt:lpstr>Project Goals</vt:lpstr>
      <vt:lpstr>Background</vt:lpstr>
      <vt:lpstr>System Architecture</vt:lpstr>
      <vt:lpstr>Results</vt:lpstr>
      <vt:lpstr>Issues</vt:lpstr>
      <vt:lpstr>Conclusion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Sarker Muntasir Mohammed</dc:creator>
  <cp:lastModifiedBy>Sarker Muntasir Mohammed</cp:lastModifiedBy>
  <cp:revision>32</cp:revision>
  <dcterms:created xsi:type="dcterms:W3CDTF">2025-12-02T01:38:06Z</dcterms:created>
  <dcterms:modified xsi:type="dcterms:W3CDTF">2025-12-04T04:38:55Z</dcterms:modified>
</cp:coreProperties>
</file>