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Lst>
  <p:notesMasterIdLst>
    <p:notesMasterId r:id="rId13"/>
  </p:notesMasterIdLst>
  <p:handoutMasterIdLst>
    <p:handoutMasterId r:id="rId14"/>
  </p:handoutMasterIdLst>
  <p:sldIdLst>
    <p:sldId id="256" r:id="rId2"/>
    <p:sldId id="1898" r:id="rId3"/>
    <p:sldId id="1913" r:id="rId4"/>
    <p:sldId id="1921" r:id="rId5"/>
    <p:sldId id="1922" r:id="rId6"/>
    <p:sldId id="1916" r:id="rId7"/>
    <p:sldId id="1917" r:id="rId8"/>
    <p:sldId id="1918" r:id="rId9"/>
    <p:sldId id="1919" r:id="rId10"/>
    <p:sldId id="1920" r:id="rId11"/>
    <p:sldId id="1883"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134D63A-83F8-4CF0-B15E-04558AF6580B}">
          <p14:sldIdLst>
            <p14:sldId id="256"/>
            <p14:sldId id="1898"/>
            <p14:sldId id="1913"/>
            <p14:sldId id="1921"/>
            <p14:sldId id="1922"/>
            <p14:sldId id="1916"/>
            <p14:sldId id="1917"/>
            <p14:sldId id="1918"/>
            <p14:sldId id="1919"/>
            <p14:sldId id="1920"/>
            <p14:sldId id="1883"/>
          </p14:sldIdLst>
        </p14:section>
      </p14:sectionLst>
    </p:ext>
    <p:ext uri="{EFAFB233-063F-42B5-8137-9DF3F51BA10A}">
      <p15:sldGuideLst xmlns:p15="http://schemas.microsoft.com/office/powerpoint/2012/main">
        <p15:guide id="1" orient="horz" pos="2210" userDrawn="1">
          <p15:clr>
            <a:srgbClr val="A4A3A4"/>
          </p15:clr>
        </p15:guide>
        <p15:guide id="2" pos="3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8FCF6"/>
    <a:srgbClr val="D32B43"/>
    <a:srgbClr val="FFC305"/>
    <a:srgbClr val="CCFF66"/>
    <a:srgbClr val="BF272E"/>
    <a:srgbClr val="F8F8F8"/>
    <a:srgbClr val="881C2B"/>
    <a:srgbClr val="A32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79039" autoAdjust="0"/>
  </p:normalViewPr>
  <p:slideViewPr>
    <p:cSldViewPr snapToGrid="0" showGuides="1">
      <p:cViewPr varScale="1">
        <p:scale>
          <a:sx n="97" d="100"/>
          <a:sy n="97" d="100"/>
        </p:scale>
        <p:origin x="1136" y="192"/>
      </p:cViewPr>
      <p:guideLst>
        <p:guide orient="horz" pos="2210"/>
        <p:guide pos="39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EE80E9-06C3-4EA1-A884-E15CFEB88223}" type="datetimeFigureOut">
              <a:rPr lang="en-US" smtClean="0"/>
              <a:t>12/3/25</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F326A4-C63C-4C2E-8373-F133CFF42905}"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07A63-9D3F-4F8E-8BBA-7CB75D90C03A}" type="datetimeFigureOut">
              <a:rPr lang="en-US" smtClean="0"/>
              <a:t>12/3/25</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BA554-94D0-4173-ADEA-586C767DCA4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BA554-94D0-4173-ADEA-586C767DCA47}" type="slidenum">
              <a:rPr lang="en-US" smtClean="0"/>
              <a:t>0</a:t>
            </a:fld>
            <a:endParaRPr lang="en-US"/>
          </a:p>
        </p:txBody>
      </p:sp>
    </p:spTree>
    <p:extLst>
      <p:ext uri="{BB962C8B-B14F-4D97-AF65-F5344CB8AC3E}">
        <p14:creationId xmlns:p14="http://schemas.microsoft.com/office/powerpoint/2010/main" val="8276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C1336-BF7D-3D11-180F-E0391FBCD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11568-2593-81DB-5FF1-FA60194C6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5FA7C-9D4D-A204-B6CB-27FCF1092D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FF761A-7EB2-42CD-76CD-7F27DB8791BE}"/>
              </a:ext>
            </a:extLst>
          </p:cNvPr>
          <p:cNvSpPr>
            <a:spLocks noGrp="1"/>
          </p:cNvSpPr>
          <p:nvPr>
            <p:ph type="sldNum" sz="quarter" idx="5"/>
          </p:nvPr>
        </p:nvSpPr>
        <p:spPr/>
        <p:txBody>
          <a:bodyPr/>
          <a:lstStyle/>
          <a:p>
            <a:fld id="{E5ABA554-94D0-4173-ADEA-586C767DCA47}" type="slidenum">
              <a:rPr lang="en-US" smtClean="0"/>
              <a:t>9</a:t>
            </a:fld>
            <a:endParaRPr lang="en-US"/>
          </a:p>
        </p:txBody>
      </p:sp>
    </p:spTree>
    <p:extLst>
      <p:ext uri="{BB962C8B-B14F-4D97-AF65-F5344CB8AC3E}">
        <p14:creationId xmlns:p14="http://schemas.microsoft.com/office/powerpoint/2010/main" val="167740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ABA554-94D0-4173-ADEA-586C767DCA47}" type="slidenum">
              <a:rPr lang="en-US" smtClean="0"/>
              <a:t>10</a:t>
            </a:fld>
            <a:endParaRPr lang="en-US"/>
          </a:p>
        </p:txBody>
      </p:sp>
    </p:spTree>
    <p:extLst>
      <p:ext uri="{BB962C8B-B14F-4D97-AF65-F5344CB8AC3E}">
        <p14:creationId xmlns:p14="http://schemas.microsoft.com/office/powerpoint/2010/main" val="348204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82E19-A119-653E-EB83-11D200201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841DF-6097-9743-DAAF-A169F0F8B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5DDD9-C40D-C6D9-EB96-9943AF83017C}"/>
              </a:ext>
            </a:extLst>
          </p:cNvPr>
          <p:cNvSpPr>
            <a:spLocks noGrp="1"/>
          </p:cNvSpPr>
          <p:nvPr>
            <p:ph type="body" idx="1"/>
          </p:nvPr>
        </p:nvSpPr>
        <p:spPr/>
        <p:txBody>
          <a:bodyPr/>
          <a:lstStyle/>
          <a:p>
            <a:endParaRPr lang="en-US" dirty="0">
              <a:solidFill>
                <a:srgbClr val="4D4D4D"/>
              </a:solidFill>
              <a:latin typeface="Comic Sans MS" panose="030F0702030302020204"/>
              <a:cs typeface="Comic Sans MS" panose="030F0702030302020204"/>
              <a:sym typeface="+mn-ea"/>
            </a:endParaRPr>
          </a:p>
        </p:txBody>
      </p:sp>
      <p:sp>
        <p:nvSpPr>
          <p:cNvPr id="4" name="Slide Number Placeholder 3">
            <a:extLst>
              <a:ext uri="{FF2B5EF4-FFF2-40B4-BE49-F238E27FC236}">
                <a16:creationId xmlns:a16="http://schemas.microsoft.com/office/drawing/2014/main" id="{47DFA815-82FA-CA85-4923-18DEE74D71AC}"/>
              </a:ext>
            </a:extLst>
          </p:cNvPr>
          <p:cNvSpPr>
            <a:spLocks noGrp="1"/>
          </p:cNvSpPr>
          <p:nvPr>
            <p:ph type="sldNum" sz="quarter" idx="5"/>
          </p:nvPr>
        </p:nvSpPr>
        <p:spPr/>
        <p:txBody>
          <a:bodyPr/>
          <a:lstStyle/>
          <a:p>
            <a:fld id="{E5ABA554-94D0-4173-ADEA-586C767DCA47}" type="slidenum">
              <a:rPr lang="en-US" smtClean="0"/>
              <a:t>1</a:t>
            </a:fld>
            <a:endParaRPr lang="en-US"/>
          </a:p>
        </p:txBody>
      </p:sp>
    </p:spTree>
    <p:extLst>
      <p:ext uri="{BB962C8B-B14F-4D97-AF65-F5344CB8AC3E}">
        <p14:creationId xmlns:p14="http://schemas.microsoft.com/office/powerpoint/2010/main" val="10341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E6B41-94E1-CD2D-2CD4-D7017CE0B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CFA05-846D-8FDA-7BDF-3241DC14B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6AE26-EF5F-04FF-E076-F1D440B339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1B167B-818E-339E-7629-12DBCCCEF18A}"/>
              </a:ext>
            </a:extLst>
          </p:cNvPr>
          <p:cNvSpPr>
            <a:spLocks noGrp="1"/>
          </p:cNvSpPr>
          <p:nvPr>
            <p:ph type="sldNum" sz="quarter" idx="5"/>
          </p:nvPr>
        </p:nvSpPr>
        <p:spPr/>
        <p:txBody>
          <a:bodyPr/>
          <a:lstStyle/>
          <a:p>
            <a:fld id="{E5ABA554-94D0-4173-ADEA-586C767DCA47}" type="slidenum">
              <a:rPr lang="en-US" smtClean="0"/>
              <a:t>2</a:t>
            </a:fld>
            <a:endParaRPr lang="en-US"/>
          </a:p>
        </p:txBody>
      </p:sp>
    </p:spTree>
    <p:extLst>
      <p:ext uri="{BB962C8B-B14F-4D97-AF65-F5344CB8AC3E}">
        <p14:creationId xmlns:p14="http://schemas.microsoft.com/office/powerpoint/2010/main" val="198864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9483F-B4DF-FAF1-928A-23E7CA09A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BB0BD1-32C6-AED9-4E50-17F024A1E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7EABD-DD4A-95C9-F1BC-BC95CA36CF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DF1B14-C41E-861E-3A55-2A485F5626A0}"/>
              </a:ext>
            </a:extLst>
          </p:cNvPr>
          <p:cNvSpPr>
            <a:spLocks noGrp="1"/>
          </p:cNvSpPr>
          <p:nvPr>
            <p:ph type="sldNum" sz="quarter" idx="5"/>
          </p:nvPr>
        </p:nvSpPr>
        <p:spPr/>
        <p:txBody>
          <a:bodyPr/>
          <a:lstStyle/>
          <a:p>
            <a:fld id="{E5ABA554-94D0-4173-ADEA-586C767DCA47}" type="slidenum">
              <a:rPr lang="en-US" smtClean="0"/>
              <a:t>3</a:t>
            </a:fld>
            <a:endParaRPr lang="en-US"/>
          </a:p>
        </p:txBody>
      </p:sp>
    </p:spTree>
    <p:extLst>
      <p:ext uri="{BB962C8B-B14F-4D97-AF65-F5344CB8AC3E}">
        <p14:creationId xmlns:p14="http://schemas.microsoft.com/office/powerpoint/2010/main" val="247190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ED60E-2C59-6435-C14E-77E39A8A7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FEA93-E5D3-AD88-EEA0-7F20BE279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890D7-0EAD-4B9D-AB34-2B22ED0F59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D2BBAD-CC52-507B-BEA0-C3BC9B291988}"/>
              </a:ext>
            </a:extLst>
          </p:cNvPr>
          <p:cNvSpPr>
            <a:spLocks noGrp="1"/>
          </p:cNvSpPr>
          <p:nvPr>
            <p:ph type="sldNum" sz="quarter" idx="5"/>
          </p:nvPr>
        </p:nvSpPr>
        <p:spPr/>
        <p:txBody>
          <a:bodyPr/>
          <a:lstStyle/>
          <a:p>
            <a:fld id="{E5ABA554-94D0-4173-ADEA-586C767DCA47}" type="slidenum">
              <a:rPr lang="en-US" smtClean="0"/>
              <a:t>4</a:t>
            </a:fld>
            <a:endParaRPr lang="en-US"/>
          </a:p>
        </p:txBody>
      </p:sp>
    </p:spTree>
    <p:extLst>
      <p:ext uri="{BB962C8B-B14F-4D97-AF65-F5344CB8AC3E}">
        <p14:creationId xmlns:p14="http://schemas.microsoft.com/office/powerpoint/2010/main" val="2726891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5D788-D02B-D75C-63A0-04D7BC8C4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A10A5-CDB3-B5F3-9C3F-FFCEA33EC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5AC66-79E8-4930-9435-0F37AA854549}"/>
              </a:ext>
            </a:extLst>
          </p:cNvPr>
          <p:cNvSpPr>
            <a:spLocks noGrp="1"/>
          </p:cNvSpPr>
          <p:nvPr>
            <p:ph type="body" idx="1"/>
          </p:nvPr>
        </p:nvSpPr>
        <p:spPr/>
        <p:txBody>
          <a:bodyPr/>
          <a:lstStyle/>
          <a:p>
            <a:endParaRPr lang="en-US" dirty="0">
              <a:solidFill>
                <a:srgbClr val="4D4D4D"/>
              </a:solidFill>
              <a:latin typeface="Comic Sans MS" panose="030F0702030302020204"/>
              <a:cs typeface="Comic Sans MS" panose="030F0702030302020204"/>
              <a:sym typeface="+mn-ea"/>
            </a:endParaRPr>
          </a:p>
        </p:txBody>
      </p:sp>
      <p:sp>
        <p:nvSpPr>
          <p:cNvPr id="4" name="Slide Number Placeholder 3">
            <a:extLst>
              <a:ext uri="{FF2B5EF4-FFF2-40B4-BE49-F238E27FC236}">
                <a16:creationId xmlns:a16="http://schemas.microsoft.com/office/drawing/2014/main" id="{76259C3A-E3D4-486C-7E68-C5C4789ACCBE}"/>
              </a:ext>
            </a:extLst>
          </p:cNvPr>
          <p:cNvSpPr>
            <a:spLocks noGrp="1"/>
          </p:cNvSpPr>
          <p:nvPr>
            <p:ph type="sldNum" sz="quarter" idx="5"/>
          </p:nvPr>
        </p:nvSpPr>
        <p:spPr/>
        <p:txBody>
          <a:bodyPr/>
          <a:lstStyle/>
          <a:p>
            <a:fld id="{E5ABA554-94D0-4173-ADEA-586C767DCA47}" type="slidenum">
              <a:rPr lang="en-US" smtClean="0"/>
              <a:t>5</a:t>
            </a:fld>
            <a:endParaRPr lang="en-US"/>
          </a:p>
        </p:txBody>
      </p:sp>
    </p:spTree>
    <p:extLst>
      <p:ext uri="{BB962C8B-B14F-4D97-AF65-F5344CB8AC3E}">
        <p14:creationId xmlns:p14="http://schemas.microsoft.com/office/powerpoint/2010/main" val="360727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7425A-FAF1-AC3A-09D5-5711A88A0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55A2E-91F7-724C-7606-BA75496A7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047CF-C871-B979-ED01-1BFECF398D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3C0E9A-2F65-5676-3682-8BB5BEAAD12E}"/>
              </a:ext>
            </a:extLst>
          </p:cNvPr>
          <p:cNvSpPr>
            <a:spLocks noGrp="1"/>
          </p:cNvSpPr>
          <p:nvPr>
            <p:ph type="sldNum" sz="quarter" idx="5"/>
          </p:nvPr>
        </p:nvSpPr>
        <p:spPr/>
        <p:txBody>
          <a:bodyPr/>
          <a:lstStyle/>
          <a:p>
            <a:fld id="{E5ABA554-94D0-4173-ADEA-586C767DCA47}" type="slidenum">
              <a:rPr lang="en-US" smtClean="0"/>
              <a:t>6</a:t>
            </a:fld>
            <a:endParaRPr lang="en-US"/>
          </a:p>
        </p:txBody>
      </p:sp>
    </p:spTree>
    <p:extLst>
      <p:ext uri="{BB962C8B-B14F-4D97-AF65-F5344CB8AC3E}">
        <p14:creationId xmlns:p14="http://schemas.microsoft.com/office/powerpoint/2010/main" val="377920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EBBF1-7923-31C7-A308-15044C76A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1746D-FDD3-6025-D9E6-073BF70CB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39DF8-B782-F76E-AD20-DDBC50DDBE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C537B5-7E14-4B73-0B1B-FCCC9554CD2E}"/>
              </a:ext>
            </a:extLst>
          </p:cNvPr>
          <p:cNvSpPr>
            <a:spLocks noGrp="1"/>
          </p:cNvSpPr>
          <p:nvPr>
            <p:ph type="sldNum" sz="quarter" idx="5"/>
          </p:nvPr>
        </p:nvSpPr>
        <p:spPr/>
        <p:txBody>
          <a:bodyPr/>
          <a:lstStyle/>
          <a:p>
            <a:fld id="{E5ABA554-94D0-4173-ADEA-586C767DCA47}" type="slidenum">
              <a:rPr lang="en-US" smtClean="0"/>
              <a:t>7</a:t>
            </a:fld>
            <a:endParaRPr lang="en-US"/>
          </a:p>
        </p:txBody>
      </p:sp>
    </p:spTree>
    <p:extLst>
      <p:ext uri="{BB962C8B-B14F-4D97-AF65-F5344CB8AC3E}">
        <p14:creationId xmlns:p14="http://schemas.microsoft.com/office/powerpoint/2010/main" val="135195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E3027-30E9-D116-8064-EE55F2752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005B1-6288-ECFB-9774-8C20A52FF3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44472-795E-8618-2B67-B2CECEF38A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BCE498-171A-FE9D-80A1-16EB760855B6}"/>
              </a:ext>
            </a:extLst>
          </p:cNvPr>
          <p:cNvSpPr>
            <a:spLocks noGrp="1"/>
          </p:cNvSpPr>
          <p:nvPr>
            <p:ph type="sldNum" sz="quarter" idx="5"/>
          </p:nvPr>
        </p:nvSpPr>
        <p:spPr/>
        <p:txBody>
          <a:bodyPr/>
          <a:lstStyle/>
          <a:p>
            <a:fld id="{E5ABA554-94D0-4173-ADEA-586C767DCA47}" type="slidenum">
              <a:rPr lang="en-US" smtClean="0"/>
              <a:t>8</a:t>
            </a:fld>
            <a:endParaRPr lang="en-US"/>
          </a:p>
        </p:txBody>
      </p:sp>
    </p:spTree>
    <p:extLst>
      <p:ext uri="{BB962C8B-B14F-4D97-AF65-F5344CB8AC3E}">
        <p14:creationId xmlns:p14="http://schemas.microsoft.com/office/powerpoint/2010/main" val="116551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Rectangle 6"/>
          <p:cNvSpPr/>
          <p:nvPr userDrawn="1"/>
        </p:nvSpPr>
        <p:spPr>
          <a:xfrm>
            <a:off x="0" y="789710"/>
            <a:ext cx="12192000" cy="6068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1204896" y="-3453"/>
            <a:ext cx="10515600" cy="777858"/>
          </a:xfrm>
        </p:spPr>
        <p:txBody>
          <a:bodyPr/>
          <a:lstStyle>
            <a:lvl1pPr>
              <a:defRPr sz="2800"/>
            </a:lvl1pPr>
          </a:lstStyle>
          <a:p>
            <a:r>
              <a:rPr lang="zh-CN" altLang="en-US" dirty="0"/>
              <a:t>单击此处编辑母版标题样式</a:t>
            </a:r>
            <a:endParaRPr lang="en-US" dirty="0"/>
          </a:p>
        </p:txBody>
      </p:sp>
      <p:sp>
        <p:nvSpPr>
          <p:cNvPr id="3" name="内容占位符 2"/>
          <p:cNvSpPr>
            <a:spLocks noGrp="1"/>
          </p:cNvSpPr>
          <p:nvPr>
            <p:ph idx="1"/>
          </p:nvPr>
        </p:nvSpPr>
        <p:spPr>
          <a:xfrm>
            <a:off x="838200" y="1253331"/>
            <a:ext cx="10515600" cy="4351338"/>
          </a:xfrm>
        </p:spPr>
        <p:txBody>
          <a:bodyPr/>
          <a:lstStyle>
            <a:lvl1pPr>
              <a:defRPr sz="2000"/>
            </a:lvl1pPr>
            <a:lvl2pPr>
              <a:defRPr sz="1800"/>
            </a:lvl2pPr>
            <a:lvl3pPr>
              <a:defRPr sz="1600"/>
            </a:lvl3pPr>
            <a:lvl4pPr>
              <a:defRPr sz="1400"/>
            </a:lvl4pPr>
            <a:lvl5pPr>
              <a:defRPr sz="1200"/>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日期占位符 3"/>
          <p:cNvSpPr>
            <a:spLocks noGrp="1"/>
          </p:cNvSpPr>
          <p:nvPr>
            <p:ph type="dt" sz="half" idx="10"/>
          </p:nvPr>
        </p:nvSpPr>
        <p:spPr/>
        <p:txBody>
          <a:bodyPr/>
          <a:lstStyle/>
          <a:p>
            <a:fld id="{4658DCAB-2705-4002-AFB3-DF6A60CB2A7A}" type="datetime1">
              <a:rPr lang="en-US" smtClean="0"/>
              <a:t>12/3/25</a:t>
            </a:fld>
            <a:endParaRPr lang="en-US"/>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a:xfrm>
            <a:off x="9234471" y="6356349"/>
            <a:ext cx="2743200" cy="365125"/>
          </a:xfrm>
        </p:spPr>
        <p:txBody>
          <a:bodyPr/>
          <a:lstStyle>
            <a:lvl1pPr>
              <a:defRPr sz="1400"/>
            </a:lvl1pPr>
          </a:lstStyle>
          <a:p>
            <a:fld id="{664DB321-1CDD-4A06-AA42-40E9ECCDDEA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p:cNvSpPr>
            <a:spLocks noGrp="1"/>
          </p:cNvSpPr>
          <p:nvPr>
            <p:ph type="dt" sz="half" idx="10"/>
          </p:nvPr>
        </p:nvSpPr>
        <p:spPr/>
        <p:txBody>
          <a:bodyPr/>
          <a:lstStyle/>
          <a:p>
            <a:fld id="{929A461A-6F41-4198-A2EA-CFE7F56220F9}" type="datetime1">
              <a:rPr lang="en-US" smtClean="0"/>
              <a:t>12/3/25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p:cNvSpPr>
            <a:spLocks noGrp="1"/>
          </p:cNvSpPr>
          <p:nvPr>
            <p:ph type="dt" sz="half" idx="10"/>
          </p:nvPr>
        </p:nvSpPr>
        <p:spPr/>
        <p:txBody>
          <a:bodyPr/>
          <a:lstStyle/>
          <a:p>
            <a:fld id="{2947AA8A-7445-403D-8E38-733A9BC354F0}" type="datetime1">
              <a:rPr lang="en-US" smtClean="0"/>
              <a:t>12/3/25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1C450DE2-AC95-4B98-AEEA-98E480376C83}" type="datetime1">
              <a:rPr lang="en-US" smtClean="0"/>
              <a:t>12/3/25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a:xfrm>
            <a:off x="3581400" y="6237520"/>
            <a:ext cx="2743200" cy="365125"/>
          </a:xfrm>
        </p:spPr>
        <p:txBody>
          <a:bodyPr/>
          <a:lstStyle/>
          <a:p>
            <a:fld id="{664DB321-1CDD-4A06-AA42-40E9ECCDDEA8}" type="slidenum">
              <a:rPr lang="en-US" smtClean="0"/>
              <a:t>‹#›</a:t>
            </a:fld>
            <a:r>
              <a:rPr lang="en-US" dirty="0"/>
              <a:t>/22</a:t>
            </a:r>
          </a:p>
        </p:txBody>
      </p:sp>
      <p:sp>
        <p:nvSpPr>
          <p:cNvPr id="7" name="矩形 6"/>
          <p:cNvSpPr/>
          <p:nvPr userDrawn="1"/>
        </p:nvSpPr>
        <p:spPr>
          <a:xfrm>
            <a:off x="0" y="-1"/>
            <a:ext cx="12192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矩形 7"/>
          <p:cNvSpPr/>
          <p:nvPr userDrawn="1"/>
        </p:nvSpPr>
        <p:spPr>
          <a:xfrm>
            <a:off x="0" y="1005479"/>
            <a:ext cx="12192000" cy="493836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组合 8"/>
          <p:cNvGrpSpPr/>
          <p:nvPr userDrawn="1"/>
        </p:nvGrpSpPr>
        <p:grpSpPr>
          <a:xfrm>
            <a:off x="9888748" y="6014897"/>
            <a:ext cx="4206270" cy="697818"/>
            <a:chOff x="5718780" y="-531873"/>
            <a:chExt cx="4206270" cy="697818"/>
          </a:xfrm>
        </p:grpSpPr>
        <p:grpSp>
          <p:nvGrpSpPr>
            <p:cNvPr id="10" name="组合 9"/>
            <p:cNvGrpSpPr/>
            <p:nvPr/>
          </p:nvGrpSpPr>
          <p:grpSpPr>
            <a:xfrm>
              <a:off x="5718780" y="-531873"/>
              <a:ext cx="4158645" cy="622360"/>
              <a:chOff x="737205" y="199782"/>
              <a:chExt cx="4158645" cy="622360"/>
            </a:xfrm>
          </p:grpSpPr>
          <p:pic>
            <p:nvPicPr>
              <p:cNvPr id="12" name="图片 11"/>
              <p:cNvPicPr>
                <a:picLocks noChangeAspect="1"/>
              </p:cNvPicPr>
              <p:nvPr/>
            </p:nvPicPr>
            <p:blipFill rotWithShape="1">
              <a:blip r:embed="rId2">
                <a:clrChange>
                  <a:clrFrom>
                    <a:srgbClr val="222222"/>
                  </a:clrFrom>
                  <a:clrTo>
                    <a:srgbClr val="222222">
                      <a:alpha val="0"/>
                    </a:srgbClr>
                  </a:clrTo>
                </a:clrChange>
              </a:blip>
              <a:srcRect l="972" r="75549"/>
              <a:stretch>
                <a:fillRect/>
              </a:stretch>
            </p:blipFill>
            <p:spPr>
              <a:xfrm>
                <a:off x="737205" y="351660"/>
                <a:ext cx="459063" cy="470482"/>
              </a:xfrm>
              <a:prstGeom prst="rect">
                <a:avLst/>
              </a:prstGeom>
            </p:spPr>
          </p:pic>
          <p:sp>
            <p:nvSpPr>
              <p:cNvPr id="13" name="文本框 12"/>
              <p:cNvSpPr txBox="1"/>
              <p:nvPr/>
            </p:nvSpPr>
            <p:spPr>
              <a:xfrm>
                <a:off x="1139825" y="199782"/>
                <a:ext cx="375602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TEMPLE</a:t>
                </a:r>
                <a:endParaRPr lang="en-US" sz="2800" b="1" dirty="0">
                  <a:latin typeface="Times New Roman" panose="02020603050405020304" pitchFamily="18" charset="0"/>
                  <a:cs typeface="Times New Roman" panose="02020603050405020304" pitchFamily="18" charset="0"/>
                </a:endParaRPr>
              </a:p>
            </p:txBody>
          </p:sp>
        </p:grpSp>
        <p:sp>
          <p:nvSpPr>
            <p:cNvPr id="11" name="文本框 10"/>
            <p:cNvSpPr txBox="1"/>
            <p:nvPr/>
          </p:nvSpPr>
          <p:spPr>
            <a:xfrm>
              <a:off x="6169025" y="-141832"/>
              <a:ext cx="375602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U N I V E R S I T Y</a:t>
              </a:r>
              <a:endParaRPr lang="en-US" sz="1400" dirty="0">
                <a:latin typeface="Times New Roman" panose="02020603050405020304" pitchFamily="18" charset="0"/>
                <a:cs typeface="Times New Roman" panose="02020603050405020304" pitchFamily="18" charset="0"/>
              </a:endParaRPr>
            </a:p>
          </p:txBody>
        </p:sp>
      </p:grpSp>
      <p:pic>
        <p:nvPicPr>
          <p:cNvPr id="14" name="图片 13"/>
          <p:cNvPicPr>
            <a:picLocks noChangeAspect="1"/>
          </p:cNvPicPr>
          <p:nvPr userDrawn="1"/>
        </p:nvPicPr>
        <p:blipFill rotWithShape="1">
          <a:blip r:embed="rId2">
            <a:clrChange>
              <a:clrFrom>
                <a:srgbClr val="222222"/>
              </a:clrFrom>
              <a:clrTo>
                <a:srgbClr val="222222">
                  <a:alpha val="0"/>
                </a:srgbClr>
              </a:clrTo>
            </a:clrChange>
          </a:blip>
          <a:srcRect l="972" r="75549"/>
          <a:stretch>
            <a:fillRect/>
          </a:stretch>
        </p:blipFill>
        <p:spPr>
          <a:xfrm>
            <a:off x="442522" y="203377"/>
            <a:ext cx="608102" cy="623229"/>
          </a:xfrm>
          <a:prstGeom prst="rect">
            <a:avLst/>
          </a:prstGeom>
        </p:spPr>
      </p:pic>
      <p:sp>
        <p:nvSpPr>
          <p:cNvPr id="15" name="矩形 14"/>
          <p:cNvSpPr/>
          <p:nvPr userDrawn="1"/>
        </p:nvSpPr>
        <p:spPr>
          <a:xfrm>
            <a:off x="0" y="1021639"/>
            <a:ext cx="12192000" cy="45719"/>
          </a:xfrm>
          <a:prstGeom prst="rect">
            <a:avLst/>
          </a:prstGeom>
          <a:solidFill>
            <a:srgbClr val="88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a:p>
            <a:pPr algn="r"/>
            <a:endParaRPr lang="en-US" sz="3200" dirty="0">
              <a:latin typeface="Times New Roman" panose="02020603050405020304" pitchFamily="18" charset="0"/>
              <a:cs typeface="Times New Roman" panose="02020603050405020304" pitchFamily="18" charset="0"/>
            </a:endParaRPr>
          </a:p>
        </p:txBody>
      </p:sp>
      <p:sp>
        <p:nvSpPr>
          <p:cNvPr id="16" name="灯片编号占位符 1"/>
          <p:cNvSpPr txBox="1"/>
          <p:nvPr userDrawn="1"/>
        </p:nvSpPr>
        <p:spPr>
          <a:xfrm>
            <a:off x="3581400" y="62375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4DB321-1CDD-4A06-AA42-40E9ECCDDEA8}" type="slidenum">
              <a:rPr lang="en-US" smtClean="0"/>
              <a:t>‹#›</a:t>
            </a:fld>
            <a:endParaRPr lang="en-US"/>
          </a:p>
        </p:txBody>
      </p:sp>
      <p:sp>
        <p:nvSpPr>
          <p:cNvPr id="17" name="矩形 16"/>
          <p:cNvSpPr/>
          <p:nvPr userDrawn="1"/>
        </p:nvSpPr>
        <p:spPr>
          <a:xfrm>
            <a:off x="0" y="5955105"/>
            <a:ext cx="12192000" cy="45719"/>
          </a:xfrm>
          <a:prstGeom prst="rect">
            <a:avLst/>
          </a:prstGeom>
          <a:solidFill>
            <a:srgbClr val="88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a:p>
            <a:pPr algn="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BFFCFA5-94E0-4396-8B9D-8569F9F27327}" type="datetime1">
              <a:rPr lang="en-US" smtClean="0"/>
              <a:t>12/3/25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p:cNvSpPr>
            <a:spLocks noGrp="1"/>
          </p:cNvSpPr>
          <p:nvPr>
            <p:ph type="dt" sz="half" idx="10"/>
          </p:nvPr>
        </p:nvSpPr>
        <p:spPr/>
        <p:txBody>
          <a:bodyPr/>
          <a:lstStyle/>
          <a:p>
            <a:fld id="{62283269-F1DE-49DC-ADDA-9703D3700D3C}" type="datetime1">
              <a:rPr lang="en-US" smtClean="0"/>
              <a:t>12/3/25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5C89A377-2342-4069-BC9F-01166A23C2F4}" type="datetime1">
              <a:rPr lang="en-US" smtClean="0"/>
              <a:t>12/3/25</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5D0127A5-050A-43AD-9C45-E10ADB7492E5}" type="datetime1">
              <a:rPr lang="en-US" smtClean="0"/>
              <a:t>12/3/25</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8268B57-7677-41A4-8C01-EFB01C1728B2}" type="datetime1">
              <a:rPr lang="en-US" smtClean="0"/>
              <a:t>12/3/25</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A9CE39-70E4-4E62-8278-D004FDD71D8E}" type="datetime1">
              <a:rPr lang="en-US" smtClean="0"/>
              <a:t>12/3/25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C99B97C-3E70-4B18-AE5C-56993E59126B}" type="datetime1">
              <a:rPr lang="en-US" smtClean="0"/>
              <a:t>12/3/25</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664DB321-1CDD-4A06-AA42-40E9ECCDDE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矩形 17"/>
          <p:cNvSpPr/>
          <p:nvPr userDrawn="1"/>
        </p:nvSpPr>
        <p:spPr>
          <a:xfrm>
            <a:off x="0" y="1005479"/>
            <a:ext cx="12192000" cy="493836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组合 18"/>
          <p:cNvGrpSpPr/>
          <p:nvPr userDrawn="1"/>
        </p:nvGrpSpPr>
        <p:grpSpPr>
          <a:xfrm>
            <a:off x="0" y="-1"/>
            <a:ext cx="12192000" cy="6858001"/>
            <a:chOff x="0" y="-1"/>
            <a:chExt cx="12192000" cy="6858001"/>
          </a:xfrm>
        </p:grpSpPr>
        <p:sp>
          <p:nvSpPr>
            <p:cNvPr id="20" name="矩形 19"/>
            <p:cNvSpPr/>
            <p:nvPr/>
          </p:nvSpPr>
          <p:spPr>
            <a:xfrm>
              <a:off x="0" y="-1"/>
              <a:ext cx="12192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图片 21"/>
            <p:cNvPicPr>
              <a:picLocks noChangeAspect="1"/>
            </p:cNvPicPr>
            <p:nvPr/>
          </p:nvPicPr>
          <p:blipFill rotWithShape="1">
            <a:blip r:embed="rId13">
              <a:clrChange>
                <a:clrFrom>
                  <a:srgbClr val="222222"/>
                </a:clrFrom>
                <a:clrTo>
                  <a:srgbClr val="222222">
                    <a:alpha val="0"/>
                  </a:srgbClr>
                </a:clrTo>
              </a:clrChange>
            </a:blip>
            <a:srcRect l="972" r="75549"/>
            <a:stretch>
              <a:fillRect/>
            </a:stretch>
          </p:blipFill>
          <p:spPr>
            <a:xfrm>
              <a:off x="490602" y="105352"/>
              <a:ext cx="560021" cy="573952"/>
            </a:xfrm>
            <a:prstGeom prst="rect">
              <a:avLst/>
            </a:prstGeom>
          </p:spPr>
        </p:pic>
        <p:sp>
          <p:nvSpPr>
            <p:cNvPr id="23" name="矩形 22"/>
            <p:cNvSpPr/>
            <p:nvPr/>
          </p:nvSpPr>
          <p:spPr>
            <a:xfrm>
              <a:off x="0" y="729131"/>
              <a:ext cx="12192000" cy="45719"/>
            </a:xfrm>
            <a:prstGeom prst="rect">
              <a:avLst/>
            </a:prstGeom>
            <a:solidFill>
              <a:srgbClr val="88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a:p>
              <a:pPr algn="r"/>
              <a:endParaRPr lang="en-US" sz="3200" dirty="0">
                <a:latin typeface="Times New Roman" panose="02020603050405020304" pitchFamily="18" charset="0"/>
                <a:cs typeface="Times New Roman" panose="02020603050405020304" pitchFamily="18" charset="0"/>
              </a:endParaRPr>
            </a:p>
          </p:txBody>
        </p:sp>
      </p:grpSp>
      <p:sp>
        <p:nvSpPr>
          <p:cNvPr id="2" name="标题占位符 1"/>
          <p:cNvSpPr>
            <a:spLocks noGrp="1"/>
          </p:cNvSpPr>
          <p:nvPr>
            <p:ph type="title"/>
          </p:nvPr>
        </p:nvSpPr>
        <p:spPr>
          <a:xfrm>
            <a:off x="1233878" y="-302919"/>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文本占位符 2"/>
          <p:cNvSpPr>
            <a:spLocks noGrp="1"/>
          </p:cNvSpPr>
          <p:nvPr>
            <p:ph type="body" idx="1"/>
          </p:nvPr>
        </p:nvSpPr>
        <p:spPr>
          <a:xfrm>
            <a:off x="838200" y="1077630"/>
            <a:ext cx="10515600" cy="483117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FB34A-F06C-4C03-8C50-0C460255638E}" type="datetime1">
              <a:rPr lang="en-US" smtClean="0"/>
              <a:t>12/3/25</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灯片编号占位符 5"/>
          <p:cNvSpPr>
            <a:spLocks noGrp="1"/>
          </p:cNvSpPr>
          <p:nvPr>
            <p:ph type="sldNum" sz="quarter" idx="4"/>
          </p:nvPr>
        </p:nvSpPr>
        <p:spPr>
          <a:xfrm>
            <a:off x="3581400" y="628148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DB321-1CDD-4A06-AA42-40E9ECCDDE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q"/>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anose="05000000000000000000" pitchFamily="2" charset="2"/>
        <a:buChar char="v"/>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
            <a:ext cx="12192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t>is high in a</a:t>
            </a:r>
            <a:endParaRPr lang="en-US" dirty="0"/>
          </a:p>
        </p:txBody>
      </p:sp>
      <p:grpSp>
        <p:nvGrpSpPr>
          <p:cNvPr id="14" name="组合 13"/>
          <p:cNvGrpSpPr/>
          <p:nvPr/>
        </p:nvGrpSpPr>
        <p:grpSpPr>
          <a:xfrm>
            <a:off x="9873210" y="6005873"/>
            <a:ext cx="4206270" cy="697818"/>
            <a:chOff x="5718780" y="-531873"/>
            <a:chExt cx="4206270" cy="697818"/>
          </a:xfrm>
        </p:grpSpPr>
        <p:grpSp>
          <p:nvGrpSpPr>
            <p:cNvPr id="10" name="组合 9"/>
            <p:cNvGrpSpPr/>
            <p:nvPr/>
          </p:nvGrpSpPr>
          <p:grpSpPr>
            <a:xfrm>
              <a:off x="5718780" y="-531873"/>
              <a:ext cx="4158645" cy="622360"/>
              <a:chOff x="737205" y="199782"/>
              <a:chExt cx="4158645" cy="622360"/>
            </a:xfrm>
          </p:grpSpPr>
          <p:pic>
            <p:nvPicPr>
              <p:cNvPr id="11" name="图片 10"/>
              <p:cNvPicPr>
                <a:picLocks noChangeAspect="1"/>
              </p:cNvPicPr>
              <p:nvPr/>
            </p:nvPicPr>
            <p:blipFill rotWithShape="1">
              <a:blip r:embed="rId3">
                <a:clrChange>
                  <a:clrFrom>
                    <a:srgbClr val="222222"/>
                  </a:clrFrom>
                  <a:clrTo>
                    <a:srgbClr val="222222">
                      <a:alpha val="0"/>
                    </a:srgbClr>
                  </a:clrTo>
                </a:clrChange>
              </a:blip>
              <a:srcRect l="972" r="75549"/>
              <a:stretch>
                <a:fillRect/>
              </a:stretch>
            </p:blipFill>
            <p:spPr>
              <a:xfrm>
                <a:off x="737205" y="351660"/>
                <a:ext cx="459063" cy="470482"/>
              </a:xfrm>
              <a:prstGeom prst="rect">
                <a:avLst/>
              </a:prstGeom>
            </p:spPr>
          </p:pic>
          <p:sp>
            <p:nvSpPr>
              <p:cNvPr id="12" name="文本框 11"/>
              <p:cNvSpPr txBox="1"/>
              <p:nvPr/>
            </p:nvSpPr>
            <p:spPr>
              <a:xfrm>
                <a:off x="1139825" y="199782"/>
                <a:ext cx="375602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TEMPLE</a:t>
                </a:r>
                <a:endParaRPr lang="en-US" sz="2800" b="1" dirty="0">
                  <a:latin typeface="Times New Roman" panose="02020603050405020304" pitchFamily="18" charset="0"/>
                  <a:cs typeface="Times New Roman" panose="02020603050405020304" pitchFamily="18" charset="0"/>
                </a:endParaRPr>
              </a:p>
            </p:txBody>
          </p:sp>
        </p:grpSp>
        <p:sp>
          <p:nvSpPr>
            <p:cNvPr id="13" name="文本框 12"/>
            <p:cNvSpPr txBox="1"/>
            <p:nvPr/>
          </p:nvSpPr>
          <p:spPr>
            <a:xfrm>
              <a:off x="6169025" y="-141832"/>
              <a:ext cx="375602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U N I V E R S I T Y</a:t>
              </a:r>
              <a:endParaRPr lang="en-US" sz="1400" dirty="0">
                <a:latin typeface="Times New Roman" panose="02020603050405020304" pitchFamily="18" charset="0"/>
                <a:cs typeface="Times New Roman" panose="02020603050405020304" pitchFamily="18" charset="0"/>
              </a:endParaRPr>
            </a:p>
          </p:txBody>
        </p:sp>
      </p:grpSp>
      <p:sp>
        <p:nvSpPr>
          <p:cNvPr id="20" name="矩形 19"/>
          <p:cNvSpPr/>
          <p:nvPr/>
        </p:nvSpPr>
        <p:spPr>
          <a:xfrm>
            <a:off x="0" y="2150285"/>
            <a:ext cx="12192000" cy="2662119"/>
          </a:xfrm>
          <a:prstGeom prst="rect">
            <a:avLst/>
          </a:prstGeom>
          <a:solidFill>
            <a:srgbClr val="88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Times New Roman" panose="02020603050405020304" pitchFamily="18" charset="0"/>
                <a:cs typeface="Times New Roman" panose="02020603050405020304" pitchFamily="18" charset="0"/>
              </a:rPr>
              <a:t>Bi-level Optimization for Model Pruning in</a:t>
            </a:r>
          </a:p>
          <a:p>
            <a:pPr algn="ctr"/>
            <a:r>
              <a:rPr lang="en-US" altLang="zh-CN" sz="4400" dirty="0">
                <a:latin typeface="Times New Roman" panose="02020603050405020304" pitchFamily="18" charset="0"/>
                <a:cs typeface="Times New Roman" panose="02020603050405020304" pitchFamily="18" charset="0"/>
              </a:rPr>
              <a:t>Decentralized Environments</a:t>
            </a:r>
          </a:p>
        </p:txBody>
      </p:sp>
      <p:grpSp>
        <p:nvGrpSpPr>
          <p:cNvPr id="2" name="组合 1"/>
          <p:cNvGrpSpPr/>
          <p:nvPr/>
        </p:nvGrpSpPr>
        <p:grpSpPr>
          <a:xfrm>
            <a:off x="326231" y="169846"/>
            <a:ext cx="7148512" cy="1348927"/>
            <a:chOff x="326231" y="109463"/>
            <a:chExt cx="7148512" cy="1348927"/>
          </a:xfrm>
        </p:grpSpPr>
        <p:grpSp>
          <p:nvGrpSpPr>
            <p:cNvPr id="15" name="组合 14"/>
            <p:cNvGrpSpPr/>
            <p:nvPr/>
          </p:nvGrpSpPr>
          <p:grpSpPr>
            <a:xfrm>
              <a:off x="425451" y="109463"/>
              <a:ext cx="4581524" cy="1068465"/>
              <a:chOff x="5378450" y="-700162"/>
              <a:chExt cx="4581524" cy="1068465"/>
            </a:xfrm>
          </p:grpSpPr>
          <p:grpSp>
            <p:nvGrpSpPr>
              <p:cNvPr id="16" name="组合 15"/>
              <p:cNvGrpSpPr/>
              <p:nvPr/>
            </p:nvGrpSpPr>
            <p:grpSpPr>
              <a:xfrm>
                <a:off x="5378450" y="-700162"/>
                <a:ext cx="4498975" cy="987516"/>
                <a:chOff x="396875" y="31493"/>
                <a:chExt cx="4498975" cy="987516"/>
              </a:xfrm>
            </p:grpSpPr>
            <p:pic>
              <p:nvPicPr>
                <p:cNvPr id="18" name="图片 17"/>
                <p:cNvPicPr>
                  <a:picLocks noChangeAspect="1"/>
                </p:cNvPicPr>
                <p:nvPr/>
              </p:nvPicPr>
              <p:blipFill rotWithShape="1">
                <a:blip r:embed="rId3">
                  <a:clrChange>
                    <a:clrFrom>
                      <a:srgbClr val="222222"/>
                    </a:clrFrom>
                    <a:clrTo>
                      <a:srgbClr val="222222">
                        <a:alpha val="0"/>
                      </a:srgbClr>
                    </a:clrTo>
                  </a:clrChange>
                </a:blip>
                <a:srcRect l="972" r="75549"/>
                <a:stretch>
                  <a:fillRect/>
                </a:stretch>
              </p:blipFill>
              <p:spPr>
                <a:xfrm>
                  <a:off x="396875" y="257578"/>
                  <a:ext cx="742950" cy="761431"/>
                </a:xfrm>
                <a:prstGeom prst="rect">
                  <a:avLst/>
                </a:prstGeom>
              </p:spPr>
            </p:pic>
            <p:sp>
              <p:nvSpPr>
                <p:cNvPr id="19" name="文本框 18"/>
                <p:cNvSpPr txBox="1"/>
                <p:nvPr/>
              </p:nvSpPr>
              <p:spPr>
                <a:xfrm>
                  <a:off x="1139825" y="31493"/>
                  <a:ext cx="3756025" cy="830997"/>
                </a:xfrm>
                <a:prstGeom prst="rect">
                  <a:avLst/>
                </a:prstGeom>
                <a:noFill/>
              </p:spPr>
              <p:txBody>
                <a:bodyPr wrap="square" rtlCol="0">
                  <a:spAutoFit/>
                </a:bodyPr>
                <a:lstStyle/>
                <a:p>
                  <a:r>
                    <a:rPr lang="en-US" altLang="zh-CN" sz="4800" b="1" dirty="0">
                      <a:latin typeface="Times New Roman" panose="02020603050405020304" pitchFamily="18" charset="0"/>
                      <a:cs typeface="Times New Roman" panose="02020603050405020304" pitchFamily="18" charset="0"/>
                    </a:rPr>
                    <a:t>TEMPLE</a:t>
                  </a:r>
                  <a:endParaRPr lang="en-US" sz="4800" b="1" dirty="0">
                    <a:latin typeface="Times New Roman" panose="02020603050405020304" pitchFamily="18" charset="0"/>
                    <a:cs typeface="Times New Roman" panose="02020603050405020304" pitchFamily="18" charset="0"/>
                  </a:endParaRPr>
                </a:p>
              </p:txBody>
            </p:sp>
          </p:grpSp>
          <p:sp>
            <p:nvSpPr>
              <p:cNvPr id="17" name="文本框 16"/>
              <p:cNvSpPr txBox="1"/>
              <p:nvPr/>
            </p:nvSpPr>
            <p:spPr>
              <a:xfrm>
                <a:off x="6203949" y="-93362"/>
                <a:ext cx="3756025"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U N I V E R S I T Y</a:t>
                </a:r>
                <a:endParaRPr lang="en-US" sz="2400" dirty="0">
                  <a:latin typeface="Times New Roman" panose="02020603050405020304" pitchFamily="18" charset="0"/>
                  <a:cs typeface="Times New Roman" panose="02020603050405020304" pitchFamily="18" charset="0"/>
                </a:endParaRPr>
              </a:p>
            </p:txBody>
          </p:sp>
        </p:grpSp>
        <p:sp>
          <p:nvSpPr>
            <p:cNvPr id="24" name="文本框 23"/>
            <p:cNvSpPr txBox="1"/>
            <p:nvPr/>
          </p:nvSpPr>
          <p:spPr>
            <a:xfrm>
              <a:off x="326231" y="1089058"/>
              <a:ext cx="7148512"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Department of Computer &amp; Information Sciences</a:t>
              </a:r>
              <a:endParaRPr lang="en-US" dirty="0"/>
            </a:p>
          </p:txBody>
        </p:sp>
      </p:grpSp>
      <p:sp>
        <p:nvSpPr>
          <p:cNvPr id="5" name="TextBox 4"/>
          <p:cNvSpPr txBox="1"/>
          <p:nvPr/>
        </p:nvSpPr>
        <p:spPr>
          <a:xfrm>
            <a:off x="4723477" y="5070101"/>
            <a:ext cx="2951449" cy="830997"/>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Presenter: Heng Liang</a:t>
            </a:r>
          </a:p>
          <a:p>
            <a:r>
              <a:rPr lang="en-US" sz="2400" dirty="0">
                <a:latin typeface="Times New Roman" panose="02020603050405020304" pitchFamily="18" charset="0"/>
                <a:cs typeface="Times New Roman" panose="02020603050405020304" pitchFamily="18" charset="0"/>
              </a:rPr>
              <a:t>	     Qi Chen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BA46C-AF42-A1D2-1D83-7E4F8155D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BA504-AF08-4BC7-8E2A-36B79813A51C}"/>
              </a:ext>
            </a:extLst>
          </p:cNvPr>
          <p:cNvSpPr>
            <a:spLocks noGrp="1"/>
          </p:cNvSpPr>
          <p:nvPr>
            <p:ph type="title"/>
          </p:nvPr>
        </p:nvSpPr>
        <p:spPr/>
        <p:txBody>
          <a:bodyPr/>
          <a:lstStyle/>
          <a:p>
            <a:r>
              <a:rPr lang="en-US" altLang="zh-CN" dirty="0"/>
              <a:t>Conclusion</a:t>
            </a:r>
          </a:p>
        </p:txBody>
      </p:sp>
      <p:sp>
        <p:nvSpPr>
          <p:cNvPr id="3" name="Slide Number Placeholder 3">
            <a:extLst>
              <a:ext uri="{FF2B5EF4-FFF2-40B4-BE49-F238E27FC236}">
                <a16:creationId xmlns:a16="http://schemas.microsoft.com/office/drawing/2014/main" id="{88D5B6F5-35B3-8BF8-9819-9075842223AF}"/>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9</a:t>
            </a:fld>
            <a:endParaRPr lang="en-US" sz="2000" dirty="0"/>
          </a:p>
        </p:txBody>
      </p:sp>
      <p:sp>
        <p:nvSpPr>
          <p:cNvPr id="5" name="TextBox 4">
            <a:extLst>
              <a:ext uri="{FF2B5EF4-FFF2-40B4-BE49-F238E27FC236}">
                <a16:creationId xmlns:a16="http://schemas.microsoft.com/office/drawing/2014/main" id="{E23A897B-745D-7153-54B1-7D1267D3AE66}"/>
              </a:ext>
            </a:extLst>
          </p:cNvPr>
          <p:cNvSpPr txBox="1"/>
          <p:nvPr/>
        </p:nvSpPr>
        <p:spPr>
          <a:xfrm>
            <a:off x="525442" y="1547503"/>
            <a:ext cx="11293987" cy="3046988"/>
          </a:xfrm>
          <a:prstGeom prst="rect">
            <a:avLst/>
          </a:prstGeom>
          <a:noFill/>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We proposed a bi-level model pruning algorithm for distributed systems and evaluated it on two model families, SVM and RNN, over four datasets, achieving faster convergence and better performance than the baselines.</a:t>
            </a:r>
          </a:p>
          <a:p>
            <a:pPr marL="342900" indent="-34290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We also conducted preliminary experiments on a CNN(ResNet-18) with CIFAR-10; the current results still leave room for improvement, possibly because the larger model size poses additional challenges for algorithmic stability. We are continuing to tune and refine our method in this setting.</a:t>
            </a:r>
          </a:p>
        </p:txBody>
      </p:sp>
    </p:spTree>
    <p:extLst>
      <p:ext uri="{BB962C8B-B14F-4D97-AF65-F5344CB8AC3E}">
        <p14:creationId xmlns:p14="http://schemas.microsoft.com/office/powerpoint/2010/main" val="3216932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28907"/>
            <a:ext cx="1219200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t>is high in a</a:t>
            </a:r>
            <a:endParaRPr lang="en-US" dirty="0"/>
          </a:p>
        </p:txBody>
      </p:sp>
      <p:grpSp>
        <p:nvGrpSpPr>
          <p:cNvPr id="14" name="组合 13"/>
          <p:cNvGrpSpPr/>
          <p:nvPr/>
        </p:nvGrpSpPr>
        <p:grpSpPr>
          <a:xfrm>
            <a:off x="9873210" y="6005873"/>
            <a:ext cx="4206270" cy="697818"/>
            <a:chOff x="5718780" y="-531873"/>
            <a:chExt cx="4206270" cy="697818"/>
          </a:xfrm>
        </p:grpSpPr>
        <p:grpSp>
          <p:nvGrpSpPr>
            <p:cNvPr id="10" name="组合 9"/>
            <p:cNvGrpSpPr/>
            <p:nvPr/>
          </p:nvGrpSpPr>
          <p:grpSpPr>
            <a:xfrm>
              <a:off x="5718780" y="-531873"/>
              <a:ext cx="4158645" cy="622360"/>
              <a:chOff x="737205" y="199782"/>
              <a:chExt cx="4158645" cy="622360"/>
            </a:xfrm>
          </p:grpSpPr>
          <p:pic>
            <p:nvPicPr>
              <p:cNvPr id="11" name="图片 10"/>
              <p:cNvPicPr>
                <a:picLocks noChangeAspect="1"/>
              </p:cNvPicPr>
              <p:nvPr/>
            </p:nvPicPr>
            <p:blipFill rotWithShape="1">
              <a:blip r:embed="rId3">
                <a:clrChange>
                  <a:clrFrom>
                    <a:srgbClr val="222222"/>
                  </a:clrFrom>
                  <a:clrTo>
                    <a:srgbClr val="222222">
                      <a:alpha val="0"/>
                    </a:srgbClr>
                  </a:clrTo>
                </a:clrChange>
              </a:blip>
              <a:srcRect l="972" r="75549"/>
              <a:stretch>
                <a:fillRect/>
              </a:stretch>
            </p:blipFill>
            <p:spPr>
              <a:xfrm>
                <a:off x="737205" y="351660"/>
                <a:ext cx="459063" cy="470482"/>
              </a:xfrm>
              <a:prstGeom prst="rect">
                <a:avLst/>
              </a:prstGeom>
            </p:spPr>
          </p:pic>
          <p:sp>
            <p:nvSpPr>
              <p:cNvPr id="12" name="文本框 11"/>
              <p:cNvSpPr txBox="1"/>
              <p:nvPr/>
            </p:nvSpPr>
            <p:spPr>
              <a:xfrm>
                <a:off x="1139825" y="199782"/>
                <a:ext cx="3756025"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TEMPLE</a:t>
                </a:r>
                <a:endParaRPr lang="en-US" sz="2800" b="1" dirty="0">
                  <a:latin typeface="Times New Roman" panose="02020603050405020304" pitchFamily="18" charset="0"/>
                  <a:cs typeface="Times New Roman" panose="02020603050405020304" pitchFamily="18" charset="0"/>
                </a:endParaRPr>
              </a:p>
            </p:txBody>
          </p:sp>
        </p:grpSp>
        <p:sp>
          <p:nvSpPr>
            <p:cNvPr id="13" name="文本框 12"/>
            <p:cNvSpPr txBox="1"/>
            <p:nvPr/>
          </p:nvSpPr>
          <p:spPr>
            <a:xfrm>
              <a:off x="6169025" y="-141832"/>
              <a:ext cx="375602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U N I V E R S I T Y</a:t>
              </a:r>
              <a:endParaRPr lang="en-US" sz="1400" dirty="0">
                <a:latin typeface="Times New Roman" panose="02020603050405020304" pitchFamily="18" charset="0"/>
                <a:cs typeface="Times New Roman" panose="02020603050405020304" pitchFamily="18" charset="0"/>
              </a:endParaRPr>
            </a:p>
          </p:txBody>
        </p:sp>
      </p:grpSp>
      <p:sp>
        <p:nvSpPr>
          <p:cNvPr id="20" name="矩形 19"/>
          <p:cNvSpPr/>
          <p:nvPr/>
        </p:nvSpPr>
        <p:spPr>
          <a:xfrm>
            <a:off x="0" y="2350716"/>
            <a:ext cx="12192000" cy="2156567"/>
          </a:xfrm>
          <a:prstGeom prst="rect">
            <a:avLst/>
          </a:prstGeom>
          <a:solidFill>
            <a:srgbClr val="88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T h a n k s !</a:t>
            </a:r>
          </a:p>
        </p:txBody>
      </p:sp>
      <p:grpSp>
        <p:nvGrpSpPr>
          <p:cNvPr id="2" name="组合 1"/>
          <p:cNvGrpSpPr/>
          <p:nvPr/>
        </p:nvGrpSpPr>
        <p:grpSpPr>
          <a:xfrm>
            <a:off x="259154" y="-85676"/>
            <a:ext cx="7148512" cy="1348927"/>
            <a:chOff x="326231" y="109463"/>
            <a:chExt cx="7148512" cy="1348927"/>
          </a:xfrm>
        </p:grpSpPr>
        <p:grpSp>
          <p:nvGrpSpPr>
            <p:cNvPr id="15" name="组合 14"/>
            <p:cNvGrpSpPr/>
            <p:nvPr/>
          </p:nvGrpSpPr>
          <p:grpSpPr>
            <a:xfrm>
              <a:off x="425451" y="109463"/>
              <a:ext cx="4581524" cy="1068465"/>
              <a:chOff x="5378450" y="-700162"/>
              <a:chExt cx="4581524" cy="1068465"/>
            </a:xfrm>
          </p:grpSpPr>
          <p:grpSp>
            <p:nvGrpSpPr>
              <p:cNvPr id="16" name="组合 15"/>
              <p:cNvGrpSpPr/>
              <p:nvPr/>
            </p:nvGrpSpPr>
            <p:grpSpPr>
              <a:xfrm>
                <a:off x="5378450" y="-700162"/>
                <a:ext cx="4498975" cy="987516"/>
                <a:chOff x="396875" y="31493"/>
                <a:chExt cx="4498975" cy="987516"/>
              </a:xfrm>
            </p:grpSpPr>
            <p:pic>
              <p:nvPicPr>
                <p:cNvPr id="18" name="图片 17"/>
                <p:cNvPicPr>
                  <a:picLocks noChangeAspect="1"/>
                </p:cNvPicPr>
                <p:nvPr/>
              </p:nvPicPr>
              <p:blipFill rotWithShape="1">
                <a:blip r:embed="rId3">
                  <a:clrChange>
                    <a:clrFrom>
                      <a:srgbClr val="222222"/>
                    </a:clrFrom>
                    <a:clrTo>
                      <a:srgbClr val="222222">
                        <a:alpha val="0"/>
                      </a:srgbClr>
                    </a:clrTo>
                  </a:clrChange>
                </a:blip>
                <a:srcRect l="972" r="75549"/>
                <a:stretch>
                  <a:fillRect/>
                </a:stretch>
              </p:blipFill>
              <p:spPr>
                <a:xfrm>
                  <a:off x="396875" y="257578"/>
                  <a:ext cx="742950" cy="761431"/>
                </a:xfrm>
                <a:prstGeom prst="rect">
                  <a:avLst/>
                </a:prstGeom>
              </p:spPr>
            </p:pic>
            <p:sp>
              <p:nvSpPr>
                <p:cNvPr id="19" name="文本框 18"/>
                <p:cNvSpPr txBox="1"/>
                <p:nvPr/>
              </p:nvSpPr>
              <p:spPr>
                <a:xfrm>
                  <a:off x="1139825" y="31493"/>
                  <a:ext cx="3756025" cy="830997"/>
                </a:xfrm>
                <a:prstGeom prst="rect">
                  <a:avLst/>
                </a:prstGeom>
                <a:noFill/>
              </p:spPr>
              <p:txBody>
                <a:bodyPr wrap="square" rtlCol="0">
                  <a:spAutoFit/>
                </a:bodyPr>
                <a:lstStyle/>
                <a:p>
                  <a:r>
                    <a:rPr lang="en-US" altLang="zh-CN" sz="4800" b="1" dirty="0">
                      <a:latin typeface="Times New Roman" panose="02020603050405020304" pitchFamily="18" charset="0"/>
                      <a:cs typeface="Times New Roman" panose="02020603050405020304" pitchFamily="18" charset="0"/>
                    </a:rPr>
                    <a:t>TEMPLE</a:t>
                  </a:r>
                  <a:endParaRPr lang="en-US" sz="4800" b="1" dirty="0">
                    <a:latin typeface="Times New Roman" panose="02020603050405020304" pitchFamily="18" charset="0"/>
                    <a:cs typeface="Times New Roman" panose="02020603050405020304" pitchFamily="18" charset="0"/>
                  </a:endParaRPr>
                </a:p>
              </p:txBody>
            </p:sp>
          </p:grpSp>
          <p:sp>
            <p:nvSpPr>
              <p:cNvPr id="17" name="文本框 16"/>
              <p:cNvSpPr txBox="1"/>
              <p:nvPr/>
            </p:nvSpPr>
            <p:spPr>
              <a:xfrm>
                <a:off x="6203949" y="-93362"/>
                <a:ext cx="3756025"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U N I V E R S I T Y</a:t>
                </a:r>
                <a:endParaRPr lang="en-US" sz="2400" dirty="0">
                  <a:latin typeface="Times New Roman" panose="02020603050405020304" pitchFamily="18" charset="0"/>
                  <a:cs typeface="Times New Roman" panose="02020603050405020304" pitchFamily="18" charset="0"/>
                </a:endParaRPr>
              </a:p>
            </p:txBody>
          </p:sp>
        </p:grpSp>
        <p:sp>
          <p:nvSpPr>
            <p:cNvPr id="24" name="文本框 23"/>
            <p:cNvSpPr txBox="1"/>
            <p:nvPr/>
          </p:nvSpPr>
          <p:spPr>
            <a:xfrm>
              <a:off x="326231" y="1089058"/>
              <a:ext cx="7148512"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Department of Computer &amp; Information Sciences</a:t>
              </a:r>
              <a:endParaRPr lang="en-US" dirty="0"/>
            </a:p>
          </p:txBody>
        </p:sp>
      </p:grpSp>
      <p:sp>
        <p:nvSpPr>
          <p:cNvPr id="5" name="TextBox 4"/>
          <p:cNvSpPr txBox="1"/>
          <p:nvPr/>
        </p:nvSpPr>
        <p:spPr>
          <a:xfrm>
            <a:off x="4723477" y="5174876"/>
            <a:ext cx="2951449" cy="830997"/>
          </a:xfrm>
          <a:prstGeom prst="rect">
            <a:avLst/>
          </a:prstGeom>
          <a:noFill/>
        </p:spPr>
        <p:txBody>
          <a:bodyPr wrap="none" rtlCol="0">
            <a:spAutoFit/>
          </a:bodyPr>
          <a:lstStyle/>
          <a:p>
            <a:pPr algn="l"/>
            <a:r>
              <a:rPr lang="en-US" altLang="zh-CN" sz="2400" dirty="0">
                <a:latin typeface="Times New Roman" panose="02020603050405020304" pitchFamily="18" charset="0"/>
                <a:cs typeface="Times New Roman" panose="02020603050405020304" pitchFamily="18" charset="0"/>
              </a:rPr>
              <a:t>Presenter: </a:t>
            </a:r>
            <a:r>
              <a:rPr lang="en-US" altLang="zh-CN" sz="2400" dirty="0">
                <a:latin typeface="Times New Roman" panose="02020603050405020304" pitchFamily="18" charset="0"/>
                <a:cs typeface="Times New Roman" panose="02020603050405020304" pitchFamily="18" charset="0"/>
                <a:sym typeface="+mn-ea"/>
              </a:rPr>
              <a:t>Heng</a:t>
            </a:r>
            <a:r>
              <a:rPr lang="zh-CN" altLang="en-US" sz="2400" dirty="0">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Liang</a:t>
            </a:r>
          </a:p>
          <a:p>
            <a:pPr algn="l"/>
            <a:r>
              <a:rPr lang="en-US" sz="2400"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Qi</a:t>
            </a:r>
            <a:r>
              <a:rPr lang="zh-CN" altLang="en-US" sz="2400" dirty="0">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Chen</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55904" y="219456"/>
            <a:ext cx="184731" cy="369332"/>
          </a:xfrm>
          <a:prstGeom prst="rect">
            <a:avLst/>
          </a:prstGeom>
          <a:noFill/>
        </p:spPr>
        <p:txBody>
          <a:bodyPr wrap="none" rtlCol="0">
            <a:spAutoFit/>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BCB61-505A-68F6-9164-7B7C10143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F0E28-4678-CCB4-54D9-1F70F93E7A95}"/>
              </a:ext>
            </a:extLst>
          </p:cNvPr>
          <p:cNvSpPr>
            <a:spLocks noGrp="1"/>
          </p:cNvSpPr>
          <p:nvPr>
            <p:ph type="title"/>
          </p:nvPr>
        </p:nvSpPr>
        <p:spPr/>
        <p:txBody>
          <a:bodyPr/>
          <a:lstStyle/>
          <a:p>
            <a:r>
              <a:rPr lang="en-US" altLang="zh-CN" dirty="0"/>
              <a:t>Index</a:t>
            </a:r>
            <a:endParaRPr lang="en-US" dirty="0"/>
          </a:p>
        </p:txBody>
      </p:sp>
      <p:sp>
        <p:nvSpPr>
          <p:cNvPr id="4" name="Slide Number Placeholder 3">
            <a:extLst>
              <a:ext uri="{FF2B5EF4-FFF2-40B4-BE49-F238E27FC236}">
                <a16:creationId xmlns:a16="http://schemas.microsoft.com/office/drawing/2014/main" id="{DB717CE7-F97B-D47F-8456-280DA9E64E49}"/>
              </a:ext>
            </a:extLst>
          </p:cNvPr>
          <p:cNvSpPr>
            <a:spLocks noGrp="1"/>
          </p:cNvSpPr>
          <p:nvPr>
            <p:ph type="sldNum" sz="quarter" idx="12"/>
          </p:nvPr>
        </p:nvSpPr>
        <p:spPr/>
        <p:txBody>
          <a:bodyPr/>
          <a:lstStyle/>
          <a:p>
            <a:fld id="{664DB321-1CDD-4A06-AA42-40E9ECCDDEA8}" type="slidenum">
              <a:rPr lang="en-US" smtClean="0"/>
              <a:t>1</a:t>
            </a:fld>
            <a:endParaRPr lang="en-US" sz="2000" dirty="0"/>
          </a:p>
        </p:txBody>
      </p:sp>
      <p:sp>
        <p:nvSpPr>
          <p:cNvPr id="5" name="TextBox 4">
            <a:extLst>
              <a:ext uri="{FF2B5EF4-FFF2-40B4-BE49-F238E27FC236}">
                <a16:creationId xmlns:a16="http://schemas.microsoft.com/office/drawing/2014/main" id="{EACDC72D-BD70-6690-D648-AA717C208A70}"/>
              </a:ext>
            </a:extLst>
          </p:cNvPr>
          <p:cNvSpPr txBox="1"/>
          <p:nvPr/>
        </p:nvSpPr>
        <p:spPr>
          <a:xfrm>
            <a:off x="923499" y="1621307"/>
            <a:ext cx="9927920" cy="3970318"/>
          </a:xfrm>
          <a:prstGeom prst="rect">
            <a:avLst/>
          </a:prstGeom>
          <a:noFill/>
        </p:spPr>
        <p:txBody>
          <a:bodyPr wrap="square" rtlCol="0">
            <a:spAutoFit/>
          </a:bodyPr>
          <a:lstStyle/>
          <a:p>
            <a:pPr marL="457200" indent="-457200">
              <a:buFont typeface="Wingdings" panose="05000000000000000000" pitchFamily="2" charset="2"/>
              <a:buChar char="q"/>
            </a:pPr>
            <a:r>
              <a:rPr lang="en-US" sz="2800" dirty="0">
                <a:latin typeface="微软雅黑" panose="020B0503020204020204" pitchFamily="34" charset="-122"/>
                <a:ea typeface="微软雅黑" panose="020B0503020204020204" pitchFamily="34" charset="-122"/>
              </a:rPr>
              <a:t>Problem &amp; Motivation</a:t>
            </a:r>
          </a:p>
          <a:p>
            <a:pPr marL="457200" indent="-457200">
              <a:buFont typeface="Wingdings" panose="05000000000000000000" pitchFamily="2" charset="2"/>
              <a:buChar char="q"/>
            </a:pPr>
            <a:endParaRPr lang="en-US" sz="2800" dirty="0">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q"/>
            </a:pPr>
            <a:r>
              <a:rPr lang="en-US" sz="2800" dirty="0">
                <a:latin typeface="微软雅黑" panose="020B0503020204020204" pitchFamily="34" charset="-122"/>
                <a:ea typeface="微软雅黑" panose="020B0503020204020204" pitchFamily="34" charset="-122"/>
              </a:rPr>
              <a:t>Preliminary</a:t>
            </a:r>
          </a:p>
          <a:p>
            <a:pPr marL="457200" indent="-457200">
              <a:buFont typeface="Wingdings" panose="05000000000000000000" pitchFamily="2" charset="2"/>
              <a:buChar char="q"/>
            </a:pPr>
            <a:endParaRPr lang="en-US" sz="2800" dirty="0">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q"/>
            </a:pPr>
            <a:r>
              <a:rPr lang="en-US" sz="2800" dirty="0">
                <a:latin typeface="微软雅黑" panose="020B0503020204020204" pitchFamily="34" charset="-122"/>
                <a:ea typeface="微软雅黑" panose="020B0503020204020204" pitchFamily="34" charset="-122"/>
              </a:rPr>
              <a:t>Method</a:t>
            </a:r>
          </a:p>
          <a:p>
            <a:pPr marL="457200" indent="-457200">
              <a:buFont typeface="Wingdings" panose="05000000000000000000" pitchFamily="2" charset="2"/>
              <a:buChar char="q"/>
            </a:pPr>
            <a:endParaRPr lang="en-US" sz="2800" dirty="0">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q"/>
            </a:pPr>
            <a:r>
              <a:rPr lang="en-US" sz="2800" dirty="0">
                <a:latin typeface="微软雅黑" panose="020B0503020204020204" pitchFamily="34" charset="-122"/>
                <a:ea typeface="微软雅黑" panose="020B0503020204020204" pitchFamily="34" charset="-122"/>
              </a:rPr>
              <a:t>Experiments Setup</a:t>
            </a:r>
          </a:p>
          <a:p>
            <a:pPr marL="457200" indent="-457200">
              <a:buFont typeface="Wingdings" panose="05000000000000000000" pitchFamily="2" charset="2"/>
              <a:buChar char="q"/>
            </a:pPr>
            <a:endParaRPr lang="en-US" sz="2800" dirty="0">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q"/>
            </a:pPr>
            <a:r>
              <a:rPr lang="en-US" sz="2800" dirty="0">
                <a:latin typeface="微软雅黑" panose="020B0503020204020204" pitchFamily="34" charset="-122"/>
                <a:ea typeface="微软雅黑" panose="020B0503020204020204" pitchFamily="34" charset="-122"/>
              </a:rPr>
              <a:t>Results</a:t>
            </a:r>
          </a:p>
        </p:txBody>
      </p:sp>
    </p:spTree>
    <p:extLst>
      <p:ext uri="{BB962C8B-B14F-4D97-AF65-F5344CB8AC3E}">
        <p14:creationId xmlns:p14="http://schemas.microsoft.com/office/powerpoint/2010/main" val="398349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DD8B1-79FB-557C-0CE5-1E35301BA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1C377-5A77-FF9F-E3C1-12996A2878BE}"/>
              </a:ext>
            </a:extLst>
          </p:cNvPr>
          <p:cNvSpPr>
            <a:spLocks noGrp="1"/>
          </p:cNvSpPr>
          <p:nvPr>
            <p:ph type="title"/>
          </p:nvPr>
        </p:nvSpPr>
        <p:spPr/>
        <p:txBody>
          <a:bodyPr/>
          <a:lstStyle/>
          <a:p>
            <a:r>
              <a:rPr lang="en-US" altLang="zh-CN" dirty="0"/>
              <a:t>Problem &amp; Motivation</a:t>
            </a:r>
          </a:p>
        </p:txBody>
      </p:sp>
      <p:sp>
        <p:nvSpPr>
          <p:cNvPr id="3" name="Slide Number Placeholder 3">
            <a:extLst>
              <a:ext uri="{FF2B5EF4-FFF2-40B4-BE49-F238E27FC236}">
                <a16:creationId xmlns:a16="http://schemas.microsoft.com/office/drawing/2014/main" id="{9C27EC55-8DD2-8EC6-A3C1-349BB962C1F5}"/>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2</a:t>
            </a:fld>
            <a:endParaRPr lang="en-US" sz="2000" dirty="0"/>
          </a:p>
        </p:txBody>
      </p:sp>
      <p:sp>
        <p:nvSpPr>
          <p:cNvPr id="4" name="TextBox 3">
            <a:extLst>
              <a:ext uri="{FF2B5EF4-FFF2-40B4-BE49-F238E27FC236}">
                <a16:creationId xmlns:a16="http://schemas.microsoft.com/office/drawing/2014/main" id="{B97396D5-DE22-96D1-23CA-851D3F2C315C}"/>
              </a:ext>
            </a:extLst>
          </p:cNvPr>
          <p:cNvSpPr txBox="1"/>
          <p:nvPr/>
        </p:nvSpPr>
        <p:spPr>
          <a:xfrm>
            <a:off x="524389" y="2140826"/>
            <a:ext cx="3274719" cy="461665"/>
          </a:xfrm>
          <a:prstGeom prst="rect">
            <a:avLst/>
          </a:prstGeom>
          <a:noFill/>
        </p:spPr>
        <p:txBody>
          <a:bodyPr wrap="square">
            <a:spAutoFit/>
          </a:bodyPr>
          <a:lstStyle/>
          <a:p>
            <a:r>
              <a:rPr lang="en-US" sz="2400" b="1" dirty="0"/>
              <a:t>Problem</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TextBox 4">
            <a:extLst>
              <a:ext uri="{FF2B5EF4-FFF2-40B4-BE49-F238E27FC236}">
                <a16:creationId xmlns:a16="http://schemas.microsoft.com/office/drawing/2014/main" id="{4F0E8462-4678-C275-33F2-87452CAEA54C}"/>
              </a:ext>
            </a:extLst>
          </p:cNvPr>
          <p:cNvSpPr txBox="1"/>
          <p:nvPr/>
        </p:nvSpPr>
        <p:spPr>
          <a:xfrm>
            <a:off x="524389" y="2602136"/>
            <a:ext cx="11293987" cy="1569660"/>
          </a:xfrm>
          <a:prstGeom prst="rect">
            <a:avLst/>
          </a:prstGeom>
          <a:noFill/>
        </p:spPr>
        <p:txBody>
          <a:bodyPr wrap="square">
            <a:spAutoFit/>
          </a:bodyPr>
          <a:lstStyle/>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Existing pruning methods are heuristic </a:t>
            </a:r>
            <a:r>
              <a:rPr lang="en-US" altLang="zh-CN" sz="2400" dirty="0">
                <a:latin typeface="Times New Roman" panose="02020603050405020304" pitchFamily="18" charset="0"/>
                <a:cs typeface="Times New Roman" panose="02020603050405020304" pitchFamily="18" charset="0"/>
              </a:rPr>
              <a:t>— they prune model parameters directly without being jointly optimized with training.</a:t>
            </a:r>
          </a:p>
          <a:p>
            <a:pPr marL="342900" indent="-342900">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Existing pruning methods are designed for centralized training </a:t>
            </a:r>
            <a:r>
              <a:rPr lang="en-US" altLang="zh-CN" sz="2400" dirty="0">
                <a:latin typeface="Times New Roman" panose="02020603050405020304" pitchFamily="18" charset="0"/>
                <a:cs typeface="Times New Roman" panose="02020603050405020304" pitchFamily="18" charset="0"/>
              </a:rPr>
              <a:t>— they cannot handle decentralized settings with client heterogeneity and non-IID data.</a:t>
            </a:r>
          </a:p>
        </p:txBody>
      </p:sp>
      <p:sp>
        <p:nvSpPr>
          <p:cNvPr id="6" name="TextBox 3">
            <a:extLst>
              <a:ext uri="{FF2B5EF4-FFF2-40B4-BE49-F238E27FC236}">
                <a16:creationId xmlns:a16="http://schemas.microsoft.com/office/drawing/2014/main" id="{A8A5851E-8E3C-BA51-3FD2-81CCFB6430F5}"/>
              </a:ext>
            </a:extLst>
          </p:cNvPr>
          <p:cNvSpPr txBox="1"/>
          <p:nvPr/>
        </p:nvSpPr>
        <p:spPr>
          <a:xfrm>
            <a:off x="524390" y="4295567"/>
            <a:ext cx="3274719" cy="461665"/>
          </a:xfrm>
          <a:prstGeom prst="rect">
            <a:avLst/>
          </a:prstGeom>
          <a:noFill/>
        </p:spPr>
        <p:txBody>
          <a:bodyPr wrap="square">
            <a:spAutoFit/>
          </a:bodyPr>
          <a:lstStyle/>
          <a:p>
            <a:r>
              <a:rPr lang="en-US" sz="2400" b="1" dirty="0"/>
              <a:t>Motivation</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TextBox 4">
            <a:extLst>
              <a:ext uri="{FF2B5EF4-FFF2-40B4-BE49-F238E27FC236}">
                <a16:creationId xmlns:a16="http://schemas.microsoft.com/office/drawing/2014/main" id="{0DADD11B-D870-1DAB-C9C3-5A62DCC8917E}"/>
              </a:ext>
            </a:extLst>
          </p:cNvPr>
          <p:cNvSpPr txBox="1"/>
          <p:nvPr/>
        </p:nvSpPr>
        <p:spPr>
          <a:xfrm>
            <a:off x="525442" y="4757232"/>
            <a:ext cx="11293987" cy="1200329"/>
          </a:xfrm>
          <a:prstGeom prst="rect">
            <a:avLst/>
          </a:prstGeom>
          <a:noFill/>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To replace heuristic pruning with a principled, optimization-driven approach, we adopt </a:t>
            </a:r>
            <a:r>
              <a:rPr lang="en-US" altLang="zh-CN" sz="2400" b="1" dirty="0">
                <a:latin typeface="Times New Roman" panose="02020603050405020304" pitchFamily="18" charset="0"/>
                <a:cs typeface="Times New Roman" panose="02020603050405020304" pitchFamily="18" charset="0"/>
              </a:rPr>
              <a:t>bi-level optimization </a:t>
            </a:r>
            <a:r>
              <a:rPr lang="en-US" altLang="zh-CN" sz="2400" dirty="0">
                <a:latin typeface="Times New Roman" panose="02020603050405020304" pitchFamily="18" charset="0"/>
                <a:cs typeface="Times New Roman" panose="02020603050405020304" pitchFamily="18" charset="0"/>
              </a:rPr>
              <a:t>to jointly learn the pruning mask and model parameters for </a:t>
            </a:r>
            <a:r>
              <a:rPr lang="en-US" altLang="zh-CN" sz="2400" b="1" dirty="0">
                <a:latin typeface="Times New Roman" panose="02020603050405020304" pitchFamily="18" charset="0"/>
                <a:cs typeface="Times New Roman" panose="02020603050405020304" pitchFamily="18" charset="0"/>
              </a:rPr>
              <a:t>decentralized training</a:t>
            </a:r>
            <a:r>
              <a:rPr lang="en-US" altLang="zh-CN" sz="2400" dirty="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p:txBody>
      </p:sp>
      <p:sp>
        <p:nvSpPr>
          <p:cNvPr id="10" name="TextBox 4">
            <a:extLst>
              <a:ext uri="{FF2B5EF4-FFF2-40B4-BE49-F238E27FC236}">
                <a16:creationId xmlns:a16="http://schemas.microsoft.com/office/drawing/2014/main" id="{1EB65AAB-B403-65D9-7244-296F2B509ADA}"/>
              </a:ext>
            </a:extLst>
          </p:cNvPr>
          <p:cNvSpPr txBox="1"/>
          <p:nvPr/>
        </p:nvSpPr>
        <p:spPr>
          <a:xfrm>
            <a:off x="524388" y="1017111"/>
            <a:ext cx="11293987" cy="830997"/>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Modern neural networks are becoming </a:t>
            </a:r>
            <a:r>
              <a:rPr lang="en-US" altLang="zh-CN" sz="2400" b="1" dirty="0">
                <a:latin typeface="Times New Roman" panose="02020603050405020304" pitchFamily="18" charset="0"/>
                <a:cs typeface="Times New Roman" panose="02020603050405020304" pitchFamily="18" charset="0"/>
              </a:rPr>
              <a:t>increasingly large</a:t>
            </a:r>
            <a:r>
              <a:rPr lang="en-US" altLang="zh-CN" sz="2400" dirty="0">
                <a:latin typeface="Times New Roman" panose="02020603050405020304" pitchFamily="18" charset="0"/>
                <a:cs typeface="Times New Roman" panose="02020603050405020304" pitchFamily="18" charset="0"/>
              </a:rPr>
              <a:t>, and many studies apply </a:t>
            </a:r>
            <a:r>
              <a:rPr lang="en-US" altLang="zh-CN" sz="2400" b="1" dirty="0">
                <a:latin typeface="Times New Roman" panose="02020603050405020304" pitchFamily="18" charset="0"/>
                <a:cs typeface="Times New Roman" panose="02020603050405020304" pitchFamily="18" charset="0"/>
              </a:rPr>
              <a:t>model pruning</a:t>
            </a:r>
            <a:r>
              <a:rPr lang="en-US" altLang="zh-CN" sz="2400" dirty="0">
                <a:latin typeface="Times New Roman" panose="02020603050405020304" pitchFamily="18" charset="0"/>
                <a:cs typeface="Times New Roman" panose="02020603050405020304" pitchFamily="18" charset="0"/>
              </a:rPr>
              <a:t> to </a:t>
            </a:r>
            <a:r>
              <a:rPr lang="en-US" altLang="zh-CN" sz="2400" b="1" dirty="0">
                <a:latin typeface="Times New Roman" panose="02020603050405020304" pitchFamily="18" charset="0"/>
                <a:cs typeface="Times New Roman" panose="02020603050405020304" pitchFamily="18" charset="0"/>
              </a:rPr>
              <a:t>reduce</a:t>
            </a:r>
            <a:r>
              <a:rPr lang="en-US" altLang="zh-CN" sz="2400" dirty="0">
                <a:latin typeface="Times New Roman" panose="02020603050405020304" pitchFamily="18" charset="0"/>
                <a:cs typeface="Times New Roman" panose="02020603050405020304" pitchFamily="18" charset="0"/>
              </a:rPr>
              <a:t> their size and complexity.</a:t>
            </a:r>
          </a:p>
        </p:txBody>
      </p:sp>
    </p:spTree>
    <p:extLst>
      <p:ext uri="{BB962C8B-B14F-4D97-AF65-F5344CB8AC3E}">
        <p14:creationId xmlns:p14="http://schemas.microsoft.com/office/powerpoint/2010/main" val="2081158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52475-C45A-0D62-A377-B22B54CCF1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8781E1-1120-D267-ABBB-2DAAFDD2ED41}"/>
              </a:ext>
            </a:extLst>
          </p:cNvPr>
          <p:cNvSpPr>
            <a:spLocks noGrp="1"/>
          </p:cNvSpPr>
          <p:nvPr>
            <p:ph type="title"/>
          </p:nvPr>
        </p:nvSpPr>
        <p:spPr/>
        <p:txBody>
          <a:bodyPr/>
          <a:lstStyle/>
          <a:p>
            <a:r>
              <a:rPr lang="en-US" altLang="zh-CN" dirty="0"/>
              <a:t>Preliminary ——</a:t>
            </a:r>
            <a:r>
              <a:rPr lang="zh-CN" altLang="en-US" dirty="0"/>
              <a:t> </a:t>
            </a:r>
            <a:r>
              <a:rPr lang="en-US" altLang="zh-CN" dirty="0"/>
              <a:t>Model Pruning</a:t>
            </a:r>
          </a:p>
        </p:txBody>
      </p:sp>
      <p:sp>
        <p:nvSpPr>
          <p:cNvPr id="3" name="Slide Number Placeholder 3">
            <a:extLst>
              <a:ext uri="{FF2B5EF4-FFF2-40B4-BE49-F238E27FC236}">
                <a16:creationId xmlns:a16="http://schemas.microsoft.com/office/drawing/2014/main" id="{0C073B30-C082-A9AD-8CDD-AE3873E99227}"/>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3</a:t>
            </a:fld>
            <a:endParaRPr lang="en-US" sz="2000" dirty="0"/>
          </a:p>
        </p:txBody>
      </p:sp>
      <p:sp>
        <p:nvSpPr>
          <p:cNvPr id="5" name="TextBox 4">
            <a:extLst>
              <a:ext uri="{FF2B5EF4-FFF2-40B4-BE49-F238E27FC236}">
                <a16:creationId xmlns:a16="http://schemas.microsoft.com/office/drawing/2014/main" id="{A3E16DC3-DE8C-474F-CB70-AB2E6A597A1F}"/>
              </a:ext>
            </a:extLst>
          </p:cNvPr>
          <p:cNvSpPr txBox="1"/>
          <p:nvPr/>
        </p:nvSpPr>
        <p:spPr>
          <a:xfrm>
            <a:off x="518221" y="1313653"/>
            <a:ext cx="11293987" cy="1200329"/>
          </a:xfrm>
          <a:prstGeom prst="rect">
            <a:avLst/>
          </a:prstGeom>
          <a:noFill/>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Remove</a:t>
            </a:r>
            <a:r>
              <a:rPr lang="en-US" altLang="zh-CN" sz="2400" b="1" dirty="0">
                <a:latin typeface="Times New Roman" panose="02020603050405020304" pitchFamily="18" charset="0"/>
                <a:cs typeface="Times New Roman" panose="02020603050405020304" pitchFamily="18" charset="0"/>
              </a:rPr>
              <a:t> unimportant weights/channels </a:t>
            </a:r>
            <a:r>
              <a:rPr lang="en-US" altLang="zh-CN" sz="2400" dirty="0">
                <a:latin typeface="Times New Roman" panose="02020603050405020304" pitchFamily="18" charset="0"/>
                <a:cs typeface="Times New Roman" panose="02020603050405020304" pitchFamily="18" charset="0"/>
              </a:rPr>
              <a:t>to reduce model size &amp; computation</a:t>
            </a: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Common approaches are </a:t>
            </a:r>
            <a:r>
              <a:rPr lang="en-US" altLang="zh-CN" sz="2400" b="1" dirty="0">
                <a:latin typeface="Times New Roman" panose="02020603050405020304" pitchFamily="18" charset="0"/>
                <a:cs typeface="Times New Roman" panose="02020603050405020304" pitchFamily="18" charset="0"/>
              </a:rPr>
              <a:t>heuristic</a:t>
            </a:r>
            <a:r>
              <a:rPr lang="en-US" altLang="zh-CN" sz="2400" dirty="0">
                <a:latin typeface="Times New Roman" panose="02020603050405020304" pitchFamily="18" charset="0"/>
                <a:cs typeface="Times New Roman" panose="02020603050405020304" pitchFamily="18" charset="0"/>
              </a:rPr>
              <a:t> (e.g., magnitude pruning)</a:t>
            </a: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Typically performed after training → not jointly optimized</a:t>
            </a:r>
          </a:p>
        </p:txBody>
      </p:sp>
      <p:sp>
        <p:nvSpPr>
          <p:cNvPr id="6" name="TextBox 3">
            <a:extLst>
              <a:ext uri="{FF2B5EF4-FFF2-40B4-BE49-F238E27FC236}">
                <a16:creationId xmlns:a16="http://schemas.microsoft.com/office/drawing/2014/main" id="{460D41DC-8461-B078-F13C-6EFC54A29A2B}"/>
              </a:ext>
            </a:extLst>
          </p:cNvPr>
          <p:cNvSpPr txBox="1"/>
          <p:nvPr/>
        </p:nvSpPr>
        <p:spPr>
          <a:xfrm>
            <a:off x="518221" y="2508984"/>
            <a:ext cx="3274719" cy="461665"/>
          </a:xfrm>
          <a:prstGeom prst="rect">
            <a:avLst/>
          </a:prstGeom>
          <a:noFill/>
        </p:spPr>
        <p:txBody>
          <a:bodyPr wrap="square">
            <a:spAutoFit/>
          </a:bodyPr>
          <a:lstStyle/>
          <a:p>
            <a:r>
              <a:rPr lang="en-US" sz="2400" b="1" dirty="0"/>
              <a:t>Basic Form</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8" name="图片 7">
            <a:extLst>
              <a:ext uri="{FF2B5EF4-FFF2-40B4-BE49-F238E27FC236}">
                <a16:creationId xmlns:a16="http://schemas.microsoft.com/office/drawing/2014/main" id="{3C4CFF2F-E7A2-4C54-C494-3C7B7A44CB76}"/>
              </a:ext>
            </a:extLst>
          </p:cNvPr>
          <p:cNvPicPr>
            <a:picLocks noChangeAspect="1"/>
          </p:cNvPicPr>
          <p:nvPr/>
        </p:nvPicPr>
        <p:blipFill>
          <a:blip r:embed="rId3"/>
          <a:stretch>
            <a:fillRect/>
          </a:stretch>
        </p:blipFill>
        <p:spPr>
          <a:xfrm>
            <a:off x="6866994" y="2496067"/>
            <a:ext cx="5325006" cy="2910177"/>
          </a:xfrm>
          <a:prstGeom prst="rect">
            <a:avLst/>
          </a:prstGeom>
        </p:spPr>
      </p:pic>
      <p:sp>
        <p:nvSpPr>
          <p:cNvPr id="10" name="TextBox 3">
            <a:extLst>
              <a:ext uri="{FF2B5EF4-FFF2-40B4-BE49-F238E27FC236}">
                <a16:creationId xmlns:a16="http://schemas.microsoft.com/office/drawing/2014/main" id="{D97A9620-C65F-6FF7-2792-7C90B97324A6}"/>
              </a:ext>
            </a:extLst>
          </p:cNvPr>
          <p:cNvSpPr txBox="1"/>
          <p:nvPr/>
        </p:nvSpPr>
        <p:spPr>
          <a:xfrm>
            <a:off x="518221" y="856986"/>
            <a:ext cx="3274719" cy="461665"/>
          </a:xfrm>
          <a:prstGeom prst="rect">
            <a:avLst/>
          </a:prstGeom>
          <a:noFill/>
        </p:spPr>
        <p:txBody>
          <a:bodyPr wrap="square">
            <a:spAutoFit/>
          </a:bodyPr>
          <a:lstStyle/>
          <a:p>
            <a:r>
              <a:rPr lang="en-US" sz="2400" b="1" dirty="0"/>
              <a:t>What is Model Pruning</a:t>
            </a:r>
            <a:r>
              <a:rPr lang="zh-CN" altLang="en-US" sz="2400" b="1" dirty="0"/>
              <a:t>？</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10">
            <a:extLst>
              <a:ext uri="{FF2B5EF4-FFF2-40B4-BE49-F238E27FC236}">
                <a16:creationId xmlns:a16="http://schemas.microsoft.com/office/drawing/2014/main" id="{577E101F-DF7C-1348-A6DD-DF9E9CA84D9D}"/>
              </a:ext>
            </a:extLst>
          </p:cNvPr>
          <p:cNvPicPr>
            <a:picLocks noChangeAspect="1"/>
          </p:cNvPicPr>
          <p:nvPr/>
        </p:nvPicPr>
        <p:blipFill>
          <a:blip r:embed="rId4"/>
          <a:stretch>
            <a:fillRect/>
          </a:stretch>
        </p:blipFill>
        <p:spPr>
          <a:xfrm>
            <a:off x="2315615" y="2967336"/>
            <a:ext cx="1477325" cy="461664"/>
          </a:xfrm>
          <a:prstGeom prst="rect">
            <a:avLst/>
          </a:prstGeom>
        </p:spPr>
      </p:pic>
      <p:sp>
        <p:nvSpPr>
          <p:cNvPr id="12" name="TextBox 4">
            <a:extLst>
              <a:ext uri="{FF2B5EF4-FFF2-40B4-BE49-F238E27FC236}">
                <a16:creationId xmlns:a16="http://schemas.microsoft.com/office/drawing/2014/main" id="{B39F12F9-89A1-082A-F71C-D49BD5B907F5}"/>
              </a:ext>
            </a:extLst>
          </p:cNvPr>
          <p:cNvSpPr txBox="1"/>
          <p:nvPr/>
        </p:nvSpPr>
        <p:spPr>
          <a:xfrm>
            <a:off x="518221" y="3696396"/>
            <a:ext cx="5325005" cy="1200329"/>
          </a:xfrm>
          <a:prstGeom prst="rect">
            <a:avLst/>
          </a:prstGeom>
          <a:noFill/>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y: model weights</a:t>
            </a: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x: pruning mask (0/1)</a:t>
            </a: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x ⊙ y</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pruned model</a:t>
            </a:r>
          </a:p>
        </p:txBody>
      </p:sp>
      <p:sp>
        <p:nvSpPr>
          <p:cNvPr id="13" name="TextBox 3">
            <a:extLst>
              <a:ext uri="{FF2B5EF4-FFF2-40B4-BE49-F238E27FC236}">
                <a16:creationId xmlns:a16="http://schemas.microsoft.com/office/drawing/2014/main" id="{06157869-0300-45DA-C9C4-4E3AD07B46FB}"/>
              </a:ext>
            </a:extLst>
          </p:cNvPr>
          <p:cNvSpPr txBox="1"/>
          <p:nvPr/>
        </p:nvSpPr>
        <p:spPr>
          <a:xfrm>
            <a:off x="518220" y="5082682"/>
            <a:ext cx="3274719" cy="461665"/>
          </a:xfrm>
          <a:prstGeom prst="rect">
            <a:avLst/>
          </a:prstGeom>
          <a:noFill/>
        </p:spPr>
        <p:txBody>
          <a:bodyPr wrap="square">
            <a:spAutoFit/>
          </a:bodyPr>
          <a:lstStyle/>
          <a:p>
            <a:r>
              <a:rPr lang="en-US" sz="2400" b="1" dirty="0"/>
              <a:t>Why it matters here</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TextBox 4">
            <a:extLst>
              <a:ext uri="{FF2B5EF4-FFF2-40B4-BE49-F238E27FC236}">
                <a16:creationId xmlns:a16="http://schemas.microsoft.com/office/drawing/2014/main" id="{3A4FFE8A-8AA9-2B5F-3285-D683471A4B90}"/>
              </a:ext>
            </a:extLst>
          </p:cNvPr>
          <p:cNvSpPr txBox="1"/>
          <p:nvPr/>
        </p:nvSpPr>
        <p:spPr>
          <a:xfrm>
            <a:off x="471505" y="5538285"/>
            <a:ext cx="11202275" cy="830997"/>
          </a:xfrm>
          <a:prstGeom prst="rect">
            <a:avLst/>
          </a:prstGeom>
          <a:noFill/>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Smaller model → lower communication cost in decentralized learning</a:t>
            </a: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But heuristic pruning often harms accuracy &amp; stability</a:t>
            </a:r>
          </a:p>
        </p:txBody>
      </p:sp>
    </p:spTree>
    <p:extLst>
      <p:ext uri="{BB962C8B-B14F-4D97-AF65-F5344CB8AC3E}">
        <p14:creationId xmlns:p14="http://schemas.microsoft.com/office/powerpoint/2010/main" val="14672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098C2-38DC-2027-4C2E-D9B1B69DD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617DA1-A098-CF44-284E-227EF4B4E018}"/>
              </a:ext>
            </a:extLst>
          </p:cNvPr>
          <p:cNvSpPr>
            <a:spLocks noGrp="1"/>
          </p:cNvSpPr>
          <p:nvPr>
            <p:ph type="title"/>
          </p:nvPr>
        </p:nvSpPr>
        <p:spPr/>
        <p:txBody>
          <a:bodyPr/>
          <a:lstStyle/>
          <a:p>
            <a:r>
              <a:rPr lang="en-US" altLang="zh-CN" dirty="0"/>
              <a:t>Preliminary ——</a:t>
            </a:r>
            <a:r>
              <a:rPr lang="zh-CN" altLang="en-US" dirty="0"/>
              <a:t> </a:t>
            </a:r>
            <a:r>
              <a:rPr lang="en-US" altLang="zh-CN" dirty="0"/>
              <a:t>Bi-level Optimization</a:t>
            </a:r>
          </a:p>
        </p:txBody>
      </p:sp>
      <p:sp>
        <p:nvSpPr>
          <p:cNvPr id="3" name="Slide Number Placeholder 3">
            <a:extLst>
              <a:ext uri="{FF2B5EF4-FFF2-40B4-BE49-F238E27FC236}">
                <a16:creationId xmlns:a16="http://schemas.microsoft.com/office/drawing/2014/main" id="{75C33C0E-0AF0-9792-CE0A-E7B56B33607A}"/>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4</a:t>
            </a:fld>
            <a:endParaRPr lang="en-US" sz="2000" dirty="0"/>
          </a:p>
        </p:txBody>
      </p:sp>
      <p:sp>
        <p:nvSpPr>
          <p:cNvPr id="5" name="TextBox 4">
            <a:extLst>
              <a:ext uri="{FF2B5EF4-FFF2-40B4-BE49-F238E27FC236}">
                <a16:creationId xmlns:a16="http://schemas.microsoft.com/office/drawing/2014/main" id="{18FD3994-34C7-485B-C5D4-BA6E973C96FF}"/>
              </a:ext>
            </a:extLst>
          </p:cNvPr>
          <p:cNvSpPr txBox="1"/>
          <p:nvPr/>
        </p:nvSpPr>
        <p:spPr>
          <a:xfrm>
            <a:off x="518221" y="1313653"/>
            <a:ext cx="11293987"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An optimization framework with two nested problems:</a:t>
            </a:r>
          </a:p>
        </p:txBody>
      </p:sp>
      <p:sp>
        <p:nvSpPr>
          <p:cNvPr id="6" name="TextBox 3">
            <a:extLst>
              <a:ext uri="{FF2B5EF4-FFF2-40B4-BE49-F238E27FC236}">
                <a16:creationId xmlns:a16="http://schemas.microsoft.com/office/drawing/2014/main" id="{5DC135B5-DB34-53D0-67A2-E1AF0AF551A2}"/>
              </a:ext>
            </a:extLst>
          </p:cNvPr>
          <p:cNvSpPr txBox="1"/>
          <p:nvPr/>
        </p:nvSpPr>
        <p:spPr>
          <a:xfrm>
            <a:off x="518220" y="1966423"/>
            <a:ext cx="3274719" cy="461665"/>
          </a:xfrm>
          <a:prstGeom prst="rect">
            <a:avLst/>
          </a:prstGeom>
          <a:noFill/>
        </p:spPr>
        <p:txBody>
          <a:bodyPr wrap="square">
            <a:spAutoFit/>
          </a:bodyPr>
          <a:lstStyle/>
          <a:p>
            <a:r>
              <a:rPr lang="en-US" sz="2400" b="1" dirty="0"/>
              <a:t>Upper level (structure)</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TextBox 3">
            <a:extLst>
              <a:ext uri="{FF2B5EF4-FFF2-40B4-BE49-F238E27FC236}">
                <a16:creationId xmlns:a16="http://schemas.microsoft.com/office/drawing/2014/main" id="{0B01CEE7-BEE4-FDB9-04A7-83BBF05D81F7}"/>
              </a:ext>
            </a:extLst>
          </p:cNvPr>
          <p:cNvSpPr txBox="1"/>
          <p:nvPr/>
        </p:nvSpPr>
        <p:spPr>
          <a:xfrm>
            <a:off x="518221" y="856986"/>
            <a:ext cx="4100671" cy="461665"/>
          </a:xfrm>
          <a:prstGeom prst="rect">
            <a:avLst/>
          </a:prstGeom>
          <a:noFill/>
        </p:spPr>
        <p:txBody>
          <a:bodyPr wrap="square">
            <a:spAutoFit/>
          </a:bodyPr>
          <a:lstStyle/>
          <a:p>
            <a:r>
              <a:rPr lang="en-US" sz="2400" b="1" dirty="0"/>
              <a:t>What is Bi-level Optimization</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TextBox 3">
            <a:extLst>
              <a:ext uri="{FF2B5EF4-FFF2-40B4-BE49-F238E27FC236}">
                <a16:creationId xmlns:a16="http://schemas.microsoft.com/office/drawing/2014/main" id="{9A36C11E-2585-F385-A438-08381381610A}"/>
              </a:ext>
            </a:extLst>
          </p:cNvPr>
          <p:cNvSpPr txBox="1"/>
          <p:nvPr/>
        </p:nvSpPr>
        <p:spPr>
          <a:xfrm>
            <a:off x="518219" y="4837788"/>
            <a:ext cx="3274719" cy="461665"/>
          </a:xfrm>
          <a:prstGeom prst="rect">
            <a:avLst/>
          </a:prstGeom>
          <a:noFill/>
        </p:spPr>
        <p:txBody>
          <a:bodyPr wrap="square">
            <a:spAutoFit/>
          </a:bodyPr>
          <a:lstStyle/>
          <a:p>
            <a:r>
              <a:rPr lang="en-US" sz="2400" b="1" dirty="0"/>
              <a:t>Why it fits pruning</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TextBox 4">
            <a:extLst>
              <a:ext uri="{FF2B5EF4-FFF2-40B4-BE49-F238E27FC236}">
                <a16:creationId xmlns:a16="http://schemas.microsoft.com/office/drawing/2014/main" id="{8F0558E0-D727-5238-4C79-329BF0205E5A}"/>
              </a:ext>
            </a:extLst>
          </p:cNvPr>
          <p:cNvSpPr txBox="1"/>
          <p:nvPr/>
        </p:nvSpPr>
        <p:spPr>
          <a:xfrm>
            <a:off x="518221" y="5293056"/>
            <a:ext cx="11202275" cy="1200329"/>
          </a:xfrm>
          <a:prstGeom prst="rect">
            <a:avLst/>
          </a:prstGeom>
          <a:noFill/>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Pruning = decide “what structure to keep”</a:t>
            </a: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Training = decide “how to fit the data”</a:t>
            </a: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 Bi-level naturally couples these two → principled joint optimization, not heuristic</a:t>
            </a:r>
          </a:p>
        </p:txBody>
      </p:sp>
      <p:sp>
        <p:nvSpPr>
          <p:cNvPr id="4" name="TextBox 4">
            <a:extLst>
              <a:ext uri="{FF2B5EF4-FFF2-40B4-BE49-F238E27FC236}">
                <a16:creationId xmlns:a16="http://schemas.microsoft.com/office/drawing/2014/main" id="{36D56366-A486-83E5-05EB-9E36E2B28418}"/>
              </a:ext>
            </a:extLst>
          </p:cNvPr>
          <p:cNvSpPr txBox="1"/>
          <p:nvPr/>
        </p:nvSpPr>
        <p:spPr>
          <a:xfrm>
            <a:off x="518221" y="2616440"/>
            <a:ext cx="7230734"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Optimize pruning mask x to improve global performance.</a:t>
            </a:r>
          </a:p>
        </p:txBody>
      </p:sp>
      <p:sp>
        <p:nvSpPr>
          <p:cNvPr id="7" name="TextBox 3">
            <a:extLst>
              <a:ext uri="{FF2B5EF4-FFF2-40B4-BE49-F238E27FC236}">
                <a16:creationId xmlns:a16="http://schemas.microsoft.com/office/drawing/2014/main" id="{35E3D3E9-6E85-D71C-8FF3-7E1A090D5FB4}"/>
              </a:ext>
            </a:extLst>
          </p:cNvPr>
          <p:cNvSpPr txBox="1"/>
          <p:nvPr/>
        </p:nvSpPr>
        <p:spPr>
          <a:xfrm>
            <a:off x="518219" y="3263159"/>
            <a:ext cx="3584858" cy="461665"/>
          </a:xfrm>
          <a:prstGeom prst="rect">
            <a:avLst/>
          </a:prstGeom>
          <a:noFill/>
        </p:spPr>
        <p:txBody>
          <a:bodyPr wrap="square">
            <a:spAutoFit/>
          </a:bodyPr>
          <a:lstStyle/>
          <a:p>
            <a:r>
              <a:rPr lang="en-US" sz="2400" b="1" dirty="0"/>
              <a:t>Lower level (parameters)</a:t>
            </a:r>
            <a:endParaRPr lang="en-US" altLang="zh-CN" sz="2400" b="1"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TextBox 4">
            <a:extLst>
              <a:ext uri="{FF2B5EF4-FFF2-40B4-BE49-F238E27FC236}">
                <a16:creationId xmlns:a16="http://schemas.microsoft.com/office/drawing/2014/main" id="{77606DA1-5020-22A6-F6C5-A695A0C98613}"/>
              </a:ext>
            </a:extLst>
          </p:cNvPr>
          <p:cNvSpPr txBox="1"/>
          <p:nvPr/>
        </p:nvSpPr>
        <p:spPr>
          <a:xfrm>
            <a:off x="518221" y="4181491"/>
            <a:ext cx="7230734" cy="461665"/>
          </a:xfrm>
          <a:prstGeom prst="rect">
            <a:avLst/>
          </a:prstGeom>
          <a:noFill/>
        </p:spPr>
        <p:txBody>
          <a:bodyPr wrap="square">
            <a:spAutoFit/>
          </a:bodyPr>
          <a:lstStyle/>
          <a:p>
            <a:r>
              <a:rPr lang="en-US" altLang="zh-CN" sz="2400" dirty="0"/>
              <a:t>Train model weights y under a fixed mask x.</a:t>
            </a:r>
            <a:endParaRPr lang="zh-CN" altLang="en-US" sz="2400" dirty="0"/>
          </a:p>
        </p:txBody>
      </p:sp>
      <p:pic>
        <p:nvPicPr>
          <p:cNvPr id="17" name="图片 16">
            <a:extLst>
              <a:ext uri="{FF2B5EF4-FFF2-40B4-BE49-F238E27FC236}">
                <a16:creationId xmlns:a16="http://schemas.microsoft.com/office/drawing/2014/main" id="{B527046F-02FC-3B54-5C65-EBD9A67BDB78}"/>
              </a:ext>
            </a:extLst>
          </p:cNvPr>
          <p:cNvPicPr>
            <a:picLocks noChangeAspect="1"/>
          </p:cNvPicPr>
          <p:nvPr/>
        </p:nvPicPr>
        <p:blipFill>
          <a:blip r:embed="rId3"/>
          <a:stretch>
            <a:fillRect/>
          </a:stretch>
        </p:blipFill>
        <p:spPr>
          <a:xfrm>
            <a:off x="3679092" y="2156260"/>
            <a:ext cx="1879600" cy="508000"/>
          </a:xfrm>
          <a:prstGeom prst="rect">
            <a:avLst/>
          </a:prstGeom>
        </p:spPr>
      </p:pic>
      <p:pic>
        <p:nvPicPr>
          <p:cNvPr id="18" name="图片 17">
            <a:extLst>
              <a:ext uri="{FF2B5EF4-FFF2-40B4-BE49-F238E27FC236}">
                <a16:creationId xmlns:a16="http://schemas.microsoft.com/office/drawing/2014/main" id="{64A943EE-AA1D-9CA2-FE07-37A75036DC55}"/>
              </a:ext>
            </a:extLst>
          </p:cNvPr>
          <p:cNvPicPr>
            <a:picLocks noChangeAspect="1"/>
          </p:cNvPicPr>
          <p:nvPr/>
        </p:nvPicPr>
        <p:blipFill>
          <a:blip r:embed="rId4"/>
          <a:stretch>
            <a:fillRect/>
          </a:stretch>
        </p:blipFill>
        <p:spPr>
          <a:xfrm>
            <a:off x="3510914" y="3719826"/>
            <a:ext cx="2654300" cy="495300"/>
          </a:xfrm>
          <a:prstGeom prst="rect">
            <a:avLst/>
          </a:prstGeom>
        </p:spPr>
      </p:pic>
    </p:spTree>
    <p:extLst>
      <p:ext uri="{BB962C8B-B14F-4D97-AF65-F5344CB8AC3E}">
        <p14:creationId xmlns:p14="http://schemas.microsoft.com/office/powerpoint/2010/main" val="250451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69703-7529-739F-25DB-F9A34EDDA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5C869-F89C-7427-C3FA-FA3A445721CB}"/>
              </a:ext>
            </a:extLst>
          </p:cNvPr>
          <p:cNvSpPr>
            <a:spLocks noGrp="1"/>
          </p:cNvSpPr>
          <p:nvPr>
            <p:ph type="title"/>
          </p:nvPr>
        </p:nvSpPr>
        <p:spPr/>
        <p:txBody>
          <a:bodyPr/>
          <a:lstStyle/>
          <a:p>
            <a:r>
              <a:rPr lang="en-US" altLang="zh-CN" dirty="0"/>
              <a:t>Method</a:t>
            </a:r>
            <a:endParaRPr lang="en-US" dirty="0"/>
          </a:p>
        </p:txBody>
      </p:sp>
      <p:sp>
        <p:nvSpPr>
          <p:cNvPr id="4" name="Slide Number Placeholder 3">
            <a:extLst>
              <a:ext uri="{FF2B5EF4-FFF2-40B4-BE49-F238E27FC236}">
                <a16:creationId xmlns:a16="http://schemas.microsoft.com/office/drawing/2014/main" id="{BFFD502F-6D43-C3AB-89C9-8A5E6A400346}"/>
              </a:ext>
            </a:extLst>
          </p:cNvPr>
          <p:cNvSpPr>
            <a:spLocks noGrp="1"/>
          </p:cNvSpPr>
          <p:nvPr>
            <p:ph type="sldNum" sz="quarter" idx="12"/>
          </p:nvPr>
        </p:nvSpPr>
        <p:spPr/>
        <p:txBody>
          <a:bodyPr/>
          <a:lstStyle/>
          <a:p>
            <a:fld id="{664DB321-1CDD-4A06-AA42-40E9ECCDDEA8}" type="slidenum">
              <a:rPr lang="en-US" smtClean="0"/>
              <a:t>5</a:t>
            </a:fld>
            <a:endParaRPr lang="en-US" sz="2000" dirty="0"/>
          </a:p>
        </p:txBody>
      </p:sp>
      <p:sp>
        <p:nvSpPr>
          <p:cNvPr id="9" name="TextBox 4">
            <a:extLst>
              <a:ext uri="{FF2B5EF4-FFF2-40B4-BE49-F238E27FC236}">
                <a16:creationId xmlns:a16="http://schemas.microsoft.com/office/drawing/2014/main" id="{06BBB0CB-1747-5B3D-89D7-3C95D01B1FD7}"/>
              </a:ext>
            </a:extLst>
          </p:cNvPr>
          <p:cNvSpPr txBox="1"/>
          <p:nvPr/>
        </p:nvSpPr>
        <p:spPr>
          <a:xfrm>
            <a:off x="165962" y="991466"/>
            <a:ext cx="11293987" cy="2308324"/>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Upper-level problem(pruning parameters):</a:t>
            </a: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Lower-level problem(model parameters):</a:t>
            </a:r>
          </a:p>
          <a:p>
            <a:endParaRPr lang="en-US" altLang="zh-CN" sz="24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D2A2BEB4-44B1-E3CB-BDF1-78666B9B0589}"/>
              </a:ext>
            </a:extLst>
          </p:cNvPr>
          <p:cNvPicPr>
            <a:picLocks noChangeAspect="1"/>
          </p:cNvPicPr>
          <p:nvPr/>
        </p:nvPicPr>
        <p:blipFill>
          <a:blip r:embed="rId3"/>
          <a:srcRect r="34455" b="52109"/>
          <a:stretch>
            <a:fillRect/>
          </a:stretch>
        </p:blipFill>
        <p:spPr>
          <a:xfrm>
            <a:off x="1204896" y="1484611"/>
            <a:ext cx="3108189" cy="843773"/>
          </a:xfrm>
          <a:prstGeom prst="rect">
            <a:avLst/>
          </a:prstGeom>
        </p:spPr>
      </p:pic>
      <p:pic>
        <p:nvPicPr>
          <p:cNvPr id="10" name="图片 9">
            <a:extLst>
              <a:ext uri="{FF2B5EF4-FFF2-40B4-BE49-F238E27FC236}">
                <a16:creationId xmlns:a16="http://schemas.microsoft.com/office/drawing/2014/main" id="{1A543075-BF01-E2F9-2113-3FCE560E0D8A}"/>
              </a:ext>
            </a:extLst>
          </p:cNvPr>
          <p:cNvPicPr>
            <a:picLocks noChangeAspect="1"/>
          </p:cNvPicPr>
          <p:nvPr/>
        </p:nvPicPr>
        <p:blipFill>
          <a:blip r:embed="rId3"/>
          <a:srcRect t="52109"/>
          <a:stretch>
            <a:fillRect/>
          </a:stretch>
        </p:blipFill>
        <p:spPr>
          <a:xfrm>
            <a:off x="1204896" y="3042116"/>
            <a:ext cx="4348603" cy="773768"/>
          </a:xfrm>
          <a:prstGeom prst="rect">
            <a:avLst/>
          </a:prstGeom>
        </p:spPr>
      </p:pic>
      <p:pic>
        <p:nvPicPr>
          <p:cNvPr id="11" name="图片 10">
            <a:extLst>
              <a:ext uri="{FF2B5EF4-FFF2-40B4-BE49-F238E27FC236}">
                <a16:creationId xmlns:a16="http://schemas.microsoft.com/office/drawing/2014/main" id="{BD191C7D-B61B-0E35-C790-7F0859A0C567}"/>
              </a:ext>
            </a:extLst>
          </p:cNvPr>
          <p:cNvPicPr>
            <a:picLocks noChangeAspect="1"/>
          </p:cNvPicPr>
          <p:nvPr/>
        </p:nvPicPr>
        <p:blipFill>
          <a:blip r:embed="rId4"/>
          <a:stretch>
            <a:fillRect/>
          </a:stretch>
        </p:blipFill>
        <p:spPr>
          <a:xfrm>
            <a:off x="5553499" y="1306722"/>
            <a:ext cx="6613294" cy="5018323"/>
          </a:xfrm>
          <a:prstGeom prst="rect">
            <a:avLst/>
          </a:prstGeom>
        </p:spPr>
      </p:pic>
      <p:sp>
        <p:nvSpPr>
          <p:cNvPr id="6" name="文本框 5">
            <a:extLst>
              <a:ext uri="{FF2B5EF4-FFF2-40B4-BE49-F238E27FC236}">
                <a16:creationId xmlns:a16="http://schemas.microsoft.com/office/drawing/2014/main" id="{EB8EBB78-199F-4B30-8329-73AF9F3BD1D9}"/>
              </a:ext>
            </a:extLst>
          </p:cNvPr>
          <p:cNvSpPr txBox="1"/>
          <p:nvPr/>
        </p:nvSpPr>
        <p:spPr>
          <a:xfrm>
            <a:off x="170240" y="4013522"/>
            <a:ext cx="5177499" cy="2554545"/>
          </a:xfrm>
          <a:prstGeom prst="rect">
            <a:avLst/>
          </a:prstGeom>
          <a:noFill/>
        </p:spPr>
        <p:txBody>
          <a:bodyPr wrap="square">
            <a:spAutoFit/>
          </a:bodyPr>
          <a:lstStyle/>
          <a:p>
            <a:pPr marL="285750" indent="-28575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x : pruning parameter (same dimension as model parameter y)</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acts as a gate vector deciding which weights are kept</a:t>
            </a:r>
          </a:p>
          <a:p>
            <a:pPr marL="285750" indent="-28575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y : model parameter, trained given a fixed pruning mask x</a:t>
            </a:r>
          </a:p>
          <a:p>
            <a:pPr marL="285750" indent="-28575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 : element-wise product (apply mask x to the model parameters y)</a:t>
            </a:r>
          </a:p>
          <a:p>
            <a:pPr marL="285750" indent="-28575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K : number of decentralized workers / clients</a:t>
            </a:r>
          </a:p>
        </p:txBody>
      </p:sp>
    </p:spTree>
    <p:extLst>
      <p:ext uri="{BB962C8B-B14F-4D97-AF65-F5344CB8AC3E}">
        <p14:creationId xmlns:p14="http://schemas.microsoft.com/office/powerpoint/2010/main" val="282409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E1D25-3035-39C2-6F33-FFD64D88F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B90A6-C84C-B063-1EDF-067309449048}"/>
              </a:ext>
            </a:extLst>
          </p:cNvPr>
          <p:cNvSpPr>
            <a:spLocks noGrp="1"/>
          </p:cNvSpPr>
          <p:nvPr>
            <p:ph type="title"/>
          </p:nvPr>
        </p:nvSpPr>
        <p:spPr/>
        <p:txBody>
          <a:bodyPr/>
          <a:lstStyle/>
          <a:p>
            <a:r>
              <a:rPr lang="en-US" altLang="zh-CN" dirty="0"/>
              <a:t>Experiment Setup</a:t>
            </a:r>
          </a:p>
        </p:txBody>
      </p:sp>
      <p:sp>
        <p:nvSpPr>
          <p:cNvPr id="3" name="Slide Number Placeholder 3">
            <a:extLst>
              <a:ext uri="{FF2B5EF4-FFF2-40B4-BE49-F238E27FC236}">
                <a16:creationId xmlns:a16="http://schemas.microsoft.com/office/drawing/2014/main" id="{C750D682-8993-F06D-0E6B-9EF8B6E9B07C}"/>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6</a:t>
            </a:fld>
            <a:endParaRPr lang="en-US" sz="2000" dirty="0"/>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D3AC66D-B27B-D88D-9CE9-E1C28D1A6F76}"/>
                  </a:ext>
                </a:extLst>
              </p:cNvPr>
              <p:cNvSpPr txBox="1"/>
              <p:nvPr/>
            </p:nvSpPr>
            <p:spPr>
              <a:xfrm>
                <a:off x="450074" y="991691"/>
                <a:ext cx="11527597" cy="4068871"/>
              </a:xfrm>
              <a:prstGeom prst="rect">
                <a:avLst/>
              </a:prstGeom>
              <a:noFill/>
            </p:spPr>
            <p:txBody>
              <a:bodyPr wrap="square" rtlCol="0">
                <a:spAutoFit/>
              </a:bodyPr>
              <a:lstStyle/>
              <a:p>
                <a:pPr marL="285750" lvl="0" indent="-285750" eaLnBrk="0" fontAlgn="base" hangingPunct="0">
                  <a:lnSpc>
                    <a:spcPct val="110000"/>
                  </a:lnSpc>
                  <a:spcBef>
                    <a:spcPct val="0"/>
                  </a:spcBef>
                  <a:spcAft>
                    <a:spcPts val="600"/>
                  </a:spcAft>
                  <a:buFont typeface="Arial" panose="020B0604020202020204" pitchFamily="34" charset="0"/>
                  <a:buChar char="•"/>
                </a:pPr>
                <a:r>
                  <a:rPr lang="zh-CN" altLang="zh-CN" sz="2000" b="1" dirty="0">
                    <a:solidFill>
                      <a:srgbClr val="000000"/>
                    </a:solidFill>
                    <a:latin typeface="Times New Roman" panose="02020603050405020304" pitchFamily="18" charset="0"/>
                    <a:cs typeface="Times New Roman" panose="02020603050405020304" pitchFamily="18" charset="0"/>
                  </a:rPr>
                  <a:t>Model frameworks</a:t>
                </a:r>
                <a:r>
                  <a:rPr lang="en-US" altLang="zh-CN" sz="2000" b="1" dirty="0">
                    <a:solidFill>
                      <a:srgbClr val="000000"/>
                    </a:solidFill>
                    <a:latin typeface="Times New Roman" panose="02020603050405020304" pitchFamily="18" charset="0"/>
                    <a:cs typeface="Times New Roman" panose="02020603050405020304" pitchFamily="18" charset="0"/>
                  </a:rPr>
                  <a:t>: </a:t>
                </a:r>
                <a:r>
                  <a:rPr lang="zh-CN" altLang="zh-CN" sz="2000" dirty="0">
                    <a:solidFill>
                      <a:srgbClr val="000000"/>
                    </a:solidFill>
                    <a:latin typeface="Times New Roman" panose="02020603050405020304" pitchFamily="18" charset="0"/>
                    <a:cs typeface="Times New Roman" panose="02020603050405020304" pitchFamily="18" charset="0"/>
                  </a:rPr>
                  <a:t>SVM</a:t>
                </a:r>
                <a:r>
                  <a:rPr lang="en-US" altLang="zh-CN" sz="2000" dirty="0">
                    <a:solidFill>
                      <a:srgbClr val="000000"/>
                    </a:solidFill>
                    <a:latin typeface="Times New Roman" panose="02020603050405020304" pitchFamily="18" charset="0"/>
                    <a:cs typeface="Times New Roman" panose="02020603050405020304" pitchFamily="18" charset="0"/>
                  </a:rPr>
                  <a:t>, </a:t>
                </a:r>
                <a:r>
                  <a:rPr lang="zh-CN" altLang="zh-CN" sz="2000" dirty="0">
                    <a:solidFill>
                      <a:srgbClr val="000000"/>
                    </a:solidFill>
                    <a:latin typeface="Times New Roman" panose="02020603050405020304" pitchFamily="18" charset="0"/>
                    <a:cs typeface="Times New Roman" panose="02020603050405020304" pitchFamily="18" charset="0"/>
                  </a:rPr>
                  <a:t>RNN</a:t>
                </a:r>
              </a:p>
              <a:p>
                <a:pPr marL="285750" lvl="0" indent="-285750" eaLnBrk="0" fontAlgn="base" hangingPunct="0">
                  <a:lnSpc>
                    <a:spcPct val="110000"/>
                  </a:lnSpc>
                  <a:spcBef>
                    <a:spcPct val="0"/>
                  </a:spcBef>
                  <a:spcAft>
                    <a:spcPts val="600"/>
                  </a:spcAft>
                  <a:buFont typeface="Arial" panose="020B0604020202020204" pitchFamily="34" charset="0"/>
                  <a:buChar char="•"/>
                </a:pPr>
                <a:r>
                  <a:rPr lang="zh-CN" altLang="zh-CN" sz="2000" b="1" dirty="0">
                    <a:solidFill>
                      <a:srgbClr val="000000"/>
                    </a:solidFill>
                    <a:latin typeface="Times New Roman" panose="02020603050405020304" pitchFamily="18" charset="0"/>
                    <a:cs typeface="Times New Roman" panose="02020603050405020304" pitchFamily="18" charset="0"/>
                  </a:rPr>
                  <a:t>Datasets</a:t>
                </a:r>
                <a:endParaRPr lang="zh-CN" altLang="zh-CN" sz="2000" dirty="0">
                  <a:solidFill>
                    <a:srgbClr val="000000"/>
                  </a:solidFill>
                  <a:latin typeface="Times New Roman" panose="02020603050405020304" pitchFamily="18" charset="0"/>
                  <a:cs typeface="Times New Roman" panose="02020603050405020304" pitchFamily="18" charset="0"/>
                </a:endParaRPr>
              </a:p>
              <a:p>
                <a:pPr marL="742950" lvl="1" indent="-285750" eaLnBrk="0" fontAlgn="base" hangingPunct="0">
                  <a:lnSpc>
                    <a:spcPct val="110000"/>
                  </a:lnSpc>
                  <a:spcBef>
                    <a:spcPct val="0"/>
                  </a:spcBef>
                  <a:spcAft>
                    <a:spcPts val="600"/>
                  </a:spcAft>
                  <a:buFont typeface="Arial" panose="020B0604020202020204" pitchFamily="34" charset="0"/>
                  <a:buChar char="•"/>
                </a:pPr>
                <a:r>
                  <a:rPr lang="zh-CN" altLang="zh-CN" sz="2000" dirty="0">
                    <a:solidFill>
                      <a:srgbClr val="000000"/>
                    </a:solidFill>
                    <a:latin typeface="Times New Roman" panose="02020603050405020304" pitchFamily="18" charset="0"/>
                    <a:cs typeface="Times New Roman" panose="02020603050405020304" pitchFamily="18" charset="0"/>
                  </a:rPr>
                  <a:t>For </a:t>
                </a:r>
                <a:r>
                  <a:rPr lang="zh-CN" altLang="zh-CN" sz="2000" b="1" dirty="0">
                    <a:solidFill>
                      <a:srgbClr val="000000"/>
                    </a:solidFill>
                    <a:latin typeface="Times New Roman" panose="02020603050405020304" pitchFamily="18" charset="0"/>
                    <a:cs typeface="Times New Roman" panose="02020603050405020304" pitchFamily="18" charset="0"/>
                  </a:rPr>
                  <a:t>RNN</a:t>
                </a:r>
                <a:r>
                  <a:rPr lang="zh-CN" altLang="zh-CN" sz="2000" dirty="0">
                    <a:solidFill>
                      <a:srgbClr val="000000"/>
                    </a:solidFill>
                    <a:latin typeface="Times New Roman" panose="02020603050405020304" pitchFamily="18" charset="0"/>
                    <a:cs typeface="Times New Roman" panose="02020603050405020304" pitchFamily="18" charset="0"/>
                  </a:rPr>
                  <a:t>: Sent140Dataset</a:t>
                </a:r>
              </a:p>
              <a:p>
                <a:pPr marL="742950" lvl="1" indent="-285750" eaLnBrk="0" fontAlgn="base" hangingPunct="0">
                  <a:lnSpc>
                    <a:spcPct val="110000"/>
                  </a:lnSpc>
                  <a:spcBef>
                    <a:spcPct val="0"/>
                  </a:spcBef>
                  <a:spcAft>
                    <a:spcPts val="600"/>
                  </a:spcAft>
                  <a:buFont typeface="Arial" panose="020B0604020202020204" pitchFamily="34" charset="0"/>
                  <a:buChar char="•"/>
                </a:pPr>
                <a:r>
                  <a:rPr lang="zh-CN" altLang="zh-CN" sz="2000" dirty="0">
                    <a:solidFill>
                      <a:srgbClr val="000000"/>
                    </a:solidFill>
                    <a:latin typeface="Times New Roman" panose="02020603050405020304" pitchFamily="18" charset="0"/>
                    <a:cs typeface="Times New Roman" panose="02020603050405020304" pitchFamily="18" charset="0"/>
                  </a:rPr>
                  <a:t>For </a:t>
                </a:r>
                <a:r>
                  <a:rPr lang="zh-CN" altLang="zh-CN" sz="2000" b="1" dirty="0">
                    <a:solidFill>
                      <a:srgbClr val="000000"/>
                    </a:solidFill>
                    <a:latin typeface="Times New Roman" panose="02020603050405020304" pitchFamily="18" charset="0"/>
                    <a:cs typeface="Times New Roman" panose="02020603050405020304" pitchFamily="18" charset="0"/>
                  </a:rPr>
                  <a:t>SVM</a:t>
                </a:r>
                <a:r>
                  <a:rPr lang="zh-CN" altLang="zh-CN" sz="2000" dirty="0">
                    <a:solidFill>
                      <a:srgbClr val="000000"/>
                    </a:solidFill>
                    <a:latin typeface="Times New Roman" panose="02020603050405020304" pitchFamily="18" charset="0"/>
                    <a:cs typeface="Times New Roman" panose="02020603050405020304" pitchFamily="18" charset="0"/>
                  </a:rPr>
                  <a:t>: a9a, covtype, IMDB</a:t>
                </a:r>
              </a:p>
              <a:p>
                <a:pPr marL="285750" lvl="0" indent="-285750" eaLnBrk="0" fontAlgn="base" hangingPunct="0">
                  <a:lnSpc>
                    <a:spcPct val="110000"/>
                  </a:lnSpc>
                  <a:spcBef>
                    <a:spcPct val="0"/>
                  </a:spcBef>
                  <a:spcAft>
                    <a:spcPts val="600"/>
                  </a:spcAft>
                  <a:buFont typeface="Arial" panose="020B0604020202020204" pitchFamily="34" charset="0"/>
                  <a:buChar char="•"/>
                </a:pPr>
                <a:r>
                  <a:rPr lang="zh-CN" altLang="zh-CN" sz="2000" b="1" dirty="0">
                    <a:solidFill>
                      <a:srgbClr val="000000"/>
                    </a:solidFill>
                    <a:latin typeface="Times New Roman" panose="02020603050405020304" pitchFamily="18" charset="0"/>
                    <a:cs typeface="Times New Roman" panose="02020603050405020304" pitchFamily="18" charset="0"/>
                  </a:rPr>
                  <a:t>Implementation &amp; responsibilities</a:t>
                </a:r>
                <a:endParaRPr lang="zh-CN" altLang="zh-CN" sz="2000" dirty="0">
                  <a:solidFill>
                    <a:srgbClr val="000000"/>
                  </a:solidFill>
                  <a:latin typeface="Times New Roman" panose="02020603050405020304" pitchFamily="18" charset="0"/>
                  <a:cs typeface="Times New Roman" panose="02020603050405020304" pitchFamily="18" charset="0"/>
                </a:endParaRPr>
              </a:p>
              <a:p>
                <a:pPr marL="742950" lvl="1" indent="-285750" eaLnBrk="0" fontAlgn="base" hangingPunct="0">
                  <a:lnSpc>
                    <a:spcPct val="110000"/>
                  </a:lnSpc>
                  <a:spcBef>
                    <a:spcPct val="0"/>
                  </a:spcBef>
                  <a:spcAft>
                    <a:spcPts val="600"/>
                  </a:spcAft>
                  <a:buFont typeface="Arial" panose="020B0604020202020204" pitchFamily="34" charset="0"/>
                  <a:buChar char="•"/>
                </a:pPr>
                <a:r>
                  <a:rPr lang="zh-CN" altLang="zh-CN" sz="2000" dirty="0">
                    <a:solidFill>
                      <a:srgbClr val="000000"/>
                    </a:solidFill>
                    <a:latin typeface="Times New Roman" panose="02020603050405020304" pitchFamily="18" charset="0"/>
                    <a:cs typeface="Times New Roman" panose="02020603050405020304" pitchFamily="18" charset="0"/>
                  </a:rPr>
                  <a:t>Heng</a:t>
                </a:r>
                <a:r>
                  <a:rPr lang="en-US" altLang="zh-CN" sz="2000" dirty="0">
                    <a:solidFill>
                      <a:srgbClr val="000000"/>
                    </a:solidFill>
                    <a:latin typeface="Times New Roman" panose="02020603050405020304" pitchFamily="18" charset="0"/>
                    <a:cs typeface="Times New Roman" panose="02020603050405020304" pitchFamily="18" charset="0"/>
                  </a:rPr>
                  <a:t> Liang</a:t>
                </a:r>
                <a:r>
                  <a:rPr lang="zh-CN" altLang="zh-CN" sz="2000" dirty="0">
                    <a:solidFill>
                      <a:srgbClr val="000000"/>
                    </a:solidFill>
                    <a:latin typeface="Times New Roman" panose="02020603050405020304" pitchFamily="18" charset="0"/>
                    <a:cs typeface="Times New Roman" panose="02020603050405020304" pitchFamily="18" charset="0"/>
                  </a:rPr>
                  <a:t>: experiments on </a:t>
                </a:r>
                <a:r>
                  <a:rPr lang="zh-CN" altLang="zh-CN" sz="2000" b="1" dirty="0">
                    <a:solidFill>
                      <a:srgbClr val="000000"/>
                    </a:solidFill>
                    <a:latin typeface="Times New Roman" panose="02020603050405020304" pitchFamily="18" charset="0"/>
                    <a:cs typeface="Times New Roman" panose="02020603050405020304" pitchFamily="18" charset="0"/>
                  </a:rPr>
                  <a:t>Sent140Dataset</a:t>
                </a:r>
                <a:r>
                  <a:rPr lang="zh-CN" altLang="zh-CN" sz="2000" dirty="0">
                    <a:solidFill>
                      <a:srgbClr val="000000"/>
                    </a:solidFill>
                    <a:latin typeface="Times New Roman" panose="02020603050405020304" pitchFamily="18" charset="0"/>
                    <a:cs typeface="Times New Roman" panose="02020603050405020304" pitchFamily="18" charset="0"/>
                  </a:rPr>
                  <a:t> and </a:t>
                </a:r>
                <a:r>
                  <a:rPr lang="zh-CN" altLang="zh-CN" sz="2000" b="1" dirty="0">
                    <a:solidFill>
                      <a:srgbClr val="000000"/>
                    </a:solidFill>
                    <a:latin typeface="Times New Roman" panose="02020603050405020304" pitchFamily="18" charset="0"/>
                    <a:cs typeface="Times New Roman" panose="02020603050405020304" pitchFamily="18" charset="0"/>
                  </a:rPr>
                  <a:t>a9a</a:t>
                </a:r>
              </a:p>
              <a:p>
                <a:pPr marL="742950" lvl="1" indent="-285750" eaLnBrk="0" fontAlgn="base" hangingPunct="0">
                  <a:lnSpc>
                    <a:spcPct val="110000"/>
                  </a:lnSpc>
                  <a:spcBef>
                    <a:spcPct val="0"/>
                  </a:spcBef>
                  <a:spcAft>
                    <a:spcPts val="600"/>
                  </a:spcAft>
                  <a:buFont typeface="Arial" panose="020B0604020202020204" pitchFamily="34" charset="0"/>
                  <a:buChar char="•"/>
                </a:pPr>
                <a:r>
                  <a:rPr lang="zh-CN" altLang="zh-CN" sz="2000" dirty="0">
                    <a:solidFill>
                      <a:srgbClr val="000000"/>
                    </a:solidFill>
                    <a:latin typeface="Times New Roman" panose="02020603050405020304" pitchFamily="18" charset="0"/>
                    <a:cs typeface="Times New Roman" panose="02020603050405020304" pitchFamily="18" charset="0"/>
                  </a:rPr>
                  <a:t>Qi Chen: experiments on </a:t>
                </a:r>
                <a:r>
                  <a:rPr lang="zh-CN" altLang="zh-CN" sz="2000" b="1" dirty="0">
                    <a:solidFill>
                      <a:srgbClr val="000000"/>
                    </a:solidFill>
                    <a:latin typeface="Times New Roman" panose="02020603050405020304" pitchFamily="18" charset="0"/>
                    <a:cs typeface="Times New Roman" panose="02020603050405020304" pitchFamily="18" charset="0"/>
                  </a:rPr>
                  <a:t>covtype</a:t>
                </a:r>
                <a:r>
                  <a:rPr lang="zh-CN" altLang="zh-CN" sz="2000" dirty="0">
                    <a:solidFill>
                      <a:srgbClr val="000000"/>
                    </a:solidFill>
                    <a:latin typeface="Times New Roman" panose="02020603050405020304" pitchFamily="18" charset="0"/>
                    <a:cs typeface="Times New Roman" panose="02020603050405020304" pitchFamily="18" charset="0"/>
                  </a:rPr>
                  <a:t> and </a:t>
                </a:r>
                <a:r>
                  <a:rPr lang="zh-CN" altLang="zh-CN" sz="2000" b="1" dirty="0">
                    <a:solidFill>
                      <a:srgbClr val="000000"/>
                    </a:solidFill>
                    <a:latin typeface="Times New Roman" panose="02020603050405020304" pitchFamily="18" charset="0"/>
                    <a:cs typeface="Times New Roman" panose="02020603050405020304" pitchFamily="18" charset="0"/>
                  </a:rPr>
                  <a:t>IMDB</a:t>
                </a:r>
              </a:p>
              <a:p>
                <a:pPr marL="285750" lvl="0" indent="-285750" eaLnBrk="0" fontAlgn="base" hangingPunct="0">
                  <a:lnSpc>
                    <a:spcPct val="110000"/>
                  </a:lnSpc>
                  <a:spcBef>
                    <a:spcPct val="0"/>
                  </a:spcBef>
                  <a:spcAft>
                    <a:spcPts val="600"/>
                  </a:spcAft>
                  <a:buFont typeface="Arial" panose="020B0604020202020204" pitchFamily="34" charset="0"/>
                  <a:buChar char="•"/>
                </a:pPr>
                <a:r>
                  <a:rPr lang="zh-CN" altLang="zh-CN" sz="2000" b="1" dirty="0">
                    <a:solidFill>
                      <a:srgbClr val="000000"/>
                    </a:solidFill>
                    <a:latin typeface="Times New Roman" panose="02020603050405020304" pitchFamily="18" charset="0"/>
                    <a:cs typeface="Times New Roman" panose="02020603050405020304" pitchFamily="18" charset="0"/>
                  </a:rPr>
                  <a:t>Baselines</a:t>
                </a:r>
                <a:r>
                  <a:rPr lang="en-US" altLang="zh-CN" sz="2000" b="1" dirty="0">
                    <a:solidFill>
                      <a:srgbClr val="000000"/>
                    </a:solidFill>
                    <a:latin typeface="Times New Roman" panose="02020603050405020304" pitchFamily="18" charset="0"/>
                    <a:cs typeface="Times New Roman" panose="02020603050405020304" pitchFamily="18" charset="0"/>
                  </a:rPr>
                  <a:t>: </a:t>
                </a:r>
                <a:r>
                  <a:rPr lang="zh-CN" altLang="zh-CN" sz="2000" dirty="0">
                    <a:solidFill>
                      <a:srgbClr val="000000"/>
                    </a:solidFill>
                    <a:latin typeface="Times New Roman" panose="02020603050405020304" pitchFamily="18" charset="0"/>
                    <a:cs typeface="Times New Roman" panose="02020603050405020304" pitchFamily="18" charset="0"/>
                  </a:rPr>
                  <a:t>D-SVRGDA-Clip (τ = 0.8)</a:t>
                </a:r>
                <a:r>
                  <a:rPr lang="en-US" altLang="zh-CN" sz="2000" dirty="0">
                    <a:solidFill>
                      <a:srgbClr val="000000"/>
                    </a:solidFill>
                    <a:latin typeface="Times New Roman" panose="02020603050405020304" pitchFamily="18" charset="0"/>
                    <a:cs typeface="Times New Roman" panose="02020603050405020304" pitchFamily="18" charset="0"/>
                  </a:rPr>
                  <a:t>, </a:t>
                </a:r>
                <a:r>
                  <a:rPr lang="zh-CN" altLang="zh-CN" sz="2000" dirty="0">
                    <a:solidFill>
                      <a:srgbClr val="000000"/>
                    </a:solidFill>
                    <a:latin typeface="Times New Roman" panose="02020603050405020304" pitchFamily="18" charset="0"/>
                    <a:cs typeface="Times New Roman" panose="02020603050405020304" pitchFamily="18" charset="0"/>
                  </a:rPr>
                  <a:t>D-SVRGDA-Clip (τ = 0.6)</a:t>
                </a:r>
                <a:r>
                  <a:rPr lang="en-US" altLang="zh-CN" sz="2000" dirty="0">
                    <a:solidFill>
                      <a:srgbClr val="000000"/>
                    </a:solidFill>
                    <a:latin typeface="Times New Roman" panose="02020603050405020304" pitchFamily="18" charset="0"/>
                    <a:cs typeface="Times New Roman" panose="02020603050405020304" pitchFamily="18" charset="0"/>
                  </a:rPr>
                  <a:t>, </a:t>
                </a:r>
                <a:r>
                  <a:rPr lang="zh-CN" altLang="zh-CN" sz="2000" dirty="0">
                    <a:solidFill>
                      <a:srgbClr val="000000"/>
                    </a:solidFill>
                    <a:latin typeface="Times New Roman" panose="02020603050405020304" pitchFamily="18" charset="0"/>
                    <a:cs typeface="Times New Roman" panose="02020603050405020304" pitchFamily="18" charset="0"/>
                  </a:rPr>
                  <a:t>D-SVRGDA-Clip (τ = 0.4)</a:t>
                </a:r>
                <a:r>
                  <a:rPr lang="en-US" altLang="zh-CN" sz="2000" dirty="0">
                    <a:solidFill>
                      <a:srgbClr val="000000"/>
                    </a:solidFill>
                    <a:latin typeface="Times New Roman" panose="02020603050405020304" pitchFamily="18" charset="0"/>
                    <a:cs typeface="Times New Roman" panose="02020603050405020304" pitchFamily="18" charset="0"/>
                  </a:rPr>
                  <a:t>, </a:t>
                </a:r>
                <a:r>
                  <a:rPr lang="zh-CN" altLang="zh-CN" sz="2000" dirty="0">
                    <a:solidFill>
                      <a:srgbClr val="000000"/>
                    </a:solidFill>
                    <a:latin typeface="Times New Roman" panose="02020603050405020304" pitchFamily="18" charset="0"/>
                    <a:cs typeface="Times New Roman" panose="02020603050405020304" pitchFamily="18" charset="0"/>
                  </a:rPr>
                  <a:t>D-SVRGDA-Clip (τ = 0.2)</a:t>
                </a:r>
                <a:r>
                  <a:rPr lang="en-US" altLang="zh-CN" sz="2000" dirty="0">
                    <a:solidFill>
                      <a:srgbClr val="000000"/>
                    </a:solidFill>
                    <a:latin typeface="Times New Roman" panose="02020603050405020304" pitchFamily="18" charset="0"/>
                    <a:cs typeface="Times New Roman" panose="02020603050405020304" pitchFamily="18" charset="0"/>
                  </a:rPr>
                  <a:t>, </a:t>
                </a:r>
                <a:r>
                  <a:rPr lang="zh-CN" altLang="zh-CN" sz="2000" dirty="0">
                    <a:solidFill>
                      <a:srgbClr val="000000"/>
                    </a:solidFill>
                    <a:latin typeface="Times New Roman" panose="02020603050405020304" pitchFamily="18" charset="0"/>
                    <a:cs typeface="Times New Roman" panose="02020603050405020304" pitchFamily="18" charset="0"/>
                  </a:rPr>
                  <a:t>D-</a:t>
                </a:r>
                <a14:m>
                  <m:oMath xmlns:m="http://schemas.openxmlformats.org/officeDocument/2006/math">
                    <m:sSup>
                      <m:sSupPr>
                        <m:ctrlPr>
                          <a:rPr lang="en-US" altLang="zh-CN" sz="2000" i="1" dirty="0" smtClean="0">
                            <a:solidFill>
                              <a:srgbClr val="000000"/>
                            </a:solidFill>
                            <a:latin typeface="Cambria Math" panose="02040503050406030204" pitchFamily="18" charset="0"/>
                            <a:cs typeface="Times New Roman" panose="02020603050405020304" pitchFamily="18" charset="0"/>
                          </a:rPr>
                        </m:ctrlPr>
                      </m:sSupPr>
                      <m:e>
                        <m:r>
                          <a:rPr lang="en-US" altLang="zh-CN" sz="2000" b="0" i="1" dirty="0" smtClean="0">
                            <a:solidFill>
                              <a:srgbClr val="000000"/>
                            </a:solidFill>
                            <a:latin typeface="Cambria Math" panose="02040503050406030204" pitchFamily="18" charset="0"/>
                            <a:cs typeface="Times New Roman" panose="02020603050405020304" pitchFamily="18" charset="0"/>
                          </a:rPr>
                          <m:t>𝐹</m:t>
                        </m:r>
                      </m:e>
                      <m:sup>
                        <m:r>
                          <a:rPr lang="en-US" altLang="zh-CN" sz="2000" b="0" i="1" dirty="0" smtClean="0">
                            <a:solidFill>
                              <a:srgbClr val="000000"/>
                            </a:solidFill>
                            <a:latin typeface="Cambria Math" panose="02040503050406030204" pitchFamily="18" charset="0"/>
                            <a:cs typeface="Times New Roman" panose="02020603050405020304" pitchFamily="18" charset="0"/>
                          </a:rPr>
                          <m:t>2</m:t>
                        </m:r>
                      </m:sup>
                    </m:sSup>
                  </m:oMath>
                </a14:m>
                <a:r>
                  <a:rPr lang="zh-CN" altLang="zh-CN" sz="2000" dirty="0">
                    <a:solidFill>
                      <a:srgbClr val="000000"/>
                    </a:solidFill>
                    <a:latin typeface="Times New Roman" panose="02020603050405020304" pitchFamily="18" charset="0"/>
                    <a:cs typeface="Times New Roman" panose="02020603050405020304" pitchFamily="18" charset="0"/>
                  </a:rPr>
                  <a:t>BSA-VR</a:t>
                </a:r>
                <a:r>
                  <a:rPr lang="en-US" altLang="zh-CN" sz="2000" dirty="0">
                    <a:solidFill>
                      <a:srgbClr val="000000"/>
                    </a:solidFill>
                    <a:latin typeface="Times New Roman" panose="02020603050405020304" pitchFamily="18" charset="0"/>
                    <a:cs typeface="Times New Roman" panose="02020603050405020304" pitchFamily="18" charset="0"/>
                  </a:rPr>
                  <a:t>, </a:t>
                </a:r>
                <a:r>
                  <a:rPr lang="zh-CN" altLang="zh-CN" sz="2000" dirty="0">
                    <a:solidFill>
                      <a:srgbClr val="000000"/>
                    </a:solidFill>
                    <a:latin typeface="Times New Roman" panose="02020603050405020304" pitchFamily="18" charset="0"/>
                    <a:cs typeface="Times New Roman" panose="02020603050405020304" pitchFamily="18" charset="0"/>
                  </a:rPr>
                  <a:t>D-</a:t>
                </a:r>
                <a:r>
                  <a:rPr lang="en-US" altLang="zh-CN" sz="20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sz="2000" i="1" dirty="0" smtClean="0">
                            <a:solidFill>
                              <a:srgbClr val="000000"/>
                            </a:solidFill>
                            <a:latin typeface="Cambria Math" panose="02040503050406030204" pitchFamily="18" charset="0"/>
                            <a:cs typeface="Times New Roman" panose="02020603050405020304" pitchFamily="18" charset="0"/>
                          </a:rPr>
                        </m:ctrlPr>
                      </m:sSupPr>
                      <m:e>
                        <m:r>
                          <a:rPr lang="en-US" altLang="zh-CN" sz="2000" b="0" i="1" dirty="0" smtClean="0">
                            <a:solidFill>
                              <a:srgbClr val="000000"/>
                            </a:solidFill>
                            <a:latin typeface="Cambria Math" panose="02040503050406030204" pitchFamily="18" charset="0"/>
                            <a:cs typeface="Times New Roman" panose="02020603050405020304" pitchFamily="18" charset="0"/>
                          </a:rPr>
                          <m:t>𝐹</m:t>
                        </m:r>
                      </m:e>
                      <m:sup>
                        <m:r>
                          <a:rPr lang="en-US" altLang="zh-CN" sz="2000" b="0" i="1" dirty="0" smtClean="0">
                            <a:solidFill>
                              <a:srgbClr val="000000"/>
                            </a:solidFill>
                            <a:latin typeface="Cambria Math" panose="02040503050406030204" pitchFamily="18" charset="0"/>
                            <a:cs typeface="Times New Roman" panose="02020603050405020304" pitchFamily="18" charset="0"/>
                          </a:rPr>
                          <m:t>2</m:t>
                        </m:r>
                      </m:sup>
                    </m:sSup>
                    <m:r>
                      <a:rPr lang="en-US" altLang="zh-CN" sz="2000" b="0" i="1" dirty="0" smtClean="0">
                        <a:solidFill>
                          <a:srgbClr val="000000"/>
                        </a:solidFill>
                        <a:latin typeface="Cambria Math" panose="02040503050406030204" pitchFamily="18" charset="0"/>
                        <a:cs typeface="Times New Roman" panose="02020603050405020304" pitchFamily="18" charset="0"/>
                      </a:rPr>
                      <m:t> </m:t>
                    </m:r>
                  </m:oMath>
                </a14:m>
                <a:r>
                  <a:rPr lang="zh-CN" altLang="zh-CN" sz="2000" dirty="0">
                    <a:solidFill>
                      <a:srgbClr val="000000"/>
                    </a:solidFill>
                    <a:latin typeface="Times New Roman" panose="02020603050405020304" pitchFamily="18" charset="0"/>
                    <a:cs typeface="Times New Roman" panose="02020603050405020304" pitchFamily="18" charset="0"/>
                  </a:rPr>
                  <a:t>BSA-10</a:t>
                </a:r>
                <a:r>
                  <a:rPr lang="en-US" altLang="zh-CN" sz="2000" dirty="0">
                    <a:solidFill>
                      <a:srgbClr val="000000"/>
                    </a:solidFill>
                    <a:latin typeface="Times New Roman" panose="02020603050405020304" pitchFamily="18" charset="0"/>
                    <a:cs typeface="Times New Roman" panose="02020603050405020304" pitchFamily="18" charset="0"/>
                  </a:rPr>
                  <a:t>, </a:t>
                </a:r>
                <a:r>
                  <a:rPr lang="zh-CN" altLang="zh-CN" sz="2000" dirty="0">
                    <a:solidFill>
                      <a:srgbClr val="000000"/>
                    </a:solidFill>
                    <a:latin typeface="Times New Roman" panose="02020603050405020304" pitchFamily="18" charset="0"/>
                    <a:cs typeface="Times New Roman" panose="02020603050405020304" pitchFamily="18" charset="0"/>
                  </a:rPr>
                  <a:t>D-</a:t>
                </a:r>
                <a:r>
                  <a:rPr lang="en-US" altLang="zh-CN" sz="20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sz="2000" i="1" dirty="0" smtClean="0">
                            <a:solidFill>
                              <a:srgbClr val="000000"/>
                            </a:solidFill>
                            <a:latin typeface="Cambria Math" panose="02040503050406030204" pitchFamily="18" charset="0"/>
                            <a:cs typeface="Times New Roman" panose="02020603050405020304" pitchFamily="18" charset="0"/>
                          </a:rPr>
                        </m:ctrlPr>
                      </m:sSupPr>
                      <m:e>
                        <m:r>
                          <a:rPr lang="en-US" altLang="zh-CN" sz="2000" b="0" i="1" dirty="0" smtClean="0">
                            <a:solidFill>
                              <a:srgbClr val="000000"/>
                            </a:solidFill>
                            <a:latin typeface="Cambria Math" panose="02040503050406030204" pitchFamily="18" charset="0"/>
                            <a:cs typeface="Times New Roman" panose="02020603050405020304" pitchFamily="18" charset="0"/>
                          </a:rPr>
                          <m:t>𝐹</m:t>
                        </m:r>
                      </m:e>
                      <m:sup>
                        <m:r>
                          <a:rPr lang="en-US" altLang="zh-CN" sz="2000" b="0" i="1" dirty="0" smtClean="0">
                            <a:solidFill>
                              <a:srgbClr val="000000"/>
                            </a:solidFill>
                            <a:latin typeface="Cambria Math" panose="02040503050406030204" pitchFamily="18" charset="0"/>
                            <a:cs typeface="Times New Roman" panose="02020603050405020304" pitchFamily="18" charset="0"/>
                          </a:rPr>
                          <m:t>2</m:t>
                        </m:r>
                      </m:sup>
                    </m:sSup>
                    <m:r>
                      <a:rPr lang="en-US" altLang="zh-CN" sz="2000" b="0" i="1" dirty="0" smtClean="0">
                        <a:solidFill>
                          <a:srgbClr val="000000"/>
                        </a:solidFill>
                        <a:latin typeface="Cambria Math" panose="02040503050406030204" pitchFamily="18" charset="0"/>
                        <a:cs typeface="Times New Roman" panose="02020603050405020304" pitchFamily="18" charset="0"/>
                      </a:rPr>
                      <m:t> </m:t>
                    </m:r>
                  </m:oMath>
                </a14:m>
                <a:r>
                  <a:rPr lang="zh-CN" altLang="zh-CN" sz="2000" dirty="0">
                    <a:solidFill>
                      <a:srgbClr val="000000"/>
                    </a:solidFill>
                    <a:latin typeface="Times New Roman" panose="02020603050405020304" pitchFamily="18" charset="0"/>
                    <a:cs typeface="Times New Roman" panose="02020603050405020304" pitchFamily="18" charset="0"/>
                  </a:rPr>
                  <a:t>BSA-5</a:t>
                </a:r>
                <a:r>
                  <a:rPr lang="en-US" altLang="zh-CN" sz="2000" dirty="0">
                    <a:solidFill>
                      <a:srgbClr val="000000"/>
                    </a:solidFill>
                    <a:latin typeface="Times New Roman" panose="02020603050405020304" pitchFamily="18" charset="0"/>
                    <a:cs typeface="Times New Roman" panose="02020603050405020304" pitchFamily="18" charset="0"/>
                  </a:rPr>
                  <a:t>, </a:t>
                </a:r>
                <a:r>
                  <a:rPr lang="zh-CN" altLang="zh-CN" sz="2000" dirty="0">
                    <a:solidFill>
                      <a:srgbClr val="000000"/>
                    </a:solidFill>
                    <a:latin typeface="Times New Roman" panose="02020603050405020304" pitchFamily="18" charset="0"/>
                    <a:cs typeface="Times New Roman" panose="02020603050405020304" pitchFamily="18" charset="0"/>
                  </a:rPr>
                  <a:t>D-</a:t>
                </a:r>
                <a:r>
                  <a:rPr lang="en-US" altLang="zh-CN" sz="20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sz="2000" i="1" dirty="0" smtClean="0">
                            <a:solidFill>
                              <a:srgbClr val="000000"/>
                            </a:solidFill>
                            <a:latin typeface="Cambria Math" panose="02040503050406030204" pitchFamily="18" charset="0"/>
                            <a:cs typeface="Times New Roman" panose="02020603050405020304" pitchFamily="18" charset="0"/>
                          </a:rPr>
                        </m:ctrlPr>
                      </m:sSupPr>
                      <m:e>
                        <m:r>
                          <a:rPr lang="en-US" altLang="zh-CN" sz="2000" b="0" i="1" dirty="0" smtClean="0">
                            <a:solidFill>
                              <a:srgbClr val="000000"/>
                            </a:solidFill>
                            <a:latin typeface="Cambria Math" panose="02040503050406030204" pitchFamily="18" charset="0"/>
                            <a:cs typeface="Times New Roman" panose="02020603050405020304" pitchFamily="18" charset="0"/>
                          </a:rPr>
                          <m:t>𝐹</m:t>
                        </m:r>
                      </m:e>
                      <m:sup>
                        <m:r>
                          <a:rPr lang="en-US" altLang="zh-CN" sz="2000" b="0" i="1" dirty="0" smtClean="0">
                            <a:solidFill>
                              <a:srgbClr val="000000"/>
                            </a:solidFill>
                            <a:latin typeface="Cambria Math" panose="02040503050406030204" pitchFamily="18" charset="0"/>
                            <a:cs typeface="Times New Roman" panose="02020603050405020304" pitchFamily="18" charset="0"/>
                          </a:rPr>
                          <m:t>2</m:t>
                        </m:r>
                      </m:sup>
                    </m:sSup>
                    <m:r>
                      <a:rPr lang="en-US" altLang="zh-CN" sz="2000" b="0" i="1" dirty="0" smtClean="0">
                        <a:solidFill>
                          <a:srgbClr val="000000"/>
                        </a:solidFill>
                        <a:latin typeface="Cambria Math" panose="02040503050406030204" pitchFamily="18" charset="0"/>
                        <a:cs typeface="Times New Roman" panose="02020603050405020304" pitchFamily="18" charset="0"/>
                      </a:rPr>
                      <m:t> </m:t>
                    </m:r>
                  </m:oMath>
                </a14:m>
                <a:r>
                  <a:rPr lang="zh-CN" altLang="zh-CN" sz="2000" dirty="0">
                    <a:solidFill>
                      <a:srgbClr val="000000"/>
                    </a:solidFill>
                    <a:latin typeface="Times New Roman" panose="02020603050405020304" pitchFamily="18" charset="0"/>
                    <a:cs typeface="Times New Roman" panose="02020603050405020304" pitchFamily="18" charset="0"/>
                  </a:rPr>
                  <a:t>BSA-1</a:t>
                </a:r>
                <a:r>
                  <a:rPr lang="en-US" altLang="zh-CN" sz="2000" dirty="0">
                    <a:solidFill>
                      <a:srgbClr val="000000"/>
                    </a:solidFill>
                    <a:latin typeface="Times New Roman" panose="02020603050405020304" pitchFamily="18" charset="0"/>
                    <a:cs typeface="Times New Roman" panose="02020603050405020304" pitchFamily="18" charset="0"/>
                  </a:rPr>
                  <a:t>, </a:t>
                </a:r>
                <a:r>
                  <a:rPr lang="zh-CN" altLang="zh-CN" sz="2000" dirty="0">
                    <a:solidFill>
                      <a:srgbClr val="000000"/>
                    </a:solidFill>
                    <a:latin typeface="Times New Roman" panose="02020603050405020304" pitchFamily="18" charset="0"/>
                    <a:cs typeface="Times New Roman" panose="02020603050405020304" pitchFamily="18" charset="0"/>
                  </a:rPr>
                  <a:t>D-SVRGDA</a:t>
                </a:r>
                <a:endParaRPr lang="en-US" altLang="zh-CN" sz="2000" dirty="0">
                  <a:solidFill>
                    <a:srgbClr val="000000"/>
                  </a:solidFill>
                  <a:latin typeface="Times New Roman" panose="02020603050405020304" pitchFamily="18" charset="0"/>
                  <a:cs typeface="Times New Roman" panose="02020603050405020304" pitchFamily="18" charset="0"/>
                </a:endParaRPr>
              </a:p>
              <a:p>
                <a:pPr marL="285750" indent="-285750" eaLnBrk="0" fontAlgn="base" hangingPunct="0">
                  <a:lnSpc>
                    <a:spcPct val="110000"/>
                  </a:lnSpc>
                  <a:spcBef>
                    <a:spcPct val="0"/>
                  </a:spcBef>
                  <a:spcAft>
                    <a:spcPts val="600"/>
                  </a:spcAft>
                  <a:buFont typeface="Arial" panose="020B0604020202020204" pitchFamily="34" charset="0"/>
                  <a:buChar char="•"/>
                </a:pPr>
                <a:r>
                  <a:rPr lang="en-US" altLang="zh-CN" sz="2000" b="1" dirty="0">
                    <a:solidFill>
                      <a:srgbClr val="000000"/>
                    </a:solidFill>
                    <a:latin typeface="Times New Roman" panose="02020603050405020304" pitchFamily="18" charset="0"/>
                    <a:cs typeface="Times New Roman" panose="02020603050405020304" pitchFamily="18" charset="0"/>
                  </a:rPr>
                  <a:t>Hyperparameters:</a:t>
                </a:r>
                <a:endParaRPr lang="zh-CN" altLang="zh-CN" sz="2000" b="1"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7D3AC66D-B27B-D88D-9CE9-E1C28D1A6F76}"/>
                  </a:ext>
                </a:extLst>
              </p:cNvPr>
              <p:cNvSpPr txBox="1">
                <a:spLocks noRot="1" noChangeAspect="1" noMove="1" noResize="1" noEditPoints="1" noAdjustHandles="1" noChangeArrowheads="1" noChangeShapeType="1" noTextEdit="1"/>
              </p:cNvSpPr>
              <p:nvPr/>
            </p:nvSpPr>
            <p:spPr>
              <a:xfrm>
                <a:off x="450074" y="991691"/>
                <a:ext cx="11527597" cy="4068871"/>
              </a:xfrm>
              <a:prstGeom prst="rect">
                <a:avLst/>
              </a:prstGeom>
              <a:blipFill>
                <a:blip r:embed="rId3"/>
                <a:stretch>
                  <a:fillRect l="-440" t="-623" b="-1869"/>
                </a:stretch>
              </a:blipFill>
            </p:spPr>
            <p:txBody>
              <a:bodyPr/>
              <a:lstStyle/>
              <a:p>
                <a:r>
                  <a:rPr lang="zh-CN" altLang="en-US">
                    <a:noFill/>
                  </a:rPr>
                  <a:t> </a:t>
                </a:r>
              </a:p>
            </p:txBody>
          </p:sp>
        </mc:Fallback>
      </mc:AlternateContent>
      <p:graphicFrame>
        <p:nvGraphicFramePr>
          <p:cNvPr id="10" name="表格 9">
            <a:extLst>
              <a:ext uri="{FF2B5EF4-FFF2-40B4-BE49-F238E27FC236}">
                <a16:creationId xmlns:a16="http://schemas.microsoft.com/office/drawing/2014/main" id="{B284F75D-865C-D8B0-D921-2299C73A74BA}"/>
              </a:ext>
            </a:extLst>
          </p:cNvPr>
          <p:cNvGraphicFramePr>
            <a:graphicFrameLocks noGrp="1"/>
          </p:cNvGraphicFramePr>
          <p:nvPr>
            <p:extLst>
              <p:ext uri="{D42A27DB-BD31-4B8C-83A1-F6EECF244321}">
                <p14:modId xmlns:p14="http://schemas.microsoft.com/office/powerpoint/2010/main" val="2319439783"/>
              </p:ext>
            </p:extLst>
          </p:nvPr>
        </p:nvGraphicFramePr>
        <p:xfrm>
          <a:off x="497476" y="5104745"/>
          <a:ext cx="11197048" cy="1523127"/>
        </p:xfrm>
        <a:graphic>
          <a:graphicData uri="http://schemas.openxmlformats.org/drawingml/2006/table">
            <a:tbl>
              <a:tblPr firstRow="1" bandRow="1">
                <a:tableStyleId>{93296810-A885-4BE3-A3E7-6D5BEEA58F35}</a:tableStyleId>
              </a:tblPr>
              <a:tblGrid>
                <a:gridCol w="1566375">
                  <a:extLst>
                    <a:ext uri="{9D8B030D-6E8A-4147-A177-3AD203B41FA5}">
                      <a16:colId xmlns:a16="http://schemas.microsoft.com/office/drawing/2014/main" val="3625774660"/>
                    </a:ext>
                  </a:extLst>
                </a:gridCol>
                <a:gridCol w="1495634">
                  <a:extLst>
                    <a:ext uri="{9D8B030D-6E8A-4147-A177-3AD203B41FA5}">
                      <a16:colId xmlns:a16="http://schemas.microsoft.com/office/drawing/2014/main" val="3863302081"/>
                    </a:ext>
                  </a:extLst>
                </a:gridCol>
                <a:gridCol w="1981395">
                  <a:extLst>
                    <a:ext uri="{9D8B030D-6E8A-4147-A177-3AD203B41FA5}">
                      <a16:colId xmlns:a16="http://schemas.microsoft.com/office/drawing/2014/main" val="2259864549"/>
                    </a:ext>
                  </a:extLst>
                </a:gridCol>
                <a:gridCol w="1898346">
                  <a:extLst>
                    <a:ext uri="{9D8B030D-6E8A-4147-A177-3AD203B41FA5}">
                      <a16:colId xmlns:a16="http://schemas.microsoft.com/office/drawing/2014/main" val="1925969077"/>
                    </a:ext>
                  </a:extLst>
                </a:gridCol>
                <a:gridCol w="1243351">
                  <a:extLst>
                    <a:ext uri="{9D8B030D-6E8A-4147-A177-3AD203B41FA5}">
                      <a16:colId xmlns:a16="http://schemas.microsoft.com/office/drawing/2014/main" val="2575974677"/>
                    </a:ext>
                  </a:extLst>
                </a:gridCol>
                <a:gridCol w="1520561">
                  <a:extLst>
                    <a:ext uri="{9D8B030D-6E8A-4147-A177-3AD203B41FA5}">
                      <a16:colId xmlns:a16="http://schemas.microsoft.com/office/drawing/2014/main" val="1021427768"/>
                    </a:ext>
                  </a:extLst>
                </a:gridCol>
                <a:gridCol w="1491386">
                  <a:extLst>
                    <a:ext uri="{9D8B030D-6E8A-4147-A177-3AD203B41FA5}">
                      <a16:colId xmlns:a16="http://schemas.microsoft.com/office/drawing/2014/main" val="1938790458"/>
                    </a:ext>
                  </a:extLst>
                </a:gridCol>
              </a:tblGrid>
              <a:tr h="507709">
                <a:tc>
                  <a:txBody>
                    <a:bodyPr/>
                    <a:lstStyle/>
                    <a:p>
                      <a:pPr algn="ctr"/>
                      <a:r>
                        <a:rPr lang="en-US" altLang="zh-CN" dirty="0">
                          <a:latin typeface="Times New Roman" panose="02020603050405020304" pitchFamily="18" charset="0"/>
                          <a:cs typeface="Times New Roman" panose="02020603050405020304" pitchFamily="18" charset="0"/>
                        </a:rPr>
                        <a:t>Model</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err="1">
                          <a:latin typeface="Times New Roman" panose="02020603050405020304" pitchFamily="18" charset="0"/>
                          <a:cs typeface="Times New Roman" panose="02020603050405020304" pitchFamily="18" charset="0"/>
                        </a:rPr>
                        <a:t>Batchsize</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hidden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feature</a:t>
                      </a: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learning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rate</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rho</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momentum</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pruning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rate</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6181913"/>
                  </a:ext>
                </a:extLst>
              </a:tr>
              <a:tr h="507709">
                <a:tc>
                  <a:txBody>
                    <a:bodyPr/>
                    <a:lstStyle/>
                    <a:p>
                      <a:pPr algn="ctr"/>
                      <a:r>
                        <a:rPr lang="en-US" altLang="zh-CN" dirty="0">
                          <a:latin typeface="Times New Roman" panose="02020603050405020304" pitchFamily="18" charset="0"/>
                          <a:cs typeface="Times New Roman" panose="02020603050405020304" pitchFamily="18" charset="0"/>
                        </a:rPr>
                        <a:t>SVM</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32</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20</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0.001</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kern="1200" dirty="0">
                          <a:solidFill>
                            <a:schemeClr val="dk1"/>
                          </a:solidFill>
                          <a:effectLst/>
                          <a:latin typeface="Times New Roman" panose="02020603050405020304" pitchFamily="18" charset="0"/>
                          <a:ea typeface="+mn-ea"/>
                          <a:cs typeface="Times New Roman" panose="02020603050405020304" pitchFamily="18" charset="0"/>
                        </a:rPr>
                        <a:t>0.1</a:t>
                      </a:r>
                      <a:endParaRPr lang="zh-CN" altLang="en-US" sz="1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kern="1200" dirty="0">
                          <a:solidFill>
                            <a:schemeClr val="dk1"/>
                          </a:solidFill>
                          <a:effectLst/>
                          <a:latin typeface="Times New Roman" panose="02020603050405020304" pitchFamily="18" charset="0"/>
                          <a:ea typeface="+mn-ea"/>
                          <a:cs typeface="Times New Roman" panose="02020603050405020304" pitchFamily="18" charset="0"/>
                        </a:rPr>
                        <a:t>0.9</a:t>
                      </a:r>
                      <a:endParaRPr lang="zh-CN" altLang="en-US" sz="1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kern="1200" dirty="0">
                          <a:solidFill>
                            <a:schemeClr val="dk1"/>
                          </a:solidFill>
                          <a:effectLst/>
                          <a:latin typeface="Times New Roman" panose="02020603050405020304" pitchFamily="18" charset="0"/>
                          <a:ea typeface="+mn-ea"/>
                          <a:cs typeface="Times New Roman" panose="02020603050405020304" pitchFamily="18" charset="0"/>
                        </a:rPr>
                        <a:t>20%</a:t>
                      </a:r>
                      <a:endParaRPr lang="zh-CN" altLang="en-US" sz="1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873259486"/>
                  </a:ext>
                </a:extLst>
              </a:tr>
              <a:tr h="507709">
                <a:tc>
                  <a:txBody>
                    <a:bodyPr/>
                    <a:lstStyle/>
                    <a:p>
                      <a:pPr algn="ctr"/>
                      <a:r>
                        <a:rPr lang="en-US" altLang="zh-CN" dirty="0">
                          <a:latin typeface="Times New Roman" panose="02020603050405020304" pitchFamily="18" charset="0"/>
                          <a:cs typeface="Times New Roman" panose="02020603050405020304" pitchFamily="18" charset="0"/>
                        </a:rPr>
                        <a:t>RNN</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16</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128</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0.001</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kern="1200" dirty="0">
                          <a:solidFill>
                            <a:schemeClr val="dk1"/>
                          </a:solidFill>
                          <a:effectLst/>
                          <a:latin typeface="Times New Roman" panose="02020603050405020304" pitchFamily="18" charset="0"/>
                          <a:ea typeface="+mn-ea"/>
                          <a:cs typeface="Times New Roman" panose="02020603050405020304" pitchFamily="18" charset="0"/>
                        </a:rPr>
                        <a:t>0.1</a:t>
                      </a:r>
                      <a:endParaRPr lang="zh-CN" altLang="en-US" sz="1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kern="1200" dirty="0">
                          <a:solidFill>
                            <a:schemeClr val="dk1"/>
                          </a:solidFill>
                          <a:effectLst/>
                          <a:latin typeface="Times New Roman" panose="02020603050405020304" pitchFamily="18" charset="0"/>
                          <a:ea typeface="+mn-ea"/>
                          <a:cs typeface="Times New Roman" panose="02020603050405020304" pitchFamily="18" charset="0"/>
                        </a:rPr>
                        <a:t>0.9</a:t>
                      </a:r>
                      <a:endParaRPr lang="zh-CN" altLang="en-US" sz="1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kern="1200" dirty="0">
                          <a:solidFill>
                            <a:schemeClr val="dk1"/>
                          </a:solidFill>
                          <a:effectLst/>
                          <a:latin typeface="Times New Roman" panose="02020603050405020304" pitchFamily="18" charset="0"/>
                          <a:ea typeface="+mn-ea"/>
                          <a:cs typeface="Times New Roman" panose="02020603050405020304" pitchFamily="18" charset="0"/>
                        </a:rPr>
                        <a:t>20%</a:t>
                      </a:r>
                      <a:endParaRPr lang="zh-CN" altLang="en-US" sz="1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178278836"/>
                  </a:ext>
                </a:extLst>
              </a:tr>
            </a:tbl>
          </a:graphicData>
        </a:graphic>
      </p:graphicFrame>
    </p:spTree>
    <p:extLst>
      <p:ext uri="{BB962C8B-B14F-4D97-AF65-F5344CB8AC3E}">
        <p14:creationId xmlns:p14="http://schemas.microsoft.com/office/powerpoint/2010/main" val="182148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A4DC6-2190-C35A-6C87-919F30C66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3AFE2-737E-31ED-2F3D-6044EB886571}"/>
              </a:ext>
            </a:extLst>
          </p:cNvPr>
          <p:cNvSpPr>
            <a:spLocks noGrp="1"/>
          </p:cNvSpPr>
          <p:nvPr>
            <p:ph type="title"/>
          </p:nvPr>
        </p:nvSpPr>
        <p:spPr/>
        <p:txBody>
          <a:bodyPr/>
          <a:lstStyle/>
          <a:p>
            <a:r>
              <a:rPr lang="en-US" altLang="zh-CN" dirty="0"/>
              <a:t>Results: RNN</a:t>
            </a:r>
          </a:p>
        </p:txBody>
      </p:sp>
      <p:sp>
        <p:nvSpPr>
          <p:cNvPr id="3" name="Slide Number Placeholder 3">
            <a:extLst>
              <a:ext uri="{FF2B5EF4-FFF2-40B4-BE49-F238E27FC236}">
                <a16:creationId xmlns:a16="http://schemas.microsoft.com/office/drawing/2014/main" id="{BFFE6D97-822A-D9C2-57AC-2281E6DAFDB2}"/>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7</a:t>
            </a:fld>
            <a:endParaRPr lang="en-US" sz="2000" dirty="0"/>
          </a:p>
        </p:txBody>
      </p:sp>
      <p:grpSp>
        <p:nvGrpSpPr>
          <p:cNvPr id="4" name="组合 3">
            <a:extLst>
              <a:ext uri="{FF2B5EF4-FFF2-40B4-BE49-F238E27FC236}">
                <a16:creationId xmlns:a16="http://schemas.microsoft.com/office/drawing/2014/main" id="{435F8B36-77C0-6E39-7C0D-6B5AE4B7BE7D}"/>
              </a:ext>
            </a:extLst>
          </p:cNvPr>
          <p:cNvGrpSpPr/>
          <p:nvPr/>
        </p:nvGrpSpPr>
        <p:grpSpPr>
          <a:xfrm>
            <a:off x="1549400" y="1037740"/>
            <a:ext cx="9093200" cy="3340100"/>
            <a:chOff x="1009831" y="1173117"/>
            <a:chExt cx="9093200" cy="3340100"/>
          </a:xfrm>
        </p:grpSpPr>
        <p:pic>
          <p:nvPicPr>
            <p:cNvPr id="5" name="图片 4">
              <a:extLst>
                <a:ext uri="{FF2B5EF4-FFF2-40B4-BE49-F238E27FC236}">
                  <a16:creationId xmlns:a16="http://schemas.microsoft.com/office/drawing/2014/main" id="{19295449-D5C4-CC99-C761-1B22E52140CB}"/>
                </a:ext>
              </a:extLst>
            </p:cNvPr>
            <p:cNvPicPr>
              <a:picLocks noChangeAspect="1"/>
            </p:cNvPicPr>
            <p:nvPr/>
          </p:nvPicPr>
          <p:blipFill>
            <a:blip r:embed="rId3"/>
            <a:stretch>
              <a:fillRect/>
            </a:stretch>
          </p:blipFill>
          <p:spPr>
            <a:xfrm>
              <a:off x="1009831" y="1173117"/>
              <a:ext cx="4546600" cy="3327400"/>
            </a:xfrm>
            <a:prstGeom prst="rect">
              <a:avLst/>
            </a:prstGeom>
          </p:spPr>
        </p:pic>
        <p:pic>
          <p:nvPicPr>
            <p:cNvPr id="6" name="图片 5">
              <a:extLst>
                <a:ext uri="{FF2B5EF4-FFF2-40B4-BE49-F238E27FC236}">
                  <a16:creationId xmlns:a16="http://schemas.microsoft.com/office/drawing/2014/main" id="{8134F435-A393-0388-6B6C-21D29D23F566}"/>
                </a:ext>
              </a:extLst>
            </p:cNvPr>
            <p:cNvPicPr>
              <a:picLocks noChangeAspect="1"/>
            </p:cNvPicPr>
            <p:nvPr/>
          </p:nvPicPr>
          <p:blipFill>
            <a:blip r:embed="rId4"/>
            <a:stretch>
              <a:fillRect/>
            </a:stretch>
          </p:blipFill>
          <p:spPr>
            <a:xfrm>
              <a:off x="5556431" y="1173117"/>
              <a:ext cx="4546600" cy="3340100"/>
            </a:xfrm>
            <a:prstGeom prst="rect">
              <a:avLst/>
            </a:prstGeom>
          </p:spPr>
        </p:pic>
      </p:grpSp>
      <p:sp>
        <p:nvSpPr>
          <p:cNvPr id="7" name="文本框 6">
            <a:extLst>
              <a:ext uri="{FF2B5EF4-FFF2-40B4-BE49-F238E27FC236}">
                <a16:creationId xmlns:a16="http://schemas.microsoft.com/office/drawing/2014/main" id="{3B307BAD-4562-A9C4-5622-572BF4E6EBC4}"/>
              </a:ext>
            </a:extLst>
          </p:cNvPr>
          <p:cNvSpPr txBox="1"/>
          <p:nvPr/>
        </p:nvSpPr>
        <p:spPr>
          <a:xfrm>
            <a:off x="1941648" y="4886086"/>
            <a:ext cx="8308703" cy="1652825"/>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kumimoji="1" lang="en-US" altLang="zh-CN" sz="2000" dirty="0">
                <a:latin typeface="Times New Roman" panose="02020603050405020304" pitchFamily="18" charset="0"/>
                <a:cs typeface="Times New Roman" panose="02020603050405020304" pitchFamily="18" charset="0"/>
              </a:rPr>
              <a:t>Our method consistently achieves the highest AUC throughout training and the best final AUC among all methods</a:t>
            </a:r>
          </a:p>
          <a:p>
            <a:pPr marL="285750" indent="-285750">
              <a:lnSpc>
                <a:spcPct val="130000"/>
              </a:lnSpc>
              <a:buFont typeface="Arial" panose="020B0604020202020204" pitchFamily="34" charset="0"/>
              <a:buChar char="•"/>
            </a:pPr>
            <a:r>
              <a:rPr kumimoji="1" lang="en-US" altLang="zh-CN" sz="2000" dirty="0">
                <a:latin typeface="Times New Roman" panose="02020603050405020304" pitchFamily="18" charset="0"/>
                <a:cs typeface="Times New Roman" panose="02020603050405020304" pitchFamily="18" charset="0"/>
              </a:rPr>
              <a:t>Our method shows much faster loss decrease and converges to a lower final loss than all baselines</a:t>
            </a:r>
          </a:p>
        </p:txBody>
      </p:sp>
    </p:spTree>
    <p:extLst>
      <p:ext uri="{BB962C8B-B14F-4D97-AF65-F5344CB8AC3E}">
        <p14:creationId xmlns:p14="http://schemas.microsoft.com/office/powerpoint/2010/main" val="3984000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1614F-B741-9D45-8897-AD33338DB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0F3ED-8B9B-52AE-0E35-CF1609A41909}"/>
              </a:ext>
            </a:extLst>
          </p:cNvPr>
          <p:cNvSpPr>
            <a:spLocks noGrp="1"/>
          </p:cNvSpPr>
          <p:nvPr>
            <p:ph type="title"/>
          </p:nvPr>
        </p:nvSpPr>
        <p:spPr/>
        <p:txBody>
          <a:bodyPr/>
          <a:lstStyle/>
          <a:p>
            <a:r>
              <a:rPr lang="en-US" altLang="zh-CN" dirty="0"/>
              <a:t>Results: SVM</a:t>
            </a:r>
          </a:p>
        </p:txBody>
      </p:sp>
      <p:sp>
        <p:nvSpPr>
          <p:cNvPr id="3" name="Slide Number Placeholder 3">
            <a:extLst>
              <a:ext uri="{FF2B5EF4-FFF2-40B4-BE49-F238E27FC236}">
                <a16:creationId xmlns:a16="http://schemas.microsoft.com/office/drawing/2014/main" id="{A0565B17-F64C-DD25-0D7F-A1C03F894F30}"/>
              </a:ext>
            </a:extLst>
          </p:cNvPr>
          <p:cNvSpPr>
            <a:spLocks noGrp="1"/>
          </p:cNvSpPr>
          <p:nvPr>
            <p:ph type="sldNum" sz="quarter" idx="12"/>
          </p:nvPr>
        </p:nvSpPr>
        <p:spPr>
          <a:xfrm>
            <a:off x="9234471" y="6356349"/>
            <a:ext cx="2743200" cy="365125"/>
          </a:xfrm>
        </p:spPr>
        <p:txBody>
          <a:bodyPr/>
          <a:lstStyle/>
          <a:p>
            <a:fld id="{664DB321-1CDD-4A06-AA42-40E9ECCDDEA8}" type="slidenum">
              <a:rPr lang="en-US" smtClean="0"/>
              <a:t>8</a:t>
            </a:fld>
            <a:endParaRPr lang="en-US" sz="2000" dirty="0"/>
          </a:p>
        </p:txBody>
      </p:sp>
      <p:grpSp>
        <p:nvGrpSpPr>
          <p:cNvPr id="8" name="组合 7">
            <a:extLst>
              <a:ext uri="{FF2B5EF4-FFF2-40B4-BE49-F238E27FC236}">
                <a16:creationId xmlns:a16="http://schemas.microsoft.com/office/drawing/2014/main" id="{F00CFD2E-976F-DBE2-D381-5F65F4AE9522}"/>
              </a:ext>
            </a:extLst>
          </p:cNvPr>
          <p:cNvGrpSpPr/>
          <p:nvPr/>
        </p:nvGrpSpPr>
        <p:grpSpPr>
          <a:xfrm>
            <a:off x="410508" y="901701"/>
            <a:ext cx="11370983" cy="5213530"/>
            <a:chOff x="487679" y="901701"/>
            <a:chExt cx="11370983" cy="5213530"/>
          </a:xfrm>
        </p:grpSpPr>
        <p:grpSp>
          <p:nvGrpSpPr>
            <p:cNvPr id="9" name="组合 8">
              <a:extLst>
                <a:ext uri="{FF2B5EF4-FFF2-40B4-BE49-F238E27FC236}">
                  <a16:creationId xmlns:a16="http://schemas.microsoft.com/office/drawing/2014/main" id="{3910D261-8287-F224-FAF6-CE5BAB727508}"/>
                </a:ext>
              </a:extLst>
            </p:cNvPr>
            <p:cNvGrpSpPr/>
            <p:nvPr/>
          </p:nvGrpSpPr>
          <p:grpSpPr>
            <a:xfrm>
              <a:off x="487679" y="901701"/>
              <a:ext cx="3653686" cy="5213530"/>
              <a:chOff x="801187" y="1049747"/>
              <a:chExt cx="3653686" cy="5213530"/>
            </a:xfrm>
          </p:grpSpPr>
          <p:pic>
            <p:nvPicPr>
              <p:cNvPr id="16" name="图片 15">
                <a:extLst>
                  <a:ext uri="{FF2B5EF4-FFF2-40B4-BE49-F238E27FC236}">
                    <a16:creationId xmlns:a16="http://schemas.microsoft.com/office/drawing/2014/main" id="{9521E617-2479-73D2-6B50-FB709334AC06}"/>
                  </a:ext>
                </a:extLst>
              </p:cNvPr>
              <p:cNvPicPr>
                <a:picLocks noChangeAspect="1"/>
              </p:cNvPicPr>
              <p:nvPr/>
            </p:nvPicPr>
            <p:blipFill>
              <a:blip r:embed="rId3"/>
              <a:stretch>
                <a:fillRect/>
              </a:stretch>
            </p:blipFill>
            <p:spPr>
              <a:xfrm>
                <a:off x="801187" y="1049747"/>
                <a:ext cx="3652866" cy="2686230"/>
              </a:xfrm>
              <a:prstGeom prst="rect">
                <a:avLst/>
              </a:prstGeom>
            </p:spPr>
          </p:pic>
          <p:pic>
            <p:nvPicPr>
              <p:cNvPr id="17" name="图片 16">
                <a:extLst>
                  <a:ext uri="{FF2B5EF4-FFF2-40B4-BE49-F238E27FC236}">
                    <a16:creationId xmlns:a16="http://schemas.microsoft.com/office/drawing/2014/main" id="{96967E73-07C9-9647-A123-A3B73A249CBB}"/>
                  </a:ext>
                </a:extLst>
              </p:cNvPr>
              <p:cNvPicPr>
                <a:picLocks noChangeAspect="1"/>
              </p:cNvPicPr>
              <p:nvPr/>
            </p:nvPicPr>
            <p:blipFill>
              <a:blip r:embed="rId4"/>
              <a:stretch>
                <a:fillRect/>
              </a:stretch>
            </p:blipFill>
            <p:spPr>
              <a:xfrm>
                <a:off x="801187" y="3577046"/>
                <a:ext cx="3653686" cy="2686231"/>
              </a:xfrm>
              <a:prstGeom prst="rect">
                <a:avLst/>
              </a:prstGeom>
            </p:spPr>
          </p:pic>
        </p:grpSp>
        <p:grpSp>
          <p:nvGrpSpPr>
            <p:cNvPr id="10" name="组合 9">
              <a:extLst>
                <a:ext uri="{FF2B5EF4-FFF2-40B4-BE49-F238E27FC236}">
                  <a16:creationId xmlns:a16="http://schemas.microsoft.com/office/drawing/2014/main" id="{E52A96EA-B2E9-A01D-AA67-2F15B0229019}"/>
                </a:ext>
              </a:extLst>
            </p:cNvPr>
            <p:cNvGrpSpPr/>
            <p:nvPr/>
          </p:nvGrpSpPr>
          <p:grpSpPr>
            <a:xfrm>
              <a:off x="4328444" y="901708"/>
              <a:ext cx="3671519" cy="5213523"/>
              <a:chOff x="4633244" y="1049747"/>
              <a:chExt cx="3671519" cy="5213523"/>
            </a:xfrm>
          </p:grpSpPr>
          <p:pic>
            <p:nvPicPr>
              <p:cNvPr id="14" name="图片 13">
                <a:extLst>
                  <a:ext uri="{FF2B5EF4-FFF2-40B4-BE49-F238E27FC236}">
                    <a16:creationId xmlns:a16="http://schemas.microsoft.com/office/drawing/2014/main" id="{57A3EF7E-8CDE-5899-6FBC-2C46FA6E5176}"/>
                  </a:ext>
                </a:extLst>
              </p:cNvPr>
              <p:cNvPicPr>
                <a:picLocks noChangeAspect="1"/>
              </p:cNvPicPr>
              <p:nvPr/>
            </p:nvPicPr>
            <p:blipFill>
              <a:blip r:embed="rId5"/>
              <a:stretch>
                <a:fillRect/>
              </a:stretch>
            </p:blipFill>
            <p:spPr>
              <a:xfrm>
                <a:off x="4636937" y="1049747"/>
                <a:ext cx="3649993" cy="2686231"/>
              </a:xfrm>
              <a:prstGeom prst="rect">
                <a:avLst/>
              </a:prstGeom>
            </p:spPr>
          </p:pic>
          <p:pic>
            <p:nvPicPr>
              <p:cNvPr id="15" name="图片 14">
                <a:extLst>
                  <a:ext uri="{FF2B5EF4-FFF2-40B4-BE49-F238E27FC236}">
                    <a16:creationId xmlns:a16="http://schemas.microsoft.com/office/drawing/2014/main" id="{B220EE5D-D571-7715-388D-FAC0CA5E22EA}"/>
                  </a:ext>
                </a:extLst>
              </p:cNvPr>
              <p:cNvPicPr>
                <a:picLocks noChangeAspect="1"/>
              </p:cNvPicPr>
              <p:nvPr/>
            </p:nvPicPr>
            <p:blipFill>
              <a:blip r:embed="rId6"/>
              <a:stretch>
                <a:fillRect/>
              </a:stretch>
            </p:blipFill>
            <p:spPr>
              <a:xfrm>
                <a:off x="4633244" y="3577045"/>
                <a:ext cx="3671519" cy="2686225"/>
              </a:xfrm>
              <a:prstGeom prst="rect">
                <a:avLst/>
              </a:prstGeom>
            </p:spPr>
          </p:pic>
        </p:grpSp>
        <p:grpSp>
          <p:nvGrpSpPr>
            <p:cNvPr id="11" name="组合 10">
              <a:extLst>
                <a:ext uri="{FF2B5EF4-FFF2-40B4-BE49-F238E27FC236}">
                  <a16:creationId xmlns:a16="http://schemas.microsoft.com/office/drawing/2014/main" id="{E41D7950-4583-F3CE-1F06-6F94B006FC18}"/>
                </a:ext>
              </a:extLst>
            </p:cNvPr>
            <p:cNvGrpSpPr/>
            <p:nvPr/>
          </p:nvGrpSpPr>
          <p:grpSpPr>
            <a:xfrm>
              <a:off x="8172902" y="901701"/>
              <a:ext cx="3685760" cy="5213530"/>
              <a:chOff x="8486410" y="1049747"/>
              <a:chExt cx="3685760" cy="5213530"/>
            </a:xfrm>
          </p:grpSpPr>
          <p:pic>
            <p:nvPicPr>
              <p:cNvPr id="12" name="图片 11">
                <a:extLst>
                  <a:ext uri="{FF2B5EF4-FFF2-40B4-BE49-F238E27FC236}">
                    <a16:creationId xmlns:a16="http://schemas.microsoft.com/office/drawing/2014/main" id="{61C6D1EF-0A99-3DC2-4E10-60F61AE7890D}"/>
                  </a:ext>
                </a:extLst>
              </p:cNvPr>
              <p:cNvPicPr>
                <a:picLocks noChangeAspect="1"/>
              </p:cNvPicPr>
              <p:nvPr/>
            </p:nvPicPr>
            <p:blipFill>
              <a:blip r:embed="rId7"/>
              <a:stretch>
                <a:fillRect/>
              </a:stretch>
            </p:blipFill>
            <p:spPr>
              <a:xfrm>
                <a:off x="8486410" y="1049747"/>
                <a:ext cx="3685760" cy="2686232"/>
              </a:xfrm>
              <a:prstGeom prst="rect">
                <a:avLst/>
              </a:prstGeom>
            </p:spPr>
          </p:pic>
          <p:pic>
            <p:nvPicPr>
              <p:cNvPr id="13" name="图片 12">
                <a:extLst>
                  <a:ext uri="{FF2B5EF4-FFF2-40B4-BE49-F238E27FC236}">
                    <a16:creationId xmlns:a16="http://schemas.microsoft.com/office/drawing/2014/main" id="{2CC64DEC-3EE1-D6CE-48E7-A3C2A7B27C2E}"/>
                  </a:ext>
                </a:extLst>
              </p:cNvPr>
              <p:cNvPicPr>
                <a:picLocks noChangeAspect="1"/>
              </p:cNvPicPr>
              <p:nvPr/>
            </p:nvPicPr>
            <p:blipFill>
              <a:blip r:embed="rId8"/>
              <a:stretch>
                <a:fillRect/>
              </a:stretch>
            </p:blipFill>
            <p:spPr>
              <a:xfrm>
                <a:off x="8500550" y="3577057"/>
                <a:ext cx="3646313" cy="2686220"/>
              </a:xfrm>
              <a:prstGeom prst="rect">
                <a:avLst/>
              </a:prstGeom>
            </p:spPr>
          </p:pic>
        </p:grpSp>
      </p:grpSp>
      <p:sp>
        <p:nvSpPr>
          <p:cNvPr id="18" name="文本框 17">
            <a:extLst>
              <a:ext uri="{FF2B5EF4-FFF2-40B4-BE49-F238E27FC236}">
                <a16:creationId xmlns:a16="http://schemas.microsoft.com/office/drawing/2014/main" id="{E8BAAD66-36EC-1EC0-F937-ADE706646CFF}"/>
              </a:ext>
            </a:extLst>
          </p:cNvPr>
          <p:cNvSpPr txBox="1"/>
          <p:nvPr/>
        </p:nvSpPr>
        <p:spPr>
          <a:xfrm>
            <a:off x="1730708" y="6242526"/>
            <a:ext cx="1463040" cy="369332"/>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a9a</a:t>
            </a:r>
            <a:endParaRPr kumimoji="1" lang="zh-CN" altLang="en-US"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D934F444-F63B-DFC1-5276-8EC2DE149B27}"/>
              </a:ext>
            </a:extLst>
          </p:cNvPr>
          <p:cNvSpPr txBox="1"/>
          <p:nvPr/>
        </p:nvSpPr>
        <p:spPr>
          <a:xfrm>
            <a:off x="5595233" y="6223340"/>
            <a:ext cx="1463040" cy="369332"/>
          </a:xfrm>
          <a:prstGeom prst="rect">
            <a:avLst/>
          </a:prstGeom>
          <a:noFill/>
        </p:spPr>
        <p:txBody>
          <a:bodyPr wrap="square" rtlCol="0">
            <a:spAutoFit/>
          </a:bodyPr>
          <a:lstStyle/>
          <a:p>
            <a:pPr algn="ctr"/>
            <a:r>
              <a:rPr kumimoji="1" lang="en-US" altLang="zh-CN" dirty="0" err="1">
                <a:latin typeface="Times New Roman" panose="02020603050405020304" pitchFamily="18" charset="0"/>
                <a:cs typeface="Times New Roman" panose="02020603050405020304" pitchFamily="18" charset="0"/>
              </a:rPr>
              <a:t>covtype</a:t>
            </a:r>
            <a:endParaRPr kumimoji="1" lang="zh-CN" altLang="en-US"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FBD9AB6E-31C8-1850-9461-85D7D99D4626}"/>
              </a:ext>
            </a:extLst>
          </p:cNvPr>
          <p:cNvSpPr txBox="1"/>
          <p:nvPr/>
        </p:nvSpPr>
        <p:spPr>
          <a:xfrm>
            <a:off x="9440402" y="6244663"/>
            <a:ext cx="1463040" cy="369332"/>
          </a:xfrm>
          <a:prstGeom prst="rect">
            <a:avLst/>
          </a:prstGeom>
          <a:noFill/>
        </p:spPr>
        <p:txBody>
          <a:bodyPr wrap="square" rtlCol="0">
            <a:spAutoFit/>
          </a:bodyPr>
          <a:lstStyle/>
          <a:p>
            <a:pPr algn="ctr"/>
            <a:r>
              <a:rPr kumimoji="1" lang="en-US" altLang="zh-CN" dirty="0">
                <a:latin typeface="Times New Roman" panose="02020603050405020304" pitchFamily="18" charset="0"/>
                <a:cs typeface="Times New Roman" panose="02020603050405020304" pitchFamily="18" charset="0"/>
              </a:rPr>
              <a:t>IMDB</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970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Y5YTA3MWNhMzUzZDBiZmY1ZjJiMzg4OWUyYjFiZm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724</Words>
  <Application>Microsoft Macintosh PowerPoint</Application>
  <PresentationFormat>宽屏</PresentationFormat>
  <Paragraphs>131</Paragraphs>
  <Slides>11</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微软雅黑</vt:lpstr>
      <vt:lpstr>Arial</vt:lpstr>
      <vt:lpstr>Calibri</vt:lpstr>
      <vt:lpstr>Cambria Math</vt:lpstr>
      <vt:lpstr>Comic Sans MS</vt:lpstr>
      <vt:lpstr>Times New Roman</vt:lpstr>
      <vt:lpstr>Wingdings</vt:lpstr>
      <vt:lpstr>Office 主题​​</vt:lpstr>
      <vt:lpstr>PowerPoint 演示文稿</vt:lpstr>
      <vt:lpstr>Index</vt:lpstr>
      <vt:lpstr>Problem &amp; Motivation</vt:lpstr>
      <vt:lpstr>Preliminary —— Model Pruning</vt:lpstr>
      <vt:lpstr>Preliminary —— Bi-level Optimization</vt:lpstr>
      <vt:lpstr>Method</vt:lpstr>
      <vt:lpstr>Experiment Setup</vt:lpstr>
      <vt:lpstr>Results: RNN</vt:lpstr>
      <vt:lpstr>Results: SVM</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唐 梓杰</dc:creator>
  <cp:lastModifiedBy>Qi Chen</cp:lastModifiedBy>
  <cp:revision>247</cp:revision>
  <dcterms:created xsi:type="dcterms:W3CDTF">2022-09-17T12:50:00Z</dcterms:created>
  <dcterms:modified xsi:type="dcterms:W3CDTF">2025-12-04T00:16:27Z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06C9818C41FB4233B94D620C2ADA84AB_12</vt:lpwstr>
  </property>
  <property fmtid="{D5CDD505-2E9C-101B-9397-08002B2CF9AE}" pid="3" name="KSOProductBuildVer">
    <vt:lpwstr>2052-12.1.0.16729</vt:lpwstr>
  </property>
</Properties>
</file>