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7" r:id="rId3"/>
    <p:sldId id="284" r:id="rId4"/>
    <p:sldId id="278" r:id="rId5"/>
    <p:sldId id="282" r:id="rId6"/>
    <p:sldId id="286" r:id="rId7"/>
    <p:sldId id="285" r:id="rId8"/>
    <p:sldId id="288" r:id="rId9"/>
    <p:sldId id="287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600"/>
    <a:srgbClr val="76D6FF"/>
    <a:srgbClr val="00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0"/>
  </p:normalViewPr>
  <p:slideViewPr>
    <p:cSldViewPr showGuides="1">
      <p:cViewPr varScale="1">
        <p:scale>
          <a:sx n="111" d="100"/>
          <a:sy n="111" d="100"/>
        </p:scale>
        <p:origin x="632" y="208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12/19/23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12/19/23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12/19/23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12/19/23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12/19/23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12/19/23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12/19/23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12/19/23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12/19/23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12/19/23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12/19/23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12/19/23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12/19/23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648" y="1143000"/>
            <a:ext cx="8635764" cy="2362200"/>
          </a:xfrm>
        </p:spPr>
        <p:txBody>
          <a:bodyPr/>
          <a:lstStyle/>
          <a:p>
            <a:r>
              <a:rPr lang="en-US" sz="4800" b="1" dirty="0">
                <a:latin typeface="+mj-ea"/>
                <a:cs typeface="Calibri" panose="020F0502020204030204" pitchFamily="34" charset="0"/>
              </a:rPr>
              <a:t>Multi</a:t>
            </a:r>
            <a:r>
              <a:rPr lang="zh-CN" altLang="en-US" sz="4800" b="1" dirty="0">
                <a:latin typeface="+mj-ea"/>
                <a:cs typeface="Calibri" panose="020F0502020204030204" pitchFamily="34" charset="0"/>
              </a:rPr>
              <a:t> </a:t>
            </a:r>
            <a:r>
              <a:rPr lang="en-US" altLang="zh-CN" sz="4800" b="1" dirty="0">
                <a:latin typeface="+mj-ea"/>
                <a:cs typeface="Calibri" panose="020F0502020204030204" pitchFamily="34" charset="0"/>
              </a:rPr>
              <a:t>Instance</a:t>
            </a:r>
            <a:r>
              <a:rPr lang="zh-CN" altLang="en-US" sz="4800" b="1" dirty="0">
                <a:latin typeface="+mj-ea"/>
                <a:cs typeface="Calibri" panose="020F0502020204030204" pitchFamily="34" charset="0"/>
              </a:rPr>
              <a:t> </a:t>
            </a:r>
            <a:r>
              <a:rPr lang="en-US" altLang="zh-CN" sz="4800" b="1" dirty="0">
                <a:latin typeface="+mj-ea"/>
                <a:cs typeface="Calibri" panose="020F0502020204030204" pitchFamily="34" charset="0"/>
              </a:rPr>
              <a:t>L</a:t>
            </a:r>
            <a:r>
              <a:rPr lang="en-US" sz="4800" b="1" dirty="0">
                <a:effectLst/>
                <a:latin typeface="+mj-ea"/>
                <a:cs typeface="Calibri" panose="020F0502020204030204" pitchFamily="34" charset="0"/>
              </a:rPr>
              <a:t>earning with Deep AUC Maximization on </a:t>
            </a:r>
            <a:br>
              <a:rPr lang="en-US" sz="4800" b="1" dirty="0">
                <a:effectLst/>
                <a:latin typeface="+mj-ea"/>
                <a:cs typeface="Calibri" panose="020F0502020204030204" pitchFamily="34" charset="0"/>
              </a:rPr>
            </a:br>
            <a:r>
              <a:rPr lang="en-US" sz="4800" b="1" dirty="0">
                <a:effectLst/>
                <a:latin typeface="+mj-ea"/>
                <a:cs typeface="Calibri" panose="020F0502020204030204" pitchFamily="34" charset="0"/>
              </a:rPr>
              <a:t>Medical Task </a:t>
            </a:r>
            <a:r>
              <a:rPr lang="en-US" sz="4800" b="1" dirty="0">
                <a:latin typeface="+mj-ea"/>
                <a:cs typeface="Calibri" panose="020F0502020204030204" pitchFamily="34" charset="0"/>
              </a:rPr>
              <a:t>C</a:t>
            </a:r>
            <a:r>
              <a:rPr lang="en-US" sz="4800" b="1" dirty="0">
                <a:effectLst/>
                <a:latin typeface="+mj-ea"/>
                <a:cs typeface="Calibri" panose="020F0502020204030204" pitchFamily="34" charset="0"/>
              </a:rPr>
              <a:t>lassification</a:t>
            </a:r>
            <a:endParaRPr lang="en-US" sz="4800" b="1" dirty="0">
              <a:latin typeface="+mj-ea"/>
              <a:cs typeface="Calibri" panose="020F0502020204030204" pitchFamily="34" charset="0"/>
            </a:endParaRPr>
          </a:p>
        </p:txBody>
      </p:sp>
      <p:sp>
        <p:nvSpPr>
          <p:cNvPr id="6" name="Title 12">
            <a:extLst>
              <a:ext uri="{FF2B5EF4-FFF2-40B4-BE49-F238E27FC236}">
                <a16:creationId xmlns:a16="http://schemas.microsoft.com/office/drawing/2014/main" id="{A5D9BBD1-74AB-104D-BDC3-D79C7803ABEA}"/>
              </a:ext>
            </a:extLst>
          </p:cNvPr>
          <p:cNvSpPr txBox="1">
            <a:spLocks/>
          </p:cNvSpPr>
          <p:nvPr/>
        </p:nvSpPr>
        <p:spPr>
          <a:xfrm>
            <a:off x="2428669" y="4343400"/>
            <a:ext cx="6256543" cy="9350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Xinwen Zhang</a:t>
            </a:r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Multi-instance learning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70012" y="1417637"/>
            <a:ext cx="10210800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Training set consists of bags </a:t>
            </a:r>
            <a:r>
              <a:rPr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bag labels</a:t>
            </a:r>
            <a:r>
              <a:rPr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each bag contains multiple instances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bag is positive if at least one of the instances in that bag is positive.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Weakly supervised learning: training with incomplete labels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 descr="A black number on a white background&#10;&#10;Description automatically generated">
            <a:extLst>
              <a:ext uri="{FF2B5EF4-FFF2-40B4-BE49-F238E27FC236}">
                <a16:creationId xmlns:a16="http://schemas.microsoft.com/office/drawing/2014/main" id="{59FCCB27-D0F7-C66A-552F-BBA08C6372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8112" y="1417637"/>
            <a:ext cx="1752600" cy="361648"/>
          </a:xfrm>
          <a:prstGeom prst="rect">
            <a:avLst/>
          </a:prstGeom>
        </p:spPr>
      </p:pic>
      <p:pic>
        <p:nvPicPr>
          <p:cNvPr id="7" name="Picture 6" descr="A number and dots on a white background&#10;&#10;Description automatically generated">
            <a:extLst>
              <a:ext uri="{FF2B5EF4-FFF2-40B4-BE49-F238E27FC236}">
                <a16:creationId xmlns:a16="http://schemas.microsoft.com/office/drawing/2014/main" id="{E6387B90-A926-E466-B7CE-DF0C3B345E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64" t="-1067"/>
          <a:stretch/>
        </p:blipFill>
        <p:spPr>
          <a:xfrm>
            <a:off x="8761411" y="1417637"/>
            <a:ext cx="1800377" cy="3655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C672598-AEE9-2D8C-8D55-6C2A8FEEED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9037" y="2295826"/>
            <a:ext cx="5662374" cy="361648"/>
          </a:xfrm>
          <a:prstGeom prst="rect">
            <a:avLst/>
          </a:prstGeom>
        </p:spPr>
      </p:pic>
      <p:pic>
        <p:nvPicPr>
          <p:cNvPr id="11" name="Picture 10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061896D6-7534-6459-3978-536FAE522F2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3040"/>
          <a:stretch/>
        </p:blipFill>
        <p:spPr>
          <a:xfrm>
            <a:off x="4037012" y="3672378"/>
            <a:ext cx="3676650" cy="69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Multi-instance learning</a:t>
            </a:r>
          </a:p>
        </p:txBody>
      </p:sp>
      <p:pic>
        <p:nvPicPr>
          <p:cNvPr id="11" name="Picture 10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061896D6-7534-6459-3978-536FAE522F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040"/>
          <a:stretch/>
        </p:blipFill>
        <p:spPr>
          <a:xfrm>
            <a:off x="4037012" y="3672378"/>
            <a:ext cx="3676650" cy="69373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BE5220F-A619-6628-1240-6A89DAA460D9}"/>
              </a:ext>
            </a:extLst>
          </p:cNvPr>
          <p:cNvSpPr txBox="1"/>
          <p:nvPr/>
        </p:nvSpPr>
        <p:spPr>
          <a:xfrm>
            <a:off x="1217612" y="6569689"/>
            <a:ext cx="838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[1] </a:t>
            </a:r>
            <a:r>
              <a:rPr lang="en-US" sz="105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Solving</a:t>
            </a: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t</a:t>
            </a:r>
            <a:r>
              <a:rPr lang="en-US" sz="105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 multiple instance problem with axis-parallel rectangles.</a:t>
            </a: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5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Artificial intelligence, 89(1-2):31–71, 1997a.</a:t>
            </a:r>
          </a:p>
        </p:txBody>
      </p:sp>
      <p:pic>
        <p:nvPicPr>
          <p:cNvPr id="5" name="Picture 4" descr="A diagram of a process&#10;&#10;Description automatically generated">
            <a:extLst>
              <a:ext uri="{FF2B5EF4-FFF2-40B4-BE49-F238E27FC236}">
                <a16:creationId xmlns:a16="http://schemas.microsoft.com/office/drawing/2014/main" id="{0591B403-2A4B-6645-D88E-2B6F91EF79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3912" y="1600200"/>
            <a:ext cx="5461000" cy="44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210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3">
            <a:extLst>
              <a:ext uri="{FF2B5EF4-FFF2-40B4-BE49-F238E27FC236}">
                <a16:creationId xmlns:a16="http://schemas.microsoft.com/office/drawing/2014/main" id="{0C6358AE-8A5F-38BA-ADB4-9B23A50EC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0012" y="1417637"/>
            <a:ext cx="10210800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Metrics: AUC Score(Area under the ROC Curve)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Decoupling the pairwise structure into min-max formulation: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[Ying et al.,2016]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1041400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Methodology: Update AUC Score</a:t>
            </a:r>
          </a:p>
        </p:txBody>
      </p:sp>
      <p:pic>
        <p:nvPicPr>
          <p:cNvPr id="3" name="Picture 2" descr="A math equations and formulas&#10;&#10;Description automatically generated with medium confidence">
            <a:extLst>
              <a:ext uri="{FF2B5EF4-FFF2-40B4-BE49-F238E27FC236}">
                <a16:creationId xmlns:a16="http://schemas.microsoft.com/office/drawing/2014/main" id="{924FC980-5EF2-6BBD-42FD-94E0FACACF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0212" y="2438400"/>
            <a:ext cx="6692900" cy="1981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11833D7-17B5-D337-77C7-3D63B41FB999}"/>
              </a:ext>
            </a:extLst>
          </p:cNvPr>
          <p:cNvSpPr txBox="1"/>
          <p:nvPr/>
        </p:nvSpPr>
        <p:spPr>
          <a:xfrm>
            <a:off x="1217612" y="6378258"/>
            <a:ext cx="9448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[1] Ying et al, 2016. Stochastic online </a:t>
            </a:r>
            <a:r>
              <a:rPr 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auc</a:t>
            </a: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maximization, NIPS.</a:t>
            </a:r>
          </a:p>
          <a:p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[2] Yuan et al, 2021. Large-scale Robust Deep AUC Maximization: A New Surrogate Loss and Empirical Studies on Medical Image Classification, IEEE.</a:t>
            </a:r>
          </a:p>
        </p:txBody>
      </p:sp>
      <p:pic>
        <p:nvPicPr>
          <p:cNvPr id="5" name="Picture 4" descr="A math equations and symbols&#10;&#10;Description automatically generated with medium confidence">
            <a:extLst>
              <a:ext uri="{FF2B5EF4-FFF2-40B4-BE49-F238E27FC236}">
                <a16:creationId xmlns:a16="http://schemas.microsoft.com/office/drawing/2014/main" id="{5903B218-09D7-9ECC-BC94-AC08634D01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6061" y="4360405"/>
            <a:ext cx="7772400" cy="191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62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3">
            <a:extLst>
              <a:ext uri="{FF2B5EF4-FFF2-40B4-BE49-F238E27FC236}">
                <a16:creationId xmlns:a16="http://schemas.microsoft.com/office/drawing/2014/main" id="{0C6358AE-8A5F-38BA-ADB4-9B23A50EC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0012" y="1417637"/>
            <a:ext cx="10210800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Dataset: MUSK (molecule) 1 / 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47 positive bags, and 45 negative bags / 39 positive bags, and 63 negative bag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Average bag: 5.17 / 64.69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Bag batch size: 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Instance batch size: 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5-fold Cross-validation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1117600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Experiment</a:t>
            </a:r>
          </a:p>
        </p:txBody>
      </p:sp>
    </p:spTree>
    <p:extLst>
      <p:ext uri="{BB962C8B-B14F-4D97-AF65-F5344CB8AC3E}">
        <p14:creationId xmlns:p14="http://schemas.microsoft.com/office/powerpoint/2010/main" val="320677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3">
            <a:extLst>
              <a:ext uri="{FF2B5EF4-FFF2-40B4-BE49-F238E27FC236}">
                <a16:creationId xmlns:a16="http://schemas.microsoft.com/office/drawing/2014/main" id="{0C6358AE-8A5F-38BA-ADB4-9B23A50EC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0012" y="1417637"/>
            <a:ext cx="10210800" cy="4572000"/>
          </a:xfrm>
        </p:spPr>
        <p:txBody>
          <a:bodyPr>
            <a:normAutofit/>
          </a:bodyPr>
          <a:lstStyle/>
          <a:p>
            <a:pPr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Pooling method</a:t>
            </a:r>
          </a:p>
          <a:p>
            <a:pPr>
              <a:spcAft>
                <a:spcPts val="140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Max Pooling</a:t>
            </a:r>
          </a:p>
          <a:p>
            <a:pPr lvl="1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Smoothed-max Pooling</a:t>
            </a:r>
          </a:p>
          <a:p>
            <a:pPr lvl="1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Mean Pooling</a:t>
            </a:r>
          </a:p>
          <a:p>
            <a:pPr lvl="1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Attention-based Pooling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1117600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Experiment</a:t>
            </a:r>
          </a:p>
        </p:txBody>
      </p:sp>
      <p:pic>
        <p:nvPicPr>
          <p:cNvPr id="9" name="Picture 8" descr="A black text with black letters&#10;&#10;Description automatically generated with medium confidence">
            <a:extLst>
              <a:ext uri="{FF2B5EF4-FFF2-40B4-BE49-F238E27FC236}">
                <a16:creationId xmlns:a16="http://schemas.microsoft.com/office/drawing/2014/main" id="{4EAA9937-AE1C-809A-90B0-ED75FCD13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8612" y="2818675"/>
            <a:ext cx="2855330" cy="547825"/>
          </a:xfrm>
          <a:prstGeom prst="rect">
            <a:avLst/>
          </a:prstGeom>
        </p:spPr>
      </p:pic>
      <p:pic>
        <p:nvPicPr>
          <p:cNvPr id="11" name="Picture 10" descr="A black square with a number and a number on it&#10;&#10;Description automatically generated with medium confidence">
            <a:extLst>
              <a:ext uri="{FF2B5EF4-FFF2-40B4-BE49-F238E27FC236}">
                <a16:creationId xmlns:a16="http://schemas.microsoft.com/office/drawing/2014/main" id="{83EC3C0C-D89C-5974-F758-8781073598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047"/>
          <a:stretch/>
        </p:blipFill>
        <p:spPr>
          <a:xfrm>
            <a:off x="5180012" y="3299825"/>
            <a:ext cx="4708505" cy="712650"/>
          </a:xfrm>
          <a:prstGeom prst="rect">
            <a:avLst/>
          </a:prstGeom>
        </p:spPr>
      </p:pic>
      <p:pic>
        <p:nvPicPr>
          <p:cNvPr id="14" name="Picture 13" descr="A mathematical equation with a square and square symbol&#10;&#10;Description automatically generated with medium confidence">
            <a:extLst>
              <a:ext uri="{FF2B5EF4-FFF2-40B4-BE49-F238E27FC236}">
                <a16:creationId xmlns:a16="http://schemas.microsoft.com/office/drawing/2014/main" id="{7B7366E5-0CA6-1B64-9DB1-C5AD85F118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4212" y="1747976"/>
            <a:ext cx="2538004" cy="696707"/>
          </a:xfrm>
          <a:prstGeom prst="rect">
            <a:avLst/>
          </a:prstGeom>
        </p:spPr>
      </p:pic>
      <p:pic>
        <p:nvPicPr>
          <p:cNvPr id="16" name="Picture 15" descr="A number and square symbols&#10;&#10;Description automatically generated with medium confidence">
            <a:extLst>
              <a:ext uri="{FF2B5EF4-FFF2-40B4-BE49-F238E27FC236}">
                <a16:creationId xmlns:a16="http://schemas.microsoft.com/office/drawing/2014/main" id="{C3677C86-8F69-921F-3281-3EDE5FCAB1A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3"/>
          <a:stretch/>
        </p:blipFill>
        <p:spPr>
          <a:xfrm>
            <a:off x="5408608" y="3923190"/>
            <a:ext cx="3048004" cy="730923"/>
          </a:xfrm>
          <a:prstGeom prst="rect">
            <a:avLst/>
          </a:prstGeom>
        </p:spPr>
      </p:pic>
      <p:pic>
        <p:nvPicPr>
          <p:cNvPr id="18" name="Picture 17" descr="A black text with a white background&#10;&#10;Description automatically generated">
            <a:extLst>
              <a:ext uri="{FF2B5EF4-FFF2-40B4-BE49-F238E27FC236}">
                <a16:creationId xmlns:a16="http://schemas.microsoft.com/office/drawing/2014/main" id="{404CA40D-D07B-B368-8DD9-A7B0948C010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569" t="9544" r="6166" b="2131"/>
          <a:stretch/>
        </p:blipFill>
        <p:spPr>
          <a:xfrm>
            <a:off x="5397495" y="4617132"/>
            <a:ext cx="4479909" cy="786250"/>
          </a:xfrm>
          <a:prstGeom prst="rect">
            <a:avLst/>
          </a:prstGeom>
        </p:spPr>
      </p:pic>
      <p:pic>
        <p:nvPicPr>
          <p:cNvPr id="20" name="Picture 19" descr="A black symbol with a white background&#10;&#10;Description automatically generated">
            <a:extLst>
              <a:ext uri="{FF2B5EF4-FFF2-40B4-BE49-F238E27FC236}">
                <a16:creationId xmlns:a16="http://schemas.microsoft.com/office/drawing/2014/main" id="{7519CE1E-08B6-4FE6-3FC1-5EF7E1DD722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21311" y="5422358"/>
            <a:ext cx="2595154" cy="37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80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1117600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Experimental Result: MUSK1</a:t>
            </a:r>
          </a:p>
        </p:txBody>
      </p:sp>
      <p:pic>
        <p:nvPicPr>
          <p:cNvPr id="7" name="Content Placeholder 6" descr="A graph with blue and orange lines&#10;&#10;Description automatically generated">
            <a:extLst>
              <a:ext uri="{FF2B5EF4-FFF2-40B4-BE49-F238E27FC236}">
                <a16:creationId xmlns:a16="http://schemas.microsoft.com/office/drawing/2014/main" id="{B134ECD7-F276-C991-333C-3A2B64C4AE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2311" y="1346201"/>
            <a:ext cx="4114800" cy="2286000"/>
          </a:xfrm>
        </p:spPr>
      </p:pic>
      <p:pic>
        <p:nvPicPr>
          <p:cNvPr id="11" name="Picture 10" descr="A graph of a graph&#10;&#10;Description automatically generated">
            <a:extLst>
              <a:ext uri="{FF2B5EF4-FFF2-40B4-BE49-F238E27FC236}">
                <a16:creationId xmlns:a16="http://schemas.microsoft.com/office/drawing/2014/main" id="{B0FFC880-BE72-FFAB-4517-431AF814EB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1398" y="3733801"/>
            <a:ext cx="4114800" cy="2286000"/>
          </a:xfrm>
          <a:prstGeom prst="rect">
            <a:avLst/>
          </a:prstGeom>
        </p:spPr>
      </p:pic>
      <p:pic>
        <p:nvPicPr>
          <p:cNvPr id="14" name="Picture 13" descr="A graph of a graph&#10;&#10;Description automatically generated">
            <a:extLst>
              <a:ext uri="{FF2B5EF4-FFF2-40B4-BE49-F238E27FC236}">
                <a16:creationId xmlns:a16="http://schemas.microsoft.com/office/drawing/2014/main" id="{C0AFB071-FCD2-C396-8801-9D81518774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9772" y="3683001"/>
            <a:ext cx="4114800" cy="2286000"/>
          </a:xfrm>
          <a:prstGeom prst="rect">
            <a:avLst/>
          </a:prstGeom>
        </p:spPr>
      </p:pic>
      <p:pic>
        <p:nvPicPr>
          <p:cNvPr id="16" name="Picture 15" descr="A graph of a graph&#10;&#10;Description automatically generated">
            <a:extLst>
              <a:ext uri="{FF2B5EF4-FFF2-40B4-BE49-F238E27FC236}">
                <a16:creationId xmlns:a16="http://schemas.microsoft.com/office/drawing/2014/main" id="{B8DDDBA0-094F-42C5-36CF-D5458432C1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1398" y="1333501"/>
            <a:ext cx="41148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18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1117600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Experimental Result: MUSK2</a:t>
            </a:r>
          </a:p>
        </p:txBody>
      </p:sp>
      <p:pic>
        <p:nvPicPr>
          <p:cNvPr id="5" name="Picture 4" descr="A graph of a graph&#10;&#10;Description automatically generated">
            <a:extLst>
              <a:ext uri="{FF2B5EF4-FFF2-40B4-BE49-F238E27FC236}">
                <a16:creationId xmlns:a16="http://schemas.microsoft.com/office/drawing/2014/main" id="{61101CA5-7F4A-3A2B-360B-BB0F6037F2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828" y="1371600"/>
            <a:ext cx="4114800" cy="2286000"/>
          </a:xfrm>
          <a:prstGeom prst="rect">
            <a:avLst/>
          </a:prstGeom>
        </p:spPr>
      </p:pic>
      <p:pic>
        <p:nvPicPr>
          <p:cNvPr id="8" name="Picture 7" descr="A graph of blue and orange lines&#10;&#10;Description automatically generated">
            <a:extLst>
              <a:ext uri="{FF2B5EF4-FFF2-40B4-BE49-F238E27FC236}">
                <a16:creationId xmlns:a16="http://schemas.microsoft.com/office/drawing/2014/main" id="{68F3A551-A9C0-BD08-61E8-2754012E19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0828" y="3768089"/>
            <a:ext cx="4114800" cy="2286000"/>
          </a:xfrm>
          <a:prstGeom prst="rect">
            <a:avLst/>
          </a:prstGeom>
        </p:spPr>
      </p:pic>
      <p:pic>
        <p:nvPicPr>
          <p:cNvPr id="10" name="Picture 9" descr="A graph of a graph&#10;&#10;Description automatically generated with medium confidence">
            <a:extLst>
              <a:ext uri="{FF2B5EF4-FFF2-40B4-BE49-F238E27FC236}">
                <a16:creationId xmlns:a16="http://schemas.microsoft.com/office/drawing/2014/main" id="{A0F13106-8429-22C5-0FF7-CE111437FD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1612" y="1388745"/>
            <a:ext cx="4114800" cy="2286000"/>
          </a:xfrm>
          <a:prstGeom prst="rect">
            <a:avLst/>
          </a:prstGeom>
        </p:spPr>
      </p:pic>
      <p:pic>
        <p:nvPicPr>
          <p:cNvPr id="15" name="Picture 14" descr="A graph of blue and orange lines&#10;&#10;Description automatically generated">
            <a:extLst>
              <a:ext uri="{FF2B5EF4-FFF2-40B4-BE49-F238E27FC236}">
                <a16:creationId xmlns:a16="http://schemas.microsoft.com/office/drawing/2014/main" id="{0BFEDF6E-B68C-EFCE-781C-7992120AAD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0504" y="3768089"/>
            <a:ext cx="41148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75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8DB4B-41C0-03E6-CFE8-E5000713F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8669" y="1600201"/>
            <a:ext cx="8329031" cy="1828800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146277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h education presentation with Pi  (widescreen).potx" id="{DF132673-7A8C-4FB7-A35E-0123B6C0D98B}" vid="{CCAAB50D-2EF2-4925-80C2-C83131AE58AC}"/>
    </a:ext>
  </a:extLst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 16x9</Template>
  <TotalTime>2923</TotalTime>
  <Words>220</Words>
  <Application>Microsoft Macintosh PowerPoint</Application>
  <PresentationFormat>Custom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Euphemia</vt:lpstr>
      <vt:lpstr>Helvetica Neue</vt:lpstr>
      <vt:lpstr>Math 16x9</vt:lpstr>
      <vt:lpstr>Multi Instance Learning with Deep AUC Maximization on  Medical Task Classification</vt:lpstr>
      <vt:lpstr>Multi-instance learning</vt:lpstr>
      <vt:lpstr>Multi-instance learning</vt:lpstr>
      <vt:lpstr>Methodology: Update AUC Score</vt:lpstr>
      <vt:lpstr>Experiment</vt:lpstr>
      <vt:lpstr>Experiment</vt:lpstr>
      <vt:lpstr>Experimental Result: MUSK1</vt:lpstr>
      <vt:lpstr>Experimental Result: MUSK2</vt:lpstr>
      <vt:lpstr>THANKS!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Provable Multi-instance Deep AUC Maximization with Stochastic Pooling</dc:title>
  <dc:creator>Xinwen (Ellen) Zhang</dc:creator>
  <cp:lastModifiedBy>Xinwen (Ellen) Zhang</cp:lastModifiedBy>
  <cp:revision>44</cp:revision>
  <dcterms:created xsi:type="dcterms:W3CDTF">2023-09-15T13:45:45Z</dcterms:created>
  <dcterms:modified xsi:type="dcterms:W3CDTF">2023-12-19T22:58:59Z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