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7" r:id="rId6"/>
    <p:sldId id="260" r:id="rId7"/>
    <p:sldId id="261" r:id="rId8"/>
    <p:sldId id="262" r:id="rId9"/>
    <p:sldId id="265" r:id="rId10"/>
    <p:sldId id="263" r:id="rId11"/>
    <p:sldId id="266"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5/3/2022</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482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5/3/2022</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1755688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24025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92948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186654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E0CF6C-748E-4B7A-BC8B-3011EF78ED13}" type="datetime1">
              <a:rPr lang="en-US" smtClean="0"/>
              <a:pPr/>
              <a:t>5/3/2022</a:t>
            </a:fld>
            <a:endParaRPr lang="en-US" dirty="0"/>
          </a:p>
        </p:txBody>
      </p:sp>
      <p:sp>
        <p:nvSpPr>
          <p:cNvPr id="4"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8559740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E0CF6C-748E-4B7A-BC8B-3011EF78ED13}" type="datetime1">
              <a:rPr lang="en-US" smtClean="0"/>
              <a:pPr/>
              <a:t>5/3/2022</a:t>
            </a:fld>
            <a:endParaRPr lang="en-US" dirty="0"/>
          </a:p>
        </p:txBody>
      </p:sp>
      <p:sp>
        <p:nvSpPr>
          <p:cNvPr id="4"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848230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4164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2211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055F08A-1E71-4B2B-BB49-E743F2903911}" type="datetime1">
              <a:rPr lang="en-US" smtClean="0"/>
              <a:t>5/3/2022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970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8418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424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788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AB41CFF-90C9-47B3-9DA1-F2BF8D839F7E}" type="datetime1">
              <a:rPr lang="en-US" smtClean="0"/>
              <a:t>5/3/2022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8311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6048FA-06AB-4884-A69B-986B96E68A24}" type="datetime1">
              <a:rPr lang="en-US" smtClean="0"/>
              <a:t>5/3/2022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7665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0DB7ABA-0172-4F9C-889D-567164F66BCD}" type="datetime1">
              <a:rPr lang="en-US" smtClean="0"/>
              <a:t>5/3/2022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568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4500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E0CF6C-748E-4B7A-BC8B-3011EF78ED13}" type="datetime1">
              <a:rPr lang="en-US" smtClean="0"/>
              <a:pPr/>
              <a:t>5/3/2022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1151092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achinelearningmastery.com/choose-an-activation-function-for-deep-learning/#:~:text=ReLU%20Hidden%20Layer%20Activation%20Function,function%20used%20for%20hidden%20layers" TargetMode="External"/><Relationship Id="rId2" Type="http://schemas.openxmlformats.org/officeDocument/2006/relationships/hyperlink" Target="https://towardsdatascience.com/snake-played-by-a-deep-reinforcement-learning-agent-53f2c4331d36" TargetMode="External"/><Relationship Id="rId1" Type="http://schemas.openxmlformats.org/officeDocument/2006/relationships/slideLayout" Target="../slideLayouts/slideLayout2.xml"/><Relationship Id="rId6" Type="http://schemas.openxmlformats.org/officeDocument/2006/relationships/hyperlink" Target="https://www.semanticscholar.org/paper/Learning-to-Play%3A-Reinforcement-Learning-and-Games-Plaat/26b6477ef683ef55c453d65fbcbf4e51e0d77b07" TargetMode="External"/><Relationship Id="rId5" Type="http://schemas.openxmlformats.org/officeDocument/2006/relationships/hyperlink" Target="https://www.cs.cmu.edu/~bhiksha/courses/deeplearning/Fall.2016/notes/Sonia_Hornik.pdf" TargetMode="External"/><Relationship Id="rId4" Type="http://schemas.openxmlformats.org/officeDocument/2006/relationships/hyperlink" Target="https://arxiv.org/pdf/1811.03378.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on colored waves lined with dots">
            <a:extLst>
              <a:ext uri="{FF2B5EF4-FFF2-40B4-BE49-F238E27FC236}">
                <a16:creationId xmlns:a16="http://schemas.microsoft.com/office/drawing/2014/main" id="{2A426D68-96D6-DABD-FDB4-1D44B11709B2}"/>
              </a:ext>
            </a:extLst>
          </p:cNvPr>
          <p:cNvPicPr>
            <a:picLocks noChangeAspect="1"/>
          </p:cNvPicPr>
          <p:nvPr/>
        </p:nvPicPr>
        <p:blipFill rotWithShape="1">
          <a:blip r:embed="rId2">
            <a:alphaModFix amt="60000"/>
          </a:blip>
          <a:srcRect t="20"/>
          <a:stretch/>
        </p:blipFill>
        <p:spPr>
          <a:xfrm>
            <a:off x="20" y="10"/>
            <a:ext cx="12191980" cy="6856614"/>
          </a:xfrm>
          <a:prstGeom prst="rect">
            <a:avLst/>
          </a:prstGeom>
        </p:spPr>
      </p:pic>
      <p:sp>
        <p:nvSpPr>
          <p:cNvPr id="2" name="Title 1">
            <a:extLst>
              <a:ext uri="{FF2B5EF4-FFF2-40B4-BE49-F238E27FC236}">
                <a16:creationId xmlns:a16="http://schemas.microsoft.com/office/drawing/2014/main" id="{4CA4B311-49EB-45AB-A60C-06AF46AE5235}"/>
              </a:ext>
            </a:extLst>
          </p:cNvPr>
          <p:cNvSpPr>
            <a:spLocks noGrp="1"/>
          </p:cNvSpPr>
          <p:nvPr>
            <p:ph type="ctrTitle"/>
          </p:nvPr>
        </p:nvSpPr>
        <p:spPr>
          <a:xfrm>
            <a:off x="838200" y="740211"/>
            <a:ext cx="7530685" cy="3163864"/>
          </a:xfrm>
        </p:spPr>
        <p:txBody>
          <a:bodyPr>
            <a:normAutofit fontScale="90000"/>
          </a:bodyPr>
          <a:lstStyle/>
          <a:p>
            <a:pPr algn="l"/>
            <a:r>
              <a:rPr lang="en-US" sz="5200" dirty="0">
                <a:solidFill>
                  <a:srgbClr val="FFFFFF"/>
                </a:solidFill>
              </a:rPr>
              <a:t>Artificial Intelligence: Using Deep Reinforcement Learning to Play “Snake”</a:t>
            </a:r>
          </a:p>
        </p:txBody>
      </p:sp>
      <p:sp>
        <p:nvSpPr>
          <p:cNvPr id="3" name="Subtitle 2">
            <a:extLst>
              <a:ext uri="{FF2B5EF4-FFF2-40B4-BE49-F238E27FC236}">
                <a16:creationId xmlns:a16="http://schemas.microsoft.com/office/drawing/2014/main" id="{51119B7C-33D7-4B04-9C2A-C37186C95385}"/>
              </a:ext>
            </a:extLst>
          </p:cNvPr>
          <p:cNvSpPr>
            <a:spLocks noGrp="1"/>
          </p:cNvSpPr>
          <p:nvPr>
            <p:ph type="subTitle" idx="1"/>
          </p:nvPr>
        </p:nvSpPr>
        <p:spPr>
          <a:xfrm>
            <a:off x="838200" y="4074515"/>
            <a:ext cx="7583133" cy="1279124"/>
          </a:xfrm>
        </p:spPr>
        <p:txBody>
          <a:bodyPr>
            <a:normAutofit/>
          </a:bodyPr>
          <a:lstStyle/>
          <a:p>
            <a:pPr algn="l"/>
            <a:r>
              <a:rPr lang="en-US" sz="2200" dirty="0">
                <a:solidFill>
                  <a:srgbClr val="FFFFFF"/>
                </a:solidFill>
              </a:rPr>
              <a:t>BY: Saf Rahman</a:t>
            </a:r>
          </a:p>
        </p:txBody>
      </p:sp>
    </p:spTree>
    <p:extLst>
      <p:ext uri="{BB962C8B-B14F-4D97-AF65-F5344CB8AC3E}">
        <p14:creationId xmlns:p14="http://schemas.microsoft.com/office/powerpoint/2010/main" val="262202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F2DE-AAB1-4A9D-AE76-C934AE74A1A9}"/>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AA149326-AA5B-41A9-8133-A7BF9679AFE2}"/>
              </a:ext>
            </a:extLst>
          </p:cNvPr>
          <p:cNvSpPr>
            <a:spLocks noGrp="1"/>
          </p:cNvSpPr>
          <p:nvPr>
            <p:ph idx="1"/>
          </p:nvPr>
        </p:nvSpPr>
        <p:spPr/>
        <p:txBody>
          <a:bodyPr/>
          <a:lstStyle/>
          <a:p>
            <a:r>
              <a:rPr lang="en-US" dirty="0"/>
              <a:t>Performance was capped at around 50 points</a:t>
            </a:r>
          </a:p>
          <a:p>
            <a:r>
              <a:rPr lang="en-US" dirty="0"/>
              <a:t>The snake learns to search for the food and avoid obstacles around the head but not necessarily avoid trapping itself since it doesn’t keep track of where the rest of its body is</a:t>
            </a:r>
          </a:p>
          <a:p>
            <a:r>
              <a:rPr lang="en-US" dirty="0"/>
              <a:t>Coming up with a system to give the agent more information about where everything is on the board might be useful to keep track of the rest of the snake</a:t>
            </a:r>
          </a:p>
          <a:p>
            <a:endParaRPr lang="en-US" dirty="0"/>
          </a:p>
        </p:txBody>
      </p:sp>
    </p:spTree>
    <p:extLst>
      <p:ext uri="{BB962C8B-B14F-4D97-AF65-F5344CB8AC3E}">
        <p14:creationId xmlns:p14="http://schemas.microsoft.com/office/powerpoint/2010/main" val="338210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F7B0-C6C5-428F-93B6-C8C9B040FA39}"/>
              </a:ext>
            </a:extLst>
          </p:cNvPr>
          <p:cNvSpPr>
            <a:spLocks noGrp="1"/>
          </p:cNvSpPr>
          <p:nvPr>
            <p:ph type="title"/>
          </p:nvPr>
        </p:nvSpPr>
        <p:spPr/>
        <p:txBody>
          <a:bodyPr/>
          <a:lstStyle/>
          <a:p>
            <a:r>
              <a:rPr lang="en-US" dirty="0"/>
              <a:t>Future Experimentation</a:t>
            </a:r>
          </a:p>
        </p:txBody>
      </p:sp>
      <p:sp>
        <p:nvSpPr>
          <p:cNvPr id="3" name="Content Placeholder 2">
            <a:extLst>
              <a:ext uri="{FF2B5EF4-FFF2-40B4-BE49-F238E27FC236}">
                <a16:creationId xmlns:a16="http://schemas.microsoft.com/office/drawing/2014/main" id="{2CB48370-4E7D-4B91-99D3-049FC95E3FD9}"/>
              </a:ext>
            </a:extLst>
          </p:cNvPr>
          <p:cNvSpPr>
            <a:spLocks noGrp="1"/>
          </p:cNvSpPr>
          <p:nvPr>
            <p:ph idx="1"/>
          </p:nvPr>
        </p:nvSpPr>
        <p:spPr/>
        <p:txBody>
          <a:bodyPr/>
          <a:lstStyle/>
          <a:p>
            <a:r>
              <a:rPr lang="en-US" dirty="0"/>
              <a:t>Increase the size of the board every ‘n’ turns to see how that impacts the score</a:t>
            </a:r>
          </a:p>
          <a:p>
            <a:r>
              <a:rPr lang="en-US" dirty="0"/>
              <a:t>Add obstacles in addition to the walls and snake body to see how the trained model will perform</a:t>
            </a:r>
          </a:p>
          <a:p>
            <a:r>
              <a:rPr lang="en-US" dirty="0"/>
              <a:t>Add multiple pieces of food for the snake to potentially eat</a:t>
            </a:r>
          </a:p>
          <a:p>
            <a:r>
              <a:rPr lang="en-US" dirty="0"/>
              <a:t>Add “poison” that decreases score instead of increasing or causing the game to end</a:t>
            </a:r>
          </a:p>
        </p:txBody>
      </p:sp>
    </p:spTree>
    <p:extLst>
      <p:ext uri="{BB962C8B-B14F-4D97-AF65-F5344CB8AC3E}">
        <p14:creationId xmlns:p14="http://schemas.microsoft.com/office/powerpoint/2010/main" val="283947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B6B0-E1AC-49D6-B62D-186E8921FDB6}"/>
              </a:ext>
            </a:extLst>
          </p:cNvPr>
          <p:cNvSpPr>
            <a:spLocks noGrp="1"/>
          </p:cNvSpPr>
          <p:nvPr>
            <p:ph type="title"/>
          </p:nvPr>
        </p:nvSpPr>
        <p:spPr>
          <a:xfrm>
            <a:off x="1393639" y="2728735"/>
            <a:ext cx="9404723" cy="1400530"/>
          </a:xfrm>
        </p:spPr>
        <p:txBody>
          <a:bodyPr/>
          <a:lstStyle/>
          <a:p>
            <a:pPr algn="ctr"/>
            <a:r>
              <a:rPr lang="en-US" sz="6600" dirty="0"/>
              <a:t>Thank You!</a:t>
            </a:r>
          </a:p>
        </p:txBody>
      </p:sp>
    </p:spTree>
    <p:extLst>
      <p:ext uri="{BB962C8B-B14F-4D97-AF65-F5344CB8AC3E}">
        <p14:creationId xmlns:p14="http://schemas.microsoft.com/office/powerpoint/2010/main" val="82294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F210-97FE-40D8-9975-8B54A9247BF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21DF259-72D1-4ABB-90DE-02B863245D85}"/>
              </a:ext>
            </a:extLst>
          </p:cNvPr>
          <p:cNvSpPr>
            <a:spLocks noGrp="1"/>
          </p:cNvSpPr>
          <p:nvPr>
            <p:ph idx="1"/>
          </p:nvPr>
        </p:nvSpPr>
        <p:spPr/>
        <p:txBody>
          <a:bodyPr/>
          <a:lstStyle/>
          <a:p>
            <a:r>
              <a:rPr lang="en-US" sz="1400" dirty="0">
                <a:hlinkClick r:id="rId2"/>
              </a:rPr>
              <a:t>https://towardsdatascience.com/snake-played-by-a-deep-reinforcement-learning-agent-53f2c4331d36</a:t>
            </a:r>
            <a:endParaRPr lang="en-US" sz="1400" dirty="0"/>
          </a:p>
          <a:p>
            <a:r>
              <a:rPr lang="en-US" sz="1400" dirty="0">
                <a:hlinkClick r:id="rId3"/>
              </a:rPr>
              <a:t>https://machinelearningmastery.com/choose-an-activation-function-for-deep-learning/#:~:text=ReLU%20Hidden%20Layer%20Activation%20Function,function%20used%20for%20hidden%20layers</a:t>
            </a:r>
            <a:r>
              <a:rPr lang="en-US" sz="1400" dirty="0"/>
              <a:t>.</a:t>
            </a:r>
          </a:p>
          <a:p>
            <a:r>
              <a:rPr lang="en-US" sz="1400" dirty="0">
                <a:hlinkClick r:id="rId4"/>
              </a:rPr>
              <a:t>https://arxiv.org/pdf/1811.03378.pdf</a:t>
            </a:r>
            <a:endParaRPr lang="en-US" sz="1400" dirty="0"/>
          </a:p>
          <a:p>
            <a:r>
              <a:rPr lang="en-US" sz="1400" dirty="0">
                <a:hlinkClick r:id="rId5"/>
              </a:rPr>
              <a:t>``Multilayer feedforward networks are universal approximators" </a:t>
            </a:r>
            <a:r>
              <a:rPr lang="en-US" sz="1400" dirty="0" err="1">
                <a:hlinkClick r:id="rId5"/>
              </a:rPr>
              <a:t>eserved@d</a:t>
            </a:r>
            <a:r>
              <a:rPr lang="en-US" sz="1400" dirty="0">
                <a:hlinkClick r:id="rId5"/>
              </a:rPr>
              <a:t> = *@let@token - Kur </a:t>
            </a:r>
            <a:r>
              <a:rPr lang="en-US" sz="1400" dirty="0" err="1">
                <a:hlinkClick r:id="rId5"/>
              </a:rPr>
              <a:t>Hornik</a:t>
            </a:r>
            <a:r>
              <a:rPr lang="en-US" sz="1400" dirty="0">
                <a:hlinkClick r:id="rId5"/>
              </a:rPr>
              <a:t>, Maxwell Stinchcombe and </a:t>
            </a:r>
            <a:r>
              <a:rPr lang="en-US" sz="1400" dirty="0" err="1">
                <a:hlinkClick r:id="rId5"/>
              </a:rPr>
              <a:t>Halber</a:t>
            </a:r>
            <a:r>
              <a:rPr lang="en-US" sz="1400" dirty="0">
                <a:hlinkClick r:id="rId5"/>
              </a:rPr>
              <a:t> White (1989) </a:t>
            </a:r>
            <a:r>
              <a:rPr lang="en-US" sz="1400" dirty="0" err="1">
                <a:hlinkClick r:id="rId5"/>
              </a:rPr>
              <a:t>eserved@d</a:t>
            </a:r>
            <a:r>
              <a:rPr lang="en-US" sz="1400" dirty="0">
                <a:hlinkClick r:id="rId5"/>
              </a:rPr>
              <a:t> = *@let@token (cmu.edu)</a:t>
            </a:r>
            <a:endParaRPr lang="en-US" sz="1400" dirty="0"/>
          </a:p>
          <a:p>
            <a:r>
              <a:rPr lang="en-US" sz="1400" dirty="0">
                <a:hlinkClick r:id="rId6"/>
              </a:rPr>
              <a:t>Learning to Play: Reinforcement Learning and Games | Semantic Scholar</a:t>
            </a:r>
            <a:endParaRPr lang="en-US" sz="1400" dirty="0"/>
          </a:p>
        </p:txBody>
      </p:sp>
    </p:spTree>
    <p:extLst>
      <p:ext uri="{BB962C8B-B14F-4D97-AF65-F5344CB8AC3E}">
        <p14:creationId xmlns:p14="http://schemas.microsoft.com/office/powerpoint/2010/main" val="149807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A279-F98C-4BCF-A97C-C6D47BA54471}"/>
              </a:ext>
            </a:extLst>
          </p:cNvPr>
          <p:cNvSpPr>
            <a:spLocks noGrp="1"/>
          </p:cNvSpPr>
          <p:nvPr>
            <p:ph type="title"/>
          </p:nvPr>
        </p:nvSpPr>
        <p:spPr/>
        <p:txBody>
          <a:bodyPr/>
          <a:lstStyle/>
          <a:p>
            <a:r>
              <a:rPr lang="en-US" dirty="0"/>
              <a:t>What is Snake? </a:t>
            </a:r>
          </a:p>
        </p:txBody>
      </p:sp>
      <p:sp>
        <p:nvSpPr>
          <p:cNvPr id="3" name="Content Placeholder 2">
            <a:extLst>
              <a:ext uri="{FF2B5EF4-FFF2-40B4-BE49-F238E27FC236}">
                <a16:creationId xmlns:a16="http://schemas.microsoft.com/office/drawing/2014/main" id="{63BD8A3B-1FFE-49DE-8334-98BFDA0824A6}"/>
              </a:ext>
            </a:extLst>
          </p:cNvPr>
          <p:cNvSpPr>
            <a:spLocks noGrp="1"/>
          </p:cNvSpPr>
          <p:nvPr>
            <p:ph idx="1"/>
          </p:nvPr>
        </p:nvSpPr>
        <p:spPr/>
        <p:txBody>
          <a:bodyPr/>
          <a:lstStyle/>
          <a:p>
            <a:r>
              <a:rPr lang="en-US" dirty="0"/>
              <a:t>Single Player Game</a:t>
            </a:r>
          </a:p>
          <a:p>
            <a:r>
              <a:rPr lang="en-US" dirty="0"/>
              <a:t>Survival game</a:t>
            </a:r>
          </a:p>
          <a:p>
            <a:r>
              <a:rPr lang="en-US" dirty="0"/>
              <a:t>Goal is to get the highest score</a:t>
            </a:r>
          </a:p>
          <a:p>
            <a:r>
              <a:rPr lang="en-US" dirty="0"/>
              <a:t>Increase score by eating food</a:t>
            </a:r>
          </a:p>
          <a:p>
            <a:r>
              <a:rPr lang="en-US" dirty="0"/>
              <a:t>As you eat food the snake grows</a:t>
            </a:r>
          </a:p>
          <a:p>
            <a:r>
              <a:rPr lang="en-US" dirty="0"/>
              <a:t>The snake loses if it runs into a wall or itself</a:t>
            </a:r>
          </a:p>
          <a:p>
            <a:endParaRPr lang="en-US" dirty="0"/>
          </a:p>
        </p:txBody>
      </p:sp>
      <p:pic>
        <p:nvPicPr>
          <p:cNvPr id="4" name="Picture 3">
            <a:extLst>
              <a:ext uri="{FF2B5EF4-FFF2-40B4-BE49-F238E27FC236}">
                <a16:creationId xmlns:a16="http://schemas.microsoft.com/office/drawing/2014/main" id="{6755378F-C9B1-4179-9F97-88E4657F7EC7}"/>
              </a:ext>
            </a:extLst>
          </p:cNvPr>
          <p:cNvPicPr>
            <a:picLocks noChangeAspect="1"/>
          </p:cNvPicPr>
          <p:nvPr/>
        </p:nvPicPr>
        <p:blipFill>
          <a:blip r:embed="rId2"/>
          <a:stretch>
            <a:fillRect/>
          </a:stretch>
        </p:blipFill>
        <p:spPr>
          <a:xfrm>
            <a:off x="6748175" y="1617284"/>
            <a:ext cx="4932860" cy="4015765"/>
          </a:xfrm>
          <a:prstGeom prst="rect">
            <a:avLst/>
          </a:prstGeom>
        </p:spPr>
      </p:pic>
    </p:spTree>
    <p:extLst>
      <p:ext uri="{BB962C8B-B14F-4D97-AF65-F5344CB8AC3E}">
        <p14:creationId xmlns:p14="http://schemas.microsoft.com/office/powerpoint/2010/main" val="155758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9367-5EC4-4203-BC13-B0953AD644CA}"/>
              </a:ext>
            </a:extLst>
          </p:cNvPr>
          <p:cNvSpPr>
            <a:spLocks noGrp="1"/>
          </p:cNvSpPr>
          <p:nvPr>
            <p:ph type="title"/>
          </p:nvPr>
        </p:nvSpPr>
        <p:spPr/>
        <p:txBody>
          <a:bodyPr/>
          <a:lstStyle/>
          <a:p>
            <a:r>
              <a:rPr lang="en-US" dirty="0"/>
              <a:t>General Analysis</a:t>
            </a:r>
          </a:p>
        </p:txBody>
      </p:sp>
      <p:sp>
        <p:nvSpPr>
          <p:cNvPr id="3" name="Content Placeholder 2">
            <a:extLst>
              <a:ext uri="{FF2B5EF4-FFF2-40B4-BE49-F238E27FC236}">
                <a16:creationId xmlns:a16="http://schemas.microsoft.com/office/drawing/2014/main" id="{61FB495D-4CF5-4E94-BC13-9EC609F45F37}"/>
              </a:ext>
            </a:extLst>
          </p:cNvPr>
          <p:cNvSpPr>
            <a:spLocks noGrp="1"/>
          </p:cNvSpPr>
          <p:nvPr>
            <p:ph idx="1"/>
          </p:nvPr>
        </p:nvSpPr>
        <p:spPr>
          <a:xfrm>
            <a:off x="1103312" y="2052918"/>
            <a:ext cx="5782767" cy="4195481"/>
          </a:xfrm>
        </p:spPr>
        <p:txBody>
          <a:bodyPr>
            <a:normAutofit lnSpcReduction="10000"/>
          </a:bodyPr>
          <a:lstStyle/>
          <a:p>
            <a:r>
              <a:rPr lang="en-US" dirty="0"/>
              <a:t>There is a limit to how large the snake can be depending on the size of the board</a:t>
            </a:r>
          </a:p>
          <a:p>
            <a:r>
              <a:rPr lang="en-US" dirty="0"/>
              <a:t>There are l*w places on the board</a:t>
            </a:r>
          </a:p>
          <a:p>
            <a:r>
              <a:rPr lang="en-US" dirty="0"/>
              <a:t>Food can appear in any random location </a:t>
            </a:r>
          </a:p>
          <a:p>
            <a:r>
              <a:rPr lang="en-US" dirty="0"/>
              <a:t>There are multiple solutions that work for a given level, as the size of the snake grows, the number of working solutions decreases</a:t>
            </a:r>
          </a:p>
          <a:p>
            <a:r>
              <a:rPr lang="en-US" dirty="0"/>
              <a:t>Starts with infinitely many solutions to reach the food. To prevent infinite loops I added a clause that ends the game after a certain amount of turns that pass if no food is found. </a:t>
            </a:r>
          </a:p>
          <a:p>
            <a:endParaRPr lang="en-US" dirty="0"/>
          </a:p>
        </p:txBody>
      </p:sp>
      <p:pic>
        <p:nvPicPr>
          <p:cNvPr id="5" name="Picture 4">
            <a:extLst>
              <a:ext uri="{FF2B5EF4-FFF2-40B4-BE49-F238E27FC236}">
                <a16:creationId xmlns:a16="http://schemas.microsoft.com/office/drawing/2014/main" id="{00A7C1B4-4BBC-4F28-8BF0-57B2B3416DD9}"/>
              </a:ext>
            </a:extLst>
          </p:cNvPr>
          <p:cNvPicPr>
            <a:picLocks noChangeAspect="1"/>
          </p:cNvPicPr>
          <p:nvPr/>
        </p:nvPicPr>
        <p:blipFill>
          <a:blip r:embed="rId2"/>
          <a:stretch>
            <a:fillRect/>
          </a:stretch>
        </p:blipFill>
        <p:spPr>
          <a:xfrm>
            <a:off x="6756212" y="2113472"/>
            <a:ext cx="5080045" cy="881232"/>
          </a:xfrm>
          <a:prstGeom prst="rect">
            <a:avLst/>
          </a:prstGeom>
        </p:spPr>
      </p:pic>
      <p:pic>
        <p:nvPicPr>
          <p:cNvPr id="7" name="Picture 6">
            <a:extLst>
              <a:ext uri="{FF2B5EF4-FFF2-40B4-BE49-F238E27FC236}">
                <a16:creationId xmlns:a16="http://schemas.microsoft.com/office/drawing/2014/main" id="{D1C875FF-E422-41FD-A986-9A65B4090D49}"/>
              </a:ext>
            </a:extLst>
          </p:cNvPr>
          <p:cNvPicPr>
            <a:picLocks noChangeAspect="1"/>
          </p:cNvPicPr>
          <p:nvPr/>
        </p:nvPicPr>
        <p:blipFill>
          <a:blip r:embed="rId3"/>
          <a:stretch>
            <a:fillRect/>
          </a:stretch>
        </p:blipFill>
        <p:spPr>
          <a:xfrm>
            <a:off x="6756212" y="3194374"/>
            <a:ext cx="4806060" cy="2790067"/>
          </a:xfrm>
          <a:prstGeom prst="rect">
            <a:avLst/>
          </a:prstGeom>
        </p:spPr>
      </p:pic>
    </p:spTree>
    <p:extLst>
      <p:ext uri="{BB962C8B-B14F-4D97-AF65-F5344CB8AC3E}">
        <p14:creationId xmlns:p14="http://schemas.microsoft.com/office/powerpoint/2010/main" val="404372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DD12-5421-4ABB-B0CD-17437C5CDA01}"/>
              </a:ext>
            </a:extLst>
          </p:cNvPr>
          <p:cNvSpPr>
            <a:spLocks noGrp="1"/>
          </p:cNvSpPr>
          <p:nvPr>
            <p:ph type="title"/>
          </p:nvPr>
        </p:nvSpPr>
        <p:spPr/>
        <p:txBody>
          <a:bodyPr/>
          <a:lstStyle/>
          <a:p>
            <a:r>
              <a:rPr lang="en-US" dirty="0"/>
              <a:t>Deep Reinforcement learning</a:t>
            </a:r>
          </a:p>
        </p:txBody>
      </p:sp>
      <p:sp>
        <p:nvSpPr>
          <p:cNvPr id="3" name="Content Placeholder 2">
            <a:extLst>
              <a:ext uri="{FF2B5EF4-FFF2-40B4-BE49-F238E27FC236}">
                <a16:creationId xmlns:a16="http://schemas.microsoft.com/office/drawing/2014/main" id="{B02B3CEF-5F00-430A-89C9-FA2A5B47A4C7}"/>
              </a:ext>
            </a:extLst>
          </p:cNvPr>
          <p:cNvSpPr>
            <a:spLocks noGrp="1"/>
          </p:cNvSpPr>
          <p:nvPr>
            <p:ph idx="1"/>
          </p:nvPr>
        </p:nvSpPr>
        <p:spPr/>
        <p:txBody>
          <a:bodyPr/>
          <a:lstStyle/>
          <a:p>
            <a:r>
              <a:rPr lang="en-US" dirty="0"/>
              <a:t>As we know, reinforcement learning is most like how humans learn in that the program learns from feedback is given after certain actions</a:t>
            </a:r>
          </a:p>
          <a:p>
            <a:r>
              <a:rPr lang="en-US" dirty="0"/>
              <a:t>I thought this problem would be suitable for this type of learning since it would be relatively easy to provide feedback given certain actions from the snake</a:t>
            </a:r>
          </a:p>
          <a:p>
            <a:r>
              <a:rPr lang="en-US" dirty="0"/>
              <a:t>Supervised and unsupervised learning don’t work as well since there aren’t necessarily correct answers at each step in order to train the snake.</a:t>
            </a:r>
          </a:p>
          <a:p>
            <a:endParaRPr lang="en-US" dirty="0"/>
          </a:p>
        </p:txBody>
      </p:sp>
    </p:spTree>
    <p:extLst>
      <p:ext uri="{BB962C8B-B14F-4D97-AF65-F5344CB8AC3E}">
        <p14:creationId xmlns:p14="http://schemas.microsoft.com/office/powerpoint/2010/main" val="54504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F3A0-1B12-4F8F-836E-8C5E97273BD0}"/>
              </a:ext>
            </a:extLst>
          </p:cNvPr>
          <p:cNvSpPr>
            <a:spLocks noGrp="1"/>
          </p:cNvSpPr>
          <p:nvPr>
            <p:ph type="title"/>
          </p:nvPr>
        </p:nvSpPr>
        <p:spPr/>
        <p:txBody>
          <a:bodyPr/>
          <a:lstStyle/>
          <a:p>
            <a:r>
              <a:rPr lang="en-US" dirty="0"/>
              <a:t>Deep Reinforcement learning</a:t>
            </a:r>
          </a:p>
        </p:txBody>
      </p:sp>
      <p:pic>
        <p:nvPicPr>
          <p:cNvPr id="1026" name="Picture 2" descr="Deep Reinforcement Learning: Value Functions, DQN, Actor-Critic method,  Back-propagation through stochastic functions | by Vishnu Vijayan PV |  Medium">
            <a:extLst>
              <a:ext uri="{FF2B5EF4-FFF2-40B4-BE49-F238E27FC236}">
                <a16:creationId xmlns:a16="http://schemas.microsoft.com/office/drawing/2014/main" id="{077FE27D-7F76-4653-92ED-43CAA621E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88" y="1853248"/>
            <a:ext cx="9245824" cy="421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6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B2C-56DB-4E54-A702-392B553B8ECA}"/>
              </a:ext>
            </a:extLst>
          </p:cNvPr>
          <p:cNvSpPr>
            <a:spLocks noGrp="1"/>
          </p:cNvSpPr>
          <p:nvPr>
            <p:ph type="title"/>
          </p:nvPr>
        </p:nvSpPr>
        <p:spPr/>
        <p:txBody>
          <a:bodyPr/>
          <a:lstStyle/>
          <a:p>
            <a:r>
              <a:rPr lang="en-US" dirty="0"/>
              <a:t>Rewards</a:t>
            </a:r>
          </a:p>
        </p:txBody>
      </p:sp>
      <p:sp>
        <p:nvSpPr>
          <p:cNvPr id="3" name="Content Placeholder 2">
            <a:extLst>
              <a:ext uri="{FF2B5EF4-FFF2-40B4-BE49-F238E27FC236}">
                <a16:creationId xmlns:a16="http://schemas.microsoft.com/office/drawing/2014/main" id="{E4B97B91-AC25-42A2-8C9B-76187BD84764}"/>
              </a:ext>
            </a:extLst>
          </p:cNvPr>
          <p:cNvSpPr>
            <a:spLocks noGrp="1"/>
          </p:cNvSpPr>
          <p:nvPr>
            <p:ph idx="1"/>
          </p:nvPr>
        </p:nvSpPr>
        <p:spPr/>
        <p:txBody>
          <a:bodyPr/>
          <a:lstStyle/>
          <a:p>
            <a:r>
              <a:rPr lang="en-US" dirty="0"/>
              <a:t>Eating the food</a:t>
            </a:r>
          </a:p>
          <a:p>
            <a:pPr lvl="1"/>
            <a:r>
              <a:rPr lang="en-US" dirty="0"/>
              <a:t>Should we reward for going closer or farther away from food or only when it gets it?</a:t>
            </a:r>
          </a:p>
          <a:p>
            <a:r>
              <a:rPr lang="en-US" dirty="0"/>
              <a:t>Hitting the wall</a:t>
            </a:r>
          </a:p>
          <a:p>
            <a:r>
              <a:rPr lang="en-US" dirty="0"/>
              <a:t>Running into itself</a:t>
            </a:r>
          </a:p>
          <a:p>
            <a:r>
              <a:rPr lang="en-US" dirty="0"/>
              <a:t>Staying Alive</a:t>
            </a:r>
          </a:p>
          <a:p>
            <a:pPr lvl="1"/>
            <a:r>
              <a:rPr lang="en-US" dirty="0"/>
              <a:t>Should time alive matter?</a:t>
            </a:r>
          </a:p>
          <a:p>
            <a:endParaRPr lang="en-US" dirty="0"/>
          </a:p>
        </p:txBody>
      </p:sp>
      <p:pic>
        <p:nvPicPr>
          <p:cNvPr id="5" name="Picture 4">
            <a:extLst>
              <a:ext uri="{FF2B5EF4-FFF2-40B4-BE49-F238E27FC236}">
                <a16:creationId xmlns:a16="http://schemas.microsoft.com/office/drawing/2014/main" id="{3436E1F4-37DB-4B2C-A5BB-BE7477E7DBCC}"/>
              </a:ext>
            </a:extLst>
          </p:cNvPr>
          <p:cNvPicPr>
            <a:picLocks noChangeAspect="1"/>
          </p:cNvPicPr>
          <p:nvPr/>
        </p:nvPicPr>
        <p:blipFill>
          <a:blip r:embed="rId2"/>
          <a:stretch>
            <a:fillRect/>
          </a:stretch>
        </p:blipFill>
        <p:spPr>
          <a:xfrm>
            <a:off x="5348472" y="3429000"/>
            <a:ext cx="5786826" cy="2510686"/>
          </a:xfrm>
          <a:prstGeom prst="rect">
            <a:avLst/>
          </a:prstGeom>
        </p:spPr>
      </p:pic>
    </p:spTree>
    <p:extLst>
      <p:ext uri="{BB962C8B-B14F-4D97-AF65-F5344CB8AC3E}">
        <p14:creationId xmlns:p14="http://schemas.microsoft.com/office/powerpoint/2010/main" val="377211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5FA1-3BBE-4EDA-998E-751180FFEF43}"/>
              </a:ext>
            </a:extLst>
          </p:cNvPr>
          <p:cNvSpPr>
            <a:spLocks noGrp="1"/>
          </p:cNvSpPr>
          <p:nvPr>
            <p:ph type="title"/>
          </p:nvPr>
        </p:nvSpPr>
        <p:spPr/>
        <p:txBody>
          <a:bodyPr/>
          <a:lstStyle/>
          <a:p>
            <a:r>
              <a:rPr lang="en-US" dirty="0"/>
              <a:t>Information Given</a:t>
            </a:r>
          </a:p>
        </p:txBody>
      </p:sp>
      <p:sp>
        <p:nvSpPr>
          <p:cNvPr id="3" name="Content Placeholder 2">
            <a:extLst>
              <a:ext uri="{FF2B5EF4-FFF2-40B4-BE49-F238E27FC236}">
                <a16:creationId xmlns:a16="http://schemas.microsoft.com/office/drawing/2014/main" id="{B2DF94FD-B221-4E73-A961-CD557A9CFE0A}"/>
              </a:ext>
            </a:extLst>
          </p:cNvPr>
          <p:cNvSpPr>
            <a:spLocks noGrp="1"/>
          </p:cNvSpPr>
          <p:nvPr>
            <p:ph idx="1"/>
          </p:nvPr>
        </p:nvSpPr>
        <p:spPr>
          <a:xfrm>
            <a:off x="1103312" y="2052918"/>
            <a:ext cx="6109215" cy="4195481"/>
          </a:xfrm>
        </p:spPr>
        <p:txBody>
          <a:bodyPr/>
          <a:lstStyle/>
          <a:p>
            <a:r>
              <a:rPr lang="en-US" dirty="0"/>
              <a:t>Location of food</a:t>
            </a:r>
          </a:p>
          <a:p>
            <a:pPr lvl="1"/>
            <a:r>
              <a:rPr lang="en-US" dirty="0"/>
              <a:t>Two options: Give the direction of the food</a:t>
            </a:r>
          </a:p>
          <a:p>
            <a:pPr lvl="1"/>
            <a:r>
              <a:rPr lang="en-US" dirty="0"/>
              <a:t>Give the coordinates of the food</a:t>
            </a:r>
          </a:p>
          <a:p>
            <a:pPr marL="457200" lvl="1" indent="0">
              <a:buNone/>
            </a:pPr>
            <a:endParaRPr lang="en-US" dirty="0"/>
          </a:p>
          <a:p>
            <a:r>
              <a:rPr lang="en-US" dirty="0"/>
              <a:t>Location of wall</a:t>
            </a:r>
          </a:p>
          <a:p>
            <a:pPr lvl="1"/>
            <a:r>
              <a:rPr lang="en-US" dirty="0"/>
              <a:t>Two options: How far the wall is from all directions </a:t>
            </a:r>
          </a:p>
          <a:p>
            <a:pPr lvl="1"/>
            <a:r>
              <a:rPr lang="en-US" dirty="0"/>
              <a:t>Whether or not there is a wall directly in front or to the side </a:t>
            </a:r>
          </a:p>
          <a:p>
            <a:endParaRPr lang="en-US" dirty="0"/>
          </a:p>
        </p:txBody>
      </p:sp>
      <p:pic>
        <p:nvPicPr>
          <p:cNvPr id="5" name="Picture 4">
            <a:extLst>
              <a:ext uri="{FF2B5EF4-FFF2-40B4-BE49-F238E27FC236}">
                <a16:creationId xmlns:a16="http://schemas.microsoft.com/office/drawing/2014/main" id="{CBCF2369-2EAF-4F9F-98AF-10AD9458B396}"/>
              </a:ext>
            </a:extLst>
          </p:cNvPr>
          <p:cNvPicPr>
            <a:picLocks noChangeAspect="1"/>
          </p:cNvPicPr>
          <p:nvPr/>
        </p:nvPicPr>
        <p:blipFill>
          <a:blip r:embed="rId2"/>
          <a:stretch>
            <a:fillRect/>
          </a:stretch>
        </p:blipFill>
        <p:spPr>
          <a:xfrm>
            <a:off x="7212527" y="1966822"/>
            <a:ext cx="3732436" cy="896681"/>
          </a:xfrm>
          <a:prstGeom prst="rect">
            <a:avLst/>
          </a:prstGeom>
        </p:spPr>
      </p:pic>
      <p:pic>
        <p:nvPicPr>
          <p:cNvPr id="7" name="Picture 6">
            <a:extLst>
              <a:ext uri="{FF2B5EF4-FFF2-40B4-BE49-F238E27FC236}">
                <a16:creationId xmlns:a16="http://schemas.microsoft.com/office/drawing/2014/main" id="{7D959A46-A046-4515-B5B2-75CE68E9D8E9}"/>
              </a:ext>
            </a:extLst>
          </p:cNvPr>
          <p:cNvPicPr>
            <a:picLocks noChangeAspect="1"/>
          </p:cNvPicPr>
          <p:nvPr/>
        </p:nvPicPr>
        <p:blipFill>
          <a:blip r:embed="rId3"/>
          <a:stretch>
            <a:fillRect/>
          </a:stretch>
        </p:blipFill>
        <p:spPr>
          <a:xfrm>
            <a:off x="7212527" y="2912029"/>
            <a:ext cx="3732436" cy="3846801"/>
          </a:xfrm>
          <a:prstGeom prst="rect">
            <a:avLst/>
          </a:prstGeom>
        </p:spPr>
      </p:pic>
    </p:spTree>
    <p:extLst>
      <p:ext uri="{BB962C8B-B14F-4D97-AF65-F5344CB8AC3E}">
        <p14:creationId xmlns:p14="http://schemas.microsoft.com/office/powerpoint/2010/main" val="98780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48E8-C035-400D-800C-9CCAB13C881C}"/>
              </a:ext>
            </a:extLst>
          </p:cNvPr>
          <p:cNvSpPr>
            <a:spLocks noGrp="1"/>
          </p:cNvSpPr>
          <p:nvPr>
            <p:ph type="title"/>
          </p:nvPr>
        </p:nvSpPr>
        <p:spPr/>
        <p:txBody>
          <a:bodyPr/>
          <a:lstStyle/>
          <a:p>
            <a:r>
              <a:rPr lang="en-US"/>
              <a:t>Hyper Parameters </a:t>
            </a:r>
            <a:r>
              <a:rPr lang="en-US" dirty="0"/>
              <a:t>of Neural Network</a:t>
            </a:r>
          </a:p>
        </p:txBody>
      </p:sp>
      <p:sp>
        <p:nvSpPr>
          <p:cNvPr id="3" name="Content Placeholder 2">
            <a:extLst>
              <a:ext uri="{FF2B5EF4-FFF2-40B4-BE49-F238E27FC236}">
                <a16:creationId xmlns:a16="http://schemas.microsoft.com/office/drawing/2014/main" id="{E4DE8874-A091-4B3E-8E42-4A0E658D8F62}"/>
              </a:ext>
            </a:extLst>
          </p:cNvPr>
          <p:cNvSpPr>
            <a:spLocks noGrp="1"/>
          </p:cNvSpPr>
          <p:nvPr>
            <p:ph idx="1"/>
          </p:nvPr>
        </p:nvSpPr>
        <p:spPr/>
        <p:txBody>
          <a:bodyPr/>
          <a:lstStyle/>
          <a:p>
            <a:r>
              <a:rPr lang="en-US" dirty="0"/>
              <a:t>Single hidden layer</a:t>
            </a:r>
          </a:p>
          <a:p>
            <a:pPr lvl="1"/>
            <a:r>
              <a:rPr lang="en-US" dirty="0"/>
              <a:t>Adding additional hidden layers  didn’t improve performance in my experience </a:t>
            </a:r>
          </a:p>
          <a:p>
            <a:pPr lvl="2"/>
            <a:r>
              <a:rPr lang="en-US" dirty="0"/>
              <a:t>Adding a second layer didn’t hinder performance but didn’t improve it either – it just wasted more resources</a:t>
            </a:r>
          </a:p>
          <a:p>
            <a:r>
              <a:rPr lang="en-US" dirty="0"/>
              <a:t>Number of neurons in the layer = 512</a:t>
            </a:r>
          </a:p>
          <a:p>
            <a:r>
              <a:rPr lang="en-US" dirty="0"/>
              <a:t>Input size is 11 output is 3</a:t>
            </a:r>
          </a:p>
          <a:p>
            <a:pPr lvl="1"/>
            <a:r>
              <a:rPr lang="en-US" dirty="0"/>
              <a:t>Input layer considers the 4 movement directions, 4 cardinal directions of food relative to the head of the snake, and 3 potential collisions with walls</a:t>
            </a:r>
          </a:p>
          <a:p>
            <a:pPr lvl="1"/>
            <a:r>
              <a:rPr lang="en-US" dirty="0"/>
              <a:t>Output layer is related to the 3 directions that the snake head must choose from (left, right, straight)</a:t>
            </a:r>
          </a:p>
          <a:p>
            <a:pPr lvl="2"/>
            <a:endParaRPr lang="en-US" dirty="0"/>
          </a:p>
          <a:p>
            <a:pPr marL="1371600" lvl="3" indent="0">
              <a:buNone/>
            </a:pPr>
            <a:endParaRPr lang="en-US" dirty="0"/>
          </a:p>
          <a:p>
            <a:pPr marL="914400" lvl="2" indent="0">
              <a:buNone/>
            </a:pPr>
            <a:endParaRPr lang="en-US" dirty="0"/>
          </a:p>
          <a:p>
            <a:pPr lvl="1"/>
            <a:endParaRPr lang="en-US" dirty="0"/>
          </a:p>
        </p:txBody>
      </p:sp>
    </p:spTree>
    <p:extLst>
      <p:ext uri="{BB962C8B-B14F-4D97-AF65-F5344CB8AC3E}">
        <p14:creationId xmlns:p14="http://schemas.microsoft.com/office/powerpoint/2010/main" val="338187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67E0-2B6B-45BC-AEE6-EE8C2ED42FDE}"/>
              </a:ext>
            </a:extLst>
          </p:cNvPr>
          <p:cNvSpPr>
            <a:spLocks noGrp="1"/>
          </p:cNvSpPr>
          <p:nvPr>
            <p:ph type="title"/>
          </p:nvPr>
        </p:nvSpPr>
        <p:spPr/>
        <p:txBody>
          <a:bodyPr/>
          <a:lstStyle/>
          <a:p>
            <a:r>
              <a:rPr lang="en-US" dirty="0"/>
              <a:t>Hyper Parameters of Neural Network (cont.)</a:t>
            </a:r>
          </a:p>
        </p:txBody>
      </p:sp>
      <p:sp>
        <p:nvSpPr>
          <p:cNvPr id="3" name="Content Placeholder 2">
            <a:extLst>
              <a:ext uri="{FF2B5EF4-FFF2-40B4-BE49-F238E27FC236}">
                <a16:creationId xmlns:a16="http://schemas.microsoft.com/office/drawing/2014/main" id="{AC3C8684-35FE-4F44-B58A-7440F29F84B6}"/>
              </a:ext>
            </a:extLst>
          </p:cNvPr>
          <p:cNvSpPr>
            <a:spLocks noGrp="1"/>
          </p:cNvSpPr>
          <p:nvPr>
            <p:ph idx="1"/>
          </p:nvPr>
        </p:nvSpPr>
        <p:spPr/>
        <p:txBody>
          <a:bodyPr>
            <a:normAutofit fontScale="92500" lnSpcReduction="10000"/>
          </a:bodyPr>
          <a:lstStyle/>
          <a:p>
            <a:r>
              <a:rPr lang="en-US" dirty="0"/>
              <a:t>Activation function: </a:t>
            </a:r>
            <a:r>
              <a:rPr lang="en-US" dirty="0" err="1"/>
              <a:t>ReLu</a:t>
            </a:r>
            <a:endParaRPr lang="en-US" dirty="0"/>
          </a:p>
          <a:p>
            <a:pPr lvl="1"/>
            <a:r>
              <a:rPr lang="en-US" dirty="0"/>
              <a:t>Most popular activation function</a:t>
            </a:r>
          </a:p>
          <a:p>
            <a:pPr lvl="1"/>
            <a:r>
              <a:rPr lang="en-US" dirty="0"/>
              <a:t>Also tried sigmoid and Tanh but this proved superior performance. The vanishing gradient problem was not an issue but nonetheless it still worked better</a:t>
            </a:r>
          </a:p>
          <a:p>
            <a:r>
              <a:rPr lang="en-US" dirty="0"/>
              <a:t>Batch size</a:t>
            </a:r>
          </a:p>
          <a:p>
            <a:pPr lvl="1"/>
            <a:r>
              <a:rPr lang="en-US" dirty="0"/>
              <a:t>Tested powers of 2 from 32 to 1024</a:t>
            </a:r>
          </a:p>
          <a:p>
            <a:r>
              <a:rPr lang="en-US" dirty="0"/>
              <a:t>Learning rate = 0.0001</a:t>
            </a:r>
          </a:p>
          <a:p>
            <a:r>
              <a:rPr lang="en-US" dirty="0"/>
              <a:t>There isn’t traditional overfitting but there is the issue of Exploration vs exploitation</a:t>
            </a:r>
          </a:p>
          <a:p>
            <a:pPr lvl="1"/>
            <a:r>
              <a:rPr lang="en-US" dirty="0"/>
              <a:t>Used a random variable epsilon to force a random move, this value decreased overtime to reduce the number of random moves as the model learned more</a:t>
            </a:r>
          </a:p>
        </p:txBody>
      </p:sp>
    </p:spTree>
    <p:extLst>
      <p:ext uri="{BB962C8B-B14F-4D97-AF65-F5344CB8AC3E}">
        <p14:creationId xmlns:p14="http://schemas.microsoft.com/office/powerpoint/2010/main" val="3081772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5399</TotalTime>
  <Words>751</Words>
  <Application>Microsoft Office PowerPoint</Application>
  <PresentationFormat>Widescreen</PresentationFormat>
  <Paragraphs>70</Paragraphs>
  <Slides>13</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Artificial Intelligence: Using Deep Reinforcement Learning to Play “Snake”</vt:lpstr>
      <vt:lpstr>What is Snake? </vt:lpstr>
      <vt:lpstr>General Analysis</vt:lpstr>
      <vt:lpstr>Deep Reinforcement learning</vt:lpstr>
      <vt:lpstr>Deep Reinforcement learning</vt:lpstr>
      <vt:lpstr>Rewards</vt:lpstr>
      <vt:lpstr>Information Given</vt:lpstr>
      <vt:lpstr>Hyper Parameters of Neural Network</vt:lpstr>
      <vt:lpstr>Hyper Parameters of Neural Network (cont.)</vt:lpstr>
      <vt:lpstr>Limitations</vt:lpstr>
      <vt:lpstr>Future Experimentation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Using Reinforcement learning to play “Snake”</dc:title>
  <dc:creator>Safwanur Rahman</dc:creator>
  <cp:lastModifiedBy>Safwanur Rahman</cp:lastModifiedBy>
  <cp:revision>24</cp:revision>
  <dcterms:created xsi:type="dcterms:W3CDTF">2022-04-16T02:57:11Z</dcterms:created>
  <dcterms:modified xsi:type="dcterms:W3CDTF">2022-05-03T20:47:58Z</dcterms:modified>
</cp:coreProperties>
</file>