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oppins Light"/>
      <p:regular r:id="rId25"/>
      <p:bold r:id="rId26"/>
      <p:italic r:id="rId27"/>
      <p:boldItalic r:id="rId28"/>
    </p:embeddedFont>
    <p:embeddedFont>
      <p:font typeface="Average"/>
      <p:regular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6FAB6B-BCF6-4DB8-A780-C2D9713D006A}">
  <a:tblStyle styleId="{796FAB6B-BCF6-4DB8-A780-C2D9713D006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Light-bold.fntdata"/><Relationship Id="rId25" Type="http://schemas.openxmlformats.org/officeDocument/2006/relationships/font" Target="fonts/PoppinsLight-regular.fntdata"/><Relationship Id="rId28" Type="http://schemas.openxmlformats.org/officeDocument/2006/relationships/font" Target="fonts/PoppinsLight-boldItalic.fntdata"/><Relationship Id="rId27" Type="http://schemas.openxmlformats.org/officeDocument/2006/relationships/font" Target="fonts/Poppins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verag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508728a4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508728a4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508728a4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508728a4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508728a4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508728a4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508728a4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508728a4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5186587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5186587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508728a4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508728a4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5186587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5186587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508728a4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508728a4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6d202af4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6d202af4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62de33f1c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62de33f1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Abbey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62de33f1c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62de33f1c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2de33f1c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2de33f1c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Abbey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6d6013f0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6d6013f0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508728a4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508728a4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508728a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508728a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08728a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08728a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74dbe425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74dbe425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KZikgOxix27RJ9mwLoMYb_9b5jab8Mca/view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E0phTOoaZGKWiK996agVzcLLlLw5xASi/view" TargetMode="External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aaai.org/Papers/Symposia/Fall/1996/FS-96-05/FS96-05-017.pdf" TargetMode="External"/><Relationship Id="rId4" Type="http://schemas.openxmlformats.org/officeDocument/2006/relationships/hyperlink" Target="https://link.springer.com/content/pdf/10.1007/978-3-319-16178-5_40.pdf" TargetMode="External"/><Relationship Id="rId5" Type="http://schemas.openxmlformats.org/officeDocument/2006/relationships/hyperlink" Target="https://www.nidcd.nih.gov/health/american-sign-language" TargetMode="External"/><Relationship Id="rId6" Type="http://schemas.openxmlformats.org/officeDocument/2006/relationships/hyperlink" Target="https://www.hrw.org/news/2018/09/23/sign-language-key-deaf-peoples-rights#:~:text=Lack%20of%20awareness%20of%20sign,services%20mandated%20to%20assist%20them" TargetMode="External"/><Relationship Id="rId7" Type="http://schemas.openxmlformats.org/officeDocument/2006/relationships/hyperlink" Target="https://dsq-sds.org/article/view/316/380#:~:text=It%20is%20more%20common%20for,deaf%20youths%20integration%20into%20society" TargetMode="External"/><Relationship Id="rId8" Type="http://schemas.openxmlformats.org/officeDocument/2006/relationships/hyperlink" Target="https://www.bu.edu/sph/news/articles/2018/healthcare-language-barriers-affect-deaf-people-too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Group: Abbey Liu and Dalvir Singh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974" y="903475"/>
            <a:ext cx="2544175" cy="20563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7127000" y="4672025"/>
            <a:ext cx="186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Unity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25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 layer model CNN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Deep learning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Larger and more complex than Model 1 CNN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Residual network mapping to overcome Vanishing Gradient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Pre-trained on ImageNet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Transfer learning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ImageNet: 1 million images, 1000 categories</a:t>
            </a:r>
            <a:endParaRPr/>
          </a:p>
        </p:txBody>
      </p:sp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2: ResNet50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7614088" y="2855425"/>
            <a:ext cx="15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aphicFrame>
        <p:nvGraphicFramePr>
          <p:cNvPr id="130" name="Google Shape;130;p22"/>
          <p:cNvGraphicFramePr/>
          <p:nvPr/>
        </p:nvGraphicFramePr>
        <p:xfrm>
          <a:off x="774775" y="3857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{796FAB6B-BCF6-4DB8-A780-C2D9713D006A}</a:tableStyleId>
              </a:tblPr>
              <a:tblGrid>
                <a:gridCol w="1479000"/>
                <a:gridCol w="930700"/>
                <a:gridCol w="1673425"/>
                <a:gridCol w="1834775"/>
                <a:gridCol w="1676525"/>
              </a:tblGrid>
              <a:tr h="40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Model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Accuracy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Recall 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Precision(weighted)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F1 score(weighted)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</a:tr>
              <a:tr h="490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ResNet50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0.9976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0.9976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0.9976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0.9976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131" name="Google Shape;131;p22"/>
          <p:cNvSpPr txBox="1"/>
          <p:nvPr/>
        </p:nvSpPr>
        <p:spPr>
          <a:xfrm>
            <a:off x="774775" y="4752125"/>
            <a:ext cx="383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(Digits differed after the 7th </a:t>
            </a: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decimal</a:t>
            </a: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place)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File:Sign language Z.svg - Wikipedia"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4225" y="405550"/>
            <a:ext cx="1211525" cy="1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7614100" y="0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Z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25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Another deep CNN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being more </a:t>
            </a:r>
            <a:r>
              <a:rPr lang="en"/>
              <a:t>computationally</a:t>
            </a:r>
            <a:r>
              <a:rPr lang="en"/>
              <a:t> efficient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a deeper network without increasing number of parameters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“Under 25 million” vs. “60 million”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(We found this to be the opposite when training, compared to our </a:t>
            </a:r>
            <a:r>
              <a:rPr lang="en"/>
              <a:t>other</a:t>
            </a:r>
            <a:r>
              <a:rPr lang="en"/>
              <a:t> models)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Pre-trained ImageNet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Transfer learning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ImageNet: 1 million images, 1000 categories</a:t>
            </a:r>
            <a:r>
              <a:rPr lang="en"/>
              <a:t> </a:t>
            </a:r>
            <a:endParaRPr/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3: InceptionV3</a:t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7614088" y="2855425"/>
            <a:ext cx="15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aphicFrame>
        <p:nvGraphicFramePr>
          <p:cNvPr id="141" name="Google Shape;141;p23"/>
          <p:cNvGraphicFramePr/>
          <p:nvPr/>
        </p:nvGraphicFramePr>
        <p:xfrm>
          <a:off x="774775" y="3857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{796FAB6B-BCF6-4DB8-A780-C2D9713D006A}</a:tableStyleId>
              </a:tblPr>
              <a:tblGrid>
                <a:gridCol w="1479000"/>
                <a:gridCol w="930700"/>
                <a:gridCol w="1673425"/>
                <a:gridCol w="1834775"/>
                <a:gridCol w="1676525"/>
              </a:tblGrid>
              <a:tr h="40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Model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Accuracy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Recall 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Precision(weighted)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F1 score(weighted)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</a:tr>
              <a:tr h="490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InceptionV3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0.9838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0.9917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0.9736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0.9826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23"/>
          <p:cNvSpPr txBox="1"/>
          <p:nvPr/>
        </p:nvSpPr>
        <p:spPr>
          <a:xfrm>
            <a:off x="7527138" y="79875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8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149" y="445025"/>
            <a:ext cx="1467124" cy="247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152475"/>
            <a:ext cx="85206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bounding boxes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Only Look Once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Good speed for real-time detection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Found </a:t>
            </a:r>
            <a:r>
              <a:rPr lang="en"/>
              <a:t>another</a:t>
            </a:r>
            <a:r>
              <a:rPr lang="en"/>
              <a:t> dataset, with labels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Good for objects in context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Pre-trained on Darknet weights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Version and Dependency issues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Performance was not as good as previous models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Eventually decided to focus on the other models and deployment</a:t>
            </a:r>
            <a:endParaRPr/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4: YoloV3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7614088" y="2855425"/>
            <a:ext cx="15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The 9 Number"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2125" y="2810000"/>
            <a:ext cx="1435750" cy="23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7614100" y="2409800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9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Deployment: Website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Upload a cropped picture of hand and model will predict and give probability of 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Great performance on test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Our uploaded pictures causes performance to drop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Messy background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Orientation of hand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9700" y="2503100"/>
            <a:ext cx="1642599" cy="251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7250200" y="2036750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0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6" title="Website Demo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0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Deployment: Real-Time Camera Input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camera input to capture gestures and predict in real-time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version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 accuracy due to noise in input background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Training data was “too clean” for use in context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Modified version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 input to a box to make input more like training </a:t>
            </a:r>
            <a:r>
              <a:rPr lang="en"/>
              <a:t>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Hand must still be close to camera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Produced better results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Still needs blank background for more stable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</a:t>
            </a:r>
            <a:endParaRPr/>
          </a:p>
        </p:txBody>
      </p:sp>
      <p:pic>
        <p:nvPicPr>
          <p:cNvPr descr="Sign Language T Clip Art at Clker "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625" y="2935625"/>
            <a:ext cx="1442775" cy="20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7394800" y="2492225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T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8" title="lv_0_2022041916561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995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steps</a:t>
            </a:r>
            <a:endParaRPr/>
          </a:p>
        </p:txBody>
      </p:sp>
      <p:sp>
        <p:nvSpPr>
          <p:cNvPr id="188" name="Google Shape;188;p2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 data vs. Real-time input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Further analysis of model errors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Gathering more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“In context” of deployment usage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for expert in domain knowledge</a:t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225" y="2190350"/>
            <a:ext cx="1155975" cy="247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3176275" y="4696625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1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rgbClr val="CCCC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https://www.aaai.org/Papers/Symposia/Fall/1996/FS-96-05/FS96-05-017.pdf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rgbClr val="CCCC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https://link.springer.com/content/pdf/10.1007/978-3-319-16178-5_40.pdf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rgbClr val="CCCC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https://www.nidcd.nih.gov/health/american-sign-language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rgbClr val="CCCC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https://www.hrw.org/news/2018/09/23/sign-language-key-deaf-peoples-rights#:~:text=Lack%20of%20awareness%20of%20sign,services%20mandated%20to%20assist%20them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rgbClr val="CCCC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https://dsq-sds.org/article/view/316/380#:~:text=It%20is%20more%20common%20for,deaf%20youths%20integration%20into%20society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rgbClr val="CCCC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https://www.bu.edu/sph/news/articles/2018/healthcare-language-barriers-affect-deaf-people-too/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25975" y="440625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Goal: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machine learning model to help dismantle the spoken/signed communication barrier, with a focus on American Sign Language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475" y="3328975"/>
            <a:ext cx="3457250" cy="14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375975" y="4743300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Translation: ASL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Vision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682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2100"/>
              <a:t>Vision</a:t>
            </a:r>
            <a:endParaRPr sz="21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 sz="1700"/>
              <a:t>Create a platform to evaluate how well our machine learning models work in real-time and static images</a:t>
            </a:r>
            <a:endParaRPr sz="1700"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b="1" lang="en" sz="2100"/>
              <a:t>Steps </a:t>
            </a:r>
            <a:endParaRPr b="1" sz="21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 sz="1700"/>
              <a:t>Gather image data, and perform exploratory data analysis (EDA)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 sz="1700"/>
              <a:t>Build and train various machine learning models 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 sz="1700"/>
              <a:t>Design and develop a web application 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 sz="1700"/>
              <a:t>Integrate the model with the web application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 sz="1700"/>
              <a:t>Deploy the web application</a:t>
            </a:r>
            <a:endParaRPr sz="1700"/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89473"/>
              <a:buChar char="➔"/>
            </a:pPr>
            <a:r>
              <a:rPr lang="en" sz="1900"/>
              <a:t>Models</a:t>
            </a:r>
            <a:endParaRPr sz="19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89473"/>
              <a:buChar char="◆"/>
            </a:pPr>
            <a:r>
              <a:rPr b="1" lang="en" sz="1900" u="sng"/>
              <a:t>CNN, ResNet50, InceptionV3, YoloV3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000" y="2773300"/>
            <a:ext cx="2437700" cy="20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6916925" y="4703625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Y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6625800" cy="38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b="1" lang="en" sz="1900"/>
              <a:t>Sign Language MNIST</a:t>
            </a:r>
            <a:endParaRPr b="1"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Original images </a:t>
            </a:r>
            <a:r>
              <a:rPr lang="en" sz="1900"/>
              <a:t>feature gestures of multiple users against different backgrounds</a:t>
            </a:r>
            <a:endParaRPr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Applied data augmentation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27,455 training + 7,172 testing grayscale images of size 28x28</a:t>
            </a:r>
            <a:endParaRPr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Saved </a:t>
            </a:r>
            <a:r>
              <a:rPr lang="en" sz="1900"/>
              <a:t>pixel</a:t>
            </a:r>
            <a:r>
              <a:rPr lang="en" sz="1900"/>
              <a:t> values in CSV files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ASL signs for </a:t>
            </a:r>
            <a:r>
              <a:rPr lang="en" sz="1900" strike="sngStrike"/>
              <a:t>all 26</a:t>
            </a:r>
            <a:r>
              <a:rPr lang="en" sz="1900"/>
              <a:t> letters</a:t>
            </a:r>
            <a:endParaRPr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Skipped J and Z since those gestures include motion</a:t>
            </a:r>
            <a:endParaRPr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Multi-class classification problem</a:t>
            </a:r>
            <a:endParaRPr sz="1900"/>
          </a:p>
          <a:p>
            <a: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mutually exclusive</a:t>
            </a:r>
            <a:endParaRPr sz="19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850" y="544925"/>
            <a:ext cx="2056451" cy="19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7310700" y="144725"/>
            <a:ext cx="15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Translation: Q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276225" y="17166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Language MNIST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025" y="151100"/>
            <a:ext cx="2918401" cy="20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050" y="2326375"/>
            <a:ext cx="2918400" cy="194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237475" y="17166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 Limitations</a:t>
            </a:r>
            <a:endParaRPr/>
          </a:p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939425" y="614300"/>
            <a:ext cx="4224900" cy="44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Very, very clean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background were still relatively clean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Synthetic augmentation does not create same level of diversity as a good dataset of different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Cropped hands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</a:t>
            </a:r>
            <a:r>
              <a:rPr lang="en"/>
              <a:t>alphabetical</a:t>
            </a:r>
            <a:r>
              <a:rPr lang="en"/>
              <a:t> characters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ASL in context is phrases and words</a:t>
            </a:r>
            <a:endParaRPr/>
          </a:p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6299725" y="4589900"/>
            <a:ext cx="2844300" cy="52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decided to only use this dataset to focus on training models and deployment.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474" y="75450"/>
            <a:ext cx="1104099" cy="148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6767"/>
            <a:ext cx="9143999" cy="2669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4230575"/>
            <a:ext cx="7011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Data Distribution, 9 = J and 25 = Z are not in dataset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25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Classic choice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layers have multiple convolutional filters, which perform dimensionality reduction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Capture the most important features of an image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Easiest and fastest to train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Architecture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convolutional layer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Flatten layer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dense layer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Softmax activation function</a:t>
            </a:r>
            <a:endParaRPr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1: CNN (Convolutional Neural Network)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7614088" y="2855425"/>
            <a:ext cx="15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aphicFrame>
        <p:nvGraphicFramePr>
          <p:cNvPr id="114" name="Google Shape;114;p20"/>
          <p:cNvGraphicFramePr/>
          <p:nvPr/>
        </p:nvGraphicFramePr>
        <p:xfrm>
          <a:off x="774775" y="3867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{796FAB6B-BCF6-4DB8-A780-C2D9713D006A}</a:tableStyleId>
              </a:tblPr>
              <a:tblGrid>
                <a:gridCol w="1479000"/>
                <a:gridCol w="930700"/>
                <a:gridCol w="1673425"/>
                <a:gridCol w="1834775"/>
                <a:gridCol w="1676525"/>
              </a:tblGrid>
              <a:tr h="410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Model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Accuracy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Recall 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Precision(weighted)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F1 score(weighted)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</a:tr>
              <a:tr h="47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CNN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0.9911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0.9889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0.9918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0.9903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075" y="1857000"/>
            <a:ext cx="2108475" cy="1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2" name="Google Shape;122;p21"/>
          <p:cNvGraphicFramePr/>
          <p:nvPr/>
        </p:nvGraphicFramePr>
        <p:xfrm>
          <a:off x="624200" y="2571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{796FAB6B-BCF6-4DB8-A780-C2D9713D006A}</a:tableStyleId>
              </a:tblPr>
              <a:tblGrid>
                <a:gridCol w="1479000"/>
                <a:gridCol w="930700"/>
                <a:gridCol w="1673425"/>
                <a:gridCol w="1834775"/>
                <a:gridCol w="1676525"/>
              </a:tblGrid>
              <a:tr h="40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Model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Accuracy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Recall 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Precision(weighted)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F1 score(weighted)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</a:tr>
              <a:tr h="40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CNN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0.9911</a:t>
                      </a:r>
                      <a:endParaRPr b="1"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0.9889</a:t>
                      </a:r>
                      <a:endParaRPr b="1"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0.9918</a:t>
                      </a:r>
                      <a:endParaRPr b="1"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0.9903</a:t>
                      </a:r>
                      <a:endParaRPr b="1"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0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InceptionV3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0.9838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0.9917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0.9736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0.9826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90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ResNet50</a:t>
                      </a:r>
                      <a:endParaRPr b="1" sz="13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AD5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0.9976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0.9976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0.9976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0.9976</a:t>
                      </a:r>
                      <a:endParaRPr sz="13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C27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