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verage"/>
      <p:regular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verag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6d6013f0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6d6013f0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62de33f1c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62de33f1c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62de33f1c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162de33f1c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Abbey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6d202af4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6d202af4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62de33f1c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62de33f1c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Abbey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62de33f1c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62de33f1c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Abbey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62de33f1c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62de33f1c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62de33f1c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62de33f1c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62de33f1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62de33f1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62de33f1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62de33f1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62de33f1c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62de33f1c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Abbey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6d6013f0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6d6013f0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aaai.org/Papers/Symposia/Fall/1996/FS-96-05/FS96-05-017.pdf" TargetMode="External"/><Relationship Id="rId4" Type="http://schemas.openxmlformats.org/officeDocument/2006/relationships/hyperlink" Target="https://link.springer.com/content/pdf/10.1007/978-3-319-16178-5_40.pdf" TargetMode="External"/><Relationship Id="rId5" Type="http://schemas.openxmlformats.org/officeDocument/2006/relationships/hyperlink" Target="https://www.nidcd.nih.gov/health/american-sign-language" TargetMode="External"/><Relationship Id="rId6" Type="http://schemas.openxmlformats.org/officeDocument/2006/relationships/hyperlink" Target="https://www.hrw.org/news/2018/09/23/sign-language-key-deaf-peoples-rights#:~:text=Lack%20of%20awareness%20of%20sign,services%20mandated%20to%20assist%20them" TargetMode="External"/><Relationship Id="rId7" Type="http://schemas.openxmlformats.org/officeDocument/2006/relationships/hyperlink" Target="https://dsq-sds.org/article/view/316/380#:~:text=It%20is%20more%20common%20for,deaf%20youths%20integration%20into%20society" TargetMode="External"/><Relationship Id="rId8" Type="http://schemas.openxmlformats.org/officeDocument/2006/relationships/hyperlink" Target="https://www.bu.edu/sph/news/articles/2018/healthcare-language-barriers-affect-deaf-people-to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Group: Abbey Liu and Dalvir Singh</a:t>
            </a:r>
            <a:endParaRPr/>
          </a:p>
        </p:txBody>
      </p:sp>
      <p:pic>
        <p:nvPicPr>
          <p:cNvPr id="61" name="Google Shape;61;p13"/>
          <p:cNvPicPr preferRelativeResize="0"/>
          <p:nvPr/>
        </p:nvPicPr>
        <p:blipFill>
          <a:blip r:embed="rId3">
            <a:alphaModFix/>
          </a:blip>
          <a:stretch>
            <a:fillRect/>
          </a:stretch>
        </p:blipFill>
        <p:spPr>
          <a:xfrm>
            <a:off x="3225974" y="903475"/>
            <a:ext cx="2544175" cy="2056301"/>
          </a:xfrm>
          <a:prstGeom prst="rect">
            <a:avLst/>
          </a:prstGeom>
          <a:noFill/>
          <a:ln>
            <a:noFill/>
          </a:ln>
        </p:spPr>
      </p:pic>
      <p:sp>
        <p:nvSpPr>
          <p:cNvPr id="62" name="Google Shape;62;p13"/>
          <p:cNvSpPr txBox="1"/>
          <p:nvPr/>
        </p:nvSpPr>
        <p:spPr>
          <a:xfrm>
            <a:off x="7127000" y="4672025"/>
            <a:ext cx="1863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Unity</a:t>
            </a:r>
            <a:endParaRPr>
              <a:solidFill>
                <a:schemeClr val="dk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6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276225" y="17166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Sign Language MNIST</a:t>
            </a:r>
            <a:endParaRPr/>
          </a:p>
        </p:txBody>
      </p:sp>
      <p:pic>
        <p:nvPicPr>
          <p:cNvPr id="132" name="Google Shape;132;p22"/>
          <p:cNvPicPr preferRelativeResize="0"/>
          <p:nvPr/>
        </p:nvPicPr>
        <p:blipFill>
          <a:blip r:embed="rId3">
            <a:alphaModFix/>
          </a:blip>
          <a:stretch>
            <a:fillRect/>
          </a:stretch>
        </p:blipFill>
        <p:spPr>
          <a:xfrm>
            <a:off x="4747025" y="151100"/>
            <a:ext cx="2918401" cy="2067025"/>
          </a:xfrm>
          <a:prstGeom prst="rect">
            <a:avLst/>
          </a:prstGeom>
          <a:noFill/>
          <a:ln>
            <a:noFill/>
          </a:ln>
        </p:spPr>
      </p:pic>
      <p:pic>
        <p:nvPicPr>
          <p:cNvPr id="133" name="Google Shape;133;p22"/>
          <p:cNvPicPr preferRelativeResize="0"/>
          <p:nvPr/>
        </p:nvPicPr>
        <p:blipFill>
          <a:blip r:embed="rId4">
            <a:alphaModFix/>
          </a:blip>
          <a:stretch>
            <a:fillRect/>
          </a:stretch>
        </p:blipFill>
        <p:spPr>
          <a:xfrm>
            <a:off x="5990050" y="2326375"/>
            <a:ext cx="2918400" cy="19436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Approach / Tasks</a:t>
            </a:r>
            <a:endParaRPr/>
          </a:p>
        </p:txBody>
      </p:sp>
      <p:sp>
        <p:nvSpPr>
          <p:cNvPr id="139" name="Google Shape;13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b="1" lang="en" sz="2100"/>
              <a:t>Idea</a:t>
            </a:r>
            <a:r>
              <a:rPr lang="en" sz="2100"/>
              <a:t>: </a:t>
            </a:r>
            <a:r>
              <a:rPr lang="en" sz="2100"/>
              <a:t>We will train and test a Keras CNN model on our dataset and integrate the best performing model into a web application</a:t>
            </a:r>
            <a:endParaRPr sz="2100"/>
          </a:p>
          <a:p>
            <a:pPr indent="-361950" lvl="0" marL="457200" rtl="0" algn="l">
              <a:spcBef>
                <a:spcPts val="0"/>
              </a:spcBef>
              <a:spcAft>
                <a:spcPts val="0"/>
              </a:spcAft>
              <a:buSzPts val="2100"/>
              <a:buChar char="●"/>
            </a:pPr>
            <a:r>
              <a:rPr b="1" lang="en" sz="2100"/>
              <a:t>Steps </a:t>
            </a:r>
            <a:endParaRPr b="1" sz="2100"/>
          </a:p>
          <a:p>
            <a:pPr indent="-336550" lvl="1" marL="914400" rtl="0" algn="l">
              <a:spcBef>
                <a:spcPts val="0"/>
              </a:spcBef>
              <a:spcAft>
                <a:spcPts val="0"/>
              </a:spcAft>
              <a:buSzPts val="1700"/>
              <a:buChar char="○"/>
            </a:pPr>
            <a:r>
              <a:rPr lang="en" sz="1700"/>
              <a:t>Gather image data, and perform exploratory data analysis (EDA)</a:t>
            </a:r>
            <a:endParaRPr sz="1700"/>
          </a:p>
          <a:p>
            <a:pPr indent="-336550" lvl="1" marL="914400" rtl="0" algn="l">
              <a:spcBef>
                <a:spcPts val="0"/>
              </a:spcBef>
              <a:spcAft>
                <a:spcPts val="0"/>
              </a:spcAft>
              <a:buSzPts val="1700"/>
              <a:buChar char="○"/>
            </a:pPr>
            <a:r>
              <a:rPr lang="en" sz="1700"/>
              <a:t>Build and train various machine learning models </a:t>
            </a:r>
            <a:endParaRPr sz="1700"/>
          </a:p>
          <a:p>
            <a:pPr indent="-336550" lvl="1" marL="914400" rtl="0" algn="l">
              <a:spcBef>
                <a:spcPts val="0"/>
              </a:spcBef>
              <a:spcAft>
                <a:spcPts val="0"/>
              </a:spcAft>
              <a:buSzPts val="1700"/>
              <a:buChar char="○"/>
            </a:pPr>
            <a:r>
              <a:rPr lang="en" sz="1700"/>
              <a:t>Design and develop a web application </a:t>
            </a:r>
            <a:endParaRPr sz="1700"/>
          </a:p>
          <a:p>
            <a:pPr indent="-336550" lvl="1" marL="914400" rtl="0" algn="l">
              <a:spcBef>
                <a:spcPts val="0"/>
              </a:spcBef>
              <a:spcAft>
                <a:spcPts val="0"/>
              </a:spcAft>
              <a:buSzPts val="1700"/>
              <a:buChar char="○"/>
            </a:pPr>
            <a:r>
              <a:rPr lang="en" sz="1700"/>
              <a:t>Integrate the model with the web application</a:t>
            </a:r>
            <a:endParaRPr sz="1700"/>
          </a:p>
          <a:p>
            <a:pPr indent="-336550" lvl="1" marL="914400" rtl="0" algn="l">
              <a:spcBef>
                <a:spcPts val="0"/>
              </a:spcBef>
              <a:spcAft>
                <a:spcPts val="0"/>
              </a:spcAft>
              <a:buSzPts val="1700"/>
              <a:buChar char="○"/>
            </a:pPr>
            <a:r>
              <a:rPr lang="en" sz="1700"/>
              <a:t>Deploy the web application</a:t>
            </a:r>
            <a:endParaRPr sz="1700"/>
          </a:p>
        </p:txBody>
      </p:sp>
      <p:pic>
        <p:nvPicPr>
          <p:cNvPr id="140" name="Google Shape;140;p23"/>
          <p:cNvPicPr preferRelativeResize="0"/>
          <p:nvPr/>
        </p:nvPicPr>
        <p:blipFill>
          <a:blip r:embed="rId3">
            <a:alphaModFix/>
          </a:blip>
          <a:stretch>
            <a:fillRect/>
          </a:stretch>
        </p:blipFill>
        <p:spPr>
          <a:xfrm>
            <a:off x="6458875" y="2668175"/>
            <a:ext cx="2437700" cy="2072050"/>
          </a:xfrm>
          <a:prstGeom prst="rect">
            <a:avLst/>
          </a:prstGeom>
          <a:noFill/>
          <a:ln>
            <a:noFill/>
          </a:ln>
        </p:spPr>
      </p:pic>
      <p:sp>
        <p:nvSpPr>
          <p:cNvPr id="141" name="Google Shape;141;p23"/>
          <p:cNvSpPr txBox="1"/>
          <p:nvPr/>
        </p:nvSpPr>
        <p:spPr>
          <a:xfrm>
            <a:off x="6916925" y="4703625"/>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Y</a:t>
            </a:r>
            <a:endParaRPr>
              <a:solidFill>
                <a:schemeClr val="dk1"/>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Estimated Project Timeline</a:t>
            </a:r>
            <a:endParaRPr/>
          </a:p>
        </p:txBody>
      </p:sp>
      <p:sp>
        <p:nvSpPr>
          <p:cNvPr id="147" name="Google Shape;14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en" sz="1900"/>
              <a:t>Week 1</a:t>
            </a:r>
            <a:endParaRPr b="1" sz="1900"/>
          </a:p>
          <a:p>
            <a:pPr indent="-349250" lvl="1" marL="914400" rtl="0" algn="l">
              <a:spcBef>
                <a:spcPts val="0"/>
              </a:spcBef>
              <a:spcAft>
                <a:spcPts val="0"/>
              </a:spcAft>
              <a:buSzPts val="1900"/>
              <a:buChar char="◆"/>
            </a:pPr>
            <a:r>
              <a:rPr lang="en" sz="1900"/>
              <a:t>Gather image data of sign language hand gestures</a:t>
            </a:r>
            <a:endParaRPr sz="1900"/>
          </a:p>
          <a:p>
            <a:pPr indent="-349250" lvl="1" marL="914400" rtl="0" algn="l">
              <a:spcBef>
                <a:spcPts val="0"/>
              </a:spcBef>
              <a:spcAft>
                <a:spcPts val="0"/>
              </a:spcAft>
              <a:buSzPts val="1900"/>
              <a:buChar char="◆"/>
            </a:pPr>
            <a:r>
              <a:rPr lang="en" sz="1900"/>
              <a:t>Perform EDA</a:t>
            </a:r>
            <a:endParaRPr sz="1900"/>
          </a:p>
          <a:p>
            <a:pPr indent="-349250" lvl="1" marL="914400" rtl="0" algn="l">
              <a:spcBef>
                <a:spcPts val="0"/>
              </a:spcBef>
              <a:spcAft>
                <a:spcPts val="0"/>
              </a:spcAft>
              <a:buSzPts val="1900"/>
              <a:buChar char="◆"/>
            </a:pPr>
            <a:r>
              <a:rPr lang="en" sz="1900"/>
              <a:t>Clean any data, if needed</a:t>
            </a:r>
            <a:endParaRPr sz="1900"/>
          </a:p>
          <a:p>
            <a:pPr indent="-349250" lvl="0" marL="457200" rtl="0" algn="l">
              <a:spcBef>
                <a:spcPts val="0"/>
              </a:spcBef>
              <a:spcAft>
                <a:spcPts val="0"/>
              </a:spcAft>
              <a:buSzPts val="1900"/>
              <a:buChar char="➔"/>
            </a:pPr>
            <a:r>
              <a:rPr b="1" lang="en" sz="1900"/>
              <a:t>Weeks 2-4</a:t>
            </a:r>
            <a:endParaRPr b="1" sz="1900"/>
          </a:p>
          <a:p>
            <a:pPr indent="-349250" lvl="1" marL="914400" rtl="0" algn="l">
              <a:spcBef>
                <a:spcPts val="0"/>
              </a:spcBef>
              <a:spcAft>
                <a:spcPts val="0"/>
              </a:spcAft>
              <a:buSzPts val="1900"/>
              <a:buChar char="◆"/>
            </a:pPr>
            <a:r>
              <a:rPr lang="en" sz="1900"/>
              <a:t>Implement various models and train on image data</a:t>
            </a:r>
            <a:endParaRPr sz="1900"/>
          </a:p>
          <a:p>
            <a:pPr indent="-349250" lvl="2" marL="1371600" rtl="0" algn="l">
              <a:spcBef>
                <a:spcPts val="0"/>
              </a:spcBef>
              <a:spcAft>
                <a:spcPts val="0"/>
              </a:spcAft>
              <a:buSzPts val="1900"/>
              <a:buChar char="●"/>
            </a:pPr>
            <a:r>
              <a:rPr lang="en" sz="1900"/>
              <a:t>Possible models: CNN, HMM</a:t>
            </a:r>
            <a:endParaRPr sz="1900"/>
          </a:p>
          <a:p>
            <a:pPr indent="-349250" lvl="1" marL="914400" rtl="0" algn="l">
              <a:spcBef>
                <a:spcPts val="0"/>
              </a:spcBef>
              <a:spcAft>
                <a:spcPts val="0"/>
              </a:spcAft>
              <a:buSzPts val="1900"/>
              <a:buChar char="◆"/>
            </a:pPr>
            <a:r>
              <a:rPr lang="en" sz="1900"/>
              <a:t>Choose one (or more) well-performing models for web application</a:t>
            </a:r>
            <a:endParaRPr sz="1900"/>
          </a:p>
          <a:p>
            <a:pPr indent="-349250" lvl="0" marL="457200" rtl="0" algn="l">
              <a:spcBef>
                <a:spcPts val="0"/>
              </a:spcBef>
              <a:spcAft>
                <a:spcPts val="0"/>
              </a:spcAft>
              <a:buSzPts val="1900"/>
              <a:buChar char="➔"/>
            </a:pPr>
            <a:r>
              <a:rPr b="1" lang="en" sz="1900"/>
              <a:t>Weeks 5-6</a:t>
            </a:r>
            <a:endParaRPr b="1" sz="1900"/>
          </a:p>
          <a:p>
            <a:pPr indent="-349250" lvl="1" marL="914400" rtl="0" algn="l">
              <a:spcBef>
                <a:spcPts val="0"/>
              </a:spcBef>
              <a:spcAft>
                <a:spcPts val="0"/>
              </a:spcAft>
              <a:buSzPts val="1900"/>
              <a:buChar char="◆"/>
            </a:pPr>
            <a:r>
              <a:rPr lang="en" sz="1900"/>
              <a:t>Create, integrate, and deploy web application</a:t>
            </a:r>
            <a:endParaRPr sz="1900"/>
          </a:p>
        </p:txBody>
      </p:sp>
      <p:pic>
        <p:nvPicPr>
          <p:cNvPr id="148" name="Google Shape;148;p24"/>
          <p:cNvPicPr preferRelativeResize="0"/>
          <p:nvPr/>
        </p:nvPicPr>
        <p:blipFill>
          <a:blip r:embed="rId3">
            <a:alphaModFix/>
          </a:blip>
          <a:stretch>
            <a:fillRect/>
          </a:stretch>
        </p:blipFill>
        <p:spPr>
          <a:xfrm>
            <a:off x="7365174" y="385750"/>
            <a:ext cx="1467124" cy="2477501"/>
          </a:xfrm>
          <a:prstGeom prst="rect">
            <a:avLst/>
          </a:prstGeom>
          <a:noFill/>
          <a:ln>
            <a:noFill/>
          </a:ln>
        </p:spPr>
      </p:pic>
      <p:sp>
        <p:nvSpPr>
          <p:cNvPr id="149" name="Google Shape;149;p24"/>
          <p:cNvSpPr txBox="1"/>
          <p:nvPr/>
        </p:nvSpPr>
        <p:spPr>
          <a:xfrm>
            <a:off x="7204450" y="44825"/>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8</a:t>
            </a:r>
            <a:endParaRPr>
              <a:solidFill>
                <a:schemeClr val="dk1"/>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55" name="Google Shape;15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CCCCCC"/>
              </a:buClr>
              <a:buSzPts val="1800"/>
              <a:buChar char="●"/>
            </a:pPr>
            <a:r>
              <a:rPr lang="en" u="sng">
                <a:solidFill>
                  <a:srgbClr val="CCCCCC"/>
                </a:solidFill>
                <a:hlinkClick r:id="rId3">
                  <a:extLst>
                    <a:ext uri="{A12FA001-AC4F-418D-AE19-62706E023703}">
                      <ahyp:hlinkClr val="tx"/>
                    </a:ext>
                  </a:extLst>
                </a:hlinkClick>
              </a:rPr>
              <a:t>https://www.aaai.org/Papers/Symposia/Fall/1996/FS-96-05/FS96-05-017.pdf</a:t>
            </a:r>
            <a:endParaRPr>
              <a:solidFill>
                <a:srgbClr val="CCCCCC"/>
              </a:solidFill>
            </a:endParaRPr>
          </a:p>
          <a:p>
            <a:pPr indent="-342900" lvl="0" marL="457200" rtl="0" algn="l">
              <a:spcBef>
                <a:spcPts val="0"/>
              </a:spcBef>
              <a:spcAft>
                <a:spcPts val="0"/>
              </a:spcAft>
              <a:buClr>
                <a:srgbClr val="CCCCCC"/>
              </a:buClr>
              <a:buSzPts val="1800"/>
              <a:buChar char="●"/>
            </a:pPr>
            <a:r>
              <a:rPr lang="en" u="sng">
                <a:solidFill>
                  <a:srgbClr val="CCCCCC"/>
                </a:solidFill>
                <a:hlinkClick r:id="rId4">
                  <a:extLst>
                    <a:ext uri="{A12FA001-AC4F-418D-AE19-62706E023703}">
                      <ahyp:hlinkClr val="tx"/>
                    </a:ext>
                  </a:extLst>
                </a:hlinkClick>
              </a:rPr>
              <a:t>https://link.springer.com/content/pdf/10.1007/978-3-319-16178-5_40.pdf</a:t>
            </a:r>
            <a:endParaRPr>
              <a:solidFill>
                <a:srgbClr val="CCCCCC"/>
              </a:solidFill>
            </a:endParaRPr>
          </a:p>
          <a:p>
            <a:pPr indent="-342900" lvl="0" marL="457200" rtl="0" algn="l">
              <a:spcBef>
                <a:spcPts val="0"/>
              </a:spcBef>
              <a:spcAft>
                <a:spcPts val="0"/>
              </a:spcAft>
              <a:buClr>
                <a:srgbClr val="CCCCCC"/>
              </a:buClr>
              <a:buSzPts val="1800"/>
              <a:buChar char="●"/>
            </a:pPr>
            <a:r>
              <a:rPr lang="en" u="sng">
                <a:solidFill>
                  <a:srgbClr val="CCCCCC"/>
                </a:solidFill>
                <a:hlinkClick r:id="rId5">
                  <a:extLst>
                    <a:ext uri="{A12FA001-AC4F-418D-AE19-62706E023703}">
                      <ahyp:hlinkClr val="tx"/>
                    </a:ext>
                  </a:extLst>
                </a:hlinkClick>
              </a:rPr>
              <a:t>https://www.nidcd.nih.gov/health/american-sign-language</a:t>
            </a:r>
            <a:endParaRPr>
              <a:solidFill>
                <a:srgbClr val="CCCCCC"/>
              </a:solidFill>
            </a:endParaRPr>
          </a:p>
          <a:p>
            <a:pPr indent="-342900" lvl="0" marL="457200" rtl="0" algn="l">
              <a:spcBef>
                <a:spcPts val="0"/>
              </a:spcBef>
              <a:spcAft>
                <a:spcPts val="0"/>
              </a:spcAft>
              <a:buClr>
                <a:srgbClr val="CCCCCC"/>
              </a:buClr>
              <a:buSzPts val="1800"/>
              <a:buChar char="●"/>
            </a:pPr>
            <a:r>
              <a:rPr lang="en" u="sng">
                <a:solidFill>
                  <a:srgbClr val="CCCCCC"/>
                </a:solidFill>
                <a:hlinkClick r:id="rId6">
                  <a:extLst>
                    <a:ext uri="{A12FA001-AC4F-418D-AE19-62706E023703}">
                      <ahyp:hlinkClr val="tx"/>
                    </a:ext>
                  </a:extLst>
                </a:hlinkClick>
              </a:rPr>
              <a:t>https://www.hrw.org/news/2018/09/23/sign-language-key-deaf-peoples-rights#:~:text=Lack%20of%20awareness%20of%20sign,services%20mandated%20to%20assist%20them</a:t>
            </a:r>
            <a:endParaRPr>
              <a:solidFill>
                <a:srgbClr val="CCCCCC"/>
              </a:solidFill>
            </a:endParaRPr>
          </a:p>
          <a:p>
            <a:pPr indent="-342900" lvl="0" marL="457200" rtl="0" algn="l">
              <a:spcBef>
                <a:spcPts val="0"/>
              </a:spcBef>
              <a:spcAft>
                <a:spcPts val="0"/>
              </a:spcAft>
              <a:buClr>
                <a:srgbClr val="CCCCCC"/>
              </a:buClr>
              <a:buSzPts val="1800"/>
              <a:buChar char="●"/>
            </a:pPr>
            <a:r>
              <a:rPr lang="en" u="sng">
                <a:solidFill>
                  <a:srgbClr val="CCCCCC"/>
                </a:solidFill>
                <a:hlinkClick r:id="rId7">
                  <a:extLst>
                    <a:ext uri="{A12FA001-AC4F-418D-AE19-62706E023703}">
                      <ahyp:hlinkClr val="tx"/>
                    </a:ext>
                  </a:extLst>
                </a:hlinkClick>
              </a:rPr>
              <a:t>https://dsq-sds.org/article/view/316/380#:~:text=It%20is%20more%20common%20for,deaf%20youths%20integration%20into%20society</a:t>
            </a:r>
            <a:r>
              <a:rPr lang="en">
                <a:solidFill>
                  <a:srgbClr val="CCCCCC"/>
                </a:solidFill>
              </a:rPr>
              <a:t>.</a:t>
            </a:r>
            <a:endParaRPr>
              <a:solidFill>
                <a:srgbClr val="CCCCCC"/>
              </a:solidFill>
            </a:endParaRPr>
          </a:p>
          <a:p>
            <a:pPr indent="-342900" lvl="0" marL="457200" rtl="0" algn="l">
              <a:spcBef>
                <a:spcPts val="0"/>
              </a:spcBef>
              <a:spcAft>
                <a:spcPts val="0"/>
              </a:spcAft>
              <a:buClr>
                <a:srgbClr val="CCCCCC"/>
              </a:buClr>
              <a:buSzPts val="1800"/>
              <a:buChar char="●"/>
            </a:pPr>
            <a:r>
              <a:rPr lang="en" u="sng">
                <a:solidFill>
                  <a:srgbClr val="CCCCCC"/>
                </a:solidFill>
                <a:hlinkClick r:id="rId8">
                  <a:extLst>
                    <a:ext uri="{A12FA001-AC4F-418D-AE19-62706E023703}">
                      <ahyp:hlinkClr val="tx"/>
                    </a:ext>
                  </a:extLst>
                </a:hlinkClick>
              </a:rPr>
              <a:t>https://www.bu.edu/sph/news/articles/2018/healthcare-language-barriers-affect-deaf-people-too/</a:t>
            </a:r>
            <a:endParaRPr>
              <a:solidFill>
                <a:srgbClr val="CCCC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68" name="Google Shape;68;p14"/>
          <p:cNvSpPr txBox="1"/>
          <p:nvPr>
            <p:ph idx="1" type="body"/>
          </p:nvPr>
        </p:nvSpPr>
        <p:spPr>
          <a:xfrm>
            <a:off x="311700" y="1152475"/>
            <a:ext cx="8520600" cy="3252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Sign Language</a:t>
            </a:r>
            <a:endParaRPr b="1"/>
          </a:p>
          <a:p>
            <a:pPr indent="-317500" lvl="1" marL="914400" rtl="0" algn="l">
              <a:spcBef>
                <a:spcPts val="0"/>
              </a:spcBef>
              <a:spcAft>
                <a:spcPts val="0"/>
              </a:spcAft>
              <a:buSzPts val="1400"/>
              <a:buChar char="◆"/>
            </a:pPr>
            <a:r>
              <a:rPr lang="en"/>
              <a:t>Complete, natural language that uses movements of the hand and face</a:t>
            </a:r>
            <a:endParaRPr/>
          </a:p>
          <a:p>
            <a:pPr indent="-317500" lvl="1" marL="914400" rtl="0" algn="l">
              <a:spcBef>
                <a:spcPts val="0"/>
              </a:spcBef>
              <a:spcAft>
                <a:spcPts val="0"/>
              </a:spcAft>
              <a:buSzPts val="1400"/>
              <a:buChar char="◆"/>
            </a:pPr>
            <a:r>
              <a:rPr lang="en"/>
              <a:t>Sign language varies by region and country</a:t>
            </a:r>
            <a:endParaRPr/>
          </a:p>
          <a:p>
            <a:pPr indent="-317500" lvl="2" marL="1371600" rtl="0" algn="l">
              <a:spcBef>
                <a:spcPts val="0"/>
              </a:spcBef>
              <a:spcAft>
                <a:spcPts val="0"/>
              </a:spcAft>
              <a:buSzPts val="1400"/>
              <a:buChar char="●"/>
            </a:pPr>
            <a:r>
              <a:rPr lang="en"/>
              <a:t>shared/borrowed gestures from other sign languages</a:t>
            </a:r>
            <a:endParaRPr/>
          </a:p>
          <a:p>
            <a:pPr indent="-317500" lvl="1" marL="914400" rtl="0" algn="l">
              <a:spcBef>
                <a:spcPts val="0"/>
              </a:spcBef>
              <a:spcAft>
                <a:spcPts val="0"/>
              </a:spcAft>
              <a:buSzPts val="1400"/>
              <a:buChar char="◆"/>
            </a:pPr>
            <a:r>
              <a:rPr lang="en"/>
              <a:t>Often used by the mute, deaf, or hard of hearing</a:t>
            </a:r>
            <a:endParaRPr/>
          </a:p>
          <a:p>
            <a:pPr indent="-342900" lvl="0" marL="457200" rtl="0" algn="l">
              <a:spcBef>
                <a:spcPts val="0"/>
              </a:spcBef>
              <a:spcAft>
                <a:spcPts val="0"/>
              </a:spcAft>
              <a:buSzPts val="1800"/>
              <a:buChar char="➔"/>
            </a:pPr>
            <a:r>
              <a:rPr b="1" lang="en"/>
              <a:t>Communication Barrier between spoken and signed languages</a:t>
            </a:r>
            <a:endParaRPr b="1"/>
          </a:p>
          <a:p>
            <a:pPr indent="-317500" lvl="1" marL="914400" rtl="0" algn="l">
              <a:spcBef>
                <a:spcPts val="0"/>
              </a:spcBef>
              <a:spcAft>
                <a:spcPts val="0"/>
              </a:spcAft>
              <a:buSzPts val="1400"/>
              <a:buChar char="◆"/>
            </a:pPr>
            <a:r>
              <a:rPr lang="en"/>
              <a:t>Most daily </a:t>
            </a:r>
            <a:r>
              <a:rPr lang="en"/>
              <a:t>activities</a:t>
            </a:r>
            <a:r>
              <a:rPr lang="en"/>
              <a:t> assume a person is able to use </a:t>
            </a:r>
            <a:r>
              <a:rPr lang="en"/>
              <a:t>spoken</a:t>
            </a:r>
            <a:r>
              <a:rPr lang="en"/>
              <a:t> language</a:t>
            </a:r>
            <a:endParaRPr/>
          </a:p>
          <a:p>
            <a:pPr indent="-317500" lvl="2" marL="1371600" rtl="0" algn="l">
              <a:spcBef>
                <a:spcPts val="0"/>
              </a:spcBef>
              <a:spcAft>
                <a:spcPts val="0"/>
              </a:spcAft>
              <a:buSzPts val="1400"/>
              <a:buChar char="●"/>
            </a:pPr>
            <a:r>
              <a:rPr lang="en"/>
              <a:t>Causes sign language users to become isolated</a:t>
            </a:r>
            <a:endParaRPr/>
          </a:p>
          <a:p>
            <a:pPr indent="-317500" lvl="1" marL="914400" rtl="0" algn="l">
              <a:spcBef>
                <a:spcPts val="0"/>
              </a:spcBef>
              <a:spcAft>
                <a:spcPts val="0"/>
              </a:spcAft>
              <a:buSzPts val="1400"/>
              <a:buChar char="◆"/>
            </a:pPr>
            <a:r>
              <a:rPr lang="en"/>
              <a:t>Lack of general awareness</a:t>
            </a:r>
            <a:endParaRPr/>
          </a:p>
          <a:p>
            <a:pPr indent="-317500" lvl="1" marL="914400" rtl="0" algn="l">
              <a:spcBef>
                <a:spcPts val="0"/>
              </a:spcBef>
              <a:spcAft>
                <a:spcPts val="0"/>
              </a:spcAft>
              <a:buSzPts val="1400"/>
              <a:buChar char="◆"/>
            </a:pPr>
            <a:r>
              <a:rPr lang="en"/>
              <a:t>Shortage of available, </a:t>
            </a:r>
            <a:r>
              <a:rPr lang="en"/>
              <a:t>accessible</a:t>
            </a:r>
            <a:r>
              <a:rPr lang="en"/>
              <a:t> interpreters</a:t>
            </a:r>
            <a:endParaRPr/>
          </a:p>
          <a:p>
            <a:pPr indent="-317500" lvl="1" marL="914400" rtl="0" algn="l">
              <a:spcBef>
                <a:spcPts val="0"/>
              </a:spcBef>
              <a:spcAft>
                <a:spcPts val="0"/>
              </a:spcAft>
              <a:buSzPts val="1400"/>
              <a:buChar char="◆"/>
            </a:pPr>
            <a:r>
              <a:rPr lang="en"/>
              <a:t>Other </a:t>
            </a:r>
            <a:r>
              <a:rPr lang="en"/>
              <a:t>communication</a:t>
            </a:r>
            <a:r>
              <a:rPr lang="en"/>
              <a:t> barriers are amplified</a:t>
            </a:r>
            <a:endParaRPr/>
          </a:p>
          <a:p>
            <a:pPr indent="-317500" lvl="2" marL="1371600" rtl="0" algn="l">
              <a:spcBef>
                <a:spcPts val="0"/>
              </a:spcBef>
              <a:spcAft>
                <a:spcPts val="0"/>
              </a:spcAft>
              <a:buSzPts val="1400"/>
              <a:buChar char="●"/>
            </a:pPr>
            <a:r>
              <a:rPr lang="en"/>
              <a:t>Health literacy between laypeople and specialists</a:t>
            </a:r>
            <a:endParaRPr/>
          </a:p>
        </p:txBody>
      </p:sp>
      <p:pic>
        <p:nvPicPr>
          <p:cNvPr id="69" name="Google Shape;69;p14"/>
          <p:cNvPicPr preferRelativeResize="0"/>
          <p:nvPr/>
        </p:nvPicPr>
        <p:blipFill>
          <a:blip r:embed="rId3">
            <a:alphaModFix/>
          </a:blip>
          <a:stretch>
            <a:fillRect/>
          </a:stretch>
        </p:blipFill>
        <p:spPr>
          <a:xfrm>
            <a:off x="7116298" y="2004175"/>
            <a:ext cx="1862200" cy="2759624"/>
          </a:xfrm>
          <a:prstGeom prst="rect">
            <a:avLst/>
          </a:prstGeom>
          <a:noFill/>
          <a:ln>
            <a:noFill/>
          </a:ln>
        </p:spPr>
      </p:pic>
      <p:sp>
        <p:nvSpPr>
          <p:cNvPr id="70" name="Google Shape;70;p14"/>
          <p:cNvSpPr txBox="1"/>
          <p:nvPr/>
        </p:nvSpPr>
        <p:spPr>
          <a:xfrm>
            <a:off x="7009125" y="4693450"/>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3</a:t>
            </a:r>
            <a:endParaRPr>
              <a:solidFill>
                <a:schemeClr val="dk1"/>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425975" y="440625"/>
            <a:ext cx="62271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u="sng"/>
              <a:t>Goal:</a:t>
            </a:r>
            <a:endParaRPr b="1" u="sng"/>
          </a:p>
          <a:p>
            <a:pPr indent="0" lvl="0" marL="0" rtl="0" algn="l">
              <a:spcBef>
                <a:spcPts val="0"/>
              </a:spcBef>
              <a:spcAft>
                <a:spcPts val="0"/>
              </a:spcAft>
              <a:buNone/>
            </a:pPr>
            <a:r>
              <a:rPr lang="en"/>
              <a:t>Create a machine learning model to help dismantle the spoken/signed communication barrier, with a focus on American Sign Language</a:t>
            </a:r>
            <a:endParaRPr/>
          </a:p>
        </p:txBody>
      </p:sp>
      <p:pic>
        <p:nvPicPr>
          <p:cNvPr id="76" name="Google Shape;76;p15"/>
          <p:cNvPicPr preferRelativeResize="0"/>
          <p:nvPr/>
        </p:nvPicPr>
        <p:blipFill>
          <a:blip r:embed="rId3">
            <a:alphaModFix/>
          </a:blip>
          <a:stretch>
            <a:fillRect/>
          </a:stretch>
        </p:blipFill>
        <p:spPr>
          <a:xfrm>
            <a:off x="5622475" y="3328975"/>
            <a:ext cx="3457250" cy="1478600"/>
          </a:xfrm>
          <a:prstGeom prst="rect">
            <a:avLst/>
          </a:prstGeom>
          <a:noFill/>
          <a:ln>
            <a:noFill/>
          </a:ln>
        </p:spPr>
      </p:pic>
      <p:sp>
        <p:nvSpPr>
          <p:cNvPr id="77" name="Google Shape;77;p15"/>
          <p:cNvSpPr txBox="1"/>
          <p:nvPr/>
        </p:nvSpPr>
        <p:spPr>
          <a:xfrm>
            <a:off x="6375975" y="4743300"/>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Average"/>
                <a:ea typeface="Average"/>
                <a:cs typeface="Average"/>
                <a:sym typeface="Average"/>
              </a:rPr>
              <a:t>Translation: ASL</a:t>
            </a:r>
            <a:endParaRPr>
              <a:solidFill>
                <a:schemeClr val="lt1"/>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Vision</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Ideal Results </a:t>
            </a:r>
            <a:endParaRPr sz="2100"/>
          </a:p>
          <a:p>
            <a:pPr indent="-336550" lvl="1" marL="914400" rtl="0" algn="l">
              <a:spcBef>
                <a:spcPts val="0"/>
              </a:spcBef>
              <a:spcAft>
                <a:spcPts val="0"/>
              </a:spcAft>
              <a:buSzPts val="1700"/>
              <a:buChar char="◆"/>
            </a:pPr>
            <a:r>
              <a:rPr lang="en" sz="1700"/>
              <a:t>A web application that can recognize ASL in real time through video input</a:t>
            </a:r>
            <a:endParaRPr sz="2100"/>
          </a:p>
          <a:p>
            <a:pPr indent="0" lvl="0" marL="0" rtl="0" algn="l">
              <a:spcBef>
                <a:spcPts val="1200"/>
              </a:spcBef>
              <a:spcAft>
                <a:spcPts val="1200"/>
              </a:spcAft>
              <a:buNone/>
            </a:pPr>
            <a:r>
              <a:t/>
            </a:r>
            <a:endParaRPr/>
          </a:p>
        </p:txBody>
      </p:sp>
      <p:pic>
        <p:nvPicPr>
          <p:cNvPr id="84" name="Google Shape;84;p16"/>
          <p:cNvPicPr preferRelativeResize="0"/>
          <p:nvPr/>
        </p:nvPicPr>
        <p:blipFill>
          <a:blip r:embed="rId3">
            <a:alphaModFix/>
          </a:blip>
          <a:stretch>
            <a:fillRect/>
          </a:stretch>
        </p:blipFill>
        <p:spPr>
          <a:xfrm>
            <a:off x="7547750" y="2232400"/>
            <a:ext cx="1155975" cy="2471224"/>
          </a:xfrm>
          <a:prstGeom prst="rect">
            <a:avLst/>
          </a:prstGeom>
          <a:noFill/>
          <a:ln>
            <a:noFill/>
          </a:ln>
        </p:spPr>
      </p:pic>
      <p:sp>
        <p:nvSpPr>
          <p:cNvPr id="85" name="Google Shape;85;p16"/>
          <p:cNvSpPr txBox="1"/>
          <p:nvPr/>
        </p:nvSpPr>
        <p:spPr>
          <a:xfrm>
            <a:off x="7310700" y="4703625"/>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1</a:t>
            </a:r>
            <a:endParaRPr>
              <a:solidFill>
                <a:schemeClr val="dk1"/>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Literature 1</a:t>
            </a:r>
            <a:endParaRPr/>
          </a:p>
        </p:txBody>
      </p:sp>
      <p:sp>
        <p:nvSpPr>
          <p:cNvPr id="91" name="Google Shape;9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Real-Time American Sign Language Recognition from Video Using Hidden Markov Models</a:t>
            </a:r>
            <a:endParaRPr b="1"/>
          </a:p>
          <a:p>
            <a:pPr indent="-330200" lvl="1" marL="914400" rtl="0" algn="l">
              <a:spcBef>
                <a:spcPts val="0"/>
              </a:spcBef>
              <a:spcAft>
                <a:spcPts val="0"/>
              </a:spcAft>
              <a:buSzPts val="1600"/>
              <a:buChar char="◆"/>
            </a:pPr>
            <a:r>
              <a:rPr lang="en" sz="1600" u="sng"/>
              <a:t>Description</a:t>
            </a:r>
            <a:r>
              <a:rPr lang="en" sz="1600"/>
              <a:t>: In this paper, the researchers created a real time system that interprets American Sign Language using Hidden Markov Models.  The system tracks hands by color(glove or skin) and tracks their shape, orientation, and gesture which serves as the input to the HMM model to recognize the signed gesture.</a:t>
            </a:r>
            <a:endParaRPr sz="1600"/>
          </a:p>
          <a:p>
            <a:pPr indent="-330200" lvl="1" marL="914400" rtl="0" algn="l">
              <a:spcBef>
                <a:spcPts val="0"/>
              </a:spcBef>
              <a:spcAft>
                <a:spcPts val="0"/>
              </a:spcAft>
              <a:buSzPts val="1600"/>
              <a:buChar char="◆"/>
            </a:pPr>
            <a:r>
              <a:rPr lang="en" sz="1600" u="sng"/>
              <a:t>Technique</a:t>
            </a:r>
            <a:r>
              <a:rPr lang="en" sz="1600"/>
              <a:t>: Hidden Markov Models </a:t>
            </a:r>
            <a:endParaRPr sz="1600"/>
          </a:p>
          <a:p>
            <a:pPr indent="-330200" lvl="1" marL="914400" rtl="0" algn="l">
              <a:spcBef>
                <a:spcPts val="0"/>
              </a:spcBef>
              <a:spcAft>
                <a:spcPts val="0"/>
              </a:spcAft>
              <a:buSzPts val="1600"/>
              <a:buChar char="◆"/>
            </a:pPr>
            <a:r>
              <a:rPr lang="en" sz="1600" u="sng"/>
              <a:t>Results</a:t>
            </a:r>
            <a:r>
              <a:rPr lang="en" sz="1600"/>
              <a:t>: The research conducted two experiments: The first experiment tracked hands wearing colored gloves and achieved an accuracy of 99% In the second experiment, they used hands without gloves and achieved a 92% accuracy</a:t>
            </a:r>
            <a:endParaRPr sz="1600"/>
          </a:p>
        </p:txBody>
      </p:sp>
      <p:pic>
        <p:nvPicPr>
          <p:cNvPr id="92" name="Google Shape;92;p17"/>
          <p:cNvPicPr preferRelativeResize="0"/>
          <p:nvPr/>
        </p:nvPicPr>
        <p:blipFill>
          <a:blip r:embed="rId3">
            <a:alphaModFix/>
          </a:blip>
          <a:stretch>
            <a:fillRect/>
          </a:stretch>
        </p:blipFill>
        <p:spPr>
          <a:xfrm>
            <a:off x="6830725" y="3858575"/>
            <a:ext cx="2206500" cy="1157750"/>
          </a:xfrm>
          <a:prstGeom prst="rect">
            <a:avLst/>
          </a:prstGeom>
          <a:noFill/>
          <a:ln>
            <a:noFill/>
          </a:ln>
        </p:spPr>
      </p:pic>
      <p:sp>
        <p:nvSpPr>
          <p:cNvPr id="93" name="Google Shape;93;p17"/>
          <p:cNvSpPr txBox="1"/>
          <p:nvPr/>
        </p:nvSpPr>
        <p:spPr>
          <a:xfrm>
            <a:off x="6164875" y="4703625"/>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G</a:t>
            </a:r>
            <a:endParaRPr>
              <a:solidFill>
                <a:schemeClr val="dk1"/>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Literature 2</a:t>
            </a:r>
            <a:endParaRPr/>
          </a:p>
        </p:txBody>
      </p:sp>
      <p:sp>
        <p:nvSpPr>
          <p:cNvPr id="99" name="Google Shape;9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Sign Language Recognition Using Convolutional Neural Networks</a:t>
            </a:r>
            <a:endParaRPr b="1"/>
          </a:p>
          <a:p>
            <a:pPr indent="-330200" lvl="1" marL="914400" rtl="0" algn="l">
              <a:spcBef>
                <a:spcPts val="0"/>
              </a:spcBef>
              <a:spcAft>
                <a:spcPts val="0"/>
              </a:spcAft>
              <a:buSzPts val="1600"/>
              <a:buChar char="◆"/>
            </a:pPr>
            <a:r>
              <a:rPr i="1" lang="en" sz="1600" u="sng"/>
              <a:t>Description</a:t>
            </a:r>
            <a:r>
              <a:rPr lang="en" sz="1600"/>
              <a:t>: In this paper, the researchers aimed to build a real time system to recognize 20 Italian gestures using Microsoft Kinect, CNN, and GPU acceleration. The CNN model was used to extract features from the frames and an artificial neural network used for the classification. Their system performed well regardless of user or surrounding. </a:t>
            </a:r>
            <a:endParaRPr sz="1600"/>
          </a:p>
          <a:p>
            <a:pPr indent="-330200" lvl="1" marL="914400" rtl="0" algn="l">
              <a:spcBef>
                <a:spcPts val="0"/>
              </a:spcBef>
              <a:spcAft>
                <a:spcPts val="0"/>
              </a:spcAft>
              <a:buSzPts val="1600"/>
              <a:buChar char="◆"/>
            </a:pPr>
            <a:r>
              <a:rPr i="1" lang="en" sz="1600" u="sng"/>
              <a:t>Technique:</a:t>
            </a:r>
            <a:r>
              <a:rPr lang="en" sz="1600"/>
              <a:t> CNN(Feature Extraction) &amp; ANN(Classification) </a:t>
            </a:r>
            <a:endParaRPr sz="1600"/>
          </a:p>
          <a:p>
            <a:pPr indent="-330200" lvl="1" marL="914400" rtl="0" algn="l">
              <a:spcBef>
                <a:spcPts val="0"/>
              </a:spcBef>
              <a:spcAft>
                <a:spcPts val="0"/>
              </a:spcAft>
              <a:buSzPts val="1600"/>
              <a:buChar char="◆"/>
            </a:pPr>
            <a:r>
              <a:rPr i="1" lang="en" sz="1600" u="sng"/>
              <a:t>Results</a:t>
            </a:r>
            <a:r>
              <a:rPr lang="en" sz="1600"/>
              <a:t>: The study observed a validation accuracy of 91.70% (8.30% error rate) for their best model.</a:t>
            </a:r>
            <a:endParaRPr sz="1600"/>
          </a:p>
          <a:p>
            <a:pPr indent="0" lvl="0" marL="457200" rtl="0" algn="l">
              <a:spcBef>
                <a:spcPts val="1200"/>
              </a:spcBef>
              <a:spcAft>
                <a:spcPts val="1200"/>
              </a:spcAft>
              <a:buNone/>
            </a:pPr>
            <a:r>
              <a:t/>
            </a:r>
            <a:endParaRPr sz="1600"/>
          </a:p>
        </p:txBody>
      </p:sp>
      <p:pic>
        <p:nvPicPr>
          <p:cNvPr id="100" name="Google Shape;100;p18"/>
          <p:cNvPicPr preferRelativeResize="0"/>
          <p:nvPr/>
        </p:nvPicPr>
        <p:blipFill>
          <a:blip r:embed="rId3">
            <a:alphaModFix/>
          </a:blip>
          <a:stretch>
            <a:fillRect/>
          </a:stretch>
        </p:blipFill>
        <p:spPr>
          <a:xfrm>
            <a:off x="3420150" y="3501550"/>
            <a:ext cx="2303699" cy="1309800"/>
          </a:xfrm>
          <a:prstGeom prst="rect">
            <a:avLst/>
          </a:prstGeom>
          <a:noFill/>
          <a:ln>
            <a:noFill/>
          </a:ln>
        </p:spPr>
      </p:pic>
      <p:sp>
        <p:nvSpPr>
          <p:cNvPr id="101" name="Google Shape;101;p18"/>
          <p:cNvSpPr txBox="1"/>
          <p:nvPr/>
        </p:nvSpPr>
        <p:spPr>
          <a:xfrm>
            <a:off x="3811200" y="4743300"/>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P</a:t>
            </a:r>
            <a:endParaRPr>
              <a:solidFill>
                <a:schemeClr val="dk1"/>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Literature 2</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8" name="Google Shape;108;p19"/>
          <p:cNvPicPr preferRelativeResize="0"/>
          <p:nvPr/>
        </p:nvPicPr>
        <p:blipFill>
          <a:blip r:embed="rId3">
            <a:alphaModFix/>
          </a:blip>
          <a:stretch>
            <a:fillRect/>
          </a:stretch>
        </p:blipFill>
        <p:spPr>
          <a:xfrm>
            <a:off x="362651" y="1152475"/>
            <a:ext cx="8409600" cy="3416400"/>
          </a:xfrm>
          <a:prstGeom prst="rect">
            <a:avLst/>
          </a:prstGeom>
          <a:noFill/>
          <a:ln>
            <a:noFill/>
          </a:ln>
        </p:spPr>
      </p:pic>
      <p:pic>
        <p:nvPicPr>
          <p:cNvPr id="109" name="Google Shape;109;p19"/>
          <p:cNvPicPr preferRelativeResize="0"/>
          <p:nvPr/>
        </p:nvPicPr>
        <p:blipFill>
          <a:blip r:embed="rId4">
            <a:alphaModFix/>
          </a:blip>
          <a:stretch>
            <a:fillRect/>
          </a:stretch>
        </p:blipFill>
        <p:spPr>
          <a:xfrm flipH="1">
            <a:off x="7488575" y="445027"/>
            <a:ext cx="1283668" cy="5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Set</a:t>
            </a:r>
            <a:endParaRPr/>
          </a:p>
        </p:txBody>
      </p:sp>
      <p:sp>
        <p:nvSpPr>
          <p:cNvPr id="115" name="Google Shape;11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American Sign Language Dataset</a:t>
            </a:r>
            <a:endParaRPr b="1" sz="2000"/>
          </a:p>
          <a:p>
            <a:pPr indent="-355600" lvl="1" marL="914400" rtl="0" algn="l">
              <a:spcBef>
                <a:spcPts val="0"/>
              </a:spcBef>
              <a:spcAft>
                <a:spcPts val="0"/>
              </a:spcAft>
              <a:buSzPts val="2000"/>
              <a:buChar char="◆"/>
            </a:pPr>
            <a:r>
              <a:rPr lang="en" sz="2000"/>
              <a:t>2,515 PNG images of size 400x400</a:t>
            </a:r>
            <a:endParaRPr sz="2000"/>
          </a:p>
          <a:p>
            <a:pPr indent="-355600" lvl="1" marL="914400" rtl="0" algn="l">
              <a:spcBef>
                <a:spcPts val="0"/>
              </a:spcBef>
              <a:spcAft>
                <a:spcPts val="0"/>
              </a:spcAft>
              <a:buSzPts val="2000"/>
              <a:buChar char="◆"/>
            </a:pPr>
            <a:r>
              <a:rPr lang="en" sz="2000"/>
              <a:t>ASL signs for all 26 letters and 10 digits</a:t>
            </a:r>
            <a:endParaRPr sz="2000"/>
          </a:p>
          <a:p>
            <a:pPr indent="-355600" lvl="2" marL="1371600" rtl="0" algn="l">
              <a:spcBef>
                <a:spcPts val="0"/>
              </a:spcBef>
              <a:spcAft>
                <a:spcPts val="0"/>
              </a:spcAft>
              <a:buSzPts val="2000"/>
              <a:buChar char="●"/>
            </a:pPr>
            <a:r>
              <a:rPr lang="en" sz="2000"/>
              <a:t>65-70 images per gesture</a:t>
            </a:r>
            <a:endParaRPr sz="2000"/>
          </a:p>
          <a:p>
            <a:pPr indent="-355600" lvl="0" marL="457200" rtl="0" algn="l">
              <a:spcBef>
                <a:spcPts val="0"/>
              </a:spcBef>
              <a:spcAft>
                <a:spcPts val="0"/>
              </a:spcAft>
              <a:buSzPts val="2000"/>
              <a:buChar char="➔"/>
            </a:pPr>
            <a:r>
              <a:rPr b="1" lang="en" sz="2000"/>
              <a:t>Sign Language MNIST</a:t>
            </a:r>
            <a:endParaRPr b="1" sz="2000"/>
          </a:p>
          <a:p>
            <a:pPr indent="-355600" lvl="1" marL="914400" rtl="0" algn="l">
              <a:spcBef>
                <a:spcPts val="0"/>
              </a:spcBef>
              <a:spcAft>
                <a:spcPts val="0"/>
              </a:spcAft>
              <a:buSzPts val="2000"/>
              <a:buChar char="◆"/>
            </a:pPr>
            <a:r>
              <a:rPr lang="en" sz="2000"/>
              <a:t>27,455 training + 7,172 testing grayscale images of size 28x28</a:t>
            </a:r>
            <a:endParaRPr sz="2000"/>
          </a:p>
          <a:p>
            <a:pPr indent="-355600" lvl="2" marL="1371600" rtl="0" algn="l">
              <a:spcBef>
                <a:spcPts val="0"/>
              </a:spcBef>
              <a:spcAft>
                <a:spcPts val="0"/>
              </a:spcAft>
              <a:buSzPts val="2000"/>
              <a:buChar char="●"/>
            </a:pPr>
            <a:r>
              <a:rPr lang="en" sz="2000"/>
              <a:t>Saved </a:t>
            </a:r>
            <a:r>
              <a:rPr lang="en" sz="2000"/>
              <a:t>pixel</a:t>
            </a:r>
            <a:r>
              <a:rPr lang="en" sz="2000"/>
              <a:t> values in CSV files</a:t>
            </a:r>
            <a:endParaRPr sz="2000"/>
          </a:p>
          <a:p>
            <a:pPr indent="-355600" lvl="1" marL="914400" rtl="0" algn="l">
              <a:spcBef>
                <a:spcPts val="0"/>
              </a:spcBef>
              <a:spcAft>
                <a:spcPts val="0"/>
              </a:spcAft>
              <a:buSzPts val="2000"/>
              <a:buChar char="◆"/>
            </a:pPr>
            <a:r>
              <a:rPr lang="en" sz="2000"/>
              <a:t>ASL signs for all 26 letters and 10 digits</a:t>
            </a:r>
            <a:endParaRPr sz="2000"/>
          </a:p>
        </p:txBody>
      </p:sp>
      <p:pic>
        <p:nvPicPr>
          <p:cNvPr id="116" name="Google Shape;116;p20"/>
          <p:cNvPicPr preferRelativeResize="0"/>
          <p:nvPr/>
        </p:nvPicPr>
        <p:blipFill>
          <a:blip r:embed="rId3">
            <a:alphaModFix/>
          </a:blip>
          <a:stretch>
            <a:fillRect/>
          </a:stretch>
        </p:blipFill>
        <p:spPr>
          <a:xfrm>
            <a:off x="6775850" y="544925"/>
            <a:ext cx="2056451" cy="1905575"/>
          </a:xfrm>
          <a:prstGeom prst="rect">
            <a:avLst/>
          </a:prstGeom>
          <a:noFill/>
          <a:ln>
            <a:noFill/>
          </a:ln>
        </p:spPr>
      </p:pic>
      <p:sp>
        <p:nvSpPr>
          <p:cNvPr id="117" name="Google Shape;117;p20"/>
          <p:cNvSpPr txBox="1"/>
          <p:nvPr/>
        </p:nvSpPr>
        <p:spPr>
          <a:xfrm>
            <a:off x="7310700" y="144725"/>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Average"/>
                <a:ea typeface="Average"/>
                <a:cs typeface="Average"/>
                <a:sym typeface="Average"/>
              </a:rPr>
              <a:t>Translation: Q</a:t>
            </a:r>
            <a:endParaRPr>
              <a:solidFill>
                <a:schemeClr val="dk1"/>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276225" y="17166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American Sign Language Dataset</a:t>
            </a:r>
            <a:endParaRPr/>
          </a:p>
        </p:txBody>
      </p:sp>
      <p:pic>
        <p:nvPicPr>
          <p:cNvPr id="123" name="Google Shape;123;p21"/>
          <p:cNvPicPr preferRelativeResize="0"/>
          <p:nvPr/>
        </p:nvPicPr>
        <p:blipFill>
          <a:blip r:embed="rId3">
            <a:alphaModFix/>
          </a:blip>
          <a:stretch>
            <a:fillRect/>
          </a:stretch>
        </p:blipFill>
        <p:spPr>
          <a:xfrm>
            <a:off x="4800600" y="275600"/>
            <a:ext cx="1329400" cy="1329400"/>
          </a:xfrm>
          <a:prstGeom prst="rect">
            <a:avLst/>
          </a:prstGeom>
          <a:noFill/>
          <a:ln>
            <a:noFill/>
          </a:ln>
        </p:spPr>
      </p:pic>
      <p:pic>
        <p:nvPicPr>
          <p:cNvPr id="124" name="Google Shape;124;p21"/>
          <p:cNvPicPr preferRelativeResize="0"/>
          <p:nvPr/>
        </p:nvPicPr>
        <p:blipFill>
          <a:blip r:embed="rId4">
            <a:alphaModFix/>
          </a:blip>
          <a:stretch>
            <a:fillRect/>
          </a:stretch>
        </p:blipFill>
        <p:spPr>
          <a:xfrm>
            <a:off x="6194300" y="1907050"/>
            <a:ext cx="1329400" cy="1329400"/>
          </a:xfrm>
          <a:prstGeom prst="rect">
            <a:avLst/>
          </a:prstGeom>
          <a:noFill/>
          <a:ln>
            <a:noFill/>
          </a:ln>
        </p:spPr>
      </p:pic>
      <p:pic>
        <p:nvPicPr>
          <p:cNvPr id="125" name="Google Shape;125;p21"/>
          <p:cNvPicPr preferRelativeResize="0"/>
          <p:nvPr/>
        </p:nvPicPr>
        <p:blipFill>
          <a:blip r:embed="rId5">
            <a:alphaModFix/>
          </a:blip>
          <a:stretch>
            <a:fillRect/>
          </a:stretch>
        </p:blipFill>
        <p:spPr>
          <a:xfrm>
            <a:off x="7586650" y="3512625"/>
            <a:ext cx="1329400" cy="1329400"/>
          </a:xfrm>
          <a:prstGeom prst="rect">
            <a:avLst/>
          </a:prstGeom>
          <a:noFill/>
          <a:ln>
            <a:noFill/>
          </a:ln>
        </p:spPr>
      </p:pic>
      <p:sp>
        <p:nvSpPr>
          <p:cNvPr id="126" name="Google Shape;126;p21"/>
          <p:cNvSpPr txBox="1"/>
          <p:nvPr/>
        </p:nvSpPr>
        <p:spPr>
          <a:xfrm>
            <a:off x="4875775" y="4100375"/>
            <a:ext cx="15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Average"/>
                <a:ea typeface="Average"/>
                <a:cs typeface="Average"/>
                <a:sym typeface="Average"/>
              </a:rPr>
              <a:t>Translation: ASL</a:t>
            </a:r>
            <a:endParaRPr>
              <a:solidFill>
                <a:schemeClr val="lt1"/>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