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or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5D0317-6853-4210-AF93-9ED8FE8DBC6F}">
  <a:tblStyle styleId="{735D0317-6853-4210-AF93-9ED8FE8DBC6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553fa4c0d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553fa4c0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d6258d0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d6258d0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d6258d0f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d6258d0f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296be27e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296be27e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296be27e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296be27e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553fa4c0d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553fa4c0d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296be27e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296be27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Genetic algorithm is a type of evolutionary computation which is inspired by Darwin’s “natural selection” to automatically generate increasingly optimal solutions for a task with a defined fitness function. Each candidate is a solution to the problem and has a set of “genes” or attributes that impact how well it solves the problem. The genetic algorithm consists of a loop where the best-performing candidates in the population, determined by a fitness function,“reproduce” introducing new offspring and potentially better candidates. The Genetic Algorithm hopes to introduce better ‘fit’ candidates through reproduction of the best performing candidates from the previous generation.  So, over many generations the algorithm hopes to produce candidates that have optimized for to solve the problem.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For this project we implemented a Genetic Algorithm on a population of 3D flyers that evolve to fly higher through the generations.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296be27e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296be27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553fa4c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553fa4c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296be27e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296be27e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296be27e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296be27e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553fa4c0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553fa4c0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553fa4c0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553fa4c0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39c0e936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39c0e93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rednuht.org/genetic_walker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54708" y="5191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000"/>
              <a:t>Creating 3D “Flyers” Using Genetic Algorithms </a:t>
            </a:r>
            <a:endParaRPr sz="5000"/>
          </a:p>
        </p:txBody>
      </p:sp>
      <p:sp>
        <p:nvSpPr>
          <p:cNvPr id="55" name="Google Shape;55;p13"/>
          <p:cNvSpPr txBox="1">
            <a:spLocks noGrp="1"/>
          </p:cNvSpPr>
          <p:nvPr>
            <p:ph type="subTitle" idx="1"/>
          </p:nvPr>
        </p:nvSpPr>
        <p:spPr>
          <a:xfrm>
            <a:off x="254700" y="2677525"/>
            <a:ext cx="8520600" cy="2124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By:</a:t>
            </a:r>
            <a:r>
              <a:rPr lang="en"/>
              <a:t> Christian Hahm and Kathryn Piper</a:t>
            </a:r>
            <a:endParaRPr/>
          </a:p>
          <a:p>
            <a:pPr marL="0" lvl="0" indent="0" algn="ctr" rtl="0">
              <a:spcBef>
                <a:spcPts val="0"/>
              </a:spcBef>
              <a:spcAft>
                <a:spcPts val="0"/>
              </a:spcAft>
              <a:buNone/>
            </a:pPr>
            <a:endParaRPr/>
          </a:p>
          <a:p>
            <a:pPr marL="0" lvl="0" indent="0" algn="ctr" rtl="0">
              <a:spcBef>
                <a:spcPts val="0"/>
              </a:spcBef>
              <a:spcAft>
                <a:spcPts val="0"/>
              </a:spcAft>
              <a:buNone/>
            </a:pPr>
            <a:r>
              <a:rPr lang="en" sz="2000"/>
              <a:t>CIS 5603 - Artificial Intelligence</a:t>
            </a:r>
            <a:endParaRPr sz="2000"/>
          </a:p>
          <a:p>
            <a:pPr marL="0" lvl="0" indent="0" algn="ctr" rtl="0">
              <a:spcBef>
                <a:spcPts val="0"/>
              </a:spcBef>
              <a:spcAft>
                <a:spcPts val="0"/>
              </a:spcAft>
              <a:buNone/>
            </a:pPr>
            <a:r>
              <a:rPr lang="en" sz="2000"/>
              <a:t>Final Project Report</a:t>
            </a:r>
            <a:r>
              <a:rPr lang="en"/>
              <a:t> </a:t>
            </a:r>
            <a:endParaRPr sz="1800"/>
          </a:p>
        </p:txBody>
      </p:sp>
      <p:pic>
        <p:nvPicPr>
          <p:cNvPr id="56" name="Google Shape;56;p13"/>
          <p:cNvPicPr preferRelativeResize="0"/>
          <p:nvPr/>
        </p:nvPicPr>
        <p:blipFill>
          <a:blip r:embed="rId3">
            <a:alphaModFix/>
          </a:blip>
          <a:stretch>
            <a:fillRect/>
          </a:stretch>
        </p:blipFill>
        <p:spPr>
          <a:xfrm>
            <a:off x="0" y="3948568"/>
            <a:ext cx="1812650" cy="1194925"/>
          </a:xfrm>
          <a:prstGeom prst="rect">
            <a:avLst/>
          </a:prstGeom>
          <a:noFill/>
          <a:ln>
            <a:noFill/>
          </a:ln>
        </p:spPr>
      </p:pic>
      <p:pic>
        <p:nvPicPr>
          <p:cNvPr id="57" name="Google Shape;57;p13"/>
          <p:cNvPicPr preferRelativeResize="0"/>
          <p:nvPr/>
        </p:nvPicPr>
        <p:blipFill rotWithShape="1">
          <a:blip r:embed="rId4">
            <a:alphaModFix/>
          </a:blip>
          <a:srcRect r="9494"/>
          <a:stretch/>
        </p:blipFill>
        <p:spPr>
          <a:xfrm>
            <a:off x="7544100" y="3848850"/>
            <a:ext cx="1599900" cy="1294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311700" y="405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Attribute Values</a:t>
            </a:r>
            <a:endParaRPr/>
          </a:p>
        </p:txBody>
      </p:sp>
      <p:pic>
        <p:nvPicPr>
          <p:cNvPr id="158" name="Google Shape;158;p22"/>
          <p:cNvPicPr preferRelativeResize="0"/>
          <p:nvPr/>
        </p:nvPicPr>
        <p:blipFill>
          <a:blip r:embed="rId3">
            <a:alphaModFix/>
          </a:blip>
          <a:stretch>
            <a:fillRect/>
          </a:stretch>
        </p:blipFill>
        <p:spPr>
          <a:xfrm>
            <a:off x="3653375" y="977925"/>
            <a:ext cx="5346975" cy="3187625"/>
          </a:xfrm>
          <a:prstGeom prst="rect">
            <a:avLst/>
          </a:prstGeom>
          <a:noFill/>
          <a:ln>
            <a:noFill/>
          </a:ln>
        </p:spPr>
      </p:pic>
      <p:sp>
        <p:nvSpPr>
          <p:cNvPr id="159" name="Google Shape;159;p22"/>
          <p:cNvSpPr txBox="1">
            <a:spLocks noGrp="1"/>
          </p:cNvSpPr>
          <p:nvPr>
            <p:ph type="body" idx="1"/>
          </p:nvPr>
        </p:nvSpPr>
        <p:spPr>
          <a:xfrm>
            <a:off x="0" y="1017725"/>
            <a:ext cx="3818400" cy="29694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sz="1300"/>
              <a:t>In every trial, the flyers evolved to have one wing </a:t>
            </a:r>
            <a:r>
              <a:rPr lang="en" sz="1300" b="1"/>
              <a:t>dramatically </a:t>
            </a:r>
            <a:r>
              <a:rPr lang="en" sz="1300"/>
              <a:t>shorter than the other, with the shorter wing length stabilizing around [1.5,2.0]</a:t>
            </a:r>
            <a:br>
              <a:rPr lang="en" sz="1300"/>
            </a:br>
            <a:endParaRPr sz="1300"/>
          </a:p>
          <a:p>
            <a:pPr marL="457200" lvl="0" indent="-311150" algn="l" rtl="0">
              <a:spcBef>
                <a:spcPts val="0"/>
              </a:spcBef>
              <a:spcAft>
                <a:spcPts val="0"/>
              </a:spcAft>
              <a:buSzPts val="1300"/>
              <a:buChar char="●"/>
            </a:pPr>
            <a:r>
              <a:rPr lang="en" sz="1300"/>
              <a:t>The smaller wing’s frequent flapping force probably helps keep the body pointed upward; the other larger wing provides the force necessary to get off the ground</a:t>
            </a:r>
            <a:br>
              <a:rPr lang="en" sz="1300"/>
            </a:br>
            <a:endParaRPr sz="1300"/>
          </a:p>
          <a:p>
            <a:pPr marL="457200" lvl="0" indent="-311150" algn="l" rtl="0">
              <a:spcBef>
                <a:spcPts val="0"/>
              </a:spcBef>
              <a:spcAft>
                <a:spcPts val="0"/>
              </a:spcAft>
              <a:buSzPts val="1300"/>
              <a:buChar char="●"/>
            </a:pPr>
            <a:r>
              <a:rPr lang="en" sz="1300"/>
              <a:t>All other attribute values tended towards higher values in the range [3.0,3.5] </a:t>
            </a:r>
            <a:endParaRPr sz="1300"/>
          </a:p>
          <a:p>
            <a:pPr marL="457200" lvl="0" indent="0" algn="l" rtl="0">
              <a:spcBef>
                <a:spcPts val="1200"/>
              </a:spcBef>
              <a:spcAft>
                <a:spcPts val="1200"/>
              </a:spcAft>
              <a:buNone/>
            </a:pPr>
            <a:endParaRPr/>
          </a:p>
        </p:txBody>
      </p:sp>
      <p:pic>
        <p:nvPicPr>
          <p:cNvPr id="160" name="Google Shape;160;p22"/>
          <p:cNvPicPr preferRelativeResize="0"/>
          <p:nvPr/>
        </p:nvPicPr>
        <p:blipFill rotWithShape="1">
          <a:blip r:embed="rId4">
            <a:alphaModFix/>
          </a:blip>
          <a:srcRect l="25607" t="22838" r="25864" b="32539"/>
          <a:stretch/>
        </p:blipFill>
        <p:spPr>
          <a:xfrm>
            <a:off x="1929150" y="3773500"/>
            <a:ext cx="1540475" cy="1124950"/>
          </a:xfrm>
          <a:prstGeom prst="rect">
            <a:avLst/>
          </a:prstGeom>
          <a:noFill/>
          <a:ln>
            <a:noFill/>
          </a:ln>
        </p:spPr>
      </p:pic>
      <p:pic>
        <p:nvPicPr>
          <p:cNvPr id="161" name="Google Shape;161;p22"/>
          <p:cNvPicPr preferRelativeResize="0"/>
          <p:nvPr/>
        </p:nvPicPr>
        <p:blipFill rotWithShape="1">
          <a:blip r:embed="rId5">
            <a:alphaModFix/>
          </a:blip>
          <a:srcRect l="33494" t="33011" r="15078" b="32602"/>
          <a:stretch/>
        </p:blipFill>
        <p:spPr>
          <a:xfrm>
            <a:off x="71076" y="3908425"/>
            <a:ext cx="1801200" cy="960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311700" y="2111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Which Crossover method produced the overall best Flyer?</a:t>
            </a:r>
            <a:endParaRPr/>
          </a:p>
          <a:p>
            <a:pPr marL="2743200" lvl="0" indent="0" algn="l" rtl="0">
              <a:spcBef>
                <a:spcPts val="0"/>
              </a:spcBef>
              <a:spcAft>
                <a:spcPts val="0"/>
              </a:spcAft>
              <a:buNone/>
            </a:pPr>
            <a:r>
              <a:rPr lang="en"/>
              <a:t>Drumroll...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277825" y="381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chemeClr val="lt1"/>
                </a:solidFill>
              </a:rPr>
              <a:t>Overall Best Flyer: Two-Point Crossover </a:t>
            </a:r>
            <a:endParaRPr b="1">
              <a:solidFill>
                <a:schemeClr val="lt1"/>
              </a:solidFill>
            </a:endParaRPr>
          </a:p>
          <a:p>
            <a:pPr marL="0" lvl="0" indent="0" algn="l" rtl="0">
              <a:spcBef>
                <a:spcPts val="0"/>
              </a:spcBef>
              <a:spcAft>
                <a:spcPts val="0"/>
              </a:spcAft>
              <a:buNone/>
            </a:pPr>
            <a:endParaRPr b="1">
              <a:solidFill>
                <a:schemeClr val="lt1"/>
              </a:solidFill>
            </a:endParaRPr>
          </a:p>
        </p:txBody>
      </p:sp>
      <p:pic>
        <p:nvPicPr>
          <p:cNvPr id="172" name="Google Shape;172;p24"/>
          <p:cNvPicPr preferRelativeResize="0"/>
          <p:nvPr/>
        </p:nvPicPr>
        <p:blipFill>
          <a:blip r:embed="rId3">
            <a:alphaModFix/>
          </a:blip>
          <a:stretch>
            <a:fillRect/>
          </a:stretch>
        </p:blipFill>
        <p:spPr>
          <a:xfrm>
            <a:off x="1340675" y="982399"/>
            <a:ext cx="6462650" cy="3929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a:t>
            </a:r>
            <a:endParaRPr/>
          </a:p>
        </p:txBody>
      </p:sp>
      <p:graphicFrame>
        <p:nvGraphicFramePr>
          <p:cNvPr id="178" name="Google Shape;178;p25"/>
          <p:cNvGraphicFramePr/>
          <p:nvPr/>
        </p:nvGraphicFramePr>
        <p:xfrm>
          <a:off x="753000" y="1433525"/>
          <a:ext cx="3000000" cy="3000000"/>
        </p:xfrm>
        <a:graphic>
          <a:graphicData uri="http://schemas.openxmlformats.org/drawingml/2006/table">
            <a:tbl>
              <a:tblPr>
                <a:noFill/>
                <a:tableStyleId>{735D0317-6853-4210-AF93-9ED8FE8DBC6F}</a:tableStyleId>
              </a:tblPr>
              <a:tblGrid>
                <a:gridCol w="826225">
                  <a:extLst>
                    <a:ext uri="{9D8B030D-6E8A-4147-A177-3AD203B41FA5}">
                      <a16:colId xmlns:a16="http://schemas.microsoft.com/office/drawing/2014/main" val="20000"/>
                    </a:ext>
                  </a:extLst>
                </a:gridCol>
                <a:gridCol w="449725">
                  <a:extLst>
                    <a:ext uri="{9D8B030D-6E8A-4147-A177-3AD203B41FA5}">
                      <a16:colId xmlns:a16="http://schemas.microsoft.com/office/drawing/2014/main" val="20001"/>
                    </a:ext>
                  </a:extLst>
                </a:gridCol>
                <a:gridCol w="637975">
                  <a:extLst>
                    <a:ext uri="{9D8B030D-6E8A-4147-A177-3AD203B41FA5}">
                      <a16:colId xmlns:a16="http://schemas.microsoft.com/office/drawing/2014/main" val="20002"/>
                    </a:ext>
                  </a:extLst>
                </a:gridCol>
                <a:gridCol w="637975">
                  <a:extLst>
                    <a:ext uri="{9D8B030D-6E8A-4147-A177-3AD203B41FA5}">
                      <a16:colId xmlns:a16="http://schemas.microsoft.com/office/drawing/2014/main" val="20003"/>
                    </a:ext>
                  </a:extLst>
                </a:gridCol>
                <a:gridCol w="637975">
                  <a:extLst>
                    <a:ext uri="{9D8B030D-6E8A-4147-A177-3AD203B41FA5}">
                      <a16:colId xmlns:a16="http://schemas.microsoft.com/office/drawing/2014/main" val="20004"/>
                    </a:ext>
                  </a:extLst>
                </a:gridCol>
                <a:gridCol w="637975">
                  <a:extLst>
                    <a:ext uri="{9D8B030D-6E8A-4147-A177-3AD203B41FA5}">
                      <a16:colId xmlns:a16="http://schemas.microsoft.com/office/drawing/2014/main" val="20005"/>
                    </a:ext>
                  </a:extLst>
                </a:gridCol>
                <a:gridCol w="637975">
                  <a:extLst>
                    <a:ext uri="{9D8B030D-6E8A-4147-A177-3AD203B41FA5}">
                      <a16:colId xmlns:a16="http://schemas.microsoft.com/office/drawing/2014/main" val="20006"/>
                    </a:ext>
                  </a:extLst>
                </a:gridCol>
                <a:gridCol w="711175">
                  <a:extLst>
                    <a:ext uri="{9D8B030D-6E8A-4147-A177-3AD203B41FA5}">
                      <a16:colId xmlns:a16="http://schemas.microsoft.com/office/drawing/2014/main" val="20007"/>
                    </a:ext>
                  </a:extLst>
                </a:gridCol>
                <a:gridCol w="732100">
                  <a:extLst>
                    <a:ext uri="{9D8B030D-6E8A-4147-A177-3AD203B41FA5}">
                      <a16:colId xmlns:a16="http://schemas.microsoft.com/office/drawing/2014/main" val="20008"/>
                    </a:ext>
                  </a:extLst>
                </a:gridCol>
                <a:gridCol w="700725">
                  <a:extLst>
                    <a:ext uri="{9D8B030D-6E8A-4147-A177-3AD203B41FA5}">
                      <a16:colId xmlns:a16="http://schemas.microsoft.com/office/drawing/2014/main" val="20009"/>
                    </a:ext>
                  </a:extLst>
                </a:gridCol>
              </a:tblGrid>
              <a:tr h="490750">
                <a:tc>
                  <a:txBody>
                    <a:bodyPr/>
                    <a:lstStyle/>
                    <a:p>
                      <a:pPr marL="0" lvl="0" indent="0" algn="l" rtl="0">
                        <a:lnSpc>
                          <a:spcPct val="115000"/>
                        </a:lnSpc>
                        <a:spcBef>
                          <a:spcPts val="0"/>
                        </a:spcBef>
                        <a:spcAft>
                          <a:spcPts val="0"/>
                        </a:spcAft>
                        <a:buNone/>
                      </a:pPr>
                      <a:r>
                        <a:rPr lang="en" sz="1000" b="1"/>
                        <a:t>Crossover</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Trial</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LW Length</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RW Length</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LW Width</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Body Diameter</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RW Width</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LW Thickness</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RW Thickness</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b="1"/>
                        <a:t>Score (meters)</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300800">
                <a:tc>
                  <a:txBody>
                    <a:bodyPr/>
                    <a:lstStyle/>
                    <a:p>
                      <a:pPr marL="0" lvl="0" indent="0" algn="l" rtl="0">
                        <a:lnSpc>
                          <a:spcPct val="115000"/>
                        </a:lnSpc>
                        <a:spcBef>
                          <a:spcPts val="0"/>
                        </a:spcBef>
                        <a:spcAft>
                          <a:spcPts val="0"/>
                        </a:spcAft>
                        <a:buNone/>
                      </a:pPr>
                      <a:r>
                        <a:rPr lang="en" sz="1000" b="1"/>
                        <a:t>Single-Point</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000" b="1" i="1"/>
                        <a:t>Trial 1</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3.960963</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1.672601</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3.808132</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3.023949</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3.996559</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3.079279</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3.635968</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300" b="1">
                          <a:latin typeface="Times New Roman"/>
                          <a:ea typeface="Times New Roman"/>
                          <a:cs typeface="Times New Roman"/>
                          <a:sym typeface="Times New Roman"/>
                        </a:rPr>
                        <a:t>47.28957</a:t>
                      </a:r>
                      <a:endParaRPr sz="1200" b="1"/>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0800">
                <a:tc>
                  <a:txBody>
                    <a:bodyPr/>
                    <a:lstStyle/>
                    <a:p>
                      <a:pPr marL="0" lvl="0" indent="0" algn="l" rtl="0">
                        <a:lnSpc>
                          <a:spcPct val="115000"/>
                        </a:lnSpc>
                        <a:spcBef>
                          <a:spcPts val="0"/>
                        </a:spcBef>
                        <a:spcAft>
                          <a:spcPts val="0"/>
                        </a:spcAft>
                        <a:buNone/>
                      </a:pPr>
                      <a:r>
                        <a:rPr lang="en" sz="1000" b="1"/>
                        <a:t>Single-Point</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000" b="1" i="1"/>
                        <a:t>Trial 2</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2.546351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3.026479</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3.288517</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2.883121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3.760251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3.025312</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2.574933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300">
                          <a:latin typeface="Times New Roman"/>
                          <a:ea typeface="Times New Roman"/>
                          <a:cs typeface="Times New Roman"/>
                          <a:sym typeface="Times New Roman"/>
                        </a:rPr>
                        <a:t>45.70729</a:t>
                      </a:r>
                      <a:endParaRPr sz="12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0800">
                <a:tc>
                  <a:txBody>
                    <a:bodyPr/>
                    <a:lstStyle/>
                    <a:p>
                      <a:pPr marL="0" lvl="0" indent="0" algn="l" rtl="0">
                        <a:lnSpc>
                          <a:spcPct val="115000"/>
                        </a:lnSpc>
                        <a:spcBef>
                          <a:spcPts val="0"/>
                        </a:spcBef>
                        <a:spcAft>
                          <a:spcPts val="0"/>
                        </a:spcAft>
                        <a:buNone/>
                      </a:pPr>
                      <a:r>
                        <a:rPr lang="en" sz="1000" b="1"/>
                        <a:t>Single-Point</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000" b="1" i="1"/>
                        <a:t>Trial 3</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1.237751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3.838802</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3.26551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2.755591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2.714379</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3.803769</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3.029102</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300">
                          <a:latin typeface="Times New Roman"/>
                          <a:ea typeface="Times New Roman"/>
                          <a:cs typeface="Times New Roman"/>
                          <a:sym typeface="Times New Roman"/>
                        </a:rPr>
                        <a:t>38.07222</a:t>
                      </a:r>
                      <a:endParaRPr sz="12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0800">
                <a:tc>
                  <a:txBody>
                    <a:bodyPr/>
                    <a:lstStyle/>
                    <a:p>
                      <a:pPr marL="0" lvl="0" indent="0" algn="l" rtl="0">
                        <a:lnSpc>
                          <a:spcPct val="115000"/>
                        </a:lnSpc>
                        <a:spcBef>
                          <a:spcPts val="0"/>
                        </a:spcBef>
                        <a:spcAft>
                          <a:spcPts val="0"/>
                        </a:spcAft>
                        <a:buNone/>
                      </a:pPr>
                      <a:r>
                        <a:rPr lang="en" sz="1000" b="1"/>
                        <a:t>Two-point</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000" b="1" i="1"/>
                        <a:t>Trial 1</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2.53915</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3.672182</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3.686303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2.827985</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3.090761</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3.893079</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3.453083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r" rtl="0">
                        <a:lnSpc>
                          <a:spcPct val="115000"/>
                        </a:lnSpc>
                        <a:spcBef>
                          <a:spcPts val="0"/>
                        </a:spcBef>
                        <a:spcAft>
                          <a:spcPts val="0"/>
                        </a:spcAft>
                        <a:buNone/>
                      </a:pPr>
                      <a:r>
                        <a:rPr lang="en" sz="1300">
                          <a:latin typeface="Times New Roman"/>
                          <a:ea typeface="Times New Roman"/>
                          <a:cs typeface="Times New Roman"/>
                          <a:sym typeface="Times New Roman"/>
                        </a:rPr>
                        <a:t>43.557</a:t>
                      </a:r>
                      <a:endParaRPr sz="12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0800">
                <a:tc>
                  <a:txBody>
                    <a:bodyPr/>
                    <a:lstStyle/>
                    <a:p>
                      <a:pPr marL="0" lvl="0" indent="0" algn="l" rtl="0">
                        <a:lnSpc>
                          <a:spcPct val="115000"/>
                        </a:lnSpc>
                        <a:spcBef>
                          <a:spcPts val="0"/>
                        </a:spcBef>
                        <a:spcAft>
                          <a:spcPts val="0"/>
                        </a:spcAft>
                        <a:buNone/>
                      </a:pPr>
                      <a:r>
                        <a:rPr lang="en" sz="1000" b="1"/>
                        <a:t>Two-point</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000" b="1" i="1"/>
                        <a:t>Trial 2</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1.619304</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2.967868</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3.961496</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2.74494</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3.511518</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3.739878</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2.856245</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r" rtl="0">
                        <a:lnSpc>
                          <a:spcPct val="115000"/>
                        </a:lnSpc>
                        <a:spcBef>
                          <a:spcPts val="0"/>
                        </a:spcBef>
                        <a:spcAft>
                          <a:spcPts val="0"/>
                        </a:spcAft>
                        <a:buNone/>
                      </a:pPr>
                      <a:r>
                        <a:rPr lang="en" sz="1300">
                          <a:latin typeface="Times New Roman"/>
                          <a:ea typeface="Times New Roman"/>
                          <a:cs typeface="Times New Roman"/>
                          <a:sym typeface="Times New Roman"/>
                        </a:rPr>
                        <a:t>42.98876</a:t>
                      </a:r>
                      <a:endParaRPr sz="12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00800">
                <a:tc>
                  <a:txBody>
                    <a:bodyPr/>
                    <a:lstStyle/>
                    <a:p>
                      <a:pPr marL="0" lvl="0" indent="0" algn="l" rtl="0">
                        <a:lnSpc>
                          <a:spcPct val="115000"/>
                        </a:lnSpc>
                        <a:spcBef>
                          <a:spcPts val="0"/>
                        </a:spcBef>
                        <a:spcAft>
                          <a:spcPts val="0"/>
                        </a:spcAft>
                        <a:buNone/>
                      </a:pPr>
                      <a:r>
                        <a:rPr lang="en" sz="1000" b="1"/>
                        <a:t>Two-point</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000" b="1" i="1"/>
                        <a:t>Trial 3</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2.282935</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3.598958</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3.829222</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3.606087</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3.510516</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2.643354</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3.431449</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lvl="0" indent="0" algn="r" rtl="0">
                        <a:lnSpc>
                          <a:spcPct val="115000"/>
                        </a:lnSpc>
                        <a:spcBef>
                          <a:spcPts val="0"/>
                        </a:spcBef>
                        <a:spcAft>
                          <a:spcPts val="0"/>
                        </a:spcAft>
                        <a:buNone/>
                      </a:pPr>
                      <a:r>
                        <a:rPr lang="en" sz="1300" b="1">
                          <a:latin typeface="Times New Roman"/>
                          <a:ea typeface="Times New Roman"/>
                          <a:cs typeface="Times New Roman"/>
                          <a:sym typeface="Times New Roman"/>
                        </a:rPr>
                        <a:t>48.64305</a:t>
                      </a:r>
                      <a:endParaRPr sz="1200" b="1"/>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00800">
                <a:tc>
                  <a:txBody>
                    <a:bodyPr/>
                    <a:lstStyle/>
                    <a:p>
                      <a:pPr marL="0" lvl="0" indent="0" algn="l" rtl="0">
                        <a:lnSpc>
                          <a:spcPct val="115000"/>
                        </a:lnSpc>
                        <a:spcBef>
                          <a:spcPts val="0"/>
                        </a:spcBef>
                        <a:spcAft>
                          <a:spcPts val="0"/>
                        </a:spcAft>
                        <a:buNone/>
                      </a:pPr>
                      <a:r>
                        <a:rPr lang="en" sz="1000" b="1"/>
                        <a:t>Uniform</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000" b="1" i="1"/>
                        <a:t>Trial 1</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2.389143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3.237123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3.252407</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2.454668</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3.681267</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2.195402</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2.232904</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r" rtl="0">
                        <a:lnSpc>
                          <a:spcPct val="115000"/>
                        </a:lnSpc>
                        <a:spcBef>
                          <a:spcPts val="0"/>
                        </a:spcBef>
                        <a:spcAft>
                          <a:spcPts val="0"/>
                        </a:spcAft>
                        <a:buNone/>
                      </a:pPr>
                      <a:r>
                        <a:rPr lang="en" sz="1200"/>
                        <a:t>44.09472</a:t>
                      </a:r>
                      <a:endParaRPr sz="12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00800">
                <a:tc>
                  <a:txBody>
                    <a:bodyPr/>
                    <a:lstStyle/>
                    <a:p>
                      <a:pPr marL="0" lvl="0" indent="0" algn="l" rtl="0">
                        <a:lnSpc>
                          <a:spcPct val="115000"/>
                        </a:lnSpc>
                        <a:spcBef>
                          <a:spcPts val="0"/>
                        </a:spcBef>
                        <a:spcAft>
                          <a:spcPts val="0"/>
                        </a:spcAft>
                        <a:buNone/>
                      </a:pPr>
                      <a:r>
                        <a:rPr lang="en" sz="1000" b="1"/>
                        <a:t>Uniform</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000" b="1" i="1"/>
                        <a:t>Trial 2</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2.066612</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3.048501</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3.530656</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3.340074</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3.545026</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3.830632</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3.551865</a:t>
                      </a:r>
                      <a:endParaRPr sz="1000" b="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9000"/>
                    </a:solidFill>
                  </a:tcPr>
                </a:tc>
                <a:tc>
                  <a:txBody>
                    <a:bodyPr/>
                    <a:lstStyle/>
                    <a:p>
                      <a:pPr marL="0" lvl="0" indent="0" algn="r" rtl="0">
                        <a:lnSpc>
                          <a:spcPct val="115000"/>
                        </a:lnSpc>
                        <a:spcBef>
                          <a:spcPts val="0"/>
                        </a:spcBef>
                        <a:spcAft>
                          <a:spcPts val="0"/>
                        </a:spcAft>
                        <a:buNone/>
                      </a:pPr>
                      <a:r>
                        <a:rPr lang="en" sz="1300" b="1">
                          <a:latin typeface="Times New Roman"/>
                          <a:ea typeface="Times New Roman"/>
                          <a:cs typeface="Times New Roman"/>
                          <a:sym typeface="Times New Roman"/>
                        </a:rPr>
                        <a:t>45.38079</a:t>
                      </a:r>
                      <a:endParaRPr sz="1200" b="1"/>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00800">
                <a:tc>
                  <a:txBody>
                    <a:bodyPr/>
                    <a:lstStyle/>
                    <a:p>
                      <a:pPr marL="0" lvl="0" indent="0" algn="l" rtl="0">
                        <a:lnSpc>
                          <a:spcPct val="115000"/>
                        </a:lnSpc>
                        <a:spcBef>
                          <a:spcPts val="0"/>
                        </a:spcBef>
                        <a:spcAft>
                          <a:spcPts val="0"/>
                        </a:spcAft>
                        <a:buNone/>
                      </a:pPr>
                      <a:r>
                        <a:rPr lang="en" sz="1000" b="1"/>
                        <a:t>Uniform</a:t>
                      </a:r>
                      <a:endParaRPr sz="1000" b="1"/>
                    </a:p>
                  </a:txBody>
                  <a:tcPr marL="25400" marR="25400" marT="25400" marB="2540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000" b="1" i="1"/>
                        <a:t>Trial 3</a:t>
                      </a:r>
                      <a:endParaRPr sz="1000" b="1" i="1"/>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1.637495</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3.931123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3.315953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2.900353</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3.325307</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3.811975</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3.298044</a:t>
                      </a:r>
                      <a:endParaRPr sz="1000"/>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r" rtl="0">
                        <a:lnSpc>
                          <a:spcPct val="115000"/>
                        </a:lnSpc>
                        <a:spcBef>
                          <a:spcPts val="0"/>
                        </a:spcBef>
                        <a:spcAft>
                          <a:spcPts val="0"/>
                        </a:spcAft>
                        <a:buNone/>
                      </a:pPr>
                      <a:r>
                        <a:rPr lang="en" sz="1200"/>
                        <a:t>42.74664</a:t>
                      </a:r>
                      <a:endParaRPr sz="1200"/>
                    </a:p>
                  </a:txBody>
                  <a:tcPr marL="25400" marR="25400" marT="25400" marB="2540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179" name="Google Shape;179;p25"/>
          <p:cNvSpPr txBox="1"/>
          <p:nvPr/>
        </p:nvSpPr>
        <p:spPr>
          <a:xfrm>
            <a:off x="753000" y="1118225"/>
            <a:ext cx="4179300" cy="241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chemeClr val="dk1"/>
                </a:solidFill>
                <a:latin typeface="Times New Roman"/>
                <a:ea typeface="Times New Roman"/>
                <a:cs typeface="Times New Roman"/>
                <a:sym typeface="Times New Roman"/>
              </a:rPr>
              <a:t>Best Flyer </a:t>
            </a:r>
            <a:r>
              <a:rPr lang="en" sz="1200" b="1">
                <a:latin typeface="Times New Roman"/>
                <a:ea typeface="Times New Roman"/>
                <a:cs typeface="Times New Roman"/>
                <a:sym typeface="Times New Roman"/>
              </a:rPr>
              <a:t>Genetic Attribute Values from each Trial</a:t>
            </a:r>
            <a:endParaRPr sz="1200" b="1">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283425" y="32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800" b="1">
                <a:solidFill>
                  <a:schemeClr val="dk2"/>
                </a:solidFill>
              </a:rPr>
              <a:t>Which Crossover was most efficient?</a:t>
            </a:r>
            <a:endParaRPr b="1"/>
          </a:p>
        </p:txBody>
      </p:sp>
      <p:sp>
        <p:nvSpPr>
          <p:cNvPr id="185" name="Google Shape;185;p26"/>
          <p:cNvSpPr txBox="1">
            <a:spLocks noGrp="1"/>
          </p:cNvSpPr>
          <p:nvPr>
            <p:ph type="body" idx="1"/>
          </p:nvPr>
        </p:nvSpPr>
        <p:spPr>
          <a:xfrm>
            <a:off x="-156225" y="336300"/>
            <a:ext cx="4893600" cy="4470900"/>
          </a:xfrm>
          <a:prstGeom prst="rect">
            <a:avLst/>
          </a:prstGeom>
        </p:spPr>
        <p:txBody>
          <a:bodyPr spcFirstLastPara="1" wrap="square" lIns="91425" tIns="91425" rIns="91425" bIns="91425" anchor="t" anchorCtr="0">
            <a:noAutofit/>
          </a:bodyPr>
          <a:lstStyle/>
          <a:p>
            <a:pPr marL="457200" lvl="0" indent="-302260" algn="l" rtl="0">
              <a:lnSpc>
                <a:spcPct val="95000"/>
              </a:lnSpc>
              <a:spcBef>
                <a:spcPts val="0"/>
              </a:spcBef>
              <a:spcAft>
                <a:spcPts val="0"/>
              </a:spcAft>
              <a:buSzPts val="1160"/>
              <a:buChar char="●"/>
            </a:pPr>
            <a:r>
              <a:rPr lang="en" sz="1160"/>
              <a:t>Single-Point Crossover and Two-Point Crossover performed about equally well; both methods work well for genetic algorithm</a:t>
            </a:r>
            <a:endParaRPr sz="1160"/>
          </a:p>
          <a:p>
            <a:pPr marL="457200" lvl="0" indent="0" algn="l" rtl="0">
              <a:lnSpc>
                <a:spcPct val="95000"/>
              </a:lnSpc>
              <a:spcBef>
                <a:spcPts val="1200"/>
              </a:spcBef>
              <a:spcAft>
                <a:spcPts val="0"/>
              </a:spcAft>
              <a:buNone/>
            </a:pPr>
            <a:endParaRPr sz="1160"/>
          </a:p>
          <a:p>
            <a:pPr marL="457200" lvl="0" indent="-302260" algn="l" rtl="0">
              <a:lnSpc>
                <a:spcPct val="95000"/>
              </a:lnSpc>
              <a:spcBef>
                <a:spcPts val="1200"/>
              </a:spcBef>
              <a:spcAft>
                <a:spcPts val="0"/>
              </a:spcAft>
              <a:buSzPts val="1160"/>
              <a:buChar char="●"/>
            </a:pPr>
            <a:r>
              <a:rPr lang="en" sz="1160"/>
              <a:t>Uniform Crossover consistently trended lower than the other 2 crossover methods, despite starting with much better Flyers on average</a:t>
            </a:r>
            <a:endParaRPr sz="1160"/>
          </a:p>
          <a:p>
            <a:pPr marL="457200" lvl="0" indent="0" algn="l" rtl="0">
              <a:lnSpc>
                <a:spcPct val="95000"/>
              </a:lnSpc>
              <a:spcBef>
                <a:spcPts val="1200"/>
              </a:spcBef>
              <a:spcAft>
                <a:spcPts val="0"/>
              </a:spcAft>
              <a:buNone/>
            </a:pPr>
            <a:endParaRPr sz="1160"/>
          </a:p>
          <a:p>
            <a:pPr marL="457200" lvl="0" indent="-302260" algn="l" rtl="0">
              <a:lnSpc>
                <a:spcPct val="95000"/>
              </a:lnSpc>
              <a:spcBef>
                <a:spcPts val="1200"/>
              </a:spcBef>
              <a:spcAft>
                <a:spcPts val="0"/>
              </a:spcAft>
              <a:buSzPts val="1160"/>
              <a:buChar char="●"/>
            </a:pPr>
            <a:r>
              <a:rPr lang="en" sz="1160"/>
              <a:t>All methods eventually led to approximately the same high-scoring population by Generation #25; the crossover method does not seem too important if it runs for a sufficiently large number of generations</a:t>
            </a:r>
            <a:endParaRPr sz="1160"/>
          </a:p>
          <a:p>
            <a:pPr marL="457200" lvl="0" indent="0" algn="l" rtl="0">
              <a:lnSpc>
                <a:spcPct val="95000"/>
              </a:lnSpc>
              <a:spcBef>
                <a:spcPts val="1200"/>
              </a:spcBef>
              <a:spcAft>
                <a:spcPts val="0"/>
              </a:spcAft>
              <a:buNone/>
            </a:pPr>
            <a:endParaRPr sz="1160"/>
          </a:p>
          <a:p>
            <a:pPr marL="457200" lvl="0" indent="-302260" algn="l" rtl="0">
              <a:lnSpc>
                <a:spcPct val="95000"/>
              </a:lnSpc>
              <a:spcBef>
                <a:spcPts val="1200"/>
              </a:spcBef>
              <a:spcAft>
                <a:spcPts val="0"/>
              </a:spcAft>
              <a:buSzPts val="1160"/>
              <a:buChar char="●"/>
            </a:pPr>
            <a:r>
              <a:rPr lang="en" sz="1160"/>
              <a:t>Average best Flyer height over all 3 trials:</a:t>
            </a:r>
            <a:endParaRPr sz="1160"/>
          </a:p>
          <a:p>
            <a:pPr marL="914400" lvl="1" indent="-314960" algn="l" rtl="0">
              <a:lnSpc>
                <a:spcPct val="95000"/>
              </a:lnSpc>
              <a:spcBef>
                <a:spcPts val="0"/>
              </a:spcBef>
              <a:spcAft>
                <a:spcPts val="0"/>
              </a:spcAft>
              <a:buSzPts val="1360"/>
              <a:buChar char="○"/>
            </a:pPr>
            <a:r>
              <a:rPr lang="en" sz="1160" b="1"/>
              <a:t>Single-Point: </a:t>
            </a:r>
            <a:r>
              <a:rPr lang="en" sz="1000" b="1">
                <a:solidFill>
                  <a:schemeClr val="dk1"/>
                </a:solidFill>
              </a:rPr>
              <a:t>43.689 meters</a:t>
            </a:r>
            <a:endParaRPr sz="1160" b="1"/>
          </a:p>
          <a:p>
            <a:pPr marL="914400" lvl="1" indent="-314960" algn="l" rtl="0">
              <a:lnSpc>
                <a:spcPct val="95000"/>
              </a:lnSpc>
              <a:spcBef>
                <a:spcPts val="0"/>
              </a:spcBef>
              <a:spcAft>
                <a:spcPts val="0"/>
              </a:spcAft>
              <a:buSzPts val="1360"/>
              <a:buChar char="○"/>
            </a:pPr>
            <a:r>
              <a:rPr lang="en" sz="1160" b="1">
                <a:highlight>
                  <a:schemeClr val="accent6"/>
                </a:highlight>
              </a:rPr>
              <a:t>Two-Point: </a:t>
            </a:r>
            <a:r>
              <a:rPr lang="en" sz="1000" b="1">
                <a:solidFill>
                  <a:schemeClr val="dk1"/>
                </a:solidFill>
                <a:highlight>
                  <a:schemeClr val="accent6"/>
                </a:highlight>
              </a:rPr>
              <a:t>45.063 meters</a:t>
            </a:r>
            <a:endParaRPr sz="1160" b="1">
              <a:highlight>
                <a:schemeClr val="accent6"/>
              </a:highlight>
            </a:endParaRPr>
          </a:p>
          <a:p>
            <a:pPr marL="914400" lvl="1" indent="-314960" algn="l" rtl="0">
              <a:lnSpc>
                <a:spcPct val="95000"/>
              </a:lnSpc>
              <a:spcBef>
                <a:spcPts val="0"/>
              </a:spcBef>
              <a:spcAft>
                <a:spcPts val="0"/>
              </a:spcAft>
              <a:buSzPts val="1360"/>
              <a:buChar char="○"/>
            </a:pPr>
            <a:r>
              <a:rPr lang="en" sz="1160" b="1"/>
              <a:t>Uniform: </a:t>
            </a:r>
            <a:r>
              <a:rPr lang="en" sz="1000" b="1">
                <a:solidFill>
                  <a:schemeClr val="dk1"/>
                </a:solidFill>
              </a:rPr>
              <a:t>44.074 meters</a:t>
            </a:r>
            <a:endParaRPr sz="1000" b="1">
              <a:solidFill>
                <a:schemeClr val="dk1"/>
              </a:solidFill>
            </a:endParaRPr>
          </a:p>
          <a:p>
            <a:pPr marL="0" lvl="0" indent="0" algn="l" rtl="0">
              <a:lnSpc>
                <a:spcPct val="95000"/>
              </a:lnSpc>
              <a:spcBef>
                <a:spcPts val="1200"/>
              </a:spcBef>
              <a:spcAft>
                <a:spcPts val="0"/>
              </a:spcAft>
              <a:buNone/>
            </a:pPr>
            <a:endParaRPr sz="1160"/>
          </a:p>
          <a:p>
            <a:pPr marL="457200" lvl="0" indent="-302260" algn="l" rtl="0">
              <a:lnSpc>
                <a:spcPct val="95000"/>
              </a:lnSpc>
              <a:spcBef>
                <a:spcPts val="1200"/>
              </a:spcBef>
              <a:spcAft>
                <a:spcPts val="0"/>
              </a:spcAft>
              <a:buSzPts val="1160"/>
              <a:buChar char="●"/>
            </a:pPr>
            <a:r>
              <a:rPr lang="en" sz="1160"/>
              <a:t>Since Two-Point Crossover had the best Top Flyers </a:t>
            </a:r>
            <a:r>
              <a:rPr lang="en" sz="1160" b="1"/>
              <a:t>on average</a:t>
            </a:r>
            <a:r>
              <a:rPr lang="en" sz="1160"/>
              <a:t>, AND produced the best Flyer </a:t>
            </a:r>
            <a:r>
              <a:rPr lang="en" sz="1160" b="1"/>
              <a:t>overall</a:t>
            </a:r>
            <a:r>
              <a:rPr lang="en" sz="1160"/>
              <a:t>, we recommend </a:t>
            </a:r>
            <a:r>
              <a:rPr lang="en" sz="1160" b="1"/>
              <a:t>Two-Point Crossover as the best crossover method </a:t>
            </a:r>
            <a:r>
              <a:rPr lang="en" sz="1160"/>
              <a:t>for genetic algorithm </a:t>
            </a:r>
            <a:endParaRPr sz="1000">
              <a:solidFill>
                <a:schemeClr val="dk1"/>
              </a:solidFill>
            </a:endParaRPr>
          </a:p>
        </p:txBody>
      </p:sp>
      <p:pic>
        <p:nvPicPr>
          <p:cNvPr id="186" name="Google Shape;186;p26"/>
          <p:cNvPicPr preferRelativeResize="0"/>
          <p:nvPr/>
        </p:nvPicPr>
        <p:blipFill>
          <a:blip r:embed="rId3">
            <a:alphaModFix/>
          </a:blip>
          <a:stretch>
            <a:fillRect/>
          </a:stretch>
        </p:blipFill>
        <p:spPr>
          <a:xfrm>
            <a:off x="4692275" y="986400"/>
            <a:ext cx="4299324" cy="25290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2"/>
                </a:solidFill>
              </a:rPr>
              <a:t>References </a:t>
            </a:r>
            <a:endParaRPr/>
          </a:p>
        </p:txBody>
      </p:sp>
      <p:sp>
        <p:nvSpPr>
          <p:cNvPr id="192" name="Google Shape;19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28600" lvl="0" indent="-228600" algn="l" rtl="0">
              <a:spcBef>
                <a:spcPts val="1200"/>
              </a:spcBef>
              <a:spcAft>
                <a:spcPts val="0"/>
              </a:spcAft>
              <a:buNone/>
            </a:pPr>
            <a:r>
              <a:rPr lang="en" sz="1200">
                <a:solidFill>
                  <a:schemeClr val="dk1"/>
                </a:solidFill>
                <a:latin typeface="Times New Roman"/>
                <a:ea typeface="Times New Roman"/>
                <a:cs typeface="Times New Roman"/>
                <a:sym typeface="Times New Roman"/>
              </a:rPr>
              <a:t>1.  	Matsunaga, Rafael. </a:t>
            </a:r>
            <a:r>
              <a:rPr lang="en" sz="1200" i="1">
                <a:solidFill>
                  <a:schemeClr val="dk1"/>
                </a:solidFill>
                <a:latin typeface="Times New Roman"/>
                <a:ea typeface="Times New Roman"/>
                <a:cs typeface="Times New Roman"/>
                <a:sym typeface="Times New Roman"/>
              </a:rPr>
              <a:t>Genetic Walkers</a:t>
            </a:r>
            <a:r>
              <a:rPr lang="en" sz="1200">
                <a:solidFill>
                  <a:schemeClr val="dk1"/>
                </a:solidFill>
                <a:latin typeface="Times New Roman"/>
                <a:ea typeface="Times New Roman"/>
                <a:cs typeface="Times New Roman"/>
                <a:sym typeface="Times New Roman"/>
              </a:rPr>
              <a:t>. Rednuht.</a:t>
            </a:r>
            <a:r>
              <a:rPr lang="en" sz="1200">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https://rednuht.org/genetic_walkers/</a:t>
            </a:r>
            <a:endParaRPr/>
          </a:p>
          <a:p>
            <a:pPr marL="228600" lvl="0" indent="-228600" algn="l" rtl="0">
              <a:spcBef>
                <a:spcPts val="1200"/>
              </a:spcBef>
              <a:spcAft>
                <a:spcPts val="0"/>
              </a:spcAft>
              <a:buNone/>
            </a:pPr>
            <a:r>
              <a:rPr lang="en" sz="1200">
                <a:solidFill>
                  <a:schemeClr val="dk1"/>
                </a:solidFill>
                <a:latin typeface="Times New Roman"/>
                <a:ea typeface="Times New Roman"/>
                <a:cs typeface="Times New Roman"/>
                <a:sym typeface="Times New Roman"/>
              </a:rPr>
              <a:t>2.  	Tomasz D. Gwiazda, </a:t>
            </a:r>
            <a:r>
              <a:rPr lang="en" sz="1200" i="1">
                <a:solidFill>
                  <a:schemeClr val="dk1"/>
                </a:solidFill>
                <a:latin typeface="Times New Roman"/>
                <a:ea typeface="Times New Roman"/>
                <a:cs typeface="Times New Roman"/>
                <a:sym typeface="Times New Roman"/>
              </a:rPr>
              <a:t>Genetic Algorithms Reference Vol.1 Crossover for single-objective numerical optimization problems</a:t>
            </a:r>
            <a:r>
              <a:rPr lang="en" sz="1200">
                <a:solidFill>
                  <a:schemeClr val="dk1"/>
                </a:solidFill>
                <a:latin typeface="Times New Roman"/>
                <a:ea typeface="Times New Roman"/>
                <a:cs typeface="Times New Roman"/>
                <a:sym typeface="Times New Roman"/>
              </a:rPr>
              <a:t>, Tomasz Gwiazda, Lomianki, 2006</a:t>
            </a:r>
            <a:endParaRPr sz="1200">
              <a:solidFill>
                <a:schemeClr val="dk1"/>
              </a:solidFill>
              <a:latin typeface="Times New Roman"/>
              <a:ea typeface="Times New Roman"/>
              <a:cs typeface="Times New Roman"/>
              <a:sym typeface="Times New Roman"/>
            </a:endParaRPr>
          </a:p>
          <a:p>
            <a:pPr marL="228600" lvl="0" indent="-228600" algn="l" rtl="0">
              <a:spcBef>
                <a:spcPts val="1200"/>
              </a:spcBef>
              <a:spcAft>
                <a:spcPts val="1200"/>
              </a:spcAft>
              <a:buClr>
                <a:schemeClr val="dk1"/>
              </a:buClr>
              <a:buSzPts val="1100"/>
              <a:buFont typeface="Arial"/>
              <a:buNone/>
            </a:pPr>
            <a:r>
              <a:rPr lang="en" sz="1200">
                <a:solidFill>
                  <a:schemeClr val="dk1"/>
                </a:solidFill>
                <a:latin typeface="Times New Roman"/>
                <a:ea typeface="Times New Roman"/>
                <a:cs typeface="Times New Roman"/>
                <a:sym typeface="Times New Roman"/>
              </a:rPr>
              <a:t>3.  	Holland, John Henry. </a:t>
            </a:r>
            <a:r>
              <a:rPr lang="en" sz="1200" i="1">
                <a:solidFill>
                  <a:schemeClr val="dk1"/>
                </a:solidFill>
                <a:latin typeface="Times New Roman"/>
                <a:ea typeface="Times New Roman"/>
                <a:cs typeface="Times New Roman"/>
                <a:sym typeface="Times New Roman"/>
              </a:rPr>
              <a:t>Adaptation in natural and artificial systems: an introductory analysis with applications to biology, control, and artificial intelligence</a:t>
            </a:r>
            <a:r>
              <a:rPr lang="en" sz="1200">
                <a:solidFill>
                  <a:schemeClr val="dk1"/>
                </a:solidFill>
                <a:latin typeface="Times New Roman"/>
                <a:ea typeface="Times New Roman"/>
                <a:cs typeface="Times New Roman"/>
                <a:sym typeface="Times New Roman"/>
              </a:rPr>
              <a:t>. MIT press, 1992.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Genetic Algorithms </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 sz="1700">
                <a:solidFill>
                  <a:schemeClr val="dk1"/>
                </a:solidFill>
              </a:rPr>
              <a:t>Evolutionary computation inspired by Darwin’s “natural selection” to automatically generate increasingly optimal solutions for a task with a defined fitness function.</a:t>
            </a:r>
            <a:endParaRPr sz="2300"/>
          </a:p>
          <a:p>
            <a:pPr marL="0" lvl="0" indent="0" algn="l" rtl="0">
              <a:spcBef>
                <a:spcPts val="1200"/>
              </a:spcBef>
              <a:spcAft>
                <a:spcPts val="0"/>
              </a:spcAft>
              <a:buNone/>
            </a:pPr>
            <a:endParaRPr/>
          </a:p>
          <a:p>
            <a:pPr marL="0" lvl="0" indent="0" algn="l" rtl="0">
              <a:spcBef>
                <a:spcPts val="1200"/>
              </a:spcBef>
              <a:spcAft>
                <a:spcPts val="0"/>
              </a:spcAft>
              <a:buNone/>
            </a:pPr>
            <a:r>
              <a:rPr lang="en" sz="2200"/>
              <a:t>Our Goal:</a:t>
            </a:r>
            <a:endParaRPr sz="2200"/>
          </a:p>
          <a:p>
            <a:pPr marL="0" lvl="0" indent="0" algn="l" rtl="0">
              <a:spcBef>
                <a:spcPts val="1200"/>
              </a:spcBef>
              <a:spcAft>
                <a:spcPts val="1200"/>
              </a:spcAft>
              <a:buNone/>
            </a:pPr>
            <a:endParaRPr sz="2600"/>
          </a:p>
        </p:txBody>
      </p:sp>
      <p:sp>
        <p:nvSpPr>
          <p:cNvPr id="64" name="Google Shape;64;p14"/>
          <p:cNvSpPr/>
          <p:nvPr/>
        </p:nvSpPr>
        <p:spPr>
          <a:xfrm>
            <a:off x="1393200" y="3426525"/>
            <a:ext cx="6357600" cy="10815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 sz="2000">
                <a:solidFill>
                  <a:schemeClr val="dk1"/>
                </a:solidFill>
              </a:rPr>
              <a:t>Use a genetic algorithm for a population of 3D “Flyers” which evolve to fly higher throughout the generations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spcBef>
                <a:spcPts val="0"/>
              </a:spcBef>
              <a:spcAft>
                <a:spcPts val="0"/>
              </a:spcAft>
              <a:buNone/>
            </a:pPr>
            <a:r>
              <a:rPr lang="en"/>
              <a:t>The Flyers  </a:t>
            </a:r>
            <a:endParaRPr/>
          </a:p>
        </p:txBody>
      </p:sp>
      <p:sp>
        <p:nvSpPr>
          <p:cNvPr id="70" name="Google Shape;70;p15"/>
          <p:cNvSpPr txBox="1">
            <a:spLocks noGrp="1"/>
          </p:cNvSpPr>
          <p:nvPr>
            <p:ph type="body" idx="1"/>
          </p:nvPr>
        </p:nvSpPr>
        <p:spPr>
          <a:xfrm>
            <a:off x="343250" y="112422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 sz="1200">
                <a:solidFill>
                  <a:schemeClr val="dk1"/>
                </a:solidFill>
              </a:rPr>
              <a:t>Each Flyer consists of a spherical Body with two rectangular-prism Wings (a Left and Right Wing), and are expected to have the following attributes:</a:t>
            </a:r>
            <a:endParaRPr sz="1200">
              <a:solidFill>
                <a:schemeClr val="dk1"/>
              </a:solidFill>
            </a:endParaRPr>
          </a:p>
          <a:p>
            <a:pPr marL="914400" lvl="0" indent="-304800" algn="l" rtl="0">
              <a:spcBef>
                <a:spcPts val="1200"/>
              </a:spcBef>
              <a:spcAft>
                <a:spcPts val="0"/>
              </a:spcAft>
              <a:buClr>
                <a:schemeClr val="dk1"/>
              </a:buClr>
              <a:buSzPts val="1200"/>
              <a:buChar char="●"/>
            </a:pPr>
            <a:r>
              <a:rPr lang="en" sz="1200">
                <a:solidFill>
                  <a:schemeClr val="dk1"/>
                </a:solidFill>
              </a:rPr>
              <a:t>Left/Right Wing Length (Wing area is proportional to the Wing’s flapping force)</a:t>
            </a:r>
            <a:endParaRPr sz="1200">
              <a:solidFill>
                <a:schemeClr val="dk1"/>
              </a:solidFill>
            </a:endParaRPr>
          </a:p>
          <a:p>
            <a:pPr marL="914400" lvl="0" indent="-304800" algn="l" rtl="0">
              <a:spcBef>
                <a:spcPts val="0"/>
              </a:spcBef>
              <a:spcAft>
                <a:spcPts val="0"/>
              </a:spcAft>
              <a:buClr>
                <a:schemeClr val="dk1"/>
              </a:buClr>
              <a:buSzPts val="1200"/>
              <a:buChar char="●"/>
            </a:pPr>
            <a:r>
              <a:rPr lang="en" sz="1200">
                <a:solidFill>
                  <a:schemeClr val="dk1"/>
                </a:solidFill>
              </a:rPr>
              <a:t>Left/Right Wing Width (Wing area is proportional to the Wing’s flapping force)</a:t>
            </a:r>
            <a:endParaRPr sz="1200">
              <a:solidFill>
                <a:schemeClr val="dk1"/>
              </a:solidFill>
            </a:endParaRPr>
          </a:p>
          <a:p>
            <a:pPr marL="914400" lvl="0" indent="-304800" algn="l" rtl="0">
              <a:spcBef>
                <a:spcPts val="0"/>
              </a:spcBef>
              <a:spcAft>
                <a:spcPts val="0"/>
              </a:spcAft>
              <a:buClr>
                <a:schemeClr val="dk1"/>
              </a:buClr>
              <a:buSzPts val="1200"/>
              <a:buChar char="●"/>
            </a:pPr>
            <a:r>
              <a:rPr lang="en" sz="1200">
                <a:solidFill>
                  <a:schemeClr val="dk1"/>
                </a:solidFill>
              </a:rPr>
              <a:t>Left/Right Wing Thickness (proportional to the Wing’s flapping frequency)</a:t>
            </a:r>
            <a:endParaRPr sz="1200">
              <a:solidFill>
                <a:schemeClr val="dk1"/>
              </a:solidFill>
            </a:endParaRPr>
          </a:p>
          <a:p>
            <a:pPr marL="914400" lvl="0" indent="-304800" algn="l" rtl="0">
              <a:spcBef>
                <a:spcPts val="0"/>
              </a:spcBef>
              <a:spcAft>
                <a:spcPts val="0"/>
              </a:spcAft>
              <a:buClr>
                <a:schemeClr val="dk1"/>
              </a:buClr>
              <a:buSzPts val="1200"/>
              <a:buChar char="●"/>
            </a:pPr>
            <a:r>
              <a:rPr lang="en" sz="1200">
                <a:solidFill>
                  <a:schemeClr val="dk1"/>
                </a:solidFill>
              </a:rPr>
              <a:t>Body Diameter (proportional to the # of flaps a Flyer can perform in its lifetime)</a:t>
            </a:r>
            <a:endParaRPr sz="1200">
              <a:solidFill>
                <a:schemeClr val="dk1"/>
              </a:solidFill>
            </a:endParaRPr>
          </a:p>
          <a:p>
            <a:pPr marL="914400" lvl="0" indent="-228600" algn="l" rtl="0">
              <a:spcBef>
                <a:spcPts val="1200"/>
              </a:spcBef>
              <a:spcAft>
                <a:spcPts val="0"/>
              </a:spcAft>
              <a:buNone/>
            </a:pPr>
            <a:endParaRPr sz="1200">
              <a:solidFill>
                <a:schemeClr val="dk1"/>
              </a:solidFill>
            </a:endParaRPr>
          </a:p>
          <a:p>
            <a:pPr marL="0" lvl="0" indent="0" algn="l" rtl="0">
              <a:spcBef>
                <a:spcPts val="1200"/>
              </a:spcBef>
              <a:spcAft>
                <a:spcPts val="1200"/>
              </a:spcAft>
              <a:buClr>
                <a:schemeClr val="dk1"/>
              </a:buClr>
              <a:buSzPts val="1100"/>
              <a:buFont typeface="Arial"/>
              <a:buNone/>
            </a:pPr>
            <a:endParaRPr sz="1200">
              <a:solidFill>
                <a:schemeClr val="dk1"/>
              </a:solidFill>
            </a:endParaRPr>
          </a:p>
        </p:txBody>
      </p:sp>
      <p:pic>
        <p:nvPicPr>
          <p:cNvPr id="71" name="Google Shape;71;p15"/>
          <p:cNvPicPr preferRelativeResize="0"/>
          <p:nvPr/>
        </p:nvPicPr>
        <p:blipFill>
          <a:blip r:embed="rId3">
            <a:alphaModFix/>
          </a:blip>
          <a:stretch>
            <a:fillRect/>
          </a:stretch>
        </p:blipFill>
        <p:spPr>
          <a:xfrm>
            <a:off x="2410450" y="2755400"/>
            <a:ext cx="3771900" cy="2190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Evolutionary Algorithm Details</a:t>
            </a:r>
            <a:endParaRPr/>
          </a:p>
        </p:txBody>
      </p:sp>
      <p:sp>
        <p:nvSpPr>
          <p:cNvPr id="77" name="Google Shape;77;p16"/>
          <p:cNvSpPr txBox="1">
            <a:spLocks noGrp="1"/>
          </p:cNvSpPr>
          <p:nvPr>
            <p:ph type="body" idx="1"/>
          </p:nvPr>
        </p:nvSpPr>
        <p:spPr>
          <a:xfrm>
            <a:off x="311700" y="1152475"/>
            <a:ext cx="8520600" cy="2117400"/>
          </a:xfrm>
          <a:prstGeom prst="rect">
            <a:avLst/>
          </a:prstGeom>
        </p:spPr>
        <p:txBody>
          <a:bodyPr spcFirstLastPara="1" wrap="square" lIns="91425" tIns="91425" rIns="91425" bIns="91425" anchor="t" anchorCtr="0">
            <a:noAutofit/>
          </a:bodyPr>
          <a:lstStyle/>
          <a:p>
            <a:pPr marL="457200" lvl="0" indent="-320992" algn="l" rtl="0">
              <a:lnSpc>
                <a:spcPct val="105000"/>
              </a:lnSpc>
              <a:spcBef>
                <a:spcPts val="0"/>
              </a:spcBef>
              <a:spcAft>
                <a:spcPts val="0"/>
              </a:spcAft>
              <a:buSzPts val="1455"/>
              <a:buChar char="●"/>
            </a:pPr>
            <a:r>
              <a:rPr lang="en" sz="1455"/>
              <a:t>16 Flyers per generation. Top 4 survive to the next generation and interbreed to produce 12 offspring</a:t>
            </a:r>
            <a:endParaRPr sz="1455"/>
          </a:p>
          <a:p>
            <a:pPr marL="457200" lvl="0" indent="0" algn="l" rtl="0">
              <a:lnSpc>
                <a:spcPct val="105000"/>
              </a:lnSpc>
              <a:spcBef>
                <a:spcPts val="1200"/>
              </a:spcBef>
              <a:spcAft>
                <a:spcPts val="0"/>
              </a:spcAft>
              <a:buSzPts val="523"/>
              <a:buNone/>
            </a:pPr>
            <a:endParaRPr sz="1455"/>
          </a:p>
          <a:p>
            <a:pPr marL="457200" lvl="0" indent="-320992" algn="l" rtl="0">
              <a:lnSpc>
                <a:spcPct val="105000"/>
              </a:lnSpc>
              <a:spcBef>
                <a:spcPts val="1200"/>
              </a:spcBef>
              <a:spcAft>
                <a:spcPts val="0"/>
              </a:spcAft>
              <a:buSzPts val="1455"/>
              <a:buChar char="●"/>
            </a:pPr>
            <a:r>
              <a:rPr lang="en" sz="1455"/>
              <a:t>Each gene is a float in range (0.0,4.0]</a:t>
            </a:r>
            <a:endParaRPr sz="1455"/>
          </a:p>
          <a:p>
            <a:pPr marL="457200" lvl="0" indent="0" algn="l" rtl="0">
              <a:lnSpc>
                <a:spcPct val="105000"/>
              </a:lnSpc>
              <a:spcBef>
                <a:spcPts val="1200"/>
              </a:spcBef>
              <a:spcAft>
                <a:spcPts val="0"/>
              </a:spcAft>
              <a:buSzPts val="523"/>
              <a:buNone/>
            </a:pPr>
            <a:endParaRPr sz="1455"/>
          </a:p>
          <a:p>
            <a:pPr marL="457200" lvl="0" indent="-320992" algn="l" rtl="0">
              <a:lnSpc>
                <a:spcPct val="105000"/>
              </a:lnSpc>
              <a:spcBef>
                <a:spcPts val="1200"/>
              </a:spcBef>
              <a:spcAft>
                <a:spcPts val="0"/>
              </a:spcAft>
              <a:buSzPts val="1455"/>
              <a:buChar char="●"/>
            </a:pPr>
            <a:r>
              <a:rPr lang="en" sz="1455"/>
              <a:t>Mutation Rate 20% - up from the initial plan of 10% to increase genetic diversity - every gene has a 20% chance of getting a uniform random value</a:t>
            </a:r>
            <a:endParaRPr sz="1455"/>
          </a:p>
          <a:p>
            <a:pPr marL="0" lvl="0" indent="0" algn="l" rtl="0">
              <a:lnSpc>
                <a:spcPct val="105000"/>
              </a:lnSpc>
              <a:spcBef>
                <a:spcPts val="1200"/>
              </a:spcBef>
              <a:spcAft>
                <a:spcPts val="0"/>
              </a:spcAft>
              <a:buSzPts val="523"/>
              <a:buNone/>
            </a:pPr>
            <a:endParaRPr sz="1455"/>
          </a:p>
          <a:p>
            <a:pPr marL="457200" lvl="0" indent="0" algn="l" rtl="0">
              <a:lnSpc>
                <a:spcPct val="105000"/>
              </a:lnSpc>
              <a:spcBef>
                <a:spcPts val="1200"/>
              </a:spcBef>
              <a:spcAft>
                <a:spcPts val="1200"/>
              </a:spcAft>
              <a:buSzPts val="523"/>
              <a:buNone/>
            </a:pPr>
            <a:endParaRPr sz="1455"/>
          </a:p>
        </p:txBody>
      </p:sp>
      <p:pic>
        <p:nvPicPr>
          <p:cNvPr id="78" name="Google Shape;78;p16"/>
          <p:cNvPicPr preferRelativeResize="0"/>
          <p:nvPr/>
        </p:nvPicPr>
        <p:blipFill>
          <a:blip r:embed="rId3">
            <a:alphaModFix/>
          </a:blip>
          <a:stretch>
            <a:fillRect/>
          </a:stretch>
        </p:blipFill>
        <p:spPr>
          <a:xfrm>
            <a:off x="1600200" y="4056375"/>
            <a:ext cx="5943600" cy="80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Crossover </a:t>
            </a:r>
            <a:endParaRPr/>
          </a:p>
        </p:txBody>
      </p:sp>
      <p:sp>
        <p:nvSpPr>
          <p:cNvPr id="84" name="Google Shape;84;p17"/>
          <p:cNvSpPr txBox="1">
            <a:spLocks noGrp="1"/>
          </p:cNvSpPr>
          <p:nvPr>
            <p:ph type="body" idx="1"/>
          </p:nvPr>
        </p:nvSpPr>
        <p:spPr>
          <a:xfrm>
            <a:off x="1174450" y="1093925"/>
            <a:ext cx="13302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Single-Point </a:t>
            </a:r>
            <a:endParaRPr/>
          </a:p>
          <a:p>
            <a:pPr marL="0" lvl="0" indent="0" algn="l" rtl="0">
              <a:spcBef>
                <a:spcPts val="1200"/>
              </a:spcBef>
              <a:spcAft>
                <a:spcPts val="0"/>
              </a:spcAft>
              <a:buNone/>
            </a:pPr>
            <a:endParaRPr/>
          </a:p>
          <a:p>
            <a:pPr marL="0" lvl="0" indent="0" algn="l" rtl="0">
              <a:spcBef>
                <a:spcPts val="1200"/>
              </a:spcBef>
              <a:spcAft>
                <a:spcPts val="0"/>
              </a:spcAft>
              <a:buNone/>
            </a:pPr>
            <a:r>
              <a:rPr lang="en"/>
              <a:t>Two-Point </a:t>
            </a:r>
            <a:endParaRPr/>
          </a:p>
          <a:p>
            <a:pPr marL="0" lvl="0" indent="0" algn="l" rtl="0">
              <a:spcBef>
                <a:spcPts val="1200"/>
              </a:spcBef>
              <a:spcAft>
                <a:spcPts val="0"/>
              </a:spcAft>
              <a:buNone/>
            </a:pPr>
            <a:endParaRPr/>
          </a:p>
          <a:p>
            <a:pPr marL="0" lvl="0" indent="0" algn="l" rtl="0">
              <a:spcBef>
                <a:spcPts val="1200"/>
              </a:spcBef>
              <a:spcAft>
                <a:spcPts val="0"/>
              </a:spcAft>
              <a:buNone/>
            </a:pPr>
            <a:r>
              <a:rPr lang="en"/>
              <a:t>Uniform</a:t>
            </a:r>
            <a:endParaRPr/>
          </a:p>
          <a:p>
            <a:pPr marL="0" lvl="0" indent="0" algn="l" rtl="0">
              <a:spcBef>
                <a:spcPts val="1200"/>
              </a:spcBef>
              <a:spcAft>
                <a:spcPts val="1200"/>
              </a:spcAft>
              <a:buNone/>
            </a:pPr>
            <a:endParaRPr/>
          </a:p>
        </p:txBody>
      </p:sp>
      <p:grpSp>
        <p:nvGrpSpPr>
          <p:cNvPr id="85" name="Google Shape;85;p17"/>
          <p:cNvGrpSpPr/>
          <p:nvPr/>
        </p:nvGrpSpPr>
        <p:grpSpPr>
          <a:xfrm>
            <a:off x="3810069" y="3220425"/>
            <a:ext cx="2915930" cy="355200"/>
            <a:chOff x="1828800" y="3144225"/>
            <a:chExt cx="2843700" cy="355200"/>
          </a:xfrm>
        </p:grpSpPr>
        <p:sp>
          <p:nvSpPr>
            <p:cNvPr id="86" name="Google Shape;86;p17"/>
            <p:cNvSpPr/>
            <p:nvPr/>
          </p:nvSpPr>
          <p:spPr>
            <a:xfrm>
              <a:off x="1828800" y="3144225"/>
              <a:ext cx="28437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1828800" y="3321825"/>
              <a:ext cx="28437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17"/>
          <p:cNvGrpSpPr/>
          <p:nvPr/>
        </p:nvGrpSpPr>
        <p:grpSpPr>
          <a:xfrm>
            <a:off x="3784936" y="2340125"/>
            <a:ext cx="2915943" cy="355200"/>
            <a:chOff x="1828800" y="2370800"/>
            <a:chExt cx="3044100" cy="355200"/>
          </a:xfrm>
        </p:grpSpPr>
        <p:grpSp>
          <p:nvGrpSpPr>
            <p:cNvPr id="89" name="Google Shape;89;p17"/>
            <p:cNvGrpSpPr/>
            <p:nvPr/>
          </p:nvGrpSpPr>
          <p:grpSpPr>
            <a:xfrm>
              <a:off x="1828800" y="2370800"/>
              <a:ext cx="3044100" cy="355200"/>
              <a:chOff x="1828800" y="2394275"/>
              <a:chExt cx="3044100" cy="355200"/>
            </a:xfrm>
          </p:grpSpPr>
          <p:sp>
            <p:nvSpPr>
              <p:cNvPr id="90" name="Google Shape;90;p17"/>
              <p:cNvSpPr/>
              <p:nvPr/>
            </p:nvSpPr>
            <p:spPr>
              <a:xfrm>
                <a:off x="1828800" y="2394275"/>
                <a:ext cx="30441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7"/>
              <p:cNvGrpSpPr/>
              <p:nvPr/>
            </p:nvGrpSpPr>
            <p:grpSpPr>
              <a:xfrm>
                <a:off x="1828800" y="2394275"/>
                <a:ext cx="3044100" cy="355200"/>
                <a:chOff x="1828800" y="2394275"/>
                <a:chExt cx="3044100" cy="355200"/>
              </a:xfrm>
            </p:grpSpPr>
            <p:sp>
              <p:nvSpPr>
                <p:cNvPr id="92" name="Google Shape;92;p17"/>
                <p:cNvSpPr/>
                <p:nvPr/>
              </p:nvSpPr>
              <p:spPr>
                <a:xfrm>
                  <a:off x="1828800" y="2571875"/>
                  <a:ext cx="30441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1828800" y="2394275"/>
                  <a:ext cx="11790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 name="Google Shape;94;p17"/>
            <p:cNvSpPr/>
            <p:nvPr/>
          </p:nvSpPr>
          <p:spPr>
            <a:xfrm>
              <a:off x="1828800" y="2548400"/>
              <a:ext cx="11790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7"/>
          <p:cNvSpPr/>
          <p:nvPr/>
        </p:nvSpPr>
        <p:spPr>
          <a:xfrm>
            <a:off x="5093375" y="3398025"/>
            <a:ext cx="11790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5093375" y="3220425"/>
            <a:ext cx="11790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17"/>
          <p:cNvGrpSpPr/>
          <p:nvPr/>
        </p:nvGrpSpPr>
        <p:grpSpPr>
          <a:xfrm>
            <a:off x="3810050" y="4178950"/>
            <a:ext cx="2915900" cy="352125"/>
            <a:chOff x="1756600" y="3773900"/>
            <a:chExt cx="2915900" cy="352125"/>
          </a:xfrm>
        </p:grpSpPr>
        <p:grpSp>
          <p:nvGrpSpPr>
            <p:cNvPr id="98" name="Google Shape;98;p17"/>
            <p:cNvGrpSpPr/>
            <p:nvPr/>
          </p:nvGrpSpPr>
          <p:grpSpPr>
            <a:xfrm>
              <a:off x="1756600" y="3773900"/>
              <a:ext cx="2915775" cy="177600"/>
              <a:chOff x="1756600" y="3773900"/>
              <a:chExt cx="2915775" cy="177600"/>
            </a:xfrm>
          </p:grpSpPr>
          <p:grpSp>
            <p:nvGrpSpPr>
              <p:cNvPr id="99" name="Google Shape;99;p17"/>
              <p:cNvGrpSpPr/>
              <p:nvPr/>
            </p:nvGrpSpPr>
            <p:grpSpPr>
              <a:xfrm>
                <a:off x="1756600" y="3773900"/>
                <a:ext cx="2915700" cy="177600"/>
                <a:chOff x="1756600" y="3773900"/>
                <a:chExt cx="2915700" cy="177600"/>
              </a:xfrm>
            </p:grpSpPr>
            <p:grpSp>
              <p:nvGrpSpPr>
                <p:cNvPr id="100" name="Google Shape;100;p17"/>
                <p:cNvGrpSpPr/>
                <p:nvPr/>
              </p:nvGrpSpPr>
              <p:grpSpPr>
                <a:xfrm>
                  <a:off x="1756600" y="3773900"/>
                  <a:ext cx="2915700" cy="177600"/>
                  <a:chOff x="1756600" y="3773900"/>
                  <a:chExt cx="2915700" cy="177600"/>
                </a:xfrm>
              </p:grpSpPr>
              <p:sp>
                <p:nvSpPr>
                  <p:cNvPr id="101" name="Google Shape;101;p17"/>
                  <p:cNvSpPr/>
                  <p:nvPr/>
                </p:nvSpPr>
                <p:spPr>
                  <a:xfrm>
                    <a:off x="1756600" y="3773900"/>
                    <a:ext cx="29157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2221825" y="3773900"/>
                    <a:ext cx="4974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7"/>
                <p:cNvSpPr/>
                <p:nvPr/>
              </p:nvSpPr>
              <p:spPr>
                <a:xfrm>
                  <a:off x="3198388" y="3773900"/>
                  <a:ext cx="4974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7"/>
              <p:cNvSpPr/>
              <p:nvPr/>
            </p:nvSpPr>
            <p:spPr>
              <a:xfrm>
                <a:off x="4174975" y="3773900"/>
                <a:ext cx="4974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17"/>
            <p:cNvGrpSpPr/>
            <p:nvPr/>
          </p:nvGrpSpPr>
          <p:grpSpPr>
            <a:xfrm>
              <a:off x="1756800" y="3948425"/>
              <a:ext cx="2915700" cy="177600"/>
              <a:chOff x="1756800" y="3948425"/>
              <a:chExt cx="2915700" cy="177600"/>
            </a:xfrm>
          </p:grpSpPr>
          <p:grpSp>
            <p:nvGrpSpPr>
              <p:cNvPr id="106" name="Google Shape;106;p17"/>
              <p:cNvGrpSpPr/>
              <p:nvPr/>
            </p:nvGrpSpPr>
            <p:grpSpPr>
              <a:xfrm>
                <a:off x="1756800" y="3948425"/>
                <a:ext cx="2915700" cy="177600"/>
                <a:chOff x="1756800" y="3948425"/>
                <a:chExt cx="2915700" cy="177600"/>
              </a:xfrm>
            </p:grpSpPr>
            <p:grpSp>
              <p:nvGrpSpPr>
                <p:cNvPr id="107" name="Google Shape;107;p17"/>
                <p:cNvGrpSpPr/>
                <p:nvPr/>
              </p:nvGrpSpPr>
              <p:grpSpPr>
                <a:xfrm>
                  <a:off x="1756800" y="3948425"/>
                  <a:ext cx="2915700" cy="177600"/>
                  <a:chOff x="1756800" y="3948425"/>
                  <a:chExt cx="2915700" cy="177600"/>
                </a:xfrm>
              </p:grpSpPr>
              <p:sp>
                <p:nvSpPr>
                  <p:cNvPr id="108" name="Google Shape;108;p17"/>
                  <p:cNvSpPr/>
                  <p:nvPr/>
                </p:nvSpPr>
                <p:spPr>
                  <a:xfrm>
                    <a:off x="1756800" y="3948425"/>
                    <a:ext cx="29157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2221825" y="3948425"/>
                    <a:ext cx="4974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7"/>
                <p:cNvSpPr/>
                <p:nvPr/>
              </p:nvSpPr>
              <p:spPr>
                <a:xfrm>
                  <a:off x="3198400" y="3948425"/>
                  <a:ext cx="4974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7"/>
              <p:cNvSpPr/>
              <p:nvPr/>
            </p:nvSpPr>
            <p:spPr>
              <a:xfrm>
                <a:off x="4174975" y="3948425"/>
                <a:ext cx="4974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 name="Google Shape;112;p17"/>
          <p:cNvSpPr txBox="1">
            <a:spLocks noGrp="1"/>
          </p:cNvSpPr>
          <p:nvPr>
            <p:ph type="body" idx="1"/>
          </p:nvPr>
        </p:nvSpPr>
        <p:spPr>
          <a:xfrm>
            <a:off x="2651900" y="2230125"/>
            <a:ext cx="1920000" cy="251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t>Offspring #1</a:t>
            </a:r>
            <a:br>
              <a:rPr lang="en" sz="1200"/>
            </a:br>
            <a:r>
              <a:rPr lang="en" sz="1200"/>
              <a:t>Offspring #2</a:t>
            </a:r>
            <a:endParaRPr sz="1200"/>
          </a:p>
          <a:p>
            <a:pPr marL="0" lvl="0" indent="0" algn="l" rtl="0">
              <a:spcBef>
                <a:spcPts val="1200"/>
              </a:spcBef>
              <a:spcAft>
                <a:spcPts val="0"/>
              </a:spcAft>
              <a:buNone/>
            </a:pPr>
            <a:endParaRPr sz="1200"/>
          </a:p>
          <a:p>
            <a:pPr marL="0" lvl="0" indent="0" algn="l" rtl="0">
              <a:spcBef>
                <a:spcPts val="1200"/>
              </a:spcBef>
              <a:spcAft>
                <a:spcPts val="0"/>
              </a:spcAft>
              <a:buNone/>
            </a:pPr>
            <a:r>
              <a:rPr lang="en" sz="1200"/>
              <a:t>Offspring #1</a:t>
            </a:r>
            <a:br>
              <a:rPr lang="en" sz="1200"/>
            </a:br>
            <a:r>
              <a:rPr lang="en" sz="1200"/>
              <a:t>Offspring #2</a:t>
            </a:r>
            <a:endParaRPr sz="1200"/>
          </a:p>
          <a:p>
            <a:pPr marL="0" lvl="0" indent="0" algn="l" rtl="0">
              <a:spcBef>
                <a:spcPts val="1200"/>
              </a:spcBef>
              <a:spcAft>
                <a:spcPts val="0"/>
              </a:spcAft>
              <a:buNone/>
            </a:pPr>
            <a:endParaRPr sz="1200"/>
          </a:p>
          <a:p>
            <a:pPr marL="0" lvl="0" indent="0" algn="l" rtl="0">
              <a:spcBef>
                <a:spcPts val="1200"/>
              </a:spcBef>
              <a:spcAft>
                <a:spcPts val="1200"/>
              </a:spcAft>
              <a:buNone/>
            </a:pPr>
            <a:r>
              <a:rPr lang="en" sz="1200"/>
              <a:t>Offspring #1</a:t>
            </a:r>
            <a:br>
              <a:rPr lang="en" sz="1200"/>
            </a:br>
            <a:r>
              <a:rPr lang="en" sz="1200"/>
              <a:t>Offspring #2</a:t>
            </a:r>
            <a:endParaRPr sz="1200"/>
          </a:p>
        </p:txBody>
      </p:sp>
      <p:sp>
        <p:nvSpPr>
          <p:cNvPr id="113" name="Google Shape;113;p17"/>
          <p:cNvSpPr txBox="1">
            <a:spLocks noGrp="1"/>
          </p:cNvSpPr>
          <p:nvPr>
            <p:ph type="body" idx="1"/>
          </p:nvPr>
        </p:nvSpPr>
        <p:spPr>
          <a:xfrm>
            <a:off x="1000725" y="1227575"/>
            <a:ext cx="2568300" cy="61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Parent #1</a:t>
            </a:r>
            <a:br>
              <a:rPr lang="en" sz="1200" b="1"/>
            </a:br>
            <a:r>
              <a:rPr lang="en" sz="1200" b="1"/>
              <a:t>Parent #2</a:t>
            </a:r>
            <a:endParaRPr sz="1200" b="1"/>
          </a:p>
          <a:p>
            <a:pPr marL="0" lvl="0" indent="0" algn="l" rtl="0">
              <a:spcBef>
                <a:spcPts val="1200"/>
              </a:spcBef>
              <a:spcAft>
                <a:spcPts val="1200"/>
              </a:spcAft>
              <a:buNone/>
            </a:pPr>
            <a:endParaRPr sz="1200"/>
          </a:p>
        </p:txBody>
      </p:sp>
      <p:cxnSp>
        <p:nvCxnSpPr>
          <p:cNvPr id="114" name="Google Shape;114;p17"/>
          <p:cNvCxnSpPr/>
          <p:nvPr/>
        </p:nvCxnSpPr>
        <p:spPr>
          <a:xfrm>
            <a:off x="4922650" y="2140175"/>
            <a:ext cx="0" cy="755100"/>
          </a:xfrm>
          <a:prstGeom prst="straightConnector1">
            <a:avLst/>
          </a:prstGeom>
          <a:noFill/>
          <a:ln w="9525" cap="flat" cmpd="sng">
            <a:solidFill>
              <a:srgbClr val="FF0000"/>
            </a:solidFill>
            <a:prstDash val="solid"/>
            <a:round/>
            <a:headEnd type="none" w="med" len="med"/>
            <a:tailEnd type="none" w="med" len="med"/>
          </a:ln>
        </p:spPr>
      </p:cxnSp>
      <p:cxnSp>
        <p:nvCxnSpPr>
          <p:cNvPr id="115" name="Google Shape;115;p17"/>
          <p:cNvCxnSpPr/>
          <p:nvPr/>
        </p:nvCxnSpPr>
        <p:spPr>
          <a:xfrm>
            <a:off x="5093375" y="3059588"/>
            <a:ext cx="0" cy="755100"/>
          </a:xfrm>
          <a:prstGeom prst="straightConnector1">
            <a:avLst/>
          </a:prstGeom>
          <a:noFill/>
          <a:ln w="9525" cap="flat" cmpd="sng">
            <a:solidFill>
              <a:srgbClr val="FF0000"/>
            </a:solidFill>
            <a:prstDash val="solid"/>
            <a:round/>
            <a:headEnd type="none" w="med" len="med"/>
            <a:tailEnd type="none" w="med" len="med"/>
          </a:ln>
        </p:spPr>
      </p:cxnSp>
      <p:cxnSp>
        <p:nvCxnSpPr>
          <p:cNvPr id="116" name="Google Shape;116;p17"/>
          <p:cNvCxnSpPr/>
          <p:nvPr/>
        </p:nvCxnSpPr>
        <p:spPr>
          <a:xfrm>
            <a:off x="6272375" y="3059575"/>
            <a:ext cx="0" cy="755100"/>
          </a:xfrm>
          <a:prstGeom prst="straightConnector1">
            <a:avLst/>
          </a:prstGeom>
          <a:noFill/>
          <a:ln w="9525" cap="flat" cmpd="sng">
            <a:solidFill>
              <a:srgbClr val="FF0000"/>
            </a:solidFill>
            <a:prstDash val="solid"/>
            <a:round/>
            <a:headEnd type="none" w="med" len="med"/>
            <a:tailEnd type="none" w="med" len="med"/>
          </a:ln>
        </p:spPr>
      </p:cxnSp>
      <p:grpSp>
        <p:nvGrpSpPr>
          <p:cNvPr id="117" name="Google Shape;117;p17"/>
          <p:cNvGrpSpPr/>
          <p:nvPr/>
        </p:nvGrpSpPr>
        <p:grpSpPr>
          <a:xfrm>
            <a:off x="2241461" y="1358675"/>
            <a:ext cx="2915943" cy="355200"/>
            <a:chOff x="1828800" y="2394275"/>
            <a:chExt cx="3044100" cy="355200"/>
          </a:xfrm>
        </p:grpSpPr>
        <p:sp>
          <p:nvSpPr>
            <p:cNvPr id="118" name="Google Shape;118;p17"/>
            <p:cNvSpPr/>
            <p:nvPr/>
          </p:nvSpPr>
          <p:spPr>
            <a:xfrm>
              <a:off x="1828800" y="2394275"/>
              <a:ext cx="3044100" cy="17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1828800" y="2571875"/>
              <a:ext cx="3044100" cy="1776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0" name="Google Shape;120;p17"/>
          <p:cNvCxnSpPr/>
          <p:nvPr/>
        </p:nvCxnSpPr>
        <p:spPr>
          <a:xfrm>
            <a:off x="4270050" y="3971075"/>
            <a:ext cx="0" cy="755100"/>
          </a:xfrm>
          <a:prstGeom prst="straightConnector1">
            <a:avLst/>
          </a:prstGeom>
          <a:noFill/>
          <a:ln w="9525" cap="flat" cmpd="sng">
            <a:solidFill>
              <a:srgbClr val="FF0000"/>
            </a:solidFill>
            <a:prstDash val="solid"/>
            <a:round/>
            <a:headEnd type="none" w="med" len="med"/>
            <a:tailEnd type="none" w="med" len="med"/>
          </a:ln>
        </p:spPr>
      </p:cxnSp>
      <p:cxnSp>
        <p:nvCxnSpPr>
          <p:cNvPr id="121" name="Google Shape;121;p17"/>
          <p:cNvCxnSpPr/>
          <p:nvPr/>
        </p:nvCxnSpPr>
        <p:spPr>
          <a:xfrm>
            <a:off x="4771525" y="3977463"/>
            <a:ext cx="0" cy="755100"/>
          </a:xfrm>
          <a:prstGeom prst="straightConnector1">
            <a:avLst/>
          </a:prstGeom>
          <a:noFill/>
          <a:ln w="9525" cap="flat" cmpd="sng">
            <a:solidFill>
              <a:srgbClr val="FF0000"/>
            </a:solidFill>
            <a:prstDash val="solid"/>
            <a:round/>
            <a:headEnd type="none" w="med" len="med"/>
            <a:tailEnd type="none" w="med" len="med"/>
          </a:ln>
        </p:spPr>
      </p:cxnSp>
      <p:cxnSp>
        <p:nvCxnSpPr>
          <p:cNvPr id="122" name="Google Shape;122;p17"/>
          <p:cNvCxnSpPr/>
          <p:nvPr/>
        </p:nvCxnSpPr>
        <p:spPr>
          <a:xfrm>
            <a:off x="5242900" y="3977475"/>
            <a:ext cx="0" cy="755100"/>
          </a:xfrm>
          <a:prstGeom prst="straightConnector1">
            <a:avLst/>
          </a:prstGeom>
          <a:noFill/>
          <a:ln w="9525" cap="flat" cmpd="sng">
            <a:solidFill>
              <a:srgbClr val="FF0000"/>
            </a:solidFill>
            <a:prstDash val="solid"/>
            <a:round/>
            <a:headEnd type="none" w="med" len="med"/>
            <a:tailEnd type="none" w="med" len="med"/>
          </a:ln>
        </p:spPr>
      </p:cxnSp>
      <p:cxnSp>
        <p:nvCxnSpPr>
          <p:cNvPr id="123" name="Google Shape;123;p17"/>
          <p:cNvCxnSpPr/>
          <p:nvPr/>
        </p:nvCxnSpPr>
        <p:spPr>
          <a:xfrm>
            <a:off x="5745975" y="3977463"/>
            <a:ext cx="0" cy="755100"/>
          </a:xfrm>
          <a:prstGeom prst="straightConnector1">
            <a:avLst/>
          </a:prstGeom>
          <a:noFill/>
          <a:ln w="9525" cap="flat" cmpd="sng">
            <a:solidFill>
              <a:srgbClr val="FF0000"/>
            </a:solidFill>
            <a:prstDash val="solid"/>
            <a:round/>
            <a:headEnd type="none" w="med" len="med"/>
            <a:tailEnd type="none" w="med" len="med"/>
          </a:ln>
        </p:spPr>
      </p:cxnSp>
      <p:cxnSp>
        <p:nvCxnSpPr>
          <p:cNvPr id="124" name="Google Shape;124;p17"/>
          <p:cNvCxnSpPr/>
          <p:nvPr/>
        </p:nvCxnSpPr>
        <p:spPr>
          <a:xfrm>
            <a:off x="6240300" y="3971075"/>
            <a:ext cx="0" cy="755100"/>
          </a:xfrm>
          <a:prstGeom prst="straightConnector1">
            <a:avLst/>
          </a:prstGeom>
          <a:noFill/>
          <a:ln w="9525" cap="flat" cmpd="sng">
            <a:solidFill>
              <a:srgbClr val="FF0000"/>
            </a:solidFill>
            <a:prstDash val="solid"/>
            <a:round/>
            <a:headEnd type="none" w="med" len="med"/>
            <a:tailEnd type="none" w="med" len="med"/>
          </a:ln>
        </p:spPr>
      </p:cxnSp>
      <p:sp>
        <p:nvSpPr>
          <p:cNvPr id="125" name="Google Shape;125;p17"/>
          <p:cNvSpPr txBox="1"/>
          <p:nvPr/>
        </p:nvSpPr>
        <p:spPr>
          <a:xfrm>
            <a:off x="5064738" y="4017736"/>
            <a:ext cx="541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100" b="1">
                <a:solidFill>
                  <a:srgbClr val="FFFFFF"/>
                </a:solidFill>
                <a:latin typeface="Lora"/>
                <a:ea typeface="Lora"/>
                <a:cs typeface="Lora"/>
                <a:sym typeface="Lora"/>
              </a:rPr>
              <a:t>?</a:t>
            </a:r>
            <a:endParaRPr sz="1600" b="1">
              <a:solidFill>
                <a:srgbClr val="FFFFFF"/>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Flyer Statistics We Collected</a:t>
            </a:r>
            <a:endParaRPr/>
          </a:p>
        </p:txBody>
      </p:sp>
      <p:sp>
        <p:nvSpPr>
          <p:cNvPr id="131" name="Google Shape;13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Data Collected For:</a:t>
            </a:r>
            <a:endParaRPr/>
          </a:p>
          <a:p>
            <a:pPr marL="457200" lvl="0" indent="-342900" algn="l" rtl="0">
              <a:spcBef>
                <a:spcPts val="1200"/>
              </a:spcBef>
              <a:spcAft>
                <a:spcPts val="0"/>
              </a:spcAft>
              <a:buSzPts val="1800"/>
              <a:buChar char="+"/>
            </a:pPr>
            <a:r>
              <a:rPr lang="en"/>
              <a:t>3 types of crossover; 3 trials per crossover</a:t>
            </a:r>
            <a:endParaRPr/>
          </a:p>
          <a:p>
            <a:pPr marL="457200" lvl="0" indent="-342900" algn="l" rtl="0">
              <a:spcBef>
                <a:spcPts val="0"/>
              </a:spcBef>
              <a:spcAft>
                <a:spcPts val="0"/>
              </a:spcAft>
              <a:buSzPts val="1800"/>
              <a:buChar char="+"/>
            </a:pPr>
            <a:r>
              <a:rPr lang="en"/>
              <a:t>25 generations per trial</a:t>
            </a:r>
            <a:endParaRPr/>
          </a:p>
          <a:p>
            <a:pPr marL="457200" lvl="0" indent="-342900" algn="l" rtl="0">
              <a:spcBef>
                <a:spcPts val="0"/>
              </a:spcBef>
              <a:spcAft>
                <a:spcPts val="0"/>
              </a:spcAft>
              <a:buSzPts val="1800"/>
              <a:buChar char="+"/>
            </a:pPr>
            <a:r>
              <a:rPr lang="en"/>
              <a:t>Attribute values of every flyer</a:t>
            </a:r>
            <a:endParaRPr/>
          </a:p>
          <a:p>
            <a:pPr marL="457200" lvl="0" indent="-342900" algn="l" rtl="0">
              <a:spcBef>
                <a:spcPts val="0"/>
              </a:spcBef>
              <a:spcAft>
                <a:spcPts val="0"/>
              </a:spcAft>
              <a:buSzPts val="1800"/>
              <a:buChar char="+"/>
            </a:pPr>
            <a:r>
              <a:rPr lang="en"/>
              <a:t>Score ranking (#1 to #16) per generation </a:t>
            </a:r>
            <a:endParaRPr/>
          </a:p>
          <a:p>
            <a:pPr marL="0" lvl="0" indent="0" algn="l" rtl="0">
              <a:spcBef>
                <a:spcPts val="1200"/>
              </a:spcBef>
              <a:spcAft>
                <a:spcPts val="0"/>
              </a:spcAft>
              <a:buNone/>
            </a:pPr>
            <a:r>
              <a:rPr lang="en"/>
              <a:t>Allowing us to calculate:</a:t>
            </a:r>
            <a:endParaRPr/>
          </a:p>
          <a:p>
            <a:pPr marL="457200" lvl="0" indent="-342900" algn="l" rtl="0">
              <a:spcBef>
                <a:spcPts val="1200"/>
              </a:spcBef>
              <a:spcAft>
                <a:spcPts val="0"/>
              </a:spcAft>
              <a:buSzPts val="1800"/>
              <a:buChar char="●"/>
            </a:pPr>
            <a:r>
              <a:rPr lang="en"/>
              <a:t>Average attribute values for each generation</a:t>
            </a:r>
            <a:endParaRPr/>
          </a:p>
          <a:p>
            <a:pPr marL="457200" lvl="0" indent="-342900" algn="l" rtl="0">
              <a:spcBef>
                <a:spcPts val="0"/>
              </a:spcBef>
              <a:spcAft>
                <a:spcPts val="0"/>
              </a:spcAft>
              <a:buSzPts val="1800"/>
              <a:buChar char="●"/>
            </a:pPr>
            <a:r>
              <a:rPr lang="en"/>
              <a:t>High score per generation </a:t>
            </a:r>
            <a:endParaRPr/>
          </a:p>
          <a:p>
            <a:pPr marL="457200" lvl="0" indent="-342900" algn="l" rtl="0">
              <a:spcBef>
                <a:spcPts val="0"/>
              </a:spcBef>
              <a:spcAft>
                <a:spcPts val="0"/>
              </a:spcAft>
              <a:buSzPts val="1800"/>
              <a:buChar char="●"/>
            </a:pPr>
            <a:r>
              <a:rPr lang="en"/>
              <a:t>Attributes of the Best Flyer in Each Trial </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First Generation (#1)</a:t>
            </a:r>
            <a:endParaRPr/>
          </a:p>
        </p:txBody>
      </p:sp>
      <p:sp>
        <p:nvSpPr>
          <p:cNvPr id="137" name="Google Shape;137;p19"/>
          <p:cNvSpPr txBox="1">
            <a:spLocks noGrp="1"/>
          </p:cNvSpPr>
          <p:nvPr>
            <p:ph type="body" idx="1"/>
          </p:nvPr>
        </p:nvSpPr>
        <p:spPr>
          <a:xfrm>
            <a:off x="69625" y="1203075"/>
            <a:ext cx="39768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Completely random population; wide variety of gene values</a:t>
            </a:r>
            <a:endParaRPr dirty="0"/>
          </a:p>
          <a:p>
            <a:pPr marL="91440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dirty="0"/>
              <a:t>Some Flyers perform well, others cannot even lift off the ground</a:t>
            </a:r>
            <a:endParaRPr dirty="0"/>
          </a:p>
          <a:p>
            <a:pPr marL="91440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dirty="0"/>
              <a:t>Sets the baseline score for future generations to beat</a:t>
            </a:r>
            <a:endParaRPr dirty="0"/>
          </a:p>
        </p:txBody>
      </p:sp>
      <p:pic>
        <p:nvPicPr>
          <p:cNvPr id="2" name="Generation1">
            <a:hlinkClick r:id="" action="ppaction://media"/>
            <a:extLst>
              <a:ext uri="{FF2B5EF4-FFF2-40B4-BE49-F238E27FC236}">
                <a16:creationId xmlns:a16="http://schemas.microsoft.com/office/drawing/2014/main" id="{ADB343EE-2D35-42FE-92AF-BC0DCD3827C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88644" y="1425156"/>
            <a:ext cx="4743656" cy="2972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Final Generation (#25)</a:t>
            </a:r>
            <a:endParaRPr/>
          </a:p>
        </p:txBody>
      </p:sp>
      <p:sp>
        <p:nvSpPr>
          <p:cNvPr id="144" name="Google Shape;144;p20"/>
          <p:cNvSpPr txBox="1">
            <a:spLocks noGrp="1"/>
          </p:cNvSpPr>
          <p:nvPr>
            <p:ph type="body" idx="1"/>
          </p:nvPr>
        </p:nvSpPr>
        <p:spPr>
          <a:xfrm>
            <a:off x="0" y="1203075"/>
            <a:ext cx="3844200" cy="35739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
              <a:t>Population becomes homogeneous, high score has been achieved</a:t>
            </a:r>
            <a:endParaRPr/>
          </a:p>
          <a:p>
            <a:pPr marL="914400" lvl="0" indent="0" algn="l" rtl="0">
              <a:spcBef>
                <a:spcPts val="1200"/>
              </a:spcBef>
              <a:spcAft>
                <a:spcPts val="0"/>
              </a:spcAft>
              <a:buNone/>
            </a:pPr>
            <a:endParaRPr/>
          </a:p>
          <a:p>
            <a:pPr marL="457200" lvl="0" indent="-325755" algn="l" rtl="0">
              <a:spcBef>
                <a:spcPts val="1200"/>
              </a:spcBef>
              <a:spcAft>
                <a:spcPts val="0"/>
              </a:spcAft>
              <a:buSzPct val="100000"/>
              <a:buChar char="●"/>
            </a:pPr>
            <a:r>
              <a:rPr lang="en"/>
              <a:t>Not much room for improvement, a certain combination of optimal traits will continue to dominate the population</a:t>
            </a:r>
            <a:endParaRPr/>
          </a:p>
          <a:p>
            <a:pPr marL="914400" lvl="0" indent="0" algn="l" rtl="0">
              <a:spcBef>
                <a:spcPts val="1200"/>
              </a:spcBef>
              <a:spcAft>
                <a:spcPts val="0"/>
              </a:spcAft>
              <a:buNone/>
            </a:pPr>
            <a:endParaRPr/>
          </a:p>
          <a:p>
            <a:pPr marL="457200" lvl="0" indent="-325755" algn="l" rtl="0">
              <a:spcBef>
                <a:spcPts val="1200"/>
              </a:spcBef>
              <a:spcAft>
                <a:spcPts val="0"/>
              </a:spcAft>
              <a:buSzPct val="100000"/>
              <a:buChar char="●"/>
            </a:pPr>
            <a:r>
              <a:rPr lang="en"/>
              <a:t>However, the high 20% rate of random mutations may lead to lucky improvements and healthy gene diversity</a:t>
            </a:r>
            <a:endParaRPr/>
          </a:p>
        </p:txBody>
      </p:sp>
      <p:pic>
        <p:nvPicPr>
          <p:cNvPr id="2" name="Generation25">
            <a:hlinkClick r:id="" action="ppaction://media"/>
            <a:extLst>
              <a:ext uri="{FF2B5EF4-FFF2-40B4-BE49-F238E27FC236}">
                <a16:creationId xmlns:a16="http://schemas.microsoft.com/office/drawing/2014/main" id="{59768211-F405-41A8-9E7F-33A68344303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81533" y="1424116"/>
            <a:ext cx="4970332" cy="31142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Genetic Algorithm leads to increasing scores</a:t>
            </a:r>
            <a:endParaRPr/>
          </a:p>
        </p:txBody>
      </p:sp>
      <p:sp>
        <p:nvSpPr>
          <p:cNvPr id="151" name="Google Shape;151;p21"/>
          <p:cNvSpPr txBox="1">
            <a:spLocks noGrp="1"/>
          </p:cNvSpPr>
          <p:nvPr>
            <p:ph type="body" idx="1"/>
          </p:nvPr>
        </p:nvSpPr>
        <p:spPr>
          <a:xfrm>
            <a:off x="-78375" y="1116850"/>
            <a:ext cx="4082100" cy="38271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sz="1300"/>
              <a:t>The average score per Flyer increases drastically over the generations, providing us with parameters for high-scoring Flyers</a:t>
            </a:r>
            <a:endParaRPr sz="1300"/>
          </a:p>
          <a:p>
            <a:pPr marL="457200" lvl="0" indent="0" algn="l" rtl="0">
              <a:spcBef>
                <a:spcPts val="1200"/>
              </a:spcBef>
              <a:spcAft>
                <a:spcPts val="0"/>
              </a:spcAft>
              <a:buNone/>
            </a:pPr>
            <a:endParaRPr sz="1300"/>
          </a:p>
          <a:p>
            <a:pPr marL="457200" lvl="0" indent="-311150" algn="l" rtl="0">
              <a:spcBef>
                <a:spcPts val="1200"/>
              </a:spcBef>
              <a:spcAft>
                <a:spcPts val="0"/>
              </a:spcAft>
              <a:buSzPts val="1300"/>
              <a:buChar char="●"/>
            </a:pPr>
            <a:r>
              <a:rPr lang="en" sz="1300"/>
              <a:t>Due to the nature of the algorithm, the species produces higher-scorers (on average) with every passing generation to some upper limit (limited by the fitness function and simulation)</a:t>
            </a:r>
            <a:endParaRPr sz="1300"/>
          </a:p>
          <a:p>
            <a:pPr marL="457200" lvl="0" indent="0" algn="l" rtl="0">
              <a:spcBef>
                <a:spcPts val="1200"/>
              </a:spcBef>
              <a:spcAft>
                <a:spcPts val="0"/>
              </a:spcAft>
              <a:buNone/>
            </a:pPr>
            <a:endParaRPr sz="1300"/>
          </a:p>
          <a:p>
            <a:pPr marL="457200" lvl="0" indent="-311150" algn="l" rtl="0">
              <a:spcBef>
                <a:spcPts val="1200"/>
              </a:spcBef>
              <a:spcAft>
                <a:spcPts val="0"/>
              </a:spcAft>
              <a:buSzPts val="1300"/>
              <a:buChar char="●"/>
            </a:pPr>
            <a:r>
              <a:rPr lang="en" sz="1300"/>
              <a:t>Every trial shows this increasing trend. Our results show that Genetic Algorithm is a good and automated way to find parameters for a model you are optimizing</a:t>
            </a:r>
            <a:endParaRPr sz="1300"/>
          </a:p>
          <a:p>
            <a:pPr marL="0" lvl="0" indent="0" algn="l" rtl="0">
              <a:spcBef>
                <a:spcPts val="1200"/>
              </a:spcBef>
              <a:spcAft>
                <a:spcPts val="1200"/>
              </a:spcAft>
              <a:buNone/>
            </a:pPr>
            <a:endParaRPr sz="1300"/>
          </a:p>
        </p:txBody>
      </p:sp>
      <p:pic>
        <p:nvPicPr>
          <p:cNvPr id="152" name="Google Shape;152;p21"/>
          <p:cNvPicPr preferRelativeResize="0"/>
          <p:nvPr/>
        </p:nvPicPr>
        <p:blipFill>
          <a:blip r:embed="rId3">
            <a:alphaModFix/>
          </a:blip>
          <a:stretch>
            <a:fillRect/>
          </a:stretch>
        </p:blipFill>
        <p:spPr>
          <a:xfrm>
            <a:off x="4184525" y="1319775"/>
            <a:ext cx="4599325" cy="2767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On-screen Show (16:9)</PresentationFormat>
  <Paragraphs>194</Paragraphs>
  <Slides>15</Slides>
  <Notes>15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Times New Roman</vt:lpstr>
      <vt:lpstr>Arial</vt:lpstr>
      <vt:lpstr>Lora</vt:lpstr>
      <vt:lpstr>Simple Light</vt:lpstr>
      <vt:lpstr>Creating 3D “Flyers” Using Genetic Algorithms </vt:lpstr>
      <vt:lpstr>Genetic Algorithms </vt:lpstr>
      <vt:lpstr>The Flyers  </vt:lpstr>
      <vt:lpstr>Evolutionary Algorithm Details</vt:lpstr>
      <vt:lpstr>Crossover </vt:lpstr>
      <vt:lpstr>Flyer Statistics We Collected</vt:lpstr>
      <vt:lpstr>First Generation (#1)</vt:lpstr>
      <vt:lpstr>Final Generation (#25)</vt:lpstr>
      <vt:lpstr>Results: Genetic Algorithm leads to increasing scores</vt:lpstr>
      <vt:lpstr>Results: Attribute Values</vt:lpstr>
      <vt:lpstr>Which Crossover method produced the overall best Flyer? Drumroll...</vt:lpstr>
      <vt:lpstr>Overall Best Flyer: Two-Point Crossover  </vt:lpstr>
      <vt:lpstr>Results </vt:lpstr>
      <vt:lpstr>Which Crossover was most efficient?</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3D “Flyers” Using Genetic Algorithms </dc:title>
  <cp:lastModifiedBy>Hahm, Christian G.</cp:lastModifiedBy>
  <cp:revision>1</cp:revision>
  <dcterms:modified xsi:type="dcterms:W3CDTF">2021-05-05T17:01:02Z</dcterms:modified>
</cp:coreProperties>
</file>