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Roboto"/>
      <p:regular r:id="rId24"/>
      <p:bold r:id="rId25"/>
      <p:italic r:id="rId26"/>
      <p:boldItalic r:id="rId27"/>
    </p:embeddedFont>
    <p:embeddedFont>
      <p:font typeface="Nuni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709B7AD-11CE-4C50-8431-61607667C9FC}">
  <a:tblStyle styleId="{B709B7AD-11CE-4C50-8431-61607667C9F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Nunito-regular.fntdata"/><Relationship Id="rId27"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Nuni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boldItalic.fntdata"/><Relationship Id="rId30" Type="http://schemas.openxmlformats.org/officeDocument/2006/relationships/font" Target="fonts/Nunito-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d15e15d406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d15e15d406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d72371d69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d72371d69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d6d8ea0a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d6d8ea0a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d6d8ea0aa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d6d8ea0aa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d72371d69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d72371d69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d72371d69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d72371d69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d15e15d406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d15e15d406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d15e15d406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d15e15d406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d15e15d406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d15e15d406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d15e15d406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d15e15d406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d15e15d406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d15e15d406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d15e15d406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d15e15d406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d15e15d406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d15e15d406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d15e15d406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d15e15d406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d6d8ea0b1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d6d8ea0b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d74157063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d74157063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311708" y="1358500"/>
            <a:ext cx="8520600" cy="205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Comparing NLP Feature Extraction Models in Patient </a:t>
            </a:r>
            <a:r>
              <a:rPr lang="en"/>
              <a:t>Mortality</a:t>
            </a:r>
            <a:r>
              <a:rPr lang="en"/>
              <a:t> Prediction</a:t>
            </a:r>
            <a:endParaRPr/>
          </a:p>
        </p:txBody>
      </p:sp>
      <p:sp>
        <p:nvSpPr>
          <p:cNvPr id="129" name="Google Shape;129;p13"/>
          <p:cNvSpPr txBox="1"/>
          <p:nvPr>
            <p:ph idx="1" type="subTitle"/>
          </p:nvPr>
        </p:nvSpPr>
        <p:spPr>
          <a:xfrm>
            <a:off x="311700" y="3501500"/>
            <a:ext cx="8520600" cy="7926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Clr>
                <a:schemeClr val="dk1"/>
              </a:buClr>
              <a:buSzPts val="1100"/>
              <a:buFont typeface="Arial"/>
              <a:buNone/>
            </a:pPr>
            <a:r>
              <a:rPr lang="en"/>
              <a:t>Elizabeth Garrison, Sai Shi, and Tanuja Sajja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2"/>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a:t>
            </a:r>
            <a:endParaRPr/>
          </a:p>
        </p:txBody>
      </p:sp>
      <p:graphicFrame>
        <p:nvGraphicFramePr>
          <p:cNvPr id="196" name="Google Shape;196;p22"/>
          <p:cNvGraphicFramePr/>
          <p:nvPr/>
        </p:nvGraphicFramePr>
        <p:xfrm>
          <a:off x="974138" y="1462475"/>
          <a:ext cx="3000000" cy="3000000"/>
        </p:xfrm>
        <a:graphic>
          <a:graphicData uri="http://schemas.openxmlformats.org/drawingml/2006/table">
            <a:tbl>
              <a:tblPr>
                <a:noFill/>
                <a:tableStyleId>{B709B7AD-11CE-4C50-8431-61607667C9FC}</a:tableStyleId>
              </a:tblPr>
              <a:tblGrid>
                <a:gridCol w="1665850"/>
                <a:gridCol w="1212425"/>
                <a:gridCol w="1439150"/>
                <a:gridCol w="1439150"/>
                <a:gridCol w="1439150"/>
              </a:tblGrid>
              <a:tr h="336075">
                <a:tc>
                  <a:txBody>
                    <a:bodyPr/>
                    <a:lstStyle/>
                    <a:p>
                      <a:pPr indent="0" lvl="0" marL="0" rtl="0" algn="ctr">
                        <a:spcBef>
                          <a:spcPts val="0"/>
                        </a:spcBef>
                        <a:spcAft>
                          <a:spcPts val="0"/>
                        </a:spcAft>
                        <a:buNone/>
                      </a:pPr>
                      <a:r>
                        <a:rPr lang="en" sz="1100"/>
                        <a:t>Models</a:t>
                      </a:r>
                      <a:endParaRPr sz="1100"/>
                    </a:p>
                  </a:txBody>
                  <a:tcPr marT="91425" marB="91425" marR="91425" marL="91425"/>
                </a:tc>
                <a:tc>
                  <a:txBody>
                    <a:bodyPr/>
                    <a:lstStyle/>
                    <a:p>
                      <a:pPr indent="0" lvl="0" marL="0" rtl="0" algn="ctr">
                        <a:spcBef>
                          <a:spcPts val="0"/>
                        </a:spcBef>
                        <a:spcAft>
                          <a:spcPts val="0"/>
                        </a:spcAft>
                        <a:buNone/>
                      </a:pPr>
                      <a:r>
                        <a:rPr lang="en" sz="1100"/>
                        <a:t>Accuracy</a:t>
                      </a:r>
                      <a:endParaRPr sz="1100"/>
                    </a:p>
                  </a:txBody>
                  <a:tcPr marT="91425" marB="91425" marR="91425" marL="91425"/>
                </a:tc>
                <a:tc>
                  <a:txBody>
                    <a:bodyPr/>
                    <a:lstStyle/>
                    <a:p>
                      <a:pPr indent="0" lvl="0" marL="0" rtl="0" algn="ctr">
                        <a:spcBef>
                          <a:spcPts val="0"/>
                        </a:spcBef>
                        <a:spcAft>
                          <a:spcPts val="0"/>
                        </a:spcAft>
                        <a:buNone/>
                      </a:pPr>
                      <a:r>
                        <a:rPr lang="en" sz="1100"/>
                        <a:t>Precision</a:t>
                      </a:r>
                      <a:endParaRPr sz="1100"/>
                    </a:p>
                  </a:txBody>
                  <a:tcPr marT="91425" marB="91425" marR="91425" marL="91425"/>
                </a:tc>
                <a:tc>
                  <a:txBody>
                    <a:bodyPr/>
                    <a:lstStyle/>
                    <a:p>
                      <a:pPr indent="0" lvl="0" marL="0" rtl="0" algn="ctr">
                        <a:spcBef>
                          <a:spcPts val="0"/>
                        </a:spcBef>
                        <a:spcAft>
                          <a:spcPts val="0"/>
                        </a:spcAft>
                        <a:buNone/>
                      </a:pPr>
                      <a:r>
                        <a:rPr lang="en" sz="1100"/>
                        <a:t>Recall</a:t>
                      </a:r>
                      <a:endParaRPr sz="1100"/>
                    </a:p>
                  </a:txBody>
                  <a:tcPr marT="91425" marB="91425" marR="91425" marL="91425"/>
                </a:tc>
                <a:tc>
                  <a:txBody>
                    <a:bodyPr/>
                    <a:lstStyle/>
                    <a:p>
                      <a:pPr indent="0" lvl="0" marL="0" rtl="0" algn="ctr">
                        <a:spcBef>
                          <a:spcPts val="0"/>
                        </a:spcBef>
                        <a:spcAft>
                          <a:spcPts val="0"/>
                        </a:spcAft>
                        <a:buNone/>
                      </a:pPr>
                      <a:r>
                        <a:rPr lang="en" sz="1100"/>
                        <a:t>F1</a:t>
                      </a:r>
                      <a:endParaRPr sz="1100"/>
                    </a:p>
                  </a:txBody>
                  <a:tcPr marT="91425" marB="91425" marR="91425" marL="91425"/>
                </a:tc>
              </a:tr>
              <a:tr h="336075">
                <a:tc>
                  <a:txBody>
                    <a:bodyPr/>
                    <a:lstStyle/>
                    <a:p>
                      <a:pPr indent="0" lvl="0" marL="0" rtl="0" algn="ctr">
                        <a:spcBef>
                          <a:spcPts val="0"/>
                        </a:spcBef>
                        <a:spcAft>
                          <a:spcPts val="0"/>
                        </a:spcAft>
                        <a:buNone/>
                      </a:pPr>
                      <a:r>
                        <a:rPr lang="en" sz="1100"/>
                        <a:t>BoW + SVM</a:t>
                      </a:r>
                      <a:endParaRPr sz="1100"/>
                    </a:p>
                  </a:txBody>
                  <a:tcPr marT="91425" marB="91425" marR="91425" marL="91425"/>
                </a:tc>
                <a:tc>
                  <a:txBody>
                    <a:bodyPr/>
                    <a:lstStyle/>
                    <a:p>
                      <a:pPr indent="0" lvl="0" marL="0" rtl="0" algn="ctr">
                        <a:spcBef>
                          <a:spcPts val="0"/>
                        </a:spcBef>
                        <a:spcAft>
                          <a:spcPts val="0"/>
                        </a:spcAft>
                        <a:buNone/>
                      </a:pPr>
                      <a:r>
                        <a:rPr lang="en" sz="1100"/>
                        <a:t>0.73</a:t>
                      </a:r>
                      <a:endParaRPr sz="1100"/>
                    </a:p>
                  </a:txBody>
                  <a:tcPr marT="91425" marB="91425" marR="91425" marL="91425"/>
                </a:tc>
                <a:tc>
                  <a:txBody>
                    <a:bodyPr/>
                    <a:lstStyle/>
                    <a:p>
                      <a:pPr indent="0" lvl="0" marL="0" rtl="0" algn="ctr">
                        <a:spcBef>
                          <a:spcPts val="0"/>
                        </a:spcBef>
                        <a:spcAft>
                          <a:spcPts val="0"/>
                        </a:spcAft>
                        <a:buNone/>
                      </a:pPr>
                      <a:r>
                        <a:rPr lang="en" sz="1100"/>
                        <a:t>0.69</a:t>
                      </a:r>
                      <a:endParaRPr sz="1100"/>
                    </a:p>
                  </a:txBody>
                  <a:tcPr marT="91425" marB="91425" marR="91425" marL="91425"/>
                </a:tc>
                <a:tc>
                  <a:txBody>
                    <a:bodyPr/>
                    <a:lstStyle/>
                    <a:p>
                      <a:pPr indent="0" lvl="0" marL="0" rtl="0" algn="ctr">
                        <a:spcBef>
                          <a:spcPts val="0"/>
                        </a:spcBef>
                        <a:spcAft>
                          <a:spcPts val="0"/>
                        </a:spcAft>
                        <a:buNone/>
                      </a:pPr>
                      <a:r>
                        <a:rPr lang="en" sz="1100"/>
                        <a:t>0.68</a:t>
                      </a:r>
                      <a:endParaRPr sz="1100"/>
                    </a:p>
                  </a:txBody>
                  <a:tcPr marT="91425" marB="91425" marR="91425" marL="91425"/>
                </a:tc>
                <a:tc>
                  <a:txBody>
                    <a:bodyPr/>
                    <a:lstStyle/>
                    <a:p>
                      <a:pPr indent="0" lvl="0" marL="0" rtl="0" algn="ctr">
                        <a:spcBef>
                          <a:spcPts val="0"/>
                        </a:spcBef>
                        <a:spcAft>
                          <a:spcPts val="0"/>
                        </a:spcAft>
                        <a:buNone/>
                      </a:pPr>
                      <a:r>
                        <a:rPr lang="en" sz="1100"/>
                        <a:t>0.68</a:t>
                      </a:r>
                      <a:endParaRPr sz="1100"/>
                    </a:p>
                  </a:txBody>
                  <a:tcPr marT="91425" marB="91425" marR="91425" marL="91425"/>
                </a:tc>
              </a:tr>
              <a:tr h="336075">
                <a:tc>
                  <a:txBody>
                    <a:bodyPr/>
                    <a:lstStyle/>
                    <a:p>
                      <a:pPr indent="0" lvl="0" marL="0" rtl="0" algn="ctr">
                        <a:spcBef>
                          <a:spcPts val="0"/>
                        </a:spcBef>
                        <a:spcAft>
                          <a:spcPts val="0"/>
                        </a:spcAft>
                        <a:buNone/>
                      </a:pPr>
                      <a:r>
                        <a:rPr lang="en" sz="1100"/>
                        <a:t>TF-IDF + SVM</a:t>
                      </a:r>
                      <a:endParaRPr sz="1100"/>
                    </a:p>
                  </a:txBody>
                  <a:tcPr marT="91425" marB="91425" marR="91425" marL="91425"/>
                </a:tc>
                <a:tc>
                  <a:txBody>
                    <a:bodyPr/>
                    <a:lstStyle/>
                    <a:p>
                      <a:pPr indent="0" lvl="0" marL="0" rtl="0" algn="ctr">
                        <a:spcBef>
                          <a:spcPts val="0"/>
                        </a:spcBef>
                        <a:spcAft>
                          <a:spcPts val="0"/>
                        </a:spcAft>
                        <a:buNone/>
                      </a:pPr>
                      <a:r>
                        <a:rPr lang="en" sz="1100">
                          <a:solidFill>
                            <a:srgbClr val="FF0000"/>
                          </a:solidFill>
                        </a:rPr>
                        <a:t>0.75</a:t>
                      </a:r>
                      <a:endParaRPr sz="1100">
                        <a:solidFill>
                          <a:srgbClr val="FF0000"/>
                        </a:solidFill>
                      </a:endParaRPr>
                    </a:p>
                  </a:txBody>
                  <a:tcPr marT="91425" marB="91425" marR="91425" marL="91425"/>
                </a:tc>
                <a:tc>
                  <a:txBody>
                    <a:bodyPr/>
                    <a:lstStyle/>
                    <a:p>
                      <a:pPr indent="0" lvl="0" marL="0" rtl="0" algn="ctr">
                        <a:spcBef>
                          <a:spcPts val="0"/>
                        </a:spcBef>
                        <a:spcAft>
                          <a:spcPts val="0"/>
                        </a:spcAft>
                        <a:buNone/>
                      </a:pPr>
                      <a:r>
                        <a:rPr lang="en" sz="1100"/>
                        <a:t>0.69</a:t>
                      </a:r>
                      <a:endParaRPr sz="1100"/>
                    </a:p>
                  </a:txBody>
                  <a:tcPr marT="91425" marB="91425" marR="91425" marL="91425"/>
                </a:tc>
                <a:tc>
                  <a:txBody>
                    <a:bodyPr/>
                    <a:lstStyle/>
                    <a:p>
                      <a:pPr indent="0" lvl="0" marL="0" rtl="0" algn="ctr">
                        <a:spcBef>
                          <a:spcPts val="0"/>
                        </a:spcBef>
                        <a:spcAft>
                          <a:spcPts val="0"/>
                        </a:spcAft>
                        <a:buNone/>
                      </a:pPr>
                      <a:r>
                        <a:rPr lang="en" sz="1100"/>
                        <a:t>0.71</a:t>
                      </a:r>
                      <a:endParaRPr sz="1100"/>
                    </a:p>
                  </a:txBody>
                  <a:tcPr marT="91425" marB="91425" marR="91425" marL="91425"/>
                </a:tc>
                <a:tc>
                  <a:txBody>
                    <a:bodyPr/>
                    <a:lstStyle/>
                    <a:p>
                      <a:pPr indent="0" lvl="0" marL="0" rtl="0" algn="ctr">
                        <a:spcBef>
                          <a:spcPts val="0"/>
                        </a:spcBef>
                        <a:spcAft>
                          <a:spcPts val="0"/>
                        </a:spcAft>
                        <a:buNone/>
                      </a:pPr>
                      <a:r>
                        <a:rPr lang="en" sz="1100"/>
                        <a:t>0.70</a:t>
                      </a:r>
                      <a:endParaRPr sz="1100"/>
                    </a:p>
                  </a:txBody>
                  <a:tcPr marT="91425" marB="91425" marR="91425" marL="91425"/>
                </a:tc>
              </a:tr>
              <a:tr h="336075">
                <a:tc>
                  <a:txBody>
                    <a:bodyPr/>
                    <a:lstStyle/>
                    <a:p>
                      <a:pPr indent="0" lvl="0" marL="0" rtl="0" algn="ctr">
                        <a:spcBef>
                          <a:spcPts val="0"/>
                        </a:spcBef>
                        <a:spcAft>
                          <a:spcPts val="0"/>
                        </a:spcAft>
                        <a:buNone/>
                      </a:pPr>
                      <a:r>
                        <a:rPr lang="en" sz="1100"/>
                        <a:t>LSTM (scratch)</a:t>
                      </a:r>
                      <a:endParaRPr sz="1100"/>
                    </a:p>
                  </a:txBody>
                  <a:tcPr marT="91425" marB="91425" marR="91425" marL="91425"/>
                </a:tc>
                <a:tc>
                  <a:txBody>
                    <a:bodyPr/>
                    <a:lstStyle/>
                    <a:p>
                      <a:pPr indent="0" lvl="0" marL="0" rtl="0" algn="ctr">
                        <a:spcBef>
                          <a:spcPts val="0"/>
                        </a:spcBef>
                        <a:spcAft>
                          <a:spcPts val="0"/>
                        </a:spcAft>
                        <a:buNone/>
                      </a:pPr>
                      <a:r>
                        <a:rPr lang="en" sz="1100"/>
                        <a:t>0.71</a:t>
                      </a:r>
                      <a:endParaRPr sz="1100"/>
                    </a:p>
                  </a:txBody>
                  <a:tcPr marT="91425" marB="91425" marR="91425" marL="91425"/>
                </a:tc>
                <a:tc>
                  <a:txBody>
                    <a:bodyPr/>
                    <a:lstStyle/>
                    <a:p>
                      <a:pPr indent="0" lvl="0" marL="0" rtl="0" algn="ctr">
                        <a:spcBef>
                          <a:spcPts val="0"/>
                        </a:spcBef>
                        <a:spcAft>
                          <a:spcPts val="0"/>
                        </a:spcAft>
                        <a:buNone/>
                      </a:pPr>
                      <a:r>
                        <a:rPr lang="en" sz="1100"/>
                        <a:t>0.66</a:t>
                      </a:r>
                      <a:endParaRPr sz="1100"/>
                    </a:p>
                  </a:txBody>
                  <a:tcPr marT="91425" marB="91425" marR="91425" marL="91425"/>
                </a:tc>
                <a:tc>
                  <a:txBody>
                    <a:bodyPr/>
                    <a:lstStyle/>
                    <a:p>
                      <a:pPr indent="0" lvl="0" marL="0" rtl="0" algn="ctr">
                        <a:spcBef>
                          <a:spcPts val="0"/>
                        </a:spcBef>
                        <a:spcAft>
                          <a:spcPts val="0"/>
                        </a:spcAft>
                        <a:buNone/>
                      </a:pPr>
                      <a:r>
                        <a:rPr lang="en" sz="1100"/>
                        <a:t>0.65</a:t>
                      </a:r>
                      <a:endParaRPr sz="1100"/>
                    </a:p>
                  </a:txBody>
                  <a:tcPr marT="91425" marB="91425" marR="91425" marL="91425"/>
                </a:tc>
                <a:tc>
                  <a:txBody>
                    <a:bodyPr/>
                    <a:lstStyle/>
                    <a:p>
                      <a:pPr indent="0" lvl="0" marL="0" rtl="0" algn="ctr">
                        <a:spcBef>
                          <a:spcPts val="0"/>
                        </a:spcBef>
                        <a:spcAft>
                          <a:spcPts val="0"/>
                        </a:spcAft>
                        <a:buNone/>
                      </a:pPr>
                      <a:r>
                        <a:rPr lang="en" sz="1100"/>
                        <a:t>0.65</a:t>
                      </a:r>
                      <a:endParaRPr sz="1100"/>
                    </a:p>
                  </a:txBody>
                  <a:tcPr marT="91425" marB="91425" marR="91425" marL="91425"/>
                </a:tc>
              </a:tr>
              <a:tr h="336075">
                <a:tc>
                  <a:txBody>
                    <a:bodyPr/>
                    <a:lstStyle/>
                    <a:p>
                      <a:pPr indent="0" lvl="0" marL="0" rtl="0" algn="ctr">
                        <a:spcBef>
                          <a:spcPts val="0"/>
                        </a:spcBef>
                        <a:spcAft>
                          <a:spcPts val="0"/>
                        </a:spcAft>
                        <a:buNone/>
                      </a:pPr>
                      <a:r>
                        <a:rPr lang="en" sz="1100"/>
                        <a:t>LSTM (GloVe)</a:t>
                      </a:r>
                      <a:endParaRPr sz="1100"/>
                    </a:p>
                  </a:txBody>
                  <a:tcPr marT="91425" marB="91425" marR="91425" marL="91425"/>
                </a:tc>
                <a:tc>
                  <a:txBody>
                    <a:bodyPr/>
                    <a:lstStyle/>
                    <a:p>
                      <a:pPr indent="0" lvl="0" marL="0" rtl="0" algn="ctr">
                        <a:spcBef>
                          <a:spcPts val="0"/>
                        </a:spcBef>
                        <a:spcAft>
                          <a:spcPts val="0"/>
                        </a:spcAft>
                        <a:buNone/>
                      </a:pPr>
                      <a:r>
                        <a:rPr lang="en" sz="1100"/>
                        <a:t>0.73</a:t>
                      </a:r>
                      <a:endParaRPr sz="1100"/>
                    </a:p>
                  </a:txBody>
                  <a:tcPr marT="91425" marB="91425" marR="91425" marL="91425"/>
                </a:tc>
                <a:tc>
                  <a:txBody>
                    <a:bodyPr/>
                    <a:lstStyle/>
                    <a:p>
                      <a:pPr indent="0" lvl="0" marL="0" rtl="0" algn="ctr">
                        <a:spcBef>
                          <a:spcPts val="0"/>
                        </a:spcBef>
                        <a:spcAft>
                          <a:spcPts val="0"/>
                        </a:spcAft>
                        <a:buNone/>
                      </a:pPr>
                      <a:r>
                        <a:rPr lang="en" sz="1100"/>
                        <a:t>0.66</a:t>
                      </a:r>
                      <a:endParaRPr sz="1100"/>
                    </a:p>
                  </a:txBody>
                  <a:tcPr marT="91425" marB="91425" marR="91425" marL="91425"/>
                </a:tc>
                <a:tc>
                  <a:txBody>
                    <a:bodyPr/>
                    <a:lstStyle/>
                    <a:p>
                      <a:pPr indent="0" lvl="0" marL="0" rtl="0" algn="ctr">
                        <a:spcBef>
                          <a:spcPts val="0"/>
                        </a:spcBef>
                        <a:spcAft>
                          <a:spcPts val="0"/>
                        </a:spcAft>
                        <a:buNone/>
                      </a:pPr>
                      <a:r>
                        <a:rPr lang="en" sz="1100"/>
                        <a:t>0.78</a:t>
                      </a:r>
                      <a:endParaRPr sz="1100"/>
                    </a:p>
                  </a:txBody>
                  <a:tcPr marT="91425" marB="91425" marR="91425" marL="91425"/>
                </a:tc>
                <a:tc>
                  <a:txBody>
                    <a:bodyPr/>
                    <a:lstStyle/>
                    <a:p>
                      <a:pPr indent="0" lvl="0" marL="0" rtl="0" algn="ctr">
                        <a:spcBef>
                          <a:spcPts val="0"/>
                        </a:spcBef>
                        <a:spcAft>
                          <a:spcPts val="0"/>
                        </a:spcAft>
                        <a:buNone/>
                      </a:pPr>
                      <a:r>
                        <a:rPr lang="en" sz="1100"/>
                        <a:t>0.71</a:t>
                      </a:r>
                      <a:endParaRPr sz="1100"/>
                    </a:p>
                  </a:txBody>
                  <a:tcPr marT="91425" marB="91425" marR="91425" marL="91425"/>
                </a:tc>
              </a:tr>
              <a:tr h="336075">
                <a:tc>
                  <a:txBody>
                    <a:bodyPr/>
                    <a:lstStyle/>
                    <a:p>
                      <a:pPr indent="0" lvl="0" marL="0" rtl="0" algn="ctr">
                        <a:spcBef>
                          <a:spcPts val="0"/>
                        </a:spcBef>
                        <a:spcAft>
                          <a:spcPts val="0"/>
                        </a:spcAft>
                        <a:buNone/>
                      </a:pPr>
                      <a:r>
                        <a:rPr lang="en" sz="1100"/>
                        <a:t>LSTM (Fasttext)</a:t>
                      </a:r>
                      <a:endParaRPr sz="1100"/>
                    </a:p>
                  </a:txBody>
                  <a:tcPr marT="91425" marB="91425" marR="91425" marL="91425"/>
                </a:tc>
                <a:tc>
                  <a:txBody>
                    <a:bodyPr/>
                    <a:lstStyle/>
                    <a:p>
                      <a:pPr indent="0" lvl="0" marL="0" rtl="0" algn="ctr">
                        <a:spcBef>
                          <a:spcPts val="0"/>
                        </a:spcBef>
                        <a:spcAft>
                          <a:spcPts val="0"/>
                        </a:spcAft>
                        <a:buNone/>
                      </a:pPr>
                      <a:r>
                        <a:rPr lang="en" sz="1100"/>
                        <a:t>0.73</a:t>
                      </a:r>
                      <a:endParaRPr sz="1100"/>
                    </a:p>
                  </a:txBody>
                  <a:tcPr marT="91425" marB="91425" marR="91425" marL="91425"/>
                </a:tc>
                <a:tc>
                  <a:txBody>
                    <a:bodyPr/>
                    <a:lstStyle/>
                    <a:p>
                      <a:pPr indent="0" lvl="0" marL="0" rtl="0" algn="ctr">
                        <a:spcBef>
                          <a:spcPts val="0"/>
                        </a:spcBef>
                        <a:spcAft>
                          <a:spcPts val="0"/>
                        </a:spcAft>
                        <a:buNone/>
                      </a:pPr>
                      <a:r>
                        <a:rPr lang="en" sz="1100"/>
                        <a:t>0.66</a:t>
                      </a:r>
                      <a:endParaRPr sz="1100"/>
                    </a:p>
                  </a:txBody>
                  <a:tcPr marT="91425" marB="91425" marR="91425" marL="91425"/>
                </a:tc>
                <a:tc>
                  <a:txBody>
                    <a:bodyPr/>
                    <a:lstStyle/>
                    <a:p>
                      <a:pPr indent="0" lvl="0" marL="0" rtl="0" algn="ctr">
                        <a:spcBef>
                          <a:spcPts val="0"/>
                        </a:spcBef>
                        <a:spcAft>
                          <a:spcPts val="0"/>
                        </a:spcAft>
                        <a:buNone/>
                      </a:pPr>
                      <a:r>
                        <a:rPr lang="en" sz="1100"/>
                        <a:t>0.75</a:t>
                      </a:r>
                      <a:endParaRPr sz="1100"/>
                    </a:p>
                  </a:txBody>
                  <a:tcPr marT="91425" marB="91425" marR="91425" marL="91425"/>
                </a:tc>
                <a:tc>
                  <a:txBody>
                    <a:bodyPr/>
                    <a:lstStyle/>
                    <a:p>
                      <a:pPr indent="0" lvl="0" marL="0" rtl="0" algn="ctr">
                        <a:spcBef>
                          <a:spcPts val="0"/>
                        </a:spcBef>
                        <a:spcAft>
                          <a:spcPts val="0"/>
                        </a:spcAft>
                        <a:buNone/>
                      </a:pPr>
                      <a:r>
                        <a:rPr lang="en" sz="1100"/>
                        <a:t>0.70</a:t>
                      </a:r>
                      <a:endParaRPr sz="1100"/>
                    </a:p>
                  </a:txBody>
                  <a:tcPr marT="91425" marB="91425" marR="91425" marL="91425"/>
                </a:tc>
              </a:tr>
              <a:tr h="336075">
                <a:tc>
                  <a:txBody>
                    <a:bodyPr/>
                    <a:lstStyle/>
                    <a:p>
                      <a:pPr indent="0" lvl="0" marL="0" rtl="0" algn="ctr">
                        <a:spcBef>
                          <a:spcPts val="0"/>
                        </a:spcBef>
                        <a:spcAft>
                          <a:spcPts val="0"/>
                        </a:spcAft>
                        <a:buNone/>
                      </a:pPr>
                      <a:r>
                        <a:rPr lang="en" sz="1100"/>
                        <a:t>BiLSTM (GloVe)</a:t>
                      </a:r>
                      <a:endParaRPr sz="1100"/>
                    </a:p>
                  </a:txBody>
                  <a:tcPr marT="91425" marB="91425" marR="91425" marL="91425"/>
                </a:tc>
                <a:tc>
                  <a:txBody>
                    <a:bodyPr/>
                    <a:lstStyle/>
                    <a:p>
                      <a:pPr indent="0" lvl="0" marL="0" rtl="0" algn="ctr">
                        <a:spcBef>
                          <a:spcPts val="0"/>
                        </a:spcBef>
                        <a:spcAft>
                          <a:spcPts val="0"/>
                        </a:spcAft>
                        <a:buNone/>
                      </a:pPr>
                      <a:r>
                        <a:rPr lang="en" sz="1100"/>
                        <a:t>0.72</a:t>
                      </a:r>
                      <a:endParaRPr sz="1100"/>
                    </a:p>
                  </a:txBody>
                  <a:tcPr marT="91425" marB="91425" marR="91425" marL="91425"/>
                </a:tc>
                <a:tc>
                  <a:txBody>
                    <a:bodyPr/>
                    <a:lstStyle/>
                    <a:p>
                      <a:pPr indent="0" lvl="0" marL="0" rtl="0" algn="ctr">
                        <a:spcBef>
                          <a:spcPts val="0"/>
                        </a:spcBef>
                        <a:spcAft>
                          <a:spcPts val="0"/>
                        </a:spcAft>
                        <a:buNone/>
                      </a:pPr>
                      <a:r>
                        <a:rPr lang="en" sz="1100"/>
                        <a:t>0.64</a:t>
                      </a:r>
                      <a:endParaRPr sz="1100"/>
                    </a:p>
                  </a:txBody>
                  <a:tcPr marT="91425" marB="91425" marR="91425" marL="91425"/>
                </a:tc>
                <a:tc>
                  <a:txBody>
                    <a:bodyPr/>
                    <a:lstStyle/>
                    <a:p>
                      <a:pPr indent="0" lvl="0" marL="0" rtl="0" algn="ctr">
                        <a:spcBef>
                          <a:spcPts val="0"/>
                        </a:spcBef>
                        <a:spcAft>
                          <a:spcPts val="0"/>
                        </a:spcAft>
                        <a:buNone/>
                      </a:pPr>
                      <a:r>
                        <a:rPr lang="en" sz="1100">
                          <a:solidFill>
                            <a:srgbClr val="FF0000"/>
                          </a:solidFill>
                        </a:rPr>
                        <a:t>0.81</a:t>
                      </a:r>
                      <a:endParaRPr sz="1100">
                        <a:solidFill>
                          <a:srgbClr val="FF0000"/>
                        </a:solidFill>
                      </a:endParaRPr>
                    </a:p>
                  </a:txBody>
                  <a:tcPr marT="91425" marB="91425" marR="91425" marL="91425"/>
                </a:tc>
                <a:tc>
                  <a:txBody>
                    <a:bodyPr/>
                    <a:lstStyle/>
                    <a:p>
                      <a:pPr indent="0" lvl="0" marL="0" rtl="0" algn="ctr">
                        <a:spcBef>
                          <a:spcPts val="0"/>
                        </a:spcBef>
                        <a:spcAft>
                          <a:spcPts val="0"/>
                        </a:spcAft>
                        <a:buNone/>
                      </a:pPr>
                      <a:r>
                        <a:rPr lang="en" sz="1100"/>
                        <a:t>0.71</a:t>
                      </a:r>
                      <a:endParaRPr sz="1100"/>
                    </a:p>
                  </a:txBody>
                  <a:tcPr marT="91425" marB="91425" marR="91425" marL="91425"/>
                </a:tc>
              </a:tr>
              <a:tr h="336075">
                <a:tc>
                  <a:txBody>
                    <a:bodyPr/>
                    <a:lstStyle/>
                    <a:p>
                      <a:pPr indent="0" lvl="0" marL="0" rtl="0" algn="ctr">
                        <a:spcBef>
                          <a:spcPts val="0"/>
                        </a:spcBef>
                        <a:spcAft>
                          <a:spcPts val="0"/>
                        </a:spcAft>
                        <a:buNone/>
                      </a:pPr>
                      <a:r>
                        <a:rPr lang="en" sz="1100"/>
                        <a:t>BiLSTM (Fasttext)</a:t>
                      </a:r>
                      <a:endParaRPr sz="1100"/>
                    </a:p>
                  </a:txBody>
                  <a:tcPr marT="91425" marB="91425" marR="91425" marL="91425"/>
                </a:tc>
                <a:tc>
                  <a:txBody>
                    <a:bodyPr/>
                    <a:lstStyle/>
                    <a:p>
                      <a:pPr indent="0" lvl="0" marL="0" rtl="0" algn="ctr">
                        <a:spcBef>
                          <a:spcPts val="0"/>
                        </a:spcBef>
                        <a:spcAft>
                          <a:spcPts val="0"/>
                        </a:spcAft>
                        <a:buNone/>
                      </a:pPr>
                      <a:r>
                        <a:rPr lang="en" sz="1100"/>
                        <a:t>0.73</a:t>
                      </a:r>
                      <a:endParaRPr sz="1100"/>
                    </a:p>
                  </a:txBody>
                  <a:tcPr marT="91425" marB="91425" marR="91425" marL="91425"/>
                </a:tc>
                <a:tc>
                  <a:txBody>
                    <a:bodyPr/>
                    <a:lstStyle/>
                    <a:p>
                      <a:pPr indent="0" lvl="0" marL="0" rtl="0" algn="ctr">
                        <a:spcBef>
                          <a:spcPts val="0"/>
                        </a:spcBef>
                        <a:spcAft>
                          <a:spcPts val="0"/>
                        </a:spcAft>
                        <a:buNone/>
                      </a:pPr>
                      <a:r>
                        <a:rPr lang="en" sz="1100"/>
                        <a:t>0.68</a:t>
                      </a:r>
                      <a:endParaRPr sz="1100"/>
                    </a:p>
                  </a:txBody>
                  <a:tcPr marT="91425" marB="91425" marR="91425" marL="91425"/>
                </a:tc>
                <a:tc>
                  <a:txBody>
                    <a:bodyPr/>
                    <a:lstStyle/>
                    <a:p>
                      <a:pPr indent="0" lvl="0" marL="0" rtl="0" algn="ctr">
                        <a:spcBef>
                          <a:spcPts val="0"/>
                        </a:spcBef>
                        <a:spcAft>
                          <a:spcPts val="0"/>
                        </a:spcAft>
                        <a:buNone/>
                      </a:pPr>
                      <a:r>
                        <a:rPr lang="en" sz="1100"/>
                        <a:t>0.67</a:t>
                      </a:r>
                      <a:endParaRPr sz="1100"/>
                    </a:p>
                  </a:txBody>
                  <a:tcPr marT="91425" marB="91425" marR="91425" marL="91425"/>
                </a:tc>
                <a:tc>
                  <a:txBody>
                    <a:bodyPr/>
                    <a:lstStyle/>
                    <a:p>
                      <a:pPr indent="0" lvl="0" marL="0" rtl="0" algn="ctr">
                        <a:spcBef>
                          <a:spcPts val="0"/>
                        </a:spcBef>
                        <a:spcAft>
                          <a:spcPts val="0"/>
                        </a:spcAft>
                        <a:buNone/>
                      </a:pPr>
                      <a:r>
                        <a:rPr lang="en" sz="1100"/>
                        <a:t>0.68</a:t>
                      </a:r>
                      <a:endParaRPr sz="1100"/>
                    </a:p>
                  </a:txBody>
                  <a:tcPr marT="91425" marB="91425" marR="91425" marL="91425"/>
                </a:tc>
              </a:tr>
              <a:tr h="256125">
                <a:tc>
                  <a:txBody>
                    <a:bodyPr/>
                    <a:lstStyle/>
                    <a:p>
                      <a:pPr indent="0" lvl="0" marL="0" rtl="0" algn="ctr">
                        <a:spcBef>
                          <a:spcPts val="0"/>
                        </a:spcBef>
                        <a:spcAft>
                          <a:spcPts val="0"/>
                        </a:spcAft>
                        <a:buNone/>
                      </a:pPr>
                      <a:r>
                        <a:rPr lang="en" sz="1100"/>
                        <a:t>BiLSTM + Attention</a:t>
                      </a:r>
                      <a:endParaRPr sz="1100"/>
                    </a:p>
                  </a:txBody>
                  <a:tcPr marT="91425" marB="91425" marR="91425" marL="91425"/>
                </a:tc>
                <a:tc>
                  <a:txBody>
                    <a:bodyPr/>
                    <a:lstStyle/>
                    <a:p>
                      <a:pPr indent="0" lvl="0" marL="0" rtl="0" algn="ctr">
                        <a:spcBef>
                          <a:spcPts val="0"/>
                        </a:spcBef>
                        <a:spcAft>
                          <a:spcPts val="0"/>
                        </a:spcAft>
                        <a:buNone/>
                      </a:pPr>
                      <a:r>
                        <a:rPr lang="en" sz="1100">
                          <a:solidFill>
                            <a:srgbClr val="FF0000"/>
                          </a:solidFill>
                        </a:rPr>
                        <a:t>0.75</a:t>
                      </a:r>
                      <a:endParaRPr sz="1100">
                        <a:solidFill>
                          <a:srgbClr val="FF0000"/>
                        </a:solidFill>
                      </a:endParaRPr>
                    </a:p>
                  </a:txBody>
                  <a:tcPr marT="91425" marB="91425" marR="91425" marL="91425"/>
                </a:tc>
                <a:tc>
                  <a:txBody>
                    <a:bodyPr/>
                    <a:lstStyle/>
                    <a:p>
                      <a:pPr indent="0" lvl="0" marL="0" rtl="0" algn="ctr">
                        <a:spcBef>
                          <a:spcPts val="0"/>
                        </a:spcBef>
                        <a:spcAft>
                          <a:spcPts val="0"/>
                        </a:spcAft>
                        <a:buNone/>
                      </a:pPr>
                      <a:r>
                        <a:rPr lang="en" sz="1100">
                          <a:solidFill>
                            <a:srgbClr val="FF0000"/>
                          </a:solidFill>
                        </a:rPr>
                        <a:t>0.71</a:t>
                      </a:r>
                      <a:endParaRPr sz="1100">
                        <a:solidFill>
                          <a:srgbClr val="FF0000"/>
                        </a:solidFill>
                      </a:endParaRPr>
                    </a:p>
                  </a:txBody>
                  <a:tcPr marT="91425" marB="91425" marR="91425" marL="91425"/>
                </a:tc>
                <a:tc>
                  <a:txBody>
                    <a:bodyPr/>
                    <a:lstStyle/>
                    <a:p>
                      <a:pPr indent="0" lvl="0" marL="0" rtl="0" algn="ctr">
                        <a:spcBef>
                          <a:spcPts val="0"/>
                        </a:spcBef>
                        <a:spcAft>
                          <a:spcPts val="0"/>
                        </a:spcAft>
                        <a:buNone/>
                      </a:pPr>
                      <a:r>
                        <a:rPr lang="en" sz="1100"/>
                        <a:t>0.80</a:t>
                      </a:r>
                      <a:endParaRPr sz="1100"/>
                    </a:p>
                  </a:txBody>
                  <a:tcPr marT="91425" marB="91425" marR="91425" marL="91425"/>
                </a:tc>
                <a:tc>
                  <a:txBody>
                    <a:bodyPr/>
                    <a:lstStyle/>
                    <a:p>
                      <a:pPr indent="0" lvl="0" marL="0" rtl="0" algn="ctr">
                        <a:spcBef>
                          <a:spcPts val="0"/>
                        </a:spcBef>
                        <a:spcAft>
                          <a:spcPts val="0"/>
                        </a:spcAft>
                        <a:buNone/>
                      </a:pPr>
                      <a:r>
                        <a:rPr lang="en" sz="1100">
                          <a:solidFill>
                            <a:srgbClr val="FF0000"/>
                          </a:solidFill>
                        </a:rPr>
                        <a:t>0.75</a:t>
                      </a:r>
                      <a:endParaRPr sz="1100">
                        <a:solidFill>
                          <a:srgbClr val="FF0000"/>
                        </a:solidFill>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Examples from Model Prediction</a:t>
            </a:r>
            <a:endParaRPr/>
          </a:p>
        </p:txBody>
      </p:sp>
      <p:sp>
        <p:nvSpPr>
          <p:cNvPr id="202" name="Google Shape;202;p23"/>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the following examples, we show where the best model matched a ground truth and prediction of mortality.  </a:t>
            </a:r>
            <a:endParaRPr/>
          </a:p>
          <a:p>
            <a:pPr indent="0" lvl="0" marL="0" rtl="0" algn="l">
              <a:spcBef>
                <a:spcPts val="1200"/>
              </a:spcBef>
              <a:spcAft>
                <a:spcPts val="0"/>
              </a:spcAft>
              <a:buNone/>
            </a:pPr>
            <a:r>
              <a:rPr lang="en"/>
              <a:t>Each example highlights in light to dark blue by importance in relation to the classification of mortality.  </a:t>
            </a:r>
            <a:endParaRPr/>
          </a:p>
          <a:p>
            <a:pPr indent="0" lvl="0" marL="0" rtl="0" algn="l">
              <a:spcBef>
                <a:spcPts val="1200"/>
              </a:spcBef>
              <a:spcAft>
                <a:spcPts val="1200"/>
              </a:spcAft>
              <a:buNone/>
            </a:pPr>
            <a:r>
              <a:rPr lang="en"/>
              <a:t>Dark blue </a:t>
            </a:r>
            <a:r>
              <a:rPr lang="en"/>
              <a:t>indicates where there is more attention in relation to classification.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Examples from Model Prediction</a:t>
            </a:r>
            <a:endParaRPr/>
          </a:p>
        </p:txBody>
      </p:sp>
      <p:sp>
        <p:nvSpPr>
          <p:cNvPr id="208" name="Google Shape;208;p2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sz="1200">
                <a:solidFill>
                  <a:srgbClr val="000000"/>
                </a:solidFill>
                <a:highlight>
                  <a:srgbClr val="DCE9F6"/>
                </a:highlight>
                <a:latin typeface="Times New Roman"/>
                <a:ea typeface="Times New Roman"/>
                <a:cs typeface="Times New Roman"/>
                <a:sym typeface="Times New Roman"/>
              </a:rPr>
              <a:t> assessment </a:t>
            </a:r>
            <a:r>
              <a:rPr lang="en" sz="1200">
                <a:solidFill>
                  <a:srgbClr val="000000"/>
                </a:solidFill>
                <a:highlight>
                  <a:srgbClr val="BED8EC"/>
                </a:highlight>
                <a:latin typeface="Times New Roman"/>
                <a:ea typeface="Times New Roman"/>
                <a:cs typeface="Times New Roman"/>
                <a:sym typeface="Times New Roman"/>
              </a:rPr>
              <a:t> noted </a:t>
            </a:r>
            <a:r>
              <a:rPr lang="en" sz="1200">
                <a:solidFill>
                  <a:srgbClr val="000000"/>
                </a:solidFill>
                <a:highlight>
                  <a:srgbClr val="2F7FBC"/>
                </a:highlight>
                <a:latin typeface="Times New Roman"/>
                <a:ea typeface="Times New Roman"/>
                <a:cs typeface="Times New Roman"/>
                <a:sym typeface="Times New Roman"/>
              </a:rPr>
              <a:t> cv </a:t>
            </a:r>
            <a:r>
              <a:rPr lang="en" sz="1200">
                <a:solidFill>
                  <a:srgbClr val="000000"/>
                </a:solidFill>
                <a:highlight>
                  <a:srgbClr val="3383BE"/>
                </a:highlight>
                <a:latin typeface="Times New Roman"/>
                <a:ea typeface="Times New Roman"/>
                <a:cs typeface="Times New Roman"/>
                <a:sym typeface="Times New Roman"/>
              </a:rPr>
              <a:t> remains </a:t>
            </a:r>
            <a:r>
              <a:rPr lang="en" sz="1200">
                <a:solidFill>
                  <a:srgbClr val="000000"/>
                </a:solidFill>
                <a:highlight>
                  <a:srgbClr val="79B5D9"/>
                </a:highlight>
                <a:latin typeface="Times New Roman"/>
                <a:ea typeface="Times New Roman"/>
                <a:cs typeface="Times New Roman"/>
                <a:sym typeface="Times New Roman"/>
              </a:rPr>
              <a:t> fib </a:t>
            </a:r>
            <a:r>
              <a:rPr lang="en" sz="1200">
                <a:solidFill>
                  <a:srgbClr val="000000"/>
                </a:solidFill>
                <a:highlight>
                  <a:srgbClr val="8FC2DE"/>
                </a:highlight>
                <a:latin typeface="Times New Roman"/>
                <a:ea typeface="Times New Roman"/>
                <a:cs typeface="Times New Roman"/>
                <a:sym typeface="Times New Roman"/>
              </a:rPr>
              <a:t> despite </a:t>
            </a:r>
            <a:r>
              <a:rPr lang="en" sz="1200">
                <a:solidFill>
                  <a:srgbClr val="000000"/>
                </a:solidFill>
                <a:highlight>
                  <a:srgbClr val="89BEDC"/>
                </a:highlight>
                <a:latin typeface="Times New Roman"/>
                <a:ea typeface="Times New Roman"/>
                <a:cs typeface="Times New Roman"/>
                <a:sym typeface="Times New Roman"/>
              </a:rPr>
              <a:t> amiodorone </a:t>
            </a:r>
            <a:r>
              <a:rPr lang="en" sz="1200">
                <a:solidFill>
                  <a:srgbClr val="000000"/>
                </a:solidFill>
                <a:highlight>
                  <a:srgbClr val="4090C5"/>
                </a:highlight>
                <a:latin typeface="Times New Roman"/>
                <a:ea typeface="Times New Roman"/>
                <a:cs typeface="Times New Roman"/>
                <a:sym typeface="Times New Roman"/>
              </a:rPr>
              <a:t> lopressor </a:t>
            </a:r>
            <a:r>
              <a:rPr lang="en" sz="1200">
                <a:solidFill>
                  <a:srgbClr val="000000"/>
                </a:solidFill>
                <a:highlight>
                  <a:srgbClr val="D3E4F3"/>
                </a:highlight>
                <a:latin typeface="Times New Roman"/>
                <a:ea typeface="Times New Roman"/>
                <a:cs typeface="Times New Roman"/>
                <a:sym typeface="Times New Roman"/>
              </a:rPr>
              <a:t> planned </a:t>
            </a:r>
            <a:r>
              <a:rPr lang="en" sz="1200">
                <a:solidFill>
                  <a:srgbClr val="000000"/>
                </a:solidFill>
                <a:highlight>
                  <a:srgbClr val="58A1CF"/>
                </a:highlight>
                <a:latin typeface="Times New Roman"/>
                <a:ea typeface="Times New Roman"/>
                <a:cs typeface="Times New Roman"/>
                <a:sym typeface="Times New Roman"/>
              </a:rPr>
              <a:t> cardioversion </a:t>
            </a:r>
            <a:r>
              <a:rPr lang="en" sz="1200">
                <a:solidFill>
                  <a:srgbClr val="000000"/>
                </a:solidFill>
                <a:highlight>
                  <a:srgbClr val="BED8EC"/>
                </a:highlight>
                <a:latin typeface="Times New Roman"/>
                <a:ea typeface="Times New Roman"/>
                <a:cs typeface="Times New Roman"/>
                <a:sym typeface="Times New Roman"/>
              </a:rPr>
              <a:t> today </a:t>
            </a:r>
            <a:r>
              <a:rPr lang="en" sz="1200">
                <a:solidFill>
                  <a:srgbClr val="000000"/>
                </a:solidFill>
                <a:highlight>
                  <a:srgbClr val="3686C0"/>
                </a:highlight>
                <a:latin typeface="Times New Roman"/>
                <a:ea typeface="Times New Roman"/>
                <a:cs typeface="Times New Roman"/>
                <a:sym typeface="Times New Roman"/>
              </a:rPr>
              <a:t> bp </a:t>
            </a:r>
            <a:r>
              <a:rPr lang="en" sz="1200">
                <a:solidFill>
                  <a:srgbClr val="000000"/>
                </a:solidFill>
                <a:highlight>
                  <a:srgbClr val="B2D2E8"/>
                </a:highlight>
                <a:latin typeface="Times New Roman"/>
                <a:ea typeface="Times New Roman"/>
                <a:cs typeface="Times New Roman"/>
                <a:sym typeface="Times New Roman"/>
              </a:rPr>
              <a:t> stable </a:t>
            </a:r>
            <a:r>
              <a:rPr lang="en" sz="1200">
                <a:solidFill>
                  <a:srgbClr val="000000"/>
                </a:solidFill>
                <a:highlight>
                  <a:srgbClr val="ADD0E6"/>
                </a:highlight>
                <a:latin typeface="Times New Roman"/>
                <a:ea typeface="Times New Roman"/>
                <a:cs typeface="Times New Roman"/>
                <a:sym typeface="Times New Roman"/>
              </a:rPr>
              <a:t> slight </a:t>
            </a:r>
            <a:r>
              <a:rPr lang="en" sz="1200">
                <a:solidFill>
                  <a:srgbClr val="000000"/>
                </a:solidFill>
                <a:highlight>
                  <a:srgbClr val="1460A8"/>
                </a:highlight>
                <a:latin typeface="Times New Roman"/>
                <a:ea typeface="Times New Roman"/>
                <a:cs typeface="Times New Roman"/>
                <a:sym typeface="Times New Roman"/>
              </a:rPr>
              <a:t> edema </a:t>
            </a:r>
            <a:r>
              <a:rPr lang="en" sz="1200">
                <a:solidFill>
                  <a:srgbClr val="000000"/>
                </a:solidFill>
                <a:highlight>
                  <a:srgbClr val="A0CBE2"/>
                </a:highlight>
                <a:latin typeface="Times New Roman"/>
                <a:ea typeface="Times New Roman"/>
                <a:cs typeface="Times New Roman"/>
                <a:sym typeface="Times New Roman"/>
              </a:rPr>
              <a:t> started </a:t>
            </a:r>
            <a:r>
              <a:rPr lang="en" sz="1200">
                <a:solidFill>
                  <a:srgbClr val="000000"/>
                </a:solidFill>
                <a:highlight>
                  <a:srgbClr val="2B7BBA"/>
                </a:highlight>
                <a:latin typeface="Times New Roman"/>
                <a:ea typeface="Times New Roman"/>
                <a:cs typeface="Times New Roman"/>
                <a:sym typeface="Times New Roman"/>
              </a:rPr>
              <a:t> lasix </a:t>
            </a:r>
            <a:r>
              <a:rPr lang="en" sz="1200">
                <a:solidFill>
                  <a:srgbClr val="000000"/>
                </a:solidFill>
                <a:highlight>
                  <a:srgbClr val="4B98CA"/>
                </a:highlight>
                <a:latin typeface="Times New Roman"/>
                <a:ea typeface="Times New Roman"/>
                <a:cs typeface="Times New Roman"/>
                <a:sym typeface="Times New Roman"/>
              </a:rPr>
              <a:t> po </a:t>
            </a:r>
            <a:r>
              <a:rPr lang="en" sz="1200">
                <a:solidFill>
                  <a:srgbClr val="000000"/>
                </a:solidFill>
                <a:highlight>
                  <a:srgbClr val="1561A9"/>
                </a:highlight>
                <a:latin typeface="Times New Roman"/>
                <a:ea typeface="Times New Roman"/>
                <a:cs typeface="Times New Roman"/>
                <a:sym typeface="Times New Roman"/>
              </a:rPr>
              <a:t> qd </a:t>
            </a:r>
            <a:r>
              <a:rPr lang="en" sz="1200">
                <a:solidFill>
                  <a:srgbClr val="000000"/>
                </a:solidFill>
                <a:highlight>
                  <a:srgbClr val="5AA2CF"/>
                </a:highlight>
                <a:latin typeface="Times New Roman"/>
                <a:ea typeface="Times New Roman"/>
                <a:cs typeface="Times New Roman"/>
                <a:sym typeface="Times New Roman"/>
              </a:rPr>
              <a:t> car </a:t>
            </a:r>
            <a:r>
              <a:rPr lang="en" sz="1200">
                <a:solidFill>
                  <a:srgbClr val="000000"/>
                </a:solidFill>
                <a:highlight>
                  <a:srgbClr val="D1E2F3"/>
                </a:highlight>
                <a:latin typeface="Times New Roman"/>
                <a:ea typeface="Times New Roman"/>
                <a:cs typeface="Times New Roman"/>
                <a:sym typeface="Times New Roman"/>
              </a:rPr>
              <a:t> enzymes </a:t>
            </a:r>
            <a:r>
              <a:rPr lang="en" sz="1200">
                <a:solidFill>
                  <a:srgbClr val="000000"/>
                </a:solidFill>
                <a:highlight>
                  <a:srgbClr val="6AAED6"/>
                </a:highlight>
                <a:latin typeface="Times New Roman"/>
                <a:ea typeface="Times New Roman"/>
                <a:cs typeface="Times New Roman"/>
                <a:sym typeface="Times New Roman"/>
              </a:rPr>
              <a:t> rising </a:t>
            </a:r>
            <a:r>
              <a:rPr lang="en" sz="1200">
                <a:solidFill>
                  <a:srgbClr val="000000"/>
                </a:solidFill>
                <a:highlight>
                  <a:srgbClr val="A8CEE4"/>
                </a:highlight>
                <a:latin typeface="Times New Roman"/>
                <a:ea typeface="Times New Roman"/>
                <a:cs typeface="Times New Roman"/>
                <a:sym typeface="Times New Roman"/>
              </a:rPr>
              <a:t> 5 </a:t>
            </a:r>
            <a:r>
              <a:rPr lang="en" sz="1200">
                <a:solidFill>
                  <a:srgbClr val="000000"/>
                </a:solidFill>
                <a:highlight>
                  <a:srgbClr val="E7F1FA"/>
                </a:highlight>
                <a:latin typeface="Times New Roman"/>
                <a:ea typeface="Times New Roman"/>
                <a:cs typeface="Times New Roman"/>
                <a:sym typeface="Times New Roman"/>
              </a:rPr>
              <a:t> sets </a:t>
            </a:r>
            <a:r>
              <a:rPr lang="en" sz="1200">
                <a:solidFill>
                  <a:srgbClr val="000000"/>
                </a:solidFill>
                <a:highlight>
                  <a:srgbClr val="B2D2E8"/>
                </a:highlight>
                <a:latin typeface="Times New Roman"/>
                <a:ea typeface="Times New Roman"/>
                <a:cs typeface="Times New Roman"/>
                <a:sym typeface="Times New Roman"/>
              </a:rPr>
              <a:t> ho </a:t>
            </a:r>
            <a:r>
              <a:rPr lang="en" sz="1200">
                <a:solidFill>
                  <a:srgbClr val="000000"/>
                </a:solidFill>
                <a:highlight>
                  <a:srgbClr val="9DCAE1"/>
                </a:highlight>
                <a:latin typeface="Times New Roman"/>
                <a:ea typeface="Times New Roman"/>
                <a:cs typeface="Times New Roman"/>
                <a:sym typeface="Times New Roman"/>
              </a:rPr>
              <a:t> aware </a:t>
            </a:r>
            <a:r>
              <a:rPr lang="en" sz="1200">
                <a:solidFill>
                  <a:srgbClr val="000000"/>
                </a:solidFill>
                <a:highlight>
                  <a:srgbClr val="3E8EC4"/>
                </a:highlight>
                <a:latin typeface="Times New Roman"/>
                <a:ea typeface="Times New Roman"/>
                <a:cs typeface="Times New Roman"/>
                <a:sym typeface="Times New Roman"/>
              </a:rPr>
              <a:t> pt </a:t>
            </a:r>
            <a:r>
              <a:rPr lang="en" sz="1200">
                <a:solidFill>
                  <a:srgbClr val="000000"/>
                </a:solidFill>
                <a:highlight>
                  <a:srgbClr val="A0CBE2"/>
                </a:highlight>
                <a:latin typeface="Times New Roman"/>
                <a:ea typeface="Times New Roman"/>
                <a:cs typeface="Times New Roman"/>
                <a:sym typeface="Times New Roman"/>
              </a:rPr>
              <a:t> started </a:t>
            </a:r>
            <a:r>
              <a:rPr lang="en" sz="1200">
                <a:solidFill>
                  <a:srgbClr val="000000"/>
                </a:solidFill>
                <a:highlight>
                  <a:srgbClr val="64A9D3"/>
                </a:highlight>
                <a:latin typeface="Times New Roman"/>
                <a:ea typeface="Times New Roman"/>
                <a:cs typeface="Times New Roman"/>
                <a:sym typeface="Times New Roman"/>
              </a:rPr>
              <a:t> heparin </a:t>
            </a:r>
            <a:r>
              <a:rPr lang="en" sz="1200">
                <a:solidFill>
                  <a:srgbClr val="000000"/>
                </a:solidFill>
                <a:highlight>
                  <a:srgbClr val="0E59A2"/>
                </a:highlight>
                <a:latin typeface="Times New Roman"/>
                <a:ea typeface="Times New Roman"/>
                <a:cs typeface="Times New Roman"/>
                <a:sym typeface="Times New Roman"/>
              </a:rPr>
              <a:t> ecg </a:t>
            </a:r>
            <a:r>
              <a:rPr lang="en" sz="1200">
                <a:solidFill>
                  <a:srgbClr val="000000"/>
                </a:solidFill>
                <a:highlight>
                  <a:srgbClr val="AED1E7"/>
                </a:highlight>
                <a:latin typeface="Times New Roman"/>
                <a:ea typeface="Times New Roman"/>
                <a:cs typeface="Times New Roman"/>
                <a:sym typeface="Times New Roman"/>
              </a:rPr>
              <a:t> done </a:t>
            </a:r>
            <a:r>
              <a:rPr lang="en" sz="1200">
                <a:solidFill>
                  <a:srgbClr val="000000"/>
                </a:solidFill>
                <a:highlight>
                  <a:srgbClr val="DDEAF7"/>
                </a:highlight>
                <a:latin typeface="Times New Roman"/>
                <a:ea typeface="Times New Roman"/>
                <a:cs typeface="Times New Roman"/>
                <a:sym typeface="Times New Roman"/>
              </a:rPr>
              <a:t> denies </a:t>
            </a:r>
            <a:r>
              <a:rPr lang="en" sz="1200">
                <a:solidFill>
                  <a:srgbClr val="000000"/>
                </a:solidFill>
                <a:highlight>
                  <a:srgbClr val="CBDEF1"/>
                </a:highlight>
                <a:latin typeface="Times New Roman"/>
                <a:ea typeface="Times New Roman"/>
                <a:cs typeface="Times New Roman"/>
                <a:sym typeface="Times New Roman"/>
              </a:rPr>
              <a:t> chest </a:t>
            </a:r>
            <a:r>
              <a:rPr lang="en" sz="1200">
                <a:solidFill>
                  <a:srgbClr val="000000"/>
                </a:solidFill>
                <a:highlight>
                  <a:srgbClr val="77B5D9"/>
                </a:highlight>
                <a:latin typeface="Times New Roman"/>
                <a:ea typeface="Times New Roman"/>
                <a:cs typeface="Times New Roman"/>
                <a:sym typeface="Times New Roman"/>
              </a:rPr>
              <a:t> pain </a:t>
            </a:r>
            <a:r>
              <a:rPr lang="en" sz="1200">
                <a:solidFill>
                  <a:srgbClr val="000000"/>
                </a:solidFill>
                <a:highlight>
                  <a:srgbClr val="CDE0F1"/>
                </a:highlight>
                <a:latin typeface="Times New Roman"/>
                <a:ea typeface="Times New Roman"/>
                <a:cs typeface="Times New Roman"/>
                <a:sym typeface="Times New Roman"/>
              </a:rPr>
              <a:t> along </a:t>
            </a:r>
            <a:r>
              <a:rPr lang="en" sz="1200">
                <a:solidFill>
                  <a:srgbClr val="000000"/>
                </a:solidFill>
                <a:highlight>
                  <a:srgbClr val="08519C"/>
                </a:highlight>
                <a:latin typeface="Times New Roman"/>
                <a:ea typeface="Times New Roman"/>
                <a:cs typeface="Times New Roman"/>
                <a:sym typeface="Times New Roman"/>
              </a:rPr>
              <a:t> res </a:t>
            </a:r>
            <a:r>
              <a:rPr lang="en" sz="1200">
                <a:solidFill>
                  <a:srgbClr val="000000"/>
                </a:solidFill>
                <a:highlight>
                  <a:srgbClr val="115CA5"/>
                </a:highlight>
                <a:latin typeface="Times New Roman"/>
                <a:ea typeface="Times New Roman"/>
                <a:cs typeface="Times New Roman"/>
                <a:sym typeface="Times New Roman"/>
              </a:rPr>
              <a:t> ls </a:t>
            </a:r>
            <a:r>
              <a:rPr lang="en" sz="1200">
                <a:solidFill>
                  <a:srgbClr val="000000"/>
                </a:solidFill>
                <a:highlight>
                  <a:srgbClr val="E7F0FA"/>
                </a:highlight>
                <a:latin typeface="Times New Roman"/>
                <a:ea typeface="Times New Roman"/>
                <a:cs typeface="Times New Roman"/>
                <a:sym typeface="Times New Roman"/>
              </a:rPr>
              <a:t> clear </a:t>
            </a:r>
            <a:r>
              <a:rPr lang="en" sz="1200">
                <a:solidFill>
                  <a:srgbClr val="000000"/>
                </a:solidFill>
                <a:highlight>
                  <a:srgbClr val="7DB8DA"/>
                </a:highlight>
                <a:latin typeface="Times New Roman"/>
                <a:ea typeface="Times New Roman"/>
                <a:cs typeface="Times New Roman"/>
                <a:sym typeface="Times New Roman"/>
              </a:rPr>
              <a:t> dim </a:t>
            </a:r>
            <a:r>
              <a:rPr lang="en" sz="1200">
                <a:solidFill>
                  <a:srgbClr val="000000"/>
                </a:solidFill>
                <a:highlight>
                  <a:srgbClr val="8CC0DD"/>
                </a:highlight>
                <a:latin typeface="Times New Roman"/>
                <a:ea typeface="Times New Roman"/>
                <a:cs typeface="Times New Roman"/>
                <a:sym typeface="Times New Roman"/>
              </a:rPr>
              <a:t> prod </a:t>
            </a:r>
            <a:r>
              <a:rPr lang="en" sz="1200">
                <a:solidFill>
                  <a:srgbClr val="000000"/>
                </a:solidFill>
                <a:highlight>
                  <a:srgbClr val="BAD6EB"/>
                </a:highlight>
                <a:latin typeface="Times New Roman"/>
                <a:ea typeface="Times New Roman"/>
                <a:cs typeface="Times New Roman"/>
                <a:sym typeface="Times New Roman"/>
              </a:rPr>
              <a:t> cough </a:t>
            </a:r>
            <a:r>
              <a:rPr lang="en" sz="1200">
                <a:solidFill>
                  <a:srgbClr val="000000"/>
                </a:solidFill>
                <a:highlight>
                  <a:srgbClr val="1B69AF"/>
                </a:highlight>
                <a:latin typeface="Times New Roman"/>
                <a:ea typeface="Times New Roman"/>
                <a:cs typeface="Times New Roman"/>
                <a:sym typeface="Times New Roman"/>
              </a:rPr>
              <a:t> nc </a:t>
            </a:r>
            <a:r>
              <a:rPr lang="en" sz="1200">
                <a:solidFill>
                  <a:srgbClr val="000000"/>
                </a:solidFill>
                <a:highlight>
                  <a:srgbClr val="B0D2E7"/>
                </a:highlight>
                <a:latin typeface="Times New Roman"/>
                <a:ea typeface="Times New Roman"/>
                <a:cs typeface="Times New Roman"/>
                <a:sym typeface="Times New Roman"/>
              </a:rPr>
              <a:t> 4 </a:t>
            </a:r>
            <a:r>
              <a:rPr lang="en" sz="1200">
                <a:solidFill>
                  <a:srgbClr val="000000"/>
                </a:solidFill>
                <a:highlight>
                  <a:srgbClr val="08306B"/>
                </a:highlight>
                <a:latin typeface="Times New Roman"/>
                <a:ea typeface="Times New Roman"/>
                <a:cs typeface="Times New Roman"/>
                <a:sym typeface="Times New Roman"/>
              </a:rPr>
              <a:t> 5l </a:t>
            </a:r>
            <a:r>
              <a:rPr lang="en" sz="1200">
                <a:solidFill>
                  <a:srgbClr val="000000"/>
                </a:solidFill>
                <a:highlight>
                  <a:srgbClr val="09529D"/>
                </a:highlight>
                <a:latin typeface="Times New Roman"/>
                <a:ea typeface="Times New Roman"/>
                <a:cs typeface="Times New Roman"/>
                <a:sym typeface="Times New Roman"/>
              </a:rPr>
              <a:t> po2 </a:t>
            </a:r>
            <a:r>
              <a:rPr lang="en" sz="1200">
                <a:solidFill>
                  <a:srgbClr val="000000"/>
                </a:solidFill>
                <a:highlight>
                  <a:srgbClr val="84BCDB"/>
                </a:highlight>
                <a:latin typeface="Times New Roman"/>
                <a:ea typeface="Times New Roman"/>
                <a:cs typeface="Times New Roman"/>
                <a:sym typeface="Times New Roman"/>
              </a:rPr>
              <a:t> 62 </a:t>
            </a:r>
            <a:r>
              <a:rPr lang="en" sz="1200">
                <a:solidFill>
                  <a:srgbClr val="000000"/>
                </a:solidFill>
                <a:highlight>
                  <a:srgbClr val="66ABD4"/>
                </a:highlight>
                <a:latin typeface="Times New Roman"/>
                <a:ea typeface="Times New Roman"/>
                <a:cs typeface="Times New Roman"/>
                <a:sym typeface="Times New Roman"/>
              </a:rPr>
              <a:t> neuro </a:t>
            </a:r>
            <a:r>
              <a:rPr lang="en" sz="1200">
                <a:solidFill>
                  <a:srgbClr val="000000"/>
                </a:solidFill>
                <a:highlight>
                  <a:srgbClr val="94C4DF"/>
                </a:highlight>
                <a:latin typeface="Times New Roman"/>
                <a:ea typeface="Times New Roman"/>
                <a:cs typeface="Times New Roman"/>
                <a:sym typeface="Times New Roman"/>
              </a:rPr>
              <a:t> intact </a:t>
            </a:r>
            <a:r>
              <a:rPr lang="en" sz="1200">
                <a:solidFill>
                  <a:srgbClr val="000000"/>
                </a:solidFill>
                <a:highlight>
                  <a:srgbClr val="A4CCE3"/>
                </a:highlight>
                <a:latin typeface="Times New Roman"/>
                <a:ea typeface="Times New Roman"/>
                <a:cs typeface="Times New Roman"/>
                <a:sym typeface="Times New Roman"/>
              </a:rPr>
              <a:t> turns </a:t>
            </a:r>
            <a:r>
              <a:rPr lang="en" sz="1200">
                <a:solidFill>
                  <a:srgbClr val="000000"/>
                </a:solidFill>
                <a:highlight>
                  <a:srgbClr val="C7DCEF"/>
                </a:highlight>
                <a:latin typeface="Times New Roman"/>
                <a:ea typeface="Times New Roman"/>
                <a:cs typeface="Times New Roman"/>
                <a:sym typeface="Times New Roman"/>
              </a:rPr>
              <a:t> assist </a:t>
            </a:r>
            <a:r>
              <a:rPr lang="en" sz="1200">
                <a:solidFill>
                  <a:srgbClr val="000000"/>
                </a:solidFill>
                <a:highlight>
                  <a:srgbClr val="A1CBE2"/>
                </a:highlight>
                <a:latin typeface="Times New Roman"/>
                <a:ea typeface="Times New Roman"/>
                <a:cs typeface="Times New Roman"/>
                <a:sym typeface="Times New Roman"/>
              </a:rPr>
              <a:t> cooperative </a:t>
            </a:r>
            <a:r>
              <a:rPr lang="en" sz="1200">
                <a:solidFill>
                  <a:srgbClr val="000000"/>
                </a:solidFill>
                <a:highlight>
                  <a:srgbClr val="BAD6EB"/>
                </a:highlight>
                <a:latin typeface="Times New Roman"/>
                <a:ea typeface="Times New Roman"/>
                <a:cs typeface="Times New Roman"/>
                <a:sym typeface="Times New Roman"/>
              </a:rPr>
              <a:t> gi </a:t>
            </a:r>
            <a:r>
              <a:rPr lang="en" sz="1200">
                <a:solidFill>
                  <a:srgbClr val="000000"/>
                </a:solidFill>
                <a:highlight>
                  <a:srgbClr val="4594C7"/>
                </a:highlight>
                <a:latin typeface="Times New Roman"/>
                <a:ea typeface="Times New Roman"/>
                <a:cs typeface="Times New Roman"/>
                <a:sym typeface="Times New Roman"/>
              </a:rPr>
              <a:t> ice </a:t>
            </a:r>
            <a:r>
              <a:rPr lang="en" sz="1200">
                <a:solidFill>
                  <a:srgbClr val="000000"/>
                </a:solidFill>
                <a:highlight>
                  <a:srgbClr val="97C6DF"/>
                </a:highlight>
                <a:latin typeface="Times New Roman"/>
                <a:ea typeface="Times New Roman"/>
                <a:cs typeface="Times New Roman"/>
                <a:sym typeface="Times New Roman"/>
              </a:rPr>
              <a:t> chips </a:t>
            </a:r>
            <a:r>
              <a:rPr lang="en" sz="1200">
                <a:solidFill>
                  <a:srgbClr val="000000"/>
                </a:solidFill>
                <a:highlight>
                  <a:srgbClr val="A3CCE3"/>
                </a:highlight>
                <a:latin typeface="Times New Roman"/>
                <a:ea typeface="Times New Roman"/>
                <a:cs typeface="Times New Roman"/>
                <a:sym typeface="Times New Roman"/>
              </a:rPr>
              <a:t> last </a:t>
            </a:r>
            <a:r>
              <a:rPr lang="en" sz="1200">
                <a:solidFill>
                  <a:srgbClr val="000000"/>
                </a:solidFill>
                <a:highlight>
                  <a:srgbClr val="DCE9F6"/>
                </a:highlight>
                <a:latin typeface="Times New Roman"/>
                <a:ea typeface="Times New Roman"/>
                <a:cs typeface="Times New Roman"/>
                <a:sym typeface="Times New Roman"/>
              </a:rPr>
              <a:t> night </a:t>
            </a:r>
            <a:r>
              <a:rPr lang="en" sz="1200">
                <a:solidFill>
                  <a:srgbClr val="000000"/>
                </a:solidFill>
                <a:highlight>
                  <a:srgbClr val="CBDEF1"/>
                </a:highlight>
                <a:latin typeface="Times New Roman"/>
                <a:ea typeface="Times New Roman"/>
                <a:cs typeface="Times New Roman"/>
                <a:sym typeface="Times New Roman"/>
              </a:rPr>
              <a:t> tolerated </a:t>
            </a:r>
            <a:r>
              <a:rPr lang="en" sz="1200">
                <a:solidFill>
                  <a:srgbClr val="000000"/>
                </a:solidFill>
                <a:highlight>
                  <a:srgbClr val="B4D3E9"/>
                </a:highlight>
                <a:latin typeface="Times New Roman"/>
                <a:ea typeface="Times New Roman"/>
                <a:cs typeface="Times New Roman"/>
                <a:sym typeface="Times New Roman"/>
              </a:rPr>
              <a:t> well </a:t>
            </a:r>
            <a:r>
              <a:rPr lang="en" sz="1200">
                <a:solidFill>
                  <a:srgbClr val="000000"/>
                </a:solidFill>
                <a:highlight>
                  <a:srgbClr val="08468B"/>
                </a:highlight>
                <a:latin typeface="Times New Roman"/>
                <a:ea typeface="Times New Roman"/>
                <a:cs typeface="Times New Roman"/>
                <a:sym typeface="Times New Roman"/>
              </a:rPr>
              <a:t> npo </a:t>
            </a:r>
            <a:r>
              <a:rPr lang="en" sz="1200">
                <a:solidFill>
                  <a:srgbClr val="000000"/>
                </a:solidFill>
                <a:highlight>
                  <a:srgbClr val="CBDEF1"/>
                </a:highlight>
                <a:latin typeface="Times New Roman"/>
                <a:ea typeface="Times New Roman"/>
                <a:cs typeface="Times New Roman"/>
                <a:sym typeface="Times New Roman"/>
              </a:rPr>
              <a:t> midnight </a:t>
            </a:r>
            <a:r>
              <a:rPr lang="en" sz="1200">
                <a:solidFill>
                  <a:srgbClr val="000000"/>
                </a:solidFill>
                <a:highlight>
                  <a:srgbClr val="DDEAF7"/>
                </a:highlight>
                <a:latin typeface="Times New Roman"/>
                <a:ea typeface="Times New Roman"/>
                <a:cs typeface="Times New Roman"/>
                <a:sym typeface="Times New Roman"/>
              </a:rPr>
              <a:t> denies </a:t>
            </a:r>
            <a:r>
              <a:rPr lang="en" sz="1200">
                <a:solidFill>
                  <a:srgbClr val="000000"/>
                </a:solidFill>
                <a:highlight>
                  <a:srgbClr val="A1CBE2"/>
                </a:highlight>
                <a:latin typeface="Times New Roman"/>
                <a:ea typeface="Times New Roman"/>
                <a:cs typeface="Times New Roman"/>
                <a:sym typeface="Times New Roman"/>
              </a:rPr>
              <a:t> nausea </a:t>
            </a:r>
            <a:r>
              <a:rPr lang="en" sz="1200">
                <a:solidFill>
                  <a:srgbClr val="000000"/>
                </a:solidFill>
                <a:highlight>
                  <a:srgbClr val="EAF3FB"/>
                </a:highlight>
                <a:latin typeface="Times New Roman"/>
                <a:ea typeface="Times New Roman"/>
                <a:cs typeface="Times New Roman"/>
                <a:sym typeface="Times New Roman"/>
              </a:rPr>
              <a:t> abs </a:t>
            </a:r>
            <a:r>
              <a:rPr lang="en" sz="1200">
                <a:solidFill>
                  <a:srgbClr val="000000"/>
                </a:solidFill>
                <a:highlight>
                  <a:srgbClr val="8CC0DD"/>
                </a:highlight>
                <a:latin typeface="Times New Roman"/>
                <a:ea typeface="Times New Roman"/>
                <a:cs typeface="Times New Roman"/>
                <a:sym typeface="Times New Roman"/>
              </a:rPr>
              <a:t> soft </a:t>
            </a:r>
            <a:r>
              <a:rPr lang="en" sz="1200">
                <a:solidFill>
                  <a:srgbClr val="000000"/>
                </a:solidFill>
                <a:highlight>
                  <a:srgbClr val="3080BD"/>
                </a:highlight>
                <a:latin typeface="Times New Roman"/>
                <a:ea typeface="Times New Roman"/>
                <a:cs typeface="Times New Roman"/>
                <a:sym typeface="Times New Roman"/>
              </a:rPr>
              <a:t> hypo </a:t>
            </a:r>
            <a:r>
              <a:rPr lang="en" sz="1200">
                <a:solidFill>
                  <a:srgbClr val="000000"/>
                </a:solidFill>
                <a:highlight>
                  <a:srgbClr val="F7FBFF"/>
                </a:highlight>
                <a:latin typeface="Times New Roman"/>
                <a:ea typeface="Times New Roman"/>
                <a:cs typeface="Times New Roman"/>
                <a:sym typeface="Times New Roman"/>
              </a:rPr>
              <a:t> bs  dressing </a:t>
            </a:r>
            <a:r>
              <a:rPr lang="en" sz="1200">
                <a:solidFill>
                  <a:srgbClr val="000000"/>
                </a:solidFill>
                <a:highlight>
                  <a:srgbClr val="94C4DF"/>
                </a:highlight>
                <a:latin typeface="Times New Roman"/>
                <a:ea typeface="Times New Roman"/>
                <a:cs typeface="Times New Roman"/>
                <a:sym typeface="Times New Roman"/>
              </a:rPr>
              <a:t> intact </a:t>
            </a:r>
            <a:r>
              <a:rPr lang="en" sz="1200">
                <a:solidFill>
                  <a:srgbClr val="000000"/>
                </a:solidFill>
                <a:highlight>
                  <a:srgbClr val="A1CBE2"/>
                </a:highlight>
                <a:latin typeface="Times New Roman"/>
                <a:ea typeface="Times New Roman"/>
                <a:cs typeface="Times New Roman"/>
                <a:sym typeface="Times New Roman"/>
              </a:rPr>
              <a:t> gu </a:t>
            </a:r>
            <a:r>
              <a:rPr lang="en" sz="1200">
                <a:solidFill>
                  <a:srgbClr val="000000"/>
                </a:solidFill>
                <a:highlight>
                  <a:srgbClr val="79B5D9"/>
                </a:highlight>
                <a:latin typeface="Times New Roman"/>
                <a:ea typeface="Times New Roman"/>
                <a:cs typeface="Times New Roman"/>
                <a:sym typeface="Times New Roman"/>
              </a:rPr>
              <a:t> 40 </a:t>
            </a:r>
            <a:r>
              <a:rPr lang="en" sz="1200">
                <a:solidFill>
                  <a:srgbClr val="000000"/>
                </a:solidFill>
                <a:highlight>
                  <a:srgbClr val="5FA6D1"/>
                </a:highlight>
                <a:latin typeface="Times New Roman"/>
                <a:ea typeface="Times New Roman"/>
                <a:cs typeface="Times New Roman"/>
                <a:sym typeface="Times New Roman"/>
              </a:rPr>
              <a:t> 60 </a:t>
            </a:r>
            <a:r>
              <a:rPr lang="en" sz="1200">
                <a:solidFill>
                  <a:srgbClr val="000000"/>
                </a:solidFill>
                <a:highlight>
                  <a:srgbClr val="5AA2CF"/>
                </a:highlight>
                <a:latin typeface="Times New Roman"/>
                <a:ea typeface="Times New Roman"/>
                <a:cs typeface="Times New Roman"/>
                <a:sym typeface="Times New Roman"/>
              </a:rPr>
              <a:t> h </a:t>
            </a:r>
            <a:r>
              <a:rPr lang="en" sz="1200">
                <a:solidFill>
                  <a:srgbClr val="000000"/>
                </a:solidFill>
                <a:highlight>
                  <a:srgbClr val="75B4D8"/>
                </a:highlight>
                <a:latin typeface="Times New Roman"/>
                <a:ea typeface="Times New Roman"/>
                <a:cs typeface="Times New Roman"/>
                <a:sym typeface="Times New Roman"/>
              </a:rPr>
              <a:t> amber </a:t>
            </a:r>
            <a:r>
              <a:rPr lang="en" sz="1200">
                <a:solidFill>
                  <a:srgbClr val="000000"/>
                </a:solidFill>
                <a:highlight>
                  <a:srgbClr val="AFD1E7"/>
                </a:highlight>
                <a:latin typeface="Times New Roman"/>
                <a:ea typeface="Times New Roman"/>
                <a:cs typeface="Times New Roman"/>
                <a:sym typeface="Times New Roman"/>
              </a:rPr>
              <a:t> heme </a:t>
            </a:r>
            <a:r>
              <a:rPr lang="en" sz="1200">
                <a:solidFill>
                  <a:srgbClr val="000000"/>
                </a:solidFill>
                <a:highlight>
                  <a:srgbClr val="3888C1"/>
                </a:highlight>
                <a:latin typeface="Times New Roman"/>
                <a:ea typeface="Times New Roman"/>
                <a:cs typeface="Times New Roman"/>
                <a:sym typeface="Times New Roman"/>
              </a:rPr>
              <a:t> hct </a:t>
            </a:r>
            <a:r>
              <a:rPr lang="en" sz="1200">
                <a:solidFill>
                  <a:srgbClr val="000000"/>
                </a:solidFill>
                <a:highlight>
                  <a:srgbClr val="C1D9ED"/>
                </a:highlight>
                <a:latin typeface="Times New Roman"/>
                <a:ea typeface="Times New Roman"/>
                <a:cs typeface="Times New Roman"/>
                <a:sym typeface="Times New Roman"/>
              </a:rPr>
              <a:t> 37 </a:t>
            </a:r>
            <a:r>
              <a:rPr lang="en" sz="1200">
                <a:solidFill>
                  <a:srgbClr val="000000"/>
                </a:solidFill>
                <a:highlight>
                  <a:srgbClr val="D7E6F5"/>
                </a:highlight>
                <a:latin typeface="Times New Roman"/>
                <a:ea typeface="Times New Roman"/>
                <a:cs typeface="Times New Roman"/>
                <a:sym typeface="Times New Roman"/>
              </a:rPr>
              <a:t> obvious </a:t>
            </a:r>
            <a:r>
              <a:rPr lang="en" sz="1200">
                <a:solidFill>
                  <a:srgbClr val="000000"/>
                </a:solidFill>
                <a:highlight>
                  <a:srgbClr val="A6CEE4"/>
                </a:highlight>
                <a:latin typeface="Times New Roman"/>
                <a:ea typeface="Times New Roman"/>
                <a:cs typeface="Times New Roman"/>
                <a:sym typeface="Times New Roman"/>
              </a:rPr>
              <a:t> signs </a:t>
            </a:r>
            <a:r>
              <a:rPr lang="en" sz="1200">
                <a:solidFill>
                  <a:srgbClr val="000000"/>
                </a:solidFill>
                <a:highlight>
                  <a:srgbClr val="71B1D7"/>
                </a:highlight>
                <a:latin typeface="Times New Roman"/>
                <a:ea typeface="Times New Roman"/>
                <a:cs typeface="Times New Roman"/>
                <a:sym typeface="Times New Roman"/>
              </a:rPr>
              <a:t> bleeding </a:t>
            </a:r>
            <a:r>
              <a:rPr lang="en" sz="1200">
                <a:solidFill>
                  <a:srgbClr val="000000"/>
                </a:solidFill>
                <a:highlight>
                  <a:srgbClr val="A1CBE2"/>
                </a:highlight>
                <a:latin typeface="Times New Roman"/>
                <a:ea typeface="Times New Roman"/>
                <a:cs typeface="Times New Roman"/>
                <a:sym typeface="Times New Roman"/>
              </a:rPr>
              <a:t> lines  lines </a:t>
            </a:r>
            <a:r>
              <a:rPr lang="en" sz="1200">
                <a:solidFill>
                  <a:srgbClr val="000000"/>
                </a:solidFill>
                <a:highlight>
                  <a:srgbClr val="94C4DF"/>
                </a:highlight>
                <a:latin typeface="Times New Roman"/>
                <a:ea typeface="Times New Roman"/>
                <a:cs typeface="Times New Roman"/>
                <a:sym typeface="Times New Roman"/>
              </a:rPr>
              <a:t> intact </a:t>
            </a:r>
            <a:r>
              <a:rPr lang="en" sz="1200">
                <a:solidFill>
                  <a:srgbClr val="000000"/>
                </a:solidFill>
                <a:highlight>
                  <a:srgbClr val="D6E5F4"/>
                </a:highlight>
                <a:latin typeface="Times New Roman"/>
                <a:ea typeface="Times New Roman"/>
                <a:cs typeface="Times New Roman"/>
                <a:sym typeface="Times New Roman"/>
              </a:rPr>
              <a:t> plan </a:t>
            </a:r>
            <a:r>
              <a:rPr lang="en" sz="1200">
                <a:solidFill>
                  <a:srgbClr val="000000"/>
                </a:solidFill>
                <a:highlight>
                  <a:srgbClr val="58A1CF"/>
                </a:highlight>
                <a:latin typeface="Times New Roman"/>
                <a:ea typeface="Times New Roman"/>
                <a:cs typeface="Times New Roman"/>
                <a:sym typeface="Times New Roman"/>
              </a:rPr>
              <a:t> cardioversion</a:t>
            </a:r>
            <a:endParaRPr sz="1200">
              <a:solidFill>
                <a:srgbClr val="000000"/>
              </a:solidFill>
              <a:highlight>
                <a:srgbClr val="58A1CF"/>
              </a:highlight>
              <a:latin typeface="Times New Roman"/>
              <a:ea typeface="Times New Roman"/>
              <a:cs typeface="Times New Roman"/>
              <a:sym typeface="Times New Roman"/>
            </a:endParaRPr>
          </a:p>
          <a:p>
            <a:pPr indent="0" lvl="0" marL="0" rtl="0" algn="l">
              <a:spcBef>
                <a:spcPts val="1200"/>
              </a:spcBef>
              <a:spcAft>
                <a:spcPts val="0"/>
              </a:spcAft>
              <a:buNone/>
            </a:pPr>
            <a:r>
              <a:rPr lang="en" sz="1050">
                <a:solidFill>
                  <a:srgbClr val="000000"/>
                </a:solidFill>
                <a:highlight>
                  <a:srgbClr val="7FB9DA"/>
                </a:highlight>
                <a:latin typeface="Arial"/>
                <a:ea typeface="Arial"/>
                <a:cs typeface="Arial"/>
                <a:sym typeface="Arial"/>
              </a:rPr>
              <a:t> </a:t>
            </a:r>
            <a:endParaRPr sz="1050">
              <a:solidFill>
                <a:srgbClr val="000000"/>
              </a:solidFill>
              <a:highlight>
                <a:srgbClr val="7FB9DA"/>
              </a:highlight>
              <a:latin typeface="Arial"/>
              <a:ea typeface="Arial"/>
              <a:cs typeface="Arial"/>
              <a:sym typeface="Arial"/>
            </a:endParaRPr>
          </a:p>
          <a:p>
            <a:pPr indent="0" lvl="0" marL="0" rtl="0" algn="l">
              <a:spcBef>
                <a:spcPts val="1200"/>
              </a:spcBef>
              <a:spcAft>
                <a:spcPts val="1200"/>
              </a:spcAft>
              <a:buNone/>
            </a:pPr>
            <a:r>
              <a:rPr lang="en"/>
              <a:t>Attention:  edema (swelling caused by excess fluid trapped in your body's tissues), 5l po2 (blood oxygen, less than 40 is severe), ecg, </a:t>
            </a:r>
            <a:r>
              <a:rPr lang="en" sz="1200">
                <a:solidFill>
                  <a:srgbClr val="202124"/>
                </a:solidFill>
                <a:highlight>
                  <a:srgbClr val="FFFFFF"/>
                </a:highlight>
                <a:latin typeface="Roboto"/>
                <a:ea typeface="Roboto"/>
                <a:cs typeface="Roboto"/>
                <a:sym typeface="Roboto"/>
              </a:rPr>
              <a:t>cardioversion is a medical procedure that restores a normal heart rhythm in people with certain types of abnormal heartbeats (arrhythmias).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Examples from Model Prediction</a:t>
            </a:r>
            <a:endParaRPr/>
          </a:p>
        </p:txBody>
      </p:sp>
      <p:sp>
        <p:nvSpPr>
          <p:cNvPr id="214" name="Google Shape;214;p25"/>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sz="1200">
                <a:solidFill>
                  <a:srgbClr val="000000"/>
                </a:solidFill>
                <a:highlight>
                  <a:srgbClr val="82BBDB"/>
                </a:highlight>
                <a:latin typeface="Times New Roman"/>
                <a:ea typeface="Times New Roman"/>
                <a:cs typeface="Times New Roman"/>
                <a:sym typeface="Times New Roman"/>
              </a:rPr>
              <a:t> Liver </a:t>
            </a:r>
            <a:r>
              <a:rPr lang="en" sz="1200">
                <a:solidFill>
                  <a:srgbClr val="000000"/>
                </a:solidFill>
                <a:highlight>
                  <a:srgbClr val="D6E5F4"/>
                </a:highlight>
                <a:latin typeface="Times New Roman"/>
                <a:ea typeface="Times New Roman"/>
                <a:cs typeface="Times New Roman"/>
                <a:sym typeface="Times New Roman"/>
              </a:rPr>
              <a:t> wants </a:t>
            </a:r>
            <a:r>
              <a:rPr lang="en" sz="1200">
                <a:solidFill>
                  <a:srgbClr val="000000"/>
                </a:solidFill>
                <a:highlight>
                  <a:srgbClr val="C9DDF0"/>
                </a:highlight>
                <a:latin typeface="Times New Roman"/>
                <a:ea typeface="Times New Roman"/>
                <a:cs typeface="Times New Roman"/>
                <a:sym typeface="Times New Roman"/>
              </a:rPr>
              <a:t> repeat </a:t>
            </a:r>
            <a:r>
              <a:rPr lang="en" sz="1200">
                <a:solidFill>
                  <a:srgbClr val="000000"/>
                </a:solidFill>
                <a:highlight>
                  <a:srgbClr val="82BBDB"/>
                </a:highlight>
                <a:latin typeface="Times New Roman"/>
                <a:ea typeface="Times New Roman"/>
                <a:cs typeface="Times New Roman"/>
                <a:sym typeface="Times New Roman"/>
              </a:rPr>
              <a:t> liver </a:t>
            </a:r>
            <a:r>
              <a:rPr lang="en" sz="1200">
                <a:solidFill>
                  <a:srgbClr val="000000"/>
                </a:solidFill>
                <a:highlight>
                  <a:srgbClr val="B0D2E7"/>
                </a:highlight>
                <a:latin typeface="Times New Roman"/>
                <a:ea typeface="Times New Roman"/>
                <a:cs typeface="Times New Roman"/>
                <a:sym typeface="Times New Roman"/>
              </a:rPr>
              <a:t> u </a:t>
            </a:r>
            <a:r>
              <a:rPr lang="en" sz="1200">
                <a:solidFill>
                  <a:srgbClr val="000000"/>
                </a:solidFill>
                <a:highlight>
                  <a:srgbClr val="DFECF7"/>
                </a:highlight>
                <a:latin typeface="Times New Roman"/>
                <a:ea typeface="Times New Roman"/>
                <a:cs typeface="Times New Roman"/>
                <a:sym typeface="Times New Roman"/>
              </a:rPr>
              <a:t> No </a:t>
            </a:r>
            <a:r>
              <a:rPr lang="en" sz="1200">
                <a:solidFill>
                  <a:srgbClr val="000000"/>
                </a:solidFill>
                <a:highlight>
                  <a:srgbClr val="08306B"/>
                </a:highlight>
                <a:latin typeface="Times New Roman"/>
                <a:ea typeface="Times New Roman"/>
                <a:cs typeface="Times New Roman"/>
                <a:sym typeface="Times New Roman"/>
              </a:rPr>
              <a:t> recs </a:t>
            </a:r>
            <a:r>
              <a:rPr lang="en" sz="1200">
                <a:solidFill>
                  <a:srgbClr val="000000"/>
                </a:solidFill>
                <a:highlight>
                  <a:srgbClr val="0B559F"/>
                </a:highlight>
                <a:latin typeface="Times New Roman"/>
                <a:ea typeface="Times New Roman"/>
                <a:cs typeface="Times New Roman"/>
                <a:sym typeface="Times New Roman"/>
              </a:rPr>
              <a:t> EEG </a:t>
            </a:r>
            <a:r>
              <a:rPr lang="en" sz="1200">
                <a:solidFill>
                  <a:srgbClr val="000000"/>
                </a:solidFill>
                <a:highlight>
                  <a:srgbClr val="BED8EC"/>
                </a:highlight>
                <a:latin typeface="Times New Roman"/>
                <a:ea typeface="Times New Roman"/>
                <a:cs typeface="Times New Roman"/>
                <a:sym typeface="Times New Roman"/>
              </a:rPr>
              <a:t> showed </a:t>
            </a:r>
            <a:r>
              <a:rPr lang="en" sz="1200">
                <a:solidFill>
                  <a:srgbClr val="000000"/>
                </a:solidFill>
                <a:highlight>
                  <a:srgbClr val="82BBDB"/>
                </a:highlight>
                <a:latin typeface="Times New Roman"/>
                <a:ea typeface="Times New Roman"/>
                <a:cs typeface="Times New Roman"/>
                <a:sym typeface="Times New Roman"/>
              </a:rPr>
              <a:t> encephalopthy </a:t>
            </a:r>
            <a:r>
              <a:rPr lang="en" sz="1200">
                <a:solidFill>
                  <a:srgbClr val="000000"/>
                </a:solidFill>
                <a:highlight>
                  <a:srgbClr val="9CC9E1"/>
                </a:highlight>
                <a:latin typeface="Times New Roman"/>
                <a:ea typeface="Times New Roman"/>
                <a:cs typeface="Times New Roman"/>
                <a:sym typeface="Times New Roman"/>
              </a:rPr>
              <a:t> triphasic </a:t>
            </a:r>
            <a:r>
              <a:rPr lang="en" sz="1200">
                <a:solidFill>
                  <a:srgbClr val="000000"/>
                </a:solidFill>
                <a:highlight>
                  <a:srgbClr val="2474B7"/>
                </a:highlight>
                <a:latin typeface="Times New Roman"/>
                <a:ea typeface="Times New Roman"/>
                <a:cs typeface="Times New Roman"/>
                <a:sym typeface="Times New Roman"/>
              </a:rPr>
              <a:t> waves </a:t>
            </a:r>
            <a:r>
              <a:rPr lang="en" sz="1200">
                <a:solidFill>
                  <a:srgbClr val="000000"/>
                </a:solidFill>
                <a:highlight>
                  <a:srgbClr val="3787C0"/>
                </a:highlight>
                <a:latin typeface="Times New Roman"/>
                <a:ea typeface="Times New Roman"/>
                <a:cs typeface="Times New Roman"/>
                <a:sym typeface="Times New Roman"/>
              </a:rPr>
              <a:t> seizure </a:t>
            </a:r>
            <a:r>
              <a:rPr lang="en" sz="1200">
                <a:solidFill>
                  <a:srgbClr val="000000"/>
                </a:solidFill>
                <a:highlight>
                  <a:srgbClr val="D3E3F3"/>
                </a:highlight>
                <a:latin typeface="Times New Roman"/>
                <a:ea typeface="Times New Roman"/>
                <a:cs typeface="Times New Roman"/>
                <a:sym typeface="Times New Roman"/>
              </a:rPr>
              <a:t> Neuro </a:t>
            </a:r>
            <a:r>
              <a:rPr lang="en" sz="1200">
                <a:solidFill>
                  <a:srgbClr val="000000"/>
                </a:solidFill>
                <a:highlight>
                  <a:srgbClr val="08306B"/>
                </a:highlight>
                <a:latin typeface="Times New Roman"/>
                <a:ea typeface="Times New Roman"/>
                <a:cs typeface="Times New Roman"/>
                <a:sym typeface="Times New Roman"/>
              </a:rPr>
              <a:t> new </a:t>
            </a:r>
            <a:r>
              <a:rPr lang="en" sz="1200">
                <a:solidFill>
                  <a:srgbClr val="000000"/>
                </a:solidFill>
                <a:highlight>
                  <a:srgbClr val="4896C8"/>
                </a:highlight>
                <a:latin typeface="Times New Roman"/>
                <a:ea typeface="Times New Roman"/>
                <a:cs typeface="Times New Roman"/>
                <a:sym typeface="Times New Roman"/>
              </a:rPr>
              <a:t> recs </a:t>
            </a:r>
            <a:r>
              <a:rPr lang="en" sz="1200">
                <a:solidFill>
                  <a:srgbClr val="000000"/>
                </a:solidFill>
                <a:highlight>
                  <a:srgbClr val="95C5DF"/>
                </a:highlight>
                <a:latin typeface="Times New Roman"/>
                <a:ea typeface="Times New Roman"/>
                <a:cs typeface="Times New Roman"/>
                <a:sym typeface="Times New Roman"/>
              </a:rPr>
              <a:t> Bladder </a:t>
            </a:r>
            <a:r>
              <a:rPr lang="en" sz="1200">
                <a:solidFill>
                  <a:srgbClr val="000000"/>
                </a:solidFill>
                <a:highlight>
                  <a:srgbClr val="3F8FC5"/>
                </a:highlight>
                <a:latin typeface="Times New Roman"/>
                <a:ea typeface="Times New Roman"/>
                <a:cs typeface="Times New Roman"/>
                <a:sym typeface="Times New Roman"/>
              </a:rPr>
              <a:t> pressure </a:t>
            </a:r>
            <a:r>
              <a:rPr lang="en" sz="1200">
                <a:solidFill>
                  <a:srgbClr val="000000"/>
                </a:solidFill>
                <a:highlight>
                  <a:srgbClr val="D7E6F5"/>
                </a:highlight>
                <a:latin typeface="Times New Roman"/>
                <a:ea typeface="Times New Roman"/>
                <a:cs typeface="Times New Roman"/>
                <a:sym typeface="Times New Roman"/>
              </a:rPr>
              <a:t> rechecked </a:t>
            </a:r>
            <a:r>
              <a:rPr lang="en" sz="1200">
                <a:solidFill>
                  <a:srgbClr val="000000"/>
                </a:solidFill>
                <a:highlight>
                  <a:srgbClr val="F7FBFF"/>
                </a:highlight>
                <a:latin typeface="Times New Roman"/>
                <a:ea typeface="Times New Roman"/>
                <a:cs typeface="Times New Roman"/>
                <a:sym typeface="Times New Roman"/>
              </a:rPr>
              <a:t> 24 </a:t>
            </a:r>
            <a:r>
              <a:rPr lang="en" sz="1200">
                <a:solidFill>
                  <a:srgbClr val="000000"/>
                </a:solidFill>
                <a:highlight>
                  <a:srgbClr val="083E81"/>
                </a:highlight>
                <a:latin typeface="Times New Roman"/>
                <a:ea typeface="Times New Roman"/>
                <a:cs typeface="Times New Roman"/>
                <a:sym typeface="Times New Roman"/>
              </a:rPr>
              <a:t> 19 </a:t>
            </a:r>
            <a:r>
              <a:rPr lang="en" sz="1200">
                <a:solidFill>
                  <a:srgbClr val="000000"/>
                </a:solidFill>
                <a:highlight>
                  <a:srgbClr val="B9D6EA"/>
                </a:highlight>
                <a:latin typeface="Times New Roman"/>
                <a:ea typeface="Times New Roman"/>
                <a:cs typeface="Times New Roman"/>
                <a:sym typeface="Times New Roman"/>
              </a:rPr>
              <a:t> HCT </a:t>
            </a:r>
            <a:r>
              <a:rPr lang="en" sz="1200">
                <a:solidFill>
                  <a:srgbClr val="000000"/>
                </a:solidFill>
                <a:highlight>
                  <a:srgbClr val="D0E2F2"/>
                </a:highlight>
                <a:latin typeface="Times New Roman"/>
                <a:ea typeface="Times New Roman"/>
                <a:cs typeface="Times New Roman"/>
                <a:sym typeface="Times New Roman"/>
              </a:rPr>
              <a:t> stable </a:t>
            </a:r>
            <a:r>
              <a:rPr lang="en" sz="1200">
                <a:solidFill>
                  <a:srgbClr val="000000"/>
                </a:solidFill>
                <a:highlight>
                  <a:srgbClr val="71B1D7"/>
                </a:highlight>
                <a:latin typeface="Times New Roman"/>
                <a:ea typeface="Times New Roman"/>
                <a:cs typeface="Times New Roman"/>
                <a:sym typeface="Times New Roman"/>
              </a:rPr>
              <a:t> n</a:t>
            </a:r>
            <a:endParaRPr sz="1200">
              <a:solidFill>
                <a:srgbClr val="000000"/>
              </a:solidFill>
              <a:highlight>
                <a:srgbClr val="71B1D7"/>
              </a:highlight>
              <a:latin typeface="Times New Roman"/>
              <a:ea typeface="Times New Roman"/>
              <a:cs typeface="Times New Roman"/>
              <a:sym typeface="Times New Roman"/>
            </a:endParaRPr>
          </a:p>
          <a:p>
            <a:pPr indent="0" lvl="0" marL="0" rtl="0" algn="l">
              <a:spcBef>
                <a:spcPts val="1200"/>
              </a:spcBef>
              <a:spcAft>
                <a:spcPts val="0"/>
              </a:spcAft>
              <a:buNone/>
            </a:pPr>
            <a:r>
              <a:rPr lang="en" sz="1050">
                <a:solidFill>
                  <a:srgbClr val="000000"/>
                </a:solidFill>
                <a:highlight>
                  <a:srgbClr val="7FB9DA"/>
                </a:highlight>
                <a:latin typeface="Arial"/>
                <a:ea typeface="Arial"/>
                <a:cs typeface="Arial"/>
                <a:sym typeface="Arial"/>
              </a:rPr>
              <a:t> </a:t>
            </a:r>
            <a:endParaRPr sz="1050">
              <a:solidFill>
                <a:srgbClr val="000000"/>
              </a:solidFill>
              <a:highlight>
                <a:srgbClr val="7FB9DA"/>
              </a:highlight>
              <a:latin typeface="Arial"/>
              <a:ea typeface="Arial"/>
              <a:cs typeface="Arial"/>
              <a:sym typeface="Arial"/>
            </a:endParaRPr>
          </a:p>
          <a:p>
            <a:pPr indent="0" lvl="0" marL="0" rtl="0" algn="l">
              <a:spcBef>
                <a:spcPts val="1200"/>
              </a:spcBef>
              <a:spcAft>
                <a:spcPts val="1200"/>
              </a:spcAft>
              <a:buNone/>
            </a:pPr>
            <a:r>
              <a:rPr lang="en"/>
              <a:t>Attention: liver, EEG, pressure, ecephalopthy (</a:t>
            </a:r>
            <a:r>
              <a:rPr lang="en" sz="1200">
                <a:solidFill>
                  <a:srgbClr val="202124"/>
                </a:solidFill>
                <a:highlight>
                  <a:srgbClr val="FFFFFF"/>
                </a:highlight>
                <a:latin typeface="Roboto"/>
                <a:ea typeface="Roboto"/>
                <a:cs typeface="Roboto"/>
                <a:sym typeface="Roboto"/>
              </a:rPr>
              <a:t>damage or disease that affects the brain)</a:t>
            </a:r>
            <a:r>
              <a:rPr lang="en"/>
              <a:t>, seizure.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Examples from Model Prediction</a:t>
            </a:r>
            <a:endParaRPr/>
          </a:p>
        </p:txBody>
      </p:sp>
      <p:sp>
        <p:nvSpPr>
          <p:cNvPr id="220" name="Google Shape;220;p26"/>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solidFill>
                  <a:srgbClr val="000000"/>
                </a:solidFill>
                <a:highlight>
                  <a:srgbClr val="D0E1F2"/>
                </a:highlight>
                <a:latin typeface="Times New Roman"/>
                <a:ea typeface="Times New Roman"/>
                <a:cs typeface="Times New Roman"/>
                <a:sym typeface="Times New Roman"/>
              </a:rPr>
              <a:t>f</a:t>
            </a:r>
            <a:r>
              <a:rPr lang="en" sz="1200">
                <a:solidFill>
                  <a:srgbClr val="000000"/>
                </a:solidFill>
                <a:highlight>
                  <a:srgbClr val="BDD7EC"/>
                </a:highlight>
                <a:latin typeface="Times New Roman"/>
                <a:ea typeface="Times New Roman"/>
                <a:cs typeface="Times New Roman"/>
                <a:sym typeface="Times New Roman"/>
              </a:rPr>
              <a:t>ollow </a:t>
            </a:r>
            <a:r>
              <a:rPr lang="en" sz="1200">
                <a:solidFill>
                  <a:srgbClr val="000000"/>
                </a:solidFill>
                <a:highlight>
                  <a:srgbClr val="61A7D2"/>
                </a:highlight>
                <a:latin typeface="Times New Roman"/>
                <a:ea typeface="Times New Roman"/>
                <a:cs typeface="Times New Roman"/>
                <a:sym typeface="Times New Roman"/>
              </a:rPr>
              <a:t> repair </a:t>
            </a:r>
            <a:r>
              <a:rPr lang="en" sz="1200">
                <a:solidFill>
                  <a:srgbClr val="000000"/>
                </a:solidFill>
                <a:highlight>
                  <a:srgbClr val="DBE9F6"/>
                </a:highlight>
                <a:latin typeface="Times New Roman"/>
                <a:ea typeface="Times New Roman"/>
                <a:cs typeface="Times New Roman"/>
                <a:sym typeface="Times New Roman"/>
              </a:rPr>
              <a:t> ventral </a:t>
            </a:r>
            <a:r>
              <a:rPr lang="en" sz="1200">
                <a:solidFill>
                  <a:srgbClr val="000000"/>
                </a:solidFill>
                <a:highlight>
                  <a:srgbClr val="E5EFF9"/>
                </a:highlight>
                <a:latin typeface="Times New Roman"/>
                <a:ea typeface="Times New Roman"/>
                <a:cs typeface="Times New Roman"/>
                <a:sym typeface="Times New Roman"/>
              </a:rPr>
              <a:t> hernia </a:t>
            </a:r>
            <a:r>
              <a:rPr lang="en" sz="1200">
                <a:solidFill>
                  <a:srgbClr val="000000"/>
                </a:solidFill>
                <a:highlight>
                  <a:srgbClr val="D6E5F4"/>
                </a:highlight>
                <a:latin typeface="Times New Roman"/>
                <a:ea typeface="Times New Roman"/>
                <a:cs typeface="Times New Roman"/>
                <a:sym typeface="Times New Roman"/>
              </a:rPr>
              <a:t> PA </a:t>
            </a:r>
            <a:r>
              <a:rPr lang="en" sz="1200">
                <a:solidFill>
                  <a:srgbClr val="000000"/>
                </a:solidFill>
                <a:highlight>
                  <a:srgbClr val="C1D9ED"/>
                </a:highlight>
                <a:latin typeface="Times New Roman"/>
                <a:ea typeface="Times New Roman"/>
                <a:cs typeface="Times New Roman"/>
                <a:sym typeface="Times New Roman"/>
              </a:rPr>
              <a:t> lateral </a:t>
            </a:r>
            <a:r>
              <a:rPr lang="en" sz="1200">
                <a:solidFill>
                  <a:srgbClr val="000000"/>
                </a:solidFill>
                <a:highlight>
                  <a:srgbClr val="AACFE5"/>
                </a:highlight>
                <a:latin typeface="Times New Roman"/>
                <a:ea typeface="Times New Roman"/>
                <a:cs typeface="Times New Roman"/>
                <a:sym typeface="Times New Roman"/>
              </a:rPr>
              <a:t> upright </a:t>
            </a:r>
            <a:r>
              <a:rPr lang="en" sz="1200">
                <a:solidFill>
                  <a:srgbClr val="000000"/>
                </a:solidFill>
                <a:highlight>
                  <a:srgbClr val="519CCC"/>
                </a:highlight>
                <a:latin typeface="Times New Roman"/>
                <a:ea typeface="Times New Roman"/>
                <a:cs typeface="Times New Roman"/>
                <a:sym typeface="Times New Roman"/>
              </a:rPr>
              <a:t> chest </a:t>
            </a:r>
            <a:r>
              <a:rPr lang="en" sz="1200">
                <a:solidFill>
                  <a:srgbClr val="000000"/>
                </a:solidFill>
                <a:highlight>
                  <a:srgbClr val="BCD7EB"/>
                </a:highlight>
                <a:latin typeface="Times New Roman"/>
                <a:ea typeface="Times New Roman"/>
                <a:cs typeface="Times New Roman"/>
                <a:sym typeface="Times New Roman"/>
              </a:rPr>
              <a:t> radiograph </a:t>
            </a:r>
            <a:r>
              <a:rPr lang="en" sz="1200">
                <a:solidFill>
                  <a:srgbClr val="000000"/>
                </a:solidFill>
                <a:highlight>
                  <a:srgbClr val="E4EFF9"/>
                </a:highlight>
                <a:latin typeface="Times New Roman"/>
                <a:ea typeface="Times New Roman"/>
                <a:cs typeface="Times New Roman"/>
                <a:sym typeface="Times New Roman"/>
              </a:rPr>
              <a:t> compared </a:t>
            </a:r>
            <a:r>
              <a:rPr lang="en" sz="1200">
                <a:solidFill>
                  <a:srgbClr val="000000"/>
                </a:solidFill>
                <a:highlight>
                  <a:srgbClr val="91C3DE"/>
                </a:highlight>
                <a:latin typeface="Times New Roman"/>
                <a:ea typeface="Times New Roman"/>
                <a:cs typeface="Times New Roman"/>
                <a:sym typeface="Times New Roman"/>
              </a:rPr>
              <a:t> 2163 </a:t>
            </a:r>
            <a:r>
              <a:rPr lang="en" sz="1200">
                <a:solidFill>
                  <a:srgbClr val="000000"/>
                </a:solidFill>
                <a:highlight>
                  <a:srgbClr val="56A0CE"/>
                </a:highlight>
                <a:latin typeface="Times New Roman"/>
                <a:ea typeface="Times New Roman"/>
                <a:cs typeface="Times New Roman"/>
                <a:sym typeface="Times New Roman"/>
              </a:rPr>
              <a:t> 6 </a:t>
            </a:r>
            <a:r>
              <a:rPr lang="en" sz="1200">
                <a:solidFill>
                  <a:srgbClr val="000000"/>
                </a:solidFill>
                <a:highlight>
                  <a:srgbClr val="D5E5F4"/>
                </a:highlight>
                <a:latin typeface="Times New Roman"/>
                <a:ea typeface="Times New Roman"/>
                <a:cs typeface="Times New Roman"/>
                <a:sym typeface="Times New Roman"/>
              </a:rPr>
              <a:t> 26 </a:t>
            </a:r>
            <a:r>
              <a:rPr lang="en" sz="1200">
                <a:solidFill>
                  <a:srgbClr val="000000"/>
                </a:solidFill>
                <a:highlight>
                  <a:srgbClr val="D8E7F5"/>
                </a:highlight>
                <a:latin typeface="Times New Roman"/>
                <a:ea typeface="Times New Roman"/>
                <a:cs typeface="Times New Roman"/>
                <a:sym typeface="Times New Roman"/>
              </a:rPr>
              <a:t> The </a:t>
            </a:r>
            <a:r>
              <a:rPr lang="en" sz="1200">
                <a:solidFill>
                  <a:srgbClr val="000000"/>
                </a:solidFill>
                <a:highlight>
                  <a:srgbClr val="4896C8"/>
                </a:highlight>
                <a:latin typeface="Times New Roman"/>
                <a:ea typeface="Times New Roman"/>
                <a:cs typeface="Times New Roman"/>
                <a:sym typeface="Times New Roman"/>
              </a:rPr>
              <a:t> heart </a:t>
            </a:r>
            <a:r>
              <a:rPr lang="en" sz="1200">
                <a:solidFill>
                  <a:srgbClr val="000000"/>
                </a:solidFill>
                <a:highlight>
                  <a:srgbClr val="9AC8E0"/>
                </a:highlight>
                <a:latin typeface="Times New Roman"/>
                <a:ea typeface="Times New Roman"/>
                <a:cs typeface="Times New Roman"/>
                <a:sym typeface="Times New Roman"/>
              </a:rPr>
              <a:t> size </a:t>
            </a:r>
            <a:r>
              <a:rPr lang="en" sz="1200">
                <a:solidFill>
                  <a:srgbClr val="000000"/>
                </a:solidFill>
                <a:highlight>
                  <a:srgbClr val="B8D5EA"/>
                </a:highlight>
                <a:latin typeface="Times New Roman"/>
                <a:ea typeface="Times New Roman"/>
                <a:cs typeface="Times New Roman"/>
                <a:sym typeface="Times New Roman"/>
              </a:rPr>
              <a:t> normal </a:t>
            </a:r>
            <a:r>
              <a:rPr lang="en" sz="1200">
                <a:solidFill>
                  <a:srgbClr val="000000"/>
                </a:solidFill>
                <a:highlight>
                  <a:srgbClr val="AFD1E7"/>
                </a:highlight>
                <a:latin typeface="Times New Roman"/>
                <a:ea typeface="Times New Roman"/>
                <a:cs typeface="Times New Roman"/>
                <a:sym typeface="Times New Roman"/>
              </a:rPr>
              <a:t> Mediastinal </a:t>
            </a:r>
            <a:r>
              <a:rPr lang="en" sz="1200">
                <a:solidFill>
                  <a:srgbClr val="000000"/>
                </a:solidFill>
                <a:highlight>
                  <a:srgbClr val="DEEBF7"/>
                </a:highlight>
                <a:latin typeface="Times New Roman"/>
                <a:ea typeface="Times New Roman"/>
                <a:cs typeface="Times New Roman"/>
                <a:sym typeface="Times New Roman"/>
              </a:rPr>
              <a:t> contours </a:t>
            </a:r>
            <a:r>
              <a:rPr lang="en" sz="1200">
                <a:solidFill>
                  <a:srgbClr val="000000"/>
                </a:solidFill>
                <a:highlight>
                  <a:srgbClr val="91C3DE"/>
                </a:highlight>
                <a:latin typeface="Times New Roman"/>
                <a:ea typeface="Times New Roman"/>
                <a:cs typeface="Times New Roman"/>
                <a:sym typeface="Times New Roman"/>
              </a:rPr>
              <a:t> position </a:t>
            </a:r>
            <a:r>
              <a:rPr lang="en" sz="1200">
                <a:solidFill>
                  <a:srgbClr val="000000"/>
                </a:solidFill>
                <a:highlight>
                  <a:srgbClr val="C7DCEF"/>
                </a:highlight>
                <a:latin typeface="Times New Roman"/>
                <a:ea typeface="Times New Roman"/>
                <a:cs typeface="Times New Roman"/>
                <a:sym typeface="Times New Roman"/>
              </a:rPr>
              <a:t> width </a:t>
            </a:r>
            <a:r>
              <a:rPr lang="en" sz="1200">
                <a:solidFill>
                  <a:srgbClr val="000000"/>
                </a:solidFill>
                <a:highlight>
                  <a:srgbClr val="3E8EC4"/>
                </a:highlight>
                <a:latin typeface="Times New Roman"/>
                <a:ea typeface="Times New Roman"/>
                <a:cs typeface="Times New Roman"/>
                <a:sym typeface="Times New Roman"/>
              </a:rPr>
              <a:t> unremarkable </a:t>
            </a:r>
            <a:r>
              <a:rPr lang="en" sz="1200">
                <a:solidFill>
                  <a:srgbClr val="000000"/>
                </a:solidFill>
                <a:highlight>
                  <a:srgbClr val="0C56A0"/>
                </a:highlight>
                <a:latin typeface="Times New Roman"/>
                <a:ea typeface="Times New Roman"/>
                <a:cs typeface="Times New Roman"/>
                <a:sym typeface="Times New Roman"/>
              </a:rPr>
              <a:t> The </a:t>
            </a:r>
            <a:r>
              <a:rPr lang="en" sz="1200">
                <a:solidFill>
                  <a:srgbClr val="000000"/>
                </a:solidFill>
                <a:highlight>
                  <a:srgbClr val="97C6DF"/>
                </a:highlight>
                <a:latin typeface="Times New Roman"/>
                <a:ea typeface="Times New Roman"/>
                <a:cs typeface="Times New Roman"/>
                <a:sym typeface="Times New Roman"/>
              </a:rPr>
              <a:t> right </a:t>
            </a:r>
            <a:r>
              <a:rPr lang="en" sz="1200">
                <a:solidFill>
                  <a:srgbClr val="000000"/>
                </a:solidFill>
                <a:highlight>
                  <a:srgbClr val="C8DCF0"/>
                </a:highlight>
                <a:latin typeface="Times New Roman"/>
                <a:ea typeface="Times New Roman"/>
                <a:cs typeface="Times New Roman"/>
                <a:sym typeface="Times New Roman"/>
              </a:rPr>
              <a:t> atrium </a:t>
            </a:r>
            <a:r>
              <a:rPr lang="en" sz="1200">
                <a:solidFill>
                  <a:srgbClr val="000000"/>
                </a:solidFill>
                <a:highlight>
                  <a:srgbClr val="5BA3D0"/>
                </a:highlight>
                <a:latin typeface="Times New Roman"/>
                <a:ea typeface="Times New Roman"/>
                <a:cs typeface="Times New Roman"/>
                <a:sym typeface="Times New Roman"/>
              </a:rPr>
              <a:t> IVC </a:t>
            </a:r>
            <a:r>
              <a:rPr lang="en" sz="1200">
                <a:solidFill>
                  <a:srgbClr val="000000"/>
                </a:solidFill>
                <a:highlight>
                  <a:srgbClr val="B8D5EA"/>
                </a:highlight>
                <a:latin typeface="Times New Roman"/>
                <a:ea typeface="Times New Roman"/>
                <a:cs typeface="Times New Roman"/>
                <a:sym typeface="Times New Roman"/>
              </a:rPr>
              <a:t> stent </a:t>
            </a:r>
            <a:r>
              <a:rPr lang="en" sz="1200">
                <a:solidFill>
                  <a:srgbClr val="000000"/>
                </a:solidFill>
                <a:highlight>
                  <a:srgbClr val="91C3DE"/>
                </a:highlight>
                <a:latin typeface="Times New Roman"/>
                <a:ea typeface="Times New Roman"/>
                <a:cs typeface="Times New Roman"/>
                <a:sym typeface="Times New Roman"/>
              </a:rPr>
              <a:t> demonstrated </a:t>
            </a:r>
            <a:r>
              <a:rPr lang="en" sz="1200">
                <a:solidFill>
                  <a:srgbClr val="000000"/>
                </a:solidFill>
                <a:highlight>
                  <a:srgbClr val="94C4DF"/>
                </a:highlight>
                <a:latin typeface="Times New Roman"/>
                <a:ea typeface="Times New Roman"/>
                <a:cs typeface="Times New Roman"/>
                <a:sym typeface="Times New Roman"/>
              </a:rPr>
              <a:t> unchanged </a:t>
            </a:r>
            <a:r>
              <a:rPr lang="en" sz="1200">
                <a:solidFill>
                  <a:srgbClr val="000000"/>
                </a:solidFill>
                <a:highlight>
                  <a:srgbClr val="F7FBFF"/>
                </a:highlight>
                <a:latin typeface="Times New Roman"/>
                <a:ea typeface="Times New Roman"/>
                <a:cs typeface="Times New Roman"/>
                <a:sym typeface="Times New Roman"/>
              </a:rPr>
              <a:t> position </a:t>
            </a:r>
            <a:r>
              <a:rPr lang="en" sz="1200">
                <a:solidFill>
                  <a:srgbClr val="000000"/>
                </a:solidFill>
                <a:highlight>
                  <a:srgbClr val="ADD0E6"/>
                </a:highlight>
                <a:latin typeface="Times New Roman"/>
                <a:ea typeface="Times New Roman"/>
                <a:cs typeface="Times New Roman"/>
                <a:sym typeface="Times New Roman"/>
              </a:rPr>
              <a:t> The </a:t>
            </a:r>
            <a:r>
              <a:rPr lang="en" sz="1200">
                <a:solidFill>
                  <a:srgbClr val="000000"/>
                </a:solidFill>
                <a:highlight>
                  <a:srgbClr val="5BA3D0"/>
                </a:highlight>
                <a:latin typeface="Times New Roman"/>
                <a:ea typeface="Times New Roman"/>
                <a:cs typeface="Times New Roman"/>
                <a:sym typeface="Times New Roman"/>
              </a:rPr>
              <a:t> lungs </a:t>
            </a:r>
            <a:r>
              <a:rPr lang="en" sz="1200">
                <a:solidFill>
                  <a:srgbClr val="000000"/>
                </a:solidFill>
                <a:highlight>
                  <a:srgbClr val="C7DCEF"/>
                </a:highlight>
                <a:latin typeface="Times New Roman"/>
                <a:ea typeface="Times New Roman"/>
                <a:cs typeface="Times New Roman"/>
                <a:sym typeface="Times New Roman"/>
              </a:rPr>
              <a:t> clear </a:t>
            </a:r>
            <a:r>
              <a:rPr lang="en" sz="1200">
                <a:solidFill>
                  <a:srgbClr val="000000"/>
                </a:solidFill>
                <a:highlight>
                  <a:srgbClr val="56A0CE"/>
                </a:highlight>
                <a:latin typeface="Times New Roman"/>
                <a:ea typeface="Times New Roman"/>
                <a:cs typeface="Times New Roman"/>
                <a:sym typeface="Times New Roman"/>
              </a:rPr>
              <a:t> There </a:t>
            </a:r>
            <a:r>
              <a:rPr lang="en" sz="1200">
                <a:solidFill>
                  <a:srgbClr val="000000"/>
                </a:solidFill>
                <a:highlight>
                  <a:srgbClr val="5AA2CF"/>
                </a:highlight>
                <a:latin typeface="Times New Roman"/>
                <a:ea typeface="Times New Roman"/>
                <a:cs typeface="Times New Roman"/>
                <a:sym typeface="Times New Roman"/>
              </a:rPr>
              <a:t> change </a:t>
            </a:r>
            <a:r>
              <a:rPr lang="en" sz="1200">
                <a:solidFill>
                  <a:srgbClr val="000000"/>
                </a:solidFill>
                <a:highlight>
                  <a:srgbClr val="A3CCE3"/>
                </a:highlight>
                <a:latin typeface="Times New Roman"/>
                <a:ea typeface="Times New Roman"/>
                <a:cs typeface="Times New Roman"/>
                <a:sym typeface="Times New Roman"/>
              </a:rPr>
              <a:t> right </a:t>
            </a:r>
            <a:r>
              <a:rPr lang="en" sz="1200">
                <a:solidFill>
                  <a:srgbClr val="000000"/>
                </a:solidFill>
                <a:highlight>
                  <a:srgbClr val="5AA2CF"/>
                </a:highlight>
                <a:latin typeface="Times New Roman"/>
                <a:ea typeface="Times New Roman"/>
                <a:cs typeface="Times New Roman"/>
                <a:sym typeface="Times New Roman"/>
              </a:rPr>
              <a:t> small </a:t>
            </a:r>
            <a:r>
              <a:rPr lang="en" sz="1200">
                <a:solidFill>
                  <a:srgbClr val="000000"/>
                </a:solidFill>
                <a:highlight>
                  <a:srgbClr val="4D99CA"/>
                </a:highlight>
                <a:latin typeface="Times New Roman"/>
                <a:ea typeface="Times New Roman"/>
                <a:cs typeface="Times New Roman"/>
                <a:sym typeface="Times New Roman"/>
              </a:rPr>
              <a:t> pleural </a:t>
            </a:r>
            <a:r>
              <a:rPr lang="en" sz="1200">
                <a:solidFill>
                  <a:srgbClr val="000000"/>
                </a:solidFill>
                <a:highlight>
                  <a:srgbClr val="08458A"/>
                </a:highlight>
                <a:latin typeface="Times New Roman"/>
                <a:ea typeface="Times New Roman"/>
                <a:cs typeface="Times New Roman"/>
                <a:sym typeface="Times New Roman"/>
              </a:rPr>
              <a:t> effusion </a:t>
            </a:r>
            <a:r>
              <a:rPr lang="en" sz="1200">
                <a:solidFill>
                  <a:srgbClr val="000000"/>
                </a:solidFill>
                <a:highlight>
                  <a:srgbClr val="08509B"/>
                </a:highlight>
                <a:latin typeface="Times New Roman"/>
                <a:ea typeface="Times New Roman"/>
                <a:cs typeface="Times New Roman"/>
                <a:sym typeface="Times New Roman"/>
              </a:rPr>
              <a:t> pleural </a:t>
            </a:r>
            <a:r>
              <a:rPr lang="en" sz="1200">
                <a:solidFill>
                  <a:srgbClr val="000000"/>
                </a:solidFill>
                <a:highlight>
                  <a:srgbClr val="C7DCEF"/>
                </a:highlight>
                <a:latin typeface="Times New Roman"/>
                <a:ea typeface="Times New Roman"/>
                <a:cs typeface="Times New Roman"/>
                <a:sym typeface="Times New Roman"/>
              </a:rPr>
              <a:t> thickening </a:t>
            </a:r>
            <a:r>
              <a:rPr lang="en" sz="1200">
                <a:solidFill>
                  <a:srgbClr val="000000"/>
                </a:solidFill>
                <a:highlight>
                  <a:srgbClr val="D2E3F3"/>
                </a:highlight>
                <a:latin typeface="Times New Roman"/>
                <a:ea typeface="Times New Roman"/>
                <a:cs typeface="Times New Roman"/>
                <a:sym typeface="Times New Roman"/>
              </a:rPr>
              <a:t> Calcified </a:t>
            </a:r>
            <a:r>
              <a:rPr lang="en" sz="1200">
                <a:solidFill>
                  <a:srgbClr val="000000"/>
                </a:solidFill>
                <a:highlight>
                  <a:srgbClr val="519CCC"/>
                </a:highlight>
                <a:latin typeface="Times New Roman"/>
                <a:ea typeface="Times New Roman"/>
                <a:cs typeface="Times New Roman"/>
                <a:sym typeface="Times New Roman"/>
              </a:rPr>
              <a:t> granuloma </a:t>
            </a:r>
            <a:r>
              <a:rPr lang="en" sz="1200">
                <a:solidFill>
                  <a:srgbClr val="000000"/>
                </a:solidFill>
                <a:highlight>
                  <a:srgbClr val="CBDEF1"/>
                </a:highlight>
                <a:latin typeface="Times New Roman"/>
                <a:ea typeface="Times New Roman"/>
                <a:cs typeface="Times New Roman"/>
                <a:sym typeface="Times New Roman"/>
              </a:rPr>
              <a:t> right </a:t>
            </a:r>
            <a:r>
              <a:rPr lang="en" sz="1200">
                <a:solidFill>
                  <a:srgbClr val="000000"/>
                </a:solidFill>
                <a:highlight>
                  <a:srgbClr val="D9E8F5"/>
                </a:highlight>
                <a:latin typeface="Times New Roman"/>
                <a:ea typeface="Times New Roman"/>
                <a:cs typeface="Times New Roman"/>
                <a:sym typeface="Times New Roman"/>
              </a:rPr>
              <a:t> upper </a:t>
            </a:r>
            <a:r>
              <a:rPr lang="en" sz="1200">
                <a:solidFill>
                  <a:srgbClr val="000000"/>
                </a:solidFill>
                <a:highlight>
                  <a:srgbClr val="D6E6F4"/>
                </a:highlight>
                <a:latin typeface="Times New Roman"/>
                <a:ea typeface="Times New Roman"/>
                <a:cs typeface="Times New Roman"/>
                <a:sym typeface="Times New Roman"/>
              </a:rPr>
              <a:t> lobe </a:t>
            </a:r>
            <a:r>
              <a:rPr lang="en" sz="1200">
                <a:solidFill>
                  <a:srgbClr val="000000"/>
                </a:solidFill>
                <a:highlight>
                  <a:srgbClr val="DEEBF7"/>
                </a:highlight>
                <a:latin typeface="Times New Roman"/>
                <a:ea typeface="Times New Roman"/>
                <a:cs typeface="Times New Roman"/>
                <a:sym typeface="Times New Roman"/>
              </a:rPr>
              <a:t> noted </a:t>
            </a:r>
            <a:r>
              <a:rPr lang="en" sz="1200">
                <a:solidFill>
                  <a:srgbClr val="000000"/>
                </a:solidFill>
                <a:highlight>
                  <a:srgbClr val="B3D3E8"/>
                </a:highlight>
                <a:latin typeface="Times New Roman"/>
                <a:ea typeface="Times New Roman"/>
                <a:cs typeface="Times New Roman"/>
                <a:sym typeface="Times New Roman"/>
              </a:rPr>
              <a:t> </a:t>
            </a:r>
            <a:endParaRPr sz="1200">
              <a:solidFill>
                <a:srgbClr val="000000"/>
              </a:solidFill>
              <a:highlight>
                <a:srgbClr val="B3D3E8"/>
              </a:highlight>
              <a:latin typeface="Times New Roman"/>
              <a:ea typeface="Times New Roman"/>
              <a:cs typeface="Times New Roman"/>
              <a:sym typeface="Times New Roman"/>
            </a:endParaRPr>
          </a:p>
          <a:p>
            <a:pPr indent="0" lvl="0" marL="0" rtl="0" algn="l">
              <a:spcBef>
                <a:spcPts val="1200"/>
              </a:spcBef>
              <a:spcAft>
                <a:spcPts val="0"/>
              </a:spcAft>
              <a:buNone/>
            </a:pPr>
            <a:r>
              <a:t/>
            </a:r>
            <a:endParaRPr sz="1200">
              <a:solidFill>
                <a:srgbClr val="000000"/>
              </a:solidFill>
              <a:highlight>
                <a:srgbClr val="B3D3E8"/>
              </a:highlight>
              <a:latin typeface="Times New Roman"/>
              <a:ea typeface="Times New Roman"/>
              <a:cs typeface="Times New Roman"/>
              <a:sym typeface="Times New Roman"/>
            </a:endParaRPr>
          </a:p>
          <a:p>
            <a:pPr indent="0" lvl="0" marL="0" rtl="0" algn="l">
              <a:spcBef>
                <a:spcPts val="1200"/>
              </a:spcBef>
              <a:spcAft>
                <a:spcPts val="1200"/>
              </a:spcAft>
              <a:buNone/>
            </a:pPr>
            <a:r>
              <a:rPr lang="en" sz="1200">
                <a:solidFill>
                  <a:srgbClr val="000000"/>
                </a:solidFill>
                <a:highlight>
                  <a:schemeClr val="dk1"/>
                </a:highlight>
                <a:latin typeface="Times New Roman"/>
                <a:ea typeface="Times New Roman"/>
                <a:cs typeface="Times New Roman"/>
                <a:sym typeface="Times New Roman"/>
              </a:rPr>
              <a:t>Attention: pleural effusion, </a:t>
            </a:r>
            <a:r>
              <a:rPr lang="en" sz="1200">
                <a:solidFill>
                  <a:srgbClr val="202124"/>
                </a:solidFill>
                <a:highlight>
                  <a:srgbClr val="FFFFFF"/>
                </a:highlight>
                <a:latin typeface="Roboto"/>
                <a:ea typeface="Roboto"/>
                <a:cs typeface="Roboto"/>
                <a:sym typeface="Roboto"/>
              </a:rPr>
              <a:t>“water on the lungs,” pleural thickening, calcified granuloma--infection of lung</a:t>
            </a:r>
            <a:endParaRPr sz="1200">
              <a:solidFill>
                <a:srgbClr val="000000"/>
              </a:solidFill>
              <a:highlight>
                <a:schemeClr val="dk1"/>
              </a:highlight>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Examples from Model Prediction</a:t>
            </a:r>
            <a:endParaRPr/>
          </a:p>
        </p:txBody>
      </p:sp>
      <p:sp>
        <p:nvSpPr>
          <p:cNvPr id="226" name="Google Shape;226;p27"/>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solidFill>
                  <a:srgbClr val="000000"/>
                </a:solidFill>
                <a:highlight>
                  <a:srgbClr val="DDEAF7"/>
                </a:highlight>
                <a:latin typeface="Times New Roman"/>
                <a:ea typeface="Times New Roman"/>
                <a:cs typeface="Times New Roman"/>
                <a:sym typeface="Times New Roman"/>
              </a:rPr>
              <a:t>history </a:t>
            </a:r>
            <a:r>
              <a:rPr lang="en" sz="1200">
                <a:solidFill>
                  <a:srgbClr val="000000"/>
                </a:solidFill>
                <a:highlight>
                  <a:srgbClr val="BAD6EB"/>
                </a:highlight>
                <a:latin typeface="Times New Roman"/>
                <a:ea typeface="Times New Roman"/>
                <a:cs typeface="Times New Roman"/>
                <a:sym typeface="Times New Roman"/>
              </a:rPr>
              <a:t> Respiratory </a:t>
            </a:r>
            <a:r>
              <a:rPr lang="en" sz="1200">
                <a:solidFill>
                  <a:srgbClr val="000000"/>
                </a:solidFill>
                <a:highlight>
                  <a:srgbClr val="D3E4F3"/>
                </a:highlight>
                <a:latin typeface="Times New Roman"/>
                <a:ea typeface="Times New Roman"/>
                <a:cs typeface="Times New Roman"/>
                <a:sym typeface="Times New Roman"/>
              </a:rPr>
              <a:t> failure </a:t>
            </a:r>
            <a:r>
              <a:rPr lang="en" sz="1200">
                <a:solidFill>
                  <a:srgbClr val="000000"/>
                </a:solidFill>
                <a:highlight>
                  <a:srgbClr val="CDDFF1"/>
                </a:highlight>
                <a:latin typeface="Times New Roman"/>
                <a:ea typeface="Times New Roman"/>
                <a:cs typeface="Times New Roman"/>
                <a:sym typeface="Times New Roman"/>
              </a:rPr>
              <a:t> acute </a:t>
            </a:r>
            <a:r>
              <a:rPr lang="en" sz="1200">
                <a:solidFill>
                  <a:srgbClr val="000000"/>
                </a:solidFill>
                <a:highlight>
                  <a:srgbClr val="5FA6D1"/>
                </a:highlight>
                <a:latin typeface="Times New Roman"/>
                <a:ea typeface="Times New Roman"/>
                <a:cs typeface="Times New Roman"/>
                <a:sym typeface="Times New Roman"/>
              </a:rPr>
              <a:t> ARDS </a:t>
            </a:r>
            <a:r>
              <a:rPr lang="en" sz="1200">
                <a:solidFill>
                  <a:srgbClr val="000000"/>
                </a:solidFill>
                <a:highlight>
                  <a:srgbClr val="95C5DF"/>
                </a:highlight>
                <a:latin typeface="Times New Roman"/>
                <a:ea typeface="Times New Roman"/>
                <a:cs typeface="Times New Roman"/>
                <a:sym typeface="Times New Roman"/>
              </a:rPr>
              <a:t> Doctor </a:t>
            </a:r>
            <a:r>
              <a:rPr lang="en" sz="1200">
                <a:solidFill>
                  <a:srgbClr val="000000"/>
                </a:solidFill>
                <a:highlight>
                  <a:srgbClr val="B7D4EA"/>
                </a:highlight>
                <a:latin typeface="Times New Roman"/>
                <a:ea typeface="Times New Roman"/>
                <a:cs typeface="Times New Roman"/>
                <a:sym typeface="Times New Roman"/>
              </a:rPr>
              <a:t> Last </a:t>
            </a:r>
            <a:r>
              <a:rPr lang="en" sz="1200">
                <a:solidFill>
                  <a:srgbClr val="000000"/>
                </a:solidFill>
                <a:highlight>
                  <a:srgbClr val="549FCD"/>
                </a:highlight>
                <a:latin typeface="Times New Roman"/>
                <a:ea typeface="Times New Roman"/>
                <a:cs typeface="Times New Roman"/>
                <a:sym typeface="Times New Roman"/>
              </a:rPr>
              <a:t> Name </a:t>
            </a:r>
            <a:r>
              <a:rPr lang="en" sz="1200">
                <a:solidFill>
                  <a:srgbClr val="000000"/>
                </a:solidFill>
                <a:highlight>
                  <a:srgbClr val="85BCDC"/>
                </a:highlight>
                <a:latin typeface="Times New Roman"/>
                <a:ea typeface="Times New Roman"/>
                <a:cs typeface="Times New Roman"/>
                <a:sym typeface="Times New Roman"/>
              </a:rPr>
              <a:t> 11 </a:t>
            </a:r>
            <a:r>
              <a:rPr lang="en" sz="1200">
                <a:solidFill>
                  <a:srgbClr val="000000"/>
                </a:solidFill>
                <a:highlight>
                  <a:srgbClr val="AACFE5"/>
                </a:highlight>
                <a:latin typeface="Times New Roman"/>
                <a:ea typeface="Times New Roman"/>
                <a:cs typeface="Times New Roman"/>
                <a:sym typeface="Times New Roman"/>
              </a:rPr>
              <a:t> Assessment </a:t>
            </a:r>
            <a:r>
              <a:rPr lang="en" sz="1200">
                <a:solidFill>
                  <a:srgbClr val="000000"/>
                </a:solidFill>
                <a:highlight>
                  <a:srgbClr val="2E7EBC"/>
                </a:highlight>
                <a:latin typeface="Times New Roman"/>
                <a:ea typeface="Times New Roman"/>
                <a:cs typeface="Times New Roman"/>
                <a:sym typeface="Times New Roman"/>
              </a:rPr>
              <a:t> Rr </a:t>
            </a:r>
            <a:r>
              <a:rPr lang="en" sz="1200">
                <a:solidFill>
                  <a:srgbClr val="000000"/>
                </a:solidFill>
                <a:highlight>
                  <a:srgbClr val="ABD0E6"/>
                </a:highlight>
                <a:latin typeface="Times New Roman"/>
                <a:ea typeface="Times New Roman"/>
                <a:cs typeface="Times New Roman"/>
                <a:sym typeface="Times New Roman"/>
              </a:rPr>
              <a:t> 30 </a:t>
            </a:r>
            <a:r>
              <a:rPr lang="en" sz="1200">
                <a:solidFill>
                  <a:srgbClr val="000000"/>
                </a:solidFill>
                <a:highlight>
                  <a:srgbClr val="71B1D7"/>
                </a:highlight>
                <a:latin typeface="Times New Roman"/>
                <a:ea typeface="Times New Roman"/>
                <a:cs typeface="Times New Roman"/>
                <a:sym typeface="Times New Roman"/>
              </a:rPr>
              <a:t> Lung </a:t>
            </a:r>
            <a:r>
              <a:rPr lang="en" sz="1200">
                <a:solidFill>
                  <a:srgbClr val="000000"/>
                </a:solidFill>
                <a:highlight>
                  <a:srgbClr val="C3DAEE"/>
                </a:highlight>
                <a:latin typeface="Times New Roman"/>
                <a:ea typeface="Times New Roman"/>
                <a:cs typeface="Times New Roman"/>
                <a:sym typeface="Times New Roman"/>
              </a:rPr>
              <a:t> sounds </a:t>
            </a:r>
            <a:r>
              <a:rPr lang="en" sz="1200">
                <a:solidFill>
                  <a:srgbClr val="000000"/>
                </a:solidFill>
                <a:highlight>
                  <a:srgbClr val="85BCDC"/>
                </a:highlight>
                <a:latin typeface="Times New Roman"/>
                <a:ea typeface="Times New Roman"/>
                <a:cs typeface="Times New Roman"/>
                <a:sym typeface="Times New Roman"/>
              </a:rPr>
              <a:t> diminished </a:t>
            </a:r>
            <a:r>
              <a:rPr lang="en" sz="1200">
                <a:solidFill>
                  <a:srgbClr val="000000"/>
                </a:solidFill>
                <a:highlight>
                  <a:srgbClr val="DFEBF7"/>
                </a:highlight>
                <a:latin typeface="Times New Roman"/>
                <a:ea typeface="Times New Roman"/>
                <a:cs typeface="Times New Roman"/>
                <a:sym typeface="Times New Roman"/>
              </a:rPr>
              <a:t> thru </a:t>
            </a:r>
            <a:r>
              <a:rPr lang="en" sz="1200">
                <a:solidFill>
                  <a:srgbClr val="000000"/>
                </a:solidFill>
                <a:highlight>
                  <a:srgbClr val="E3EEF9"/>
                </a:highlight>
                <a:latin typeface="Times New Roman"/>
                <a:ea typeface="Times New Roman"/>
                <a:cs typeface="Times New Roman"/>
                <a:sym typeface="Times New Roman"/>
              </a:rPr>
              <a:t> crackles </a:t>
            </a:r>
            <a:r>
              <a:rPr lang="en" sz="1200">
                <a:solidFill>
                  <a:srgbClr val="000000"/>
                </a:solidFill>
                <a:highlight>
                  <a:srgbClr val="2E7EBC"/>
                </a:highlight>
                <a:latin typeface="Times New Roman"/>
                <a:ea typeface="Times New Roman"/>
                <a:cs typeface="Times New Roman"/>
                <a:sym typeface="Times New Roman"/>
              </a:rPr>
              <a:t> left </a:t>
            </a:r>
            <a:r>
              <a:rPr lang="en" sz="1200">
                <a:solidFill>
                  <a:srgbClr val="000000"/>
                </a:solidFill>
                <a:highlight>
                  <a:srgbClr val="ABD0E6"/>
                </a:highlight>
                <a:latin typeface="Times New Roman"/>
                <a:ea typeface="Times New Roman"/>
                <a:cs typeface="Times New Roman"/>
                <a:sym typeface="Times New Roman"/>
              </a:rPr>
              <a:t> upper </a:t>
            </a:r>
            <a:r>
              <a:rPr lang="en" sz="1200">
                <a:solidFill>
                  <a:srgbClr val="000000"/>
                </a:solidFill>
                <a:highlight>
                  <a:srgbClr val="E2EDF8"/>
                </a:highlight>
                <a:latin typeface="Times New Roman"/>
                <a:ea typeface="Times New Roman"/>
                <a:cs typeface="Times New Roman"/>
                <a:sym typeface="Times New Roman"/>
              </a:rPr>
              <a:t> lobe </a:t>
            </a:r>
            <a:r>
              <a:rPr lang="en" sz="1200">
                <a:solidFill>
                  <a:srgbClr val="000000"/>
                </a:solidFill>
                <a:highlight>
                  <a:srgbClr val="D3E3F3"/>
                </a:highlight>
                <a:latin typeface="Times New Roman"/>
                <a:ea typeface="Times New Roman"/>
                <a:cs typeface="Times New Roman"/>
                <a:sym typeface="Times New Roman"/>
              </a:rPr>
              <a:t> Hr </a:t>
            </a:r>
            <a:r>
              <a:rPr lang="en" sz="1200">
                <a:solidFill>
                  <a:srgbClr val="000000"/>
                </a:solidFill>
                <a:highlight>
                  <a:srgbClr val="D1E2F3"/>
                </a:highlight>
                <a:latin typeface="Times New Roman"/>
                <a:ea typeface="Times New Roman"/>
                <a:cs typeface="Times New Roman"/>
                <a:sym typeface="Times New Roman"/>
              </a:rPr>
              <a:t> 120 </a:t>
            </a:r>
            <a:r>
              <a:rPr lang="en" sz="1200">
                <a:solidFill>
                  <a:srgbClr val="000000"/>
                </a:solidFill>
                <a:highlight>
                  <a:srgbClr val="85BCDC"/>
                </a:highlight>
                <a:latin typeface="Times New Roman"/>
                <a:ea typeface="Times New Roman"/>
                <a:cs typeface="Times New Roman"/>
                <a:sym typeface="Times New Roman"/>
              </a:rPr>
              <a:t> 130 </a:t>
            </a:r>
            <a:r>
              <a:rPr lang="en" sz="1200">
                <a:solidFill>
                  <a:srgbClr val="000000"/>
                </a:solidFill>
                <a:highlight>
                  <a:srgbClr val="B2D2E8"/>
                </a:highlight>
                <a:latin typeface="Times New Roman"/>
                <a:ea typeface="Times New Roman"/>
                <a:cs typeface="Times New Roman"/>
                <a:sym typeface="Times New Roman"/>
              </a:rPr>
              <a:t> </a:t>
            </a:r>
            <a:endParaRPr sz="1200">
              <a:solidFill>
                <a:srgbClr val="000000"/>
              </a:solidFill>
              <a:highlight>
                <a:srgbClr val="B2D2E8"/>
              </a:highlight>
              <a:latin typeface="Times New Roman"/>
              <a:ea typeface="Times New Roman"/>
              <a:cs typeface="Times New Roman"/>
              <a:sym typeface="Times New Roman"/>
            </a:endParaRPr>
          </a:p>
          <a:p>
            <a:pPr indent="0" lvl="0" marL="0" rtl="0" algn="l">
              <a:spcBef>
                <a:spcPts val="1200"/>
              </a:spcBef>
              <a:spcAft>
                <a:spcPts val="0"/>
              </a:spcAft>
              <a:buNone/>
            </a:pPr>
            <a:r>
              <a:t/>
            </a:r>
            <a:endParaRPr sz="1200">
              <a:solidFill>
                <a:srgbClr val="000000"/>
              </a:solidFill>
              <a:highlight>
                <a:schemeClr val="dk1"/>
              </a:highlight>
              <a:latin typeface="Times New Roman"/>
              <a:ea typeface="Times New Roman"/>
              <a:cs typeface="Times New Roman"/>
              <a:sym typeface="Times New Roman"/>
            </a:endParaRPr>
          </a:p>
          <a:p>
            <a:pPr indent="0" lvl="0" marL="0" rtl="0" algn="l">
              <a:spcBef>
                <a:spcPts val="1200"/>
              </a:spcBef>
              <a:spcAft>
                <a:spcPts val="1200"/>
              </a:spcAft>
              <a:buNone/>
            </a:pPr>
            <a:r>
              <a:rPr lang="en" sz="1200">
                <a:solidFill>
                  <a:srgbClr val="000000"/>
                </a:solidFill>
                <a:highlight>
                  <a:schemeClr val="dk1"/>
                </a:highlight>
                <a:latin typeface="Times New Roman"/>
                <a:ea typeface="Times New Roman"/>
                <a:cs typeface="Times New Roman"/>
                <a:sym typeface="Times New Roman"/>
              </a:rPr>
              <a:t>Attention:  Respiratory, ARDS (</a:t>
            </a:r>
            <a:r>
              <a:rPr lang="en" sz="1200">
                <a:solidFill>
                  <a:srgbClr val="202124"/>
                </a:solidFill>
                <a:highlight>
                  <a:srgbClr val="FFFFFF"/>
                </a:highlight>
                <a:latin typeface="Times New Roman"/>
                <a:ea typeface="Times New Roman"/>
                <a:cs typeface="Times New Roman"/>
                <a:sym typeface="Times New Roman"/>
              </a:rPr>
              <a:t>Acute respiratory distress syndrome)</a:t>
            </a:r>
            <a:r>
              <a:rPr lang="en" sz="1200">
                <a:solidFill>
                  <a:srgbClr val="000000"/>
                </a:solidFill>
                <a:highlight>
                  <a:schemeClr val="dk1"/>
                </a:highlight>
                <a:latin typeface="Times New Roman"/>
                <a:ea typeface="Times New Roman"/>
                <a:cs typeface="Times New Roman"/>
                <a:sym typeface="Times New Roman"/>
              </a:rPr>
              <a:t>, lung, diminished</a:t>
            </a:r>
            <a:endParaRPr sz="1200">
              <a:solidFill>
                <a:srgbClr val="000000"/>
              </a:solidFill>
              <a:highlight>
                <a:schemeClr val="dk1"/>
              </a:highlight>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Discussion</a:t>
            </a:r>
            <a:endParaRPr/>
          </a:p>
        </p:txBody>
      </p:sp>
      <p:sp>
        <p:nvSpPr>
          <p:cNvPr id="232" name="Google Shape;232;p28"/>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Overall, the BiLSTM Attention model performed the best.</a:t>
            </a:r>
            <a:endParaRPr/>
          </a:p>
          <a:p>
            <a:pPr indent="0" lvl="0" marL="0" rtl="0" algn="l">
              <a:spcBef>
                <a:spcPts val="1200"/>
              </a:spcBef>
              <a:spcAft>
                <a:spcPts val="0"/>
              </a:spcAft>
              <a:buNone/>
            </a:pPr>
            <a:r>
              <a:rPr lang="en"/>
              <a:t>Limitations: Resource limitations in using a larger sample size to improve model performance.</a:t>
            </a:r>
            <a:endParaRPr/>
          </a:p>
          <a:p>
            <a:pPr indent="0" lvl="0" marL="0" rtl="0" algn="l">
              <a:spcBef>
                <a:spcPts val="1200"/>
              </a:spcBef>
              <a:spcAft>
                <a:spcPts val="0"/>
              </a:spcAft>
              <a:buNone/>
            </a:pPr>
            <a:r>
              <a:rPr lang="en"/>
              <a:t>Future research:  Test other word embedding techniques that are domain specific to the medical field.</a:t>
            </a:r>
            <a:endParaRPr/>
          </a:p>
          <a:p>
            <a:pPr indent="0" lvl="0" marL="0" rtl="0" algn="l">
              <a:spcBef>
                <a:spcPts val="1200"/>
              </a:spcBef>
              <a:spcAft>
                <a:spcPts val="1200"/>
              </a:spcAft>
              <a:buNone/>
            </a:pPr>
            <a:r>
              <a:rPr lang="en"/>
              <a:t>Conclusions:  Through NLP, we may be able to build systems where clinical notes are reviewed in real time, to alert physicians to potential risk of mortality in patients.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References</a:t>
            </a:r>
            <a:endParaRPr/>
          </a:p>
        </p:txBody>
      </p:sp>
      <p:sp>
        <p:nvSpPr>
          <p:cNvPr id="238" name="Google Shape;238;p29"/>
          <p:cNvSpPr txBox="1"/>
          <p:nvPr>
            <p:ph idx="1" type="body"/>
          </p:nvPr>
        </p:nvSpPr>
        <p:spPr>
          <a:xfrm>
            <a:off x="819150" y="1990725"/>
            <a:ext cx="7505700" cy="24480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2350">
                <a:solidFill>
                  <a:srgbClr val="000000"/>
                </a:solidFill>
                <a:highlight>
                  <a:srgbClr val="FFFFFF"/>
                </a:highlight>
                <a:latin typeface="Arial"/>
                <a:ea typeface="Arial"/>
                <a:cs typeface="Arial"/>
                <a:sym typeface="Arial"/>
              </a:rPr>
              <a:t>1]  Singh, A. K., Guntu, M., Bhimireddy, A. R., Gichoya, J. W., &amp; Purkayastha, S. (2020). Multi-label natural language processing to identify diagnosis and procedure codes from MIMIC-III inpatient notes. arXiv preprint arXiv:2003.07507.</a:t>
            </a:r>
            <a:endParaRPr sz="23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sz="23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rPr lang="en" sz="2350">
                <a:solidFill>
                  <a:srgbClr val="000000"/>
                </a:solidFill>
                <a:highlight>
                  <a:srgbClr val="FFFFFF"/>
                </a:highlight>
                <a:latin typeface="Arial"/>
                <a:ea typeface="Arial"/>
                <a:cs typeface="Arial"/>
                <a:sym typeface="Arial"/>
              </a:rPr>
              <a:t>[2]  F. Hasan, A. Roy and S. Pan, "Integrating Text Embedding with Traditional NLP Features for Clinical Relation Extraction," 2020 IEEE 32nd International Conference on Tools with Artificial Intelligence (ICTAI), Baltimore, MD, USA, 2020, pp. 418-425, doi: 10.1109/ICTAI50040.2020.00072.</a:t>
            </a:r>
            <a:endParaRPr sz="23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sz="23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rPr lang="en" sz="2350">
                <a:solidFill>
                  <a:srgbClr val="000000"/>
                </a:solidFill>
                <a:highlight>
                  <a:srgbClr val="FFFFFF"/>
                </a:highlight>
                <a:latin typeface="Arial"/>
                <a:ea typeface="Arial"/>
                <a:cs typeface="Arial"/>
                <a:sym typeface="Arial"/>
              </a:rPr>
              <a:t>[3]  MIMIC-III, a freely accessible critical care database. Johnson AEW, Pollard TJ, Shen L, Lehman LH, Feng M, Ghassemi M, Moody B, Szolovits P, Celi LA, and Mark RG. Scientific Data (2016). DOI: 10.1038/sdata.2016.35. Available at: http://www.nature.com/articles/sdata201635 (Links to an external site.)</a:t>
            </a:r>
            <a:endParaRPr sz="23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sz="23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rPr lang="en" sz="2350">
                <a:solidFill>
                  <a:srgbClr val="000000"/>
                </a:solidFill>
                <a:highlight>
                  <a:srgbClr val="FFFFFF"/>
                </a:highlight>
                <a:latin typeface="Arial"/>
                <a:ea typeface="Arial"/>
                <a:cs typeface="Arial"/>
                <a:sym typeface="Arial"/>
              </a:rPr>
              <a:t>[4] Cornegruta, Savelie &amp; Bakewell, Robert &amp; Withey, Samuel &amp; Montana, Giovanni. (2016). Modelling Radiological Language with Bidirectional Long Short-Term Memory Networks. 17-27. 10.18653/v1/W16-6103. </a:t>
            </a:r>
            <a:endParaRPr sz="23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rPr lang="en" sz="2350">
                <a:solidFill>
                  <a:srgbClr val="000000"/>
                </a:solidFill>
                <a:highlight>
                  <a:srgbClr val="FFFFFF"/>
                </a:highlight>
                <a:latin typeface="Arial"/>
                <a:ea typeface="Arial"/>
                <a:cs typeface="Arial"/>
                <a:sym typeface="Arial"/>
              </a:rPr>
              <a:t>[5] Chalapathy, Raghavendra, Ehsan Zare Borzeshi, and Massimo Piccardi. "Bidirectional LSTM-CRF for clinical concept extraction." arXiv preprint arXiv:1611.08373 (2016).</a:t>
            </a:r>
            <a:endParaRPr sz="23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sz="23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rPr lang="en" sz="2350">
                <a:solidFill>
                  <a:srgbClr val="000000"/>
                </a:solidFill>
                <a:highlight>
                  <a:srgbClr val="FFFFFF"/>
                </a:highlight>
                <a:latin typeface="Arial"/>
                <a:ea typeface="Arial"/>
                <a:cs typeface="Arial"/>
                <a:sym typeface="Arial"/>
              </a:rPr>
              <a:t>[6] Liu, Gang, and Jiabao Guo. "Bidirectional LSTM with attention mechanism and convolutional layer for text classification." Neurocomputing 337 (2019): 325-338.</a:t>
            </a:r>
            <a:endParaRPr sz="23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sz="23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rPr lang="en" sz="2350">
                <a:solidFill>
                  <a:srgbClr val="000000"/>
                </a:solidFill>
                <a:highlight>
                  <a:srgbClr val="FFFFFF"/>
                </a:highlight>
                <a:latin typeface="Arial"/>
                <a:ea typeface="Arial"/>
                <a:cs typeface="Arial"/>
                <a:sym typeface="Arial"/>
              </a:rPr>
              <a:t>[7] Prakash M Nadkarni, Lucila Ohno-Machado, Wendy W Chapman, Natural language processing: an introduction, Journal of the American Medical Informatics Association, Volume 18, Issue 5, September 2011, Pages 544–551, https://doi.org/10.1136/amiajnl-2011-000464</a:t>
            </a:r>
            <a:endParaRPr sz="23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sz="23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sz="23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rPr lang="en" sz="2350" u="sng">
                <a:solidFill>
                  <a:srgbClr val="000000"/>
                </a:solidFill>
                <a:highlight>
                  <a:srgbClr val="FFFFFF"/>
                </a:highlight>
                <a:latin typeface="Arial"/>
                <a:ea typeface="Arial"/>
                <a:cs typeface="Arial"/>
                <a:sym typeface="Arial"/>
              </a:rPr>
              <a:t>Image references:</a:t>
            </a:r>
            <a:endParaRPr sz="2350" u="sng">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sz="23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rPr lang="en" sz="2350">
                <a:solidFill>
                  <a:srgbClr val="000000"/>
                </a:solidFill>
                <a:highlight>
                  <a:srgbClr val="FFFFFF"/>
                </a:highlight>
                <a:latin typeface="Arial"/>
                <a:ea typeface="Arial"/>
                <a:cs typeface="Arial"/>
                <a:sym typeface="Arial"/>
              </a:rPr>
              <a:t>MIMIC-III, a freely accessible critical care database. Johnson AEW, Pollard TJ, Shen L, Lehman LH, Feng M, Ghassemi M, Moody B, Szolovits P, Celi LA, and Mark RG. Scientific Data (2016). DOI: 10.1038/sdata.2016.35. Available at: http://www.nature.com/articles/sdata201635 (Links to an external site.)</a:t>
            </a:r>
            <a:endParaRPr sz="23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sz="23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rPr lang="en" sz="2350">
                <a:solidFill>
                  <a:srgbClr val="000000"/>
                </a:solidFill>
                <a:highlight>
                  <a:srgbClr val="FFFFFF"/>
                </a:highlight>
                <a:latin typeface="Arial"/>
                <a:ea typeface="Arial"/>
                <a:cs typeface="Arial"/>
                <a:sym typeface="Arial"/>
              </a:rPr>
              <a:t>Cornegruta, Savelie &amp; Bakewell, Robert &amp; Withey, Samuel &amp; Montana, Giovanni. (2016). Modelling Radiological Language with Bidirectional Long Short-Term Memory Networks. 17-27. 10.18653/v1/W16-6103. </a:t>
            </a:r>
            <a:endParaRPr sz="23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rPr lang="en" sz="2350">
                <a:solidFill>
                  <a:srgbClr val="000000"/>
                </a:solidFill>
                <a:highlight>
                  <a:srgbClr val="FFFFFF"/>
                </a:highlight>
                <a:latin typeface="Arial"/>
                <a:ea typeface="Arial"/>
                <a:cs typeface="Arial"/>
                <a:sym typeface="Arial"/>
              </a:rPr>
              <a:t>https://www.cybiant.com/resources/natural-language-processing/?v=7516fd43adaa</a:t>
            </a:r>
            <a:endParaRPr sz="23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sz="23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rPr lang="en" sz="2350">
                <a:solidFill>
                  <a:srgbClr val="000000"/>
                </a:solidFill>
                <a:highlight>
                  <a:srgbClr val="FFFFFF"/>
                </a:highlight>
                <a:latin typeface="Arial"/>
                <a:ea typeface="Arial"/>
                <a:cs typeface="Arial"/>
                <a:sym typeface="Arial"/>
              </a:rPr>
              <a:t>Cybiant “Natiral Language Processing”. https://www.cybiant.com/resources/natural-language-processing/?v=7516fd43adaa</a:t>
            </a:r>
            <a:endParaRPr sz="235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sz="2350">
              <a:solidFill>
                <a:srgbClr val="000000"/>
              </a:solidFill>
              <a:highlight>
                <a:srgbClr val="FFFFFF"/>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Overview</a:t>
            </a:r>
            <a:endParaRPr/>
          </a:p>
        </p:txBody>
      </p:sp>
      <p:sp>
        <p:nvSpPr>
          <p:cNvPr id="135" name="Google Shape;135;p1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b="1" lang="en" sz="2200"/>
              <a:t>Background</a:t>
            </a:r>
            <a:endParaRPr b="1" sz="2200"/>
          </a:p>
          <a:p>
            <a:pPr indent="-368300" lvl="0" marL="457200" rtl="0" algn="l">
              <a:spcBef>
                <a:spcPts val="0"/>
              </a:spcBef>
              <a:spcAft>
                <a:spcPts val="0"/>
              </a:spcAft>
              <a:buSzPts val="2200"/>
              <a:buChar char="●"/>
            </a:pPr>
            <a:r>
              <a:rPr b="1" lang="en" sz="2200"/>
              <a:t>Methods</a:t>
            </a:r>
            <a:endParaRPr b="1" sz="2200"/>
          </a:p>
          <a:p>
            <a:pPr indent="-368300" lvl="0" marL="457200" rtl="0" algn="l">
              <a:spcBef>
                <a:spcPts val="0"/>
              </a:spcBef>
              <a:spcAft>
                <a:spcPts val="0"/>
              </a:spcAft>
              <a:buSzPts val="2200"/>
              <a:buChar char="●"/>
            </a:pPr>
            <a:r>
              <a:rPr b="1" lang="en" sz="2200"/>
              <a:t>Results</a:t>
            </a:r>
            <a:endParaRPr b="1" sz="2200"/>
          </a:p>
          <a:p>
            <a:pPr indent="-368300" lvl="0" marL="457200" rtl="0" algn="l">
              <a:spcBef>
                <a:spcPts val="0"/>
              </a:spcBef>
              <a:spcAft>
                <a:spcPts val="0"/>
              </a:spcAft>
              <a:buSzPts val="2200"/>
              <a:buChar char="●"/>
            </a:pPr>
            <a:r>
              <a:rPr b="1" lang="en" sz="2200"/>
              <a:t>Examples</a:t>
            </a:r>
            <a:endParaRPr b="1" sz="2200"/>
          </a:p>
          <a:p>
            <a:pPr indent="-368300" lvl="0" marL="457200" rtl="0" algn="l">
              <a:spcBef>
                <a:spcPts val="0"/>
              </a:spcBef>
              <a:spcAft>
                <a:spcPts val="0"/>
              </a:spcAft>
              <a:buSzPts val="2200"/>
              <a:buChar char="●"/>
            </a:pPr>
            <a:r>
              <a:rPr b="1" lang="en" sz="2200"/>
              <a:t>Discussion</a:t>
            </a:r>
            <a:endParaRPr b="1"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MIMIC III</a:t>
            </a:r>
            <a:endParaRPr/>
          </a:p>
        </p:txBody>
      </p:sp>
      <p:sp>
        <p:nvSpPr>
          <p:cNvPr id="141" name="Google Shape;141;p15"/>
          <p:cNvSpPr txBox="1"/>
          <p:nvPr>
            <p:ph idx="1" type="body"/>
          </p:nvPr>
        </p:nvSpPr>
        <p:spPr>
          <a:xfrm>
            <a:off x="708125" y="1800200"/>
            <a:ext cx="3555600" cy="252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Rise in electronic health records has the potential to provide insights to understanding diseases.</a:t>
            </a:r>
            <a:endParaRPr/>
          </a:p>
          <a:p>
            <a:pPr indent="0" lvl="0" marL="0" rtl="0" algn="l">
              <a:spcBef>
                <a:spcPts val="1200"/>
              </a:spcBef>
              <a:spcAft>
                <a:spcPts val="0"/>
              </a:spcAft>
              <a:buNone/>
            </a:pPr>
            <a:r>
              <a:rPr lang="en"/>
              <a:t>MIMIC-III is a freely available database that contains de-identified health-related data associated with forty thousand patients who stayed in critical care units of the Beth Israel Deaconess Medical Center between 2001 and 2012.</a:t>
            </a:r>
            <a:endParaRPr/>
          </a:p>
        </p:txBody>
      </p:sp>
      <p:sp>
        <p:nvSpPr>
          <p:cNvPr id="142" name="Google Shape;142;p15"/>
          <p:cNvSpPr txBox="1"/>
          <p:nvPr/>
        </p:nvSpPr>
        <p:spPr>
          <a:xfrm>
            <a:off x="6923525" y="4393350"/>
            <a:ext cx="1964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Calibri"/>
                <a:ea typeface="Calibri"/>
                <a:cs typeface="Calibri"/>
                <a:sym typeface="Calibri"/>
              </a:rPr>
              <a:t>Alistar E.W et al, </a:t>
            </a:r>
            <a:r>
              <a:rPr i="1" lang="en" sz="1100">
                <a:latin typeface="Calibri"/>
                <a:ea typeface="Calibri"/>
                <a:cs typeface="Calibri"/>
                <a:sym typeface="Calibri"/>
              </a:rPr>
              <a:t>Nature</a:t>
            </a:r>
            <a:r>
              <a:rPr lang="en" sz="1100">
                <a:latin typeface="Calibri"/>
                <a:ea typeface="Calibri"/>
                <a:cs typeface="Calibri"/>
                <a:sym typeface="Calibri"/>
              </a:rPr>
              <a:t> 2016</a:t>
            </a:r>
            <a:endParaRPr sz="1100">
              <a:latin typeface="Calibri"/>
              <a:ea typeface="Calibri"/>
              <a:cs typeface="Calibri"/>
              <a:sym typeface="Calibri"/>
            </a:endParaRPr>
          </a:p>
        </p:txBody>
      </p:sp>
      <p:pic>
        <p:nvPicPr>
          <p:cNvPr id="143" name="Google Shape;143;p15"/>
          <p:cNvPicPr preferRelativeResize="0"/>
          <p:nvPr/>
        </p:nvPicPr>
        <p:blipFill>
          <a:blip r:embed="rId3">
            <a:alphaModFix/>
          </a:blip>
          <a:stretch>
            <a:fillRect/>
          </a:stretch>
        </p:blipFill>
        <p:spPr>
          <a:xfrm>
            <a:off x="4263725" y="914650"/>
            <a:ext cx="4271652" cy="32121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Natural Language Processing</a:t>
            </a:r>
            <a:endParaRPr/>
          </a:p>
        </p:txBody>
      </p:sp>
      <p:sp>
        <p:nvSpPr>
          <p:cNvPr id="149" name="Google Shape;149;p16"/>
          <p:cNvSpPr txBox="1"/>
          <p:nvPr>
            <p:ph idx="1" type="body"/>
          </p:nvPr>
        </p:nvSpPr>
        <p:spPr>
          <a:xfrm>
            <a:off x="819150" y="1990725"/>
            <a:ext cx="4567200" cy="245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Na</a:t>
            </a:r>
            <a:r>
              <a:rPr lang="en"/>
              <a:t>tural language processing is an interdisciplinary subfield of computer science and linguistics</a:t>
            </a:r>
            <a:endParaRPr/>
          </a:p>
          <a:p>
            <a:pPr indent="0" lvl="0" marL="0" rtl="0" algn="l">
              <a:spcBef>
                <a:spcPts val="1200"/>
              </a:spcBef>
              <a:spcAft>
                <a:spcPts val="0"/>
              </a:spcAft>
              <a:buNone/>
            </a:pPr>
            <a:r>
              <a:rPr lang="en"/>
              <a:t>One of the main uses of NLP is to support the automation of tasks in sectors of work that require human coding</a:t>
            </a:r>
            <a:endParaRPr/>
          </a:p>
          <a:p>
            <a:pPr indent="0" lvl="0" marL="0" rtl="0" algn="l">
              <a:spcBef>
                <a:spcPts val="1200"/>
              </a:spcBef>
              <a:spcAft>
                <a:spcPts val="0"/>
              </a:spcAft>
              <a:buNone/>
            </a:pPr>
            <a:r>
              <a:rPr lang="en"/>
              <a:t>NLP models such as bag of words, TF-IDF and Bidirectional LSTM can be used to extract features from the clinical notes to build models that better support the medical field and patient care</a:t>
            </a:r>
            <a:endParaRPr/>
          </a:p>
        </p:txBody>
      </p:sp>
      <p:pic>
        <p:nvPicPr>
          <p:cNvPr id="150" name="Google Shape;150;p16"/>
          <p:cNvPicPr preferRelativeResize="0"/>
          <p:nvPr/>
        </p:nvPicPr>
        <p:blipFill>
          <a:blip r:embed="rId3">
            <a:alphaModFix/>
          </a:blip>
          <a:stretch>
            <a:fillRect/>
          </a:stretch>
        </p:blipFill>
        <p:spPr>
          <a:xfrm>
            <a:off x="5314900" y="1990725"/>
            <a:ext cx="3543301" cy="2128826"/>
          </a:xfrm>
          <a:prstGeom prst="rect">
            <a:avLst/>
          </a:prstGeom>
          <a:noFill/>
          <a:ln>
            <a:noFill/>
          </a:ln>
        </p:spPr>
      </p:pic>
      <p:sp>
        <p:nvSpPr>
          <p:cNvPr id="151" name="Google Shape;151;p16"/>
          <p:cNvSpPr txBox="1"/>
          <p:nvPr/>
        </p:nvSpPr>
        <p:spPr>
          <a:xfrm>
            <a:off x="5858200" y="4119550"/>
            <a:ext cx="3000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https://www.cybiant.com/wp-content/uploads/2020/01/CKC-Natural-Language-Processing.png</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7"/>
          <p:cNvSpPr txBox="1"/>
          <p:nvPr>
            <p:ph type="title"/>
          </p:nvPr>
        </p:nvSpPr>
        <p:spPr>
          <a:xfrm>
            <a:off x="819150" y="6112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SVM with BoW and TF-IDF</a:t>
            </a:r>
            <a:endParaRPr/>
          </a:p>
        </p:txBody>
      </p:sp>
      <p:sp>
        <p:nvSpPr>
          <p:cNvPr id="157" name="Google Shape;157;p17"/>
          <p:cNvSpPr txBox="1"/>
          <p:nvPr>
            <p:ph idx="1" type="body"/>
          </p:nvPr>
        </p:nvSpPr>
        <p:spPr>
          <a:xfrm>
            <a:off x="819150" y="1401275"/>
            <a:ext cx="7505700" cy="17700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SVM:</a:t>
            </a:r>
            <a:endParaRPr/>
          </a:p>
          <a:p>
            <a:pPr indent="-298767" lvl="0" marL="457200" rtl="0" algn="l">
              <a:spcBef>
                <a:spcPts val="1200"/>
              </a:spcBef>
              <a:spcAft>
                <a:spcPts val="0"/>
              </a:spcAft>
              <a:buSzPct val="100000"/>
              <a:buChar char="●"/>
            </a:pPr>
            <a:r>
              <a:rPr lang="en"/>
              <a:t>Initially used for binary classification, but can be applied to non-linear classification</a:t>
            </a:r>
            <a:endParaRPr/>
          </a:p>
          <a:p>
            <a:pPr indent="-298767" lvl="0" marL="457200" rtl="0" algn="l">
              <a:spcBef>
                <a:spcPts val="0"/>
              </a:spcBef>
              <a:spcAft>
                <a:spcPts val="0"/>
              </a:spcAft>
              <a:buSzPct val="100000"/>
              <a:buChar char="●"/>
            </a:pPr>
            <a:r>
              <a:rPr lang="en"/>
              <a:t>SVM with target-dependent and target-independent feature engineering methods have been proven to be effective in many NLP tasks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Bag of Words:</a:t>
            </a:r>
            <a:endParaRPr/>
          </a:p>
          <a:p>
            <a:pPr indent="-298767" lvl="0" marL="457200" rtl="0" algn="l">
              <a:spcBef>
                <a:spcPts val="1200"/>
              </a:spcBef>
              <a:spcAft>
                <a:spcPts val="0"/>
              </a:spcAft>
              <a:buSzPct val="100000"/>
              <a:buChar char="●"/>
            </a:pPr>
            <a:r>
              <a:rPr lang="en"/>
              <a:t>A</a:t>
            </a:r>
            <a:r>
              <a:rPr lang="en"/>
              <a:t> model that is used to extract specific features such as the number of times a word occurs in a text and stores these features to be used by other machine learning algorithms</a:t>
            </a:r>
            <a:endParaRPr/>
          </a:p>
        </p:txBody>
      </p:sp>
      <p:pic>
        <p:nvPicPr>
          <p:cNvPr id="158" name="Google Shape;158;p17"/>
          <p:cNvPicPr preferRelativeResize="0"/>
          <p:nvPr/>
        </p:nvPicPr>
        <p:blipFill>
          <a:blip r:embed="rId3">
            <a:alphaModFix/>
          </a:blip>
          <a:stretch>
            <a:fillRect/>
          </a:stretch>
        </p:blipFill>
        <p:spPr>
          <a:xfrm>
            <a:off x="6107579" y="3290927"/>
            <a:ext cx="2217273" cy="1480050"/>
          </a:xfrm>
          <a:prstGeom prst="rect">
            <a:avLst/>
          </a:prstGeom>
          <a:noFill/>
          <a:ln>
            <a:noFill/>
          </a:ln>
        </p:spPr>
      </p:pic>
      <p:sp>
        <p:nvSpPr>
          <p:cNvPr id="159" name="Google Shape;159;p17"/>
          <p:cNvSpPr txBox="1"/>
          <p:nvPr/>
        </p:nvSpPr>
        <p:spPr>
          <a:xfrm>
            <a:off x="819150" y="3171275"/>
            <a:ext cx="5293200" cy="1876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chemeClr val="dk2"/>
                </a:solidFill>
                <a:latin typeface="Calibri"/>
                <a:ea typeface="Calibri"/>
                <a:cs typeface="Calibri"/>
                <a:sym typeface="Calibri"/>
              </a:rPr>
              <a:t>TF-IDF:</a:t>
            </a:r>
            <a:endParaRPr sz="1100">
              <a:solidFill>
                <a:schemeClr val="dk2"/>
              </a:solidFill>
              <a:latin typeface="Calibri"/>
              <a:ea typeface="Calibri"/>
              <a:cs typeface="Calibri"/>
              <a:sym typeface="Calibri"/>
            </a:endParaRPr>
          </a:p>
          <a:p>
            <a:pPr indent="-298450" lvl="0" marL="457200" rtl="0" algn="l">
              <a:lnSpc>
                <a:spcPct val="115000"/>
              </a:lnSpc>
              <a:spcBef>
                <a:spcPts val="1200"/>
              </a:spcBef>
              <a:spcAft>
                <a:spcPts val="0"/>
              </a:spcAft>
              <a:buClr>
                <a:schemeClr val="dk2"/>
              </a:buClr>
              <a:buSzPts val="1100"/>
              <a:buFont typeface="Calibri"/>
              <a:buChar char="●"/>
            </a:pPr>
            <a:r>
              <a:rPr lang="en" sz="1100">
                <a:solidFill>
                  <a:schemeClr val="dk2"/>
                </a:solidFill>
                <a:latin typeface="Calibri"/>
                <a:ea typeface="Calibri"/>
                <a:cs typeface="Calibri"/>
                <a:sym typeface="Calibri"/>
              </a:rPr>
              <a:t>Assigns a statistical weight to each word based on its relevance in the text.</a:t>
            </a:r>
            <a:endParaRPr sz="1100">
              <a:solidFill>
                <a:schemeClr val="dk2"/>
              </a:solidFill>
              <a:latin typeface="Calibri"/>
              <a:ea typeface="Calibri"/>
              <a:cs typeface="Calibri"/>
              <a:sym typeface="Calibri"/>
            </a:endParaRPr>
          </a:p>
          <a:p>
            <a:pPr indent="-298450" lvl="0" marL="457200" rtl="0" algn="l">
              <a:lnSpc>
                <a:spcPct val="115000"/>
              </a:lnSpc>
              <a:spcBef>
                <a:spcPts val="0"/>
              </a:spcBef>
              <a:spcAft>
                <a:spcPts val="0"/>
              </a:spcAft>
              <a:buClr>
                <a:schemeClr val="dk2"/>
              </a:buClr>
              <a:buSzPts val="1100"/>
              <a:buFont typeface="Calibri"/>
              <a:buChar char="●"/>
            </a:pPr>
            <a:r>
              <a:rPr lang="en" sz="1100">
                <a:solidFill>
                  <a:schemeClr val="dk2"/>
                </a:solidFill>
                <a:latin typeface="Calibri"/>
                <a:ea typeface="Calibri"/>
                <a:cs typeface="Calibri"/>
                <a:sym typeface="Calibri"/>
              </a:rPr>
              <a:t>Higher weight is assigned to words that appear frequently in a single document, but lower weights are assigned to words that appear in a set of multiple documents - the final score of a word is the product of the two numbers.</a:t>
            </a:r>
            <a:endParaRPr sz="1100">
              <a:solidFill>
                <a:schemeClr val="dk2"/>
              </a:solidFill>
              <a:latin typeface="Calibri"/>
              <a:ea typeface="Calibri"/>
              <a:cs typeface="Calibri"/>
              <a:sym typeface="Calibri"/>
            </a:endParaRPr>
          </a:p>
          <a:p>
            <a:pPr indent="-298450" lvl="0" marL="457200" rtl="0" algn="l">
              <a:lnSpc>
                <a:spcPct val="115000"/>
              </a:lnSpc>
              <a:spcBef>
                <a:spcPts val="0"/>
              </a:spcBef>
              <a:spcAft>
                <a:spcPts val="0"/>
              </a:spcAft>
              <a:buClr>
                <a:schemeClr val="dk2"/>
              </a:buClr>
              <a:buSzPts val="1100"/>
              <a:buFont typeface="Calibri"/>
              <a:buChar char="●"/>
            </a:pPr>
            <a:r>
              <a:rPr lang="en" sz="1100">
                <a:solidFill>
                  <a:schemeClr val="dk2"/>
                </a:solidFill>
                <a:latin typeface="Calibri"/>
                <a:ea typeface="Calibri"/>
                <a:cs typeface="Calibri"/>
                <a:sym typeface="Calibri"/>
              </a:rPr>
              <a:t>These scores are used by other machine learning algorithms</a:t>
            </a:r>
            <a:endParaRPr sz="1100">
              <a:solidFill>
                <a:schemeClr val="dk2"/>
              </a:solidFill>
              <a:latin typeface="Calibri"/>
              <a:ea typeface="Calibri"/>
              <a:cs typeface="Calibri"/>
              <a:sym typeface="Calibri"/>
            </a:endParaRPr>
          </a:p>
          <a:p>
            <a:pPr indent="0" lvl="0" marL="0" rtl="0" algn="l">
              <a:spcBef>
                <a:spcPts val="1200"/>
              </a:spcBef>
              <a:spcAft>
                <a:spcPts val="0"/>
              </a:spcAft>
              <a:buNone/>
            </a:pPr>
            <a:r>
              <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LSTM and BiLSTM</a:t>
            </a:r>
            <a:endParaRPr/>
          </a:p>
        </p:txBody>
      </p:sp>
      <p:sp>
        <p:nvSpPr>
          <p:cNvPr id="165" name="Google Shape;165;p18"/>
          <p:cNvSpPr txBox="1"/>
          <p:nvPr>
            <p:ph idx="1" type="body"/>
          </p:nvPr>
        </p:nvSpPr>
        <p:spPr>
          <a:xfrm>
            <a:off x="738625" y="1541950"/>
            <a:ext cx="3753000" cy="3164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t>LSTM:</a:t>
            </a:r>
            <a:endParaRPr/>
          </a:p>
          <a:p>
            <a:pPr indent="-298767" lvl="0" marL="457200" rtl="0" algn="l">
              <a:spcBef>
                <a:spcPts val="1200"/>
              </a:spcBef>
              <a:spcAft>
                <a:spcPts val="0"/>
              </a:spcAft>
              <a:buSzPct val="100000"/>
              <a:buChar char="●"/>
            </a:pPr>
            <a:r>
              <a:rPr lang="en"/>
              <a:t>A type of RNN that can </a:t>
            </a:r>
            <a:r>
              <a:rPr lang="en"/>
              <a:t>preserve</a:t>
            </a:r>
            <a:r>
              <a:rPr lang="en"/>
              <a:t> information for long durations of time and recall that information to predict based on context</a:t>
            </a:r>
            <a:endParaRPr/>
          </a:p>
          <a:p>
            <a:pPr indent="-298767" lvl="0" marL="457200" rtl="0" algn="l">
              <a:spcBef>
                <a:spcPts val="0"/>
              </a:spcBef>
              <a:spcAft>
                <a:spcPts val="0"/>
              </a:spcAft>
              <a:buSzPct val="100000"/>
              <a:buChar char="●"/>
            </a:pPr>
            <a:r>
              <a:rPr lang="en"/>
              <a:t>At each time step LSTM takes 3 </a:t>
            </a:r>
            <a:r>
              <a:rPr lang="en"/>
              <a:t>pieces</a:t>
            </a:r>
            <a:r>
              <a:rPr lang="en"/>
              <a:t> of information</a:t>
            </a:r>
            <a:endParaRPr/>
          </a:p>
          <a:p>
            <a:pPr indent="-287972" lvl="1" marL="914400" rtl="0" algn="l">
              <a:spcBef>
                <a:spcPts val="0"/>
              </a:spcBef>
              <a:spcAft>
                <a:spcPts val="0"/>
              </a:spcAft>
              <a:buSzPct val="100000"/>
              <a:buChar char="○"/>
            </a:pPr>
            <a:r>
              <a:rPr lang="en"/>
              <a:t>Current input data</a:t>
            </a:r>
            <a:endParaRPr/>
          </a:p>
          <a:p>
            <a:pPr indent="-287972" lvl="1" marL="914400" rtl="0" algn="l">
              <a:spcBef>
                <a:spcPts val="0"/>
              </a:spcBef>
              <a:spcAft>
                <a:spcPts val="0"/>
              </a:spcAft>
              <a:buSzPct val="100000"/>
              <a:buChar char="○"/>
            </a:pPr>
            <a:r>
              <a:rPr lang="en"/>
              <a:t>Short term </a:t>
            </a:r>
            <a:r>
              <a:rPr lang="en"/>
              <a:t>memory</a:t>
            </a:r>
            <a:r>
              <a:rPr lang="en"/>
              <a:t> from the last cell (hidden state)</a:t>
            </a:r>
            <a:endParaRPr/>
          </a:p>
          <a:p>
            <a:pPr indent="-287972" lvl="1" marL="914400" rtl="0" algn="l">
              <a:spcBef>
                <a:spcPts val="0"/>
              </a:spcBef>
              <a:spcAft>
                <a:spcPts val="0"/>
              </a:spcAft>
              <a:buSzPct val="100000"/>
              <a:buChar char="○"/>
            </a:pPr>
            <a:r>
              <a:rPr lang="en"/>
              <a:t>Long term </a:t>
            </a:r>
            <a:r>
              <a:rPr lang="en"/>
              <a:t>memory</a:t>
            </a:r>
            <a:r>
              <a:rPr lang="en"/>
              <a:t> </a:t>
            </a:r>
            <a:endParaRPr/>
          </a:p>
          <a:p>
            <a:pPr indent="0" lvl="0" marL="0" rtl="0" algn="l">
              <a:spcBef>
                <a:spcPts val="1200"/>
              </a:spcBef>
              <a:spcAft>
                <a:spcPts val="0"/>
              </a:spcAft>
              <a:buNone/>
            </a:pPr>
            <a:r>
              <a:rPr lang="en"/>
              <a:t>BiLSTM:</a:t>
            </a:r>
            <a:endParaRPr/>
          </a:p>
          <a:p>
            <a:pPr indent="-298767" lvl="0" marL="457200" rtl="0" algn="l">
              <a:spcBef>
                <a:spcPts val="1200"/>
              </a:spcBef>
              <a:spcAft>
                <a:spcPts val="0"/>
              </a:spcAft>
              <a:buSzPct val="100000"/>
              <a:buChar char="●"/>
            </a:pPr>
            <a:r>
              <a:rPr lang="en"/>
              <a:t>Is able to use information from the past and the future based on context</a:t>
            </a:r>
            <a:endParaRPr/>
          </a:p>
          <a:p>
            <a:pPr indent="-298767" lvl="0" marL="457200" rtl="0" algn="l">
              <a:spcBef>
                <a:spcPts val="0"/>
              </a:spcBef>
              <a:spcAft>
                <a:spcPts val="0"/>
              </a:spcAft>
              <a:buSzPct val="100000"/>
              <a:buChar char="●"/>
            </a:pPr>
            <a:r>
              <a:rPr lang="en"/>
              <a:t>Runs both forward and backward at the same time, </a:t>
            </a:r>
            <a:r>
              <a:rPr lang="en"/>
              <a:t>increasing the amount of information available to the network</a:t>
            </a:r>
            <a:endParaRPr/>
          </a:p>
        </p:txBody>
      </p:sp>
      <p:pic>
        <p:nvPicPr>
          <p:cNvPr id="166" name="Google Shape;166;p18"/>
          <p:cNvPicPr preferRelativeResize="0"/>
          <p:nvPr/>
        </p:nvPicPr>
        <p:blipFill>
          <a:blip r:embed="rId3">
            <a:alphaModFix/>
          </a:blip>
          <a:stretch>
            <a:fillRect/>
          </a:stretch>
        </p:blipFill>
        <p:spPr>
          <a:xfrm>
            <a:off x="4641200" y="1541950"/>
            <a:ext cx="4267049" cy="2862275"/>
          </a:xfrm>
          <a:prstGeom prst="rect">
            <a:avLst/>
          </a:prstGeom>
          <a:noFill/>
          <a:ln>
            <a:noFill/>
          </a:ln>
        </p:spPr>
      </p:pic>
      <p:sp>
        <p:nvSpPr>
          <p:cNvPr id="167" name="Google Shape;167;p18"/>
          <p:cNvSpPr txBox="1"/>
          <p:nvPr/>
        </p:nvSpPr>
        <p:spPr>
          <a:xfrm>
            <a:off x="6742150" y="4522150"/>
            <a:ext cx="201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libri"/>
                <a:ea typeface="Calibri"/>
                <a:cs typeface="Calibri"/>
                <a:sym typeface="Calibri"/>
              </a:rPr>
              <a:t>Cornegruta S. et al, 2016 “BiLSTM”</a:t>
            </a:r>
            <a:endParaRPr sz="1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Methods: Data Preprocessing</a:t>
            </a:r>
            <a:endParaRPr/>
          </a:p>
        </p:txBody>
      </p:sp>
      <p:sp>
        <p:nvSpPr>
          <p:cNvPr id="173" name="Google Shape;173;p19"/>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Dataframe:</a:t>
            </a:r>
            <a:endParaRPr/>
          </a:p>
          <a:p>
            <a:pPr indent="-311150" lvl="0" marL="457200" rtl="0" algn="l">
              <a:spcBef>
                <a:spcPts val="1200"/>
              </a:spcBef>
              <a:spcAft>
                <a:spcPts val="0"/>
              </a:spcAft>
              <a:buSzPts val="1300"/>
              <a:buChar char="●"/>
            </a:pPr>
            <a:r>
              <a:rPr lang="en"/>
              <a:t>Imported MIMIC-III .csv file “Patient Clinical Notes” to Pandas dataframe.</a:t>
            </a:r>
            <a:endParaRPr/>
          </a:p>
          <a:p>
            <a:pPr indent="-311150" lvl="0" marL="457200" rtl="0" algn="l">
              <a:spcBef>
                <a:spcPts val="0"/>
              </a:spcBef>
              <a:spcAft>
                <a:spcPts val="0"/>
              </a:spcAft>
              <a:buSzPts val="1300"/>
              <a:buChar char="●"/>
            </a:pPr>
            <a:r>
              <a:rPr lang="en"/>
              <a:t>Removed all features except Subject id, Clinical Notes, and mortality label.</a:t>
            </a:r>
            <a:endParaRPr/>
          </a:p>
          <a:p>
            <a:pPr indent="-311150" lvl="0" marL="457200" rtl="0" algn="l">
              <a:spcBef>
                <a:spcPts val="0"/>
              </a:spcBef>
              <a:spcAft>
                <a:spcPts val="0"/>
              </a:spcAft>
              <a:buSzPts val="1300"/>
              <a:buChar char="●"/>
            </a:pPr>
            <a:r>
              <a:rPr lang="en"/>
              <a:t>Shuffled data and randomly sampled 10,000 examples.</a:t>
            </a:r>
            <a:endParaRPr/>
          </a:p>
          <a:p>
            <a:pPr indent="0" lvl="0" marL="0" rtl="0" algn="l">
              <a:spcBef>
                <a:spcPts val="1200"/>
              </a:spcBef>
              <a:spcAft>
                <a:spcPts val="0"/>
              </a:spcAft>
              <a:buNone/>
            </a:pPr>
            <a:r>
              <a:rPr lang="en"/>
              <a:t>Remove Stopwords:</a:t>
            </a:r>
            <a:endParaRPr/>
          </a:p>
          <a:p>
            <a:pPr indent="-311150" lvl="0" marL="457200" rtl="0" algn="l">
              <a:spcBef>
                <a:spcPts val="1200"/>
              </a:spcBef>
              <a:spcAft>
                <a:spcPts val="0"/>
              </a:spcAft>
              <a:buSzPts val="1300"/>
              <a:buChar char="●"/>
            </a:pPr>
            <a:r>
              <a:rPr lang="en"/>
              <a:t>Used NLTK package to remove stopwords</a:t>
            </a:r>
            <a:endParaRPr/>
          </a:p>
          <a:p>
            <a:pPr indent="-311150" lvl="0" marL="457200" rtl="0" algn="l">
              <a:spcBef>
                <a:spcPts val="0"/>
              </a:spcBef>
              <a:spcAft>
                <a:spcPts val="0"/>
              </a:spcAft>
              <a:buSzPts val="1300"/>
              <a:buChar char="●"/>
            </a:pPr>
            <a:r>
              <a:rPr lang="en"/>
              <a:t>Added additional stopwords of “Admission,” “Discharge,” and “Date”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Methods: Models</a:t>
            </a:r>
            <a:endParaRPr/>
          </a:p>
        </p:txBody>
      </p:sp>
      <p:sp>
        <p:nvSpPr>
          <p:cNvPr id="179" name="Google Shape;179;p20"/>
          <p:cNvSpPr txBox="1"/>
          <p:nvPr>
            <p:ph idx="1" type="body"/>
          </p:nvPr>
        </p:nvSpPr>
        <p:spPr>
          <a:xfrm>
            <a:off x="819150" y="1572925"/>
            <a:ext cx="7505700" cy="2735100"/>
          </a:xfrm>
          <a:prstGeom prst="rect">
            <a:avLst/>
          </a:prstGeom>
        </p:spPr>
        <p:txBody>
          <a:bodyPr anchorCtr="0" anchor="t" bIns="91425" lIns="91425" spcFirstLastPara="1" rIns="91425" wrap="square" tIns="91425">
            <a:normAutofit lnSpcReduction="20000"/>
          </a:bodyPr>
          <a:lstStyle/>
          <a:p>
            <a:pPr indent="-311150" lvl="0" marL="457200" rtl="0" algn="l">
              <a:spcBef>
                <a:spcPts val="0"/>
              </a:spcBef>
              <a:spcAft>
                <a:spcPts val="0"/>
              </a:spcAft>
              <a:buSzPts val="1300"/>
              <a:buChar char="●"/>
            </a:pPr>
            <a:r>
              <a:rPr lang="en"/>
              <a:t>One word ‘attends’ to other words in the same sentence differently</a:t>
            </a:r>
            <a:endParaRPr/>
          </a:p>
          <a:p>
            <a:pPr indent="0" lvl="0" marL="457200" rtl="0" algn="l">
              <a:spcBef>
                <a:spcPts val="1200"/>
              </a:spcBef>
              <a:spcAft>
                <a:spcPts val="0"/>
              </a:spcAft>
              <a:buNone/>
            </a:pPr>
            <a:r>
              <a:t/>
            </a:r>
            <a:endParaRPr/>
          </a:p>
          <a:p>
            <a:pPr indent="0" lvl="0" marL="457200" rtl="0" algn="l">
              <a:spcBef>
                <a:spcPts val="1200"/>
              </a:spcBef>
              <a:spcAft>
                <a:spcPts val="0"/>
              </a:spcAft>
              <a:buNone/>
            </a:pPr>
            <a:r>
              <a:t/>
            </a:r>
            <a:endParaRPr/>
          </a:p>
          <a:p>
            <a:pPr indent="-311150" lvl="0" marL="457200" rtl="0" algn="l">
              <a:spcBef>
                <a:spcPts val="1200"/>
              </a:spcBef>
              <a:spcAft>
                <a:spcPts val="0"/>
              </a:spcAft>
              <a:buSzPts val="1300"/>
              <a:buChar char="●"/>
            </a:pPr>
            <a:r>
              <a:rPr lang="en"/>
              <a:t>Problem with fixed-length context vector: incapability of remembering long sentences</a:t>
            </a:r>
            <a:endParaRPr/>
          </a:p>
          <a:p>
            <a:pPr indent="-311150" lvl="0" marL="457200" rtl="0" algn="l">
              <a:spcBef>
                <a:spcPts val="0"/>
              </a:spcBef>
              <a:spcAft>
                <a:spcPts val="0"/>
              </a:spcAft>
              <a:buSzPts val="1300"/>
              <a:buChar char="●"/>
            </a:pPr>
            <a:r>
              <a:rPr lang="en"/>
              <a:t>Self-attention model: allow inputs to interact with each other and find out who they should pay more attention to</a:t>
            </a:r>
            <a:endParaRPr/>
          </a:p>
          <a:p>
            <a:pPr indent="-311150" lvl="0" marL="457200" rtl="0" algn="l">
              <a:spcBef>
                <a:spcPts val="0"/>
              </a:spcBef>
              <a:spcAft>
                <a:spcPts val="0"/>
              </a:spcAft>
              <a:buSzPts val="1300"/>
              <a:buChar char="●"/>
            </a:pPr>
            <a:r>
              <a:rPr lang="en"/>
              <a:t>Very useful in many NLP tasks: Transformer model</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80" name="Google Shape;180;p20"/>
          <p:cNvPicPr preferRelativeResize="0"/>
          <p:nvPr/>
        </p:nvPicPr>
        <p:blipFill>
          <a:blip r:embed="rId3">
            <a:alphaModFix/>
          </a:blip>
          <a:stretch>
            <a:fillRect/>
          </a:stretch>
        </p:blipFill>
        <p:spPr>
          <a:xfrm>
            <a:off x="3334250" y="3594175"/>
            <a:ext cx="2475493" cy="540800"/>
          </a:xfrm>
          <a:prstGeom prst="rect">
            <a:avLst/>
          </a:prstGeom>
          <a:noFill/>
          <a:ln>
            <a:noFill/>
          </a:ln>
        </p:spPr>
      </p:pic>
      <p:pic>
        <p:nvPicPr>
          <p:cNvPr id="181" name="Google Shape;181;p20"/>
          <p:cNvPicPr preferRelativeResize="0"/>
          <p:nvPr/>
        </p:nvPicPr>
        <p:blipFill>
          <a:blip r:embed="rId4">
            <a:alphaModFix/>
          </a:blip>
          <a:stretch>
            <a:fillRect/>
          </a:stretch>
        </p:blipFill>
        <p:spPr>
          <a:xfrm>
            <a:off x="3334249" y="1986750"/>
            <a:ext cx="2411504" cy="540800"/>
          </a:xfrm>
          <a:prstGeom prst="rect">
            <a:avLst/>
          </a:prstGeom>
          <a:noFill/>
          <a:ln>
            <a:noFill/>
          </a:ln>
        </p:spPr>
      </p:pic>
      <p:sp>
        <p:nvSpPr>
          <p:cNvPr id="182" name="Google Shape;182;p20"/>
          <p:cNvSpPr txBox="1"/>
          <p:nvPr/>
        </p:nvSpPr>
        <p:spPr>
          <a:xfrm>
            <a:off x="4805325" y="4239050"/>
            <a:ext cx="3955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libri"/>
                <a:ea typeface="Calibri"/>
                <a:cs typeface="Calibri"/>
                <a:sym typeface="Calibri"/>
              </a:rPr>
              <a:t>Image source: https://lilianweng.github.io/lil-log/2018/06/24/attention-attention.html</a:t>
            </a:r>
            <a:endParaRPr sz="10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Methods: Models</a:t>
            </a:r>
            <a:endParaRPr/>
          </a:p>
        </p:txBody>
      </p:sp>
      <p:sp>
        <p:nvSpPr>
          <p:cNvPr id="188" name="Google Shape;188;p21"/>
          <p:cNvSpPr txBox="1"/>
          <p:nvPr>
            <p:ph idx="1" type="body"/>
          </p:nvPr>
        </p:nvSpPr>
        <p:spPr>
          <a:xfrm>
            <a:off x="5458075" y="1800200"/>
            <a:ext cx="27762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Components: key, value and query</a:t>
            </a:r>
            <a:endParaRPr/>
          </a:p>
          <a:p>
            <a:pPr indent="-311150" lvl="0" marL="457200" rtl="0" algn="l">
              <a:spcBef>
                <a:spcPts val="0"/>
              </a:spcBef>
              <a:spcAft>
                <a:spcPts val="0"/>
              </a:spcAft>
              <a:buSzPts val="1300"/>
              <a:buChar char="●"/>
            </a:pPr>
            <a:r>
              <a:rPr lang="en"/>
              <a:t>Scaled dot-product attention</a:t>
            </a:r>
            <a:endParaRPr/>
          </a:p>
          <a:p>
            <a:pPr indent="-311150" lvl="0" marL="457200" rtl="0" algn="l">
              <a:spcBef>
                <a:spcPts val="0"/>
              </a:spcBef>
              <a:spcAft>
                <a:spcPts val="0"/>
              </a:spcAft>
              <a:buSzPts val="1300"/>
              <a:buChar char="●"/>
            </a:pPr>
            <a:r>
              <a:rPr lang="en"/>
              <a:t>Extract information based on attention scores</a:t>
            </a:r>
            <a:endParaRPr/>
          </a:p>
          <a:p>
            <a:pPr indent="-311150" lvl="0" marL="457200" rtl="0" algn="l">
              <a:spcBef>
                <a:spcPts val="0"/>
              </a:spcBef>
              <a:spcAft>
                <a:spcPts val="0"/>
              </a:spcAft>
              <a:buSzPts val="1300"/>
              <a:buChar char="●"/>
            </a:pPr>
            <a:r>
              <a:rPr lang="en"/>
              <a:t>Parallel computation</a:t>
            </a:r>
            <a:endParaRPr/>
          </a:p>
        </p:txBody>
      </p:sp>
      <p:pic>
        <p:nvPicPr>
          <p:cNvPr id="189" name="Google Shape;189;p21"/>
          <p:cNvPicPr preferRelativeResize="0"/>
          <p:nvPr/>
        </p:nvPicPr>
        <p:blipFill>
          <a:blip r:embed="rId3">
            <a:alphaModFix/>
          </a:blip>
          <a:stretch>
            <a:fillRect/>
          </a:stretch>
        </p:blipFill>
        <p:spPr>
          <a:xfrm>
            <a:off x="961900" y="1502150"/>
            <a:ext cx="4394950" cy="2824900"/>
          </a:xfrm>
          <a:prstGeom prst="rect">
            <a:avLst/>
          </a:prstGeom>
          <a:noFill/>
          <a:ln>
            <a:noFill/>
          </a:ln>
        </p:spPr>
      </p:pic>
      <p:sp>
        <p:nvSpPr>
          <p:cNvPr id="190" name="Google Shape;190;p21"/>
          <p:cNvSpPr txBox="1"/>
          <p:nvPr/>
        </p:nvSpPr>
        <p:spPr>
          <a:xfrm>
            <a:off x="5583925" y="4058275"/>
            <a:ext cx="3098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libri"/>
                <a:ea typeface="Calibri"/>
                <a:cs typeface="Calibri"/>
                <a:sym typeface="Calibri"/>
              </a:rPr>
              <a:t>Image source: https://speech.ee.ntu.edu.tw/~hylee/ml/ml2021-course-data/self_v7.pdf</a:t>
            </a:r>
            <a:endParaRPr sz="10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