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7" r:id="rId10"/>
    <p:sldId id="268" r:id="rId11"/>
    <p:sldId id="261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97" d="100"/>
          <a:sy n="97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7418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82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91E3A-46D6-424D-A046-8E71C2AA4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Stock Market prediction with Machine learning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98DB5-59BD-E94D-AEEE-FD8A7DC41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Olivia Chen</a:t>
            </a:r>
          </a:p>
        </p:txBody>
      </p:sp>
      <p:pic>
        <p:nvPicPr>
          <p:cNvPr id="4" name="Picture 3" descr="Digital numbers and charts">
            <a:extLst>
              <a:ext uri="{FF2B5EF4-FFF2-40B4-BE49-F238E27FC236}">
                <a16:creationId xmlns:a16="http://schemas.microsoft.com/office/drawing/2014/main" id="{95F40755-55E6-49AA-BE8C-E33DFA584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0" r="29896" b="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1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8AC6-1AAC-F147-AA06-52F30A5D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Nearest neighbor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BD7F76-D3B3-9444-9D6E-830F1BB11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504508"/>
              </p:ext>
            </p:extLst>
          </p:nvPr>
        </p:nvGraphicFramePr>
        <p:xfrm>
          <a:off x="2332831" y="2210891"/>
          <a:ext cx="751998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086">
                  <a:extLst>
                    <a:ext uri="{9D8B030D-6E8A-4147-A177-3AD203B41FA5}">
                      <a16:colId xmlns:a16="http://schemas.microsoft.com/office/drawing/2014/main" val="2673928593"/>
                    </a:ext>
                  </a:extLst>
                </a:gridCol>
                <a:gridCol w="2631688">
                  <a:extLst>
                    <a:ext uri="{9D8B030D-6E8A-4147-A177-3AD203B41FA5}">
                      <a16:colId xmlns:a16="http://schemas.microsoft.com/office/drawing/2014/main" val="3021651417"/>
                    </a:ext>
                  </a:extLst>
                </a:gridCol>
                <a:gridCol w="2901213">
                  <a:extLst>
                    <a:ext uri="{9D8B030D-6E8A-4147-A177-3AD203B41FA5}">
                      <a16:colId xmlns:a16="http://schemas.microsoft.com/office/drawing/2014/main" val="1315161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Train_data</a:t>
                      </a:r>
                      <a:r>
                        <a:rPr lang="en-US" dirty="0"/>
                        <a:t>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Test_data</a:t>
                      </a:r>
                      <a:r>
                        <a:rPr lang="en-US" dirty="0"/>
                        <a:t>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6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6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58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0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7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52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0AFB-802D-BB4B-8F7D-25B6ECB3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7DA1-DC67-E846-A882-A72D1A7CF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case of Recurrent Neural Networks (RNN) introduced by </a:t>
            </a:r>
            <a:r>
              <a:rPr lang="en-US" dirty="0" err="1"/>
              <a:t>Hochreiter</a:t>
            </a:r>
            <a:r>
              <a:rPr lang="en-US" dirty="0"/>
              <a:t> &amp; </a:t>
            </a:r>
            <a:r>
              <a:rPr lang="en-US" dirty="0" err="1"/>
              <a:t>Schmihuber</a:t>
            </a:r>
            <a:endParaRPr lang="en-US" dirty="0"/>
          </a:p>
          <a:p>
            <a:r>
              <a:rPr lang="en-US" dirty="0"/>
              <a:t>Designed to avoid the long-term dependency problem of RNN</a:t>
            </a:r>
          </a:p>
          <a:p>
            <a:r>
              <a:rPr lang="en-US" dirty="0"/>
              <a:t>The key to LSTMs is the cell state</a:t>
            </a:r>
          </a:p>
          <a:p>
            <a:r>
              <a:rPr lang="en-US" dirty="0"/>
              <a:t>LSTM has ability to add or remove information from cell state using gates</a:t>
            </a:r>
          </a:p>
          <a:p>
            <a:r>
              <a:rPr lang="en-US" dirty="0"/>
              <a:t>Gates are used to optionally let information through to cell.</a:t>
            </a:r>
          </a:p>
        </p:txBody>
      </p:sp>
    </p:spTree>
    <p:extLst>
      <p:ext uri="{BB962C8B-B14F-4D97-AF65-F5344CB8AC3E}">
        <p14:creationId xmlns:p14="http://schemas.microsoft.com/office/powerpoint/2010/main" val="217550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DBE2-72FC-E449-94C1-3F64AF8A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312A75A-96CC-0845-87F9-55851D3C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79" y="3526320"/>
            <a:ext cx="3340100" cy="26416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35F763-D2C5-9740-8817-4EDDC952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47" y="1868487"/>
            <a:ext cx="10026650" cy="3978275"/>
          </a:xfrm>
        </p:spPr>
        <p:txBody>
          <a:bodyPr/>
          <a:lstStyle/>
          <a:p>
            <a:r>
              <a:rPr lang="en-US" dirty="0"/>
              <a:t>Epochs : 10</a:t>
            </a:r>
          </a:p>
          <a:p>
            <a:r>
              <a:rPr lang="en-US" dirty="0"/>
              <a:t>RMSE: 8.214</a:t>
            </a:r>
          </a:p>
          <a:p>
            <a:pPr lvl="1"/>
            <a:r>
              <a:rPr lang="en-US" dirty="0"/>
              <a:t>Root Mean Square Error: the standard deviation of the prediction errors.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0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A731-6FE1-024C-B407-C9858589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ECD5-098B-C84B-901B-170BD4D5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Stock Market can be completely random</a:t>
            </a:r>
            <a:r>
              <a:rPr lang="zh-CN" altLang="en-US" dirty="0"/>
              <a:t> </a:t>
            </a:r>
            <a:r>
              <a:rPr lang="en-US" altLang="zh-CN" dirty="0"/>
              <a:t>and unpredictable.</a:t>
            </a:r>
            <a:endParaRPr lang="en-US" dirty="0"/>
          </a:p>
          <a:p>
            <a:r>
              <a:rPr lang="en-US" dirty="0"/>
              <a:t>It is difficult to predict stock market price with machine learning algorithms. The</a:t>
            </a:r>
          </a:p>
          <a:p>
            <a:r>
              <a:rPr lang="en-US" dirty="0"/>
              <a:t>Accuracy of all algorithms is about 50%-70%.</a:t>
            </a:r>
          </a:p>
          <a:p>
            <a:r>
              <a:rPr lang="en-US" dirty="0"/>
              <a:t>ML cannot provide the accuracy we expect.</a:t>
            </a:r>
          </a:p>
          <a:p>
            <a:r>
              <a:rPr lang="en-US" dirty="0"/>
              <a:t>The tested algorithm is not sensitive enough to correctly predicting future prices.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3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D550-8EBA-9648-B46C-35E49AF3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2A2D-149B-354F-9A0E-CEAF88E7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Stock Market is full of uncertainty, expectations </a:t>
            </a:r>
          </a:p>
          <a:p>
            <a:pPr marL="1234350" lvl="2" indent="-514350">
              <a:buFont typeface="+mj-lt"/>
              <a:buAutoNum type="romanLcPeriod"/>
            </a:pPr>
            <a:r>
              <a:rPr lang="en-GB" altLang="en-US" dirty="0"/>
              <a:t>market for the trading </a:t>
            </a:r>
          </a:p>
          <a:p>
            <a:pPr marL="1234350" lvl="2" indent="-514350">
              <a:buFont typeface="+mj-lt"/>
              <a:buAutoNum type="romanLcPeriod"/>
            </a:pPr>
            <a:r>
              <a:rPr lang="en-GB" altLang="en-US" dirty="0"/>
              <a:t>one of the most important sources for companies to raise money</a:t>
            </a:r>
          </a:p>
          <a:p>
            <a:pPr marL="1234350" lvl="2" indent="-514350">
              <a:buFont typeface="+mj-lt"/>
              <a:buAutoNum type="romanLcPeriod"/>
            </a:pPr>
            <a:r>
              <a:rPr lang="en-GB" altLang="en-US" dirty="0"/>
              <a:t>allows businesses to go public, or raise additional capital for expansion</a:t>
            </a:r>
          </a:p>
          <a:p>
            <a:pPr marL="874350" lvl="1" indent="-514350">
              <a:buFont typeface="+mj-lt"/>
              <a:buAutoNum type="romanLcPeriod"/>
            </a:pPr>
            <a:endParaRPr lang="en-US" dirty="0"/>
          </a:p>
          <a:p>
            <a:r>
              <a:rPr lang="en-GB" altLang="en-US" dirty="0"/>
              <a:t>Predicting stock performance is a very large and profitable area of study </a:t>
            </a:r>
          </a:p>
          <a:p>
            <a:endParaRPr lang="en-US" dirty="0"/>
          </a:p>
          <a:p>
            <a:r>
              <a:rPr lang="en-US" dirty="0"/>
              <a:t>Which algorithm will perform best?</a:t>
            </a:r>
          </a:p>
        </p:txBody>
      </p:sp>
    </p:spTree>
    <p:extLst>
      <p:ext uri="{BB962C8B-B14F-4D97-AF65-F5344CB8AC3E}">
        <p14:creationId xmlns:p14="http://schemas.microsoft.com/office/powerpoint/2010/main" val="180014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C603-819F-2941-9A18-5A789640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0A06-5994-1843-9F97-8C9B06441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SPDR S&amp;P 500 Trust ETF (SPY) from Yahoo Finance</a:t>
            </a:r>
          </a:p>
          <a:p>
            <a:r>
              <a:rPr lang="en-US" dirty="0"/>
              <a:t>Time Period: 2016-01-01    </a:t>
            </a:r>
            <a:r>
              <a:rPr lang="en-US" dirty="0">
                <a:sym typeface="Wingdings" pitchFamily="2" charset="2"/>
              </a:rPr>
              <a:t> 2021-01-01</a:t>
            </a:r>
          </a:p>
          <a:p>
            <a:r>
              <a:rPr lang="en-US" dirty="0">
                <a:sym typeface="Wingdings" pitchFamily="2" charset="2"/>
              </a:rPr>
              <a:t>Train &amp; Split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43B010-874F-3B44-8570-4EDA71C64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98885"/>
              </p:ext>
            </p:extLst>
          </p:nvPr>
        </p:nvGraphicFramePr>
        <p:xfrm>
          <a:off x="7063407" y="2623931"/>
          <a:ext cx="3544612" cy="139996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2306">
                  <a:extLst>
                    <a:ext uri="{9D8B030D-6E8A-4147-A177-3AD203B41FA5}">
                      <a16:colId xmlns:a16="http://schemas.microsoft.com/office/drawing/2014/main" val="2953435130"/>
                    </a:ext>
                  </a:extLst>
                </a:gridCol>
                <a:gridCol w="1772306">
                  <a:extLst>
                    <a:ext uri="{9D8B030D-6E8A-4147-A177-3AD203B41FA5}">
                      <a16:colId xmlns:a16="http://schemas.microsoft.com/office/drawing/2014/main" val="2250346165"/>
                    </a:ext>
                  </a:extLst>
                </a:gridCol>
              </a:tblGrid>
              <a:tr h="466654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07314"/>
                  </a:ext>
                </a:extLst>
              </a:tr>
              <a:tr h="466654">
                <a:tc>
                  <a:txBody>
                    <a:bodyPr/>
                    <a:lstStyle/>
                    <a:p>
                      <a:r>
                        <a:rPr lang="en-US" dirty="0"/>
                        <a:t>Train(70%)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65622"/>
                  </a:ext>
                </a:extLst>
              </a:tr>
              <a:tr h="466654">
                <a:tc>
                  <a:txBody>
                    <a:bodyPr/>
                    <a:lstStyle/>
                    <a:p>
                      <a:r>
                        <a:rPr lang="en-US" dirty="0"/>
                        <a:t>Test(30%)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24456"/>
                  </a:ext>
                </a:extLst>
              </a:tr>
            </a:tbl>
          </a:graphicData>
        </a:graphic>
      </p:graphicFrame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8C077FC-8DCD-6144-9D76-A52FDAFF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3" y="4486382"/>
            <a:ext cx="77597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F5A5-80C4-3D49-98BF-940A2C92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7BCD-A94F-9F4A-99F1-1231CD77A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basic and commonly used type of predictive analysis</a:t>
            </a:r>
          </a:p>
          <a:p>
            <a:r>
              <a:rPr lang="en-US" dirty="0"/>
              <a:t>Data contain only one independent variable X which represents the “date” and the dependent variable we are trying to predict is the “stock price”</a:t>
            </a:r>
          </a:p>
          <a:p>
            <a:r>
              <a:rPr lang="en-US" dirty="0"/>
              <a:t>To fit a line to the data points, which then represents an estimated relationship between X and 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4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E2D9-E94C-1B49-B8AF-FBB136B9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3D918-2ABD-A044-ADE9-5D8699709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Fomula: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baseline="-25000" dirty="0"/>
                  <a:t>	where: </a:t>
                </a:r>
              </a:p>
              <a:p>
                <a:pPr marL="0" indent="0">
                  <a:buNone/>
                </a:pPr>
                <a:r>
                  <a:rPr lang="en-US" baseline="-25000" dirty="0"/>
                  <a:t>	  Y is the predicted value of the dependent variable</a:t>
                </a:r>
              </a:p>
              <a:p>
                <a:pPr marL="0" indent="0">
                  <a:buNone/>
                </a:pPr>
                <a:r>
                  <a:rPr lang="en-US" baseline="-25000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1" baseline="-25000" dirty="0"/>
                  <a:t> </a:t>
                </a:r>
                <a:r>
                  <a:rPr lang="en-US" baseline="-25000" dirty="0"/>
                  <a:t>is the Y-intercept</a:t>
                </a:r>
              </a:p>
              <a:p>
                <a:pPr marL="0" indent="0">
                  <a:buNone/>
                </a:pPr>
                <a:r>
                  <a:rPr lang="en-US" baseline="-25000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is the slope</a:t>
                </a:r>
              </a:p>
              <a:p>
                <a:pPr marL="0" indent="0">
                  <a:buNone/>
                </a:pPr>
                <a:r>
                  <a:rPr lang="en-US" baseline="-25000" dirty="0"/>
                  <a:t>	  X is the value of the independent variable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3D918-2ABD-A044-ADE9-5D8699709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41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84019-24FE-4149-B697-40C9D86F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3345950" cy="23032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Linear Regression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C018F206-C33A-2F42-AA19-F49DE3BAC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5303" y="1185840"/>
            <a:ext cx="4383691" cy="1551531"/>
          </a:xfr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26E786C-7567-D641-B24D-E32B10E11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9" b="5090"/>
          <a:stretch/>
        </p:blipFill>
        <p:spPr>
          <a:xfrm>
            <a:off x="5850712" y="3180995"/>
            <a:ext cx="6098400" cy="3430800"/>
          </a:xfrm>
          <a:prstGeom prst="rect">
            <a:avLst/>
          </a:prstGeom>
        </p:spPr>
      </p:pic>
      <p:pic>
        <p:nvPicPr>
          <p:cNvPr id="5" name="Content Placeholder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D3D5DB54-5D33-E742-8B8C-AFF3C65F4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988"/>
          <a:stretch/>
        </p:blipFill>
        <p:spPr>
          <a:xfrm>
            <a:off x="242888" y="3180995"/>
            <a:ext cx="6098380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38B2-2F50-634B-9576-F1BC86E1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61C422-EE3C-7748-8502-F42520105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9500" y="1790700"/>
                <a:ext cx="10026650" cy="427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machine learning algorithm that uses the Bayes’ theorem with strong independence assumptions between the features to procure results.</a:t>
                </a:r>
              </a:p>
              <a:p>
                <a:r>
                  <a:rPr lang="en-US" dirty="0"/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where:</a:t>
                </a:r>
              </a:p>
              <a:p>
                <a:pPr marL="0" indent="0">
                  <a:buNone/>
                </a:pPr>
                <a:r>
                  <a:rPr lang="en-US" dirty="0"/>
                  <a:t>			P(Y|X) = probability of data with vector X in class Y</a:t>
                </a:r>
              </a:p>
              <a:p>
                <a:pPr marL="0" indent="0">
                  <a:buNone/>
                </a:pPr>
                <a:r>
                  <a:rPr lang="en-US" dirty="0"/>
                  <a:t>			P(Y) = initial probability of class Y</a:t>
                </a:r>
              </a:p>
              <a:p>
                <a:pPr marL="0" indent="0">
                  <a:buNone/>
                </a:pPr>
                <a:r>
                  <a:rPr lang="en-US" dirty="0"/>
                  <a:t>			P(|Y) = probability X based on the condition of hypothesis H</a:t>
                </a:r>
              </a:p>
              <a:p>
                <a:pPr marL="0" indent="0">
                  <a:buNone/>
                </a:pPr>
                <a:r>
                  <a:rPr lang="en-US" dirty="0"/>
                  <a:t>			P(X) = probability X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61C422-EE3C-7748-8502-F42520105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500" y="1790700"/>
                <a:ext cx="10026650" cy="4275563"/>
              </a:xfrm>
              <a:blipFill>
                <a:blip r:embed="rId2"/>
                <a:stretch>
                  <a:fillRect l="-1264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16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24DC-8697-D14E-A19A-E222B694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F229-24C3-2A45-AD96-038C7C21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022" y="977997"/>
            <a:ext cx="5488568" cy="3978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Features: 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Open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Close 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	momentum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Return on investment (ROI) [10, 20, 30]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Relative strength index (RSI) [10, 14, 30]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Exponential moving average (EMA) [12, 26]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Moving average convergence divergence (MACD)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Stochastic relative strength index [10, 14, 30]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William %R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True range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Average true range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Commodify channel index</a:t>
            </a:r>
          </a:p>
          <a:p>
            <a:pPr marL="874350" lvl="1" indent="-514350">
              <a:buFont typeface="+mj-lt"/>
              <a:buAutoNum type="romanLcPeriod"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DAA00-9076-7644-9B81-76A4D18E2FA5}"/>
                  </a:ext>
                </a:extLst>
              </p:cNvPr>
              <p:cNvSpPr txBox="1"/>
              <p:nvPr/>
            </p:nvSpPr>
            <p:spPr>
              <a:xfrm>
                <a:off x="887890" y="1910177"/>
                <a:ext cx="2927789" cy="85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Classify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1 -&gt;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𝐶𝑙𝑜𝑠𝑒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𝑂𝑝𝑒𝑛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𝑂𝑝𝑒𝑛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100</m:t>
                    </m:r>
                  </m:oMath>
                </a14:m>
                <a:r>
                  <a:rPr lang="en-US" sz="1400" dirty="0"/>
                  <a:t> &gt;.3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else 0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DAA00-9076-7644-9B81-76A4D18E2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0" y="1910177"/>
                <a:ext cx="2927789" cy="857158"/>
              </a:xfrm>
              <a:prstGeom prst="rect">
                <a:avLst/>
              </a:prstGeom>
              <a:blipFill>
                <a:blip r:embed="rId2"/>
                <a:stretch>
                  <a:fillRect l="-866" t="-147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B0DEB6-78A3-704A-AEA1-F303D22649C7}"/>
              </a:ext>
            </a:extLst>
          </p:cNvPr>
          <p:cNvSpPr txBox="1"/>
          <p:nvPr/>
        </p:nvSpPr>
        <p:spPr>
          <a:xfrm>
            <a:off x="1196004" y="3524197"/>
            <a:ext cx="2086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Accuracy: 55.98</a:t>
            </a:r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9162E07-DA50-A046-8604-A245EAE5F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4"/>
          <a:stretch/>
        </p:blipFill>
        <p:spPr>
          <a:xfrm>
            <a:off x="1450692" y="4947823"/>
            <a:ext cx="5325360" cy="1633854"/>
          </a:xfrm>
          <a:prstGeom prst="rect">
            <a:avLst/>
          </a:prstGeom>
        </p:spPr>
      </p:pic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2DD6293-7E10-7240-95BD-F523CC4C0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052" y="4956272"/>
            <a:ext cx="3125931" cy="16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2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EFFD-7B41-A443-A643-7A4BD6F7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CCD20-5937-B049-8D95-543749179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simplest algorithms used in Machine Learning for regression and classification problem.</a:t>
            </a:r>
          </a:p>
          <a:p>
            <a:r>
              <a:rPr lang="en-US" dirty="0"/>
              <a:t>The prediction of stock market closing price is computed using </a:t>
            </a:r>
            <a:r>
              <a:rPr lang="en-US" dirty="0" err="1"/>
              <a:t>kNN</a:t>
            </a:r>
            <a:r>
              <a:rPr lang="en-US" dirty="0"/>
              <a:t> as follows: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 Determine the number of nearest neighbors, k. 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 Compute the distance between the training samples and the query record.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Sort all training records according to the distance values. </a:t>
            </a:r>
          </a:p>
          <a:p>
            <a:pPr marL="874350" lvl="1" indent="-514350">
              <a:buFont typeface="+mj-lt"/>
              <a:buAutoNum type="romanLcPeriod"/>
            </a:pPr>
            <a:r>
              <a:rPr lang="en-US" dirty="0"/>
              <a:t>Use a majority vote for the class labels of k nearest neighbors, and assign it as a prediction value of the query record.</a:t>
            </a:r>
          </a:p>
        </p:txBody>
      </p:sp>
    </p:spTree>
    <p:extLst>
      <p:ext uri="{BB962C8B-B14F-4D97-AF65-F5344CB8AC3E}">
        <p14:creationId xmlns:p14="http://schemas.microsoft.com/office/powerpoint/2010/main" val="1362255149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DarkSeedLeftStep">
      <a:dk1>
        <a:srgbClr val="000000"/>
      </a:dk1>
      <a:lt1>
        <a:srgbClr val="FFFFFF"/>
      </a:lt1>
      <a:dk2>
        <a:srgbClr val="1E1833"/>
      </a:dk2>
      <a:lt2>
        <a:srgbClr val="F0F3F2"/>
      </a:lt2>
      <a:accent1>
        <a:srgbClr val="CA468C"/>
      </a:accent1>
      <a:accent2>
        <a:srgbClr val="B834B1"/>
      </a:accent2>
      <a:accent3>
        <a:srgbClr val="9A46CA"/>
      </a:accent3>
      <a:accent4>
        <a:srgbClr val="5438B9"/>
      </a:accent4>
      <a:accent5>
        <a:srgbClr val="4660CA"/>
      </a:accent5>
      <a:accent6>
        <a:srgbClr val="3485B8"/>
      </a:accent6>
      <a:hlink>
        <a:srgbClr val="3F43B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645</Words>
  <Application>Microsoft Macintosh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 Light</vt:lpstr>
      <vt:lpstr>Cambria Math</vt:lpstr>
      <vt:lpstr>Rockwell Nova Light</vt:lpstr>
      <vt:lpstr>Wingdings</vt:lpstr>
      <vt:lpstr>LeafVTI</vt:lpstr>
      <vt:lpstr>Stock Market prediction with Machine learning algorithms</vt:lpstr>
      <vt:lpstr>Introduction</vt:lpstr>
      <vt:lpstr>DatA</vt:lpstr>
      <vt:lpstr>Linear Regression</vt:lpstr>
      <vt:lpstr>Linear Regression</vt:lpstr>
      <vt:lpstr>Linear Regression</vt:lpstr>
      <vt:lpstr>Naïve Bayes Algorithm</vt:lpstr>
      <vt:lpstr>Naïve Bayes Algorithm</vt:lpstr>
      <vt:lpstr>K Nearest neighbor</vt:lpstr>
      <vt:lpstr>K Nearest neighbor</vt:lpstr>
      <vt:lpstr>LSTM</vt:lpstr>
      <vt:lpstr>LSTM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Market prediction with Machine learning algorithms</dc:title>
  <dc:creator>Olivia Chen</dc:creator>
  <cp:lastModifiedBy>Olivia Chen</cp:lastModifiedBy>
  <cp:revision>24</cp:revision>
  <dcterms:created xsi:type="dcterms:W3CDTF">2021-05-04T03:37:08Z</dcterms:created>
  <dcterms:modified xsi:type="dcterms:W3CDTF">2021-05-05T00:33:01Z</dcterms:modified>
</cp:coreProperties>
</file>