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57" r:id="rId4"/>
    <p:sldId id="262" r:id="rId5"/>
    <p:sldId id="274" r:id="rId6"/>
    <p:sldId id="271" r:id="rId7"/>
    <p:sldId id="272" r:id="rId8"/>
    <p:sldId id="273" r:id="rId9"/>
    <p:sldId id="275" r:id="rId10"/>
    <p:sldId id="276" r:id="rId11"/>
    <p:sldId id="259" r:id="rId12"/>
    <p:sldId id="264" r:id="rId13"/>
    <p:sldId id="265" r:id="rId14"/>
    <p:sldId id="266" r:id="rId15"/>
    <p:sldId id="267" r:id="rId16"/>
    <p:sldId id="268" r:id="rId17"/>
    <p:sldId id="263" r:id="rId18"/>
    <p:sldId id="277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EEF6FD0-2916-4D30-9517-347018AA1A57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AAFCFB-C93B-4820-B71D-458A02E7F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6FD0-2916-4D30-9517-347018AA1A57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AFCFB-C93B-4820-B71D-458A02E7F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EEF6FD0-2916-4D30-9517-347018AA1A57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6AAFCFB-C93B-4820-B71D-458A02E7F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6FD0-2916-4D30-9517-347018AA1A57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AAFCFB-C93B-4820-B71D-458A02E7F9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6FD0-2916-4D30-9517-347018AA1A57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6AAFCFB-C93B-4820-B71D-458A02E7F9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EEF6FD0-2916-4D30-9517-347018AA1A57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6AAFCFB-C93B-4820-B71D-458A02E7F9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EEF6FD0-2916-4D30-9517-347018AA1A57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6AAFCFB-C93B-4820-B71D-458A02E7F9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6FD0-2916-4D30-9517-347018AA1A57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AAFCFB-C93B-4820-B71D-458A02E7F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6FD0-2916-4D30-9517-347018AA1A57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AAFCFB-C93B-4820-B71D-458A02E7F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6FD0-2916-4D30-9517-347018AA1A57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AAFCFB-C93B-4820-B71D-458A02E7F9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EEF6FD0-2916-4D30-9517-347018AA1A57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6AAFCFB-C93B-4820-B71D-458A02E7F9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EEF6FD0-2916-4D30-9517-347018AA1A57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6AAFCFB-C93B-4820-B71D-458A02E7F9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Computation Creativity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Ayo J. Arum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vs. 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under</a:t>
            </a:r>
            <a:r>
              <a:rPr lang="en-US" dirty="0" smtClean="0"/>
              <a:t>cover</a:t>
            </a:r>
          </a:p>
          <a:p>
            <a:r>
              <a:rPr lang="en-US" u="sng" dirty="0" smtClean="0"/>
              <a:t>under</a:t>
            </a:r>
            <a:r>
              <a:rPr lang="en-US" dirty="0" smtClean="0"/>
              <a:t>wear</a:t>
            </a:r>
          </a:p>
          <a:p>
            <a:r>
              <a:rPr lang="en-US" u="sng" dirty="0" smtClean="0"/>
              <a:t>under</a:t>
            </a:r>
            <a:r>
              <a:rPr lang="en-US" dirty="0" smtClean="0"/>
              <a:t>arm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computers are creative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Blackboard systems – a group of experts (KS), in various disciplines are in a room with one blackboard. </a:t>
            </a:r>
          </a:p>
          <a:p>
            <a:r>
              <a:rPr lang="en-US" dirty="0" smtClean="0"/>
              <a:t>A problem is written on the blackboard</a:t>
            </a:r>
          </a:p>
          <a:p>
            <a:r>
              <a:rPr lang="en-US" dirty="0" smtClean="0"/>
              <a:t>Each experts writes parts of a solution on the board (KSI) using what previous experts have written.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Depth first search – search along one path choosing the next node based on a heuristic function.</a:t>
            </a:r>
          </a:p>
          <a:p>
            <a:r>
              <a:rPr lang="en-US" dirty="0" smtClean="0"/>
              <a:t>Breadth first search – useful for gathering many alternative solutions</a:t>
            </a:r>
          </a:p>
          <a:p>
            <a:r>
              <a:rPr lang="en-US" dirty="0" smtClean="0"/>
              <a:t>Incremental search – there is some prior knowledge of the search space, therefore the search space can be expanded as needed</a:t>
            </a:r>
          </a:p>
          <a:p>
            <a:r>
              <a:rPr lang="en-US" dirty="0" smtClean="0"/>
              <a:t>Differential diagnostic search – directed differentiation among alternatives, process by elimination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algorithm for poetry generation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1. User inputs the text and constraints.</a:t>
            </a:r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Repeat Steps 3-6 until the termination condition is fulfilled.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Blackboard monitor monitors the blackboard to see when something has changed or if one of the following termination criteria is satisfied:</a:t>
            </a:r>
          </a:p>
          <a:p>
            <a:pPr>
              <a:buNone/>
            </a:pPr>
            <a:r>
              <a:rPr lang="en-US" dirty="0" smtClean="0"/>
              <a:t>	(a) The target number of poetry lines has been produced.</a:t>
            </a:r>
          </a:p>
          <a:p>
            <a:pPr>
              <a:buNone/>
            </a:pPr>
            <a:r>
              <a:rPr lang="en-US" dirty="0" smtClean="0"/>
              <a:t>	(b) There are no pending KSIs in the agenda. If either of these conditions is satisfied, the generation process is stopped.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for poetry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4. As a new event occurs on an abstraction level A, experts interested in this level are triggered by the monitor.</a:t>
            </a:r>
          </a:p>
          <a:p>
            <a:pPr lvl="1">
              <a:buNone/>
            </a:pPr>
            <a:r>
              <a:rPr lang="en-US" dirty="0" smtClean="0"/>
              <a:t>(a) Each triggered expert provides the monitor with its list of preconditions.</a:t>
            </a:r>
          </a:p>
          <a:p>
            <a:pPr lvl="1">
              <a:buNone/>
            </a:pPr>
            <a:r>
              <a:rPr lang="en-US" dirty="0" smtClean="0"/>
              <a:t>(b) The monitor checks if the preconditions are satisfied.</a:t>
            </a:r>
          </a:p>
          <a:p>
            <a:pPr lvl="1">
              <a:buNone/>
            </a:pPr>
            <a:r>
              <a:rPr lang="en-US" dirty="0" smtClean="0"/>
              <a:t>(c) If the expert’s preconditions are satisfied, a knowledge source instance (KSI) is produced, containing expert’s name and the part of blackboard to which it will contribute (for example: “Collocation Expert: epithet” ).</a:t>
            </a:r>
          </a:p>
          <a:p>
            <a:pPr lvl="1">
              <a:buNone/>
            </a:pPr>
            <a:r>
              <a:rPr lang="en-US" dirty="0" smtClean="0"/>
              <a:t>(d) KSI is added to the agenda.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5. Control component schedules the KSIs on the agenda according to the following rules:</a:t>
            </a:r>
          </a:p>
          <a:p>
            <a:pPr lvl="1">
              <a:buNone/>
            </a:pPr>
            <a:r>
              <a:rPr lang="en-US" dirty="0" smtClean="0"/>
              <a:t>(a) KSIs contributing to lower levels of abstraction are executed first.</a:t>
            </a:r>
          </a:p>
          <a:p>
            <a:pPr lvl="1">
              <a:buNone/>
            </a:pPr>
            <a:r>
              <a:rPr lang="en-US" dirty="0" smtClean="0"/>
              <a:t>(b) For levels 1-6: KSIs working on one level are scheduled according to the size of the subareas they want to contribute to (KSIs pending to contribute to “emptier” subareas will be executed first)</a:t>
            </a:r>
          </a:p>
          <a:p>
            <a:pPr lvl="1">
              <a:buNone/>
            </a:pPr>
            <a:r>
              <a:rPr lang="en-US" dirty="0" smtClean="0"/>
              <a:t>(c) For level 7: Control-level experts are scheduled according to a predefined order.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for poetry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6. KSIs on the agenda are executed sequentially according to their order.</a:t>
            </a:r>
          </a:p>
          <a:p>
            <a:pPr>
              <a:buNone/>
            </a:pPr>
            <a:r>
              <a:rPr lang="en-US" dirty="0" smtClean="0"/>
              <a:t>7. If a new KSI is produced, all KSIs on the agenda are rescheduled.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220200" cy="6858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main focus: rhythmical measure.</a:t>
            </a:r>
          </a:p>
          <a:p>
            <a:pPr>
              <a:buNone/>
            </a:pPr>
            <a:r>
              <a:rPr lang="en-US" dirty="0" smtClean="0"/>
              <a:t>form template: five syllables in each line.</a:t>
            </a:r>
          </a:p>
          <a:p>
            <a:pPr>
              <a:buNone/>
            </a:pPr>
            <a:r>
              <a:rPr lang="en-US" dirty="0" smtClean="0"/>
              <a:t>Inspiration:</a:t>
            </a:r>
          </a:p>
          <a:p>
            <a:pPr>
              <a:buNone/>
            </a:pPr>
            <a:r>
              <a:rPr lang="en-US" dirty="0" smtClean="0"/>
              <a:t>	At the edge of Ecuador sits a rickety tree house (casa del </a:t>
            </a:r>
            <a:r>
              <a:rPr lang="en-US" dirty="0" err="1" smtClean="0"/>
              <a:t>rbol</a:t>
            </a:r>
            <a:r>
              <a:rPr lang="en-US" dirty="0" smtClean="0"/>
              <a:t>) overlooking an active volcano in the near distance. With it comes a swing with no harnesses, inviting only the bravest of risk-takers to experience a killer view.</a:t>
            </a:r>
          </a:p>
          <a:p>
            <a:pPr algn="ctr">
              <a:buNone/>
            </a:pPr>
            <a:r>
              <a:rPr lang="en-US" dirty="0" smtClean="0"/>
              <a:t>Edge</a:t>
            </a:r>
          </a:p>
          <a:p>
            <a:pPr algn="ctr">
              <a:buNone/>
            </a:pPr>
            <a:r>
              <a:rPr lang="en-US" dirty="0" smtClean="0"/>
              <a:t>I like the border</a:t>
            </a:r>
          </a:p>
          <a:p>
            <a:pPr algn="ctr">
              <a:buNone/>
            </a:pPr>
            <a:r>
              <a:rPr lang="en-US" dirty="0" smtClean="0"/>
              <a:t>Mexican border</a:t>
            </a:r>
          </a:p>
          <a:p>
            <a:pPr algn="ctr">
              <a:buNone/>
            </a:pPr>
            <a:r>
              <a:rPr lang="en-US" dirty="0" smtClean="0"/>
              <a:t>Mexican border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O edge the stiff bound</a:t>
            </a:r>
          </a:p>
          <a:p>
            <a:pPr algn="ctr">
              <a:buNone/>
            </a:pPr>
            <a:r>
              <a:rPr lang="en-US" dirty="0" smtClean="0"/>
              <a:t>Southern border!</a:t>
            </a:r>
          </a:p>
          <a:p>
            <a:pPr algn="ctr">
              <a:buNone/>
            </a:pPr>
            <a:r>
              <a:rPr lang="en-US" dirty="0" smtClean="0"/>
              <a:t>What is the edge?</a:t>
            </a:r>
          </a:p>
          <a:p>
            <a:pPr algn="ctr">
              <a:buNone/>
            </a:pPr>
            <a:r>
              <a:rPr lang="en-US" dirty="0" smtClean="0"/>
              <a:t>Southern border!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Stiff dramatic edge</a:t>
            </a:r>
          </a:p>
          <a:p>
            <a:pPr algn="ctr">
              <a:buNone/>
            </a:pPr>
            <a:r>
              <a:rPr lang="en-US" dirty="0" smtClean="0"/>
              <a:t>Southern border!</a:t>
            </a:r>
          </a:p>
          <a:p>
            <a:pPr algn="ctr">
              <a:buNone/>
            </a:pPr>
            <a:r>
              <a:rPr lang="en-US" dirty="0" smtClean="0"/>
              <a:t>The weepiness waits</a:t>
            </a:r>
          </a:p>
          <a:p>
            <a:pPr algn="ctr">
              <a:buNone/>
            </a:pPr>
            <a:r>
              <a:rPr lang="en-US" dirty="0" smtClean="0"/>
              <a:t>O edge the great bounds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computers be creative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 computational creativity help us understand human creativity?</a:t>
            </a:r>
          </a:p>
          <a:p>
            <a:r>
              <a:rPr lang="en-US" dirty="0" smtClean="0"/>
              <a:t>Could computers (now or in the future) ever do things that appear to be creative?</a:t>
            </a:r>
          </a:p>
          <a:p>
            <a:r>
              <a:rPr lang="en-US" dirty="0" smtClean="0"/>
              <a:t>Could a computer appear to recognize creativity?</a:t>
            </a:r>
          </a:p>
          <a:p>
            <a:r>
              <a:rPr lang="en-US" dirty="0" smtClean="0"/>
              <a:t>Could computers themselves ever really be creative?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Types of intelligence</a:t>
            </a:r>
          </a:p>
          <a:p>
            <a:r>
              <a:rPr lang="en-US" dirty="0" smtClean="0"/>
              <a:t>Creativity definitions</a:t>
            </a:r>
          </a:p>
          <a:p>
            <a:r>
              <a:rPr lang="en-US" dirty="0" smtClean="0"/>
              <a:t>Human creativity (analytical vs insight)</a:t>
            </a:r>
          </a:p>
          <a:p>
            <a:r>
              <a:rPr lang="en-US" dirty="0" smtClean="0"/>
              <a:t>Computation creativity(blackboard system)</a:t>
            </a:r>
          </a:p>
        </p:txBody>
      </p:sp>
    </p:spTree>
    <p:extLst>
      <p:ext uri="{BB962C8B-B14F-4D97-AF65-F5344CB8AC3E}">
        <p14:creationId xmlns:p14="http://schemas.microsoft.com/office/powerpoint/2010/main" val="372488238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intelligence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Logical</a:t>
            </a:r>
          </a:p>
          <a:p>
            <a:r>
              <a:rPr lang="en-US" dirty="0" smtClean="0"/>
              <a:t>Visual</a:t>
            </a:r>
          </a:p>
          <a:p>
            <a:r>
              <a:rPr lang="en-US" dirty="0" smtClean="0"/>
              <a:t>Musical</a:t>
            </a:r>
          </a:p>
          <a:p>
            <a:r>
              <a:rPr lang="en-US" dirty="0" smtClean="0"/>
              <a:t>Intrapersonal (</a:t>
            </a:r>
            <a:r>
              <a:rPr lang="en-US" dirty="0" err="1" smtClean="0"/>
              <a:t>philosphical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Kinesthetic (body)</a:t>
            </a:r>
          </a:p>
          <a:p>
            <a:r>
              <a:rPr lang="en-US" dirty="0" smtClean="0"/>
              <a:t>Interpersonal (emotional)</a:t>
            </a:r>
          </a:p>
          <a:p>
            <a:r>
              <a:rPr lang="en-US" dirty="0" smtClean="0"/>
              <a:t>Naturalistic (environment)</a:t>
            </a:r>
          </a:p>
          <a:p>
            <a:r>
              <a:rPr lang="en-US" dirty="0" smtClean="0"/>
              <a:t>Verbal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Analytical – problem solving</a:t>
            </a:r>
          </a:p>
          <a:p>
            <a:r>
              <a:rPr lang="en-US" dirty="0" smtClean="0"/>
              <a:t>Creative – ability to adapt to new situations</a:t>
            </a:r>
          </a:p>
          <a:p>
            <a:r>
              <a:rPr lang="en-US" dirty="0" smtClean="0"/>
              <a:t>Practical – every day tasks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Howard Gardner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Robert Sternberg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creativity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Creativity is the ability to create ideas</a:t>
            </a:r>
          </a:p>
          <a:p>
            <a:r>
              <a:rPr lang="en-US" dirty="0" smtClean="0"/>
              <a:t>New (to whom?)</a:t>
            </a:r>
          </a:p>
          <a:p>
            <a:r>
              <a:rPr lang="en-US" dirty="0" smtClean="0"/>
              <a:t>Valuable </a:t>
            </a:r>
          </a:p>
          <a:p>
            <a:r>
              <a:rPr lang="en-US" dirty="0" smtClean="0"/>
              <a:t>Novel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Relevance/effectiveness – does it solve the problem</a:t>
            </a:r>
          </a:p>
          <a:p>
            <a:r>
              <a:rPr lang="en-US" dirty="0" smtClean="0"/>
              <a:t>Novelty – is the idea unique, original, surprising</a:t>
            </a:r>
          </a:p>
          <a:p>
            <a:r>
              <a:rPr lang="en-US" dirty="0" smtClean="0"/>
              <a:t>Elegance – does the idea look finished</a:t>
            </a:r>
          </a:p>
          <a:p>
            <a:r>
              <a:rPr lang="en-US" dirty="0" smtClean="0"/>
              <a:t>Genesis – does this idea inspire new ideas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humans are creative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Prefrontal cortex</a:t>
            </a:r>
          </a:p>
          <a:p>
            <a:r>
              <a:rPr lang="en-US" dirty="0" smtClean="0"/>
              <a:t>Associated with problem solving</a:t>
            </a:r>
          </a:p>
          <a:p>
            <a:r>
              <a:rPr lang="en-US" dirty="0" smtClean="0"/>
              <a:t>Blocks insightful thinking</a:t>
            </a:r>
          </a:p>
          <a:p>
            <a:r>
              <a:rPr lang="en-US" dirty="0" smtClean="0"/>
              <a:t>Analytical Intelligence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Right anterior temporal lobe</a:t>
            </a:r>
          </a:p>
          <a:p>
            <a:r>
              <a:rPr lang="en-US" dirty="0" smtClean="0"/>
              <a:t>Semantic hub theory</a:t>
            </a:r>
          </a:p>
          <a:p>
            <a:r>
              <a:rPr lang="en-US" dirty="0" smtClean="0"/>
              <a:t>Social cognition</a:t>
            </a:r>
          </a:p>
          <a:p>
            <a:r>
              <a:rPr lang="en-US" dirty="0" smtClean="0"/>
              <a:t>Memory storage</a:t>
            </a:r>
          </a:p>
          <a:p>
            <a:r>
              <a:rPr lang="en-US" dirty="0" smtClean="0"/>
              <a:t>Practical intelligence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Analytical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Insight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vs. 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Pine_____</a:t>
            </a:r>
          </a:p>
          <a:p>
            <a:r>
              <a:rPr lang="en-US" dirty="0" smtClean="0"/>
              <a:t>Crab_____</a:t>
            </a:r>
          </a:p>
          <a:p>
            <a:r>
              <a:rPr lang="en-US" dirty="0" smtClean="0"/>
              <a:t>_____sauce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vs. 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Pine</a:t>
            </a:r>
            <a:r>
              <a:rPr lang="en-US" u="sng" dirty="0" smtClean="0"/>
              <a:t>apple</a:t>
            </a:r>
          </a:p>
          <a:p>
            <a:r>
              <a:rPr lang="en-US" dirty="0" smtClean="0"/>
              <a:t>Crab</a:t>
            </a:r>
            <a:r>
              <a:rPr lang="en-US" u="sng" dirty="0" smtClean="0"/>
              <a:t>apple</a:t>
            </a:r>
          </a:p>
          <a:p>
            <a:r>
              <a:rPr lang="en-US" u="sng" dirty="0" smtClean="0"/>
              <a:t>apple</a:t>
            </a:r>
            <a:r>
              <a:rPr lang="en-US" dirty="0" smtClean="0"/>
              <a:t>sauce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vs. 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_____cover</a:t>
            </a:r>
          </a:p>
          <a:p>
            <a:r>
              <a:rPr lang="en-US" dirty="0" smtClean="0"/>
              <a:t>_____wear</a:t>
            </a:r>
          </a:p>
          <a:p>
            <a:r>
              <a:rPr lang="en-US" dirty="0" smtClean="0"/>
              <a:t>_____arm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1205</TotalTime>
  <Words>644</Words>
  <Application>Microsoft Office PowerPoint</Application>
  <PresentationFormat>On-screen Show (4:3)</PresentationFormat>
  <Paragraphs>114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Tw Cen MT</vt:lpstr>
      <vt:lpstr>Wingdings</vt:lpstr>
      <vt:lpstr>Wingdings 2</vt:lpstr>
      <vt:lpstr>Median</vt:lpstr>
      <vt:lpstr>Computation Creativity</vt:lpstr>
      <vt:lpstr>Types of intelligence</vt:lpstr>
      <vt:lpstr>Defining creativity</vt:lpstr>
      <vt:lpstr>Evaluating Innovation</vt:lpstr>
      <vt:lpstr>How humans are creative</vt:lpstr>
      <vt:lpstr>Analysis vs. Insight</vt:lpstr>
      <vt:lpstr>Analysis vs. Insight</vt:lpstr>
      <vt:lpstr>Analysis vs. Insight</vt:lpstr>
      <vt:lpstr>PowerPoint Presentation</vt:lpstr>
      <vt:lpstr>Analysis vs. Insight</vt:lpstr>
      <vt:lpstr>How computers are creative</vt:lpstr>
      <vt:lpstr>Knowledge source</vt:lpstr>
      <vt:lpstr>algorithm for poetry generation</vt:lpstr>
      <vt:lpstr>algorithm for poetry generation</vt:lpstr>
      <vt:lpstr>algorithm for poetry generation</vt:lpstr>
      <vt:lpstr>PowerPoint Presentation</vt:lpstr>
      <vt:lpstr>Can computers be creative</vt:lpstr>
      <vt:lpstr>Conclusion</vt:lpstr>
      <vt:lpstr>References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 Creativity</dc:title>
  <dc:creator>Ayo</dc:creator>
  <cp:lastModifiedBy>College of Liberal Arts</cp:lastModifiedBy>
  <cp:revision>74</cp:revision>
  <dcterms:created xsi:type="dcterms:W3CDTF">2014-12-04T19:51:16Z</dcterms:created>
  <dcterms:modified xsi:type="dcterms:W3CDTF">2014-12-08T12:49:32Z</dcterms:modified>
</cp:coreProperties>
</file>