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45" r:id="rId1"/>
  </p:sldMasterIdLst>
  <p:notesMasterIdLst>
    <p:notesMasterId r:id="rId15"/>
  </p:notesMasterIdLst>
  <p:sldIdLst>
    <p:sldId id="256" r:id="rId2"/>
    <p:sldId id="273" r:id="rId3"/>
    <p:sldId id="378" r:id="rId4"/>
    <p:sldId id="379" r:id="rId5"/>
    <p:sldId id="386" r:id="rId6"/>
    <p:sldId id="381" r:id="rId7"/>
    <p:sldId id="380" r:id="rId8"/>
    <p:sldId id="382" r:id="rId9"/>
    <p:sldId id="383" r:id="rId10"/>
    <p:sldId id="387" r:id="rId11"/>
    <p:sldId id="384" r:id="rId12"/>
    <p:sldId id="385" r:id="rId13"/>
    <p:sldId id="432" r:id="rId14"/>
  </p:sldIdLst>
  <p:sldSz cx="10160000" cy="762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8B7E31-0281-42AE-B8B3-64A169B2AA35}" v="1" dt="2021-11-13T20:24:20.9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297" autoAdjust="0"/>
    <p:restoredTop sz="94280" autoAdjust="0"/>
  </p:normalViewPr>
  <p:slideViewPr>
    <p:cSldViewPr>
      <p:cViewPr varScale="1">
        <p:scale>
          <a:sx n="81" d="100"/>
          <a:sy n="81" d="100"/>
        </p:scale>
        <p:origin x="20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6F3827-BC05-4F29-BA53-1047CF336D97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08A18-B701-4B31-91F4-475F0878D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8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375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607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8234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972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98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348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17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5421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158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655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029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55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160000" cy="76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1" y="856075"/>
            <a:ext cx="8985250" cy="3725333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89" spc="-133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6260" y="4664899"/>
            <a:ext cx="7690168" cy="1828800"/>
          </a:xfrm>
        </p:spPr>
        <p:txBody>
          <a:bodyPr>
            <a:normAutofit/>
          </a:bodyPr>
          <a:lstStyle>
            <a:lvl1pPr marL="0" indent="0" algn="l">
              <a:buNone/>
              <a:defRPr sz="3111">
                <a:solidFill>
                  <a:schemeClr val="bg1"/>
                </a:solidFill>
                <a:latin typeface="+mj-lt"/>
              </a:defRPr>
            </a:lvl1pPr>
            <a:lvl2pPr marL="507995" indent="0" algn="ctr">
              <a:buNone/>
              <a:defRPr sz="3111"/>
            </a:lvl2pPr>
            <a:lvl3pPr marL="1015990" indent="0" algn="ctr">
              <a:buNone/>
              <a:defRPr sz="2667"/>
            </a:lvl3pPr>
            <a:lvl4pPr marL="1523985" indent="0" algn="ctr">
              <a:buNone/>
              <a:defRPr sz="2222"/>
            </a:lvl4pPr>
            <a:lvl5pPr marL="2031980" indent="0" algn="ctr">
              <a:buNone/>
              <a:defRPr sz="2222"/>
            </a:lvl5pPr>
            <a:lvl6pPr marL="2539975" indent="0" algn="ctr">
              <a:buNone/>
              <a:defRPr sz="2222"/>
            </a:lvl6pPr>
            <a:lvl7pPr marL="3047970" indent="0" algn="ctr">
              <a:buNone/>
              <a:defRPr sz="2222"/>
            </a:lvl7pPr>
            <a:lvl8pPr marL="3555964" indent="0" algn="ctr">
              <a:buNone/>
              <a:defRPr sz="2222"/>
            </a:lvl8pPr>
            <a:lvl9pPr marL="4063959" indent="0" algn="ctr">
              <a:buNone/>
              <a:defRPr sz="222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85D2A1B-5C3B-41A5-9B61-186A87329E5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4359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60DB-032D-4DAF-AEF1-ABFFC23C691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093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6626" y="772583"/>
            <a:ext cx="21907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2938" y="793752"/>
            <a:ext cx="6445250" cy="6000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4852-EEF3-4FF0-9C1E-880E87DA960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093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7506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852688"/>
            <a:ext cx="8983980" cy="372872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89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6260" y="4652528"/>
            <a:ext cx="7688580" cy="1828800"/>
          </a:xfrm>
        </p:spPr>
        <p:txBody>
          <a:bodyPr anchor="t">
            <a:normAutofit/>
          </a:bodyPr>
          <a:lstStyle>
            <a:lvl1pPr marL="0" indent="0">
              <a:buNone/>
              <a:defRPr sz="3111">
                <a:solidFill>
                  <a:schemeClr val="tx1"/>
                </a:solidFill>
                <a:latin typeface="+mj-lt"/>
              </a:defRPr>
            </a:lvl1pPr>
            <a:lvl2pPr marL="5079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5990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3pPr>
            <a:lvl4pPr marL="152398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4pPr>
            <a:lvl5pPr marL="203198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5pPr>
            <a:lvl6pPr marL="253997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6pPr>
            <a:lvl7pPr marL="304797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7pPr>
            <a:lvl8pPr marL="3555964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8pPr>
            <a:lvl9pPr marL="4063959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1A89-3198-4BD1-8869-2326672B819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485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880" y="2214880"/>
            <a:ext cx="4229100" cy="4185920"/>
          </a:xfrm>
        </p:spPr>
        <p:txBody>
          <a:bodyPr/>
          <a:lstStyle>
            <a:lvl1pPr>
              <a:defRPr sz="2444"/>
            </a:lvl1pPr>
            <a:lvl2pPr>
              <a:defRPr sz="2111"/>
            </a:lvl2pPr>
            <a:lvl3pPr>
              <a:defRPr sz="1889"/>
            </a:lvl3pPr>
            <a:lvl4pPr>
              <a:defRPr sz="1667"/>
            </a:lvl4pPr>
            <a:lvl5pPr>
              <a:defRPr sz="1556"/>
            </a:lvl5pPr>
            <a:lvl6pPr>
              <a:defRPr sz="1556"/>
            </a:lvl6pPr>
            <a:lvl7pPr>
              <a:defRPr sz="1556"/>
            </a:lvl7pPr>
            <a:lvl8pPr>
              <a:defRPr sz="1556"/>
            </a:lvl8pPr>
            <a:lvl9pPr>
              <a:defRPr sz="15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6376" y="2214880"/>
            <a:ext cx="4229100" cy="4185920"/>
          </a:xfrm>
        </p:spPr>
        <p:txBody>
          <a:bodyPr/>
          <a:lstStyle>
            <a:lvl1pPr>
              <a:defRPr sz="2444"/>
            </a:lvl1pPr>
            <a:lvl2pPr>
              <a:defRPr sz="2111"/>
            </a:lvl2pPr>
            <a:lvl3pPr>
              <a:defRPr sz="1889"/>
            </a:lvl3pPr>
            <a:lvl4pPr>
              <a:defRPr sz="1667"/>
            </a:lvl4pPr>
            <a:lvl5pPr>
              <a:defRPr sz="1556"/>
            </a:lvl5pPr>
            <a:lvl6pPr>
              <a:defRPr sz="1556"/>
            </a:lvl6pPr>
            <a:lvl7pPr>
              <a:defRPr sz="1556"/>
            </a:lvl7pPr>
            <a:lvl8pPr>
              <a:defRPr sz="1556"/>
            </a:lvl8pPr>
            <a:lvl9pPr>
              <a:defRPr sz="15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D787-5056-44BF-A419-DAF2E973269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6147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3880" y="2257778"/>
            <a:ext cx="4229100" cy="80377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22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880" y="3040167"/>
            <a:ext cx="4229100" cy="3556000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778"/>
            </a:lvl3pPr>
            <a:lvl4pPr>
              <a:defRPr sz="1556"/>
            </a:lvl4pPr>
            <a:lvl5pPr>
              <a:defRPr sz="1556"/>
            </a:lvl5pPr>
            <a:lvl6pPr>
              <a:defRPr sz="1556"/>
            </a:lvl6pPr>
            <a:lvl7pPr>
              <a:defRPr sz="1556"/>
            </a:lvl7pPr>
            <a:lvl8pPr>
              <a:defRPr sz="1556"/>
            </a:lvl8pPr>
            <a:lvl9pPr>
              <a:defRPr sz="15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5900" y="2255520"/>
            <a:ext cx="4229100" cy="80264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22" b="0" cap="all" baseline="0">
                <a:latin typeface="+mj-lt"/>
              </a:defRPr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95900" y="3037840"/>
            <a:ext cx="4229100" cy="3556000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778"/>
            </a:lvl3pPr>
            <a:lvl4pPr>
              <a:defRPr sz="1556"/>
            </a:lvl4pPr>
            <a:lvl5pPr>
              <a:defRPr sz="1556"/>
            </a:lvl5pPr>
            <a:lvl6pPr>
              <a:defRPr sz="1556"/>
            </a:lvl6pPr>
            <a:lvl7pPr>
              <a:defRPr sz="1556"/>
            </a:lvl7pPr>
            <a:lvl8pPr>
              <a:defRPr sz="1556"/>
            </a:lvl8pPr>
            <a:lvl9pPr>
              <a:defRPr sz="15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DB30F-C528-476B-9DFE-D4EBA94BE9A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298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A950-43F6-4CAE-951D-2CCDD99CEFB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3098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CDD7-8E12-420A-81C9-4375E155C9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1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50000" y="0"/>
            <a:ext cx="3810000" cy="76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84503" y="602536"/>
            <a:ext cx="2819400" cy="213360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846667"/>
            <a:ext cx="5080000" cy="5080000"/>
          </a:xfrm>
        </p:spPr>
        <p:txBody>
          <a:bodyPr/>
          <a:lstStyle>
            <a:lvl1pPr>
              <a:defRPr sz="2444"/>
            </a:lvl1pPr>
            <a:lvl2pPr>
              <a:defRPr sz="2111"/>
            </a:lvl2pPr>
            <a:lvl3pPr>
              <a:defRPr sz="1889"/>
            </a:lvl3pPr>
            <a:lvl4pPr>
              <a:defRPr sz="1667"/>
            </a:lvl4pPr>
            <a:lvl5pPr>
              <a:defRPr sz="1556"/>
            </a:lvl5pPr>
            <a:lvl6pPr>
              <a:defRPr sz="1556"/>
            </a:lvl6pPr>
            <a:lvl7pPr>
              <a:defRPr sz="1556"/>
            </a:lvl7pPr>
            <a:lvl8pPr>
              <a:defRPr sz="1556"/>
            </a:lvl8pPr>
            <a:lvl9pPr>
              <a:defRPr sz="15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96652" y="2790904"/>
            <a:ext cx="2832100" cy="3474430"/>
          </a:xfrm>
        </p:spPr>
        <p:txBody>
          <a:bodyPr>
            <a:normAutofit/>
          </a:bodyPr>
          <a:lstStyle>
            <a:lvl1pPr marL="0" marR="0" indent="0" algn="l" defTabSz="1015990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67">
                <a:solidFill>
                  <a:srgbClr val="404040"/>
                </a:solidFill>
              </a:defRPr>
            </a:lvl1pPr>
            <a:lvl2pPr marL="507995" indent="0">
              <a:buNone/>
              <a:defRPr sz="1333"/>
            </a:lvl2pPr>
            <a:lvl3pPr marL="1015990" indent="0">
              <a:buNone/>
              <a:defRPr sz="1111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marL="0" marR="0" lvl="0" indent="0" algn="l" defTabSz="1015990" rtl="0" eaLnBrk="1" fontAlgn="auto" latinLnBrk="0" hangingPunct="1">
              <a:lnSpc>
                <a:spcPct val="100000"/>
              </a:lnSpc>
              <a:spcBef>
                <a:spcPts val="155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D14DDC0-FCB0-4F5A-9077-CD091F51FFA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233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020" y="6020743"/>
            <a:ext cx="8983980" cy="681426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3111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0160000" cy="5923280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89"/>
              </a:spcBef>
              <a:buNone/>
              <a:defRPr sz="3556">
                <a:solidFill>
                  <a:srgbClr val="4D4D4D"/>
                </a:solidFill>
              </a:defRPr>
            </a:lvl1pPr>
            <a:lvl2pPr marL="507995" indent="0">
              <a:buNone/>
              <a:defRPr sz="3111"/>
            </a:lvl2pPr>
            <a:lvl3pPr marL="1015990" indent="0">
              <a:buNone/>
              <a:defRPr sz="2667"/>
            </a:lvl3pPr>
            <a:lvl4pPr marL="1523985" indent="0">
              <a:buNone/>
              <a:defRPr sz="2222"/>
            </a:lvl4pPr>
            <a:lvl5pPr marL="2031980" indent="0">
              <a:buNone/>
              <a:defRPr sz="2222"/>
            </a:lvl5pPr>
            <a:lvl6pPr marL="2539975" indent="0">
              <a:buNone/>
              <a:defRPr sz="2222"/>
            </a:lvl6pPr>
            <a:lvl7pPr marL="3047970" indent="0">
              <a:buNone/>
              <a:defRPr sz="2222"/>
            </a:lvl7pPr>
            <a:lvl8pPr marL="3555964" indent="0">
              <a:buNone/>
              <a:defRPr sz="2222"/>
            </a:lvl8pPr>
            <a:lvl9pPr marL="4063959" indent="0">
              <a:buNone/>
              <a:defRPr sz="22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3880" y="6566372"/>
            <a:ext cx="7691120" cy="592667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333"/>
              </a:spcBef>
              <a:buNone/>
              <a:defRPr sz="1556">
                <a:solidFill>
                  <a:srgbClr val="262626"/>
                </a:solidFill>
              </a:defRPr>
            </a:lvl1pPr>
            <a:lvl2pPr marL="507995" indent="0">
              <a:buNone/>
              <a:defRPr sz="1333"/>
            </a:lvl2pPr>
            <a:lvl3pPr marL="1015990" indent="0">
              <a:buNone/>
              <a:defRPr sz="1111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55600CE6-ECB9-4120-B250-D52670AD933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78297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7688" y="555037"/>
            <a:ext cx="8977312" cy="18424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3562" y="2214882"/>
            <a:ext cx="8961438" cy="418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" y="7124941"/>
            <a:ext cx="34290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6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7282997"/>
            <a:ext cx="41910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6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7992" y="6477498"/>
            <a:ext cx="2438400" cy="1552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F1C57F8B-32CE-4F83-B7B8-217B322E881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5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  <p:sldLayoutId id="2147483955" r:id="rId10"/>
    <p:sldLayoutId id="2147483956" r:id="rId11"/>
  </p:sldLayoutIdLst>
  <p:hf hdr="0" ftr="0" dt="0"/>
  <p:txStyles>
    <p:titleStyle>
      <a:lvl1pPr algn="l" defTabSz="1015990" rtl="0" eaLnBrk="1" latinLnBrk="0" hangingPunct="1">
        <a:lnSpc>
          <a:spcPct val="90000"/>
        </a:lnSpc>
        <a:spcBef>
          <a:spcPct val="0"/>
        </a:spcBef>
        <a:buNone/>
        <a:defRPr sz="5333" kern="1200" spc="-133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01599" indent="-101599" algn="l" defTabSz="1015990" rtl="0" eaLnBrk="1" latinLnBrk="0" hangingPunct="1">
        <a:lnSpc>
          <a:spcPct val="85000"/>
        </a:lnSpc>
        <a:spcBef>
          <a:spcPts val="1444"/>
        </a:spcBef>
        <a:buFont typeface="Arial" pitchFamily="34" charset="0"/>
        <a:buChar char=" "/>
        <a:defRPr sz="2667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04797" indent="-380996" algn="l" defTabSz="1015990" rtl="0" eaLnBrk="1" latinLnBrk="0" hangingPunct="1">
        <a:lnSpc>
          <a:spcPct val="85000"/>
        </a:lnSpc>
        <a:spcBef>
          <a:spcPts val="667"/>
        </a:spcBef>
        <a:buFont typeface="Arial" pitchFamily="34" charset="0"/>
        <a:buChar char=" "/>
        <a:defRPr sz="2667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09594" indent="-609594" algn="l" defTabSz="1015990" rtl="0" eaLnBrk="1" latinLnBrk="0" hangingPunct="1">
        <a:lnSpc>
          <a:spcPct val="85000"/>
        </a:lnSpc>
        <a:spcBef>
          <a:spcPts val="667"/>
        </a:spcBef>
        <a:buFont typeface="Arial" pitchFamily="34" charset="0"/>
        <a:buChar char=" "/>
        <a:defRPr sz="2222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391" indent="-914391" algn="l" defTabSz="1015990" rtl="0" eaLnBrk="1" latinLnBrk="0" hangingPunct="1">
        <a:lnSpc>
          <a:spcPct val="85000"/>
        </a:lnSpc>
        <a:spcBef>
          <a:spcPts val="667"/>
        </a:spcBef>
        <a:buFont typeface="Arial" pitchFamily="34" charset="0"/>
        <a:buChar char=" 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19188" indent="-1219188" algn="l" defTabSz="1015990" rtl="0" eaLnBrk="1" latinLnBrk="0" hangingPunct="1">
        <a:lnSpc>
          <a:spcPct val="85000"/>
        </a:lnSpc>
        <a:spcBef>
          <a:spcPts val="667"/>
        </a:spcBef>
        <a:buFont typeface="Arial" pitchFamily="34" charset="0"/>
        <a:buChar char=" 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33320" indent="-253997" algn="l" defTabSz="1015990" rtl="0" eaLnBrk="1" latinLnBrk="0" hangingPunct="1">
        <a:lnSpc>
          <a:spcPct val="85000"/>
        </a:lnSpc>
        <a:spcBef>
          <a:spcPts val="667"/>
        </a:spcBef>
        <a:buFont typeface="Arial" pitchFamily="34" charset="0"/>
        <a:buChar char=" 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555540" indent="-253997" algn="l" defTabSz="1015990" rtl="0" eaLnBrk="1" latinLnBrk="0" hangingPunct="1">
        <a:lnSpc>
          <a:spcPct val="85000"/>
        </a:lnSpc>
        <a:spcBef>
          <a:spcPts val="667"/>
        </a:spcBef>
        <a:buFont typeface="Arial" pitchFamily="34" charset="0"/>
        <a:buChar char=" 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777760" indent="-253997" algn="l" defTabSz="1015990" rtl="0" eaLnBrk="1" latinLnBrk="0" hangingPunct="1">
        <a:lnSpc>
          <a:spcPct val="85000"/>
        </a:lnSpc>
        <a:spcBef>
          <a:spcPts val="667"/>
        </a:spcBef>
        <a:buFont typeface="Arial" pitchFamily="34" charset="0"/>
        <a:buChar char=" 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999980" indent="-253997" algn="l" defTabSz="1015990" rtl="0" eaLnBrk="1" latinLnBrk="0" hangingPunct="1">
        <a:lnSpc>
          <a:spcPct val="85000"/>
        </a:lnSpc>
        <a:spcBef>
          <a:spcPts val="667"/>
        </a:spcBef>
        <a:buFont typeface="Arial" pitchFamily="34" charset="0"/>
        <a:buChar char=" 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s.temple.edu/~pwang/2033-PL/2033-index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ctrTitle"/>
          </p:nvPr>
        </p:nvSpPr>
        <p:spPr>
          <a:xfrm>
            <a:off x="755650" y="1447800"/>
            <a:ext cx="8443913" cy="5029200"/>
          </a:xfrm>
          <a:noFill/>
        </p:spPr>
        <p:txBody>
          <a:bodyPr lIns="0" tIns="0" rIns="0" bIns="0" anchor="t">
            <a:normAutofit fontScale="90000"/>
          </a:bodyPr>
          <a:lstStyle/>
          <a:p>
            <a:pPr>
              <a:lnSpc>
                <a:spcPct val="95000"/>
              </a:lnSpc>
            </a:pPr>
            <a:r>
              <a:rPr lang="en-US" altLang="en-US" sz="3600">
                <a:solidFill>
                  <a:srgbClr val="783F04"/>
                </a:solidFill>
                <a:latin typeface="Arial" panose="020B0604020202020204" pitchFamily="34" charset="0"/>
              </a:rPr>
              <a:t>Probability and Statistics for Computer Scientists</a:t>
            </a:r>
            <a:br>
              <a:rPr lang="en-US" altLang="en-US" sz="3600">
                <a:solidFill>
                  <a:srgbClr val="783F04"/>
                </a:solidFill>
                <a:latin typeface="Arial" panose="020B0604020202020204" pitchFamily="34" charset="0"/>
              </a:rPr>
            </a:br>
            <a:r>
              <a:rPr lang="en-US" altLang="zh-CN" sz="3600">
                <a:solidFill>
                  <a:srgbClr val="783F04"/>
                </a:solidFill>
                <a:latin typeface="Arial" panose="020B0604020202020204" pitchFamily="34" charset="0"/>
              </a:rPr>
              <a:t>Third</a:t>
            </a:r>
            <a:r>
              <a:rPr lang="en-US" altLang="en-US" sz="3600">
                <a:solidFill>
                  <a:srgbClr val="783F04"/>
                </a:solidFill>
                <a:latin typeface="Arial" panose="020B0604020202020204" pitchFamily="34" charset="0"/>
              </a:rPr>
              <a:t> Edition, By Michael Baron</a:t>
            </a:r>
            <a:br>
              <a:rPr lang="en-US" altLang="en-US" sz="3200" dirty="0">
                <a:solidFill>
                  <a:srgbClr val="783F04"/>
                </a:solidFill>
                <a:latin typeface="Arial" panose="020B0604020202020204" pitchFamily="34" charset="0"/>
              </a:rPr>
            </a:br>
            <a:br>
              <a:rPr lang="en-US" altLang="en-US" sz="4800" dirty="0">
                <a:solidFill>
                  <a:srgbClr val="783F04"/>
                </a:solidFill>
                <a:latin typeface="Arial" panose="020B0604020202020204" pitchFamily="34" charset="0"/>
              </a:rPr>
            </a:br>
            <a:r>
              <a:rPr lang="en-US" altLang="en-US" sz="6000" dirty="0">
                <a:solidFill>
                  <a:srgbClr val="783F04"/>
                </a:solidFill>
                <a:latin typeface="Arial" panose="020B0604020202020204" pitchFamily="34" charset="0"/>
              </a:rPr>
              <a:t>Section 11.1: Least squares estimation</a:t>
            </a:r>
            <a:br>
              <a:rPr lang="en-US" altLang="en-US" sz="6000">
                <a:solidFill>
                  <a:srgbClr val="783F04"/>
                </a:solidFill>
                <a:latin typeface="Arial" panose="020B0604020202020204" pitchFamily="34" charset="0"/>
              </a:rPr>
            </a:br>
            <a:br>
              <a:rPr lang="en-US" altLang="en-US" sz="4800">
                <a:solidFill>
                  <a:srgbClr val="783F04"/>
                </a:solidFill>
                <a:latin typeface="Arial" panose="020B0604020202020204" pitchFamily="34" charset="0"/>
              </a:rPr>
            </a:br>
            <a:r>
              <a:rPr lang="en-US" altLang="en-US" sz="3600">
                <a:solidFill>
                  <a:srgbClr val="783F04"/>
                </a:solidFill>
                <a:latin typeface="Arial" panose="020B0604020202020204" pitchFamily="34" charset="0"/>
                <a:hlinkClick r:id="rId3"/>
              </a:rPr>
              <a:t>CIS </a:t>
            </a:r>
            <a:r>
              <a:rPr lang="en-US" altLang="en-US" sz="3600" dirty="0">
                <a:solidFill>
                  <a:srgbClr val="783F04"/>
                </a:solidFill>
                <a:latin typeface="Arial" panose="020B0604020202020204" pitchFamily="34" charset="0"/>
                <a:hlinkClick r:id="rId3"/>
              </a:rPr>
              <a:t>2033. Computational Probability and Statistics </a:t>
            </a:r>
            <a:r>
              <a:rPr lang="en-US" altLang="en-US" sz="3600" i="1" dirty="0">
                <a:solidFill>
                  <a:srgbClr val="783F04"/>
                </a:solidFill>
                <a:latin typeface="Arial" panose="020B0604020202020204" pitchFamily="34" charset="0"/>
                <a:hlinkClick r:id="rId3"/>
              </a:rPr>
              <a:t>Pei Wang</a:t>
            </a:r>
            <a:endParaRPr lang="en-US" altLang="en-US" sz="3600" i="1" dirty="0">
              <a:solidFill>
                <a:srgbClr val="783F04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Parameters estimation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62" y="2214881"/>
            <a:ext cx="8961438" cy="1366519"/>
          </a:xfrm>
        </p:spPr>
        <p:txBody>
          <a:bodyPr>
            <a:noAutofit/>
          </a:bodyPr>
          <a:lstStyle/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en-US" sz="3600" dirty="0">
                <a:solidFill>
                  <a:srgbClr val="000000"/>
                </a:solidFill>
              </a:rPr>
              <a:t>Another equivalent method to estimate the parameters in  </a:t>
            </a:r>
            <a:r>
              <a:rPr lang="en-US" altLang="en-US" sz="3600" i="1" dirty="0">
                <a:solidFill>
                  <a:srgbClr val="000000"/>
                </a:solidFill>
              </a:rPr>
              <a:t>y = b</a:t>
            </a:r>
            <a:r>
              <a:rPr lang="en-US" altLang="en-US" sz="3600" i="1" baseline="-25000" dirty="0">
                <a:solidFill>
                  <a:srgbClr val="000000"/>
                </a:solidFill>
              </a:rPr>
              <a:t>0</a:t>
            </a:r>
            <a:r>
              <a:rPr lang="en-US" altLang="en-US" sz="3600" i="1" dirty="0">
                <a:solidFill>
                  <a:srgbClr val="000000"/>
                </a:solidFill>
              </a:rPr>
              <a:t> + b</a:t>
            </a:r>
            <a:r>
              <a:rPr lang="en-US" altLang="en-US" sz="3600" i="1" baseline="-25000" dirty="0">
                <a:solidFill>
                  <a:srgbClr val="000000"/>
                </a:solidFill>
              </a:rPr>
              <a:t>1</a:t>
            </a:r>
            <a:r>
              <a:rPr lang="en-US" altLang="en-US" sz="3600" i="1" dirty="0">
                <a:solidFill>
                  <a:srgbClr val="000000"/>
                </a:solidFill>
              </a:rPr>
              <a:t>x  </a:t>
            </a:r>
            <a:r>
              <a:rPr lang="en-US" altLang="en-US" sz="3600" dirty="0">
                <a:solidFill>
                  <a:srgbClr val="000000"/>
                </a:solidFill>
              </a:rPr>
              <a:t>is to let</a:t>
            </a:r>
            <a:endParaRPr lang="en-US" alt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10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00" y="3429000"/>
            <a:ext cx="5222076" cy="3783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542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Regression and correlation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11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821" y="2209800"/>
            <a:ext cx="979281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807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Regression and correlation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62" y="2214882"/>
            <a:ext cx="8961438" cy="4643118"/>
          </a:xfrm>
        </p:spPr>
        <p:txBody>
          <a:bodyPr>
            <a:normAutofit/>
          </a:bodyPr>
          <a:lstStyle/>
          <a:p>
            <a:pPr marL="38100" indent="0">
              <a:buNone/>
            </a:pPr>
            <a:r>
              <a:rPr lang="en-US" altLang="en-US" sz="3600" dirty="0">
                <a:solidFill>
                  <a:srgbClr val="000000"/>
                </a:solidFill>
              </a:rPr>
              <a:t>The estimated slope (β or b</a:t>
            </a:r>
            <a:r>
              <a:rPr lang="en-US" altLang="en-US" sz="3600" baseline="-25000" dirty="0">
                <a:solidFill>
                  <a:srgbClr val="000000"/>
                </a:solidFill>
              </a:rPr>
              <a:t>1</a:t>
            </a:r>
            <a:r>
              <a:rPr lang="en-US" altLang="en-US" sz="3600" dirty="0">
                <a:solidFill>
                  <a:srgbClr val="000000"/>
                </a:solidFill>
              </a:rPr>
              <a:t>) is proportional</a:t>
            </a:r>
          </a:p>
          <a:p>
            <a:pPr marL="38100" indent="0">
              <a:buNone/>
            </a:pPr>
            <a:r>
              <a:rPr lang="en-US" altLang="en-US" sz="3600" dirty="0">
                <a:solidFill>
                  <a:srgbClr val="000000"/>
                </a:solidFill>
              </a:rPr>
              <a:t>to the sample regression coefficient  r</a:t>
            </a:r>
          </a:p>
          <a:p>
            <a:pPr marL="38100" indent="0">
              <a:buNone/>
            </a:pPr>
            <a:endParaRPr lang="en-US" altLang="en-US" sz="3600" dirty="0">
              <a:solidFill>
                <a:srgbClr val="000000"/>
              </a:solidFill>
            </a:endParaRPr>
          </a:p>
          <a:p>
            <a:pPr marL="38100" indent="0">
              <a:buNone/>
            </a:pPr>
            <a:endParaRPr lang="en-US" altLang="en-US" sz="3600" dirty="0">
              <a:solidFill>
                <a:srgbClr val="000000"/>
              </a:solidFill>
            </a:endParaRPr>
          </a:p>
          <a:p>
            <a:pPr marL="38100" indent="0">
              <a:buNone/>
            </a:pPr>
            <a:r>
              <a:rPr lang="en-US" altLang="en-US" sz="3600" dirty="0">
                <a:solidFill>
                  <a:srgbClr val="000000"/>
                </a:solidFill>
              </a:rPr>
              <a:t>β </a:t>
            </a:r>
            <a:r>
              <a:rPr lang="en-US" altLang="en-US" sz="3600" dirty="0"/>
              <a:t>&gt; 0:</a:t>
            </a:r>
            <a:r>
              <a:rPr lang="en-US" sz="3600" dirty="0"/>
              <a:t> X and Y are positively correlated</a:t>
            </a:r>
          </a:p>
          <a:p>
            <a:pPr marL="38100" indent="0">
              <a:buNone/>
            </a:pPr>
            <a:r>
              <a:rPr lang="en-US" altLang="en-US" sz="3600" dirty="0">
                <a:solidFill>
                  <a:srgbClr val="000000"/>
                </a:solidFill>
              </a:rPr>
              <a:t>β</a:t>
            </a:r>
            <a:r>
              <a:rPr lang="en-US" sz="3600" dirty="0"/>
              <a:t> &lt; 0: X and Y are negatively correlated</a:t>
            </a:r>
          </a:p>
          <a:p>
            <a:pPr marL="38100" indent="0">
              <a:buNone/>
            </a:pPr>
            <a:r>
              <a:rPr lang="en-US" altLang="en-US" sz="3600" dirty="0">
                <a:solidFill>
                  <a:srgbClr val="000000"/>
                </a:solidFill>
              </a:rPr>
              <a:t>β</a:t>
            </a:r>
            <a:r>
              <a:rPr lang="en-US" sz="3600" dirty="0"/>
              <a:t> = 0: Y is a constant, uncorrelated to X </a:t>
            </a:r>
          </a:p>
          <a:p>
            <a:pPr marL="38100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12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4000" y="3352800"/>
            <a:ext cx="4109055" cy="1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07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CA256-00C3-41FB-8857-9D6E2ACF0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B83AF-9EA0-4C8E-9887-7CEF6198A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562" y="2590800"/>
            <a:ext cx="8961438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1. </a:t>
            </a:r>
            <a:r>
              <a:rPr lang="en-US" altLang="zh-CN" sz="3600" dirty="0"/>
              <a:t>Linear regression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2. </a:t>
            </a:r>
            <a:r>
              <a:rPr lang="en-US" sz="3600"/>
              <a:t>The </a:t>
            </a:r>
            <a:r>
              <a:rPr lang="en-US" sz="3600" dirty="0"/>
              <a:t>m</a:t>
            </a:r>
            <a:r>
              <a:rPr lang="en-US" sz="3600"/>
              <a:t>ethod </a:t>
            </a:r>
            <a:r>
              <a:rPr lang="en-US" sz="3600" dirty="0"/>
              <a:t>of least squares</a:t>
            </a:r>
          </a:p>
          <a:p>
            <a:pPr marL="0" indent="0">
              <a:buNone/>
            </a:pPr>
            <a:r>
              <a:rPr lang="en-US" sz="3600" dirty="0"/>
              <a:t>3. Regression and correlation</a:t>
            </a:r>
            <a:endParaRPr lang="en-US" sz="3600" baseline="-25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1D2870-20D5-495A-82EE-8E1EAE92A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6768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Regression models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62" y="2214882"/>
            <a:ext cx="8961438" cy="4566918"/>
          </a:xfrm>
        </p:spPr>
        <p:txBody>
          <a:bodyPr>
            <a:normAutofit/>
          </a:bodyPr>
          <a:lstStyle/>
          <a:p>
            <a:pPr marL="38100" indent="0">
              <a:buNone/>
            </a:pPr>
            <a:r>
              <a:rPr lang="en-US" altLang="zh-CN" sz="3600" dirty="0"/>
              <a:t>A r</a:t>
            </a:r>
            <a:r>
              <a:rPr lang="en-US" sz="3600" dirty="0"/>
              <a:t>egression model relates a </a:t>
            </a:r>
            <a:r>
              <a:rPr lang="en-US" sz="3600" b="1" dirty="0"/>
              <a:t>response </a:t>
            </a:r>
            <a:r>
              <a:rPr lang="en-US" sz="3600" dirty="0"/>
              <a:t>(or </a:t>
            </a:r>
            <a:r>
              <a:rPr lang="en-US" sz="3600" b="1" dirty="0"/>
              <a:t>dependent</a:t>
            </a:r>
            <a:r>
              <a:rPr lang="en-US" sz="3600" dirty="0"/>
              <a:t>) variable Y to one or several </a:t>
            </a:r>
            <a:r>
              <a:rPr lang="en-US" sz="3600" b="1" dirty="0"/>
              <a:t>predictors </a:t>
            </a:r>
            <a:r>
              <a:rPr lang="en-US" sz="3600" dirty="0"/>
              <a:t>(or </a:t>
            </a:r>
            <a:r>
              <a:rPr lang="en-US" sz="3600" b="1" dirty="0"/>
              <a:t>independent</a:t>
            </a:r>
            <a:r>
              <a:rPr lang="en-US" sz="3600" dirty="0"/>
              <a:t>) variables X</a:t>
            </a:r>
            <a:r>
              <a:rPr lang="en-US" sz="3600" baseline="30000" dirty="0"/>
              <a:t>(1)</a:t>
            </a:r>
            <a:r>
              <a:rPr lang="en-US" sz="3600" dirty="0"/>
              <a:t>, …, X</a:t>
            </a:r>
            <a:r>
              <a:rPr lang="en-US" sz="3600" baseline="30000" dirty="0"/>
              <a:t>(k)</a:t>
            </a:r>
            <a:r>
              <a:rPr lang="en-US" sz="3600" dirty="0"/>
              <a:t> </a:t>
            </a:r>
          </a:p>
          <a:p>
            <a:pPr marL="38100" indent="0">
              <a:buNone/>
            </a:pPr>
            <a:r>
              <a:rPr lang="en-US" sz="3600" dirty="0"/>
              <a:t>Regression of Y on X</a:t>
            </a:r>
            <a:r>
              <a:rPr lang="en-US" sz="3600" baseline="30000" dirty="0"/>
              <a:t>(1)</a:t>
            </a:r>
            <a:r>
              <a:rPr lang="en-US" sz="3600" dirty="0"/>
              <a:t>, …, X</a:t>
            </a:r>
            <a:r>
              <a:rPr lang="en-US" sz="3600" baseline="30000" dirty="0"/>
              <a:t>(k)</a:t>
            </a:r>
            <a:r>
              <a:rPr lang="en-US" sz="3600" dirty="0"/>
              <a:t> is the conditional expectation </a:t>
            </a:r>
          </a:p>
          <a:p>
            <a:pPr marL="38100" indent="0">
              <a:buNone/>
            </a:pPr>
            <a:r>
              <a:rPr lang="en-US" sz="3600" dirty="0"/>
              <a:t>      G(x</a:t>
            </a:r>
            <a:r>
              <a:rPr lang="en-US" sz="3600" baseline="30000" dirty="0"/>
              <a:t>(1)</a:t>
            </a:r>
            <a:r>
              <a:rPr lang="en-US" sz="3600" dirty="0"/>
              <a:t>, …, x</a:t>
            </a:r>
            <a:r>
              <a:rPr lang="en-US" sz="3600" baseline="30000" dirty="0"/>
              <a:t>(k)</a:t>
            </a:r>
            <a:r>
              <a:rPr lang="en-US" sz="3600" dirty="0"/>
              <a:t>) = E[Y | X</a:t>
            </a:r>
            <a:r>
              <a:rPr lang="en-US" sz="3600" baseline="30000" dirty="0"/>
              <a:t>(1)</a:t>
            </a:r>
            <a:r>
              <a:rPr lang="en-US" sz="3600" dirty="0"/>
              <a:t> = x</a:t>
            </a:r>
            <a:r>
              <a:rPr lang="en-US" sz="3600" baseline="30000" dirty="0"/>
              <a:t>(1)</a:t>
            </a:r>
            <a:r>
              <a:rPr lang="en-US" sz="3600" dirty="0"/>
              <a:t>, …, X</a:t>
            </a:r>
            <a:r>
              <a:rPr lang="en-US" sz="3600" baseline="30000" dirty="0"/>
              <a:t>(k)</a:t>
            </a:r>
            <a:r>
              <a:rPr lang="en-US" sz="3600" dirty="0"/>
              <a:t> = x</a:t>
            </a:r>
            <a:r>
              <a:rPr lang="en-US" sz="3600" baseline="30000" dirty="0"/>
              <a:t>(k)</a:t>
            </a:r>
            <a:r>
              <a:rPr lang="en-US" sz="3600" dirty="0"/>
              <a:t>]</a:t>
            </a:r>
          </a:p>
          <a:p>
            <a:pPr marL="38100" indent="0">
              <a:buNone/>
            </a:pPr>
            <a:r>
              <a:rPr lang="en-US" sz="3600" dirty="0"/>
              <a:t>We only consider the cases of k = 1, that is,</a:t>
            </a:r>
          </a:p>
          <a:p>
            <a:pPr marL="38100" indent="0">
              <a:buNone/>
            </a:pPr>
            <a:r>
              <a:rPr lang="en-US" sz="3600" dirty="0"/>
              <a:t>     G(x) = E[Y | X = x]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383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Regression example: linear 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17600" y="1981200"/>
            <a:ext cx="7315200" cy="547130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8625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Regression example: non-linear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93800" y="2214563"/>
            <a:ext cx="6716602" cy="490325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8105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Overfitting a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62" y="2214882"/>
            <a:ext cx="8961438" cy="1671318"/>
          </a:xfrm>
        </p:spPr>
        <p:txBody>
          <a:bodyPr>
            <a:normAutofit/>
          </a:bodyPr>
          <a:lstStyle/>
          <a:p>
            <a:pPr marL="38100" indent="0">
              <a:buNone/>
            </a:pPr>
            <a:r>
              <a:rPr lang="en-US" altLang="en-US" sz="3600" dirty="0">
                <a:solidFill>
                  <a:srgbClr val="000000"/>
                </a:solidFill>
              </a:rPr>
              <a:t>Overfitting a model: to fit a regression line too closely to the observed data often lead to poor predictions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5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000" y="3627873"/>
            <a:ext cx="7113559" cy="383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34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62" y="2214881"/>
            <a:ext cx="8961438" cy="3728719"/>
          </a:xfrm>
        </p:spPr>
        <p:txBody>
          <a:bodyPr>
            <a:normAutofit lnSpcReduction="10000"/>
          </a:bodyPr>
          <a:lstStyle/>
          <a:p>
            <a:pPr marL="38100" indent="0">
              <a:buNone/>
            </a:pPr>
            <a:r>
              <a:rPr lang="en-US" altLang="en-US" sz="3600" dirty="0">
                <a:solidFill>
                  <a:srgbClr val="000000"/>
                </a:solidFill>
              </a:rPr>
              <a:t>The simple </a:t>
            </a:r>
            <a:r>
              <a:rPr lang="en-US" altLang="en-US" sz="3600" b="1" dirty="0">
                <a:solidFill>
                  <a:srgbClr val="000000"/>
                </a:solidFill>
              </a:rPr>
              <a:t>linear regression </a:t>
            </a:r>
            <a:r>
              <a:rPr lang="en-US" altLang="en-US" sz="3600" dirty="0">
                <a:solidFill>
                  <a:srgbClr val="000000"/>
                </a:solidFill>
              </a:rPr>
              <a:t>model for a bivariate dataset (x</a:t>
            </a:r>
            <a:r>
              <a:rPr lang="en-US" altLang="en-US" sz="3600" baseline="-25000" dirty="0">
                <a:solidFill>
                  <a:srgbClr val="000000"/>
                </a:solidFill>
              </a:rPr>
              <a:t>1</a:t>
            </a:r>
            <a:r>
              <a:rPr lang="en-US" altLang="en-US" sz="3600" dirty="0">
                <a:solidFill>
                  <a:srgbClr val="000000"/>
                </a:solidFill>
              </a:rPr>
              <a:t>, y</a:t>
            </a:r>
            <a:r>
              <a:rPr lang="en-US" altLang="en-US" sz="3600" baseline="-25000" dirty="0">
                <a:solidFill>
                  <a:srgbClr val="000000"/>
                </a:solidFill>
              </a:rPr>
              <a:t>1</a:t>
            </a:r>
            <a:r>
              <a:rPr lang="en-US" altLang="en-US" sz="3600" dirty="0">
                <a:solidFill>
                  <a:srgbClr val="000000"/>
                </a:solidFill>
              </a:rPr>
              <a:t>), . . . , (</a:t>
            </a:r>
            <a:r>
              <a:rPr lang="en-US" altLang="en-US" sz="3600" dirty="0" err="1">
                <a:solidFill>
                  <a:srgbClr val="000000"/>
                </a:solidFill>
              </a:rPr>
              <a:t>x</a:t>
            </a:r>
            <a:r>
              <a:rPr lang="en-US" altLang="en-US" sz="3600" baseline="-25000" dirty="0" err="1">
                <a:solidFill>
                  <a:srgbClr val="000000"/>
                </a:solidFill>
              </a:rPr>
              <a:t>n</a:t>
            </a:r>
            <a:r>
              <a:rPr lang="en-US" altLang="en-US" sz="3600" dirty="0">
                <a:solidFill>
                  <a:srgbClr val="000000"/>
                </a:solidFill>
              </a:rPr>
              <a:t>, </a:t>
            </a:r>
            <a:r>
              <a:rPr lang="en-US" altLang="en-US" sz="3600" dirty="0" err="1">
                <a:solidFill>
                  <a:srgbClr val="000000"/>
                </a:solidFill>
              </a:rPr>
              <a:t>y</a:t>
            </a:r>
            <a:r>
              <a:rPr lang="en-US" altLang="en-US" sz="3600" baseline="-25000" dirty="0" err="1">
                <a:solidFill>
                  <a:srgbClr val="000000"/>
                </a:solidFill>
              </a:rPr>
              <a:t>n</a:t>
            </a:r>
            <a:r>
              <a:rPr lang="en-US" altLang="en-US" sz="3600" dirty="0">
                <a:solidFill>
                  <a:srgbClr val="000000"/>
                </a:solidFill>
              </a:rPr>
              <a:t>) is </a:t>
            </a:r>
          </a:p>
          <a:p>
            <a:pPr marL="38100" indent="0">
              <a:buNone/>
            </a:pPr>
            <a:r>
              <a:rPr lang="en-US" altLang="en-US" sz="3600" dirty="0">
                <a:solidFill>
                  <a:srgbClr val="000000"/>
                </a:solidFill>
              </a:rPr>
              <a:t>	Y</a:t>
            </a:r>
            <a:r>
              <a:rPr lang="en-US" altLang="en-US" sz="3600" baseline="-25000" dirty="0">
                <a:solidFill>
                  <a:srgbClr val="000000"/>
                </a:solidFill>
              </a:rPr>
              <a:t>i</a:t>
            </a:r>
            <a:r>
              <a:rPr lang="en-US" altLang="en-US" sz="3600" dirty="0">
                <a:solidFill>
                  <a:srgbClr val="000000"/>
                </a:solidFill>
              </a:rPr>
              <a:t> = α + βx</a:t>
            </a:r>
            <a:r>
              <a:rPr lang="en-US" altLang="en-US" sz="3600" baseline="-25000" dirty="0">
                <a:solidFill>
                  <a:srgbClr val="000000"/>
                </a:solidFill>
              </a:rPr>
              <a:t>i</a:t>
            </a:r>
            <a:r>
              <a:rPr lang="en-US" altLang="en-US" sz="3600" dirty="0">
                <a:solidFill>
                  <a:srgbClr val="000000"/>
                </a:solidFill>
              </a:rPr>
              <a:t> + </a:t>
            </a:r>
            <a:r>
              <a:rPr lang="en-US" altLang="en-US" sz="3600" dirty="0" err="1">
                <a:solidFill>
                  <a:srgbClr val="000000"/>
                </a:solidFill>
              </a:rPr>
              <a:t>Z</a:t>
            </a:r>
            <a:r>
              <a:rPr lang="en-US" altLang="en-US" sz="3600" baseline="-25000" dirty="0" err="1">
                <a:solidFill>
                  <a:srgbClr val="000000"/>
                </a:solidFill>
              </a:rPr>
              <a:t>i</a:t>
            </a:r>
            <a:r>
              <a:rPr lang="en-US" altLang="en-US" sz="3600" dirty="0">
                <a:solidFill>
                  <a:srgbClr val="000000"/>
                </a:solidFill>
              </a:rPr>
              <a:t>, for </a:t>
            </a:r>
            <a:r>
              <a:rPr lang="en-US" altLang="en-US" sz="3600" dirty="0" err="1">
                <a:solidFill>
                  <a:srgbClr val="000000"/>
                </a:solidFill>
              </a:rPr>
              <a:t>i</a:t>
            </a:r>
            <a:r>
              <a:rPr lang="en-US" altLang="en-US" sz="3600" dirty="0">
                <a:solidFill>
                  <a:srgbClr val="000000"/>
                </a:solidFill>
              </a:rPr>
              <a:t> = 1, . . ., n, </a:t>
            </a:r>
          </a:p>
          <a:p>
            <a:pPr marL="38100" indent="0">
              <a:buNone/>
            </a:pPr>
            <a:r>
              <a:rPr lang="en-US" altLang="en-US" sz="3600" dirty="0">
                <a:solidFill>
                  <a:srgbClr val="000000"/>
                </a:solidFill>
              </a:rPr>
              <a:t>where Z</a:t>
            </a:r>
            <a:r>
              <a:rPr lang="en-US" altLang="en-US" sz="3600" baseline="-25000" dirty="0">
                <a:solidFill>
                  <a:srgbClr val="000000"/>
                </a:solidFill>
              </a:rPr>
              <a:t>1</a:t>
            </a:r>
            <a:r>
              <a:rPr lang="en-US" altLang="en-US" sz="3600" dirty="0">
                <a:solidFill>
                  <a:srgbClr val="000000"/>
                </a:solidFill>
              </a:rPr>
              <a:t>, . . . , Z</a:t>
            </a:r>
            <a:r>
              <a:rPr lang="en-US" altLang="en-US" sz="3600" baseline="-25000" dirty="0">
                <a:solidFill>
                  <a:srgbClr val="000000"/>
                </a:solidFill>
              </a:rPr>
              <a:t>n</a:t>
            </a:r>
            <a:r>
              <a:rPr lang="en-US" altLang="en-US" sz="3600" dirty="0">
                <a:solidFill>
                  <a:srgbClr val="000000"/>
                </a:solidFill>
              </a:rPr>
              <a:t> are independent random variables with zero expectation</a:t>
            </a:r>
          </a:p>
          <a:p>
            <a:pPr marL="38100" indent="0">
              <a:buNone/>
            </a:pPr>
            <a:r>
              <a:rPr lang="en-US" sz="3600" dirty="0"/>
              <a:t>The </a:t>
            </a:r>
            <a:r>
              <a:rPr lang="en-US" sz="3600" i="1" dirty="0" err="1"/>
              <a:t>i</a:t>
            </a:r>
            <a:r>
              <a:rPr lang="en-US" sz="3600" dirty="0" err="1"/>
              <a:t>th</a:t>
            </a:r>
            <a:r>
              <a:rPr lang="en-US" sz="3600" dirty="0"/>
              <a:t> </a:t>
            </a:r>
            <a:r>
              <a:rPr lang="en-US" sz="3600" b="1" dirty="0"/>
              <a:t>residual</a:t>
            </a:r>
            <a:r>
              <a:rPr lang="en-US" sz="3600" dirty="0"/>
              <a:t>  </a:t>
            </a:r>
            <a:r>
              <a:rPr lang="en-US" sz="3600" dirty="0" err="1"/>
              <a:t>r</a:t>
            </a:r>
            <a:r>
              <a:rPr lang="en-US" altLang="en-US" sz="3600" baseline="-25000" dirty="0" err="1">
                <a:solidFill>
                  <a:srgbClr val="000000"/>
                </a:solidFill>
              </a:rPr>
              <a:t>i</a:t>
            </a:r>
            <a:r>
              <a:rPr lang="en-US" sz="3600" dirty="0"/>
              <a:t> is the distance between the </a:t>
            </a:r>
            <a:r>
              <a:rPr lang="en-US" sz="3600" dirty="0" err="1"/>
              <a:t>ith</a:t>
            </a:r>
            <a:r>
              <a:rPr lang="en-US" sz="3600" dirty="0"/>
              <a:t> point and the estimated regression line: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6</a:t>
            </a:fld>
            <a:endParaRPr lang="en-US" altLang="en-US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800" y="5715000"/>
            <a:ext cx="6232525" cy="809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888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of least squares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62" y="2133600"/>
            <a:ext cx="8961438" cy="609600"/>
          </a:xfrm>
        </p:spPr>
        <p:txBody>
          <a:bodyPr>
            <a:normAutofit/>
          </a:bodyPr>
          <a:lstStyle/>
          <a:p>
            <a:pPr marL="38100" indent="0">
              <a:buNone/>
            </a:pPr>
            <a:r>
              <a:rPr lang="en-US" sz="3600" dirty="0"/>
              <a:t>Choose α and β to minimize the total residual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7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919" y="2638425"/>
            <a:ext cx="52768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3552825"/>
            <a:ext cx="8523387" cy="386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280400" y="4375568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401136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Parameters estimation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62" y="2214881"/>
            <a:ext cx="8961438" cy="724979"/>
          </a:xfrm>
        </p:spPr>
        <p:txBody>
          <a:bodyPr>
            <a:noAutofit/>
          </a:bodyPr>
          <a:lstStyle/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en-US" sz="3600" dirty="0">
                <a:solidFill>
                  <a:srgbClr val="000000"/>
                </a:solidFill>
              </a:rPr>
              <a:t>To get α and β from (x</a:t>
            </a:r>
            <a:r>
              <a:rPr lang="en-US" altLang="en-US" sz="3600" baseline="-25000" dirty="0">
                <a:solidFill>
                  <a:srgbClr val="000000"/>
                </a:solidFill>
              </a:rPr>
              <a:t>1</a:t>
            </a:r>
            <a:r>
              <a:rPr lang="en-US" altLang="en-US" sz="3600" dirty="0">
                <a:solidFill>
                  <a:srgbClr val="000000"/>
                </a:solidFill>
              </a:rPr>
              <a:t>, y</a:t>
            </a:r>
            <a:r>
              <a:rPr lang="en-US" altLang="en-US" sz="3600" baseline="-25000" dirty="0">
                <a:solidFill>
                  <a:srgbClr val="000000"/>
                </a:solidFill>
              </a:rPr>
              <a:t>1</a:t>
            </a:r>
            <a:r>
              <a:rPr lang="en-US" altLang="en-US" sz="3600" dirty="0">
                <a:solidFill>
                  <a:srgbClr val="000000"/>
                </a:solidFill>
              </a:rPr>
              <a:t>), . . . , (</a:t>
            </a:r>
            <a:r>
              <a:rPr lang="en-US" altLang="en-US" sz="3600" dirty="0" err="1">
                <a:solidFill>
                  <a:srgbClr val="000000"/>
                </a:solidFill>
              </a:rPr>
              <a:t>x</a:t>
            </a:r>
            <a:r>
              <a:rPr lang="en-US" altLang="en-US" sz="3600" baseline="-25000" dirty="0" err="1">
                <a:solidFill>
                  <a:srgbClr val="000000"/>
                </a:solidFill>
              </a:rPr>
              <a:t>n</a:t>
            </a:r>
            <a:r>
              <a:rPr lang="en-US" altLang="en-US" sz="3600" dirty="0">
                <a:solidFill>
                  <a:srgbClr val="000000"/>
                </a:solidFill>
              </a:rPr>
              <a:t>, </a:t>
            </a:r>
            <a:r>
              <a:rPr lang="en-US" altLang="en-US" sz="3600" dirty="0" err="1">
                <a:solidFill>
                  <a:srgbClr val="000000"/>
                </a:solidFill>
              </a:rPr>
              <a:t>y</a:t>
            </a:r>
            <a:r>
              <a:rPr lang="en-US" altLang="en-US" sz="3600" baseline="-25000" dirty="0" err="1">
                <a:solidFill>
                  <a:srgbClr val="000000"/>
                </a:solidFill>
              </a:rPr>
              <a:t>n</a:t>
            </a:r>
            <a:r>
              <a:rPr lang="en-US" altLang="en-US" sz="3600" dirty="0">
                <a:solidFill>
                  <a:srgbClr val="000000"/>
                </a:solidFill>
              </a:rPr>
              <a:t>):</a:t>
            </a:r>
            <a:endParaRPr lang="en-US" alt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8</a:t>
            </a:fld>
            <a:endParaRPr lang="en-US" altLang="en-US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2939860"/>
            <a:ext cx="8289925" cy="416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8603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Parameters estimation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62" y="2214881"/>
            <a:ext cx="8961438" cy="724979"/>
          </a:xfrm>
        </p:spPr>
        <p:txBody>
          <a:bodyPr>
            <a:noAutofit/>
          </a:bodyPr>
          <a:lstStyle/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en-US" sz="3600" dirty="0">
                <a:solidFill>
                  <a:srgbClr val="000000"/>
                </a:solidFill>
              </a:rPr>
              <a:t>Solve the previous equations:</a:t>
            </a:r>
            <a:endParaRPr lang="en-US" alt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9</a:t>
            </a:fld>
            <a:endParaRPr lang="en-US" altLang="en-US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2859554"/>
            <a:ext cx="9372600" cy="239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555625" y="5713959"/>
            <a:ext cx="8961438" cy="7249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01599" indent="-101599" algn="l" defTabSz="1015990" rtl="0" eaLnBrk="1" latinLnBrk="0" hangingPunct="1">
              <a:lnSpc>
                <a:spcPct val="85000"/>
              </a:lnSpc>
              <a:spcBef>
                <a:spcPts val="1444"/>
              </a:spcBef>
              <a:buFont typeface="Arial" pitchFamily="34" charset="0"/>
              <a:buChar char=" "/>
              <a:defRPr sz="2667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04797" indent="-380996" algn="l" defTabSz="1015990" rtl="0" eaLnBrk="1" latinLnBrk="0" hangingPunct="1">
              <a:lnSpc>
                <a:spcPct val="85000"/>
              </a:lnSpc>
              <a:spcBef>
                <a:spcPts val="667"/>
              </a:spcBef>
              <a:buFont typeface="Arial" pitchFamily="34" charset="0"/>
              <a:buChar char=" "/>
              <a:defRPr sz="2667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09594" indent="-609594" algn="l" defTabSz="1015990" rtl="0" eaLnBrk="1" latinLnBrk="0" hangingPunct="1">
              <a:lnSpc>
                <a:spcPct val="85000"/>
              </a:lnSpc>
              <a:spcBef>
                <a:spcPts val="667"/>
              </a:spcBef>
              <a:buFont typeface="Arial" pitchFamily="34" charset="0"/>
              <a:buChar char=" "/>
              <a:defRPr sz="2222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391" indent="-914391" algn="l" defTabSz="1015990" rtl="0" eaLnBrk="1" latinLnBrk="0" hangingPunct="1">
              <a:lnSpc>
                <a:spcPct val="85000"/>
              </a:lnSpc>
              <a:spcBef>
                <a:spcPts val="667"/>
              </a:spcBef>
              <a:buFont typeface="Arial" pitchFamily="34" charset="0"/>
              <a:buChar char=" 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19188" indent="-1219188" algn="l" defTabSz="1015990" rtl="0" eaLnBrk="1" latinLnBrk="0" hangingPunct="1">
              <a:lnSpc>
                <a:spcPct val="85000"/>
              </a:lnSpc>
              <a:spcBef>
                <a:spcPts val="667"/>
              </a:spcBef>
              <a:buFont typeface="Arial" pitchFamily="34" charset="0"/>
              <a:buChar char=" 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33320" indent="-253997" algn="l" defTabSz="1015990" rtl="0" eaLnBrk="1" latinLnBrk="0" hangingPunct="1">
              <a:lnSpc>
                <a:spcPct val="85000"/>
              </a:lnSpc>
              <a:spcBef>
                <a:spcPts val="667"/>
              </a:spcBef>
              <a:buFont typeface="Arial" pitchFamily="34" charset="0"/>
              <a:buChar char=" 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555540" indent="-253997" algn="l" defTabSz="1015990" rtl="0" eaLnBrk="1" latinLnBrk="0" hangingPunct="1">
              <a:lnSpc>
                <a:spcPct val="85000"/>
              </a:lnSpc>
              <a:spcBef>
                <a:spcPts val="667"/>
              </a:spcBef>
              <a:buFont typeface="Arial" pitchFamily="34" charset="0"/>
              <a:buChar char=" 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777760" indent="-253997" algn="l" defTabSz="1015990" rtl="0" eaLnBrk="1" latinLnBrk="0" hangingPunct="1">
              <a:lnSpc>
                <a:spcPct val="85000"/>
              </a:lnSpc>
              <a:spcBef>
                <a:spcPts val="667"/>
              </a:spcBef>
              <a:buFont typeface="Arial" pitchFamily="34" charset="0"/>
              <a:buChar char=" 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999980" indent="-253997" algn="l" defTabSz="1015990" rtl="0" eaLnBrk="1" latinLnBrk="0" hangingPunct="1">
              <a:lnSpc>
                <a:spcPct val="85000"/>
              </a:lnSpc>
              <a:spcBef>
                <a:spcPts val="667"/>
              </a:spcBef>
              <a:buFont typeface="Arial" pitchFamily="34" charset="0"/>
              <a:buChar char=" 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altLang="en-US" sz="3600" dirty="0">
                <a:solidFill>
                  <a:srgbClr val="000000"/>
                </a:solidFill>
              </a:rPr>
              <a:t>Both estimators are unbiased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5889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/>
    </p:bldLst>
  </p:timing>
</p:sld>
</file>

<file path=ppt/theme/theme1.xml><?xml version="1.0" encoding="utf-8"?>
<a:theme xmlns:a="http://schemas.openxmlformats.org/drawingml/2006/main" name="Metropolitan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3226</TotalTime>
  <Words>425</Words>
  <Application>Microsoft Office PowerPoint</Application>
  <PresentationFormat>Custom</PresentationFormat>
  <Paragraphs>63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Metropolitan</vt:lpstr>
      <vt:lpstr>Probability and Statistics for Computer Scientists Third Edition, By Michael Baron  Section 11.1: Least squares estimation  CIS 2033. Computational Probability and Statistics Pei Wang</vt:lpstr>
      <vt:lpstr>Regression models </vt:lpstr>
      <vt:lpstr>Regression example: linear </vt:lpstr>
      <vt:lpstr>Regression example: non-linear</vt:lpstr>
      <vt:lpstr>Overfitting a model</vt:lpstr>
      <vt:lpstr>Linear regression</vt:lpstr>
      <vt:lpstr>Method of least squares</vt:lpstr>
      <vt:lpstr>Parameters estimation (1)</vt:lpstr>
      <vt:lpstr>Parameters estimation (2)</vt:lpstr>
      <vt:lpstr>Parameters estimation (3)</vt:lpstr>
      <vt:lpstr>Regression and correlation</vt:lpstr>
      <vt:lpstr>Regression and correlation (2)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Pei Wang</cp:lastModifiedBy>
  <cp:revision>278</cp:revision>
  <dcterms:created xsi:type="dcterms:W3CDTF">2004-05-06T09:28:21Z</dcterms:created>
  <dcterms:modified xsi:type="dcterms:W3CDTF">2021-11-13T20:24:48Z</dcterms:modified>
</cp:coreProperties>
</file>