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57" r:id="rId1"/>
  </p:sldMasterIdLst>
  <p:notesMasterIdLst>
    <p:notesMasterId r:id="rId56"/>
  </p:notesMasterIdLst>
  <p:sldIdLst>
    <p:sldId id="256" r:id="rId2"/>
    <p:sldId id="435" r:id="rId3"/>
    <p:sldId id="440" r:id="rId4"/>
    <p:sldId id="441" r:id="rId5"/>
    <p:sldId id="442" r:id="rId6"/>
    <p:sldId id="443" r:id="rId7"/>
    <p:sldId id="439" r:id="rId8"/>
    <p:sldId id="437" r:id="rId9"/>
    <p:sldId id="450" r:id="rId10"/>
    <p:sldId id="273" r:id="rId11"/>
    <p:sldId id="451" r:id="rId12"/>
    <p:sldId id="292" r:id="rId13"/>
    <p:sldId id="293" r:id="rId14"/>
    <p:sldId id="294" r:id="rId15"/>
    <p:sldId id="297" r:id="rId16"/>
    <p:sldId id="312" r:id="rId17"/>
    <p:sldId id="317" r:id="rId18"/>
    <p:sldId id="318" r:id="rId19"/>
    <p:sldId id="295" r:id="rId20"/>
    <p:sldId id="319" r:id="rId21"/>
    <p:sldId id="444" r:id="rId22"/>
    <p:sldId id="445" r:id="rId23"/>
    <p:sldId id="298" r:id="rId24"/>
    <p:sldId id="313" r:id="rId25"/>
    <p:sldId id="446" r:id="rId26"/>
    <p:sldId id="300" r:id="rId27"/>
    <p:sldId id="320" r:id="rId28"/>
    <p:sldId id="321" r:id="rId29"/>
    <p:sldId id="447" r:id="rId30"/>
    <p:sldId id="301" r:id="rId31"/>
    <p:sldId id="448" r:id="rId32"/>
    <p:sldId id="302" r:id="rId33"/>
    <p:sldId id="303" r:id="rId34"/>
    <p:sldId id="309" r:id="rId35"/>
    <p:sldId id="310" r:id="rId36"/>
    <p:sldId id="311" r:id="rId37"/>
    <p:sldId id="452" r:id="rId38"/>
    <p:sldId id="453" r:id="rId39"/>
    <p:sldId id="454" r:id="rId40"/>
    <p:sldId id="455" r:id="rId41"/>
    <p:sldId id="456" r:id="rId42"/>
    <p:sldId id="457" r:id="rId43"/>
    <p:sldId id="458" r:id="rId44"/>
    <p:sldId id="459" r:id="rId45"/>
    <p:sldId id="460" r:id="rId46"/>
    <p:sldId id="304" r:id="rId47"/>
    <p:sldId id="461" r:id="rId48"/>
    <p:sldId id="305" r:id="rId49"/>
    <p:sldId id="322" r:id="rId50"/>
    <p:sldId id="462" r:id="rId51"/>
    <p:sldId id="306" r:id="rId52"/>
    <p:sldId id="307" r:id="rId53"/>
    <p:sldId id="323" r:id="rId54"/>
    <p:sldId id="432" r:id="rId55"/>
  </p:sldIdLst>
  <p:sldSz cx="10160000" cy="7620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80B548-817D-4351-8B25-578061869506}" v="6" dt="2026-03-10T23:18:26.6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79" autoAdjust="0"/>
    <p:restoredTop sz="94438" autoAdjust="0"/>
  </p:normalViewPr>
  <p:slideViewPr>
    <p:cSldViewPr>
      <p:cViewPr>
        <p:scale>
          <a:sx n="74" d="100"/>
          <a:sy n="74" d="100"/>
        </p:scale>
        <p:origin x="1112" y="10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i Wang" userId="efced5f0-5fb3-403a-87a2-185169d47240" providerId="ADAL" clId="{1D5C59C0-8060-4573-907D-0439DD235882}"/>
    <pc:docChg chg="custSel modSld">
      <pc:chgData name="Pei Wang" userId="efced5f0-5fb3-403a-87a2-185169d47240" providerId="ADAL" clId="{1D5C59C0-8060-4573-907D-0439DD235882}" dt="2026-03-10T23:23:21.266" v="8" actId="14100"/>
      <pc:docMkLst>
        <pc:docMk/>
      </pc:docMkLst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1293835741" sldId="273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1293835741" sldId="273"/>
            <ac:spMk id="2" creationId="{00000000-0000-0000-0000-000000000000}"/>
          </ac:spMkLst>
        </pc:spChg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1293835741" sldId="273"/>
            <ac:spMk id="4" creationId="{00000000-0000-0000-0000-000000000000}"/>
          </ac:spMkLst>
        </pc:spChg>
      </pc:sldChg>
      <pc:sldChg chg="modSp modAnim">
        <pc:chgData name="Pei Wang" userId="efced5f0-5fb3-403a-87a2-185169d47240" providerId="ADAL" clId="{1D5C59C0-8060-4573-907D-0439DD235882}" dt="2026-03-10T23:18:26.670" v="4" actId="20577"/>
        <pc:sldMkLst>
          <pc:docMk/>
          <pc:sldMk cId="1295390178" sldId="292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1295390178" sldId="292"/>
            <ac:spMk id="2" creationId="{00000000-0000-0000-0000-000000000000}"/>
          </ac:spMkLst>
        </pc:spChg>
        <pc:spChg chg="mod">
          <ac:chgData name="Pei Wang" userId="efced5f0-5fb3-403a-87a2-185169d47240" providerId="ADAL" clId="{1D5C59C0-8060-4573-907D-0439DD235882}" dt="2026-03-10T23:18:26.670" v="4" actId="20577"/>
          <ac:spMkLst>
            <pc:docMk/>
            <pc:sldMk cId="1295390178" sldId="292"/>
            <ac:spMk id="3" creationId="{00000000-0000-0000-0000-000000000000}"/>
          </ac:spMkLst>
        </pc:spChg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1295390178" sldId="292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4048016107" sldId="293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4048016107" sldId="293"/>
            <ac:spMk id="2" creationId="{00000000-0000-0000-0000-000000000000}"/>
          </ac:spMkLst>
        </pc:spChg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4048016107" sldId="293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3978903661" sldId="294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3978903661" sldId="294"/>
            <ac:spMk id="2" creationId="{00000000-0000-0000-0000-000000000000}"/>
          </ac:spMkLst>
        </pc:spChg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3978903661" sldId="294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3973273774" sldId="295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3973273774" sldId="295"/>
            <ac:spMk id="2" creationId="{00000000-0000-0000-0000-000000000000}"/>
          </ac:spMkLst>
        </pc:spChg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3973273774" sldId="295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1041718414" sldId="297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1041718414" sldId="297"/>
            <ac:spMk id="2" creationId="{00000000-0000-0000-0000-000000000000}"/>
          </ac:spMkLst>
        </pc:spChg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1041718414" sldId="297"/>
            <ac:spMk id="4" creationId="{00000000-0000-0000-0000-000000000000}"/>
          </ac:spMkLst>
        </pc:spChg>
      </pc:sldChg>
      <pc:sldChg chg="addSp delSp modSp mod delAnim">
        <pc:chgData name="Pei Wang" userId="efced5f0-5fb3-403a-87a2-185169d47240" providerId="ADAL" clId="{1D5C59C0-8060-4573-907D-0439DD235882}" dt="2026-03-10T23:23:21.266" v="8" actId="14100"/>
        <pc:sldMkLst>
          <pc:docMk/>
          <pc:sldMk cId="4114506514" sldId="298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4114506514" sldId="298"/>
            <ac:spMk id="2" creationId="{00000000-0000-0000-0000-000000000000}"/>
          </ac:spMkLst>
        </pc:spChg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4114506514" sldId="298"/>
            <ac:spMk id="4" creationId="{00000000-0000-0000-0000-000000000000}"/>
          </ac:spMkLst>
        </pc:spChg>
        <pc:picChg chg="del">
          <ac:chgData name="Pei Wang" userId="efced5f0-5fb3-403a-87a2-185169d47240" providerId="ADAL" clId="{1D5C59C0-8060-4573-907D-0439DD235882}" dt="2026-03-10T23:23:08.935" v="6" actId="478"/>
          <ac:picMkLst>
            <pc:docMk/>
            <pc:sldMk cId="4114506514" sldId="298"/>
            <ac:picMk id="5" creationId="{00000000-0000-0000-0000-000000000000}"/>
          </ac:picMkLst>
        </pc:picChg>
        <pc:picChg chg="add mod">
          <ac:chgData name="Pei Wang" userId="efced5f0-5fb3-403a-87a2-185169d47240" providerId="ADAL" clId="{1D5C59C0-8060-4573-907D-0439DD235882}" dt="2026-03-10T23:23:21.266" v="8" actId="14100"/>
          <ac:picMkLst>
            <pc:docMk/>
            <pc:sldMk cId="4114506514" sldId="298"/>
            <ac:picMk id="8" creationId="{3912DDA7-CA50-DF0A-DEDC-CC3D77FDFCC9}"/>
          </ac:picMkLst>
        </pc:pic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1027517493" sldId="300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1027517493" sldId="300"/>
            <ac:spMk id="2" creationId="{00000000-0000-0000-0000-000000000000}"/>
          </ac:spMkLst>
        </pc:spChg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1027517493" sldId="300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529403212" sldId="301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529403212" sldId="301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2240568166" sldId="302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2240568166" sldId="302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643803620" sldId="303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643803620" sldId="303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4102752312" sldId="304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4102752312" sldId="304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1893331069" sldId="305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1893331069" sldId="305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2988800346" sldId="306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2988800346" sldId="306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1872655593" sldId="307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1872655593" sldId="307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1119786643" sldId="309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1119786643" sldId="309"/>
            <ac:spMk id="2" creationId="{00000000-0000-0000-0000-000000000000}"/>
          </ac:spMkLst>
        </pc:spChg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1119786643" sldId="309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4046958629" sldId="310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4046958629" sldId="310"/>
            <ac:spMk id="2" creationId="{00000000-0000-0000-0000-000000000000}"/>
          </ac:spMkLst>
        </pc:spChg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4046958629" sldId="310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1911253898" sldId="311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1911253898" sldId="311"/>
            <ac:spMk id="2" creationId="{00000000-0000-0000-0000-000000000000}"/>
          </ac:spMkLst>
        </pc:spChg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1911253898" sldId="311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2192966129" sldId="312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2192966129" sldId="312"/>
            <ac:spMk id="2" creationId="{00000000-0000-0000-0000-000000000000}"/>
          </ac:spMkLst>
        </pc:spChg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2192966129" sldId="312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2103772658" sldId="313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2103772658" sldId="313"/>
            <ac:spMk id="2" creationId="{00000000-0000-0000-0000-000000000000}"/>
          </ac:spMkLst>
        </pc:spChg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2103772658" sldId="313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651778584" sldId="317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651778584" sldId="317"/>
            <ac:spMk id="2" creationId="{00000000-0000-0000-0000-000000000000}"/>
          </ac:spMkLst>
        </pc:spChg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651778584" sldId="317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1494932120" sldId="318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1494932120" sldId="318"/>
            <ac:spMk id="2" creationId="{00000000-0000-0000-0000-000000000000}"/>
          </ac:spMkLst>
        </pc:spChg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1494932120" sldId="318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577504362" sldId="319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577504362" sldId="319"/>
            <ac:spMk id="2" creationId="{00000000-0000-0000-0000-000000000000}"/>
          </ac:spMkLst>
        </pc:spChg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577504362" sldId="319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2335961935" sldId="320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2335961935" sldId="320"/>
            <ac:spMk id="2" creationId="{00000000-0000-0000-0000-000000000000}"/>
          </ac:spMkLst>
        </pc:spChg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2335961935" sldId="320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2304597996" sldId="321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2304597996" sldId="321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1214217471" sldId="322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1214217471" sldId="322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1329492903" sldId="323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1329492903" sldId="323"/>
            <ac:spMk id="4" creationId="{00000000-0000-0000-0000-000000000000}"/>
          </ac:spMkLst>
        </pc:spChg>
      </pc:sldChg>
      <pc:sldChg chg="modSp">
        <pc:chgData name="Pei Wang" userId="efced5f0-5fb3-403a-87a2-185169d47240" providerId="ADAL" clId="{1D5C59C0-8060-4573-907D-0439DD235882}" dt="2026-03-10T22:41:59.717" v="0"/>
        <pc:sldMkLst>
          <pc:docMk/>
          <pc:sldMk cId="3346768780" sldId="432"/>
        </pc:sldMkLst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3346768780" sldId="432"/>
            <ac:spMk id="2" creationId="{DF8CA256-00C3-41FB-8857-9D6E2ACF0D4B}"/>
          </ac:spMkLst>
        </pc:spChg>
        <pc:spChg chg="mod">
          <ac:chgData name="Pei Wang" userId="efced5f0-5fb3-403a-87a2-185169d47240" providerId="ADAL" clId="{1D5C59C0-8060-4573-907D-0439DD235882}" dt="2026-03-10T22:41:59.717" v="0"/>
          <ac:spMkLst>
            <pc:docMk/>
            <pc:sldMk cId="3346768780" sldId="432"/>
            <ac:spMk id="4" creationId="{8C1D2870-20D5-495A-82EE-8E1EAE92A5A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F3827-BC05-4F29-BA53-1047CF336D97}" type="datetimeFigureOut">
              <a:rPr lang="en-US" smtClean="0"/>
              <a:t>3/26/26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08A18-B701-4B31-91F4-475F0878D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8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37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63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2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69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2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16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41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68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19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16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06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98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73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9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22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27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212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364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723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292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25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4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57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7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44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44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77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08A18-B701-4B31-91F4-475F0878D0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42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0160000" cy="76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21" y="856075"/>
            <a:ext cx="8985250" cy="372533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89" spc="-133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260" y="4664899"/>
            <a:ext cx="7690168" cy="1828800"/>
          </a:xfrm>
        </p:spPr>
        <p:txBody>
          <a:bodyPr>
            <a:normAutofit/>
          </a:bodyPr>
          <a:lstStyle>
            <a:lvl1pPr marL="0" indent="0" algn="l">
              <a:buNone/>
              <a:defRPr sz="3111">
                <a:solidFill>
                  <a:schemeClr val="bg1"/>
                </a:solidFill>
                <a:latin typeface="+mj-lt"/>
              </a:defRPr>
            </a:lvl1pPr>
            <a:lvl2pPr marL="507995" indent="0" algn="ctr">
              <a:buNone/>
              <a:defRPr sz="3111"/>
            </a:lvl2pPr>
            <a:lvl3pPr marL="1015990" indent="0" algn="ctr">
              <a:buNone/>
              <a:defRPr sz="2667"/>
            </a:lvl3pPr>
            <a:lvl4pPr marL="1523985" indent="0" algn="ctr">
              <a:buNone/>
              <a:defRPr sz="2222"/>
            </a:lvl4pPr>
            <a:lvl5pPr marL="2031980" indent="0" algn="ctr">
              <a:buNone/>
              <a:defRPr sz="2222"/>
            </a:lvl5pPr>
            <a:lvl6pPr marL="2539975" indent="0" algn="ctr">
              <a:buNone/>
              <a:defRPr sz="2222"/>
            </a:lvl6pPr>
            <a:lvl7pPr marL="3047970" indent="0" algn="ctr">
              <a:buNone/>
              <a:defRPr sz="2222"/>
            </a:lvl7pPr>
            <a:lvl8pPr marL="3555964" indent="0" algn="ctr">
              <a:buNone/>
              <a:defRPr sz="2222"/>
            </a:lvl8pPr>
            <a:lvl9pPr marL="4063959" indent="0" algn="ctr">
              <a:buNone/>
              <a:defRPr sz="222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B85D2A1B-5C3B-41A5-9B61-186A87329E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9907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60DB-032D-4DAF-AEF1-ABFFC23C691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193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86626" y="772583"/>
            <a:ext cx="21907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2938" y="793752"/>
            <a:ext cx="6445250" cy="6000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4852-EEF3-4FF0-9C1E-880E87DA960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6488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371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852688"/>
            <a:ext cx="8983980" cy="372872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89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260" y="4652528"/>
            <a:ext cx="7688580" cy="1828800"/>
          </a:xfrm>
        </p:spPr>
        <p:txBody>
          <a:bodyPr anchor="t">
            <a:normAutofit/>
          </a:bodyPr>
          <a:lstStyle>
            <a:lvl1pPr marL="0" indent="0">
              <a:buNone/>
              <a:defRPr sz="3111">
                <a:solidFill>
                  <a:schemeClr val="tx1"/>
                </a:solidFill>
                <a:latin typeface="+mj-lt"/>
              </a:defRPr>
            </a:lvl1pPr>
            <a:lvl2pPr marL="50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1A89-3198-4BD1-8869-2326672B819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28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80" y="2214880"/>
            <a:ext cx="4229100" cy="4185920"/>
          </a:xfrm>
        </p:spPr>
        <p:txBody>
          <a:bodyPr/>
          <a:lstStyle>
            <a:lvl1pPr>
              <a:defRPr sz="2444"/>
            </a:lvl1pPr>
            <a:lvl2pPr>
              <a:defRPr sz="2111"/>
            </a:lvl2pPr>
            <a:lvl3pPr>
              <a:defRPr sz="1889"/>
            </a:lvl3pPr>
            <a:lvl4pPr>
              <a:defRPr sz="1667"/>
            </a:lvl4pPr>
            <a:lvl5pPr>
              <a:defRPr sz="1556"/>
            </a:lvl5pPr>
            <a:lvl6pPr>
              <a:defRPr sz="1556"/>
            </a:lvl6pPr>
            <a:lvl7pPr>
              <a:defRPr sz="1556"/>
            </a:lvl7pPr>
            <a:lvl8pPr>
              <a:defRPr sz="1556"/>
            </a:lvl8pPr>
            <a:lvl9pPr>
              <a:defRPr sz="1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6376" y="2214880"/>
            <a:ext cx="4229100" cy="4185920"/>
          </a:xfrm>
        </p:spPr>
        <p:txBody>
          <a:bodyPr/>
          <a:lstStyle>
            <a:lvl1pPr>
              <a:defRPr sz="2444"/>
            </a:lvl1pPr>
            <a:lvl2pPr>
              <a:defRPr sz="2111"/>
            </a:lvl2pPr>
            <a:lvl3pPr>
              <a:defRPr sz="1889"/>
            </a:lvl3pPr>
            <a:lvl4pPr>
              <a:defRPr sz="1667"/>
            </a:lvl4pPr>
            <a:lvl5pPr>
              <a:defRPr sz="1556"/>
            </a:lvl5pPr>
            <a:lvl6pPr>
              <a:defRPr sz="1556"/>
            </a:lvl6pPr>
            <a:lvl7pPr>
              <a:defRPr sz="1556"/>
            </a:lvl7pPr>
            <a:lvl8pPr>
              <a:defRPr sz="1556"/>
            </a:lvl8pPr>
            <a:lvl9pPr>
              <a:defRPr sz="1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5D787-5056-44BF-A419-DAF2E973269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2170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3880" y="2257778"/>
            <a:ext cx="4229100" cy="80377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22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" y="3040167"/>
            <a:ext cx="4229100" cy="3556000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778"/>
            </a:lvl3pPr>
            <a:lvl4pPr>
              <a:defRPr sz="1556"/>
            </a:lvl4pPr>
            <a:lvl5pPr>
              <a:defRPr sz="1556"/>
            </a:lvl5pPr>
            <a:lvl6pPr>
              <a:defRPr sz="1556"/>
            </a:lvl6pPr>
            <a:lvl7pPr>
              <a:defRPr sz="1556"/>
            </a:lvl7pPr>
            <a:lvl8pPr>
              <a:defRPr sz="1556"/>
            </a:lvl8pPr>
            <a:lvl9pPr>
              <a:defRPr sz="1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5900" y="2255520"/>
            <a:ext cx="4229100" cy="80264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22" b="0" cap="all" baseline="0">
                <a:latin typeface="+mj-lt"/>
              </a:defRPr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5900" y="3037840"/>
            <a:ext cx="4229100" cy="3556000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778"/>
            </a:lvl3pPr>
            <a:lvl4pPr>
              <a:defRPr sz="1556"/>
            </a:lvl4pPr>
            <a:lvl5pPr>
              <a:defRPr sz="1556"/>
            </a:lvl5pPr>
            <a:lvl6pPr>
              <a:defRPr sz="1556"/>
            </a:lvl6pPr>
            <a:lvl7pPr>
              <a:defRPr sz="1556"/>
            </a:lvl7pPr>
            <a:lvl8pPr>
              <a:defRPr sz="1556"/>
            </a:lvl8pPr>
            <a:lvl9pPr>
              <a:defRPr sz="1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B30F-C528-476B-9DFE-D4EBA94BE9A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5036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9A950-43F6-4CAE-951D-2CCDD99CEFB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04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CDD7-8E12-420A-81C9-4375E155C93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195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50000" y="0"/>
            <a:ext cx="3810000" cy="76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884503" y="602536"/>
            <a:ext cx="2819400" cy="213360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846667"/>
            <a:ext cx="5080000" cy="5080000"/>
          </a:xfrm>
        </p:spPr>
        <p:txBody>
          <a:bodyPr/>
          <a:lstStyle>
            <a:lvl1pPr>
              <a:defRPr sz="2444"/>
            </a:lvl1pPr>
            <a:lvl2pPr>
              <a:defRPr sz="2111"/>
            </a:lvl2pPr>
            <a:lvl3pPr>
              <a:defRPr sz="1889"/>
            </a:lvl3pPr>
            <a:lvl4pPr>
              <a:defRPr sz="1667"/>
            </a:lvl4pPr>
            <a:lvl5pPr>
              <a:defRPr sz="1556"/>
            </a:lvl5pPr>
            <a:lvl6pPr>
              <a:defRPr sz="1556"/>
            </a:lvl6pPr>
            <a:lvl7pPr>
              <a:defRPr sz="1556"/>
            </a:lvl7pPr>
            <a:lvl8pPr>
              <a:defRPr sz="1556"/>
            </a:lvl8pPr>
            <a:lvl9pPr>
              <a:defRPr sz="1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96652" y="2790904"/>
            <a:ext cx="2832100" cy="3474430"/>
          </a:xfrm>
        </p:spPr>
        <p:txBody>
          <a:bodyPr>
            <a:normAutofit/>
          </a:bodyPr>
          <a:lstStyle>
            <a:lvl1pPr marL="0" marR="0" indent="0" algn="l" defTabSz="1015990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67">
                <a:solidFill>
                  <a:srgbClr val="404040"/>
                </a:solidFill>
              </a:defRPr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marL="0" marR="0" lvl="0" indent="0" algn="l" defTabSz="1015990" rtl="0" eaLnBrk="1" fontAlgn="auto" latinLnBrk="0" hangingPunct="1">
              <a:lnSpc>
                <a:spcPct val="100000"/>
              </a:lnSpc>
              <a:spcBef>
                <a:spcPts val="15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D14DDC0-FCB0-4F5A-9077-CD091F51FFA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5911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" y="6020743"/>
            <a:ext cx="8983980" cy="681426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3111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0160000" cy="5923280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89"/>
              </a:spcBef>
              <a:buNone/>
              <a:defRPr sz="3556">
                <a:solidFill>
                  <a:srgbClr val="4D4D4D"/>
                </a:solidFill>
              </a:defRPr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880" y="6566372"/>
            <a:ext cx="7691120" cy="59266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333"/>
              </a:spcBef>
              <a:buNone/>
              <a:defRPr sz="1556">
                <a:solidFill>
                  <a:srgbClr val="262626"/>
                </a:solidFill>
              </a:defRPr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5600CE6-ECB9-4120-B250-D52670AD933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521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7688" y="555037"/>
            <a:ext cx="8977312" cy="1842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3562" y="2214882"/>
            <a:ext cx="8961438" cy="418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7124941"/>
            <a:ext cx="34290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6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7282997"/>
            <a:ext cx="41910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6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7992" y="6477498"/>
            <a:ext cx="2438400" cy="15522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F1C57F8B-32CE-4F83-B7B8-217B322E881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31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hf hdr="0" ftr="0" dt="0"/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5333" kern="1200" spc="-133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01599" indent="-101599" algn="l" defTabSz="1015990" rtl="0" eaLnBrk="1" latinLnBrk="0" hangingPunct="1">
        <a:lnSpc>
          <a:spcPct val="85000"/>
        </a:lnSpc>
        <a:spcBef>
          <a:spcPts val="1444"/>
        </a:spcBef>
        <a:buFont typeface="Arial" pitchFamily="34" charset="0"/>
        <a:buChar char=" "/>
        <a:defRPr sz="2667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04797" indent="-380996" algn="l" defTabSz="1015990" rtl="0" eaLnBrk="1" latinLnBrk="0" hangingPunct="1">
        <a:lnSpc>
          <a:spcPct val="85000"/>
        </a:lnSpc>
        <a:spcBef>
          <a:spcPts val="667"/>
        </a:spcBef>
        <a:buFont typeface="Arial" pitchFamily="34" charset="0"/>
        <a:buChar char=" "/>
        <a:defRPr sz="2667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09594" indent="-609594" algn="l" defTabSz="1015990" rtl="0" eaLnBrk="1" latinLnBrk="0" hangingPunct="1">
        <a:lnSpc>
          <a:spcPct val="85000"/>
        </a:lnSpc>
        <a:spcBef>
          <a:spcPts val="667"/>
        </a:spcBef>
        <a:buFont typeface="Arial" pitchFamily="34" charset="0"/>
        <a:buChar char=" "/>
        <a:defRPr sz="2222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391" indent="-914391" algn="l" defTabSz="1015990" rtl="0" eaLnBrk="1" latinLnBrk="0" hangingPunct="1">
        <a:lnSpc>
          <a:spcPct val="85000"/>
        </a:lnSpc>
        <a:spcBef>
          <a:spcPts val="667"/>
        </a:spcBef>
        <a:buFont typeface="Arial" pitchFamily="34" charset="0"/>
        <a:buChar char=" 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19188" indent="-1219188" algn="l" defTabSz="1015990" rtl="0" eaLnBrk="1" latinLnBrk="0" hangingPunct="1">
        <a:lnSpc>
          <a:spcPct val="85000"/>
        </a:lnSpc>
        <a:spcBef>
          <a:spcPts val="667"/>
        </a:spcBef>
        <a:buFont typeface="Arial" pitchFamily="34" charset="0"/>
        <a:buChar char=" 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33320" indent="-253997" algn="l" defTabSz="1015990" rtl="0" eaLnBrk="1" latinLnBrk="0" hangingPunct="1">
        <a:lnSpc>
          <a:spcPct val="85000"/>
        </a:lnSpc>
        <a:spcBef>
          <a:spcPts val="667"/>
        </a:spcBef>
        <a:buFont typeface="Arial" pitchFamily="34" charset="0"/>
        <a:buChar char=" 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555540" indent="-253997" algn="l" defTabSz="1015990" rtl="0" eaLnBrk="1" latinLnBrk="0" hangingPunct="1">
        <a:lnSpc>
          <a:spcPct val="85000"/>
        </a:lnSpc>
        <a:spcBef>
          <a:spcPts val="667"/>
        </a:spcBef>
        <a:buFont typeface="Arial" pitchFamily="34" charset="0"/>
        <a:buChar char=" 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777760" indent="-253997" algn="l" defTabSz="1015990" rtl="0" eaLnBrk="1" latinLnBrk="0" hangingPunct="1">
        <a:lnSpc>
          <a:spcPct val="85000"/>
        </a:lnSpc>
        <a:spcBef>
          <a:spcPts val="667"/>
        </a:spcBef>
        <a:buFont typeface="Arial" pitchFamily="34" charset="0"/>
        <a:buChar char=" 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999980" indent="-253997" algn="l" defTabSz="1015990" rtl="0" eaLnBrk="1" latinLnBrk="0" hangingPunct="1">
        <a:lnSpc>
          <a:spcPct val="85000"/>
        </a:lnSpc>
        <a:spcBef>
          <a:spcPts val="667"/>
        </a:spcBef>
        <a:buFont typeface="Arial" pitchFamily="34" charset="0"/>
        <a:buChar char=" 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s.temple.edu/~pwang/2033-PL/2033-index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_Million_Random_Digits_with_100,000_Normal_Deviate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lculator.net/random-number-generator.htm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tuo90515@temple.edu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nte_Carlo_method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3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ctrTitle"/>
          </p:nvPr>
        </p:nvSpPr>
        <p:spPr>
          <a:xfrm>
            <a:off x="755650" y="1447800"/>
            <a:ext cx="8443913" cy="5181600"/>
          </a:xfrm>
          <a:noFill/>
        </p:spPr>
        <p:txBody>
          <a:bodyPr lIns="0" tIns="0" rIns="0" bIns="0" anchor="t">
            <a:normAutofit fontScale="90000"/>
          </a:bodyPr>
          <a:lstStyle/>
          <a:p>
            <a:pPr>
              <a:lnSpc>
                <a:spcPct val="95000"/>
              </a:lnSpc>
            </a:pPr>
            <a:r>
              <a:rPr lang="en-US" altLang="en-US" sz="3600">
                <a:solidFill>
                  <a:srgbClr val="783F04"/>
                </a:solidFill>
                <a:latin typeface="Arial" panose="020B0604020202020204" pitchFamily="34" charset="0"/>
              </a:rPr>
              <a:t>Probability and Statistics for Computer Scientists</a:t>
            </a:r>
            <a:br>
              <a:rPr lang="en-US" altLang="en-US" sz="3600">
                <a:solidFill>
                  <a:srgbClr val="783F04"/>
                </a:solidFill>
                <a:latin typeface="Arial" panose="020B0604020202020204" pitchFamily="34" charset="0"/>
              </a:rPr>
            </a:br>
            <a:r>
              <a:rPr lang="en-US" altLang="zh-CN" sz="3600">
                <a:solidFill>
                  <a:srgbClr val="783F04"/>
                </a:solidFill>
                <a:latin typeface="Arial" panose="020B0604020202020204" pitchFamily="34" charset="0"/>
              </a:rPr>
              <a:t>Third</a:t>
            </a:r>
            <a:r>
              <a:rPr lang="en-US" altLang="en-US" sz="3600">
                <a:solidFill>
                  <a:srgbClr val="783F04"/>
                </a:solidFill>
                <a:latin typeface="Arial" panose="020B0604020202020204" pitchFamily="34" charset="0"/>
              </a:rPr>
              <a:t> Edition, By Michael Baron</a:t>
            </a:r>
            <a:br>
              <a:rPr lang="en-US" altLang="en-US" sz="3200">
                <a:solidFill>
                  <a:srgbClr val="783F04"/>
                </a:solidFill>
                <a:latin typeface="Arial" panose="020B0604020202020204" pitchFamily="34" charset="0"/>
              </a:rPr>
            </a:br>
            <a:br>
              <a:rPr lang="en-US" altLang="en-US" sz="4800" dirty="0">
                <a:solidFill>
                  <a:srgbClr val="783F04"/>
                </a:solidFill>
                <a:latin typeface="Arial" panose="020B0604020202020204" pitchFamily="34" charset="0"/>
              </a:rPr>
            </a:br>
            <a:r>
              <a:rPr lang="en-US" altLang="en-US" sz="6000" dirty="0">
                <a:solidFill>
                  <a:srgbClr val="783F04"/>
                </a:solidFill>
                <a:latin typeface="Arial" panose="020B0604020202020204" pitchFamily="34" charset="0"/>
              </a:rPr>
              <a:t>Section 5.2: Simulation of Random Variables</a:t>
            </a:r>
            <a:br>
              <a:rPr lang="en-US" altLang="en-US" sz="4800" dirty="0">
                <a:solidFill>
                  <a:srgbClr val="783F04"/>
                </a:solidFill>
                <a:latin typeface="Arial" panose="020B0604020202020204" pitchFamily="34" charset="0"/>
              </a:rPr>
            </a:br>
            <a:br>
              <a:rPr lang="en-US" altLang="en-US" sz="4800">
                <a:solidFill>
                  <a:srgbClr val="783F04"/>
                </a:solidFill>
                <a:latin typeface="Arial" panose="020B0604020202020204" pitchFamily="34" charset="0"/>
              </a:rPr>
            </a:br>
            <a:br>
              <a:rPr lang="en-US" altLang="en-US" sz="4800">
                <a:solidFill>
                  <a:srgbClr val="783F04"/>
                </a:solidFill>
                <a:latin typeface="Arial" panose="020B0604020202020204" pitchFamily="34" charset="0"/>
              </a:rPr>
            </a:br>
            <a:r>
              <a:rPr lang="en-US" altLang="en-US" sz="3600">
                <a:solidFill>
                  <a:srgbClr val="783F04"/>
                </a:solidFill>
                <a:latin typeface="Arial" panose="020B0604020202020204" pitchFamily="34" charset="0"/>
                <a:hlinkClick r:id="rId3"/>
              </a:rPr>
              <a:t>CIS </a:t>
            </a:r>
            <a:r>
              <a:rPr lang="en-US" altLang="en-US" sz="3600" dirty="0">
                <a:solidFill>
                  <a:srgbClr val="783F04"/>
                </a:solidFill>
                <a:latin typeface="Arial" panose="020B0604020202020204" pitchFamily="34" charset="0"/>
                <a:hlinkClick r:id="rId3"/>
              </a:rPr>
              <a:t>2033. Computational Probability and Statistics </a:t>
            </a:r>
            <a:r>
              <a:rPr lang="en-US" altLang="en-US" sz="3600" i="1" dirty="0">
                <a:solidFill>
                  <a:srgbClr val="783F04"/>
                </a:solidFill>
                <a:latin typeface="Arial" panose="020B0604020202020204" pitchFamily="34" charset="0"/>
                <a:hlinkClick r:id="rId3"/>
              </a:rPr>
              <a:t>Pei Wang</a:t>
            </a:r>
            <a:endParaRPr lang="en-US" altLang="en-US" sz="3600" i="1" dirty="0">
              <a:solidFill>
                <a:srgbClr val="783F04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62" y="2214882"/>
            <a:ext cx="8936038" cy="4719318"/>
          </a:xfrm>
        </p:spPr>
        <p:txBody>
          <a:bodyPr>
            <a:normAutofit/>
          </a:bodyPr>
          <a:lstStyle/>
          <a:p>
            <a:pPr marL="38100" indent="0">
              <a:buNone/>
            </a:pPr>
            <a:r>
              <a:rPr lang="en-US" sz="3600" b="1" dirty="0"/>
              <a:t>Simulation</a:t>
            </a:r>
            <a:r>
              <a:rPr lang="en-US" sz="3600" dirty="0"/>
              <a:t>: to use a model to study what would happen in the real world</a:t>
            </a:r>
          </a:p>
          <a:p>
            <a:pPr marL="38100" indent="0">
              <a:buNone/>
            </a:pPr>
            <a:r>
              <a:rPr lang="en-US" sz="3600" b="1" dirty="0"/>
              <a:t>Monte Carlo methods</a:t>
            </a:r>
            <a:r>
              <a:rPr lang="en-US" sz="3600" dirty="0"/>
              <a:t>: computer simulations involving random numbers</a:t>
            </a:r>
          </a:p>
          <a:p>
            <a:pPr marL="38100" indent="0">
              <a:buNone/>
            </a:pPr>
            <a:r>
              <a:rPr lang="en-US" sz="3600" dirty="0"/>
              <a:t>Such a method requires </a:t>
            </a:r>
            <a:r>
              <a:rPr lang="en-US" sz="3600" b="1" i="1" dirty="0"/>
              <a:t>values of a random variable</a:t>
            </a:r>
            <a:r>
              <a:rPr lang="en-US" sz="3600" dirty="0"/>
              <a:t> with </a:t>
            </a:r>
            <a:r>
              <a:rPr lang="en-US" sz="3600" b="1" i="1" dirty="0"/>
              <a:t>a certain distribution</a:t>
            </a:r>
          </a:p>
          <a:p>
            <a:pPr marL="38100" indent="0">
              <a:buNone/>
            </a:pPr>
            <a:r>
              <a:rPr lang="en-US" sz="3600" dirty="0"/>
              <a:t>Simulation is from </a:t>
            </a:r>
            <a:r>
              <a:rPr lang="en-US" sz="3600" b="1" dirty="0"/>
              <a:t>Model</a:t>
            </a:r>
            <a:r>
              <a:rPr lang="en-US" sz="3600" dirty="0"/>
              <a:t> (</a:t>
            </a:r>
            <a:r>
              <a:rPr lang="en-US" sz="3600" i="1" dirty="0"/>
              <a:t>p</a:t>
            </a:r>
            <a:r>
              <a:rPr lang="en-US" sz="3600" dirty="0"/>
              <a:t>, </a:t>
            </a:r>
            <a:r>
              <a:rPr lang="en-US" sz="3600" i="1" dirty="0"/>
              <a:t>f</a:t>
            </a:r>
            <a:r>
              <a:rPr lang="en-US" sz="3600" dirty="0"/>
              <a:t>, or </a:t>
            </a:r>
            <a:r>
              <a:rPr lang="en-US" sz="3600" i="1" dirty="0"/>
              <a:t>F</a:t>
            </a:r>
            <a:r>
              <a:rPr lang="en-US" sz="3600" dirty="0"/>
              <a:t>) to </a:t>
            </a:r>
            <a:r>
              <a:rPr lang="en-US" sz="3600" b="1" dirty="0"/>
              <a:t>Data</a:t>
            </a: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3FA97-BFF5-B000-5D01-924676B5C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900" y="2615874"/>
            <a:ext cx="36322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3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19FCDE-0DD9-7096-BEF9-399F5FD2B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32155-A781-836E-8E55-448CB776A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Monte Carlo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E83CB-F0F3-D9FB-8316-A3ED20155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11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D1EF0D-BFBE-7C8C-5947-2DD6977CB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349" y="3255162"/>
            <a:ext cx="3377301" cy="333116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35B0F9-4851-7991-C92A-9990F828BD45}"/>
              </a:ext>
            </a:extLst>
          </p:cNvPr>
          <p:cNvSpPr txBox="1"/>
          <p:nvPr/>
        </p:nvSpPr>
        <p:spPr>
          <a:xfrm>
            <a:off x="2323475" y="2645665"/>
            <a:ext cx="5513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Calculate the area of the circle.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Given the area of the box.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330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number generator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62" y="2214882"/>
            <a:ext cx="8961438" cy="4490718"/>
          </a:xfrm>
        </p:spPr>
        <p:txBody>
          <a:bodyPr>
            <a:normAutofit/>
          </a:bodyPr>
          <a:lstStyle/>
          <a:p>
            <a:pPr marL="38100" indent="0">
              <a:buNone/>
            </a:pPr>
            <a:r>
              <a:rPr lang="en-US" sz="3600" dirty="0"/>
              <a:t>A device that generates numbers that can be seen as the realization of a random variable</a:t>
            </a:r>
          </a:p>
          <a:p>
            <a:pPr marL="38100" indent="0">
              <a:buNone/>
            </a:pPr>
            <a:r>
              <a:rPr lang="en-US" sz="3600" dirty="0"/>
              <a:t>Examples:</a:t>
            </a:r>
          </a:p>
          <a:p>
            <a:pPr marL="609600" indent="-571500">
              <a:buFont typeface="Arial" panose="020B0604020202020204" pitchFamily="34" charset="0"/>
              <a:buChar char="•"/>
            </a:pPr>
            <a:r>
              <a:rPr lang="en-US" sz="3600" dirty="0"/>
              <a:t>A fair coin is </a:t>
            </a:r>
            <a:r>
              <a:rPr lang="en-US" sz="3600" dirty="0" err="1"/>
              <a:t>Ber</a:t>
            </a:r>
            <a:r>
              <a:rPr lang="en-US" sz="3600" dirty="0"/>
              <a:t>(0.5)</a:t>
            </a:r>
          </a:p>
          <a:p>
            <a:pPr marL="609600" indent="-571500">
              <a:buFont typeface="Arial" panose="020B0604020202020204" pitchFamily="34" charset="0"/>
              <a:buChar char="•"/>
            </a:pPr>
            <a:r>
              <a:rPr lang="en-US" sz="3600" dirty="0"/>
              <a:t>A fair die generates {1,2,3,4,5,6} evenly</a:t>
            </a:r>
          </a:p>
          <a:p>
            <a:pPr marL="609600" indent="-571500">
              <a:buFont typeface="Arial" panose="020B0604020202020204" pitchFamily="34" charset="0"/>
              <a:buChar char="•"/>
            </a:pPr>
            <a:r>
              <a:rPr lang="en-US" sz="3600" dirty="0"/>
              <a:t>A </a:t>
            </a:r>
            <a:r>
              <a:rPr lang="en-US" sz="3600" dirty="0">
                <a:hlinkClick r:id="rId3"/>
              </a:rPr>
              <a:t>table of random numbers</a:t>
            </a:r>
            <a:endParaRPr lang="en-US" sz="3600" dirty="0"/>
          </a:p>
          <a:p>
            <a:pPr marL="609600" indent="-571500">
              <a:buFont typeface="Arial" panose="020B0604020202020204" pitchFamily="34" charset="0"/>
              <a:buChar char="•"/>
            </a:pPr>
            <a:r>
              <a:rPr lang="en-US" sz="3600" dirty="0"/>
              <a:t>A </a:t>
            </a:r>
            <a:r>
              <a:rPr lang="en-US" sz="3600" dirty="0">
                <a:hlinkClick r:id="rId4"/>
              </a:rPr>
              <a:t>program</a:t>
            </a:r>
            <a:r>
              <a:rPr lang="en-US" sz="3600" dirty="0"/>
              <a:t> that generates random values</a:t>
            </a:r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39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 one distribution into another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62" y="2214882"/>
            <a:ext cx="8961438" cy="4490718"/>
          </a:xfrm>
        </p:spPr>
        <p:txBody>
          <a:bodyPr>
            <a:normAutofit/>
          </a:bodyPr>
          <a:lstStyle/>
          <a:p>
            <a:pPr marL="38100" indent="0">
              <a:buNone/>
            </a:pPr>
            <a:r>
              <a:rPr lang="en-US" sz="3600" dirty="0"/>
              <a:t>How to generate random numbers of one distribution from those of another?</a:t>
            </a:r>
          </a:p>
          <a:p>
            <a:pPr marL="609600" indent="-571500">
              <a:buFont typeface="Arial" panose="020B0604020202020204" pitchFamily="34" charset="0"/>
              <a:buChar char="•"/>
            </a:pPr>
            <a:r>
              <a:rPr lang="en-US" sz="3600" dirty="0"/>
              <a:t>To simulate a fair coin with a fair die </a:t>
            </a:r>
          </a:p>
          <a:p>
            <a:pPr marL="609600" indent="-571500">
              <a:buFont typeface="Arial" panose="020B0604020202020204" pitchFamily="34" charset="0"/>
              <a:buChar char="•"/>
            </a:pPr>
            <a:r>
              <a:rPr lang="en-US" sz="3600" dirty="0"/>
              <a:t>To simulate an even distribution on {</a:t>
            </a:r>
            <a:r>
              <a:rPr lang="en-US" sz="3600" dirty="0" err="1"/>
              <a:t>a,b,c,d</a:t>
            </a:r>
            <a:r>
              <a:rPr lang="en-US" sz="3600" dirty="0"/>
              <a:t>} with a fair coin</a:t>
            </a:r>
          </a:p>
          <a:p>
            <a:pPr marL="609600" indent="-571500">
              <a:buFont typeface="Arial" panose="020B0604020202020204" pitchFamily="34" charset="0"/>
              <a:buChar char="•"/>
            </a:pPr>
            <a:r>
              <a:rPr lang="en-US" sz="3600" dirty="0"/>
              <a:t>To simulate a fair die with a fair coin</a:t>
            </a:r>
          </a:p>
          <a:p>
            <a:pPr marL="609600" indent="-571500">
              <a:buFont typeface="Arial" panose="020B0604020202020204" pitchFamily="34" charset="0"/>
              <a:buChar char="•"/>
            </a:pPr>
            <a:r>
              <a:rPr lang="en-US" sz="3600" dirty="0"/>
              <a:t>To simulate a fair coin with a unfair coin </a:t>
            </a:r>
          </a:p>
          <a:p>
            <a:pPr marL="6096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6096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01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get </a:t>
            </a:r>
            <a:r>
              <a:rPr lang="en-US" dirty="0" err="1"/>
              <a:t>Ber</a:t>
            </a:r>
            <a:r>
              <a:rPr lang="en-US" dirty="0"/>
              <a:t>(p) from U(0,1)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" y="2397479"/>
            <a:ext cx="9636125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EA5D317-09B4-44D4-A4E1-3D4C54BAD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3429000"/>
            <a:ext cx="6019800" cy="130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03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62" y="2214882"/>
            <a:ext cx="8478838" cy="4643118"/>
          </a:xfrm>
        </p:spPr>
        <p:txBody>
          <a:bodyPr>
            <a:normAutofit/>
          </a:bodyPr>
          <a:lstStyle/>
          <a:p>
            <a:pPr marL="38100" indent="0">
              <a:buNone/>
            </a:pPr>
            <a:r>
              <a:rPr lang="en-US" sz="3600" dirty="0"/>
              <a:t>Pseudocode describes an algorithm in a semi-formal format</a:t>
            </a:r>
          </a:p>
          <a:p>
            <a:pPr marL="38100" indent="0">
              <a:buNone/>
            </a:pPr>
            <a:r>
              <a:rPr lang="en-US" sz="3600" dirty="0"/>
              <a:t>Example: </a:t>
            </a:r>
          </a:p>
          <a:p>
            <a:pPr marL="546095" lvl="2" indent="0">
              <a:buNone/>
            </a:pPr>
            <a:r>
              <a:rPr lang="en-US" sz="3200" i="1" dirty="0" err="1">
                <a:solidFill>
                  <a:srgbClr val="00B050"/>
                </a:solidFill>
                <a:cs typeface="Arial" panose="020B0604020202020204" pitchFamily="34" charset="0"/>
              </a:rPr>
              <a:t>Ber</a:t>
            </a:r>
            <a:r>
              <a:rPr lang="en-US" sz="3200" i="1" dirty="0">
                <a:solidFill>
                  <a:srgbClr val="00B050"/>
                </a:solidFill>
                <a:cs typeface="Arial" panose="020B0604020202020204" pitchFamily="34" charset="0"/>
              </a:rPr>
              <a:t>(p)</a:t>
            </a:r>
          </a:p>
          <a:p>
            <a:pPr marL="546095" lvl="2" indent="0">
              <a:buNone/>
            </a:pPr>
            <a:r>
              <a:rPr lang="en-US" sz="3200" i="1" dirty="0">
                <a:solidFill>
                  <a:srgbClr val="00B050"/>
                </a:solidFill>
                <a:cs typeface="Arial" panose="020B0604020202020204" pitchFamily="34" charset="0"/>
              </a:rPr>
              <a:t>    u = U(0, 1)</a:t>
            </a:r>
          </a:p>
          <a:p>
            <a:pPr marL="546095" lvl="2" indent="0">
              <a:buNone/>
            </a:pPr>
            <a:r>
              <a:rPr lang="en-US" sz="3200" i="1" dirty="0">
                <a:solidFill>
                  <a:srgbClr val="00B050"/>
                </a:solidFill>
                <a:cs typeface="Arial" panose="020B0604020202020204" pitchFamily="34" charset="0"/>
              </a:rPr>
              <a:t>    if (u &lt; p)</a:t>
            </a:r>
          </a:p>
          <a:p>
            <a:pPr marL="546095" lvl="2" indent="0">
              <a:buNone/>
            </a:pPr>
            <a:r>
              <a:rPr lang="en-US" sz="3200" i="1" dirty="0">
                <a:solidFill>
                  <a:srgbClr val="00B050"/>
                </a:solidFill>
                <a:cs typeface="Arial" panose="020B0604020202020204" pitchFamily="34" charset="0"/>
              </a:rPr>
              <a:t>        return 1</a:t>
            </a:r>
          </a:p>
          <a:p>
            <a:pPr marL="546095" lvl="2" indent="0">
              <a:buNone/>
            </a:pPr>
            <a:r>
              <a:rPr lang="en-US" sz="3200" i="1" dirty="0">
                <a:solidFill>
                  <a:srgbClr val="00B050"/>
                </a:solidFill>
                <a:cs typeface="Arial" panose="020B0604020202020204" pitchFamily="34" charset="0"/>
              </a:rPr>
              <a:t>    return 0</a:t>
            </a:r>
            <a:endParaRPr lang="en-US" sz="3200" dirty="0">
              <a:solidFill>
                <a:srgbClr val="00B050"/>
              </a:solidFill>
            </a:endParaRPr>
          </a:p>
          <a:p>
            <a:pPr marL="6096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6096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171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generate Bin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62" y="2214882"/>
            <a:ext cx="8961438" cy="4795518"/>
          </a:xfrm>
        </p:spPr>
        <p:txBody>
          <a:bodyPr>
            <a:normAutofit/>
          </a:bodyPr>
          <a:lstStyle/>
          <a:p>
            <a:pPr marL="38100" indent="0">
              <a:buNone/>
            </a:pPr>
            <a:r>
              <a:rPr lang="en-US" sz="3600" dirty="0"/>
              <a:t>Bin(n, p) can be generated using a for-loop to sum n Ber(p)</a:t>
            </a:r>
          </a:p>
          <a:p>
            <a:pPr marL="38100" indent="0">
              <a:buNone/>
            </a:pPr>
            <a:r>
              <a:rPr lang="en-US" sz="3600" dirty="0"/>
              <a:t>Pseudocode: </a:t>
            </a:r>
          </a:p>
          <a:p>
            <a:pPr marL="546095" lvl="2" indent="0">
              <a:buNone/>
            </a:pP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Bin(n, p)</a:t>
            </a:r>
          </a:p>
          <a:p>
            <a:pPr marL="546095" lvl="2" indent="0">
              <a:buNone/>
            </a:pP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    count = 0</a:t>
            </a:r>
          </a:p>
          <a:p>
            <a:pPr marL="546095" lvl="2" indent="0">
              <a:buNone/>
            </a:pP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    for(n)</a:t>
            </a:r>
          </a:p>
          <a:p>
            <a:pPr marL="546095" lvl="2" indent="0">
              <a:buNone/>
            </a:pP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         count = count + Ber(p)</a:t>
            </a:r>
          </a:p>
          <a:p>
            <a:pPr marL="546095" lvl="2" indent="0">
              <a:buNone/>
            </a:pP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    return count</a:t>
            </a:r>
            <a:endParaRPr lang="en-US" sz="3200" dirty="0">
              <a:solidFill>
                <a:srgbClr val="00B050"/>
              </a:solidFill>
            </a:endParaRPr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B419E-2CB8-60DF-5338-6E7982DA59C4}"/>
              </a:ext>
            </a:extLst>
          </p:cNvPr>
          <p:cNvSpPr txBox="1"/>
          <p:nvPr/>
        </p:nvSpPr>
        <p:spPr>
          <a:xfrm>
            <a:off x="547688" y="811672"/>
            <a:ext cx="383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many successes in n experiments?</a:t>
            </a:r>
          </a:p>
        </p:txBody>
      </p:sp>
    </p:spTree>
    <p:extLst>
      <p:ext uri="{BB962C8B-B14F-4D97-AF65-F5344CB8AC3E}">
        <p14:creationId xmlns:p14="http://schemas.microsoft.com/office/powerpoint/2010/main" val="219296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generate Geo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62" y="2214882"/>
            <a:ext cx="8961438" cy="4795518"/>
          </a:xfrm>
        </p:spPr>
        <p:txBody>
          <a:bodyPr>
            <a:normAutofit/>
          </a:bodyPr>
          <a:lstStyle/>
          <a:p>
            <a:pPr marL="38100" indent="0">
              <a:buNone/>
            </a:pPr>
            <a:r>
              <a:rPr lang="en-US" sz="3600" dirty="0"/>
              <a:t>Geo(p) can be generated using a while-loop to count the number of Ber(p) until the first 1 is obtained</a:t>
            </a:r>
          </a:p>
          <a:p>
            <a:pPr marL="38100" indent="0">
              <a:buNone/>
            </a:pPr>
            <a:r>
              <a:rPr lang="en-US" sz="3600" dirty="0"/>
              <a:t>Pseudocode: </a:t>
            </a:r>
          </a:p>
          <a:p>
            <a:pPr marL="546095" lvl="2" indent="0">
              <a:buNone/>
            </a:pP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Geo(p)</a:t>
            </a:r>
          </a:p>
          <a:p>
            <a:pPr marL="546095" lvl="2" indent="0">
              <a:buNone/>
            </a:pP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    count = 1</a:t>
            </a:r>
          </a:p>
          <a:p>
            <a:pPr marL="546095" lvl="2" indent="0">
              <a:buNone/>
            </a:pP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    while (Ber(p) == 0)</a:t>
            </a:r>
          </a:p>
          <a:p>
            <a:pPr marL="546095" lvl="2" indent="0">
              <a:buNone/>
            </a:pP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         count++</a:t>
            </a:r>
          </a:p>
          <a:p>
            <a:pPr marL="546095" lvl="2" indent="0">
              <a:buNone/>
            </a:pP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    return count</a:t>
            </a:r>
            <a:endParaRPr lang="en-US" sz="3200" dirty="0">
              <a:solidFill>
                <a:srgbClr val="00B050"/>
              </a:solidFill>
            </a:endParaRPr>
          </a:p>
          <a:p>
            <a:pPr marL="6096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6096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0C407F-556D-B3A4-CABA-C4603601B09B}"/>
              </a:ext>
            </a:extLst>
          </p:cNvPr>
          <p:cNvSpPr txBox="1"/>
          <p:nvPr/>
        </p:nvSpPr>
        <p:spPr>
          <a:xfrm>
            <a:off x="547688" y="811672"/>
            <a:ext cx="49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get a success, how many experiments do I need?</a:t>
            </a:r>
          </a:p>
        </p:txBody>
      </p:sp>
    </p:spTree>
    <p:extLst>
      <p:ext uri="{BB962C8B-B14F-4D97-AF65-F5344CB8AC3E}">
        <p14:creationId xmlns:p14="http://schemas.microsoft.com/office/powerpoint/2010/main" val="65177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generate </a:t>
            </a:r>
            <a:r>
              <a:rPr lang="en-US" dirty="0" err="1"/>
              <a:t>NegBin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62" y="2214882"/>
            <a:ext cx="8961438" cy="4795518"/>
          </a:xfrm>
        </p:spPr>
        <p:txBody>
          <a:bodyPr>
            <a:normAutofit/>
          </a:bodyPr>
          <a:lstStyle/>
          <a:p>
            <a:pPr marL="38100" indent="0">
              <a:buNone/>
            </a:pPr>
            <a:r>
              <a:rPr lang="en-US" sz="3600" dirty="0" err="1"/>
              <a:t>NegBin</a:t>
            </a:r>
            <a:r>
              <a:rPr lang="en-US" sz="3600" dirty="0"/>
              <a:t>(n, p) can be generated using a while-loop to count the number of Ber(p) until the nth 1 is obtained, or a for-loop to sum n Geo(p)</a:t>
            </a:r>
          </a:p>
          <a:p>
            <a:pPr marL="38100" indent="0">
              <a:buNone/>
            </a:pPr>
            <a:r>
              <a:rPr lang="en-US" sz="3600" dirty="0"/>
              <a:t>Pseudocode: </a:t>
            </a:r>
          </a:p>
          <a:p>
            <a:pPr marL="546095" lvl="2" indent="0">
              <a:buNone/>
            </a:pPr>
            <a:r>
              <a:rPr lang="en-US" sz="3200" dirty="0" err="1">
                <a:solidFill>
                  <a:srgbClr val="00B050"/>
                </a:solidFill>
                <a:cs typeface="Arial" panose="020B0604020202020204" pitchFamily="34" charset="0"/>
              </a:rPr>
              <a:t>NegBin</a:t>
            </a: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(n, p)</a:t>
            </a:r>
          </a:p>
          <a:p>
            <a:pPr marL="546095" lvl="2" indent="0">
              <a:buNone/>
            </a:pP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    count = 0</a:t>
            </a:r>
          </a:p>
          <a:p>
            <a:pPr marL="546095" lvl="2" indent="0">
              <a:buNone/>
            </a:pP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    for(n)</a:t>
            </a:r>
          </a:p>
          <a:p>
            <a:pPr marL="546095" lvl="2" indent="0">
              <a:buNone/>
            </a:pP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         count = count + Geo(p)</a:t>
            </a:r>
          </a:p>
          <a:p>
            <a:pPr marL="546095" lvl="2" indent="0">
              <a:buNone/>
            </a:pP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    return count</a:t>
            </a:r>
            <a:endParaRPr lang="en-US" sz="3200" dirty="0">
              <a:solidFill>
                <a:srgbClr val="00B050"/>
              </a:solidFill>
            </a:endParaRPr>
          </a:p>
          <a:p>
            <a:pPr marL="6096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6096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97D96-94D1-D09A-7A25-A175DA957FC2}"/>
              </a:ext>
            </a:extLst>
          </p:cNvPr>
          <p:cNvSpPr txBox="1"/>
          <p:nvPr/>
        </p:nvSpPr>
        <p:spPr>
          <a:xfrm>
            <a:off x="547688" y="811672"/>
            <a:ext cx="2552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Until you get n successes.</a:t>
            </a:r>
          </a:p>
        </p:txBody>
      </p:sp>
    </p:spTree>
    <p:extLst>
      <p:ext uri="{BB962C8B-B14F-4D97-AF65-F5344CB8AC3E}">
        <p14:creationId xmlns:p14="http://schemas.microsoft.com/office/powerpoint/2010/main" val="149493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simulate discrete variable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62" y="2214882"/>
            <a:ext cx="8961438" cy="3728718"/>
          </a:xfrm>
        </p:spPr>
        <p:txBody>
          <a:bodyPr>
            <a:normAutofit/>
          </a:bodyPr>
          <a:lstStyle/>
          <a:p>
            <a:pPr marL="38100" indent="0">
              <a:buNone/>
            </a:pPr>
            <a:r>
              <a:rPr lang="en-US" sz="3600" dirty="0"/>
              <a:t>A random variable Y has outcomes 1, 3, and 4 with the following probabilities:  </a:t>
            </a:r>
          </a:p>
          <a:p>
            <a:pPr marL="38100" indent="0">
              <a:buNone/>
            </a:pPr>
            <a:r>
              <a:rPr lang="en-US" sz="3600" dirty="0"/>
              <a:t>	P(Y = 1) = 3/5</a:t>
            </a:r>
          </a:p>
          <a:p>
            <a:pPr marL="38100" indent="0">
              <a:buNone/>
            </a:pPr>
            <a:r>
              <a:rPr lang="en-US" sz="3600" dirty="0"/>
              <a:t>	P(Y = 3) = 1/5</a:t>
            </a:r>
          </a:p>
          <a:p>
            <a:pPr marL="38100" indent="0">
              <a:buNone/>
            </a:pPr>
            <a:r>
              <a:rPr lang="en-US" sz="3600" dirty="0"/>
              <a:t>	P(Y = 4) = 1/5</a:t>
            </a:r>
          </a:p>
          <a:p>
            <a:pPr marL="38100" indent="0">
              <a:buNone/>
            </a:pPr>
            <a:r>
              <a:rPr lang="en-US" sz="3600" dirty="0"/>
              <a:t>How to generate Y from a U(0, 1)?</a:t>
            </a:r>
          </a:p>
          <a:p>
            <a:pPr marL="6096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51FBAB-D575-4CD6-AFBD-7C3E2888897D}"/>
              </a:ext>
            </a:extLst>
          </p:cNvPr>
          <p:cNvCxnSpPr>
            <a:cxnSpLocks/>
          </p:cNvCxnSpPr>
          <p:nvPr/>
        </p:nvCxnSpPr>
        <p:spPr>
          <a:xfrm>
            <a:off x="2032000" y="6197314"/>
            <a:ext cx="5090695" cy="88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6BE07E2-9B74-48E7-9C9D-4D9626090E51}"/>
              </a:ext>
            </a:extLst>
          </p:cNvPr>
          <p:cNvSpPr txBox="1"/>
          <p:nvPr/>
        </p:nvSpPr>
        <p:spPr>
          <a:xfrm flipH="1">
            <a:off x="1574800" y="6093767"/>
            <a:ext cx="259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D40D9D-19A3-4380-ABA6-B57CDF4ED8A3}"/>
              </a:ext>
            </a:extLst>
          </p:cNvPr>
          <p:cNvSpPr txBox="1"/>
          <p:nvPr/>
        </p:nvSpPr>
        <p:spPr>
          <a:xfrm flipH="1">
            <a:off x="7205978" y="6108729"/>
            <a:ext cx="259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CFFB3A-68E0-429F-8C32-689D86A34ADE}"/>
              </a:ext>
            </a:extLst>
          </p:cNvPr>
          <p:cNvCxnSpPr>
            <a:cxnSpLocks/>
          </p:cNvCxnSpPr>
          <p:nvPr/>
        </p:nvCxnSpPr>
        <p:spPr>
          <a:xfrm>
            <a:off x="4518326" y="6113541"/>
            <a:ext cx="1069" cy="25151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274519-4D84-4676-B7DE-3710664A5E46}"/>
              </a:ext>
            </a:extLst>
          </p:cNvPr>
          <p:cNvCxnSpPr>
            <a:cxnSpLocks/>
          </p:cNvCxnSpPr>
          <p:nvPr/>
        </p:nvCxnSpPr>
        <p:spPr>
          <a:xfrm>
            <a:off x="5918200" y="6108729"/>
            <a:ext cx="1069" cy="25151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DF6AA89-E956-4FFC-9DAD-302442FB5656}"/>
              </a:ext>
            </a:extLst>
          </p:cNvPr>
          <p:cNvSpPr txBox="1"/>
          <p:nvPr/>
        </p:nvSpPr>
        <p:spPr>
          <a:xfrm flipH="1">
            <a:off x="2922206" y="5877896"/>
            <a:ext cx="3989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lain"/>
            </a:pPr>
            <a:r>
              <a:rPr lang="en-US" dirty="0"/>
              <a:t>                              3                       4 </a:t>
            </a:r>
          </a:p>
          <a:p>
            <a:r>
              <a:rPr lang="en-US" dirty="0"/>
              <a:t> 0.6                                0.2                    0.2</a:t>
            </a:r>
          </a:p>
        </p:txBody>
      </p:sp>
    </p:spTree>
    <p:extLst>
      <p:ext uri="{BB962C8B-B14F-4D97-AF65-F5344CB8AC3E}">
        <p14:creationId xmlns:p14="http://schemas.microsoft.com/office/powerpoint/2010/main" val="397327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9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FB900D-BCAC-5531-BA9E-28553D67C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8817F-9E4D-EBE1-6431-F6A4EB1D3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🫨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A230-BD7E-6512-01DA-27F1F890F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2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3C691E-5E52-B5BB-85C3-83A7AE920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62" y="2214882"/>
            <a:ext cx="8961438" cy="418465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Tangrui (Tory) Li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B.E. AI (2019), M.S. AI (2021), Ph. D AI candidate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tuo90515@temple.edu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Office hour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1:00 PM – 2:00 PM </a:t>
            </a:r>
            <a:r>
              <a:rPr lang="en-US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SERC 307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Wednesday/Thursday</a:t>
            </a:r>
          </a:p>
        </p:txBody>
      </p:sp>
    </p:spTree>
    <p:extLst>
      <p:ext uri="{BB962C8B-B14F-4D97-AF65-F5344CB8AC3E}">
        <p14:creationId xmlns:p14="http://schemas.microsoft.com/office/powerpoint/2010/main" val="3324331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simulate discrete variable (2)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4400" y="4267201"/>
            <a:ext cx="3149600" cy="3124200"/>
          </a:xfrm>
        </p:spPr>
        <p:txBody>
          <a:bodyPr>
            <a:normAutofit/>
          </a:bodyPr>
          <a:lstStyle/>
          <a:p>
            <a:pPr marL="546095" lvl="2" indent="0">
              <a:buNone/>
            </a:pP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u = U(0, 1)</a:t>
            </a:r>
          </a:p>
          <a:p>
            <a:pPr marL="546095" lvl="2" indent="0">
              <a:buNone/>
            </a:pP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if (u &lt; 0.6)</a:t>
            </a:r>
          </a:p>
          <a:p>
            <a:pPr marL="546095" lvl="2" indent="0">
              <a:buNone/>
            </a:pP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	return 1</a:t>
            </a:r>
          </a:p>
          <a:p>
            <a:pPr marL="546095" lvl="2" indent="0">
              <a:buNone/>
            </a:pP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if (u &lt; 0.8)</a:t>
            </a:r>
          </a:p>
          <a:p>
            <a:pPr marL="546095" lvl="2" indent="0">
              <a:buNone/>
            </a:pP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	return 3</a:t>
            </a:r>
          </a:p>
          <a:p>
            <a:pPr marL="546095" lvl="2" indent="0">
              <a:buNone/>
            </a:pP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return 4</a:t>
            </a:r>
          </a:p>
          <a:p>
            <a:pPr marL="6096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6096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20</a:t>
            </a:fld>
            <a:endParaRPr lang="en-US" alt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A46D3A7-13E4-4AC5-B3B6-306D852B7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495910"/>
              </p:ext>
            </p:extLst>
          </p:nvPr>
        </p:nvGraphicFramePr>
        <p:xfrm>
          <a:off x="2260600" y="2397479"/>
          <a:ext cx="5334000" cy="1556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500">
                  <a:extLst>
                    <a:ext uri="{9D8B030D-6E8A-4147-A177-3AD203B41FA5}">
                      <a16:colId xmlns:a16="http://schemas.microsoft.com/office/drawing/2014/main" val="3617973745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909147865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823155193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364091721"/>
                    </a:ext>
                  </a:extLst>
                </a:gridCol>
              </a:tblGrid>
              <a:tr h="51910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545147"/>
                  </a:ext>
                </a:extLst>
              </a:tr>
              <a:tr h="51910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174599"/>
                  </a:ext>
                </a:extLst>
              </a:tr>
              <a:tr h="5140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279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750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A5AB17-04BF-4075-4819-CFB9703B3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9056F-FC98-36F6-9A42-BEE9C46CD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Inverse Transform Sampling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67016-1094-47F5-C0E5-8D200CF7C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21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50696128-2E5C-FFD9-408D-7486069806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3562" y="2214882"/>
                <a:ext cx="8961438" cy="418465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Getting tired of treating every simulation as a puzzle?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there a universal method to simulate any distributions?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Methodology:</a:t>
                </a:r>
              </a:p>
              <a:p>
                <a:pPr marL="717548" lvl="1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range of a CDF is always </a:t>
                </a:r>
                <a:r>
                  <a:rPr lang="en-US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0 to 1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717548" lvl="1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range of a uniform distribution is also </a:t>
                </a:r>
                <a:r>
                  <a:rPr lang="en-US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0 to 1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717548" lvl="1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CDF is monotonic (non-decreasing).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Map a uniform distribution </a:t>
                </a:r>
                <a:r>
                  <a:rPr lang="en-US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50696128-2E5C-FFD9-408D-7486069806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3562" y="2214882"/>
                <a:ext cx="8961438" cy="4184650"/>
              </a:xfrm>
              <a:blipFill>
                <a:blip r:embed="rId2"/>
                <a:stretch>
                  <a:fillRect l="-1273" t="-3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562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9D72AA-0A63-7B08-6819-0675D8A62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0907F-591F-5430-1614-D0A357392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22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A13C165E-033F-48DB-4642-2892BB3449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18568" y="2214882"/>
                <a:ext cx="4306431" cy="418465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ranges from 0 to 1.</a:t>
                </a:r>
              </a:p>
              <a:p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 </a:t>
                </a:r>
                <a:r>
                  <a:rPr lang="en-US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uniformly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get numbers from 0 to 1, let’s see </a:t>
                </a:r>
                <a:r>
                  <a:rPr lang="en-US" u="sng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what will happen on the corresponding </a:t>
                </a:r>
                <a14:m>
                  <m:oMath xmlns:m="http://schemas.openxmlformats.org/officeDocument/2006/math">
                    <m:r>
                      <a:rPr lang="en-US" i="1" u="sng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𝑌</m:t>
                    </m:r>
                  </m:oMath>
                </a14:m>
                <a:r>
                  <a:rPr lang="en-US" u="sng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axis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Since it is discrete, we pick the largest as the representative.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A13C165E-033F-48DB-4642-2892BB3449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18568" y="2214882"/>
                <a:ext cx="4306431" cy="4184650"/>
              </a:xfrm>
              <a:blipFill>
                <a:blip r:embed="rId2"/>
                <a:stretch>
                  <a:fillRect l="-2647" t="-3021" r="-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E11CA51-7E50-8E73-7F31-B6F3E93E14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858862"/>
              </p:ext>
            </p:extLst>
          </p:nvPr>
        </p:nvGraphicFramePr>
        <p:xfrm>
          <a:off x="2377281" y="304800"/>
          <a:ext cx="53340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500">
                  <a:extLst>
                    <a:ext uri="{9D8B030D-6E8A-4147-A177-3AD203B41FA5}">
                      <a16:colId xmlns:a16="http://schemas.microsoft.com/office/drawing/2014/main" val="3617973745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909147865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823155193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364091721"/>
                    </a:ext>
                  </a:extLst>
                </a:gridCol>
              </a:tblGrid>
              <a:tr h="31450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545147"/>
                  </a:ext>
                </a:extLst>
              </a:tr>
              <a:tr h="31450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174599"/>
                  </a:ext>
                </a:extLst>
              </a:tr>
              <a:tr h="31393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27921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DAB41DE-3F5D-8328-F82A-D78FEF53C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46" y="2185853"/>
            <a:ext cx="4556353" cy="4785124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47C251E-5173-2895-B354-9CE6D6374A1A}"/>
              </a:ext>
            </a:extLst>
          </p:cNvPr>
          <p:cNvCxnSpPr>
            <a:cxnSpLocks/>
          </p:cNvCxnSpPr>
          <p:nvPr/>
        </p:nvCxnSpPr>
        <p:spPr>
          <a:xfrm>
            <a:off x="660400" y="6172200"/>
            <a:ext cx="137160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0DD865-060A-0C54-1FB2-6B0433A07C6B}"/>
              </a:ext>
            </a:extLst>
          </p:cNvPr>
          <p:cNvCxnSpPr>
            <a:cxnSpLocks/>
          </p:cNvCxnSpPr>
          <p:nvPr/>
        </p:nvCxnSpPr>
        <p:spPr>
          <a:xfrm>
            <a:off x="660400" y="5791200"/>
            <a:ext cx="137160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738628-DF28-4AD6-2A35-C9800AD5D350}"/>
              </a:ext>
            </a:extLst>
          </p:cNvPr>
          <p:cNvCxnSpPr>
            <a:cxnSpLocks/>
          </p:cNvCxnSpPr>
          <p:nvPr/>
        </p:nvCxnSpPr>
        <p:spPr>
          <a:xfrm>
            <a:off x="660400" y="5410200"/>
            <a:ext cx="137160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5D94B93-40EA-D1B0-8DFC-2341BCC2EF60}"/>
              </a:ext>
            </a:extLst>
          </p:cNvPr>
          <p:cNvCxnSpPr>
            <a:cxnSpLocks/>
          </p:cNvCxnSpPr>
          <p:nvPr/>
        </p:nvCxnSpPr>
        <p:spPr>
          <a:xfrm>
            <a:off x="660400" y="5029200"/>
            <a:ext cx="137160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8F5FBA8-84A1-9867-E124-51DED0D1EAFD}"/>
              </a:ext>
            </a:extLst>
          </p:cNvPr>
          <p:cNvCxnSpPr>
            <a:cxnSpLocks/>
          </p:cNvCxnSpPr>
          <p:nvPr/>
        </p:nvCxnSpPr>
        <p:spPr>
          <a:xfrm>
            <a:off x="660400" y="4648200"/>
            <a:ext cx="137160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6445572-36D0-3AC0-512C-669DEBFECE6B}"/>
              </a:ext>
            </a:extLst>
          </p:cNvPr>
          <p:cNvCxnSpPr>
            <a:cxnSpLocks/>
          </p:cNvCxnSpPr>
          <p:nvPr/>
        </p:nvCxnSpPr>
        <p:spPr>
          <a:xfrm>
            <a:off x="660400" y="4267200"/>
            <a:ext cx="137160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CF09E06-497F-E322-B6CE-5506EB904D8C}"/>
              </a:ext>
            </a:extLst>
          </p:cNvPr>
          <p:cNvCxnSpPr>
            <a:cxnSpLocks/>
          </p:cNvCxnSpPr>
          <p:nvPr/>
        </p:nvCxnSpPr>
        <p:spPr>
          <a:xfrm>
            <a:off x="660400" y="3886200"/>
            <a:ext cx="137160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FF72C1-0586-95BB-AF10-90F7446D40C0}"/>
              </a:ext>
            </a:extLst>
          </p:cNvPr>
          <p:cNvCxnSpPr>
            <a:cxnSpLocks/>
          </p:cNvCxnSpPr>
          <p:nvPr/>
        </p:nvCxnSpPr>
        <p:spPr>
          <a:xfrm>
            <a:off x="660400" y="3505200"/>
            <a:ext cx="137160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3C2B4EF-6860-AF07-CC09-FE613A5B0017}"/>
              </a:ext>
            </a:extLst>
          </p:cNvPr>
          <p:cNvCxnSpPr>
            <a:cxnSpLocks/>
          </p:cNvCxnSpPr>
          <p:nvPr/>
        </p:nvCxnSpPr>
        <p:spPr>
          <a:xfrm>
            <a:off x="660400" y="3124200"/>
            <a:ext cx="137160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06B19F0-D024-CD9E-34F3-765AC8196F43}"/>
              </a:ext>
            </a:extLst>
          </p:cNvPr>
          <p:cNvSpPr txBox="1"/>
          <p:nvPr/>
        </p:nvSpPr>
        <p:spPr>
          <a:xfrm>
            <a:off x="2065013" y="5972145"/>
            <a:ext cx="314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3EF032-ED1E-7400-778B-B003E94CBD61}"/>
              </a:ext>
            </a:extLst>
          </p:cNvPr>
          <p:cNvSpPr txBox="1"/>
          <p:nvPr/>
        </p:nvSpPr>
        <p:spPr>
          <a:xfrm>
            <a:off x="2065013" y="5591145"/>
            <a:ext cx="314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CB550D-E445-3356-0EAB-5A41605E034B}"/>
              </a:ext>
            </a:extLst>
          </p:cNvPr>
          <p:cNvSpPr txBox="1"/>
          <p:nvPr/>
        </p:nvSpPr>
        <p:spPr>
          <a:xfrm>
            <a:off x="2065013" y="5210145"/>
            <a:ext cx="314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AA1D7F-B009-19AA-E6AE-7B853CDFC406}"/>
              </a:ext>
            </a:extLst>
          </p:cNvPr>
          <p:cNvSpPr txBox="1"/>
          <p:nvPr/>
        </p:nvSpPr>
        <p:spPr>
          <a:xfrm>
            <a:off x="2065013" y="4829145"/>
            <a:ext cx="314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2777B2-B446-0788-7BB0-0F9FBBEE9630}"/>
              </a:ext>
            </a:extLst>
          </p:cNvPr>
          <p:cNvSpPr txBox="1"/>
          <p:nvPr/>
        </p:nvSpPr>
        <p:spPr>
          <a:xfrm>
            <a:off x="2065013" y="4448145"/>
            <a:ext cx="314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74B676-7F01-4A4A-9F9F-26EED245B9C9}"/>
              </a:ext>
            </a:extLst>
          </p:cNvPr>
          <p:cNvSpPr txBox="1"/>
          <p:nvPr/>
        </p:nvSpPr>
        <p:spPr>
          <a:xfrm>
            <a:off x="2065013" y="4070071"/>
            <a:ext cx="312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D918E8-6B99-7EC4-02EF-906625F63B7B}"/>
              </a:ext>
            </a:extLst>
          </p:cNvPr>
          <p:cNvSpPr txBox="1"/>
          <p:nvPr/>
        </p:nvSpPr>
        <p:spPr>
          <a:xfrm>
            <a:off x="2065013" y="3691997"/>
            <a:ext cx="312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C96D4D-8BC6-2752-025A-470CED7AB46E}"/>
              </a:ext>
            </a:extLst>
          </p:cNvPr>
          <p:cNvSpPr txBox="1"/>
          <p:nvPr/>
        </p:nvSpPr>
        <p:spPr>
          <a:xfrm>
            <a:off x="2064375" y="3310997"/>
            <a:ext cx="312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DED01C-45A1-7204-60B8-17D10673FD4C}"/>
              </a:ext>
            </a:extLst>
          </p:cNvPr>
          <p:cNvSpPr txBox="1"/>
          <p:nvPr/>
        </p:nvSpPr>
        <p:spPr>
          <a:xfrm>
            <a:off x="2064375" y="2920443"/>
            <a:ext cx="312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399597F-7BFA-0FCD-4BD6-B43769C02AF7}"/>
              </a:ext>
            </a:extLst>
          </p:cNvPr>
          <p:cNvSpPr txBox="1"/>
          <p:nvPr/>
        </p:nvSpPr>
        <p:spPr>
          <a:xfrm>
            <a:off x="4569471" y="897374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5/9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2FCF13-BC1E-9D70-D165-B0BE89E47D1B}"/>
              </a:ext>
            </a:extLst>
          </p:cNvPr>
          <p:cNvSpPr txBox="1"/>
          <p:nvPr/>
        </p:nvSpPr>
        <p:spPr>
          <a:xfrm>
            <a:off x="5889345" y="897374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2/9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5CCFF35-430D-7C1C-CCF5-2ECA7C1B35E9}"/>
              </a:ext>
            </a:extLst>
          </p:cNvPr>
          <p:cNvSpPr txBox="1"/>
          <p:nvPr/>
        </p:nvSpPr>
        <p:spPr>
          <a:xfrm>
            <a:off x="7238442" y="897374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2/9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A303A3A-8E41-DC4E-8AFC-F61C16C0D967}"/>
              </a:ext>
            </a:extLst>
          </p:cNvPr>
          <p:cNvSpPr txBox="1"/>
          <p:nvPr/>
        </p:nvSpPr>
        <p:spPr>
          <a:xfrm>
            <a:off x="8737600" y="92825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4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52" grpId="0"/>
      <p:bldP spid="53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simulate discrete variable (3)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62" y="2214882"/>
            <a:ext cx="8961438" cy="1188214"/>
          </a:xfrm>
        </p:spPr>
        <p:txBody>
          <a:bodyPr>
            <a:normAutofit lnSpcReduction="10000"/>
          </a:bodyPr>
          <a:lstStyle/>
          <a:p>
            <a:pPr marL="38100" indent="0">
              <a:buNone/>
            </a:pPr>
            <a:r>
              <a:rPr lang="en-US" sz="3600" dirty="0"/>
              <a:t>Algorithm:</a:t>
            </a:r>
          </a:p>
          <a:p>
            <a:pPr marL="38100" indent="0">
              <a:buNone/>
            </a:pPr>
            <a:r>
              <a:rPr lang="en-US" sz="3600" dirty="0"/>
              <a:t>1. </a:t>
            </a:r>
            <a:r>
              <a:rPr lang="en-US" sz="3600" u="sng" dirty="0"/>
              <a:t>Divide [0, 1] according to F(a)</a:t>
            </a:r>
            <a:r>
              <a:rPr lang="en-US" sz="3600" dirty="0"/>
              <a:t>, that is,</a:t>
            </a:r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15962" y="5257800"/>
            <a:ext cx="8961438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01599" indent="-101599" algn="l" defTabSz="1015990" rtl="0" eaLnBrk="1" latinLnBrk="0" hangingPunct="1">
              <a:lnSpc>
                <a:spcPct val="85000"/>
              </a:lnSpc>
              <a:spcBef>
                <a:spcPts val="1444"/>
              </a:spcBef>
              <a:buFont typeface="Arial" pitchFamily="34" charset="0"/>
              <a:buChar char=" "/>
              <a:defRPr sz="2667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4797" indent="-380996" algn="l" defTabSz="1015990" rtl="0" eaLnBrk="1" latinLnBrk="0" hangingPunct="1">
              <a:lnSpc>
                <a:spcPct val="85000"/>
              </a:lnSpc>
              <a:spcBef>
                <a:spcPts val="667"/>
              </a:spcBef>
              <a:buFont typeface="Arial" pitchFamily="34" charset="0"/>
              <a:buChar char=" "/>
              <a:defRPr sz="2667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594" indent="-609594" algn="l" defTabSz="1015990" rtl="0" eaLnBrk="1" latinLnBrk="0" hangingPunct="1">
              <a:lnSpc>
                <a:spcPct val="85000"/>
              </a:lnSpc>
              <a:spcBef>
                <a:spcPts val="667"/>
              </a:spcBef>
              <a:buFont typeface="Arial" pitchFamily="34" charset="0"/>
              <a:buChar char=" "/>
              <a:defRPr sz="2222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391" indent="-914391" algn="l" defTabSz="1015990" rtl="0" eaLnBrk="1" latinLnBrk="0" hangingPunct="1">
              <a:lnSpc>
                <a:spcPct val="85000"/>
              </a:lnSpc>
              <a:spcBef>
                <a:spcPts val="667"/>
              </a:spcBef>
              <a:buFont typeface="Arial" pitchFamily="34" charset="0"/>
              <a:buChar char=" 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188" indent="-1219188" algn="l" defTabSz="1015990" rtl="0" eaLnBrk="1" latinLnBrk="0" hangingPunct="1">
              <a:lnSpc>
                <a:spcPct val="85000"/>
              </a:lnSpc>
              <a:spcBef>
                <a:spcPts val="667"/>
              </a:spcBef>
              <a:buFont typeface="Arial" pitchFamily="34" charset="0"/>
              <a:buChar char=" 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33320" indent="-253997" algn="l" defTabSz="1015990" rtl="0" eaLnBrk="1" latinLnBrk="0" hangingPunct="1">
              <a:lnSpc>
                <a:spcPct val="85000"/>
              </a:lnSpc>
              <a:spcBef>
                <a:spcPts val="667"/>
              </a:spcBef>
              <a:buFont typeface="Arial" pitchFamily="34" charset="0"/>
              <a:buChar char=" 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55540" indent="-253997" algn="l" defTabSz="1015990" rtl="0" eaLnBrk="1" latinLnBrk="0" hangingPunct="1">
              <a:lnSpc>
                <a:spcPct val="85000"/>
              </a:lnSpc>
              <a:spcBef>
                <a:spcPts val="667"/>
              </a:spcBef>
              <a:buFont typeface="Arial" pitchFamily="34" charset="0"/>
              <a:buChar char=" 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77760" indent="-253997" algn="l" defTabSz="1015990" rtl="0" eaLnBrk="1" latinLnBrk="0" hangingPunct="1">
              <a:lnSpc>
                <a:spcPct val="85000"/>
              </a:lnSpc>
              <a:spcBef>
                <a:spcPts val="667"/>
              </a:spcBef>
              <a:buFont typeface="Arial" pitchFamily="34" charset="0"/>
              <a:buChar char=" 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999980" indent="-253997" algn="l" defTabSz="1015990" rtl="0" eaLnBrk="1" latinLnBrk="0" hangingPunct="1">
              <a:lnSpc>
                <a:spcPct val="85000"/>
              </a:lnSpc>
              <a:spcBef>
                <a:spcPts val="667"/>
              </a:spcBef>
              <a:buFont typeface="Arial" pitchFamily="34" charset="0"/>
              <a:buChar char=" 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3600" dirty="0"/>
              <a:t>2. Get u = U(0, 1)</a:t>
            </a:r>
          </a:p>
          <a:p>
            <a:pPr marL="3810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3600" dirty="0"/>
              <a:t>3. Generate </a:t>
            </a:r>
            <a:r>
              <a:rPr lang="en-US" sz="3600" dirty="0" err="1"/>
              <a:t>a</a:t>
            </a:r>
            <a:r>
              <a:rPr lang="en-US" sz="3600" i="1" baseline="-25000" dirty="0" err="1"/>
              <a:t>i</a:t>
            </a:r>
            <a:r>
              <a:rPr lang="en-US" sz="3600" dirty="0"/>
              <a:t> (the </a:t>
            </a:r>
            <a:r>
              <a:rPr lang="en-US" sz="3600" i="1" dirty="0" err="1"/>
              <a:t>i</a:t>
            </a:r>
            <a:r>
              <a:rPr lang="en-US" sz="3600" dirty="0" err="1"/>
              <a:t>th</a:t>
            </a:r>
            <a:r>
              <a:rPr lang="en-US" sz="3600" dirty="0"/>
              <a:t> value) when u is in A</a:t>
            </a:r>
            <a:r>
              <a:rPr lang="en-US" sz="3600" i="1" baseline="-25000" dirty="0"/>
              <a:t>i</a:t>
            </a:r>
          </a:p>
          <a:p>
            <a:pPr marL="3810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3600" dirty="0"/>
          </a:p>
          <a:p>
            <a:pPr marL="3810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3600" dirty="0"/>
          </a:p>
          <a:p>
            <a:pPr marL="3810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3600" dirty="0"/>
          </a:p>
          <a:p>
            <a:pPr marL="3810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12DDA7-CA50-DF0A-DEDC-CC3D77FDF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399" y="3428999"/>
            <a:ext cx="4863189" cy="163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0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simulate discrete variable (4)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8402E9-ACE4-4FE4-A6DA-BC9735A3D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473" y="2427959"/>
            <a:ext cx="5636272" cy="482491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9883A6-1391-454B-B95C-C6A47BEE512E}"/>
              </a:ext>
            </a:extLst>
          </p:cNvPr>
          <p:cNvCxnSpPr/>
          <p:nvPr/>
        </p:nvCxnSpPr>
        <p:spPr>
          <a:xfrm>
            <a:off x="1955800" y="4267200"/>
            <a:ext cx="2894336" cy="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0E7127-BB07-4F3C-8C3E-94D1C1F37C35}"/>
              </a:ext>
            </a:extLst>
          </p:cNvPr>
          <p:cNvCxnSpPr/>
          <p:nvPr/>
        </p:nvCxnSpPr>
        <p:spPr>
          <a:xfrm>
            <a:off x="4850136" y="3505200"/>
            <a:ext cx="0" cy="2972298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0A60CF1-8D51-44C0-9AC6-862E07ECCF66}"/>
              </a:ext>
            </a:extLst>
          </p:cNvPr>
          <p:cNvSpPr txBox="1"/>
          <p:nvPr/>
        </p:nvSpPr>
        <p:spPr>
          <a:xfrm>
            <a:off x="1681481" y="3975823"/>
            <a:ext cx="274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103772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0C282B-DE13-BF4C-BD12-9089C4C48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Output image">
            <a:extLst>
              <a:ext uri="{FF2B5EF4-FFF2-40B4-BE49-F238E27FC236}">
                <a16:creationId xmlns:a16="http://schemas.microsoft.com/office/drawing/2014/main" id="{B8FAC779-3F3B-9FC1-39B4-16FCC62F2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497" y="3429005"/>
            <a:ext cx="4523006" cy="362957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3F450-9CFF-4EE3-93F3-AB925119C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 Situation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CD0EF-A799-0412-1070-B29EDF760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25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2F62C29-6222-7D27-2C85-199B933C3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62" y="2214882"/>
            <a:ext cx="8961438" cy="4184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this be simpler for continuous situations?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Yes. Let’s revisit the </a:t>
            </a:r>
            <a:r>
              <a:rPr lang="en-US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Gaussian distribution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571F08-D64E-850A-EEA1-26CCD1D415DB}"/>
              </a:ext>
            </a:extLst>
          </p:cNvPr>
          <p:cNvCxnSpPr>
            <a:cxnSpLocks/>
          </p:cNvCxnSpPr>
          <p:nvPr/>
        </p:nvCxnSpPr>
        <p:spPr>
          <a:xfrm>
            <a:off x="945388" y="6492522"/>
            <a:ext cx="303441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14466A8-5604-DC50-E2DA-F231D7ABC0B1}"/>
              </a:ext>
            </a:extLst>
          </p:cNvPr>
          <p:cNvCxnSpPr>
            <a:cxnSpLocks/>
          </p:cNvCxnSpPr>
          <p:nvPr/>
        </p:nvCxnSpPr>
        <p:spPr>
          <a:xfrm>
            <a:off x="945388" y="6157207"/>
            <a:ext cx="379641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9838AE0-111C-39E6-D8CB-481DA782D096}"/>
              </a:ext>
            </a:extLst>
          </p:cNvPr>
          <p:cNvCxnSpPr>
            <a:cxnSpLocks/>
          </p:cNvCxnSpPr>
          <p:nvPr/>
        </p:nvCxnSpPr>
        <p:spPr>
          <a:xfrm>
            <a:off x="945388" y="5821891"/>
            <a:ext cx="402501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5C3A0D-32FD-28A5-8FFA-E02BBAE1ECC4}"/>
              </a:ext>
            </a:extLst>
          </p:cNvPr>
          <p:cNvCxnSpPr>
            <a:cxnSpLocks/>
          </p:cNvCxnSpPr>
          <p:nvPr/>
        </p:nvCxnSpPr>
        <p:spPr>
          <a:xfrm>
            <a:off x="945388" y="5486576"/>
            <a:ext cx="417741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F17A8F-E4BF-04E9-1DB3-61509393245F}"/>
              </a:ext>
            </a:extLst>
          </p:cNvPr>
          <p:cNvCxnSpPr>
            <a:cxnSpLocks/>
          </p:cNvCxnSpPr>
          <p:nvPr/>
        </p:nvCxnSpPr>
        <p:spPr>
          <a:xfrm>
            <a:off x="945388" y="5151261"/>
            <a:ext cx="432981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99BEA3B-2ACB-5A0D-BDF7-52EEDA8EB727}"/>
              </a:ext>
            </a:extLst>
          </p:cNvPr>
          <p:cNvCxnSpPr>
            <a:cxnSpLocks/>
          </p:cNvCxnSpPr>
          <p:nvPr/>
        </p:nvCxnSpPr>
        <p:spPr>
          <a:xfrm>
            <a:off x="945388" y="4815946"/>
            <a:ext cx="448221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A1A6E95-D06E-785E-E9E3-486AAC62BE57}"/>
              </a:ext>
            </a:extLst>
          </p:cNvPr>
          <p:cNvCxnSpPr>
            <a:cxnSpLocks/>
          </p:cNvCxnSpPr>
          <p:nvPr/>
        </p:nvCxnSpPr>
        <p:spPr>
          <a:xfrm>
            <a:off x="945388" y="4480631"/>
            <a:ext cx="463461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D847E6-71E8-1F0E-3A87-82F6CF3863BD}"/>
              </a:ext>
            </a:extLst>
          </p:cNvPr>
          <p:cNvCxnSpPr>
            <a:cxnSpLocks/>
          </p:cNvCxnSpPr>
          <p:nvPr/>
        </p:nvCxnSpPr>
        <p:spPr>
          <a:xfrm>
            <a:off x="945388" y="4145315"/>
            <a:ext cx="486321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5D4CFA3-E84E-8871-8C39-115D8087C73A}"/>
              </a:ext>
            </a:extLst>
          </p:cNvPr>
          <p:cNvCxnSpPr>
            <a:cxnSpLocks/>
          </p:cNvCxnSpPr>
          <p:nvPr/>
        </p:nvCxnSpPr>
        <p:spPr>
          <a:xfrm>
            <a:off x="945388" y="3810000"/>
            <a:ext cx="570141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7B86130-ECBB-E12A-D4ED-CCA5427666B7}"/>
              </a:ext>
            </a:extLst>
          </p:cNvPr>
          <p:cNvSpPr txBox="1"/>
          <p:nvPr/>
        </p:nvSpPr>
        <p:spPr>
          <a:xfrm>
            <a:off x="3692443" y="612319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80D8BF-C8E5-D2DB-D899-75C48AC25E73}"/>
              </a:ext>
            </a:extLst>
          </p:cNvPr>
          <p:cNvSpPr txBox="1"/>
          <p:nvPr/>
        </p:nvSpPr>
        <p:spPr>
          <a:xfrm>
            <a:off x="4318826" y="5776994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-1.2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B512FF-2F6F-25F8-78A8-A998E7500A8D}"/>
              </a:ext>
            </a:extLst>
          </p:cNvPr>
          <p:cNvSpPr txBox="1"/>
          <p:nvPr/>
        </p:nvSpPr>
        <p:spPr>
          <a:xfrm>
            <a:off x="4505453" y="5444634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-0.8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14DDEF-820F-D8BE-4FB3-15D9DFA71FFC}"/>
              </a:ext>
            </a:extLst>
          </p:cNvPr>
          <p:cNvSpPr txBox="1"/>
          <p:nvPr/>
        </p:nvSpPr>
        <p:spPr>
          <a:xfrm>
            <a:off x="4681392" y="511328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-0.4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0857EF-19E7-5141-6BF5-8871CC784CED}"/>
              </a:ext>
            </a:extLst>
          </p:cNvPr>
          <p:cNvSpPr txBox="1"/>
          <p:nvPr/>
        </p:nvSpPr>
        <p:spPr>
          <a:xfrm>
            <a:off x="5055604" y="479156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7144D6-7BC4-E254-6483-4ACE8B10DE95}"/>
              </a:ext>
            </a:extLst>
          </p:cNvPr>
          <p:cNvSpPr txBox="1"/>
          <p:nvPr/>
        </p:nvSpPr>
        <p:spPr>
          <a:xfrm>
            <a:off x="5055604" y="4460982"/>
            <a:ext cx="47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0B0A8B-5449-DAF1-6CC5-DC63EE67319D}"/>
              </a:ext>
            </a:extLst>
          </p:cNvPr>
          <p:cNvSpPr txBox="1"/>
          <p:nvPr/>
        </p:nvSpPr>
        <p:spPr>
          <a:xfrm>
            <a:off x="5206765" y="4109491"/>
            <a:ext cx="47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F26B863-1827-7DA8-F231-3BD43BA619C0}"/>
              </a:ext>
            </a:extLst>
          </p:cNvPr>
          <p:cNvSpPr txBox="1"/>
          <p:nvPr/>
        </p:nvSpPr>
        <p:spPr>
          <a:xfrm>
            <a:off x="5408295" y="3780720"/>
            <a:ext cx="47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43D1AB-B9C5-6464-3635-C728084B7FE5}"/>
              </a:ext>
            </a:extLst>
          </p:cNvPr>
          <p:cNvSpPr txBox="1"/>
          <p:nvPr/>
        </p:nvSpPr>
        <p:spPr>
          <a:xfrm>
            <a:off x="6274134" y="3844507"/>
            <a:ext cx="47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1268" name="Picture 4" descr="Output image">
            <a:extLst>
              <a:ext uri="{FF2B5EF4-FFF2-40B4-BE49-F238E27FC236}">
                <a16:creationId xmlns:a16="http://schemas.microsoft.com/office/drawing/2014/main" id="{162CEFFE-E3F3-D46B-061C-8BBF46BFD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558" y="3422619"/>
            <a:ext cx="4602883" cy="363595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B4DF167-45D3-B6EC-88D1-D8492C67BDA9}"/>
              </a:ext>
            </a:extLst>
          </p:cNvPr>
          <p:cNvSpPr txBox="1"/>
          <p:nvPr/>
        </p:nvSpPr>
        <p:spPr>
          <a:xfrm>
            <a:off x="8737600" y="92825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68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inverse function of </a:t>
            </a:r>
            <a:r>
              <a:rPr lang="en-US" dirty="0" err="1"/>
              <a:t>cdf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62" y="2214881"/>
            <a:ext cx="8961438" cy="4850081"/>
          </a:xfrm>
        </p:spPr>
        <p:txBody>
          <a:bodyPr>
            <a:normAutofit/>
          </a:bodyPr>
          <a:lstStyle/>
          <a:p>
            <a:pPr marL="38100" indent="0">
              <a:buNone/>
            </a:pPr>
            <a:r>
              <a:rPr lang="en-US" sz="3600" dirty="0"/>
              <a:t>For a continuous random variable X, if its </a:t>
            </a:r>
            <a:r>
              <a:rPr lang="en-US" sz="3600" dirty="0" err="1"/>
              <a:t>cdf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0070C0"/>
                </a:solidFill>
              </a:rPr>
              <a:t>F</a:t>
            </a:r>
            <a:r>
              <a:rPr lang="en-US" sz="3600" dirty="0"/>
              <a:t> strictly increases, the inverse function </a:t>
            </a:r>
            <a:r>
              <a:rPr lang="en-US" sz="3600" dirty="0">
                <a:solidFill>
                  <a:srgbClr val="C00000"/>
                </a:solidFill>
              </a:rPr>
              <a:t>F</a:t>
            </a:r>
            <a:r>
              <a:rPr lang="en-US" sz="3600" baseline="30000" dirty="0">
                <a:solidFill>
                  <a:srgbClr val="C00000"/>
                </a:solidFill>
              </a:rPr>
              <a:t>-1</a:t>
            </a:r>
            <a:r>
              <a:rPr lang="en-US" sz="3600" dirty="0"/>
              <a:t> exists</a:t>
            </a:r>
          </a:p>
          <a:p>
            <a:pPr marL="38100" indent="0">
              <a:buNone/>
            </a:pPr>
            <a:endParaRPr lang="en-US" sz="3600" dirty="0"/>
          </a:p>
          <a:p>
            <a:pPr marL="6096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6096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6" name="Picture 5" descr="A picture containing photo, sitting, man, different&#10;&#10;Description automatically generated">
            <a:extLst>
              <a:ext uri="{FF2B5EF4-FFF2-40B4-BE49-F238E27FC236}">
                <a16:creationId xmlns:a16="http://schemas.microsoft.com/office/drawing/2014/main" id="{2B6D44C1-3F3B-45E3-81F4-CADFDDC11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1" y="3581400"/>
            <a:ext cx="5410200" cy="3734710"/>
          </a:xfrm>
          <a:prstGeom prst="rect">
            <a:avLst/>
          </a:prstGeom>
        </p:spPr>
      </p:pic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81F8E783-1288-4B7D-AC6A-DAE990506559}"/>
              </a:ext>
            </a:extLst>
          </p:cNvPr>
          <p:cNvCxnSpPr>
            <a:cxnSpLocks/>
          </p:cNvCxnSpPr>
          <p:nvPr/>
        </p:nvCxnSpPr>
        <p:spPr>
          <a:xfrm rot="16200000" flipV="1">
            <a:off x="2527300" y="4838699"/>
            <a:ext cx="2209801" cy="1676403"/>
          </a:xfrm>
          <a:prstGeom prst="bentConnector3">
            <a:avLst>
              <a:gd name="adj1" fmla="val 99516"/>
            </a:avLst>
          </a:prstGeom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9273056A-4CCC-4978-AA7F-BE92C7836D60}"/>
              </a:ext>
            </a:extLst>
          </p:cNvPr>
          <p:cNvCxnSpPr>
            <a:cxnSpLocks/>
          </p:cNvCxnSpPr>
          <p:nvPr/>
        </p:nvCxnSpPr>
        <p:spPr>
          <a:xfrm rot="16200000" flipH="1">
            <a:off x="2423819" y="4582819"/>
            <a:ext cx="2569162" cy="1981200"/>
          </a:xfrm>
          <a:prstGeom prst="bentConnector3">
            <a:avLst>
              <a:gd name="adj1" fmla="val -188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2B5A403F-FF82-4DCC-8D45-98E0DB661B4C}"/>
              </a:ext>
            </a:extLst>
          </p:cNvPr>
          <p:cNvSpPr txBox="1"/>
          <p:nvPr/>
        </p:nvSpPr>
        <p:spPr>
          <a:xfrm flipH="1">
            <a:off x="4683125" y="6389961"/>
            <a:ext cx="1158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US" sz="2000" baseline="30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</a:t>
            </a:r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(0.8)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2368525-0632-4858-A8DC-F6F2E16ED461}"/>
              </a:ext>
            </a:extLst>
          </p:cNvPr>
          <p:cNvSpPr txBox="1"/>
          <p:nvPr/>
        </p:nvSpPr>
        <p:spPr>
          <a:xfrm flipH="1">
            <a:off x="2774546" y="4577398"/>
            <a:ext cx="892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F(5)</a:t>
            </a:r>
          </a:p>
        </p:txBody>
      </p:sp>
    </p:spTree>
    <p:extLst>
      <p:ext uri="{BB962C8B-B14F-4D97-AF65-F5344CB8AC3E}">
        <p14:creationId xmlns:p14="http://schemas.microsoft.com/office/powerpoint/2010/main" val="1027517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simulate continuous variable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62" y="2286000"/>
            <a:ext cx="8859838" cy="4778962"/>
          </a:xfrm>
        </p:spPr>
        <p:txBody>
          <a:bodyPr>
            <a:normAutofit/>
          </a:bodyPr>
          <a:lstStyle/>
          <a:p>
            <a:pPr marL="38100" indent="0">
              <a:buNone/>
            </a:pPr>
            <a:r>
              <a:rPr lang="en-US" sz="3600" dirty="0"/>
              <a:t>When F</a:t>
            </a:r>
            <a:r>
              <a:rPr lang="en-US" sz="3600" baseline="30000" dirty="0"/>
              <a:t>-1</a:t>
            </a:r>
            <a:r>
              <a:rPr lang="en-US" sz="3600" dirty="0"/>
              <a:t> is applied on U that is U(0, 1), event          U ≤ F(a) corresponds to event F</a:t>
            </a:r>
            <a:r>
              <a:rPr lang="en-US" sz="3600" baseline="30000" dirty="0"/>
              <a:t>-1</a:t>
            </a:r>
            <a:r>
              <a:rPr lang="en-US" sz="3600" dirty="0"/>
              <a:t>(U) ≤ a</a:t>
            </a:r>
          </a:p>
          <a:p>
            <a:pPr marL="38100" indent="0">
              <a:buNone/>
            </a:pPr>
            <a:r>
              <a:rPr lang="en-US" sz="3600" dirty="0"/>
              <a:t>So </a:t>
            </a:r>
            <a:r>
              <a:rPr lang="en-US" sz="3600" b="1" u="sng" dirty="0">
                <a:solidFill>
                  <a:srgbClr val="FF0000"/>
                </a:solidFill>
              </a:rPr>
              <a:t>P(F</a:t>
            </a:r>
            <a:r>
              <a:rPr lang="en-US" sz="3600" b="1" u="sng" baseline="30000" dirty="0">
                <a:solidFill>
                  <a:srgbClr val="FF0000"/>
                </a:solidFill>
              </a:rPr>
              <a:t>-1</a:t>
            </a:r>
            <a:r>
              <a:rPr lang="en-US" sz="3600" b="1" u="sng" dirty="0">
                <a:solidFill>
                  <a:srgbClr val="FF0000"/>
                </a:solidFill>
              </a:rPr>
              <a:t>(U) ≤ a) = P(U ≤ F(a)) = F(a)</a:t>
            </a:r>
          </a:p>
          <a:p>
            <a:pPr marL="38100" indent="0">
              <a:buNone/>
            </a:pPr>
            <a:r>
              <a:rPr lang="en-US" sz="3600" dirty="0"/>
              <a:t>Therefore, X can be simulated by F</a:t>
            </a:r>
            <a:r>
              <a:rPr lang="en-US" sz="3600" baseline="30000" dirty="0"/>
              <a:t>-1</a:t>
            </a:r>
            <a:r>
              <a:rPr lang="en-US" sz="3600" dirty="0"/>
              <a:t>(U)</a:t>
            </a:r>
          </a:p>
          <a:p>
            <a:pPr marL="38100" indent="0">
              <a:buNone/>
            </a:pPr>
            <a:r>
              <a:rPr lang="en-US" sz="3600" dirty="0"/>
              <a:t>To obtain the formula of F</a:t>
            </a:r>
            <a:r>
              <a:rPr lang="en-US" sz="3600" baseline="30000" dirty="0"/>
              <a:t>-1</a:t>
            </a:r>
            <a:r>
              <a:rPr lang="en-US" sz="3600" dirty="0"/>
              <a:t>, solve the equation   F(y) = u for y</a:t>
            </a:r>
          </a:p>
          <a:p>
            <a:pPr marL="38100" indent="0">
              <a:buNone/>
            </a:pPr>
            <a:r>
              <a:rPr lang="en-US" sz="3600" dirty="0"/>
              <a:t>E.g. If y = 4x – 5, then x = (y + 5) / 4</a:t>
            </a:r>
          </a:p>
          <a:p>
            <a:pPr marL="38100" indent="0">
              <a:buNone/>
            </a:pPr>
            <a:endParaRPr lang="en-US" sz="3600" dirty="0"/>
          </a:p>
          <a:p>
            <a:pPr marL="6096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6096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596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688" y="555037"/>
            <a:ext cx="9158704" cy="1842442"/>
          </a:xfrm>
        </p:spPr>
        <p:txBody>
          <a:bodyPr>
            <a:normAutofit/>
          </a:bodyPr>
          <a:lstStyle/>
          <a:p>
            <a:r>
              <a:rPr lang="en-US" sz="5330" dirty="0"/>
              <a:t>To simulate U(a</a:t>
            </a:r>
            <a:r>
              <a:rPr lang="el-GR" sz="5330" dirty="0"/>
              <a:t>, </a:t>
            </a:r>
            <a:r>
              <a:rPr lang="en-US" sz="5330" dirty="0"/>
              <a:t>b</a:t>
            </a:r>
            <a:r>
              <a:rPr lang="el-GR" sz="5330" dirty="0"/>
              <a:t>) </a:t>
            </a:r>
            <a:r>
              <a:rPr lang="en-US" sz="533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62" y="2819400"/>
            <a:ext cx="8961438" cy="4191000"/>
          </a:xfrm>
        </p:spPr>
        <p:txBody>
          <a:bodyPr>
            <a:normAutofit/>
          </a:bodyPr>
          <a:lstStyle/>
          <a:p>
            <a:pPr marL="38100" indent="0">
              <a:buNone/>
            </a:pPr>
            <a:r>
              <a:rPr lang="en-US" sz="3600" dirty="0"/>
              <a:t>As stated in Ch. 4:</a:t>
            </a:r>
          </a:p>
          <a:p>
            <a:pPr marL="38100" indent="0">
              <a:buNone/>
            </a:pPr>
            <a:r>
              <a:rPr lang="en-US" sz="3600" dirty="0"/>
              <a:t>If X is U(a, b), then Y = (X – a) / (b – a) is U(0, 1)</a:t>
            </a:r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r>
              <a:rPr lang="en-US" sz="3600" dirty="0"/>
              <a:t>The inverse function is used to simulate U(a, b)</a:t>
            </a:r>
          </a:p>
          <a:p>
            <a:pPr marL="546095" lvl="2" indent="0">
              <a:buNone/>
            </a:pP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u = U(0, 1)</a:t>
            </a:r>
          </a:p>
          <a:p>
            <a:pPr marL="546095" lvl="2" indent="0">
              <a:buNone/>
            </a:pP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return u * (b</a:t>
            </a:r>
            <a:r>
              <a:rPr lang="en-US" sz="3200" dirty="0">
                <a:solidFill>
                  <a:srgbClr val="00B050"/>
                </a:solidFill>
              </a:rPr>
              <a:t> – </a:t>
            </a:r>
            <a:r>
              <a:rPr lang="en-US" sz="3200" dirty="0">
                <a:solidFill>
                  <a:srgbClr val="00B050"/>
                </a:solidFill>
                <a:cs typeface="Arial" panose="020B0604020202020204" pitchFamily="34" charset="0"/>
              </a:rPr>
              <a:t>a) + a</a:t>
            </a:r>
            <a:endParaRPr lang="en-US" sz="3200" dirty="0">
              <a:solidFill>
                <a:srgbClr val="00B050"/>
              </a:solidFill>
            </a:endParaRPr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59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A0A9B9-A79C-5B10-D46D-19E00A11D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579F4-3106-76EB-09F4-462A382F2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29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301997-4FBC-4928-3539-C8B1BB525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945195"/>
            <a:ext cx="7772400" cy="55054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5F8E7B-CF12-D556-FD9A-FB846D497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350" y="2133600"/>
            <a:ext cx="5067300" cy="474658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68695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72BBB4-9B13-1AB5-D55E-E71775713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23234-297F-0897-A0C9-715B00FEA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440AE-E776-CD99-4DCA-96CAB7B49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3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8632820-5B11-933C-926F-3B0179013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62" y="2214882"/>
            <a:ext cx="8961438" cy="418465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one distribution to simulate another.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Quiz: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you simulate </a:t>
            </a:r>
            <a:r>
              <a:rPr lang="en-US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fair coin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en-US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fair 6-sided dice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you simulate </a:t>
            </a:r>
            <a:r>
              <a:rPr lang="en-US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fair </a:t>
            </a:r>
            <a:r>
              <a:rPr lang="en-US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-sided dice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en-US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fair coin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you simulate </a:t>
            </a:r>
            <a:r>
              <a:rPr lang="en-US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fair </a:t>
            </a:r>
            <a:r>
              <a:rPr lang="en-US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-sided dice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en-US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fair coin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Reject 2 of the 8 possibilities.</a:t>
            </a:r>
          </a:p>
        </p:txBody>
      </p:sp>
      <p:pic>
        <p:nvPicPr>
          <p:cNvPr id="5124" name="Picture 4" descr="undefined">
            <a:extLst>
              <a:ext uri="{FF2B5EF4-FFF2-40B4-BE49-F238E27FC236}">
                <a16:creationId xmlns:a16="http://schemas.microsoft.com/office/drawing/2014/main" id="{EDD6DC17-50C7-C3E3-FA4A-FB7F68586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892" y="307807"/>
            <a:ext cx="1767500" cy="153501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undefined">
            <a:extLst>
              <a:ext uri="{FF2B5EF4-FFF2-40B4-BE49-F238E27FC236}">
                <a16:creationId xmlns:a16="http://schemas.microsoft.com/office/drawing/2014/main" id="{B31ACB8B-AA06-BE28-37F8-EAE1025C5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07807"/>
            <a:ext cx="1558995" cy="153501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our-sided die - Wikipedia">
            <a:extLst>
              <a:ext uri="{FF2B5EF4-FFF2-40B4-BE49-F238E27FC236}">
                <a16:creationId xmlns:a16="http://schemas.microsoft.com/office/drawing/2014/main" id="{BECD42D1-F653-D211-5B74-DDB586281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261" y="307807"/>
            <a:ext cx="1374762" cy="153501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Four-sided die - Wikipedia">
            <a:extLst>
              <a:ext uri="{FF2B5EF4-FFF2-40B4-BE49-F238E27FC236}">
                <a16:creationId xmlns:a16="http://schemas.microsoft.com/office/drawing/2014/main" id="{62C00840-1A27-20C6-3413-00820BCC2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2769544"/>
            <a:ext cx="5105400" cy="357378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7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688" y="555037"/>
            <a:ext cx="9158704" cy="1842442"/>
          </a:xfrm>
        </p:spPr>
        <p:txBody>
          <a:bodyPr>
            <a:normAutofit/>
          </a:bodyPr>
          <a:lstStyle/>
          <a:p>
            <a:r>
              <a:rPr lang="en-US" sz="5330" dirty="0"/>
              <a:t>To simulate Exp(λ)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281" y="2824763"/>
            <a:ext cx="8961438" cy="3957037"/>
          </a:xfrm>
        </p:spPr>
        <p:txBody>
          <a:bodyPr>
            <a:normAutofit lnSpcReduction="10000"/>
          </a:bodyPr>
          <a:lstStyle/>
          <a:p>
            <a:pPr marL="38100" indent="0">
              <a:buNone/>
            </a:pPr>
            <a:r>
              <a:rPr lang="en-US" sz="3600" dirty="0"/>
              <a:t>If u = F(y) = 1 − e</a:t>
            </a:r>
            <a:r>
              <a:rPr lang="en-US" sz="3600" baseline="30000" dirty="0"/>
              <a:t>−</a:t>
            </a:r>
            <a:r>
              <a:rPr lang="en-US" sz="3600" baseline="30000" dirty="0" err="1"/>
              <a:t>λy</a:t>
            </a:r>
            <a:r>
              <a:rPr lang="en-US" sz="3600" dirty="0"/>
              <a:t>, then y = −(1/λ) ln(1 − u) </a:t>
            </a:r>
          </a:p>
          <a:p>
            <a:pPr marL="38100" indent="0">
              <a:buNone/>
            </a:pPr>
            <a:r>
              <a:rPr lang="en-US" sz="3600" dirty="0">
                <a:solidFill>
                  <a:srgbClr val="FF0000"/>
                </a:solidFill>
              </a:rPr>
              <a:t>Since 1 − U is also uniform (U), it can be replaced by U</a:t>
            </a:r>
            <a:r>
              <a:rPr lang="en-US" sz="3600" dirty="0"/>
              <a:t>, so the simulation function is −(1/λ)ln(</a:t>
            </a:r>
            <a:r>
              <a:rPr lang="en-US" altLang="zh-CN" sz="3600" dirty="0"/>
              <a:t>u</a:t>
            </a:r>
            <a:r>
              <a:rPr lang="en-US" sz="3600" dirty="0"/>
              <a:t>)</a:t>
            </a:r>
          </a:p>
          <a:p>
            <a:pPr marL="38100" indent="0">
              <a:buNone/>
            </a:pPr>
            <a:r>
              <a:rPr lang="en-US" sz="3600" dirty="0"/>
              <a:t>Pseudocode:</a:t>
            </a:r>
          </a:p>
          <a:p>
            <a:pPr marL="38100" indent="0">
              <a:buNone/>
            </a:pPr>
            <a:r>
              <a:rPr lang="en-US" sz="3600" dirty="0">
                <a:solidFill>
                  <a:srgbClr val="00B050"/>
                </a:solidFill>
              </a:rPr>
              <a:t>	</a:t>
            </a:r>
            <a:r>
              <a:rPr lang="pl-PL" sz="3600" i="1" dirty="0">
                <a:solidFill>
                  <a:srgbClr val="00B050"/>
                </a:solidFill>
              </a:rPr>
              <a:t>u = U(0, 1)</a:t>
            </a:r>
          </a:p>
          <a:p>
            <a:pPr marL="38100" indent="0">
              <a:buNone/>
            </a:pPr>
            <a:r>
              <a:rPr lang="en-US" sz="3600" i="1" dirty="0">
                <a:solidFill>
                  <a:srgbClr val="00B050"/>
                </a:solidFill>
              </a:rPr>
              <a:t>	</a:t>
            </a:r>
            <a:r>
              <a:rPr lang="pl-PL" sz="3600" i="1" dirty="0">
                <a:solidFill>
                  <a:srgbClr val="00B050"/>
                </a:solidFill>
              </a:rPr>
              <a:t>return </a:t>
            </a:r>
            <a:r>
              <a:rPr lang="en-US" sz="3600" i="1" dirty="0">
                <a:solidFill>
                  <a:srgbClr val="00B050"/>
                </a:solidFill>
              </a:rPr>
              <a:t>−(1/λ)ln(</a:t>
            </a:r>
            <a:r>
              <a:rPr lang="en-US" altLang="zh-CN" sz="3600" i="1" dirty="0">
                <a:solidFill>
                  <a:srgbClr val="00B050"/>
                </a:solidFill>
              </a:rPr>
              <a:t>u</a:t>
            </a:r>
            <a:r>
              <a:rPr lang="en-US" sz="3600" i="1" dirty="0">
                <a:solidFill>
                  <a:srgbClr val="00B050"/>
                </a:solidFill>
              </a:rPr>
              <a:t>)</a:t>
            </a:r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40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9A3002-7EB4-5621-30F3-0A4F02754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78BF2-6889-13A8-2585-176A5CA0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31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5590411-4361-C12F-9AF4-33071B4A7016}"/>
                  </a:ext>
                </a:extLst>
              </p:cNvPr>
              <p:cNvSpPr txBox="1"/>
              <p:nvPr/>
            </p:nvSpPr>
            <p:spPr>
              <a:xfrm>
                <a:off x="2611311" y="2590800"/>
                <a:ext cx="4937377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| [0.1, 0.3, 0.5, 0.7, 0.9]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endParaRPr lang="en-US" sz="2400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| [0.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0.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0.5, 0.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0.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endParaRPr lang="en-US" sz="2400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1−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the same distribution.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5590411-4361-C12F-9AF4-33071B4A7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311" y="2590800"/>
                <a:ext cx="4937377" cy="1938992"/>
              </a:xfrm>
              <a:prstGeom prst="rect">
                <a:avLst/>
              </a:prstGeom>
              <a:blipFill>
                <a:blip r:embed="rId2"/>
                <a:stretch>
                  <a:fillRect l="-256" r="-1026" b="-6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5983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688" y="555037"/>
            <a:ext cx="9158704" cy="1842442"/>
          </a:xfrm>
        </p:spPr>
        <p:txBody>
          <a:bodyPr/>
          <a:lstStyle/>
          <a:p>
            <a:r>
              <a:rPr lang="en-US" dirty="0"/>
              <a:t>To simulate arbitrary variable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62" y="2214882"/>
            <a:ext cx="8631238" cy="4490718"/>
          </a:xfrm>
        </p:spPr>
        <p:txBody>
          <a:bodyPr>
            <a:normAutofit/>
          </a:bodyPr>
          <a:lstStyle/>
          <a:p>
            <a:pPr marL="38100" indent="0">
              <a:buNone/>
            </a:pPr>
            <a:r>
              <a:rPr lang="en-US" sz="3600" dirty="0"/>
              <a:t>The previous solution still works even if the random variable is partly discrete and partly </a:t>
            </a:r>
            <a:r>
              <a:rPr lang="en-US" sz="3600" b="1" u="sng" dirty="0"/>
              <a:t>continuous</a:t>
            </a:r>
            <a:r>
              <a:rPr lang="en-US" sz="3600" dirty="0"/>
              <a:t>:</a:t>
            </a:r>
          </a:p>
          <a:p>
            <a:pPr marL="609600" indent="-571500">
              <a:buFont typeface="Arial" panose="020B0604020202020204" pitchFamily="34" charset="0"/>
              <a:buChar char="•"/>
            </a:pPr>
            <a:r>
              <a:rPr lang="en-US" sz="3600" dirty="0"/>
              <a:t>If F has a </a:t>
            </a:r>
            <a:r>
              <a:rPr lang="en-US" sz="3600" b="1" u="sng" dirty="0">
                <a:solidFill>
                  <a:srgbClr val="FF0000"/>
                </a:solidFill>
              </a:rPr>
              <a:t>jump</a:t>
            </a:r>
            <a:r>
              <a:rPr lang="en-US" sz="3600" dirty="0"/>
              <a:t> at b, then P(X = b) is the height of the jump</a:t>
            </a:r>
          </a:p>
          <a:p>
            <a:pPr marL="609600" indent="-571500">
              <a:buFont typeface="Arial" panose="020B0604020202020204" pitchFamily="34" charset="0"/>
              <a:buChar char="•"/>
            </a:pPr>
            <a:r>
              <a:rPr lang="en-US" sz="3600" dirty="0"/>
              <a:t>If F is </a:t>
            </a:r>
            <a:r>
              <a:rPr lang="en-US" sz="3600" b="1" u="sng" dirty="0">
                <a:solidFill>
                  <a:srgbClr val="FF0000"/>
                </a:solidFill>
              </a:rPr>
              <a:t>flat</a:t>
            </a:r>
            <a:r>
              <a:rPr lang="en-US" sz="3600" dirty="0"/>
              <a:t> at [b, c], then P(X = a) is 0 for any a in [b, c], and F</a:t>
            </a:r>
            <a:r>
              <a:rPr lang="en-US" sz="3600" baseline="30000" dirty="0"/>
              <a:t>-1</a:t>
            </a:r>
            <a:r>
              <a:rPr lang="en-US" sz="3600" dirty="0"/>
              <a:t> can be made to </a:t>
            </a:r>
            <a:r>
              <a:rPr lang="en-US" sz="3600" b="1" u="sng" dirty="0"/>
              <a:t>take any value in [b, c]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56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688" y="555037"/>
            <a:ext cx="9158704" cy="1842442"/>
          </a:xfrm>
        </p:spPr>
        <p:txBody>
          <a:bodyPr/>
          <a:lstStyle/>
          <a:p>
            <a:r>
              <a:rPr lang="en-US" dirty="0"/>
              <a:t>To simulate arbitrary variable (2) </a:t>
            </a:r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73" y="2057400"/>
            <a:ext cx="7867011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33</a:t>
            </a:fld>
            <a:endParaRPr lang="en-US" alt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3385D18-332C-71DA-AAD2-259E38F8B050}"/>
              </a:ext>
            </a:extLst>
          </p:cNvPr>
          <p:cNvCxnSpPr>
            <a:cxnSpLocks/>
          </p:cNvCxnSpPr>
          <p:nvPr/>
        </p:nvCxnSpPr>
        <p:spPr>
          <a:xfrm>
            <a:off x="812800" y="5791200"/>
            <a:ext cx="70440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909B343-DC9A-625F-FF40-69BFF8DC1E08}"/>
              </a:ext>
            </a:extLst>
          </p:cNvPr>
          <p:cNvCxnSpPr>
            <a:cxnSpLocks/>
          </p:cNvCxnSpPr>
          <p:nvPr/>
        </p:nvCxnSpPr>
        <p:spPr>
          <a:xfrm>
            <a:off x="1165002" y="4495800"/>
            <a:ext cx="70440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580B4A7-4F6B-A9E0-3A29-9C8FF932862A}"/>
              </a:ext>
            </a:extLst>
          </p:cNvPr>
          <p:cNvCxnSpPr>
            <a:cxnSpLocks/>
          </p:cNvCxnSpPr>
          <p:nvPr/>
        </p:nvCxnSpPr>
        <p:spPr>
          <a:xfrm>
            <a:off x="1165002" y="3352800"/>
            <a:ext cx="70440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80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Rejection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62" y="2214882"/>
            <a:ext cx="8783638" cy="4490718"/>
          </a:xfrm>
        </p:spPr>
        <p:txBody>
          <a:bodyPr>
            <a:normAutofit/>
          </a:bodyPr>
          <a:lstStyle/>
          <a:p>
            <a:pPr marL="38100" indent="0">
              <a:buNone/>
            </a:pPr>
            <a:r>
              <a:rPr lang="en-US" sz="3600" dirty="0"/>
              <a:t>For a continuous random variable, </a:t>
            </a:r>
            <a:r>
              <a:rPr lang="en-US" sz="3600" b="1" u="sng" dirty="0">
                <a:solidFill>
                  <a:srgbClr val="FF0000"/>
                </a:solidFill>
              </a:rPr>
              <a:t>if the </a:t>
            </a:r>
            <a:r>
              <a:rPr lang="en-US" sz="3600" b="1" u="sng" dirty="0" err="1">
                <a:solidFill>
                  <a:srgbClr val="FF0000"/>
                </a:solidFill>
              </a:rPr>
              <a:t>cdf</a:t>
            </a:r>
            <a:r>
              <a:rPr lang="en-US" sz="3600" b="1" u="sng" dirty="0">
                <a:solidFill>
                  <a:srgbClr val="FF0000"/>
                </a:solidFill>
              </a:rPr>
              <a:t> F(a) is not available, but the pdf f(a) is</a:t>
            </a:r>
            <a:r>
              <a:rPr lang="en-US" sz="3600" dirty="0"/>
              <a:t>,  then the latter can be used to generate its values</a:t>
            </a:r>
          </a:p>
          <a:p>
            <a:pPr marL="38100" indent="0">
              <a:buNone/>
            </a:pPr>
            <a:r>
              <a:rPr lang="en-US" sz="3600" dirty="0"/>
              <a:t>Generating points (X, Y) in a region including f(a), while X and Y are both uniform. Among the points “under f(a)”, i.e., Y &lt; f(X), the X values roughly ha</a:t>
            </a:r>
            <a:r>
              <a:rPr lang="en-US" altLang="zh-CN" sz="3600" dirty="0"/>
              <a:t>ve</a:t>
            </a:r>
            <a:r>
              <a:rPr lang="en-US" sz="3600" dirty="0"/>
              <a:t> the density function f(a)</a:t>
            </a:r>
          </a:p>
          <a:p>
            <a:pPr marL="38100" indent="0">
              <a:buNone/>
            </a:pPr>
            <a:r>
              <a:rPr lang="en-US" sz="3600" dirty="0"/>
              <a:t>This is an example of </a:t>
            </a:r>
            <a:r>
              <a:rPr lang="en-US" sz="3600" dirty="0">
                <a:hlinkClick r:id="rId3"/>
              </a:rPr>
              <a:t>Monte Carlo method</a:t>
            </a:r>
            <a:endParaRPr lang="en-US" sz="3600" dirty="0"/>
          </a:p>
          <a:p>
            <a:pPr marL="6096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978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Rejection method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62" y="2214882"/>
            <a:ext cx="8783638" cy="4490718"/>
          </a:xfrm>
        </p:spPr>
        <p:txBody>
          <a:bodyPr>
            <a:normAutofit/>
          </a:bodyPr>
          <a:lstStyle/>
          <a:p>
            <a:pPr marL="38100" indent="0">
              <a:buNone/>
            </a:pPr>
            <a:endParaRPr lang="en-US" sz="3600" dirty="0"/>
          </a:p>
          <a:p>
            <a:pPr marL="6096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35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2" y="2214882"/>
            <a:ext cx="7793038" cy="494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58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Rejection method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62" y="2214882"/>
            <a:ext cx="8783638" cy="4490718"/>
          </a:xfrm>
        </p:spPr>
        <p:txBody>
          <a:bodyPr>
            <a:normAutofit/>
          </a:bodyPr>
          <a:lstStyle/>
          <a:p>
            <a:pPr marL="38100" indent="0">
              <a:buNone/>
            </a:pPr>
            <a:endParaRPr lang="en-US" sz="3600" dirty="0"/>
          </a:p>
          <a:p>
            <a:pPr marL="6096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  <a:p>
            <a:pPr marL="38100" indent="0">
              <a:buNone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36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2397479"/>
            <a:ext cx="9233276" cy="3113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88" y="5693292"/>
            <a:ext cx="8961438" cy="78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53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73A71E-C7D9-A4B9-80B2-57FE26F6B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5CC98-0096-F031-34C5-4EB3EDBF1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6D13D-4726-C90C-D715-2ABA88D6A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37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14185F0-FEF4-F3F6-BC2F-E41D5EFAAF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3562" y="2214882"/>
                <a:ext cx="8961438" cy="4643118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Simulation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 is a model.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model is for representing the world.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generating data.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Generating data from different distributions </a:t>
                </a:r>
                <a:r>
                  <a:rPr lang="en-US" b="1" u="sng" dirty="0"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has different difficulties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/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14185F0-FEF4-F3F6-BC2F-E41D5EFAAF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3562" y="2214882"/>
                <a:ext cx="8961438" cy="4643118"/>
              </a:xfrm>
              <a:blipFill>
                <a:blip r:embed="rId2"/>
                <a:stretch>
                  <a:fillRect l="-1273" t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B45B8CC9-4279-242C-3F81-B04A89DC1653}"/>
              </a:ext>
            </a:extLst>
          </p:cNvPr>
          <p:cNvGrpSpPr/>
          <p:nvPr/>
        </p:nvGrpSpPr>
        <p:grpSpPr>
          <a:xfrm>
            <a:off x="3251200" y="4029352"/>
            <a:ext cx="6157184" cy="2742824"/>
            <a:chOff x="3456781" y="3791157"/>
            <a:chExt cx="6157184" cy="2742824"/>
          </a:xfrm>
        </p:grpSpPr>
        <p:pic>
          <p:nvPicPr>
            <p:cNvPr id="1026" name="Picture 2" descr="风洞- 维基百科，自由的百科全书">
              <a:extLst>
                <a:ext uri="{FF2B5EF4-FFF2-40B4-BE49-F238E27FC236}">
                  <a16:creationId xmlns:a16="http://schemas.microsoft.com/office/drawing/2014/main" id="{3D6DF184-0885-EEA0-4C44-EC1F204D49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781" y="3828881"/>
              <a:ext cx="3175000" cy="27051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F4302A1-A969-87DD-307A-8ACE4CC34FC6}"/>
                </a:ext>
              </a:extLst>
            </p:cNvPr>
            <p:cNvSpPr txBox="1"/>
            <p:nvPr/>
          </p:nvSpPr>
          <p:spPr>
            <a:xfrm>
              <a:off x="6723430" y="3791157"/>
              <a:ext cx="28905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wind tunnel</a:t>
              </a:r>
            </a:p>
            <a:p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for aerodynamic experiments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888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F2288E-936A-8002-B775-CB9B76C1A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FEF29-8DE2-D22F-9A62-ADB8A3F1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565B0-B8AC-D862-D33A-704B8A54F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38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30B2E07-EEA7-7750-BED7-7749F0572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62" y="2214882"/>
            <a:ext cx="8961438" cy="4184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Generating data from a Bernoulli distribution. [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tossing a coin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Generating data from a normal distribution. [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BMT, ZS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Assumption: </a:t>
            </a:r>
            <a:r>
              <a:rPr lang="en-US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distribution is given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(people create it for some purpose)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of the simplest distribution: </a:t>
            </a:r>
            <a:r>
              <a:rPr lang="en-US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uniform distribution from 0 to 1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we get data from any distributions according to its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cdf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using the uniform distribution from 0 to 1? </a:t>
            </a:r>
          </a:p>
        </p:txBody>
      </p:sp>
      <p:pic>
        <p:nvPicPr>
          <p:cNvPr id="3074" name="Picture 2" descr="高尔顿板Galton board正态分布道尔敦板科学摆件潮">
            <a:extLst>
              <a:ext uri="{FF2B5EF4-FFF2-40B4-BE49-F238E27FC236}">
                <a16:creationId xmlns:a16="http://schemas.microsoft.com/office/drawing/2014/main" id="{09E15D6F-6F76-98AB-BBB8-953A9DFE7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843694"/>
            <a:ext cx="5715000" cy="5715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这个机械装置真的能够分离彩色小球吗？ - 每日头条">
            <a:extLst>
              <a:ext uri="{FF2B5EF4-FFF2-40B4-BE49-F238E27FC236}">
                <a16:creationId xmlns:a16="http://schemas.microsoft.com/office/drawing/2014/main" id="{DB42351B-4D4C-B047-E185-188403DE5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254000"/>
            <a:ext cx="7518400" cy="71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2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60C9D1-53DF-BEDA-3340-81377F9A7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BEE2F-7C59-A55B-A2B3-3EEB4207B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1C136-3AE6-0BAB-3AC2-AE0D7F99C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39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80EBA46-3247-D43D-0BD5-937AD2B071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44711" y="1075843"/>
                <a:ext cx="3068638" cy="1169921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Method:</a:t>
                </a:r>
              </a:p>
              <a:p>
                <a:pPr marL="457200" lvl="1" indent="-457200"/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  <m:d>
                      <m:dPr>
                        <m:ctrlPr>
                          <a:rPr lang="en-US" sz="2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lvl="1" indent="-457200"/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80EBA46-3247-D43D-0BD5-937AD2B071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44711" y="1075843"/>
                <a:ext cx="3068638" cy="1169921"/>
              </a:xfrm>
              <a:blipFill>
                <a:blip r:embed="rId2"/>
                <a:stretch>
                  <a:fillRect t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27AFB19-ACD9-8BA3-4D20-C423A38DC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558" y="2480421"/>
            <a:ext cx="4909230" cy="3792438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8385E3-4A9F-3317-128E-BB6CCB6606C4}"/>
                  </a:ext>
                </a:extLst>
              </p:cNvPr>
              <p:cNvSpPr txBox="1"/>
              <p:nvPr/>
            </p:nvSpPr>
            <p:spPr>
              <a:xfrm>
                <a:off x="7548633" y="2061098"/>
                <a:ext cx="18771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cdf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endParaRPr lang="en-US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8385E3-4A9F-3317-128E-BB6CCB660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633" y="2061098"/>
                <a:ext cx="1877117" cy="369332"/>
              </a:xfrm>
              <a:prstGeom prst="rect">
                <a:avLst/>
              </a:prstGeom>
              <a:blipFill>
                <a:blip r:embed="rId4"/>
                <a:stretch>
                  <a:fillRect l="-268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E981DA3-9F14-6795-0ED7-0E4026D39143}"/>
              </a:ext>
            </a:extLst>
          </p:cNvPr>
          <p:cNvCxnSpPr>
            <a:cxnSpLocks/>
          </p:cNvCxnSpPr>
          <p:nvPr/>
        </p:nvCxnSpPr>
        <p:spPr>
          <a:xfrm>
            <a:off x="3860800" y="5486400"/>
            <a:ext cx="12954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D04767-433A-86D6-32EA-A7D10FD5757D}"/>
              </a:ext>
            </a:extLst>
          </p:cNvPr>
          <p:cNvCxnSpPr>
            <a:cxnSpLocks/>
          </p:cNvCxnSpPr>
          <p:nvPr/>
        </p:nvCxnSpPr>
        <p:spPr>
          <a:xfrm>
            <a:off x="3860800" y="5715000"/>
            <a:ext cx="106984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90DD7A9-2EBC-E6CA-73DE-E844828E2DA1}"/>
              </a:ext>
            </a:extLst>
          </p:cNvPr>
          <p:cNvCxnSpPr>
            <a:cxnSpLocks/>
          </p:cNvCxnSpPr>
          <p:nvPr/>
        </p:nvCxnSpPr>
        <p:spPr>
          <a:xfrm>
            <a:off x="3860800" y="5029200"/>
            <a:ext cx="17526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73A260E-821D-F387-013E-597119345361}"/>
              </a:ext>
            </a:extLst>
          </p:cNvPr>
          <p:cNvCxnSpPr>
            <a:cxnSpLocks/>
          </p:cNvCxnSpPr>
          <p:nvPr/>
        </p:nvCxnSpPr>
        <p:spPr>
          <a:xfrm>
            <a:off x="3860800" y="5257800"/>
            <a:ext cx="1524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423935F-E140-FA23-F680-7DAFA738050F}"/>
              </a:ext>
            </a:extLst>
          </p:cNvPr>
          <p:cNvCxnSpPr>
            <a:cxnSpLocks/>
          </p:cNvCxnSpPr>
          <p:nvPr/>
        </p:nvCxnSpPr>
        <p:spPr>
          <a:xfrm>
            <a:off x="3860800" y="4572000"/>
            <a:ext cx="22098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E23761C-2AFE-9FD8-0DCC-B25E10EE7238}"/>
              </a:ext>
            </a:extLst>
          </p:cNvPr>
          <p:cNvCxnSpPr>
            <a:cxnSpLocks/>
          </p:cNvCxnSpPr>
          <p:nvPr/>
        </p:nvCxnSpPr>
        <p:spPr>
          <a:xfrm>
            <a:off x="3860800" y="4800600"/>
            <a:ext cx="19812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B11887F-B25B-BEBB-CC0D-AD8C751076BC}"/>
              </a:ext>
            </a:extLst>
          </p:cNvPr>
          <p:cNvCxnSpPr>
            <a:cxnSpLocks/>
          </p:cNvCxnSpPr>
          <p:nvPr/>
        </p:nvCxnSpPr>
        <p:spPr>
          <a:xfrm>
            <a:off x="3860800" y="4114800"/>
            <a:ext cx="2667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51AB469-1145-3781-B70D-97509DDDDFD6}"/>
              </a:ext>
            </a:extLst>
          </p:cNvPr>
          <p:cNvCxnSpPr>
            <a:cxnSpLocks/>
          </p:cNvCxnSpPr>
          <p:nvPr/>
        </p:nvCxnSpPr>
        <p:spPr>
          <a:xfrm>
            <a:off x="3860800" y="4343400"/>
            <a:ext cx="24384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9E436A2-B21E-6BF8-4742-0950BDAA635D}"/>
              </a:ext>
            </a:extLst>
          </p:cNvPr>
          <p:cNvCxnSpPr>
            <a:cxnSpLocks/>
          </p:cNvCxnSpPr>
          <p:nvPr/>
        </p:nvCxnSpPr>
        <p:spPr>
          <a:xfrm>
            <a:off x="3860800" y="3657600"/>
            <a:ext cx="312169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1394701-048B-D20F-69B4-3F0A6B361F32}"/>
              </a:ext>
            </a:extLst>
          </p:cNvPr>
          <p:cNvCxnSpPr>
            <a:cxnSpLocks/>
          </p:cNvCxnSpPr>
          <p:nvPr/>
        </p:nvCxnSpPr>
        <p:spPr>
          <a:xfrm>
            <a:off x="3860800" y="3886200"/>
            <a:ext cx="28956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53" name="Straight Arrow Connector 1052">
            <a:extLst>
              <a:ext uri="{FF2B5EF4-FFF2-40B4-BE49-F238E27FC236}">
                <a16:creationId xmlns:a16="http://schemas.microsoft.com/office/drawing/2014/main" id="{6B869049-A0B3-2C93-4858-AA595AB3F25F}"/>
              </a:ext>
            </a:extLst>
          </p:cNvPr>
          <p:cNvCxnSpPr>
            <a:cxnSpLocks/>
          </p:cNvCxnSpPr>
          <p:nvPr/>
        </p:nvCxnSpPr>
        <p:spPr>
          <a:xfrm>
            <a:off x="5156200" y="5486400"/>
            <a:ext cx="0" cy="2286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56" name="Straight Arrow Connector 1055">
            <a:extLst>
              <a:ext uri="{FF2B5EF4-FFF2-40B4-BE49-F238E27FC236}">
                <a16:creationId xmlns:a16="http://schemas.microsoft.com/office/drawing/2014/main" id="{22FA3207-8ED0-11B3-8796-9FF32A029831}"/>
              </a:ext>
            </a:extLst>
          </p:cNvPr>
          <p:cNvCxnSpPr>
            <a:cxnSpLocks/>
          </p:cNvCxnSpPr>
          <p:nvPr/>
        </p:nvCxnSpPr>
        <p:spPr>
          <a:xfrm>
            <a:off x="5378450" y="5257800"/>
            <a:ext cx="0" cy="4572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58" name="Straight Arrow Connector 1057">
            <a:extLst>
              <a:ext uri="{FF2B5EF4-FFF2-40B4-BE49-F238E27FC236}">
                <a16:creationId xmlns:a16="http://schemas.microsoft.com/office/drawing/2014/main" id="{14097224-71A9-178E-BB03-0D8045DC9D18}"/>
              </a:ext>
            </a:extLst>
          </p:cNvPr>
          <p:cNvCxnSpPr>
            <a:cxnSpLocks/>
          </p:cNvCxnSpPr>
          <p:nvPr/>
        </p:nvCxnSpPr>
        <p:spPr>
          <a:xfrm>
            <a:off x="5613400" y="5029200"/>
            <a:ext cx="0" cy="6858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60" name="Straight Arrow Connector 1059">
            <a:extLst>
              <a:ext uri="{FF2B5EF4-FFF2-40B4-BE49-F238E27FC236}">
                <a16:creationId xmlns:a16="http://schemas.microsoft.com/office/drawing/2014/main" id="{CFB195DB-E181-482C-21E9-B391B3A4FB68}"/>
              </a:ext>
            </a:extLst>
          </p:cNvPr>
          <p:cNvCxnSpPr>
            <a:cxnSpLocks/>
          </p:cNvCxnSpPr>
          <p:nvPr/>
        </p:nvCxnSpPr>
        <p:spPr>
          <a:xfrm>
            <a:off x="5835650" y="4800600"/>
            <a:ext cx="0" cy="9144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62" name="Straight Arrow Connector 1061">
            <a:extLst>
              <a:ext uri="{FF2B5EF4-FFF2-40B4-BE49-F238E27FC236}">
                <a16:creationId xmlns:a16="http://schemas.microsoft.com/office/drawing/2014/main" id="{7C37F712-9D77-1E4B-1A87-1F410891C60A}"/>
              </a:ext>
            </a:extLst>
          </p:cNvPr>
          <p:cNvCxnSpPr>
            <a:cxnSpLocks/>
          </p:cNvCxnSpPr>
          <p:nvPr/>
        </p:nvCxnSpPr>
        <p:spPr>
          <a:xfrm>
            <a:off x="6070600" y="4572000"/>
            <a:ext cx="0" cy="11430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64" name="Straight Arrow Connector 1063">
            <a:extLst>
              <a:ext uri="{FF2B5EF4-FFF2-40B4-BE49-F238E27FC236}">
                <a16:creationId xmlns:a16="http://schemas.microsoft.com/office/drawing/2014/main" id="{5781E631-5377-5E97-2973-90B1F2688564}"/>
              </a:ext>
            </a:extLst>
          </p:cNvPr>
          <p:cNvCxnSpPr>
            <a:cxnSpLocks/>
          </p:cNvCxnSpPr>
          <p:nvPr/>
        </p:nvCxnSpPr>
        <p:spPr>
          <a:xfrm>
            <a:off x="6299200" y="4343400"/>
            <a:ext cx="0" cy="13716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66" name="Straight Arrow Connector 1065">
            <a:extLst>
              <a:ext uri="{FF2B5EF4-FFF2-40B4-BE49-F238E27FC236}">
                <a16:creationId xmlns:a16="http://schemas.microsoft.com/office/drawing/2014/main" id="{F20E000C-A269-E328-2CD4-6A8122B4059D}"/>
              </a:ext>
            </a:extLst>
          </p:cNvPr>
          <p:cNvCxnSpPr>
            <a:cxnSpLocks/>
          </p:cNvCxnSpPr>
          <p:nvPr/>
        </p:nvCxnSpPr>
        <p:spPr>
          <a:xfrm>
            <a:off x="6527800" y="4114800"/>
            <a:ext cx="0" cy="16002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68" name="Straight Arrow Connector 1067">
            <a:extLst>
              <a:ext uri="{FF2B5EF4-FFF2-40B4-BE49-F238E27FC236}">
                <a16:creationId xmlns:a16="http://schemas.microsoft.com/office/drawing/2014/main" id="{76F74F57-AEC3-417A-9B82-17C421625249}"/>
              </a:ext>
            </a:extLst>
          </p:cNvPr>
          <p:cNvCxnSpPr>
            <a:cxnSpLocks/>
          </p:cNvCxnSpPr>
          <p:nvPr/>
        </p:nvCxnSpPr>
        <p:spPr>
          <a:xfrm>
            <a:off x="6756400" y="3886200"/>
            <a:ext cx="0" cy="18288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70" name="Straight Arrow Connector 1069">
            <a:extLst>
              <a:ext uri="{FF2B5EF4-FFF2-40B4-BE49-F238E27FC236}">
                <a16:creationId xmlns:a16="http://schemas.microsoft.com/office/drawing/2014/main" id="{13127A7B-A3A8-3D09-1C0F-3937E40B099F}"/>
              </a:ext>
            </a:extLst>
          </p:cNvPr>
          <p:cNvCxnSpPr>
            <a:cxnSpLocks/>
          </p:cNvCxnSpPr>
          <p:nvPr/>
        </p:nvCxnSpPr>
        <p:spPr>
          <a:xfrm>
            <a:off x="6982497" y="3657600"/>
            <a:ext cx="0" cy="20574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78" name="TextBox 1077">
            <a:extLst>
              <a:ext uri="{FF2B5EF4-FFF2-40B4-BE49-F238E27FC236}">
                <a16:creationId xmlns:a16="http://schemas.microsoft.com/office/drawing/2014/main" id="{A5720EE4-8E9D-1857-169C-4F3B81B05461}"/>
              </a:ext>
            </a:extLst>
          </p:cNvPr>
          <p:cNvSpPr txBox="1"/>
          <p:nvPr/>
        </p:nvSpPr>
        <p:spPr>
          <a:xfrm>
            <a:off x="1603626" y="27224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9" name="TextBox 1078">
            <a:extLst>
              <a:ext uri="{FF2B5EF4-FFF2-40B4-BE49-F238E27FC236}">
                <a16:creationId xmlns:a16="http://schemas.microsoft.com/office/drawing/2014/main" id="{C34D29AC-8EB6-623E-0DF9-A565F3EF3B04}"/>
              </a:ext>
            </a:extLst>
          </p:cNvPr>
          <p:cNvSpPr txBox="1"/>
          <p:nvPr/>
        </p:nvSpPr>
        <p:spPr>
          <a:xfrm>
            <a:off x="2243620" y="27195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0" name="TextBox 1079">
            <a:extLst>
              <a:ext uri="{FF2B5EF4-FFF2-40B4-BE49-F238E27FC236}">
                <a16:creationId xmlns:a16="http://schemas.microsoft.com/office/drawing/2014/main" id="{3AE6A820-994A-26E1-9407-BC6ADC61B79A}"/>
              </a:ext>
            </a:extLst>
          </p:cNvPr>
          <p:cNvSpPr txBox="1"/>
          <p:nvPr/>
        </p:nvSpPr>
        <p:spPr>
          <a:xfrm>
            <a:off x="1517866" y="307567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1" name="TextBox 1080">
            <a:extLst>
              <a:ext uri="{FF2B5EF4-FFF2-40B4-BE49-F238E27FC236}">
                <a16:creationId xmlns:a16="http://schemas.microsoft.com/office/drawing/2014/main" id="{AF21D3E6-1120-0064-01C8-B53CA829777D}"/>
              </a:ext>
            </a:extLst>
          </p:cNvPr>
          <p:cNvSpPr txBox="1"/>
          <p:nvPr/>
        </p:nvSpPr>
        <p:spPr>
          <a:xfrm>
            <a:off x="2157860" y="3071388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2" name="TextBox 1081">
            <a:extLst>
              <a:ext uri="{FF2B5EF4-FFF2-40B4-BE49-F238E27FC236}">
                <a16:creationId xmlns:a16="http://schemas.microsoft.com/office/drawing/2014/main" id="{446581E3-33F7-8302-DEF2-C0B07452CAF5}"/>
              </a:ext>
            </a:extLst>
          </p:cNvPr>
          <p:cNvSpPr txBox="1"/>
          <p:nvPr/>
        </p:nvSpPr>
        <p:spPr>
          <a:xfrm>
            <a:off x="1517866" y="3428899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3" name="TextBox 1082">
            <a:extLst>
              <a:ext uri="{FF2B5EF4-FFF2-40B4-BE49-F238E27FC236}">
                <a16:creationId xmlns:a16="http://schemas.microsoft.com/office/drawing/2014/main" id="{E3BDE4EA-2DE0-8410-D500-A7E52F8A2620}"/>
              </a:ext>
            </a:extLst>
          </p:cNvPr>
          <p:cNvSpPr txBox="1"/>
          <p:nvPr/>
        </p:nvSpPr>
        <p:spPr>
          <a:xfrm>
            <a:off x="2148385" y="3432276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4" name="TextBox 1083">
            <a:extLst>
              <a:ext uri="{FF2B5EF4-FFF2-40B4-BE49-F238E27FC236}">
                <a16:creationId xmlns:a16="http://schemas.microsoft.com/office/drawing/2014/main" id="{5A8C6967-35DC-F827-E4D6-7830EA8E2966}"/>
              </a:ext>
            </a:extLst>
          </p:cNvPr>
          <p:cNvSpPr txBox="1"/>
          <p:nvPr/>
        </p:nvSpPr>
        <p:spPr>
          <a:xfrm>
            <a:off x="1517866" y="3782127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0.3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5" name="TextBox 1084">
            <a:extLst>
              <a:ext uri="{FF2B5EF4-FFF2-40B4-BE49-F238E27FC236}">
                <a16:creationId xmlns:a16="http://schemas.microsoft.com/office/drawing/2014/main" id="{11D39C91-77EB-22EE-4342-6226551BE21A}"/>
              </a:ext>
            </a:extLst>
          </p:cNvPr>
          <p:cNvSpPr txBox="1"/>
          <p:nvPr/>
        </p:nvSpPr>
        <p:spPr>
          <a:xfrm>
            <a:off x="2157860" y="3782127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0.3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6" name="TextBox 1085">
            <a:extLst>
              <a:ext uri="{FF2B5EF4-FFF2-40B4-BE49-F238E27FC236}">
                <a16:creationId xmlns:a16="http://schemas.microsoft.com/office/drawing/2014/main" id="{82072A06-E178-5697-9150-380036D58F16}"/>
              </a:ext>
            </a:extLst>
          </p:cNvPr>
          <p:cNvSpPr txBox="1"/>
          <p:nvPr/>
        </p:nvSpPr>
        <p:spPr>
          <a:xfrm>
            <a:off x="1517866" y="4135356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0.4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7" name="TextBox 1086">
            <a:extLst>
              <a:ext uri="{FF2B5EF4-FFF2-40B4-BE49-F238E27FC236}">
                <a16:creationId xmlns:a16="http://schemas.microsoft.com/office/drawing/2014/main" id="{15EBB6B2-B993-8A21-F793-415460D47C80}"/>
              </a:ext>
            </a:extLst>
          </p:cNvPr>
          <p:cNvSpPr txBox="1"/>
          <p:nvPr/>
        </p:nvSpPr>
        <p:spPr>
          <a:xfrm>
            <a:off x="2145827" y="4150737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0.4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8" name="TextBox 1087">
            <a:extLst>
              <a:ext uri="{FF2B5EF4-FFF2-40B4-BE49-F238E27FC236}">
                <a16:creationId xmlns:a16="http://schemas.microsoft.com/office/drawing/2014/main" id="{086C1006-177B-745F-DCA7-2F69A46BFBFB}"/>
              </a:ext>
            </a:extLst>
          </p:cNvPr>
          <p:cNvSpPr txBox="1"/>
          <p:nvPr/>
        </p:nvSpPr>
        <p:spPr>
          <a:xfrm>
            <a:off x="1517866" y="4488585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0.5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9" name="TextBox 1088">
            <a:extLst>
              <a:ext uri="{FF2B5EF4-FFF2-40B4-BE49-F238E27FC236}">
                <a16:creationId xmlns:a16="http://schemas.microsoft.com/office/drawing/2014/main" id="{B3B21A74-AE74-8412-1A43-4D8BB926015B}"/>
              </a:ext>
            </a:extLst>
          </p:cNvPr>
          <p:cNvSpPr txBox="1"/>
          <p:nvPr/>
        </p:nvSpPr>
        <p:spPr>
          <a:xfrm>
            <a:off x="2145827" y="4505355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0.5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2" name="TextBox 1091">
            <a:extLst>
              <a:ext uri="{FF2B5EF4-FFF2-40B4-BE49-F238E27FC236}">
                <a16:creationId xmlns:a16="http://schemas.microsoft.com/office/drawing/2014/main" id="{A804C1C2-38AF-C54D-449E-F971C89A53B1}"/>
              </a:ext>
            </a:extLst>
          </p:cNvPr>
          <p:cNvSpPr txBox="1"/>
          <p:nvPr/>
        </p:nvSpPr>
        <p:spPr>
          <a:xfrm>
            <a:off x="1517866" y="4841814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0.6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3" name="TextBox 1092">
            <a:extLst>
              <a:ext uri="{FF2B5EF4-FFF2-40B4-BE49-F238E27FC236}">
                <a16:creationId xmlns:a16="http://schemas.microsoft.com/office/drawing/2014/main" id="{E463F2FD-1C98-7DE9-3F54-C0AF9438071D}"/>
              </a:ext>
            </a:extLst>
          </p:cNvPr>
          <p:cNvSpPr txBox="1"/>
          <p:nvPr/>
        </p:nvSpPr>
        <p:spPr>
          <a:xfrm>
            <a:off x="2145827" y="483927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0.6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4" name="TextBox 1093">
            <a:extLst>
              <a:ext uri="{FF2B5EF4-FFF2-40B4-BE49-F238E27FC236}">
                <a16:creationId xmlns:a16="http://schemas.microsoft.com/office/drawing/2014/main" id="{FDC17147-8525-57DD-6347-72DE598AD919}"/>
              </a:ext>
            </a:extLst>
          </p:cNvPr>
          <p:cNvSpPr txBox="1"/>
          <p:nvPr/>
        </p:nvSpPr>
        <p:spPr>
          <a:xfrm>
            <a:off x="1517866" y="51950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0.7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5" name="TextBox 1094">
            <a:extLst>
              <a:ext uri="{FF2B5EF4-FFF2-40B4-BE49-F238E27FC236}">
                <a16:creationId xmlns:a16="http://schemas.microsoft.com/office/drawing/2014/main" id="{F4342D71-BBC8-498E-8911-6FD184D9EA95}"/>
              </a:ext>
            </a:extLst>
          </p:cNvPr>
          <p:cNvSpPr txBox="1"/>
          <p:nvPr/>
        </p:nvSpPr>
        <p:spPr>
          <a:xfrm>
            <a:off x="2145827" y="520044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0.7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6" name="TextBox 1095">
            <a:extLst>
              <a:ext uri="{FF2B5EF4-FFF2-40B4-BE49-F238E27FC236}">
                <a16:creationId xmlns:a16="http://schemas.microsoft.com/office/drawing/2014/main" id="{3527677A-7F1D-794E-17EF-4873C610C814}"/>
              </a:ext>
            </a:extLst>
          </p:cNvPr>
          <p:cNvSpPr txBox="1"/>
          <p:nvPr/>
        </p:nvSpPr>
        <p:spPr>
          <a:xfrm>
            <a:off x="1517866" y="554827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0.8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7" name="TextBox 1096">
            <a:extLst>
              <a:ext uri="{FF2B5EF4-FFF2-40B4-BE49-F238E27FC236}">
                <a16:creationId xmlns:a16="http://schemas.microsoft.com/office/drawing/2014/main" id="{4AD6EBDA-0B5A-1756-BF45-E674F901D9B1}"/>
              </a:ext>
            </a:extLst>
          </p:cNvPr>
          <p:cNvSpPr txBox="1"/>
          <p:nvPr/>
        </p:nvSpPr>
        <p:spPr>
          <a:xfrm>
            <a:off x="2145827" y="55522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0.8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8" name="TextBox 1097">
            <a:extLst>
              <a:ext uri="{FF2B5EF4-FFF2-40B4-BE49-F238E27FC236}">
                <a16:creationId xmlns:a16="http://schemas.microsoft.com/office/drawing/2014/main" id="{2E02B2B3-361E-24CF-DD76-1931C34780AC}"/>
              </a:ext>
            </a:extLst>
          </p:cNvPr>
          <p:cNvSpPr txBox="1"/>
          <p:nvPr/>
        </p:nvSpPr>
        <p:spPr>
          <a:xfrm>
            <a:off x="1517866" y="590150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0.9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9" name="TextBox 1098">
            <a:extLst>
              <a:ext uri="{FF2B5EF4-FFF2-40B4-BE49-F238E27FC236}">
                <a16:creationId xmlns:a16="http://schemas.microsoft.com/office/drawing/2014/main" id="{838F2B58-55D9-30E7-A7BF-11FF91107090}"/>
              </a:ext>
            </a:extLst>
          </p:cNvPr>
          <p:cNvSpPr txBox="1"/>
          <p:nvPr/>
        </p:nvSpPr>
        <p:spPr>
          <a:xfrm>
            <a:off x="2145827" y="590150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0.9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0" name="TextBox 1099">
            <a:extLst>
              <a:ext uri="{FF2B5EF4-FFF2-40B4-BE49-F238E27FC236}">
                <a16:creationId xmlns:a16="http://schemas.microsoft.com/office/drawing/2014/main" id="{B3DDE80D-5830-BCCD-FEED-F0C1AF31D9B2}"/>
              </a:ext>
            </a:extLst>
          </p:cNvPr>
          <p:cNvSpPr txBox="1"/>
          <p:nvPr/>
        </p:nvSpPr>
        <p:spPr>
          <a:xfrm>
            <a:off x="1604428" y="625472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1" name="TextBox 1100">
            <a:extLst>
              <a:ext uri="{FF2B5EF4-FFF2-40B4-BE49-F238E27FC236}">
                <a16:creationId xmlns:a16="http://schemas.microsoft.com/office/drawing/2014/main" id="{5F7A9A76-A3E3-F7FE-F79E-6A26BF994191}"/>
              </a:ext>
            </a:extLst>
          </p:cNvPr>
          <p:cNvSpPr txBox="1"/>
          <p:nvPr/>
        </p:nvSpPr>
        <p:spPr>
          <a:xfrm>
            <a:off x="2232389" y="624913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02" name="TextBox 1101">
                <a:extLst>
                  <a:ext uri="{FF2B5EF4-FFF2-40B4-BE49-F238E27FC236}">
                    <a16:creationId xmlns:a16="http://schemas.microsoft.com/office/drawing/2014/main" id="{0CDA3DD7-980C-0B42-3AFC-42D376C2FAAC}"/>
                  </a:ext>
                </a:extLst>
              </p:cNvPr>
              <p:cNvSpPr txBox="1"/>
              <p:nvPr/>
            </p:nvSpPr>
            <p:spPr>
              <a:xfrm>
                <a:off x="1575576" y="2415689"/>
                <a:ext cx="3764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02" name="TextBox 1101">
                <a:extLst>
                  <a:ext uri="{FF2B5EF4-FFF2-40B4-BE49-F238E27FC236}">
                    <a16:creationId xmlns:a16="http://schemas.microsoft.com/office/drawing/2014/main" id="{0CDA3DD7-980C-0B42-3AFC-42D376C2F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576" y="2415689"/>
                <a:ext cx="37644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03" name="TextBox 1102">
                <a:extLst>
                  <a:ext uri="{FF2B5EF4-FFF2-40B4-BE49-F238E27FC236}">
                    <a16:creationId xmlns:a16="http://schemas.microsoft.com/office/drawing/2014/main" id="{E098A768-172D-2109-368D-326A2D7660DC}"/>
                  </a:ext>
                </a:extLst>
              </p:cNvPr>
              <p:cNvSpPr txBox="1"/>
              <p:nvPr/>
            </p:nvSpPr>
            <p:spPr>
              <a:xfrm>
                <a:off x="2194205" y="2397479"/>
                <a:ext cx="3764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1103" name="TextBox 1102">
                <a:extLst>
                  <a:ext uri="{FF2B5EF4-FFF2-40B4-BE49-F238E27FC236}">
                    <a16:creationId xmlns:a16="http://schemas.microsoft.com/office/drawing/2014/main" id="{E098A768-172D-2109-368D-326A2D766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205" y="2397479"/>
                <a:ext cx="37644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71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8" grpId="0"/>
      <p:bldP spid="1079" grpId="0"/>
      <p:bldP spid="1080" grpId="0"/>
      <p:bldP spid="1081" grpId="0"/>
      <p:bldP spid="1082" grpId="0"/>
      <p:bldP spid="1083" grpId="0"/>
      <p:bldP spid="1084" grpId="0"/>
      <p:bldP spid="1085" grpId="0"/>
      <p:bldP spid="1086" grpId="0"/>
      <p:bldP spid="1087" grpId="0"/>
      <p:bldP spid="1088" grpId="0"/>
      <p:bldP spid="1089" grpId="0"/>
      <p:bldP spid="1092" grpId="0"/>
      <p:bldP spid="1093" grpId="0"/>
      <p:bldP spid="1094" grpId="0"/>
      <p:bldP spid="1095" grpId="0"/>
      <p:bldP spid="1096" grpId="0"/>
      <p:bldP spid="1097" grpId="0"/>
      <p:bldP spid="1098" grpId="0"/>
      <p:bldP spid="1099" grpId="0"/>
      <p:bldP spid="1100" grpId="0"/>
      <p:bldP spid="1101" grpId="0"/>
      <p:bldP spid="1102" grpId="0"/>
      <p:bldP spid="110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37469B-CF4B-CC4B-5362-55721DF50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6A8F6-476A-7B31-7F27-982705E7B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108D4-CB27-33EC-D0B6-43B1B4FB0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4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6328F3-6C1A-0DA2-A973-5A2FB4E97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62" y="2214882"/>
            <a:ext cx="8961438" cy="418465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one distribution to simulate another.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Quiz: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you simulate 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fair coin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unfair coin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it more concrete? </a:t>
            </a:r>
            <a:r>
              <a:rPr lang="en-US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heads (1/3), tails (2/3)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(1/9), 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(2/9), 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(2/9), 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(4/9)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Reject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TT and HH, then mark HT as head, TH as tail.</a:t>
            </a:r>
          </a:p>
        </p:txBody>
      </p:sp>
    </p:spTree>
    <p:extLst>
      <p:ext uri="{BB962C8B-B14F-4D97-AF65-F5344CB8AC3E}">
        <p14:creationId xmlns:p14="http://schemas.microsoft.com/office/powerpoint/2010/main" val="9861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DA75E4-02E3-8383-C004-58470E910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665BB9-98AA-30C8-F472-411FEDC6C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000" y="2566325"/>
            <a:ext cx="4828800" cy="365299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5FA57-6496-F46E-930D-C75D7D260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876D1-E089-4318-4F3B-F151DABF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40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27AE863F-51F1-90D7-8A59-129A9E0C07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44711" y="1075843"/>
                <a:ext cx="3068638" cy="1169921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Method:</a:t>
                </a:r>
              </a:p>
              <a:p>
                <a:pPr marL="457200" lvl="1" indent="-457200"/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  <m:d>
                      <m:dPr>
                        <m:ctrlPr>
                          <a:rPr lang="en-US" sz="2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lvl="1" indent="-457200"/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27AE863F-51F1-90D7-8A59-129A9E0C07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44711" y="1075843"/>
                <a:ext cx="3068638" cy="1169921"/>
              </a:xfrm>
              <a:blipFill>
                <a:blip r:embed="rId3"/>
                <a:stretch>
                  <a:fillRect t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EE5C711-DA32-11C5-E8DF-D8E2BC4C96A7}"/>
              </a:ext>
            </a:extLst>
          </p:cNvPr>
          <p:cNvCxnSpPr>
            <a:cxnSpLocks/>
          </p:cNvCxnSpPr>
          <p:nvPr/>
        </p:nvCxnSpPr>
        <p:spPr>
          <a:xfrm>
            <a:off x="3860800" y="5486400"/>
            <a:ext cx="106984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32C45B-61E3-A1C2-5C1B-88BE633267A0}"/>
              </a:ext>
            </a:extLst>
          </p:cNvPr>
          <p:cNvCxnSpPr>
            <a:cxnSpLocks/>
          </p:cNvCxnSpPr>
          <p:nvPr/>
        </p:nvCxnSpPr>
        <p:spPr>
          <a:xfrm>
            <a:off x="3860800" y="5715000"/>
            <a:ext cx="106984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A4D76B4-3011-9E6B-8387-42432D0D8D68}"/>
              </a:ext>
            </a:extLst>
          </p:cNvPr>
          <p:cNvCxnSpPr>
            <a:cxnSpLocks/>
          </p:cNvCxnSpPr>
          <p:nvPr/>
        </p:nvCxnSpPr>
        <p:spPr>
          <a:xfrm>
            <a:off x="3860800" y="5029200"/>
            <a:ext cx="12192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EF18ADF-7CA8-F566-3AE3-354F38A3FE5F}"/>
              </a:ext>
            </a:extLst>
          </p:cNvPr>
          <p:cNvCxnSpPr>
            <a:cxnSpLocks/>
          </p:cNvCxnSpPr>
          <p:nvPr/>
        </p:nvCxnSpPr>
        <p:spPr>
          <a:xfrm>
            <a:off x="3860800" y="5257800"/>
            <a:ext cx="1143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38A07A-31AC-9B7C-2888-4EBAED096428}"/>
              </a:ext>
            </a:extLst>
          </p:cNvPr>
          <p:cNvCxnSpPr>
            <a:cxnSpLocks/>
          </p:cNvCxnSpPr>
          <p:nvPr/>
        </p:nvCxnSpPr>
        <p:spPr>
          <a:xfrm>
            <a:off x="3860800" y="4572000"/>
            <a:ext cx="13716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34D4D6-C182-9863-B6C2-F1B8E0260412}"/>
              </a:ext>
            </a:extLst>
          </p:cNvPr>
          <p:cNvCxnSpPr>
            <a:cxnSpLocks/>
          </p:cNvCxnSpPr>
          <p:nvPr/>
        </p:nvCxnSpPr>
        <p:spPr>
          <a:xfrm>
            <a:off x="3860800" y="4800600"/>
            <a:ext cx="12954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83C9BA7-E902-F964-1AB2-B8D834B0183F}"/>
              </a:ext>
            </a:extLst>
          </p:cNvPr>
          <p:cNvCxnSpPr>
            <a:cxnSpLocks/>
          </p:cNvCxnSpPr>
          <p:nvPr/>
        </p:nvCxnSpPr>
        <p:spPr>
          <a:xfrm>
            <a:off x="3860800" y="4114800"/>
            <a:ext cx="16764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83C7BE-816B-EA7E-3D7F-0953BAB6FE4B}"/>
              </a:ext>
            </a:extLst>
          </p:cNvPr>
          <p:cNvCxnSpPr>
            <a:cxnSpLocks/>
          </p:cNvCxnSpPr>
          <p:nvPr/>
        </p:nvCxnSpPr>
        <p:spPr>
          <a:xfrm>
            <a:off x="3860800" y="4343400"/>
            <a:ext cx="14478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D1A2F3-E0B7-CC55-2735-8EBE94437A7A}"/>
              </a:ext>
            </a:extLst>
          </p:cNvPr>
          <p:cNvCxnSpPr>
            <a:cxnSpLocks/>
          </p:cNvCxnSpPr>
          <p:nvPr/>
        </p:nvCxnSpPr>
        <p:spPr>
          <a:xfrm>
            <a:off x="3860800" y="3657600"/>
            <a:ext cx="3048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506065E-E6E3-C403-AF64-5855230C0E45}"/>
              </a:ext>
            </a:extLst>
          </p:cNvPr>
          <p:cNvCxnSpPr>
            <a:cxnSpLocks/>
          </p:cNvCxnSpPr>
          <p:nvPr/>
        </p:nvCxnSpPr>
        <p:spPr>
          <a:xfrm>
            <a:off x="3860800" y="3886200"/>
            <a:ext cx="2286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53" name="Straight Arrow Connector 1052">
            <a:extLst>
              <a:ext uri="{FF2B5EF4-FFF2-40B4-BE49-F238E27FC236}">
                <a16:creationId xmlns:a16="http://schemas.microsoft.com/office/drawing/2014/main" id="{1873557C-2BF0-21CC-C6F3-650D266B3791}"/>
              </a:ext>
            </a:extLst>
          </p:cNvPr>
          <p:cNvCxnSpPr>
            <a:cxnSpLocks/>
          </p:cNvCxnSpPr>
          <p:nvPr/>
        </p:nvCxnSpPr>
        <p:spPr>
          <a:xfrm>
            <a:off x="4930648" y="5486400"/>
            <a:ext cx="0" cy="2286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56" name="Straight Arrow Connector 1055">
            <a:extLst>
              <a:ext uri="{FF2B5EF4-FFF2-40B4-BE49-F238E27FC236}">
                <a16:creationId xmlns:a16="http://schemas.microsoft.com/office/drawing/2014/main" id="{FEC96375-B486-4E14-1A5C-814153A7A861}"/>
              </a:ext>
            </a:extLst>
          </p:cNvPr>
          <p:cNvCxnSpPr>
            <a:cxnSpLocks/>
          </p:cNvCxnSpPr>
          <p:nvPr/>
        </p:nvCxnSpPr>
        <p:spPr>
          <a:xfrm>
            <a:off x="5003800" y="5257800"/>
            <a:ext cx="0" cy="4572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58" name="Straight Arrow Connector 1057">
            <a:extLst>
              <a:ext uri="{FF2B5EF4-FFF2-40B4-BE49-F238E27FC236}">
                <a16:creationId xmlns:a16="http://schemas.microsoft.com/office/drawing/2014/main" id="{B548AE6C-37D8-D0CF-6DD9-5F62442EDCC9}"/>
              </a:ext>
            </a:extLst>
          </p:cNvPr>
          <p:cNvCxnSpPr>
            <a:cxnSpLocks/>
          </p:cNvCxnSpPr>
          <p:nvPr/>
        </p:nvCxnSpPr>
        <p:spPr>
          <a:xfrm>
            <a:off x="5080000" y="5029200"/>
            <a:ext cx="0" cy="6858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60" name="Straight Arrow Connector 1059">
            <a:extLst>
              <a:ext uri="{FF2B5EF4-FFF2-40B4-BE49-F238E27FC236}">
                <a16:creationId xmlns:a16="http://schemas.microsoft.com/office/drawing/2014/main" id="{A26C7F3C-8413-1052-EFE3-9D58FBDD48EC}"/>
              </a:ext>
            </a:extLst>
          </p:cNvPr>
          <p:cNvCxnSpPr>
            <a:cxnSpLocks/>
          </p:cNvCxnSpPr>
          <p:nvPr/>
        </p:nvCxnSpPr>
        <p:spPr>
          <a:xfrm>
            <a:off x="5161783" y="4800600"/>
            <a:ext cx="0" cy="9144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62" name="Straight Arrow Connector 1061">
            <a:extLst>
              <a:ext uri="{FF2B5EF4-FFF2-40B4-BE49-F238E27FC236}">
                <a16:creationId xmlns:a16="http://schemas.microsoft.com/office/drawing/2014/main" id="{B1B4237A-10F2-9886-E56E-BAC10341ACCE}"/>
              </a:ext>
            </a:extLst>
          </p:cNvPr>
          <p:cNvCxnSpPr>
            <a:cxnSpLocks/>
          </p:cNvCxnSpPr>
          <p:nvPr/>
        </p:nvCxnSpPr>
        <p:spPr>
          <a:xfrm>
            <a:off x="5233593" y="4572000"/>
            <a:ext cx="0" cy="11430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64" name="Straight Arrow Connector 1063">
            <a:extLst>
              <a:ext uri="{FF2B5EF4-FFF2-40B4-BE49-F238E27FC236}">
                <a16:creationId xmlns:a16="http://schemas.microsoft.com/office/drawing/2014/main" id="{7A847227-F318-4E0F-B9B3-F08342C64553}"/>
              </a:ext>
            </a:extLst>
          </p:cNvPr>
          <p:cNvCxnSpPr>
            <a:cxnSpLocks/>
          </p:cNvCxnSpPr>
          <p:nvPr/>
        </p:nvCxnSpPr>
        <p:spPr>
          <a:xfrm>
            <a:off x="5317464" y="4343400"/>
            <a:ext cx="0" cy="13716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66" name="Straight Arrow Connector 1065">
            <a:extLst>
              <a:ext uri="{FF2B5EF4-FFF2-40B4-BE49-F238E27FC236}">
                <a16:creationId xmlns:a16="http://schemas.microsoft.com/office/drawing/2014/main" id="{F42BEC1C-2E2E-76C4-0729-C0156C22281E}"/>
              </a:ext>
            </a:extLst>
          </p:cNvPr>
          <p:cNvCxnSpPr>
            <a:cxnSpLocks/>
          </p:cNvCxnSpPr>
          <p:nvPr/>
        </p:nvCxnSpPr>
        <p:spPr>
          <a:xfrm>
            <a:off x="5537200" y="4114800"/>
            <a:ext cx="0" cy="16002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68" name="Straight Arrow Connector 1067">
            <a:extLst>
              <a:ext uri="{FF2B5EF4-FFF2-40B4-BE49-F238E27FC236}">
                <a16:creationId xmlns:a16="http://schemas.microsoft.com/office/drawing/2014/main" id="{59DB615E-BE60-4787-0121-7C6651BAEBA2}"/>
              </a:ext>
            </a:extLst>
          </p:cNvPr>
          <p:cNvCxnSpPr>
            <a:cxnSpLocks/>
          </p:cNvCxnSpPr>
          <p:nvPr/>
        </p:nvCxnSpPr>
        <p:spPr>
          <a:xfrm>
            <a:off x="6128048" y="3886200"/>
            <a:ext cx="0" cy="18288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70" name="Straight Arrow Connector 1069">
            <a:extLst>
              <a:ext uri="{FF2B5EF4-FFF2-40B4-BE49-F238E27FC236}">
                <a16:creationId xmlns:a16="http://schemas.microsoft.com/office/drawing/2014/main" id="{1C16D220-1619-D83B-51E1-D07D5864ABD1}"/>
              </a:ext>
            </a:extLst>
          </p:cNvPr>
          <p:cNvCxnSpPr>
            <a:cxnSpLocks/>
          </p:cNvCxnSpPr>
          <p:nvPr/>
        </p:nvCxnSpPr>
        <p:spPr>
          <a:xfrm>
            <a:off x="6908800" y="3657600"/>
            <a:ext cx="0" cy="20574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78" name="TextBox 1077">
            <a:extLst>
              <a:ext uri="{FF2B5EF4-FFF2-40B4-BE49-F238E27FC236}">
                <a16:creationId xmlns:a16="http://schemas.microsoft.com/office/drawing/2014/main" id="{425546E7-8CA6-869E-11D0-929573CBC06C}"/>
              </a:ext>
            </a:extLst>
          </p:cNvPr>
          <p:cNvSpPr txBox="1"/>
          <p:nvPr/>
        </p:nvSpPr>
        <p:spPr>
          <a:xfrm>
            <a:off x="1603626" y="27224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9" name="TextBox 1078">
            <a:extLst>
              <a:ext uri="{FF2B5EF4-FFF2-40B4-BE49-F238E27FC236}">
                <a16:creationId xmlns:a16="http://schemas.microsoft.com/office/drawing/2014/main" id="{D6AA0D94-584A-ED17-89B2-0FB5A654E802}"/>
              </a:ext>
            </a:extLst>
          </p:cNvPr>
          <p:cNvSpPr txBox="1"/>
          <p:nvPr/>
        </p:nvSpPr>
        <p:spPr>
          <a:xfrm>
            <a:off x="2295312" y="27195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0" name="TextBox 1079">
            <a:extLst>
              <a:ext uri="{FF2B5EF4-FFF2-40B4-BE49-F238E27FC236}">
                <a16:creationId xmlns:a16="http://schemas.microsoft.com/office/drawing/2014/main" id="{1116917E-F124-CA0C-B4FF-4DAF761D3412}"/>
              </a:ext>
            </a:extLst>
          </p:cNvPr>
          <p:cNvSpPr txBox="1"/>
          <p:nvPr/>
        </p:nvSpPr>
        <p:spPr>
          <a:xfrm>
            <a:off x="1517866" y="307567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1" name="TextBox 1080">
            <a:extLst>
              <a:ext uri="{FF2B5EF4-FFF2-40B4-BE49-F238E27FC236}">
                <a16:creationId xmlns:a16="http://schemas.microsoft.com/office/drawing/2014/main" id="{79FBEF90-0B9A-7935-ED8D-DA5BF26154E3}"/>
              </a:ext>
            </a:extLst>
          </p:cNvPr>
          <p:cNvSpPr txBox="1"/>
          <p:nvPr/>
        </p:nvSpPr>
        <p:spPr>
          <a:xfrm>
            <a:off x="2151844" y="3071388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0.01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2" name="TextBox 1081">
            <a:extLst>
              <a:ext uri="{FF2B5EF4-FFF2-40B4-BE49-F238E27FC236}">
                <a16:creationId xmlns:a16="http://schemas.microsoft.com/office/drawing/2014/main" id="{5D4013E9-6FC6-A612-BBCD-AD7AE876053A}"/>
              </a:ext>
            </a:extLst>
          </p:cNvPr>
          <p:cNvSpPr txBox="1"/>
          <p:nvPr/>
        </p:nvSpPr>
        <p:spPr>
          <a:xfrm>
            <a:off x="1517866" y="3428899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3" name="TextBox 1082">
            <a:extLst>
              <a:ext uri="{FF2B5EF4-FFF2-40B4-BE49-F238E27FC236}">
                <a16:creationId xmlns:a16="http://schemas.microsoft.com/office/drawing/2014/main" id="{0BB7BCE9-DBB0-9E81-0ED0-BD9FF0919AAD}"/>
              </a:ext>
            </a:extLst>
          </p:cNvPr>
          <p:cNvSpPr txBox="1"/>
          <p:nvPr/>
        </p:nvSpPr>
        <p:spPr>
          <a:xfrm>
            <a:off x="2151844" y="3432276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0.05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4" name="TextBox 1083">
            <a:extLst>
              <a:ext uri="{FF2B5EF4-FFF2-40B4-BE49-F238E27FC236}">
                <a16:creationId xmlns:a16="http://schemas.microsoft.com/office/drawing/2014/main" id="{F718C792-5933-ECAD-0C21-34812B2D298B}"/>
              </a:ext>
            </a:extLst>
          </p:cNvPr>
          <p:cNvSpPr txBox="1"/>
          <p:nvPr/>
        </p:nvSpPr>
        <p:spPr>
          <a:xfrm>
            <a:off x="1517866" y="3782127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0.3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5" name="TextBox 1084">
            <a:extLst>
              <a:ext uri="{FF2B5EF4-FFF2-40B4-BE49-F238E27FC236}">
                <a16:creationId xmlns:a16="http://schemas.microsoft.com/office/drawing/2014/main" id="{70061B7D-BE94-ED84-8396-86BDE3FF8D5F}"/>
              </a:ext>
            </a:extLst>
          </p:cNvPr>
          <p:cNvSpPr txBox="1"/>
          <p:nvPr/>
        </p:nvSpPr>
        <p:spPr>
          <a:xfrm>
            <a:off x="2209552" y="3782127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6" name="TextBox 1085">
            <a:extLst>
              <a:ext uri="{FF2B5EF4-FFF2-40B4-BE49-F238E27FC236}">
                <a16:creationId xmlns:a16="http://schemas.microsoft.com/office/drawing/2014/main" id="{3C711117-E8D8-F861-4925-8C401DBC92A3}"/>
              </a:ext>
            </a:extLst>
          </p:cNvPr>
          <p:cNvSpPr txBox="1"/>
          <p:nvPr/>
        </p:nvSpPr>
        <p:spPr>
          <a:xfrm>
            <a:off x="1517866" y="4135356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0.4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7" name="TextBox 1086">
            <a:extLst>
              <a:ext uri="{FF2B5EF4-FFF2-40B4-BE49-F238E27FC236}">
                <a16:creationId xmlns:a16="http://schemas.microsoft.com/office/drawing/2014/main" id="{698769C6-C7B1-05FA-55B3-807D50F3BF50}"/>
              </a:ext>
            </a:extLst>
          </p:cNvPr>
          <p:cNvSpPr txBox="1"/>
          <p:nvPr/>
        </p:nvSpPr>
        <p:spPr>
          <a:xfrm>
            <a:off x="2151844" y="41507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0.15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8" name="TextBox 1087">
            <a:extLst>
              <a:ext uri="{FF2B5EF4-FFF2-40B4-BE49-F238E27FC236}">
                <a16:creationId xmlns:a16="http://schemas.microsoft.com/office/drawing/2014/main" id="{AC99646B-9711-4C1F-64FD-D4D8A566C40F}"/>
              </a:ext>
            </a:extLst>
          </p:cNvPr>
          <p:cNvSpPr txBox="1"/>
          <p:nvPr/>
        </p:nvSpPr>
        <p:spPr>
          <a:xfrm>
            <a:off x="1517866" y="4488585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0.5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9" name="TextBox 1088">
            <a:extLst>
              <a:ext uri="{FF2B5EF4-FFF2-40B4-BE49-F238E27FC236}">
                <a16:creationId xmlns:a16="http://schemas.microsoft.com/office/drawing/2014/main" id="{DA878D80-3F8F-3CCA-97AD-1774E48B691C}"/>
              </a:ext>
            </a:extLst>
          </p:cNvPr>
          <p:cNvSpPr txBox="1"/>
          <p:nvPr/>
        </p:nvSpPr>
        <p:spPr>
          <a:xfrm>
            <a:off x="2209552" y="4505355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2" name="TextBox 1091">
            <a:extLst>
              <a:ext uri="{FF2B5EF4-FFF2-40B4-BE49-F238E27FC236}">
                <a16:creationId xmlns:a16="http://schemas.microsoft.com/office/drawing/2014/main" id="{AD1F5952-00A5-E618-70AC-D43228A3844E}"/>
              </a:ext>
            </a:extLst>
          </p:cNvPr>
          <p:cNvSpPr txBox="1"/>
          <p:nvPr/>
        </p:nvSpPr>
        <p:spPr>
          <a:xfrm>
            <a:off x="1517866" y="4841814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0.6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3" name="TextBox 1092">
            <a:extLst>
              <a:ext uri="{FF2B5EF4-FFF2-40B4-BE49-F238E27FC236}">
                <a16:creationId xmlns:a16="http://schemas.microsoft.com/office/drawing/2014/main" id="{0058DD6E-2C74-C9BA-80C0-42281E37C1AF}"/>
              </a:ext>
            </a:extLst>
          </p:cNvPr>
          <p:cNvSpPr txBox="1"/>
          <p:nvPr/>
        </p:nvSpPr>
        <p:spPr>
          <a:xfrm>
            <a:off x="2151844" y="483927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0.25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4" name="TextBox 1093">
            <a:extLst>
              <a:ext uri="{FF2B5EF4-FFF2-40B4-BE49-F238E27FC236}">
                <a16:creationId xmlns:a16="http://schemas.microsoft.com/office/drawing/2014/main" id="{C3A47AA3-93CD-A84C-C80B-045490B505DB}"/>
              </a:ext>
            </a:extLst>
          </p:cNvPr>
          <p:cNvSpPr txBox="1"/>
          <p:nvPr/>
        </p:nvSpPr>
        <p:spPr>
          <a:xfrm>
            <a:off x="1517866" y="51950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0.7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5" name="TextBox 1094">
            <a:extLst>
              <a:ext uri="{FF2B5EF4-FFF2-40B4-BE49-F238E27FC236}">
                <a16:creationId xmlns:a16="http://schemas.microsoft.com/office/drawing/2014/main" id="{5B690C15-0116-62B5-FBCC-A10FB1930623}"/>
              </a:ext>
            </a:extLst>
          </p:cNvPr>
          <p:cNvSpPr txBox="1"/>
          <p:nvPr/>
        </p:nvSpPr>
        <p:spPr>
          <a:xfrm>
            <a:off x="2209552" y="520044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0.3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6" name="TextBox 1095">
            <a:extLst>
              <a:ext uri="{FF2B5EF4-FFF2-40B4-BE49-F238E27FC236}">
                <a16:creationId xmlns:a16="http://schemas.microsoft.com/office/drawing/2014/main" id="{0180479A-A410-492E-EEE3-868EAFD96188}"/>
              </a:ext>
            </a:extLst>
          </p:cNvPr>
          <p:cNvSpPr txBox="1"/>
          <p:nvPr/>
        </p:nvSpPr>
        <p:spPr>
          <a:xfrm>
            <a:off x="1517866" y="554827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0.8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7" name="TextBox 1096">
            <a:extLst>
              <a:ext uri="{FF2B5EF4-FFF2-40B4-BE49-F238E27FC236}">
                <a16:creationId xmlns:a16="http://schemas.microsoft.com/office/drawing/2014/main" id="{0B832CE0-E948-2EC4-CFAC-53895EE558D5}"/>
              </a:ext>
            </a:extLst>
          </p:cNvPr>
          <p:cNvSpPr txBox="1"/>
          <p:nvPr/>
        </p:nvSpPr>
        <p:spPr>
          <a:xfrm>
            <a:off x="2209552" y="55522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0.4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8" name="TextBox 1097">
            <a:extLst>
              <a:ext uri="{FF2B5EF4-FFF2-40B4-BE49-F238E27FC236}">
                <a16:creationId xmlns:a16="http://schemas.microsoft.com/office/drawing/2014/main" id="{EEF50BFD-BDA5-650D-014A-0BC926C5E5E7}"/>
              </a:ext>
            </a:extLst>
          </p:cNvPr>
          <p:cNvSpPr txBox="1"/>
          <p:nvPr/>
        </p:nvSpPr>
        <p:spPr>
          <a:xfrm>
            <a:off x="1517866" y="590150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0.9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9" name="TextBox 1098">
            <a:extLst>
              <a:ext uri="{FF2B5EF4-FFF2-40B4-BE49-F238E27FC236}">
                <a16:creationId xmlns:a16="http://schemas.microsoft.com/office/drawing/2014/main" id="{244C5353-2571-37CC-F5BA-6A25AB3BBFC6}"/>
              </a:ext>
            </a:extLst>
          </p:cNvPr>
          <p:cNvSpPr txBox="1"/>
          <p:nvPr/>
        </p:nvSpPr>
        <p:spPr>
          <a:xfrm>
            <a:off x="2209552" y="590150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0.7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0" name="TextBox 1099">
            <a:extLst>
              <a:ext uri="{FF2B5EF4-FFF2-40B4-BE49-F238E27FC236}">
                <a16:creationId xmlns:a16="http://schemas.microsoft.com/office/drawing/2014/main" id="{56E33DEC-F0CE-B3AA-B15B-FA313990BB57}"/>
              </a:ext>
            </a:extLst>
          </p:cNvPr>
          <p:cNvSpPr txBox="1"/>
          <p:nvPr/>
        </p:nvSpPr>
        <p:spPr>
          <a:xfrm>
            <a:off x="1604428" y="625472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1" name="TextBox 1100">
            <a:extLst>
              <a:ext uri="{FF2B5EF4-FFF2-40B4-BE49-F238E27FC236}">
                <a16:creationId xmlns:a16="http://schemas.microsoft.com/office/drawing/2014/main" id="{185F51E5-E43E-CF36-8008-0393D394B0BA}"/>
              </a:ext>
            </a:extLst>
          </p:cNvPr>
          <p:cNvSpPr txBox="1"/>
          <p:nvPr/>
        </p:nvSpPr>
        <p:spPr>
          <a:xfrm>
            <a:off x="2296114" y="624913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02" name="TextBox 1101">
                <a:extLst>
                  <a:ext uri="{FF2B5EF4-FFF2-40B4-BE49-F238E27FC236}">
                    <a16:creationId xmlns:a16="http://schemas.microsoft.com/office/drawing/2014/main" id="{519B242F-136A-5CD0-A0B8-BE50A2593CAD}"/>
                  </a:ext>
                </a:extLst>
              </p:cNvPr>
              <p:cNvSpPr txBox="1"/>
              <p:nvPr/>
            </p:nvSpPr>
            <p:spPr>
              <a:xfrm>
                <a:off x="1575576" y="2415689"/>
                <a:ext cx="3764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02" name="TextBox 1101">
                <a:extLst>
                  <a:ext uri="{FF2B5EF4-FFF2-40B4-BE49-F238E27FC236}">
                    <a16:creationId xmlns:a16="http://schemas.microsoft.com/office/drawing/2014/main" id="{519B242F-136A-5CD0-A0B8-BE50A2593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576" y="2415689"/>
                <a:ext cx="37644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03" name="TextBox 1102">
                <a:extLst>
                  <a:ext uri="{FF2B5EF4-FFF2-40B4-BE49-F238E27FC236}">
                    <a16:creationId xmlns:a16="http://schemas.microsoft.com/office/drawing/2014/main" id="{E9A05C5D-1A57-1AFA-17ED-9F8F74777F46}"/>
                  </a:ext>
                </a:extLst>
              </p:cNvPr>
              <p:cNvSpPr txBox="1"/>
              <p:nvPr/>
            </p:nvSpPr>
            <p:spPr>
              <a:xfrm>
                <a:off x="2257931" y="2397479"/>
                <a:ext cx="3764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1103" name="TextBox 1102">
                <a:extLst>
                  <a:ext uri="{FF2B5EF4-FFF2-40B4-BE49-F238E27FC236}">
                    <a16:creationId xmlns:a16="http://schemas.microsoft.com/office/drawing/2014/main" id="{E9A05C5D-1A57-1AFA-17ED-9F8F74777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931" y="2397479"/>
                <a:ext cx="37644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785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8" grpId="0"/>
      <p:bldP spid="1079" grpId="0"/>
      <p:bldP spid="1080" grpId="0"/>
      <p:bldP spid="1081" grpId="0"/>
      <p:bldP spid="1082" grpId="0"/>
      <p:bldP spid="1083" grpId="0"/>
      <p:bldP spid="1084" grpId="0"/>
      <p:bldP spid="1085" grpId="0"/>
      <p:bldP spid="1086" grpId="0"/>
      <p:bldP spid="1087" grpId="0"/>
      <p:bldP spid="1088" grpId="0"/>
      <p:bldP spid="1089" grpId="0"/>
      <p:bldP spid="1092" grpId="0"/>
      <p:bldP spid="1093" grpId="0"/>
      <p:bldP spid="1094" grpId="0"/>
      <p:bldP spid="1095" grpId="0"/>
      <p:bldP spid="1096" grpId="0"/>
      <p:bldP spid="1097" grpId="0"/>
      <p:bldP spid="1098" grpId="0"/>
      <p:bldP spid="1099" grpId="0"/>
      <p:bldP spid="1100" grpId="0"/>
      <p:bldP spid="1101" grpId="0"/>
      <p:bldP spid="1102" grpId="0"/>
      <p:bldP spid="110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B39408-38A8-74CD-DEFC-96E4C984F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7C2EE8-CAE4-2424-594A-2018FDBA6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761" y="2506893"/>
            <a:ext cx="4778039" cy="378594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A539F7-CD60-846E-9FE9-87086019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B819F-E35E-6F31-EB5F-54B33D02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41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992A79F-F0E8-D74D-68A8-3F8595AAC3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44711" y="1075843"/>
                <a:ext cx="3068638" cy="1169921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Method:</a:t>
                </a:r>
              </a:p>
              <a:p>
                <a:pPr marL="457200" lvl="1" indent="-457200"/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  <m:d>
                      <m:dPr>
                        <m:ctrlPr>
                          <a:rPr lang="en-US" sz="2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lvl="1" indent="-457200"/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992A79F-F0E8-D74D-68A8-3F8595AAC3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44711" y="1075843"/>
                <a:ext cx="3068638" cy="1169921"/>
              </a:xfrm>
              <a:blipFill>
                <a:blip r:embed="rId3"/>
                <a:stretch>
                  <a:fillRect t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6519BBB-7C94-DCA5-223C-605CFABCFCD1}"/>
              </a:ext>
            </a:extLst>
          </p:cNvPr>
          <p:cNvSpPr txBox="1"/>
          <p:nvPr/>
        </p:nvSpPr>
        <p:spPr>
          <a:xfrm>
            <a:off x="7838580" y="2137561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Plateau</a:t>
            </a:r>
            <a:r>
              <a:rPr lang="zh-CN" alt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(flat)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68E2B3-CB03-03F4-CE11-E6A5502C349F}"/>
              </a:ext>
            </a:extLst>
          </p:cNvPr>
          <p:cNvCxnSpPr>
            <a:cxnSpLocks/>
          </p:cNvCxnSpPr>
          <p:nvPr/>
        </p:nvCxnSpPr>
        <p:spPr>
          <a:xfrm>
            <a:off x="3860800" y="4191000"/>
            <a:ext cx="16764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66" name="Straight Arrow Connector 1065">
            <a:extLst>
              <a:ext uri="{FF2B5EF4-FFF2-40B4-BE49-F238E27FC236}">
                <a16:creationId xmlns:a16="http://schemas.microsoft.com/office/drawing/2014/main" id="{C7AC76B2-FE31-EB76-30A6-BC76D326A866}"/>
              </a:ext>
            </a:extLst>
          </p:cNvPr>
          <p:cNvCxnSpPr>
            <a:cxnSpLocks/>
          </p:cNvCxnSpPr>
          <p:nvPr/>
        </p:nvCxnSpPr>
        <p:spPr>
          <a:xfrm>
            <a:off x="5537200" y="4191000"/>
            <a:ext cx="0" cy="15240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36491B1-5090-852F-ED82-7B290179DC2A}"/>
              </a:ext>
            </a:extLst>
          </p:cNvPr>
          <p:cNvCxnSpPr>
            <a:cxnSpLocks/>
          </p:cNvCxnSpPr>
          <p:nvPr/>
        </p:nvCxnSpPr>
        <p:spPr>
          <a:xfrm>
            <a:off x="5918200" y="4191000"/>
            <a:ext cx="0" cy="15240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4018376-5669-417E-B893-37331A81D788}"/>
              </a:ext>
            </a:extLst>
          </p:cNvPr>
          <p:cNvSpPr/>
          <p:nvPr/>
        </p:nvSpPr>
        <p:spPr>
          <a:xfrm>
            <a:off x="5537199" y="4191000"/>
            <a:ext cx="381000" cy="1524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B8EB0B-613D-3F7D-3E31-11ED3C998275}"/>
                  </a:ext>
                </a:extLst>
              </p:cNvPr>
              <p:cNvSpPr txBox="1"/>
              <p:nvPr/>
            </p:nvSpPr>
            <p:spPr>
              <a:xfrm>
                <a:off x="5338920" y="5715000"/>
                <a:ext cx="3714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B8EB0B-613D-3F7D-3E31-11ED3C998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920" y="5715000"/>
                <a:ext cx="37144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FD8DFD-B75C-92CA-47C2-F73ED31519DC}"/>
                  </a:ext>
                </a:extLst>
              </p:cNvPr>
              <p:cNvSpPr txBox="1"/>
              <p:nvPr/>
            </p:nvSpPr>
            <p:spPr>
              <a:xfrm>
                <a:off x="5753399" y="5715000"/>
                <a:ext cx="3714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FD8DFD-B75C-92CA-47C2-F73ED3151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399" y="5715000"/>
                <a:ext cx="37144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70F8A87A-DF5D-B6F6-EDA3-DC408E9CE2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688" y="4052601"/>
                <a:ext cx="3068638" cy="11699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01599" indent="-101599" algn="l" defTabSz="1015990" rtl="0" eaLnBrk="1" latinLnBrk="0" hangingPunct="1">
                  <a:lnSpc>
                    <a:spcPct val="85000"/>
                  </a:lnSpc>
                  <a:spcBef>
                    <a:spcPts val="1444"/>
                  </a:spcBef>
                  <a:buFont typeface="Arial" pitchFamily="34" charset="0"/>
                  <a:buChar char=" "/>
                  <a:defRPr sz="2667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04797" indent="-380996" algn="l" defTabSz="1015990" rtl="0" eaLnBrk="1" latinLnBrk="0" hangingPunct="1">
                  <a:lnSpc>
                    <a:spcPct val="85000"/>
                  </a:lnSpc>
                  <a:spcBef>
                    <a:spcPts val="667"/>
                  </a:spcBef>
                  <a:buFont typeface="Arial" pitchFamily="34" charset="0"/>
                  <a:buChar char=" "/>
                  <a:defRPr sz="2667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609594" indent="-609594" algn="l" defTabSz="1015990" rtl="0" eaLnBrk="1" latinLnBrk="0" hangingPunct="1">
                  <a:lnSpc>
                    <a:spcPct val="85000"/>
                  </a:lnSpc>
                  <a:spcBef>
                    <a:spcPts val="667"/>
                  </a:spcBef>
                  <a:buFont typeface="Arial" pitchFamily="34" charset="0"/>
                  <a:buChar char=" "/>
                  <a:defRPr sz="2222" i="1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14391" indent="-914391" algn="l" defTabSz="1015990" rtl="0" eaLnBrk="1" latinLnBrk="0" hangingPunct="1">
                  <a:lnSpc>
                    <a:spcPct val="85000"/>
                  </a:lnSpc>
                  <a:spcBef>
                    <a:spcPts val="667"/>
                  </a:spcBef>
                  <a:buFont typeface="Arial" pitchFamily="34" charset="0"/>
                  <a:buChar char=" "/>
                  <a:defRPr sz="20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19188" indent="-1219188" algn="l" defTabSz="1015990" rtl="0" eaLnBrk="1" latinLnBrk="0" hangingPunct="1">
                  <a:lnSpc>
                    <a:spcPct val="85000"/>
                  </a:lnSpc>
                  <a:spcBef>
                    <a:spcPts val="667"/>
                  </a:spcBef>
                  <a:buFont typeface="Arial" pitchFamily="34" charset="0"/>
                  <a:buChar char=" "/>
                  <a:defRPr sz="20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333320" indent="-253997" algn="l" defTabSz="1015990" rtl="0" eaLnBrk="1" latinLnBrk="0" hangingPunct="1">
                  <a:lnSpc>
                    <a:spcPct val="85000"/>
                  </a:lnSpc>
                  <a:spcBef>
                    <a:spcPts val="667"/>
                  </a:spcBef>
                  <a:buFont typeface="Arial" pitchFamily="34" charset="0"/>
                  <a:buChar char=" "/>
                  <a:defRPr sz="20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555540" indent="-253997" algn="l" defTabSz="1015990" rtl="0" eaLnBrk="1" latinLnBrk="0" hangingPunct="1">
                  <a:lnSpc>
                    <a:spcPct val="85000"/>
                  </a:lnSpc>
                  <a:spcBef>
                    <a:spcPts val="667"/>
                  </a:spcBef>
                  <a:buFont typeface="Arial" pitchFamily="34" charset="0"/>
                  <a:buChar char=" "/>
                  <a:defRPr sz="20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777760" indent="-253997" algn="l" defTabSz="1015990" rtl="0" eaLnBrk="1" latinLnBrk="0" hangingPunct="1">
                  <a:lnSpc>
                    <a:spcPct val="85000"/>
                  </a:lnSpc>
                  <a:spcBef>
                    <a:spcPts val="667"/>
                  </a:spcBef>
                  <a:buFont typeface="Arial" pitchFamily="34" charset="0"/>
                  <a:buChar char=" "/>
                  <a:defRPr sz="20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999980" indent="-253997" algn="l" defTabSz="1015990" rtl="0" eaLnBrk="1" latinLnBrk="0" hangingPunct="1">
                  <a:lnSpc>
                    <a:spcPct val="85000"/>
                  </a:lnSpc>
                  <a:spcBef>
                    <a:spcPts val="667"/>
                  </a:spcBef>
                  <a:buFont typeface="Arial" pitchFamily="34" charset="0"/>
                  <a:buChar char=" "/>
                  <a:defRPr sz="20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Any possible values from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</a:t>
                </a:r>
                <a:r>
                  <a:rPr lang="en-US" sz="20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will work. </a:t>
                </a:r>
              </a:p>
            </p:txBody>
          </p:sp>
        </mc:Choice>
        <mc:Fallback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70F8A87A-DF5D-B6F6-EDA3-DC408E9CE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88" y="4052601"/>
                <a:ext cx="3068638" cy="1169921"/>
              </a:xfrm>
              <a:prstGeom prst="rect">
                <a:avLst/>
              </a:prstGeom>
              <a:blipFill>
                <a:blip r:embed="rId7"/>
                <a:stretch>
                  <a:fillRect t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138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9BC6CD-0397-2D84-8DD6-5924AF0B3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775165-AAB7-AEE9-2242-F54FE81AE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018" y="2506893"/>
            <a:ext cx="4817403" cy="378594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E4AA29-BEA5-93F4-642E-96CEB5066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C5255-E16B-54DB-5559-31049896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42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9984D3FE-7262-C8F6-554B-1CA8CABE81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44711" y="1075843"/>
                <a:ext cx="3068638" cy="1169921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Method:</a:t>
                </a:r>
              </a:p>
              <a:p>
                <a:pPr marL="457200" lvl="1" indent="-457200"/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  <m:d>
                      <m:dPr>
                        <m:ctrlPr>
                          <a:rPr lang="en-US" sz="2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lvl="1" indent="-457200"/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9984D3FE-7262-C8F6-554B-1CA8CABE81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44711" y="1075843"/>
                <a:ext cx="3068638" cy="1169921"/>
              </a:xfrm>
              <a:blipFill>
                <a:blip r:embed="rId3"/>
                <a:stretch>
                  <a:fillRect t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3DAE7FB-E204-0C2D-471F-6AD94ABE086B}"/>
              </a:ext>
            </a:extLst>
          </p:cNvPr>
          <p:cNvSpPr txBox="1"/>
          <p:nvPr/>
        </p:nvSpPr>
        <p:spPr>
          <a:xfrm>
            <a:off x="8556618" y="213756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Jump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7EB2A14-FADF-03BF-1A05-FA5DFE3E3550}"/>
              </a:ext>
            </a:extLst>
          </p:cNvPr>
          <p:cNvCxnSpPr>
            <a:cxnSpLocks/>
          </p:cNvCxnSpPr>
          <p:nvPr/>
        </p:nvCxnSpPr>
        <p:spPr>
          <a:xfrm>
            <a:off x="3662520" y="5029200"/>
            <a:ext cx="16764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0D09CF4-07A9-B342-652A-BED43587AE3E}"/>
                  </a:ext>
                </a:extLst>
              </p:cNvPr>
              <p:cNvSpPr txBox="1"/>
              <p:nvPr/>
            </p:nvSpPr>
            <p:spPr>
              <a:xfrm>
                <a:off x="4494858" y="4953000"/>
                <a:ext cx="382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0D09CF4-07A9-B342-652A-BED43587A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858" y="4953000"/>
                <a:ext cx="38241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C8F8BFC-89F4-74B3-C0C0-B5413B993768}"/>
                  </a:ext>
                </a:extLst>
              </p:cNvPr>
              <p:cNvSpPr txBox="1"/>
              <p:nvPr/>
            </p:nvSpPr>
            <p:spPr>
              <a:xfrm>
                <a:off x="4489346" y="4329366"/>
                <a:ext cx="3840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C8F8BFC-89F4-74B3-C0C0-B5413B993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9346" y="4329366"/>
                <a:ext cx="384016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D514D217-3DB0-0853-9D5E-B0ECE8E0D5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688" y="4052601"/>
                <a:ext cx="3068638" cy="189099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01599" indent="-101599" algn="l" defTabSz="1015990" rtl="0" eaLnBrk="1" latinLnBrk="0" hangingPunct="1">
                  <a:lnSpc>
                    <a:spcPct val="85000"/>
                  </a:lnSpc>
                  <a:spcBef>
                    <a:spcPts val="1444"/>
                  </a:spcBef>
                  <a:buFont typeface="Arial" pitchFamily="34" charset="0"/>
                  <a:buChar char=" "/>
                  <a:defRPr sz="2667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04797" indent="-380996" algn="l" defTabSz="1015990" rtl="0" eaLnBrk="1" latinLnBrk="0" hangingPunct="1">
                  <a:lnSpc>
                    <a:spcPct val="85000"/>
                  </a:lnSpc>
                  <a:spcBef>
                    <a:spcPts val="667"/>
                  </a:spcBef>
                  <a:buFont typeface="Arial" pitchFamily="34" charset="0"/>
                  <a:buChar char=" "/>
                  <a:defRPr sz="2667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609594" indent="-609594" algn="l" defTabSz="1015990" rtl="0" eaLnBrk="1" latinLnBrk="0" hangingPunct="1">
                  <a:lnSpc>
                    <a:spcPct val="85000"/>
                  </a:lnSpc>
                  <a:spcBef>
                    <a:spcPts val="667"/>
                  </a:spcBef>
                  <a:buFont typeface="Arial" pitchFamily="34" charset="0"/>
                  <a:buChar char=" "/>
                  <a:defRPr sz="2222" i="1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14391" indent="-914391" algn="l" defTabSz="1015990" rtl="0" eaLnBrk="1" latinLnBrk="0" hangingPunct="1">
                  <a:lnSpc>
                    <a:spcPct val="85000"/>
                  </a:lnSpc>
                  <a:spcBef>
                    <a:spcPts val="667"/>
                  </a:spcBef>
                  <a:buFont typeface="Arial" pitchFamily="34" charset="0"/>
                  <a:buChar char=" "/>
                  <a:defRPr sz="20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19188" indent="-1219188" algn="l" defTabSz="1015990" rtl="0" eaLnBrk="1" latinLnBrk="0" hangingPunct="1">
                  <a:lnSpc>
                    <a:spcPct val="85000"/>
                  </a:lnSpc>
                  <a:spcBef>
                    <a:spcPts val="667"/>
                  </a:spcBef>
                  <a:buFont typeface="Arial" pitchFamily="34" charset="0"/>
                  <a:buChar char=" "/>
                  <a:defRPr sz="20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333320" indent="-253997" algn="l" defTabSz="1015990" rtl="0" eaLnBrk="1" latinLnBrk="0" hangingPunct="1">
                  <a:lnSpc>
                    <a:spcPct val="85000"/>
                  </a:lnSpc>
                  <a:spcBef>
                    <a:spcPts val="667"/>
                  </a:spcBef>
                  <a:buFont typeface="Arial" pitchFamily="34" charset="0"/>
                  <a:buChar char=" "/>
                  <a:defRPr sz="20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555540" indent="-253997" algn="l" defTabSz="1015990" rtl="0" eaLnBrk="1" latinLnBrk="0" hangingPunct="1">
                  <a:lnSpc>
                    <a:spcPct val="85000"/>
                  </a:lnSpc>
                  <a:spcBef>
                    <a:spcPts val="667"/>
                  </a:spcBef>
                  <a:buFont typeface="Arial" pitchFamily="34" charset="0"/>
                  <a:buChar char=" "/>
                  <a:defRPr sz="20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777760" indent="-253997" algn="l" defTabSz="1015990" rtl="0" eaLnBrk="1" latinLnBrk="0" hangingPunct="1">
                  <a:lnSpc>
                    <a:spcPct val="85000"/>
                  </a:lnSpc>
                  <a:spcBef>
                    <a:spcPts val="667"/>
                  </a:spcBef>
                  <a:buFont typeface="Arial" pitchFamily="34" charset="0"/>
                  <a:buChar char=" "/>
                  <a:defRPr sz="20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999980" indent="-253997" algn="l" defTabSz="1015990" rtl="0" eaLnBrk="1" latinLnBrk="0" hangingPunct="1">
                  <a:lnSpc>
                    <a:spcPct val="85000"/>
                  </a:lnSpc>
                  <a:spcBef>
                    <a:spcPts val="667"/>
                  </a:spcBef>
                  <a:buFont typeface="Arial" pitchFamily="34" charset="0"/>
                  <a:buChar char=" "/>
                  <a:defRPr sz="20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sz="20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that proportion are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zh-CN" alt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only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D514D217-3DB0-0853-9D5E-B0ECE8E0D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88" y="4052601"/>
                <a:ext cx="3068638" cy="1890997"/>
              </a:xfrm>
              <a:prstGeom prst="rect">
                <a:avLst/>
              </a:prstGeom>
              <a:blipFill>
                <a:blip r:embed="rId6"/>
                <a:stretch>
                  <a:fillRect l="-2479" t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87B31F-DFB3-A380-C19F-0A2D3E3DCE21}"/>
              </a:ext>
            </a:extLst>
          </p:cNvPr>
          <p:cNvCxnSpPr>
            <a:cxnSpLocks/>
          </p:cNvCxnSpPr>
          <p:nvPr/>
        </p:nvCxnSpPr>
        <p:spPr>
          <a:xfrm>
            <a:off x="3662520" y="4368195"/>
            <a:ext cx="16764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15388F-8619-8083-C091-FF1B55412FA1}"/>
              </a:ext>
            </a:extLst>
          </p:cNvPr>
          <p:cNvCxnSpPr>
            <a:cxnSpLocks/>
          </p:cNvCxnSpPr>
          <p:nvPr/>
        </p:nvCxnSpPr>
        <p:spPr>
          <a:xfrm>
            <a:off x="5361353" y="4360380"/>
            <a:ext cx="0" cy="135462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C42029B-5EC1-A0B0-67EC-5C68D491476B}"/>
                  </a:ext>
                </a:extLst>
              </p:cNvPr>
              <p:cNvSpPr txBox="1"/>
              <p:nvPr/>
            </p:nvSpPr>
            <p:spPr>
              <a:xfrm>
                <a:off x="5175629" y="5722815"/>
                <a:ext cx="3714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C42029B-5EC1-A0B0-67EC-5C68D4914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629" y="5722815"/>
                <a:ext cx="37144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8BE279A4-7593-DE5A-CE63-B27099908D56}"/>
              </a:ext>
            </a:extLst>
          </p:cNvPr>
          <p:cNvSpPr/>
          <p:nvPr/>
        </p:nvSpPr>
        <p:spPr>
          <a:xfrm>
            <a:off x="5264817" y="4376685"/>
            <a:ext cx="185724" cy="66100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9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14" grpId="0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BA47D1-9CED-1224-D05A-ED5A48181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70E1D-8E31-8F4E-1333-DCC030640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B6D4E-0F6E-47A6-0AC3-E02976962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43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1873F5E-3FCA-47A1-9D71-C7EB74E98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62" y="2214882"/>
            <a:ext cx="8961438" cy="46431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we could have a function of CDF, as well as its inverse function, the above process will be easy.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CDF is usually hard to get.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62FB1A-7788-38AE-CFA5-80C04DBA8EF9}"/>
              </a:ext>
            </a:extLst>
          </p:cNvPr>
          <p:cNvGrpSpPr/>
          <p:nvPr/>
        </p:nvGrpSpPr>
        <p:grpSpPr>
          <a:xfrm>
            <a:off x="1041400" y="3966434"/>
            <a:ext cx="3941398" cy="2512175"/>
            <a:chOff x="1267066" y="5604074"/>
            <a:chExt cx="3941398" cy="25121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D9FAE7-0ED9-165F-DA09-99A4C45D05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67066" y="5604074"/>
              <a:ext cx="3934928" cy="25100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undefined">
              <a:extLst>
                <a:ext uri="{FF2B5EF4-FFF2-40B4-BE49-F238E27FC236}">
                  <a16:creationId xmlns:a16="http://schemas.microsoft.com/office/drawing/2014/main" id="{61362152-FEF1-DE55-D6B4-61ECABA87A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6470" y="5604074"/>
              <a:ext cx="3931994" cy="251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81EF02-B2C8-9D80-7E12-B25422DD5C2A}"/>
              </a:ext>
            </a:extLst>
          </p:cNvPr>
          <p:cNvGrpSpPr/>
          <p:nvPr/>
        </p:nvGrpSpPr>
        <p:grpSpPr>
          <a:xfrm>
            <a:off x="5250248" y="3964271"/>
            <a:ext cx="3931995" cy="2512176"/>
            <a:chOff x="3834036" y="2602339"/>
            <a:chExt cx="6669373" cy="426110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38CB47-4519-FEEE-2DC9-F2C8F32BB1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34036" y="2602339"/>
              <a:ext cx="6660826" cy="426110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6" descr="undefined">
              <a:extLst>
                <a:ext uri="{FF2B5EF4-FFF2-40B4-BE49-F238E27FC236}">
                  <a16:creationId xmlns:a16="http://schemas.microsoft.com/office/drawing/2014/main" id="{339EF5A5-A571-B9FA-E4AA-46D29885D3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4036" y="2602339"/>
              <a:ext cx="6669373" cy="426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379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5B5AA-A045-F4D0-EBD8-D7C38D0D1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4D0F8-018C-8747-E428-5167C513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BE45F-6DCF-3985-5948-85D1B75F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44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78D8EF-D096-C2CB-AA90-494C41FE2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62" y="2214882"/>
            <a:ext cx="8961438" cy="46431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Monte Carlo.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Rejection.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78DF3F-57AB-A7B6-7EE0-92E3E25B5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600" y="252370"/>
            <a:ext cx="6988592" cy="3099591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7ECB99F-1604-D050-2644-B554880D9A5B}"/>
              </a:ext>
            </a:extLst>
          </p:cNvPr>
          <p:cNvCxnSpPr>
            <a:cxnSpLocks/>
          </p:cNvCxnSpPr>
          <p:nvPr/>
        </p:nvCxnSpPr>
        <p:spPr>
          <a:xfrm>
            <a:off x="1422400" y="6324600"/>
            <a:ext cx="7315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E66EC9E-552C-6795-92C6-996A456CF514}"/>
                  </a:ext>
                </a:extLst>
              </p:cNvPr>
              <p:cNvSpPr txBox="1"/>
              <p:nvPr/>
            </p:nvSpPr>
            <p:spPr>
              <a:xfrm>
                <a:off x="8554409" y="5885152"/>
                <a:ext cx="3663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E66EC9E-552C-6795-92C6-996A456CF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4409" y="5885152"/>
                <a:ext cx="366382" cy="369332"/>
              </a:xfrm>
              <a:prstGeom prst="rect">
                <a:avLst/>
              </a:prstGeom>
              <a:blipFill>
                <a:blip r:embed="rId3"/>
                <a:stretch>
                  <a:fillRect t="-6667" r="-2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52BCDF0-86B7-8526-8A27-BD542F1E5FED}"/>
              </a:ext>
            </a:extLst>
          </p:cNvPr>
          <p:cNvCxnSpPr/>
          <p:nvPr/>
        </p:nvCxnSpPr>
        <p:spPr>
          <a:xfrm flipV="1">
            <a:off x="1422400" y="4038600"/>
            <a:ext cx="0" cy="228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348B29-2087-49D0-0BF7-0E1B29C0B864}"/>
                  </a:ext>
                </a:extLst>
              </p:cNvPr>
              <p:cNvSpPr txBox="1"/>
              <p:nvPr/>
            </p:nvSpPr>
            <p:spPr>
              <a:xfrm>
                <a:off x="1589126" y="3687992"/>
                <a:ext cx="6921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348B29-2087-49D0-0BF7-0E1B29C0B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9126" y="3687992"/>
                <a:ext cx="692113" cy="369332"/>
              </a:xfrm>
              <a:prstGeom prst="rect">
                <a:avLst/>
              </a:prstGeom>
              <a:blipFill>
                <a:blip r:embed="rId4"/>
                <a:stretch>
                  <a:fillRect t="-6667" r="-1090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C592BF3C-5382-C639-3AE4-A8ADEAE33F39}"/>
              </a:ext>
            </a:extLst>
          </p:cNvPr>
          <p:cNvSpPr txBox="1"/>
          <p:nvPr/>
        </p:nvSpPr>
        <p:spPr>
          <a:xfrm>
            <a:off x="2297113" y="3466944"/>
            <a:ext cx="3231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PDF, since it is using lower case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1C1B02-F7BC-5875-6E17-9AB97A450E9B}"/>
              </a:ext>
            </a:extLst>
          </p:cNvPr>
          <p:cNvSpPr/>
          <p:nvPr/>
        </p:nvSpPr>
        <p:spPr>
          <a:xfrm>
            <a:off x="6146800" y="842939"/>
            <a:ext cx="1121192" cy="25556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72A14F-0CE0-9755-A5A3-E4B4FA5C0345}"/>
              </a:ext>
            </a:extLst>
          </p:cNvPr>
          <p:cNvSpPr/>
          <p:nvPr/>
        </p:nvSpPr>
        <p:spPr>
          <a:xfrm>
            <a:off x="7518400" y="842939"/>
            <a:ext cx="838200" cy="25556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E4CC7E-1B64-7756-57F8-52C30E19DC27}"/>
              </a:ext>
            </a:extLst>
          </p:cNvPr>
          <p:cNvCxnSpPr/>
          <p:nvPr/>
        </p:nvCxnSpPr>
        <p:spPr>
          <a:xfrm>
            <a:off x="1117600" y="4648200"/>
            <a:ext cx="7369592" cy="0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B9D6D7-179B-AFC7-E93D-BDAD0AD05DD3}"/>
                  </a:ext>
                </a:extLst>
              </p:cNvPr>
              <p:cNvSpPr txBox="1"/>
              <p:nvPr/>
            </p:nvSpPr>
            <p:spPr>
              <a:xfrm>
                <a:off x="909613" y="4278868"/>
                <a:ext cx="3490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B9D6D7-179B-AFC7-E93D-BDAD0AD05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13" y="4278868"/>
                <a:ext cx="349070" cy="369332"/>
              </a:xfrm>
              <a:prstGeom prst="rect">
                <a:avLst/>
              </a:prstGeom>
              <a:blipFill>
                <a:blip r:embed="rId5"/>
                <a:stretch>
                  <a:fillRect t="-6452" r="-25000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D72CE1-D95C-0BC3-E4E1-5240C7BB36BF}"/>
              </a:ext>
            </a:extLst>
          </p:cNvPr>
          <p:cNvCxnSpPr/>
          <p:nvPr/>
        </p:nvCxnSpPr>
        <p:spPr>
          <a:xfrm flipV="1">
            <a:off x="4318000" y="4463534"/>
            <a:ext cx="0" cy="2089666"/>
          </a:xfrm>
          <a:prstGeom prst="line">
            <a:avLst/>
          </a:prstGeom>
          <a:ln w="19050" cap="flat" cmpd="sng" algn="ctr">
            <a:solidFill>
              <a:srgbClr val="92D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AC9343-268C-FC29-EDE9-F802AC401D69}"/>
              </a:ext>
            </a:extLst>
          </p:cNvPr>
          <p:cNvCxnSpPr/>
          <p:nvPr/>
        </p:nvCxnSpPr>
        <p:spPr>
          <a:xfrm flipV="1">
            <a:off x="6908800" y="4463534"/>
            <a:ext cx="0" cy="2089666"/>
          </a:xfrm>
          <a:prstGeom prst="line">
            <a:avLst/>
          </a:prstGeom>
          <a:ln w="19050" cap="flat" cmpd="sng" algn="ctr">
            <a:solidFill>
              <a:srgbClr val="92D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7D56232-2F7D-9FAE-4BDC-46DD829BB680}"/>
                  </a:ext>
                </a:extLst>
              </p:cNvPr>
              <p:cNvSpPr txBox="1"/>
              <p:nvPr/>
            </p:nvSpPr>
            <p:spPr>
              <a:xfrm>
                <a:off x="3968930" y="6331647"/>
                <a:ext cx="3698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7D56232-2F7D-9FAE-4BDC-46DD829BB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930" y="6331647"/>
                <a:ext cx="369845" cy="369332"/>
              </a:xfrm>
              <a:prstGeom prst="rect">
                <a:avLst/>
              </a:prstGeom>
              <a:blipFill>
                <a:blip r:embed="rId6"/>
                <a:stretch>
                  <a:fillRect t="-6667" r="-2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CB08BF-0170-DA30-4753-9E8DD1822162}"/>
                  </a:ext>
                </a:extLst>
              </p:cNvPr>
              <p:cNvSpPr txBox="1"/>
              <p:nvPr/>
            </p:nvSpPr>
            <p:spPr>
              <a:xfrm>
                <a:off x="6554830" y="6339552"/>
                <a:ext cx="3660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CB08BF-0170-DA30-4753-9E8DD1822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4830" y="6339552"/>
                <a:ext cx="366061" cy="369332"/>
              </a:xfrm>
              <a:prstGeom prst="rect">
                <a:avLst/>
              </a:prstGeom>
              <a:blipFill>
                <a:blip r:embed="rId7"/>
                <a:stretch>
                  <a:fillRect t="-10000" r="-2413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9525396C-8378-8627-8FF9-60FE2107B2FB}"/>
              </a:ext>
            </a:extLst>
          </p:cNvPr>
          <p:cNvSpPr/>
          <p:nvPr/>
        </p:nvSpPr>
        <p:spPr>
          <a:xfrm>
            <a:off x="4318000" y="4648200"/>
            <a:ext cx="2590800" cy="16764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784080AF-C216-F81A-FFA5-2E6EA0324417}"/>
              </a:ext>
            </a:extLst>
          </p:cNvPr>
          <p:cNvSpPr/>
          <p:nvPr/>
        </p:nvSpPr>
        <p:spPr>
          <a:xfrm>
            <a:off x="3910862" y="4648200"/>
            <a:ext cx="369252" cy="1669354"/>
          </a:xfrm>
          <a:prstGeom prst="leftBrace">
            <a:avLst>
              <a:gd name="adj1" fmla="val 55825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F83B184-5595-D06E-FFFA-4BB220079669}"/>
                  </a:ext>
                </a:extLst>
              </p:cNvPr>
              <p:cNvSpPr txBox="1"/>
              <p:nvPr/>
            </p:nvSpPr>
            <p:spPr>
              <a:xfrm>
                <a:off x="2666389" y="5298211"/>
                <a:ext cx="12520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(0,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F83B184-5595-D06E-FFFA-4BB220079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389" y="5298211"/>
                <a:ext cx="1252009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DEEC756D-23B1-7935-28FD-57F7184DF647}"/>
              </a:ext>
            </a:extLst>
          </p:cNvPr>
          <p:cNvSpPr/>
          <p:nvPr/>
        </p:nvSpPr>
        <p:spPr>
          <a:xfrm>
            <a:off x="3996908" y="1459843"/>
            <a:ext cx="3369092" cy="25556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D58EF10-4018-7498-015C-24EE98404E29}"/>
                  </a:ext>
                </a:extLst>
              </p:cNvPr>
              <p:cNvSpPr txBox="1"/>
              <p:nvPr/>
            </p:nvSpPr>
            <p:spPr>
              <a:xfrm>
                <a:off x="6146800" y="1737691"/>
                <a:ext cx="2288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D58EF10-4018-7498-015C-24EE9840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800" y="1737691"/>
                <a:ext cx="228857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id="{C9DBC3D0-D935-B8D0-D243-3991E427DD84}"/>
              </a:ext>
            </a:extLst>
          </p:cNvPr>
          <p:cNvSpPr/>
          <p:nvPr/>
        </p:nvSpPr>
        <p:spPr>
          <a:xfrm>
            <a:off x="3976062" y="2099938"/>
            <a:ext cx="1408738" cy="25556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C3A4733-4DDC-92ED-1D47-2D42B7568AA6}"/>
                  </a:ext>
                </a:extLst>
              </p:cNvPr>
              <p:cNvSpPr txBox="1"/>
              <p:nvPr/>
            </p:nvSpPr>
            <p:spPr>
              <a:xfrm>
                <a:off x="4469112" y="2500715"/>
                <a:ext cx="12634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C3A4733-4DDC-92ED-1D47-2D42B7568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112" y="2500715"/>
                <a:ext cx="1263487" cy="369332"/>
              </a:xfrm>
              <a:prstGeom prst="rect">
                <a:avLst/>
              </a:prstGeom>
              <a:blipFill>
                <a:blip r:embed="rId10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Left Brace 41">
            <a:extLst>
              <a:ext uri="{FF2B5EF4-FFF2-40B4-BE49-F238E27FC236}">
                <a16:creationId xmlns:a16="http://schemas.microsoft.com/office/drawing/2014/main" id="{D78358EF-C8A5-4E30-E2AC-167F753B51AF}"/>
              </a:ext>
            </a:extLst>
          </p:cNvPr>
          <p:cNvSpPr/>
          <p:nvPr/>
        </p:nvSpPr>
        <p:spPr>
          <a:xfrm rot="16200000">
            <a:off x="5428773" y="5213826"/>
            <a:ext cx="369252" cy="2590800"/>
          </a:xfrm>
          <a:prstGeom prst="leftBrace">
            <a:avLst>
              <a:gd name="adj1" fmla="val 55825"/>
              <a:gd name="adj2" fmla="val 50000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D771586-70C1-0155-2458-AC77506EB1E1}"/>
                  </a:ext>
                </a:extLst>
              </p:cNvPr>
              <p:cNvSpPr txBox="1"/>
              <p:nvPr/>
            </p:nvSpPr>
            <p:spPr>
              <a:xfrm>
                <a:off x="4981655" y="6700898"/>
                <a:ext cx="12634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D771586-70C1-0155-2458-AC77506EB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1655" y="6700898"/>
                <a:ext cx="1263487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8608132D-A462-AC38-0689-09CFE1854427}"/>
              </a:ext>
            </a:extLst>
          </p:cNvPr>
          <p:cNvSpPr/>
          <p:nvPr/>
        </p:nvSpPr>
        <p:spPr>
          <a:xfrm>
            <a:off x="5723099" y="2095599"/>
            <a:ext cx="615163" cy="25556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02E727F-FD96-7E7E-2154-EB15E1201028}"/>
                  </a:ext>
                </a:extLst>
              </p:cNvPr>
              <p:cNvSpPr txBox="1"/>
              <p:nvPr/>
            </p:nvSpPr>
            <p:spPr>
              <a:xfrm>
                <a:off x="5748473" y="2508239"/>
                <a:ext cx="12312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(0,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02E727F-FD96-7E7E-2154-EB15E1201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8473" y="2508239"/>
                <a:ext cx="1231234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Freeform 46">
            <a:extLst>
              <a:ext uri="{FF2B5EF4-FFF2-40B4-BE49-F238E27FC236}">
                <a16:creationId xmlns:a16="http://schemas.microsoft.com/office/drawing/2014/main" id="{998FE03C-EE77-6729-2B0B-872B8F35DD7B}"/>
              </a:ext>
            </a:extLst>
          </p:cNvPr>
          <p:cNvSpPr/>
          <p:nvPr/>
        </p:nvSpPr>
        <p:spPr>
          <a:xfrm>
            <a:off x="1423685" y="4765532"/>
            <a:ext cx="7130717" cy="1542671"/>
          </a:xfrm>
          <a:custGeom>
            <a:avLst/>
            <a:gdLst>
              <a:gd name="csX0" fmla="*/ 0 w 6933236"/>
              <a:gd name="csY0" fmla="*/ 1542671 h 1542671"/>
              <a:gd name="csX1" fmla="*/ 1597306 w 6933236"/>
              <a:gd name="csY1" fmla="*/ 118984 h 1542671"/>
              <a:gd name="csX2" fmla="*/ 3449256 w 6933236"/>
              <a:gd name="csY2" fmla="*/ 929212 h 1542671"/>
              <a:gd name="csX3" fmla="*/ 5069711 w 6933236"/>
              <a:gd name="csY3" fmla="*/ 49536 h 1542671"/>
              <a:gd name="csX4" fmla="*/ 6933236 w 6933236"/>
              <a:gd name="csY4" fmla="*/ 118984 h 15426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933236" h="1542671">
                <a:moveTo>
                  <a:pt x="0" y="1542671"/>
                </a:moveTo>
                <a:cubicBezTo>
                  <a:pt x="511215" y="881949"/>
                  <a:pt x="1022430" y="221227"/>
                  <a:pt x="1597306" y="118984"/>
                </a:cubicBezTo>
                <a:cubicBezTo>
                  <a:pt x="2172182" y="16741"/>
                  <a:pt x="2870522" y="940787"/>
                  <a:pt x="3449256" y="929212"/>
                </a:cubicBezTo>
                <a:cubicBezTo>
                  <a:pt x="4027990" y="917637"/>
                  <a:pt x="4489048" y="184574"/>
                  <a:pt x="5069711" y="49536"/>
                </a:cubicBezTo>
                <a:cubicBezTo>
                  <a:pt x="5650374" y="-85502"/>
                  <a:pt x="6555130" y="95834"/>
                  <a:pt x="6933236" y="118984"/>
                </a:cubicBezTo>
              </a:path>
            </a:pathLst>
          </a:cu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ultiply 47">
            <a:extLst>
              <a:ext uri="{FF2B5EF4-FFF2-40B4-BE49-F238E27FC236}">
                <a16:creationId xmlns:a16="http://schemas.microsoft.com/office/drawing/2014/main" id="{2E96A15D-990A-348D-BE39-84090D634C0E}"/>
              </a:ext>
            </a:extLst>
          </p:cNvPr>
          <p:cNvSpPr/>
          <p:nvPr/>
        </p:nvSpPr>
        <p:spPr>
          <a:xfrm>
            <a:off x="4854899" y="5011806"/>
            <a:ext cx="268287" cy="26828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nut 48">
            <a:extLst>
              <a:ext uri="{FF2B5EF4-FFF2-40B4-BE49-F238E27FC236}">
                <a16:creationId xmlns:a16="http://schemas.microsoft.com/office/drawing/2014/main" id="{2557B555-3FB7-684B-71C9-BBF80AD1D332}"/>
              </a:ext>
            </a:extLst>
          </p:cNvPr>
          <p:cNvSpPr/>
          <p:nvPr/>
        </p:nvSpPr>
        <p:spPr>
          <a:xfrm>
            <a:off x="6015351" y="5676899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Donut 49">
            <a:extLst>
              <a:ext uri="{FF2B5EF4-FFF2-40B4-BE49-F238E27FC236}">
                <a16:creationId xmlns:a16="http://schemas.microsoft.com/office/drawing/2014/main" id="{4CF2BE78-B6AE-101A-E2FF-7BEA0738A9E1}"/>
              </a:ext>
            </a:extLst>
          </p:cNvPr>
          <p:cNvSpPr/>
          <p:nvPr/>
        </p:nvSpPr>
        <p:spPr>
          <a:xfrm>
            <a:off x="5697380" y="5888461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Donut 50">
            <a:extLst>
              <a:ext uri="{FF2B5EF4-FFF2-40B4-BE49-F238E27FC236}">
                <a16:creationId xmlns:a16="http://schemas.microsoft.com/office/drawing/2014/main" id="{65017813-D583-92CD-CEF3-40E911D79CD6}"/>
              </a:ext>
            </a:extLst>
          </p:cNvPr>
          <p:cNvSpPr/>
          <p:nvPr/>
        </p:nvSpPr>
        <p:spPr>
          <a:xfrm>
            <a:off x="5308620" y="5911919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Donut 51">
            <a:extLst>
              <a:ext uri="{FF2B5EF4-FFF2-40B4-BE49-F238E27FC236}">
                <a16:creationId xmlns:a16="http://schemas.microsoft.com/office/drawing/2014/main" id="{54293BB5-2EB0-2A66-653A-2E0133D6D01B}"/>
              </a:ext>
            </a:extLst>
          </p:cNvPr>
          <p:cNvSpPr/>
          <p:nvPr/>
        </p:nvSpPr>
        <p:spPr>
          <a:xfrm>
            <a:off x="6305698" y="5280093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E233E24-B7C0-2852-381D-C931DEB86264}"/>
              </a:ext>
            </a:extLst>
          </p:cNvPr>
          <p:cNvCxnSpPr>
            <a:stCxn id="51" idx="4"/>
          </p:cNvCxnSpPr>
          <p:nvPr/>
        </p:nvCxnSpPr>
        <p:spPr>
          <a:xfrm flipH="1">
            <a:off x="5395275" y="6085230"/>
            <a:ext cx="1" cy="2229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A62F319-D812-C107-6568-88DCDF94AE62}"/>
              </a:ext>
            </a:extLst>
          </p:cNvPr>
          <p:cNvCxnSpPr>
            <a:cxnSpLocks/>
            <a:stCxn id="50" idx="4"/>
          </p:cNvCxnSpPr>
          <p:nvPr/>
        </p:nvCxnSpPr>
        <p:spPr>
          <a:xfrm flipH="1">
            <a:off x="5782139" y="6061772"/>
            <a:ext cx="1897" cy="2375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8F316C7-3310-8A33-C766-E552AE24B131}"/>
              </a:ext>
            </a:extLst>
          </p:cNvPr>
          <p:cNvCxnSpPr>
            <a:cxnSpLocks/>
            <a:stCxn id="49" idx="4"/>
          </p:cNvCxnSpPr>
          <p:nvPr/>
        </p:nvCxnSpPr>
        <p:spPr>
          <a:xfrm>
            <a:off x="6102007" y="5850210"/>
            <a:ext cx="0" cy="4490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D54CCC0-08B5-30D6-3DFD-94EB5D1F457D}"/>
              </a:ext>
            </a:extLst>
          </p:cNvPr>
          <p:cNvCxnSpPr>
            <a:cxnSpLocks/>
            <a:stCxn id="52" idx="4"/>
          </p:cNvCxnSpPr>
          <p:nvPr/>
        </p:nvCxnSpPr>
        <p:spPr>
          <a:xfrm>
            <a:off x="6392354" y="5453404"/>
            <a:ext cx="0" cy="8458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07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  <p:bldP spid="20" grpId="0" animBg="1"/>
      <p:bldP spid="22" grpId="0" animBg="1"/>
      <p:bldP spid="25" grpId="0"/>
      <p:bldP spid="29" grpId="0"/>
      <p:bldP spid="30" grpId="0"/>
      <p:bldP spid="31" grpId="0" animBg="1"/>
      <p:bldP spid="32" grpId="0" animBg="1"/>
      <p:bldP spid="33" grpId="0"/>
      <p:bldP spid="37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FE0B5A-95BF-5C9F-D692-C3F2C3D0F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38663-89DD-22D1-063A-748B127B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ACCA2-7377-A9B9-78BA-EA6295931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45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AA99ED-6E39-C982-C33A-E8BEA59D0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2779255"/>
            <a:ext cx="5181600" cy="323850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3B282F-DFAA-989C-7DB3-5BB386EB3C66}"/>
              </a:ext>
            </a:extLst>
          </p:cNvPr>
          <p:cNvCxnSpPr>
            <a:cxnSpLocks/>
          </p:cNvCxnSpPr>
          <p:nvPr/>
        </p:nvCxnSpPr>
        <p:spPr>
          <a:xfrm>
            <a:off x="2336800" y="3505200"/>
            <a:ext cx="5486400" cy="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40C467C-17A8-56FC-743B-745F12B43359}"/>
                  </a:ext>
                </a:extLst>
              </p:cNvPr>
              <p:cNvSpPr txBox="1"/>
              <p:nvPr/>
            </p:nvSpPr>
            <p:spPr>
              <a:xfrm>
                <a:off x="1838690" y="3274367"/>
                <a:ext cx="4219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40C467C-17A8-56FC-743B-745F12B43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690" y="3274367"/>
                <a:ext cx="421910" cy="461665"/>
              </a:xfrm>
              <a:prstGeom prst="rect">
                <a:avLst/>
              </a:prstGeom>
              <a:blipFill>
                <a:blip r:embed="rId3"/>
                <a:stretch>
                  <a:fillRect t="-10526" r="-28571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9DD3B9-AB03-9545-87A0-7B7D3AA7DAAE}"/>
              </a:ext>
            </a:extLst>
          </p:cNvPr>
          <p:cNvCxnSpPr/>
          <p:nvPr/>
        </p:nvCxnSpPr>
        <p:spPr>
          <a:xfrm>
            <a:off x="3327400" y="3200400"/>
            <a:ext cx="0" cy="2667000"/>
          </a:xfrm>
          <a:prstGeom prst="line">
            <a:avLst/>
          </a:prstGeom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DB0E452-D341-50DD-15B0-B573561869C2}"/>
              </a:ext>
            </a:extLst>
          </p:cNvPr>
          <p:cNvCxnSpPr/>
          <p:nvPr/>
        </p:nvCxnSpPr>
        <p:spPr>
          <a:xfrm>
            <a:off x="6451600" y="3200400"/>
            <a:ext cx="0" cy="2667000"/>
          </a:xfrm>
          <a:prstGeom prst="line">
            <a:avLst/>
          </a:prstGeom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FD9D1AD-D76F-3850-335B-BE05D56B80E2}"/>
                  </a:ext>
                </a:extLst>
              </p:cNvPr>
              <p:cNvSpPr txBox="1"/>
              <p:nvPr/>
            </p:nvSpPr>
            <p:spPr>
              <a:xfrm>
                <a:off x="3001830" y="2738735"/>
                <a:ext cx="6511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</m:oMathPara>
                </a14:m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FD9D1AD-D76F-3850-335B-BE05D56B8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1830" y="2738735"/>
                <a:ext cx="651140" cy="461665"/>
              </a:xfrm>
              <a:prstGeom prst="rect">
                <a:avLst/>
              </a:prstGeom>
              <a:blipFill>
                <a:blip r:embed="rId4"/>
                <a:stretch>
                  <a:fillRect t="-10526" r="-19231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DD6DF02-1814-C409-FD66-232522D34BC1}"/>
                  </a:ext>
                </a:extLst>
              </p:cNvPr>
              <p:cNvSpPr txBox="1"/>
              <p:nvPr/>
            </p:nvSpPr>
            <p:spPr>
              <a:xfrm>
                <a:off x="6240645" y="2742278"/>
                <a:ext cx="4219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DD6DF02-1814-C409-FD66-232522D34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645" y="2742278"/>
                <a:ext cx="421910" cy="461665"/>
              </a:xfrm>
              <a:prstGeom prst="rect">
                <a:avLst/>
              </a:prstGeom>
              <a:blipFill>
                <a:blip r:embed="rId5"/>
                <a:stretch>
                  <a:fillRect t="-10811" r="-29412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839D3E3A-80C3-0061-A218-DC19660147BB}"/>
              </a:ext>
            </a:extLst>
          </p:cNvPr>
          <p:cNvSpPr/>
          <p:nvPr/>
        </p:nvSpPr>
        <p:spPr>
          <a:xfrm>
            <a:off x="3327400" y="3505200"/>
            <a:ext cx="3124200" cy="20193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ultiply 30">
            <a:extLst>
              <a:ext uri="{FF2B5EF4-FFF2-40B4-BE49-F238E27FC236}">
                <a16:creationId xmlns:a16="http://schemas.microsoft.com/office/drawing/2014/main" id="{46DA67DD-C73C-767E-9E33-A9C0775D9855}"/>
              </a:ext>
            </a:extLst>
          </p:cNvPr>
          <p:cNvSpPr/>
          <p:nvPr/>
        </p:nvSpPr>
        <p:spPr>
          <a:xfrm>
            <a:off x="3368639" y="3574285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ultiply 31">
            <a:extLst>
              <a:ext uri="{FF2B5EF4-FFF2-40B4-BE49-F238E27FC236}">
                <a16:creationId xmlns:a16="http://schemas.microsoft.com/office/drawing/2014/main" id="{E785F61C-84C2-47E5-2DC8-A1267128C455}"/>
              </a:ext>
            </a:extLst>
          </p:cNvPr>
          <p:cNvSpPr/>
          <p:nvPr/>
        </p:nvSpPr>
        <p:spPr>
          <a:xfrm>
            <a:off x="3368639" y="3842177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ultiply 32">
            <a:extLst>
              <a:ext uri="{FF2B5EF4-FFF2-40B4-BE49-F238E27FC236}">
                <a16:creationId xmlns:a16="http://schemas.microsoft.com/office/drawing/2014/main" id="{6150C911-8982-32DF-6242-E79B81DDF5C0}"/>
              </a:ext>
            </a:extLst>
          </p:cNvPr>
          <p:cNvSpPr/>
          <p:nvPr/>
        </p:nvSpPr>
        <p:spPr>
          <a:xfrm>
            <a:off x="3368639" y="4110069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ultiply 33">
            <a:extLst>
              <a:ext uri="{FF2B5EF4-FFF2-40B4-BE49-F238E27FC236}">
                <a16:creationId xmlns:a16="http://schemas.microsoft.com/office/drawing/2014/main" id="{CC7E410F-1551-17E0-76A7-60F4E13E63CE}"/>
              </a:ext>
            </a:extLst>
          </p:cNvPr>
          <p:cNvSpPr/>
          <p:nvPr/>
        </p:nvSpPr>
        <p:spPr>
          <a:xfrm>
            <a:off x="3368639" y="4377961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ultiply 34">
            <a:extLst>
              <a:ext uri="{FF2B5EF4-FFF2-40B4-BE49-F238E27FC236}">
                <a16:creationId xmlns:a16="http://schemas.microsoft.com/office/drawing/2014/main" id="{DFA65148-AE90-8152-313F-DBC4FE27470F}"/>
              </a:ext>
            </a:extLst>
          </p:cNvPr>
          <p:cNvSpPr/>
          <p:nvPr/>
        </p:nvSpPr>
        <p:spPr>
          <a:xfrm>
            <a:off x="3368639" y="4645853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ultiply 35">
            <a:extLst>
              <a:ext uri="{FF2B5EF4-FFF2-40B4-BE49-F238E27FC236}">
                <a16:creationId xmlns:a16="http://schemas.microsoft.com/office/drawing/2014/main" id="{D0FF301A-B592-ADD3-959E-A1B8E6C94BAD}"/>
              </a:ext>
            </a:extLst>
          </p:cNvPr>
          <p:cNvSpPr/>
          <p:nvPr/>
        </p:nvSpPr>
        <p:spPr>
          <a:xfrm>
            <a:off x="3368639" y="4913745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ultiply 36">
            <a:extLst>
              <a:ext uri="{FF2B5EF4-FFF2-40B4-BE49-F238E27FC236}">
                <a16:creationId xmlns:a16="http://schemas.microsoft.com/office/drawing/2014/main" id="{91007F68-20C5-4A7C-8F8C-50B390B01E85}"/>
              </a:ext>
            </a:extLst>
          </p:cNvPr>
          <p:cNvSpPr/>
          <p:nvPr/>
        </p:nvSpPr>
        <p:spPr>
          <a:xfrm>
            <a:off x="3368639" y="5181635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ultiply 37">
            <a:extLst>
              <a:ext uri="{FF2B5EF4-FFF2-40B4-BE49-F238E27FC236}">
                <a16:creationId xmlns:a16="http://schemas.microsoft.com/office/drawing/2014/main" id="{002ED1A2-AD3E-868D-0293-5AE6554A2B23}"/>
              </a:ext>
            </a:extLst>
          </p:cNvPr>
          <p:cNvSpPr/>
          <p:nvPr/>
        </p:nvSpPr>
        <p:spPr>
          <a:xfrm>
            <a:off x="3604567" y="3573890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2401A9C6-77B4-5810-669D-D8864C01EAEE}"/>
              </a:ext>
            </a:extLst>
          </p:cNvPr>
          <p:cNvSpPr/>
          <p:nvPr/>
        </p:nvSpPr>
        <p:spPr>
          <a:xfrm>
            <a:off x="3604567" y="3841782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6D0638B3-B916-947F-5FCE-9827A7D21CC4}"/>
              </a:ext>
            </a:extLst>
          </p:cNvPr>
          <p:cNvSpPr/>
          <p:nvPr/>
        </p:nvSpPr>
        <p:spPr>
          <a:xfrm>
            <a:off x="3604567" y="4109674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Multiply 40">
            <a:extLst>
              <a:ext uri="{FF2B5EF4-FFF2-40B4-BE49-F238E27FC236}">
                <a16:creationId xmlns:a16="http://schemas.microsoft.com/office/drawing/2014/main" id="{8F1A070A-A4C5-575F-C47A-F7640D7478F5}"/>
              </a:ext>
            </a:extLst>
          </p:cNvPr>
          <p:cNvSpPr/>
          <p:nvPr/>
        </p:nvSpPr>
        <p:spPr>
          <a:xfrm>
            <a:off x="3604567" y="4377566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Multiply 41">
            <a:extLst>
              <a:ext uri="{FF2B5EF4-FFF2-40B4-BE49-F238E27FC236}">
                <a16:creationId xmlns:a16="http://schemas.microsoft.com/office/drawing/2014/main" id="{9DEA2194-821C-72C4-5833-C75A9AE1AC22}"/>
              </a:ext>
            </a:extLst>
          </p:cNvPr>
          <p:cNvSpPr/>
          <p:nvPr/>
        </p:nvSpPr>
        <p:spPr>
          <a:xfrm>
            <a:off x="3604567" y="4645458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ultiply 42">
            <a:extLst>
              <a:ext uri="{FF2B5EF4-FFF2-40B4-BE49-F238E27FC236}">
                <a16:creationId xmlns:a16="http://schemas.microsoft.com/office/drawing/2014/main" id="{612565DF-9C94-6270-5C36-2DED52C0A250}"/>
              </a:ext>
            </a:extLst>
          </p:cNvPr>
          <p:cNvSpPr/>
          <p:nvPr/>
        </p:nvSpPr>
        <p:spPr>
          <a:xfrm>
            <a:off x="3604567" y="4913350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Multiply 43">
            <a:extLst>
              <a:ext uri="{FF2B5EF4-FFF2-40B4-BE49-F238E27FC236}">
                <a16:creationId xmlns:a16="http://schemas.microsoft.com/office/drawing/2014/main" id="{71E2B56F-55C8-7D91-B3C6-2A25D60230E6}"/>
              </a:ext>
            </a:extLst>
          </p:cNvPr>
          <p:cNvSpPr/>
          <p:nvPr/>
        </p:nvSpPr>
        <p:spPr>
          <a:xfrm>
            <a:off x="3604567" y="5181240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Multiply 44">
            <a:extLst>
              <a:ext uri="{FF2B5EF4-FFF2-40B4-BE49-F238E27FC236}">
                <a16:creationId xmlns:a16="http://schemas.microsoft.com/office/drawing/2014/main" id="{3B2BE1CF-74EE-1CA4-6FD9-0864AA5B489E}"/>
              </a:ext>
            </a:extLst>
          </p:cNvPr>
          <p:cNvSpPr/>
          <p:nvPr/>
        </p:nvSpPr>
        <p:spPr>
          <a:xfrm>
            <a:off x="3833167" y="3573495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Multiply 45">
            <a:extLst>
              <a:ext uri="{FF2B5EF4-FFF2-40B4-BE49-F238E27FC236}">
                <a16:creationId xmlns:a16="http://schemas.microsoft.com/office/drawing/2014/main" id="{FB007F3A-3A84-AD6C-71EA-E955F19897FD}"/>
              </a:ext>
            </a:extLst>
          </p:cNvPr>
          <p:cNvSpPr/>
          <p:nvPr/>
        </p:nvSpPr>
        <p:spPr>
          <a:xfrm>
            <a:off x="3833167" y="3841387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Multiply 46">
            <a:extLst>
              <a:ext uri="{FF2B5EF4-FFF2-40B4-BE49-F238E27FC236}">
                <a16:creationId xmlns:a16="http://schemas.microsoft.com/office/drawing/2014/main" id="{EB80797F-91BF-50B3-C1ED-6C818DA8B63C}"/>
              </a:ext>
            </a:extLst>
          </p:cNvPr>
          <p:cNvSpPr/>
          <p:nvPr/>
        </p:nvSpPr>
        <p:spPr>
          <a:xfrm>
            <a:off x="3833167" y="4109279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ultiply 47">
            <a:extLst>
              <a:ext uri="{FF2B5EF4-FFF2-40B4-BE49-F238E27FC236}">
                <a16:creationId xmlns:a16="http://schemas.microsoft.com/office/drawing/2014/main" id="{5C09311B-D0AE-6CB2-B93A-EDF665B3678B}"/>
              </a:ext>
            </a:extLst>
          </p:cNvPr>
          <p:cNvSpPr/>
          <p:nvPr/>
        </p:nvSpPr>
        <p:spPr>
          <a:xfrm>
            <a:off x="3833167" y="4377171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ultiply 48">
            <a:extLst>
              <a:ext uri="{FF2B5EF4-FFF2-40B4-BE49-F238E27FC236}">
                <a16:creationId xmlns:a16="http://schemas.microsoft.com/office/drawing/2014/main" id="{A2F62F22-A2A0-3178-AA63-47F3F1252FAD}"/>
              </a:ext>
            </a:extLst>
          </p:cNvPr>
          <p:cNvSpPr/>
          <p:nvPr/>
        </p:nvSpPr>
        <p:spPr>
          <a:xfrm>
            <a:off x="3833167" y="4645063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Multiply 49">
            <a:extLst>
              <a:ext uri="{FF2B5EF4-FFF2-40B4-BE49-F238E27FC236}">
                <a16:creationId xmlns:a16="http://schemas.microsoft.com/office/drawing/2014/main" id="{6D3CB507-37AD-8115-A49E-EBB5C0779E50}"/>
              </a:ext>
            </a:extLst>
          </p:cNvPr>
          <p:cNvSpPr/>
          <p:nvPr/>
        </p:nvSpPr>
        <p:spPr>
          <a:xfrm>
            <a:off x="3833167" y="4912955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Multiply 50">
            <a:extLst>
              <a:ext uri="{FF2B5EF4-FFF2-40B4-BE49-F238E27FC236}">
                <a16:creationId xmlns:a16="http://schemas.microsoft.com/office/drawing/2014/main" id="{E9DCF183-9B6C-78D8-35D5-7127B81870E6}"/>
              </a:ext>
            </a:extLst>
          </p:cNvPr>
          <p:cNvSpPr/>
          <p:nvPr/>
        </p:nvSpPr>
        <p:spPr>
          <a:xfrm>
            <a:off x="3833167" y="5180845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Multiply 51">
            <a:extLst>
              <a:ext uri="{FF2B5EF4-FFF2-40B4-BE49-F238E27FC236}">
                <a16:creationId xmlns:a16="http://schemas.microsoft.com/office/drawing/2014/main" id="{8398752B-D7C1-A0FC-9FA6-E6D1DC49180E}"/>
              </a:ext>
            </a:extLst>
          </p:cNvPr>
          <p:cNvSpPr/>
          <p:nvPr/>
        </p:nvSpPr>
        <p:spPr>
          <a:xfrm>
            <a:off x="4061767" y="3573100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ultiply 52">
            <a:extLst>
              <a:ext uri="{FF2B5EF4-FFF2-40B4-BE49-F238E27FC236}">
                <a16:creationId xmlns:a16="http://schemas.microsoft.com/office/drawing/2014/main" id="{181FEC40-6F0F-634B-CF89-A210523922EB}"/>
              </a:ext>
            </a:extLst>
          </p:cNvPr>
          <p:cNvSpPr/>
          <p:nvPr/>
        </p:nvSpPr>
        <p:spPr>
          <a:xfrm>
            <a:off x="4061767" y="3840992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Multiply 53">
            <a:extLst>
              <a:ext uri="{FF2B5EF4-FFF2-40B4-BE49-F238E27FC236}">
                <a16:creationId xmlns:a16="http://schemas.microsoft.com/office/drawing/2014/main" id="{C339269A-0A0C-4D94-E812-F911A5E8A743}"/>
              </a:ext>
            </a:extLst>
          </p:cNvPr>
          <p:cNvSpPr/>
          <p:nvPr/>
        </p:nvSpPr>
        <p:spPr>
          <a:xfrm>
            <a:off x="4061767" y="4108884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ultiply 54">
            <a:extLst>
              <a:ext uri="{FF2B5EF4-FFF2-40B4-BE49-F238E27FC236}">
                <a16:creationId xmlns:a16="http://schemas.microsoft.com/office/drawing/2014/main" id="{48C4FAE0-E421-9F83-B82C-0AC503C4DC66}"/>
              </a:ext>
            </a:extLst>
          </p:cNvPr>
          <p:cNvSpPr/>
          <p:nvPr/>
        </p:nvSpPr>
        <p:spPr>
          <a:xfrm>
            <a:off x="4061767" y="4376776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ultiply 55">
            <a:extLst>
              <a:ext uri="{FF2B5EF4-FFF2-40B4-BE49-F238E27FC236}">
                <a16:creationId xmlns:a16="http://schemas.microsoft.com/office/drawing/2014/main" id="{E38C2A37-A7A5-C51D-7793-0060882626C3}"/>
              </a:ext>
            </a:extLst>
          </p:cNvPr>
          <p:cNvSpPr/>
          <p:nvPr/>
        </p:nvSpPr>
        <p:spPr>
          <a:xfrm>
            <a:off x="4061767" y="4644668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ultiply 56">
            <a:extLst>
              <a:ext uri="{FF2B5EF4-FFF2-40B4-BE49-F238E27FC236}">
                <a16:creationId xmlns:a16="http://schemas.microsoft.com/office/drawing/2014/main" id="{AF23803B-50F9-4054-7F51-E37D93C10381}"/>
              </a:ext>
            </a:extLst>
          </p:cNvPr>
          <p:cNvSpPr/>
          <p:nvPr/>
        </p:nvSpPr>
        <p:spPr>
          <a:xfrm>
            <a:off x="4061767" y="4912560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Multiply 58">
            <a:extLst>
              <a:ext uri="{FF2B5EF4-FFF2-40B4-BE49-F238E27FC236}">
                <a16:creationId xmlns:a16="http://schemas.microsoft.com/office/drawing/2014/main" id="{077A2206-CD1B-7ED3-6C6C-DA9DC9918743}"/>
              </a:ext>
            </a:extLst>
          </p:cNvPr>
          <p:cNvSpPr/>
          <p:nvPr/>
        </p:nvSpPr>
        <p:spPr>
          <a:xfrm>
            <a:off x="4290171" y="3573100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Multiply 59">
            <a:extLst>
              <a:ext uri="{FF2B5EF4-FFF2-40B4-BE49-F238E27FC236}">
                <a16:creationId xmlns:a16="http://schemas.microsoft.com/office/drawing/2014/main" id="{FF21613C-C05D-9D45-80BB-5EA02CD2D620}"/>
              </a:ext>
            </a:extLst>
          </p:cNvPr>
          <p:cNvSpPr/>
          <p:nvPr/>
        </p:nvSpPr>
        <p:spPr>
          <a:xfrm>
            <a:off x="4290171" y="3840992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Multiply 60">
            <a:extLst>
              <a:ext uri="{FF2B5EF4-FFF2-40B4-BE49-F238E27FC236}">
                <a16:creationId xmlns:a16="http://schemas.microsoft.com/office/drawing/2014/main" id="{C239A458-E404-05AD-38F0-44A6DC260388}"/>
              </a:ext>
            </a:extLst>
          </p:cNvPr>
          <p:cNvSpPr/>
          <p:nvPr/>
        </p:nvSpPr>
        <p:spPr>
          <a:xfrm>
            <a:off x="4290171" y="4108884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Multiply 61">
            <a:extLst>
              <a:ext uri="{FF2B5EF4-FFF2-40B4-BE49-F238E27FC236}">
                <a16:creationId xmlns:a16="http://schemas.microsoft.com/office/drawing/2014/main" id="{B871BE98-23F3-6D44-96E8-714927B63BCB}"/>
              </a:ext>
            </a:extLst>
          </p:cNvPr>
          <p:cNvSpPr/>
          <p:nvPr/>
        </p:nvSpPr>
        <p:spPr>
          <a:xfrm>
            <a:off x="4290171" y="4376776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Multiply 62">
            <a:extLst>
              <a:ext uri="{FF2B5EF4-FFF2-40B4-BE49-F238E27FC236}">
                <a16:creationId xmlns:a16="http://schemas.microsoft.com/office/drawing/2014/main" id="{CBA4D585-4D80-96D5-08FB-D9B58428FC86}"/>
              </a:ext>
            </a:extLst>
          </p:cNvPr>
          <p:cNvSpPr/>
          <p:nvPr/>
        </p:nvSpPr>
        <p:spPr>
          <a:xfrm>
            <a:off x="4290171" y="4644668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Multiply 1025">
            <a:extLst>
              <a:ext uri="{FF2B5EF4-FFF2-40B4-BE49-F238E27FC236}">
                <a16:creationId xmlns:a16="http://schemas.microsoft.com/office/drawing/2014/main" id="{CDDF36CD-2EB6-1E58-BAAB-CC5A319F8635}"/>
              </a:ext>
            </a:extLst>
          </p:cNvPr>
          <p:cNvSpPr/>
          <p:nvPr/>
        </p:nvSpPr>
        <p:spPr>
          <a:xfrm>
            <a:off x="4521772" y="3573099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Multiply 1026">
            <a:extLst>
              <a:ext uri="{FF2B5EF4-FFF2-40B4-BE49-F238E27FC236}">
                <a16:creationId xmlns:a16="http://schemas.microsoft.com/office/drawing/2014/main" id="{C6153D72-8D0D-12D5-F071-6A245D075E8F}"/>
              </a:ext>
            </a:extLst>
          </p:cNvPr>
          <p:cNvSpPr/>
          <p:nvPr/>
        </p:nvSpPr>
        <p:spPr>
          <a:xfrm>
            <a:off x="4521772" y="3840991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Multiply 1027">
            <a:extLst>
              <a:ext uri="{FF2B5EF4-FFF2-40B4-BE49-F238E27FC236}">
                <a16:creationId xmlns:a16="http://schemas.microsoft.com/office/drawing/2014/main" id="{8FECA44A-5637-B87C-B70D-26F6851D664F}"/>
              </a:ext>
            </a:extLst>
          </p:cNvPr>
          <p:cNvSpPr/>
          <p:nvPr/>
        </p:nvSpPr>
        <p:spPr>
          <a:xfrm>
            <a:off x="4521772" y="4108883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Multiply 1028">
            <a:extLst>
              <a:ext uri="{FF2B5EF4-FFF2-40B4-BE49-F238E27FC236}">
                <a16:creationId xmlns:a16="http://schemas.microsoft.com/office/drawing/2014/main" id="{2CCCC8B4-7A15-FD1F-78CF-0081DAA9BDB1}"/>
              </a:ext>
            </a:extLst>
          </p:cNvPr>
          <p:cNvSpPr/>
          <p:nvPr/>
        </p:nvSpPr>
        <p:spPr>
          <a:xfrm>
            <a:off x="4521772" y="4376775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Multiply 1032">
            <a:extLst>
              <a:ext uri="{FF2B5EF4-FFF2-40B4-BE49-F238E27FC236}">
                <a16:creationId xmlns:a16="http://schemas.microsoft.com/office/drawing/2014/main" id="{B61F436F-719D-FF5A-CC42-DAFBC0E56D15}"/>
              </a:ext>
            </a:extLst>
          </p:cNvPr>
          <p:cNvSpPr/>
          <p:nvPr/>
        </p:nvSpPr>
        <p:spPr>
          <a:xfrm>
            <a:off x="4744765" y="3572704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Multiply 1033">
            <a:extLst>
              <a:ext uri="{FF2B5EF4-FFF2-40B4-BE49-F238E27FC236}">
                <a16:creationId xmlns:a16="http://schemas.microsoft.com/office/drawing/2014/main" id="{71CC5332-2336-149B-1837-4205148AB1AF}"/>
              </a:ext>
            </a:extLst>
          </p:cNvPr>
          <p:cNvSpPr/>
          <p:nvPr/>
        </p:nvSpPr>
        <p:spPr>
          <a:xfrm>
            <a:off x="4744765" y="3840596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Multiply 1034">
            <a:extLst>
              <a:ext uri="{FF2B5EF4-FFF2-40B4-BE49-F238E27FC236}">
                <a16:creationId xmlns:a16="http://schemas.microsoft.com/office/drawing/2014/main" id="{4B8A6734-1C08-B296-2CC8-43442A59E73E}"/>
              </a:ext>
            </a:extLst>
          </p:cNvPr>
          <p:cNvSpPr/>
          <p:nvPr/>
        </p:nvSpPr>
        <p:spPr>
          <a:xfrm>
            <a:off x="4744765" y="4108488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Multiply 1039">
            <a:extLst>
              <a:ext uri="{FF2B5EF4-FFF2-40B4-BE49-F238E27FC236}">
                <a16:creationId xmlns:a16="http://schemas.microsoft.com/office/drawing/2014/main" id="{E5B31309-E2BF-9A04-CCFD-3878D5C76C62}"/>
              </a:ext>
            </a:extLst>
          </p:cNvPr>
          <p:cNvSpPr/>
          <p:nvPr/>
        </p:nvSpPr>
        <p:spPr>
          <a:xfrm>
            <a:off x="4980693" y="3572309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Multiply 1040">
            <a:extLst>
              <a:ext uri="{FF2B5EF4-FFF2-40B4-BE49-F238E27FC236}">
                <a16:creationId xmlns:a16="http://schemas.microsoft.com/office/drawing/2014/main" id="{79FB77EE-22A8-D647-2B52-A6159B56435F}"/>
              </a:ext>
            </a:extLst>
          </p:cNvPr>
          <p:cNvSpPr/>
          <p:nvPr/>
        </p:nvSpPr>
        <p:spPr>
          <a:xfrm>
            <a:off x="4980693" y="3840201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Multiply 1046">
            <a:extLst>
              <a:ext uri="{FF2B5EF4-FFF2-40B4-BE49-F238E27FC236}">
                <a16:creationId xmlns:a16="http://schemas.microsoft.com/office/drawing/2014/main" id="{F23B7DE9-AA1A-D11A-F2EA-6EBDE0B504A7}"/>
              </a:ext>
            </a:extLst>
          </p:cNvPr>
          <p:cNvSpPr/>
          <p:nvPr/>
        </p:nvSpPr>
        <p:spPr>
          <a:xfrm>
            <a:off x="5208180" y="3573144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Multiply 1047">
            <a:extLst>
              <a:ext uri="{FF2B5EF4-FFF2-40B4-BE49-F238E27FC236}">
                <a16:creationId xmlns:a16="http://schemas.microsoft.com/office/drawing/2014/main" id="{5564EDE2-B0C4-D2C4-2F6A-5E565B49E5BD}"/>
              </a:ext>
            </a:extLst>
          </p:cNvPr>
          <p:cNvSpPr/>
          <p:nvPr/>
        </p:nvSpPr>
        <p:spPr>
          <a:xfrm>
            <a:off x="5208180" y="3841036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Multiply 1048">
            <a:extLst>
              <a:ext uri="{FF2B5EF4-FFF2-40B4-BE49-F238E27FC236}">
                <a16:creationId xmlns:a16="http://schemas.microsoft.com/office/drawing/2014/main" id="{67C5E28E-1364-8E11-A977-969CE445524E}"/>
              </a:ext>
            </a:extLst>
          </p:cNvPr>
          <p:cNvSpPr/>
          <p:nvPr/>
        </p:nvSpPr>
        <p:spPr>
          <a:xfrm>
            <a:off x="5208180" y="4108928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5" name="Multiply 1054">
            <a:extLst>
              <a:ext uri="{FF2B5EF4-FFF2-40B4-BE49-F238E27FC236}">
                <a16:creationId xmlns:a16="http://schemas.microsoft.com/office/drawing/2014/main" id="{DFC61661-557A-15D8-9E35-2BF40D84A529}"/>
              </a:ext>
            </a:extLst>
          </p:cNvPr>
          <p:cNvSpPr/>
          <p:nvPr/>
        </p:nvSpPr>
        <p:spPr>
          <a:xfrm>
            <a:off x="5441858" y="3578621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7" name="Multiply 1056">
            <a:extLst>
              <a:ext uri="{FF2B5EF4-FFF2-40B4-BE49-F238E27FC236}">
                <a16:creationId xmlns:a16="http://schemas.microsoft.com/office/drawing/2014/main" id="{BEA772D8-33ED-A935-3569-E5F0C2CC52E7}"/>
              </a:ext>
            </a:extLst>
          </p:cNvPr>
          <p:cNvSpPr/>
          <p:nvPr/>
        </p:nvSpPr>
        <p:spPr>
          <a:xfrm>
            <a:off x="5441858" y="3846513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9" name="Multiply 1058">
            <a:extLst>
              <a:ext uri="{FF2B5EF4-FFF2-40B4-BE49-F238E27FC236}">
                <a16:creationId xmlns:a16="http://schemas.microsoft.com/office/drawing/2014/main" id="{476CB22E-501E-B35E-50A5-DFADA5794FD6}"/>
              </a:ext>
            </a:extLst>
          </p:cNvPr>
          <p:cNvSpPr/>
          <p:nvPr/>
        </p:nvSpPr>
        <p:spPr>
          <a:xfrm>
            <a:off x="5441858" y="4114405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1" name="Multiply 1060">
            <a:extLst>
              <a:ext uri="{FF2B5EF4-FFF2-40B4-BE49-F238E27FC236}">
                <a16:creationId xmlns:a16="http://schemas.microsoft.com/office/drawing/2014/main" id="{0FFCF225-3908-28B3-F7A5-0CE98F61B3F5}"/>
              </a:ext>
            </a:extLst>
          </p:cNvPr>
          <p:cNvSpPr/>
          <p:nvPr/>
        </p:nvSpPr>
        <p:spPr>
          <a:xfrm>
            <a:off x="5441858" y="4382297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9" name="Multiply 1068">
            <a:extLst>
              <a:ext uri="{FF2B5EF4-FFF2-40B4-BE49-F238E27FC236}">
                <a16:creationId xmlns:a16="http://schemas.microsoft.com/office/drawing/2014/main" id="{4390E3FE-4066-6EAB-9C4D-B2FCB4412E7E}"/>
              </a:ext>
            </a:extLst>
          </p:cNvPr>
          <p:cNvSpPr/>
          <p:nvPr/>
        </p:nvSpPr>
        <p:spPr>
          <a:xfrm>
            <a:off x="5669285" y="3586277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1" name="Multiply 1070">
            <a:extLst>
              <a:ext uri="{FF2B5EF4-FFF2-40B4-BE49-F238E27FC236}">
                <a16:creationId xmlns:a16="http://schemas.microsoft.com/office/drawing/2014/main" id="{E44768AF-42B2-7230-7403-068E878B31D3}"/>
              </a:ext>
            </a:extLst>
          </p:cNvPr>
          <p:cNvSpPr/>
          <p:nvPr/>
        </p:nvSpPr>
        <p:spPr>
          <a:xfrm>
            <a:off x="5669285" y="3854169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2" name="Multiply 1071">
            <a:extLst>
              <a:ext uri="{FF2B5EF4-FFF2-40B4-BE49-F238E27FC236}">
                <a16:creationId xmlns:a16="http://schemas.microsoft.com/office/drawing/2014/main" id="{1896BAE8-DF87-571C-BA67-26416B759965}"/>
              </a:ext>
            </a:extLst>
          </p:cNvPr>
          <p:cNvSpPr/>
          <p:nvPr/>
        </p:nvSpPr>
        <p:spPr>
          <a:xfrm>
            <a:off x="5669285" y="4122061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3" name="Multiply 1072">
            <a:extLst>
              <a:ext uri="{FF2B5EF4-FFF2-40B4-BE49-F238E27FC236}">
                <a16:creationId xmlns:a16="http://schemas.microsoft.com/office/drawing/2014/main" id="{521414A6-4FAD-3D7C-5FD7-5E504617081A}"/>
              </a:ext>
            </a:extLst>
          </p:cNvPr>
          <p:cNvSpPr/>
          <p:nvPr/>
        </p:nvSpPr>
        <p:spPr>
          <a:xfrm>
            <a:off x="5669285" y="4389953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4" name="Multiply 1073">
            <a:extLst>
              <a:ext uri="{FF2B5EF4-FFF2-40B4-BE49-F238E27FC236}">
                <a16:creationId xmlns:a16="http://schemas.microsoft.com/office/drawing/2014/main" id="{AEA993AB-C83D-AEB9-056C-803510277598}"/>
              </a:ext>
            </a:extLst>
          </p:cNvPr>
          <p:cNvSpPr/>
          <p:nvPr/>
        </p:nvSpPr>
        <p:spPr>
          <a:xfrm>
            <a:off x="5669285" y="4657845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5" name="Multiply 1074">
            <a:extLst>
              <a:ext uri="{FF2B5EF4-FFF2-40B4-BE49-F238E27FC236}">
                <a16:creationId xmlns:a16="http://schemas.microsoft.com/office/drawing/2014/main" id="{65CC87AE-B4D6-7E58-E28D-9F409B5B9277}"/>
              </a:ext>
            </a:extLst>
          </p:cNvPr>
          <p:cNvSpPr/>
          <p:nvPr/>
        </p:nvSpPr>
        <p:spPr>
          <a:xfrm>
            <a:off x="5669285" y="4925737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7" name="Multiply 1076">
            <a:extLst>
              <a:ext uri="{FF2B5EF4-FFF2-40B4-BE49-F238E27FC236}">
                <a16:creationId xmlns:a16="http://schemas.microsoft.com/office/drawing/2014/main" id="{DDA7A10E-C07F-B444-0AC5-D1FA7CE0E3BC}"/>
              </a:ext>
            </a:extLst>
          </p:cNvPr>
          <p:cNvSpPr/>
          <p:nvPr/>
        </p:nvSpPr>
        <p:spPr>
          <a:xfrm>
            <a:off x="5896785" y="3586277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0" name="Multiply 1089">
            <a:extLst>
              <a:ext uri="{FF2B5EF4-FFF2-40B4-BE49-F238E27FC236}">
                <a16:creationId xmlns:a16="http://schemas.microsoft.com/office/drawing/2014/main" id="{53F4F22B-DD67-873B-5A75-E5810DA6F6B6}"/>
              </a:ext>
            </a:extLst>
          </p:cNvPr>
          <p:cNvSpPr/>
          <p:nvPr/>
        </p:nvSpPr>
        <p:spPr>
          <a:xfrm>
            <a:off x="5896785" y="3854169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1" name="Multiply 1090">
            <a:extLst>
              <a:ext uri="{FF2B5EF4-FFF2-40B4-BE49-F238E27FC236}">
                <a16:creationId xmlns:a16="http://schemas.microsoft.com/office/drawing/2014/main" id="{5F584A76-46E4-D43F-F9C4-8E77068560F8}"/>
              </a:ext>
            </a:extLst>
          </p:cNvPr>
          <p:cNvSpPr/>
          <p:nvPr/>
        </p:nvSpPr>
        <p:spPr>
          <a:xfrm>
            <a:off x="5896785" y="4122061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4" name="Multiply 1103">
            <a:extLst>
              <a:ext uri="{FF2B5EF4-FFF2-40B4-BE49-F238E27FC236}">
                <a16:creationId xmlns:a16="http://schemas.microsoft.com/office/drawing/2014/main" id="{7CF6D106-600B-FD6D-52BD-9A214B20D468}"/>
              </a:ext>
            </a:extLst>
          </p:cNvPr>
          <p:cNvSpPr/>
          <p:nvPr/>
        </p:nvSpPr>
        <p:spPr>
          <a:xfrm>
            <a:off x="5896785" y="4389953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5" name="Multiply 1104">
            <a:extLst>
              <a:ext uri="{FF2B5EF4-FFF2-40B4-BE49-F238E27FC236}">
                <a16:creationId xmlns:a16="http://schemas.microsoft.com/office/drawing/2014/main" id="{B12D818E-3D85-97D4-EFEE-8B03F07B73B8}"/>
              </a:ext>
            </a:extLst>
          </p:cNvPr>
          <p:cNvSpPr/>
          <p:nvPr/>
        </p:nvSpPr>
        <p:spPr>
          <a:xfrm>
            <a:off x="5896785" y="4657845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6" name="Multiply 1105">
            <a:extLst>
              <a:ext uri="{FF2B5EF4-FFF2-40B4-BE49-F238E27FC236}">
                <a16:creationId xmlns:a16="http://schemas.microsoft.com/office/drawing/2014/main" id="{0A447649-2DE4-A232-67EB-53FB505532C1}"/>
              </a:ext>
            </a:extLst>
          </p:cNvPr>
          <p:cNvSpPr/>
          <p:nvPr/>
        </p:nvSpPr>
        <p:spPr>
          <a:xfrm>
            <a:off x="5896785" y="4925737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7" name="Multiply 1106">
            <a:extLst>
              <a:ext uri="{FF2B5EF4-FFF2-40B4-BE49-F238E27FC236}">
                <a16:creationId xmlns:a16="http://schemas.microsoft.com/office/drawing/2014/main" id="{27E0DBE0-A9ED-2038-6802-647687603BB1}"/>
              </a:ext>
            </a:extLst>
          </p:cNvPr>
          <p:cNvSpPr/>
          <p:nvPr/>
        </p:nvSpPr>
        <p:spPr>
          <a:xfrm>
            <a:off x="5896785" y="5193627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8" name="Multiply 1107">
            <a:extLst>
              <a:ext uri="{FF2B5EF4-FFF2-40B4-BE49-F238E27FC236}">
                <a16:creationId xmlns:a16="http://schemas.microsoft.com/office/drawing/2014/main" id="{B9D79ADE-44C6-4F63-F6A1-29040FB06CB3}"/>
              </a:ext>
            </a:extLst>
          </p:cNvPr>
          <p:cNvSpPr/>
          <p:nvPr/>
        </p:nvSpPr>
        <p:spPr>
          <a:xfrm>
            <a:off x="6128206" y="3578621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9" name="Multiply 1108">
            <a:extLst>
              <a:ext uri="{FF2B5EF4-FFF2-40B4-BE49-F238E27FC236}">
                <a16:creationId xmlns:a16="http://schemas.microsoft.com/office/drawing/2014/main" id="{D90B0BE3-B32F-46E6-FB13-93F700521FB9}"/>
              </a:ext>
            </a:extLst>
          </p:cNvPr>
          <p:cNvSpPr/>
          <p:nvPr/>
        </p:nvSpPr>
        <p:spPr>
          <a:xfrm>
            <a:off x="6128206" y="3846513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0" name="Multiply 1109">
            <a:extLst>
              <a:ext uri="{FF2B5EF4-FFF2-40B4-BE49-F238E27FC236}">
                <a16:creationId xmlns:a16="http://schemas.microsoft.com/office/drawing/2014/main" id="{7CED9AFB-1B69-FE68-10E8-B8FEC36AAAA2}"/>
              </a:ext>
            </a:extLst>
          </p:cNvPr>
          <p:cNvSpPr/>
          <p:nvPr/>
        </p:nvSpPr>
        <p:spPr>
          <a:xfrm>
            <a:off x="6128206" y="4114405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1" name="Multiply 1110">
            <a:extLst>
              <a:ext uri="{FF2B5EF4-FFF2-40B4-BE49-F238E27FC236}">
                <a16:creationId xmlns:a16="http://schemas.microsoft.com/office/drawing/2014/main" id="{6609C06D-AD59-4B4E-5E16-103D2E746F90}"/>
              </a:ext>
            </a:extLst>
          </p:cNvPr>
          <p:cNvSpPr/>
          <p:nvPr/>
        </p:nvSpPr>
        <p:spPr>
          <a:xfrm>
            <a:off x="6128206" y="4382297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2" name="Multiply 1111">
            <a:extLst>
              <a:ext uri="{FF2B5EF4-FFF2-40B4-BE49-F238E27FC236}">
                <a16:creationId xmlns:a16="http://schemas.microsoft.com/office/drawing/2014/main" id="{2BEEB9D1-40C1-02ED-F452-5EDA19BE7064}"/>
              </a:ext>
            </a:extLst>
          </p:cNvPr>
          <p:cNvSpPr/>
          <p:nvPr/>
        </p:nvSpPr>
        <p:spPr>
          <a:xfrm>
            <a:off x="6128206" y="4650189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3" name="Multiply 1112">
            <a:extLst>
              <a:ext uri="{FF2B5EF4-FFF2-40B4-BE49-F238E27FC236}">
                <a16:creationId xmlns:a16="http://schemas.microsoft.com/office/drawing/2014/main" id="{89202172-15B9-2224-92ED-8CDDE851053C}"/>
              </a:ext>
            </a:extLst>
          </p:cNvPr>
          <p:cNvSpPr/>
          <p:nvPr/>
        </p:nvSpPr>
        <p:spPr>
          <a:xfrm>
            <a:off x="6128206" y="4918081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4" name="Multiply 1113">
            <a:extLst>
              <a:ext uri="{FF2B5EF4-FFF2-40B4-BE49-F238E27FC236}">
                <a16:creationId xmlns:a16="http://schemas.microsoft.com/office/drawing/2014/main" id="{6CE6848F-5094-098C-C066-C1175CB3106B}"/>
              </a:ext>
            </a:extLst>
          </p:cNvPr>
          <p:cNvSpPr/>
          <p:nvPr/>
        </p:nvSpPr>
        <p:spPr>
          <a:xfrm>
            <a:off x="6128206" y="5185971"/>
            <a:ext cx="268287" cy="268287"/>
          </a:xfrm>
          <a:prstGeom prst="mathMultiply">
            <a:avLst/>
          </a:prstGeom>
          <a:solidFill>
            <a:srgbClr val="FF0000">
              <a:alpha val="3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6" name="Donut 1115">
            <a:extLst>
              <a:ext uri="{FF2B5EF4-FFF2-40B4-BE49-F238E27FC236}">
                <a16:creationId xmlns:a16="http://schemas.microsoft.com/office/drawing/2014/main" id="{282DA199-F02E-90CE-9728-5F261FDFB24A}"/>
              </a:ext>
            </a:extLst>
          </p:cNvPr>
          <p:cNvSpPr/>
          <p:nvPr/>
        </p:nvSpPr>
        <p:spPr>
          <a:xfrm>
            <a:off x="5036830" y="4155581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18" name="Donut 1117">
            <a:extLst>
              <a:ext uri="{FF2B5EF4-FFF2-40B4-BE49-F238E27FC236}">
                <a16:creationId xmlns:a16="http://schemas.microsoft.com/office/drawing/2014/main" id="{4A9F43C2-B7B5-F5EF-7F70-2D333B27A5F6}"/>
              </a:ext>
            </a:extLst>
          </p:cNvPr>
          <p:cNvSpPr/>
          <p:nvPr/>
        </p:nvSpPr>
        <p:spPr>
          <a:xfrm>
            <a:off x="5036830" y="4426964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19" name="Donut 1118">
            <a:extLst>
              <a:ext uri="{FF2B5EF4-FFF2-40B4-BE49-F238E27FC236}">
                <a16:creationId xmlns:a16="http://schemas.microsoft.com/office/drawing/2014/main" id="{B1C4FF1E-8C11-B4EB-ED75-F726744113DF}"/>
              </a:ext>
            </a:extLst>
          </p:cNvPr>
          <p:cNvSpPr/>
          <p:nvPr/>
        </p:nvSpPr>
        <p:spPr>
          <a:xfrm>
            <a:off x="5033428" y="4699985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0" name="Donut 1119">
            <a:extLst>
              <a:ext uri="{FF2B5EF4-FFF2-40B4-BE49-F238E27FC236}">
                <a16:creationId xmlns:a16="http://schemas.microsoft.com/office/drawing/2014/main" id="{FDA44B6A-C7D6-76C4-BADC-A2A117AB4B62}"/>
              </a:ext>
            </a:extLst>
          </p:cNvPr>
          <p:cNvSpPr/>
          <p:nvPr/>
        </p:nvSpPr>
        <p:spPr>
          <a:xfrm>
            <a:off x="5036830" y="4969730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1" name="Donut 1120">
            <a:extLst>
              <a:ext uri="{FF2B5EF4-FFF2-40B4-BE49-F238E27FC236}">
                <a16:creationId xmlns:a16="http://schemas.microsoft.com/office/drawing/2014/main" id="{E69A3B60-BEE4-19CA-3362-33AA3DC744B1}"/>
              </a:ext>
            </a:extLst>
          </p:cNvPr>
          <p:cNvSpPr/>
          <p:nvPr/>
        </p:nvSpPr>
        <p:spPr>
          <a:xfrm>
            <a:off x="5028632" y="5243737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5" name="Donut 1124">
            <a:extLst>
              <a:ext uri="{FF2B5EF4-FFF2-40B4-BE49-F238E27FC236}">
                <a16:creationId xmlns:a16="http://schemas.microsoft.com/office/drawing/2014/main" id="{86D83590-05D4-6ECC-7497-41E9C8E2BABA}"/>
              </a:ext>
            </a:extLst>
          </p:cNvPr>
          <p:cNvSpPr/>
          <p:nvPr/>
        </p:nvSpPr>
        <p:spPr>
          <a:xfrm>
            <a:off x="5253667" y="4699985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6" name="Donut 1125">
            <a:extLst>
              <a:ext uri="{FF2B5EF4-FFF2-40B4-BE49-F238E27FC236}">
                <a16:creationId xmlns:a16="http://schemas.microsoft.com/office/drawing/2014/main" id="{86A93ED6-8666-2BB2-AE2C-6657BE769B74}"/>
              </a:ext>
            </a:extLst>
          </p:cNvPr>
          <p:cNvSpPr/>
          <p:nvPr/>
        </p:nvSpPr>
        <p:spPr>
          <a:xfrm>
            <a:off x="5253667" y="4971246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7" name="Donut 1126">
            <a:extLst>
              <a:ext uri="{FF2B5EF4-FFF2-40B4-BE49-F238E27FC236}">
                <a16:creationId xmlns:a16="http://schemas.microsoft.com/office/drawing/2014/main" id="{01E01B63-897D-07B6-5CA6-93D8DC545C78}"/>
              </a:ext>
            </a:extLst>
          </p:cNvPr>
          <p:cNvSpPr/>
          <p:nvPr/>
        </p:nvSpPr>
        <p:spPr>
          <a:xfrm>
            <a:off x="5253667" y="5243737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8" name="Donut 1127">
            <a:extLst>
              <a:ext uri="{FF2B5EF4-FFF2-40B4-BE49-F238E27FC236}">
                <a16:creationId xmlns:a16="http://schemas.microsoft.com/office/drawing/2014/main" id="{0896CDFB-704B-F436-D2CF-0404033935C7}"/>
              </a:ext>
            </a:extLst>
          </p:cNvPr>
          <p:cNvSpPr/>
          <p:nvPr/>
        </p:nvSpPr>
        <p:spPr>
          <a:xfrm>
            <a:off x="5479875" y="4965505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9" name="Donut 1128">
            <a:extLst>
              <a:ext uri="{FF2B5EF4-FFF2-40B4-BE49-F238E27FC236}">
                <a16:creationId xmlns:a16="http://schemas.microsoft.com/office/drawing/2014/main" id="{87939EE3-D3FF-3E85-DDF8-590AC3061D5E}"/>
              </a:ext>
            </a:extLst>
          </p:cNvPr>
          <p:cNvSpPr/>
          <p:nvPr/>
        </p:nvSpPr>
        <p:spPr>
          <a:xfrm>
            <a:off x="5479875" y="5243737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32" name="Donut 1131">
            <a:extLst>
              <a:ext uri="{FF2B5EF4-FFF2-40B4-BE49-F238E27FC236}">
                <a16:creationId xmlns:a16="http://schemas.microsoft.com/office/drawing/2014/main" id="{E6F65FE6-1300-871F-DCA6-157D7FD64984}"/>
              </a:ext>
            </a:extLst>
          </p:cNvPr>
          <p:cNvSpPr/>
          <p:nvPr/>
        </p:nvSpPr>
        <p:spPr>
          <a:xfrm>
            <a:off x="5716772" y="5243737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33" name="Donut 1132">
            <a:extLst>
              <a:ext uri="{FF2B5EF4-FFF2-40B4-BE49-F238E27FC236}">
                <a16:creationId xmlns:a16="http://schemas.microsoft.com/office/drawing/2014/main" id="{DDDFB63A-1754-3530-3DF1-CB526159A927}"/>
              </a:ext>
            </a:extLst>
          </p:cNvPr>
          <p:cNvSpPr/>
          <p:nvPr/>
        </p:nvSpPr>
        <p:spPr>
          <a:xfrm>
            <a:off x="4111116" y="5237407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34" name="Donut 1133">
            <a:extLst>
              <a:ext uri="{FF2B5EF4-FFF2-40B4-BE49-F238E27FC236}">
                <a16:creationId xmlns:a16="http://schemas.microsoft.com/office/drawing/2014/main" id="{C06B08DD-B1BA-4318-37A4-7BEA2E6C8899}"/>
              </a:ext>
            </a:extLst>
          </p:cNvPr>
          <p:cNvSpPr/>
          <p:nvPr/>
        </p:nvSpPr>
        <p:spPr>
          <a:xfrm>
            <a:off x="4348946" y="5237407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35" name="Donut 1134">
            <a:extLst>
              <a:ext uri="{FF2B5EF4-FFF2-40B4-BE49-F238E27FC236}">
                <a16:creationId xmlns:a16="http://schemas.microsoft.com/office/drawing/2014/main" id="{E5E10078-33E2-50F8-796E-A50C38023B07}"/>
              </a:ext>
            </a:extLst>
          </p:cNvPr>
          <p:cNvSpPr/>
          <p:nvPr/>
        </p:nvSpPr>
        <p:spPr>
          <a:xfrm>
            <a:off x="4577951" y="5237407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36" name="Donut 1135">
            <a:extLst>
              <a:ext uri="{FF2B5EF4-FFF2-40B4-BE49-F238E27FC236}">
                <a16:creationId xmlns:a16="http://schemas.microsoft.com/office/drawing/2014/main" id="{E7719141-7A11-E878-519E-96915F1BD184}"/>
              </a:ext>
            </a:extLst>
          </p:cNvPr>
          <p:cNvSpPr/>
          <p:nvPr/>
        </p:nvSpPr>
        <p:spPr>
          <a:xfrm>
            <a:off x="4805209" y="5237407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37" name="Donut 1136">
            <a:extLst>
              <a:ext uri="{FF2B5EF4-FFF2-40B4-BE49-F238E27FC236}">
                <a16:creationId xmlns:a16="http://schemas.microsoft.com/office/drawing/2014/main" id="{BB5B4779-A919-AEE4-5965-69FAE8FE7FCC}"/>
              </a:ext>
            </a:extLst>
          </p:cNvPr>
          <p:cNvSpPr/>
          <p:nvPr/>
        </p:nvSpPr>
        <p:spPr>
          <a:xfrm>
            <a:off x="4348946" y="4969515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38" name="Donut 1137">
            <a:extLst>
              <a:ext uri="{FF2B5EF4-FFF2-40B4-BE49-F238E27FC236}">
                <a16:creationId xmlns:a16="http://schemas.microsoft.com/office/drawing/2014/main" id="{D1148FB8-316E-E5D7-713F-563D75972729}"/>
              </a:ext>
            </a:extLst>
          </p:cNvPr>
          <p:cNvSpPr/>
          <p:nvPr/>
        </p:nvSpPr>
        <p:spPr>
          <a:xfrm>
            <a:off x="4577951" y="4969515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39" name="Donut 1138">
            <a:extLst>
              <a:ext uri="{FF2B5EF4-FFF2-40B4-BE49-F238E27FC236}">
                <a16:creationId xmlns:a16="http://schemas.microsoft.com/office/drawing/2014/main" id="{EB0B8A0D-B644-44FB-086D-16D435E2CE84}"/>
              </a:ext>
            </a:extLst>
          </p:cNvPr>
          <p:cNvSpPr/>
          <p:nvPr/>
        </p:nvSpPr>
        <p:spPr>
          <a:xfrm>
            <a:off x="4805209" y="4969515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1" name="Donut 1140">
            <a:extLst>
              <a:ext uri="{FF2B5EF4-FFF2-40B4-BE49-F238E27FC236}">
                <a16:creationId xmlns:a16="http://schemas.microsoft.com/office/drawing/2014/main" id="{E9D84E27-FFB5-D536-6775-705A3680AC56}"/>
              </a:ext>
            </a:extLst>
          </p:cNvPr>
          <p:cNvSpPr/>
          <p:nvPr/>
        </p:nvSpPr>
        <p:spPr>
          <a:xfrm>
            <a:off x="4577951" y="4699985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2" name="Donut 1141">
            <a:extLst>
              <a:ext uri="{FF2B5EF4-FFF2-40B4-BE49-F238E27FC236}">
                <a16:creationId xmlns:a16="http://schemas.microsoft.com/office/drawing/2014/main" id="{572407CF-D46A-2CCD-8BF5-38A9EDD83A6E}"/>
              </a:ext>
            </a:extLst>
          </p:cNvPr>
          <p:cNvSpPr/>
          <p:nvPr/>
        </p:nvSpPr>
        <p:spPr>
          <a:xfrm>
            <a:off x="4805209" y="4699985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5" name="Donut 1144">
            <a:extLst>
              <a:ext uri="{FF2B5EF4-FFF2-40B4-BE49-F238E27FC236}">
                <a16:creationId xmlns:a16="http://schemas.microsoft.com/office/drawing/2014/main" id="{75C92D8F-7B08-DD10-1FFE-35214A0E852E}"/>
              </a:ext>
            </a:extLst>
          </p:cNvPr>
          <p:cNvSpPr/>
          <p:nvPr/>
        </p:nvSpPr>
        <p:spPr>
          <a:xfrm>
            <a:off x="4805209" y="4424262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9" name="Donut 1148">
            <a:extLst>
              <a:ext uri="{FF2B5EF4-FFF2-40B4-BE49-F238E27FC236}">
                <a16:creationId xmlns:a16="http://schemas.microsoft.com/office/drawing/2014/main" id="{4CE1D9C4-CA9F-C2C8-589E-11E272F89C44}"/>
              </a:ext>
            </a:extLst>
          </p:cNvPr>
          <p:cNvSpPr/>
          <p:nvPr/>
        </p:nvSpPr>
        <p:spPr>
          <a:xfrm>
            <a:off x="5253667" y="4427046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50" name="Donut 1149">
            <a:extLst>
              <a:ext uri="{FF2B5EF4-FFF2-40B4-BE49-F238E27FC236}">
                <a16:creationId xmlns:a16="http://schemas.microsoft.com/office/drawing/2014/main" id="{A9FD010F-9B11-B870-544D-EB7CB36BAF35}"/>
              </a:ext>
            </a:extLst>
          </p:cNvPr>
          <p:cNvSpPr/>
          <p:nvPr/>
        </p:nvSpPr>
        <p:spPr>
          <a:xfrm>
            <a:off x="5479875" y="4705332"/>
            <a:ext cx="173311" cy="173311"/>
          </a:xfrm>
          <a:prstGeom prst="don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51" name="Rectangle 1150">
            <a:extLst>
              <a:ext uri="{FF2B5EF4-FFF2-40B4-BE49-F238E27FC236}">
                <a16:creationId xmlns:a16="http://schemas.microsoft.com/office/drawing/2014/main" id="{F76F5870-E757-DDE6-F64D-625D5A7ABFCE}"/>
              </a:ext>
            </a:extLst>
          </p:cNvPr>
          <p:cNvSpPr/>
          <p:nvPr/>
        </p:nvSpPr>
        <p:spPr>
          <a:xfrm>
            <a:off x="4173911" y="5200017"/>
            <a:ext cx="45719" cy="3308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5" name="Rectangle 1154">
            <a:extLst>
              <a:ext uri="{FF2B5EF4-FFF2-40B4-BE49-F238E27FC236}">
                <a16:creationId xmlns:a16="http://schemas.microsoft.com/office/drawing/2014/main" id="{109C1A6D-7B1F-035D-E10E-D29F1B2424F5}"/>
              </a:ext>
            </a:extLst>
          </p:cNvPr>
          <p:cNvSpPr/>
          <p:nvPr/>
        </p:nvSpPr>
        <p:spPr>
          <a:xfrm>
            <a:off x="4412742" y="4928913"/>
            <a:ext cx="45719" cy="5957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7" name="Rectangle 1156">
            <a:extLst>
              <a:ext uri="{FF2B5EF4-FFF2-40B4-BE49-F238E27FC236}">
                <a16:creationId xmlns:a16="http://schemas.microsoft.com/office/drawing/2014/main" id="{BCBDAB55-122D-13E3-8F91-60D779B32101}"/>
              </a:ext>
            </a:extLst>
          </p:cNvPr>
          <p:cNvSpPr/>
          <p:nvPr/>
        </p:nvSpPr>
        <p:spPr>
          <a:xfrm>
            <a:off x="4641747" y="4666697"/>
            <a:ext cx="45719" cy="8609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8" name="Rectangle 1157">
            <a:extLst>
              <a:ext uri="{FF2B5EF4-FFF2-40B4-BE49-F238E27FC236}">
                <a16:creationId xmlns:a16="http://schemas.microsoft.com/office/drawing/2014/main" id="{EBB9F436-F480-0675-1616-90FAAABD7127}"/>
              </a:ext>
            </a:extLst>
          </p:cNvPr>
          <p:cNvSpPr/>
          <p:nvPr/>
        </p:nvSpPr>
        <p:spPr>
          <a:xfrm>
            <a:off x="4869005" y="4371618"/>
            <a:ext cx="45719" cy="1158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9" name="Rectangle 1158">
            <a:extLst>
              <a:ext uri="{FF2B5EF4-FFF2-40B4-BE49-F238E27FC236}">
                <a16:creationId xmlns:a16="http://schemas.microsoft.com/office/drawing/2014/main" id="{2CC1EB5C-BA12-5FA4-792A-3040428BA305}"/>
              </a:ext>
            </a:extLst>
          </p:cNvPr>
          <p:cNvSpPr/>
          <p:nvPr/>
        </p:nvSpPr>
        <p:spPr>
          <a:xfrm>
            <a:off x="5097605" y="4107653"/>
            <a:ext cx="49284" cy="14124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0" name="Rectangle 1159">
            <a:extLst>
              <a:ext uri="{FF2B5EF4-FFF2-40B4-BE49-F238E27FC236}">
                <a16:creationId xmlns:a16="http://schemas.microsoft.com/office/drawing/2014/main" id="{7BCE20EF-B82A-3E13-DD64-C2DF555B55F5}"/>
              </a:ext>
            </a:extLst>
          </p:cNvPr>
          <p:cNvSpPr/>
          <p:nvPr/>
        </p:nvSpPr>
        <p:spPr>
          <a:xfrm>
            <a:off x="5317463" y="4366461"/>
            <a:ext cx="45719" cy="1158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1" name="Rectangle 1160">
            <a:extLst>
              <a:ext uri="{FF2B5EF4-FFF2-40B4-BE49-F238E27FC236}">
                <a16:creationId xmlns:a16="http://schemas.microsoft.com/office/drawing/2014/main" id="{F021FDAF-6E52-A9DA-6274-6B4BC4C0A46B}"/>
              </a:ext>
            </a:extLst>
          </p:cNvPr>
          <p:cNvSpPr/>
          <p:nvPr/>
        </p:nvSpPr>
        <p:spPr>
          <a:xfrm>
            <a:off x="5543671" y="4671686"/>
            <a:ext cx="45719" cy="8609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2" name="Rectangle 1161">
            <a:extLst>
              <a:ext uri="{FF2B5EF4-FFF2-40B4-BE49-F238E27FC236}">
                <a16:creationId xmlns:a16="http://schemas.microsoft.com/office/drawing/2014/main" id="{A930EECC-17DA-5C83-3F26-AA1114B7A227}"/>
              </a:ext>
            </a:extLst>
          </p:cNvPr>
          <p:cNvSpPr/>
          <p:nvPr/>
        </p:nvSpPr>
        <p:spPr>
          <a:xfrm>
            <a:off x="5780568" y="5200888"/>
            <a:ext cx="45719" cy="3308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63" name="TextBox 1162">
                <a:extLst>
                  <a:ext uri="{FF2B5EF4-FFF2-40B4-BE49-F238E27FC236}">
                    <a16:creationId xmlns:a16="http://schemas.microsoft.com/office/drawing/2014/main" id="{0C85EA15-0726-9B58-A19E-19CB0C7D3AC3}"/>
                  </a:ext>
                </a:extLst>
              </p:cNvPr>
              <p:cNvSpPr txBox="1"/>
              <p:nvPr/>
            </p:nvSpPr>
            <p:spPr>
              <a:xfrm>
                <a:off x="799822" y="6322763"/>
                <a:ext cx="10871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−1.9 (1)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63" name="TextBox 1162">
                <a:extLst>
                  <a:ext uri="{FF2B5EF4-FFF2-40B4-BE49-F238E27FC236}">
                    <a16:creationId xmlns:a16="http://schemas.microsoft.com/office/drawing/2014/main" id="{0C85EA15-0726-9B58-A19E-19CB0C7D3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822" y="6322763"/>
                <a:ext cx="1087157" cy="369332"/>
              </a:xfrm>
              <a:prstGeom prst="rect">
                <a:avLst/>
              </a:prstGeom>
              <a:blipFill>
                <a:blip r:embed="rId6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64" name="TextBox 1163">
                <a:extLst>
                  <a:ext uri="{FF2B5EF4-FFF2-40B4-BE49-F238E27FC236}">
                    <a16:creationId xmlns:a16="http://schemas.microsoft.com/office/drawing/2014/main" id="{3C79D44B-FD0D-F51D-CD28-4DEE06DD8F14}"/>
                  </a:ext>
                </a:extLst>
              </p:cNvPr>
              <p:cNvSpPr txBox="1"/>
              <p:nvPr/>
            </p:nvSpPr>
            <p:spPr>
              <a:xfrm>
                <a:off x="1853513" y="6322763"/>
                <a:ext cx="10871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−1.4 (2)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64" name="TextBox 1163">
                <a:extLst>
                  <a:ext uri="{FF2B5EF4-FFF2-40B4-BE49-F238E27FC236}">
                    <a16:creationId xmlns:a16="http://schemas.microsoft.com/office/drawing/2014/main" id="{3C79D44B-FD0D-F51D-CD28-4DEE06DD8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3513" y="6322763"/>
                <a:ext cx="1087157" cy="369332"/>
              </a:xfrm>
              <a:prstGeom prst="rect">
                <a:avLst/>
              </a:prstGeom>
              <a:blipFill>
                <a:blip r:embed="rId7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65" name="TextBox 1164">
                <a:extLst>
                  <a:ext uri="{FF2B5EF4-FFF2-40B4-BE49-F238E27FC236}">
                    <a16:creationId xmlns:a16="http://schemas.microsoft.com/office/drawing/2014/main" id="{CB906868-9CCB-E245-1223-C2FAA46FC157}"/>
                  </a:ext>
                </a:extLst>
              </p:cNvPr>
              <p:cNvSpPr txBox="1"/>
              <p:nvPr/>
            </p:nvSpPr>
            <p:spPr>
              <a:xfrm>
                <a:off x="2907204" y="6322763"/>
                <a:ext cx="10871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−0.9 (3)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65" name="TextBox 1164">
                <a:extLst>
                  <a:ext uri="{FF2B5EF4-FFF2-40B4-BE49-F238E27FC236}">
                    <a16:creationId xmlns:a16="http://schemas.microsoft.com/office/drawing/2014/main" id="{CB906868-9CCB-E245-1223-C2FAA46FC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204" y="6322763"/>
                <a:ext cx="1087157" cy="369332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66" name="TextBox 1165">
                <a:extLst>
                  <a:ext uri="{FF2B5EF4-FFF2-40B4-BE49-F238E27FC236}">
                    <a16:creationId xmlns:a16="http://schemas.microsoft.com/office/drawing/2014/main" id="{56B78543-C58B-E5DA-71E0-9F4945205E0D}"/>
                  </a:ext>
                </a:extLst>
              </p:cNvPr>
              <p:cNvSpPr txBox="1"/>
              <p:nvPr/>
            </p:nvSpPr>
            <p:spPr>
              <a:xfrm>
                <a:off x="3960895" y="6322763"/>
                <a:ext cx="10871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−0.4 (4)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66" name="TextBox 1165">
                <a:extLst>
                  <a:ext uri="{FF2B5EF4-FFF2-40B4-BE49-F238E27FC236}">
                    <a16:creationId xmlns:a16="http://schemas.microsoft.com/office/drawing/2014/main" id="{56B78543-C58B-E5DA-71E0-9F4945205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895" y="6322763"/>
                <a:ext cx="1087157" cy="369332"/>
              </a:xfrm>
              <a:prstGeom prst="rect">
                <a:avLst/>
              </a:prstGeom>
              <a:blipFill>
                <a:blip r:embed="rId9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67" name="TextBox 1166">
                <a:extLst>
                  <a:ext uri="{FF2B5EF4-FFF2-40B4-BE49-F238E27FC236}">
                    <a16:creationId xmlns:a16="http://schemas.microsoft.com/office/drawing/2014/main" id="{1B8FBC65-22A1-6B0F-DF3F-70F4FE73E6F2}"/>
                  </a:ext>
                </a:extLst>
              </p:cNvPr>
              <p:cNvSpPr txBox="1"/>
              <p:nvPr/>
            </p:nvSpPr>
            <p:spPr>
              <a:xfrm>
                <a:off x="5014586" y="6322763"/>
                <a:ext cx="9140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.1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(5)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67" name="TextBox 1166">
                <a:extLst>
                  <a:ext uri="{FF2B5EF4-FFF2-40B4-BE49-F238E27FC236}">
                    <a16:creationId xmlns:a16="http://schemas.microsoft.com/office/drawing/2014/main" id="{1B8FBC65-22A1-6B0F-DF3F-70F4FE73E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586" y="6322763"/>
                <a:ext cx="914033" cy="369332"/>
              </a:xfrm>
              <a:prstGeom prst="rect">
                <a:avLst/>
              </a:prstGeom>
              <a:blipFill>
                <a:blip r:embed="rId10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68" name="TextBox 1167">
                <a:extLst>
                  <a:ext uri="{FF2B5EF4-FFF2-40B4-BE49-F238E27FC236}">
                    <a16:creationId xmlns:a16="http://schemas.microsoft.com/office/drawing/2014/main" id="{5E118278-4143-9B0A-58E6-0CF2DE86FDEB}"/>
                  </a:ext>
                </a:extLst>
              </p:cNvPr>
              <p:cNvSpPr txBox="1"/>
              <p:nvPr/>
            </p:nvSpPr>
            <p:spPr>
              <a:xfrm>
                <a:off x="5895153" y="6322763"/>
                <a:ext cx="9140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.6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(4)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68" name="TextBox 1167">
                <a:extLst>
                  <a:ext uri="{FF2B5EF4-FFF2-40B4-BE49-F238E27FC236}">
                    <a16:creationId xmlns:a16="http://schemas.microsoft.com/office/drawing/2014/main" id="{5E118278-4143-9B0A-58E6-0CF2DE86F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153" y="6322763"/>
                <a:ext cx="914033" cy="369332"/>
              </a:xfrm>
              <a:prstGeom prst="rect">
                <a:avLst/>
              </a:prstGeom>
              <a:blipFill>
                <a:blip r:embed="rId11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69" name="TextBox 1168">
                <a:extLst>
                  <a:ext uri="{FF2B5EF4-FFF2-40B4-BE49-F238E27FC236}">
                    <a16:creationId xmlns:a16="http://schemas.microsoft.com/office/drawing/2014/main" id="{2147235B-3363-483A-40A0-E645FB073430}"/>
                  </a:ext>
                </a:extLst>
              </p:cNvPr>
              <p:cNvSpPr txBox="1"/>
              <p:nvPr/>
            </p:nvSpPr>
            <p:spPr>
              <a:xfrm>
                <a:off x="6775720" y="6322763"/>
                <a:ext cx="9140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.1 (3)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69" name="TextBox 1168">
                <a:extLst>
                  <a:ext uri="{FF2B5EF4-FFF2-40B4-BE49-F238E27FC236}">
                    <a16:creationId xmlns:a16="http://schemas.microsoft.com/office/drawing/2014/main" id="{2147235B-3363-483A-40A0-E645FB073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720" y="6322763"/>
                <a:ext cx="914033" cy="369332"/>
              </a:xfrm>
              <a:prstGeom prst="rect">
                <a:avLst/>
              </a:prstGeom>
              <a:blipFill>
                <a:blip r:embed="rId12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70" name="TextBox 1169">
                <a:extLst>
                  <a:ext uri="{FF2B5EF4-FFF2-40B4-BE49-F238E27FC236}">
                    <a16:creationId xmlns:a16="http://schemas.microsoft.com/office/drawing/2014/main" id="{727F2D74-D741-CA5E-0007-8D274FDE0850}"/>
                  </a:ext>
                </a:extLst>
              </p:cNvPr>
              <p:cNvSpPr txBox="1"/>
              <p:nvPr/>
            </p:nvSpPr>
            <p:spPr>
              <a:xfrm>
                <a:off x="7656286" y="6322763"/>
                <a:ext cx="9140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.6 (1)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70" name="TextBox 1169">
                <a:extLst>
                  <a:ext uri="{FF2B5EF4-FFF2-40B4-BE49-F238E27FC236}">
                    <a16:creationId xmlns:a16="http://schemas.microsoft.com/office/drawing/2014/main" id="{727F2D74-D741-CA5E-0007-8D274FDE0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286" y="6322763"/>
                <a:ext cx="914033" cy="369332"/>
              </a:xfrm>
              <a:prstGeom prst="rect">
                <a:avLst/>
              </a:prstGeom>
              <a:blipFill>
                <a:blip r:embed="rId1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71" name="Picture 1170">
            <a:extLst>
              <a:ext uri="{FF2B5EF4-FFF2-40B4-BE49-F238E27FC236}">
                <a16:creationId xmlns:a16="http://schemas.microsoft.com/office/drawing/2014/main" id="{9E5475ED-96F3-B4D1-F05E-67574392FD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54720" y="366319"/>
            <a:ext cx="2531220" cy="204996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73" name="TextBox 1172">
            <a:extLst>
              <a:ext uri="{FF2B5EF4-FFF2-40B4-BE49-F238E27FC236}">
                <a16:creationId xmlns:a16="http://schemas.microsoft.com/office/drawing/2014/main" id="{1781746F-BC3B-2289-06A6-A01A4EDE8DD5}"/>
              </a:ext>
            </a:extLst>
          </p:cNvPr>
          <p:cNvSpPr txBox="1"/>
          <p:nvPr/>
        </p:nvSpPr>
        <p:spPr>
          <a:xfrm>
            <a:off x="5522074" y="19604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🫨</a:t>
            </a:r>
          </a:p>
        </p:txBody>
      </p:sp>
    </p:spTree>
    <p:extLst>
      <p:ext uri="{BB962C8B-B14F-4D97-AF65-F5344CB8AC3E}">
        <p14:creationId xmlns:p14="http://schemas.microsoft.com/office/powerpoint/2010/main" val="343525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8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1026" grpId="0" animBg="1"/>
      <p:bldP spid="1027" grpId="0" animBg="1"/>
      <p:bldP spid="1028" grpId="0" animBg="1"/>
      <p:bldP spid="1029" grpId="0" animBg="1"/>
      <p:bldP spid="1033" grpId="0" animBg="1"/>
      <p:bldP spid="1034" grpId="0" animBg="1"/>
      <p:bldP spid="1035" grpId="0" animBg="1"/>
      <p:bldP spid="1040" grpId="0" animBg="1"/>
      <p:bldP spid="1041" grpId="0" animBg="1"/>
      <p:bldP spid="1047" grpId="0" animBg="1"/>
      <p:bldP spid="1048" grpId="0" animBg="1"/>
      <p:bldP spid="1049" grpId="0" animBg="1"/>
      <p:bldP spid="1055" grpId="0" animBg="1"/>
      <p:bldP spid="1057" grpId="0" animBg="1"/>
      <p:bldP spid="1059" grpId="0" animBg="1"/>
      <p:bldP spid="1061" grpId="0" animBg="1"/>
      <p:bldP spid="1069" grpId="0" animBg="1"/>
      <p:bldP spid="1071" grpId="0" animBg="1"/>
      <p:bldP spid="1072" grpId="0" animBg="1"/>
      <p:bldP spid="1073" grpId="0" animBg="1"/>
      <p:bldP spid="1074" grpId="0" animBg="1"/>
      <p:bldP spid="1075" grpId="0" animBg="1"/>
      <p:bldP spid="1077" grpId="0" animBg="1"/>
      <p:bldP spid="1090" grpId="0" animBg="1"/>
      <p:bldP spid="1091" grpId="0" animBg="1"/>
      <p:bldP spid="1104" grpId="0" animBg="1"/>
      <p:bldP spid="1105" grpId="0" animBg="1"/>
      <p:bldP spid="1106" grpId="0" animBg="1"/>
      <p:bldP spid="1107" grpId="0" animBg="1"/>
      <p:bldP spid="1108" grpId="0" animBg="1"/>
      <p:bldP spid="1109" grpId="0" animBg="1"/>
      <p:bldP spid="1110" grpId="0" animBg="1"/>
      <p:bldP spid="1111" grpId="0" animBg="1"/>
      <p:bldP spid="1112" grpId="0" animBg="1"/>
      <p:bldP spid="1113" grpId="0" animBg="1"/>
      <p:bldP spid="1114" grpId="0" animBg="1"/>
      <p:bldP spid="1116" grpId="0" animBg="1"/>
      <p:bldP spid="1118" grpId="0" animBg="1"/>
      <p:bldP spid="1119" grpId="0" animBg="1"/>
      <p:bldP spid="1120" grpId="0" animBg="1"/>
      <p:bldP spid="1121" grpId="0" animBg="1"/>
      <p:bldP spid="1125" grpId="0" animBg="1"/>
      <p:bldP spid="1126" grpId="0" animBg="1"/>
      <p:bldP spid="1127" grpId="0" animBg="1"/>
      <p:bldP spid="1128" grpId="0" animBg="1"/>
      <p:bldP spid="1129" grpId="0" animBg="1"/>
      <p:bldP spid="1132" grpId="0" animBg="1"/>
      <p:bldP spid="1133" grpId="0" animBg="1"/>
      <p:bldP spid="1134" grpId="0" animBg="1"/>
      <p:bldP spid="1135" grpId="0" animBg="1"/>
      <p:bldP spid="1136" grpId="0" animBg="1"/>
      <p:bldP spid="1137" grpId="0" animBg="1"/>
      <p:bldP spid="1138" grpId="0" animBg="1"/>
      <p:bldP spid="1139" grpId="0" animBg="1"/>
      <p:bldP spid="1141" grpId="0" animBg="1"/>
      <p:bldP spid="1142" grpId="0" animBg="1"/>
      <p:bldP spid="1145" grpId="0" animBg="1"/>
      <p:bldP spid="1149" grpId="0" animBg="1"/>
      <p:bldP spid="1150" grpId="0" animBg="1"/>
      <p:bldP spid="1151" grpId="0" animBg="1"/>
      <p:bldP spid="1155" grpId="0" animBg="1"/>
      <p:bldP spid="1157" grpId="0" animBg="1"/>
      <p:bldP spid="1158" grpId="0" animBg="1"/>
      <p:bldP spid="1159" grpId="0" animBg="1"/>
      <p:bldP spid="1160" grpId="0" animBg="1"/>
      <p:bldP spid="1161" grpId="0" animBg="1"/>
      <p:bldP spid="1162" grpId="0" animBg="1"/>
      <p:bldP spid="1163" grpId="0"/>
      <p:bldP spid="1164" grpId="0"/>
      <p:bldP spid="1165" grpId="0"/>
      <p:bldP spid="1166" grpId="0"/>
      <p:bldP spid="1167" grpId="0"/>
      <p:bldP spid="1168" grpId="0"/>
      <p:bldP spid="1169" grpId="0"/>
      <p:bldP spid="1170" grpId="0"/>
      <p:bldP spid="117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688" y="555037"/>
            <a:ext cx="9158704" cy="1842442"/>
          </a:xfrm>
        </p:spPr>
        <p:txBody>
          <a:bodyPr/>
          <a:lstStyle/>
          <a:p>
            <a:r>
              <a:rPr lang="en-US" dirty="0"/>
              <a:t>Simulation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62" y="2214882"/>
            <a:ext cx="8783638" cy="4719318"/>
          </a:xfrm>
        </p:spPr>
        <p:txBody>
          <a:bodyPr>
            <a:normAutofit/>
          </a:bodyPr>
          <a:lstStyle/>
          <a:p>
            <a:pPr marL="38100" indent="0">
              <a:buNone/>
            </a:pPr>
            <a:r>
              <a:rPr lang="en-US" sz="3600" dirty="0"/>
              <a:t>People waiting to get water from a pump. Let </a:t>
            </a:r>
            <a:r>
              <a:rPr lang="en-US" sz="3600" dirty="0" err="1"/>
              <a:t>T</a:t>
            </a:r>
            <a:r>
              <a:rPr lang="en-US" sz="3600" baseline="-25000" dirty="0" err="1"/>
              <a:t>i</a:t>
            </a:r>
            <a:r>
              <a:rPr lang="en-US" sz="3600" dirty="0"/>
              <a:t> be the inter-arrival time between the </a:t>
            </a:r>
            <a:r>
              <a:rPr lang="en-US" sz="3600" i="1" dirty="0" err="1"/>
              <a:t>i</a:t>
            </a:r>
            <a:r>
              <a:rPr lang="en-US" sz="3600" dirty="0" err="1"/>
              <a:t>th</a:t>
            </a:r>
            <a:r>
              <a:rPr lang="en-US" sz="3600" dirty="0"/>
              <a:t> customer and the previous one, so</a:t>
            </a:r>
          </a:p>
          <a:p>
            <a:pPr marL="38100" indent="0">
              <a:buNone/>
            </a:pPr>
            <a:r>
              <a:rPr lang="en-US" sz="3600" dirty="0"/>
              <a:t>Customers arrival:       T</a:t>
            </a:r>
            <a:r>
              <a:rPr lang="en-US" sz="3600" baseline="-25000" dirty="0"/>
              <a:t>1</a:t>
            </a:r>
            <a:r>
              <a:rPr lang="en-US" sz="3600" dirty="0"/>
              <a:t>,  T</a:t>
            </a:r>
            <a:r>
              <a:rPr lang="en-US" sz="3600" baseline="-25000" dirty="0"/>
              <a:t>1</a:t>
            </a:r>
            <a:r>
              <a:rPr lang="en-US" sz="3600" dirty="0"/>
              <a:t>+T</a:t>
            </a:r>
            <a:r>
              <a:rPr lang="en-US" sz="3600" baseline="-25000" dirty="0"/>
              <a:t>2</a:t>
            </a:r>
            <a:r>
              <a:rPr lang="en-US" sz="3600" dirty="0"/>
              <a:t>, T</a:t>
            </a:r>
            <a:r>
              <a:rPr lang="en-US" sz="3600" baseline="-25000" dirty="0"/>
              <a:t>1</a:t>
            </a:r>
            <a:r>
              <a:rPr lang="en-US" sz="3600" dirty="0"/>
              <a:t>+T</a:t>
            </a:r>
            <a:r>
              <a:rPr lang="en-US" sz="3600" baseline="-25000" dirty="0"/>
              <a:t>2</a:t>
            </a:r>
            <a:r>
              <a:rPr lang="en-US" sz="3600" dirty="0"/>
              <a:t>+T</a:t>
            </a:r>
            <a:r>
              <a:rPr lang="en-US" sz="3600" baseline="-25000" dirty="0"/>
              <a:t>3</a:t>
            </a:r>
            <a:r>
              <a:rPr lang="en-US" sz="3600" dirty="0"/>
              <a:t>, ...</a:t>
            </a:r>
          </a:p>
          <a:p>
            <a:pPr marL="38100" indent="0">
              <a:buNone/>
            </a:pPr>
            <a:r>
              <a:rPr lang="en-US" sz="3600" dirty="0"/>
              <a:t>Their service times:     S</a:t>
            </a:r>
            <a:r>
              <a:rPr lang="en-US" sz="3600" baseline="-25000" dirty="0"/>
              <a:t>1</a:t>
            </a:r>
            <a:r>
              <a:rPr lang="en-US" sz="3600" dirty="0"/>
              <a:t>,  S</a:t>
            </a:r>
            <a:r>
              <a:rPr lang="en-US" sz="3600" baseline="-25000" dirty="0"/>
              <a:t>2</a:t>
            </a:r>
            <a:r>
              <a:rPr lang="en-US" sz="3600" dirty="0"/>
              <a:t>,       S</a:t>
            </a:r>
            <a:r>
              <a:rPr lang="en-US" sz="3600" baseline="-25000" dirty="0"/>
              <a:t>3</a:t>
            </a:r>
            <a:r>
              <a:rPr lang="en-US" sz="3600" dirty="0"/>
              <a:t>,            ...</a:t>
            </a:r>
          </a:p>
          <a:p>
            <a:pPr marL="38100" indent="0">
              <a:buNone/>
            </a:pPr>
            <a:r>
              <a:rPr lang="en-US" sz="3600" dirty="0"/>
              <a:t>The pump capacity v is a model parameter to be determined, and S</a:t>
            </a:r>
            <a:r>
              <a:rPr lang="en-US" sz="3600" baseline="-25000" dirty="0"/>
              <a:t>i</a:t>
            </a:r>
            <a:r>
              <a:rPr lang="en-US" sz="3600" dirty="0"/>
              <a:t> = </a:t>
            </a:r>
            <a:r>
              <a:rPr lang="en-US" sz="3600" dirty="0" err="1"/>
              <a:t>R</a:t>
            </a:r>
            <a:r>
              <a:rPr lang="en-US" sz="3600" baseline="-25000" dirty="0" err="1"/>
              <a:t>i</a:t>
            </a:r>
            <a:r>
              <a:rPr lang="en-US" sz="3600" dirty="0"/>
              <a:t> / v for all </a:t>
            </a:r>
            <a:r>
              <a:rPr lang="en-US" sz="3600" i="1" dirty="0" err="1"/>
              <a:t>i</a:t>
            </a:r>
            <a:r>
              <a:rPr lang="en-US" sz="3600" dirty="0"/>
              <a:t>, where </a:t>
            </a:r>
            <a:r>
              <a:rPr lang="en-US" sz="3600" dirty="0" err="1"/>
              <a:t>R</a:t>
            </a:r>
            <a:r>
              <a:rPr lang="en-US" sz="3600" baseline="-25000" dirty="0" err="1"/>
              <a:t>i</a:t>
            </a:r>
            <a:r>
              <a:rPr lang="en-US" sz="3600" dirty="0"/>
              <a:t> is the demand of the </a:t>
            </a:r>
            <a:r>
              <a:rPr lang="en-US" sz="3600" i="1" dirty="0" err="1"/>
              <a:t>i</a:t>
            </a:r>
            <a:r>
              <a:rPr lang="en-US" sz="3600" dirty="0" err="1"/>
              <a:t>th</a:t>
            </a:r>
            <a:r>
              <a:rPr lang="en-US" sz="3600" dirty="0"/>
              <a:t> customer.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46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275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A9F475-D4A1-D2EB-A444-970B3C8D6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3B587-D3DD-3B16-7389-60CAF4F51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47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F91147-637F-E386-4142-09554A84E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714" y="1600200"/>
            <a:ext cx="1945585" cy="220980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0FD012EF-8FDB-9160-8873-713003CC5D70}"/>
              </a:ext>
            </a:extLst>
          </p:cNvPr>
          <p:cNvGrpSpPr/>
          <p:nvPr/>
        </p:nvGrpSpPr>
        <p:grpSpPr>
          <a:xfrm>
            <a:off x="660400" y="3657600"/>
            <a:ext cx="1409552" cy="2840680"/>
            <a:chOff x="660400" y="3657600"/>
            <a:chExt cx="1409552" cy="28406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4399076-EA38-B0E7-52D0-14E786952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400" y="3657600"/>
              <a:ext cx="1409552" cy="28406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7A33E0D-602A-DA06-E2A5-ACF8BE4BE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5576" y="5043304"/>
              <a:ext cx="609600" cy="714615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B26A3B9-551A-5218-02EA-DEDE270C3374}"/>
                  </a:ext>
                </a:extLst>
              </p:cNvPr>
              <p:cNvSpPr txBox="1"/>
              <p:nvPr/>
            </p:nvSpPr>
            <p:spPr>
              <a:xfrm>
                <a:off x="2376537" y="4551975"/>
                <a:ext cx="3540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B26A3B9-551A-5218-02EA-DEDE270C3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537" y="4551975"/>
                <a:ext cx="354071" cy="369332"/>
              </a:xfrm>
              <a:prstGeom prst="rect">
                <a:avLst/>
              </a:prstGeom>
              <a:blipFill>
                <a:blip r:embed="rId5"/>
                <a:stretch>
                  <a:fillRect l="-20690" r="-3448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247CAF3B-9E68-4A2D-5267-7957B4FB3B35}"/>
              </a:ext>
            </a:extLst>
          </p:cNvPr>
          <p:cNvGrpSpPr/>
          <p:nvPr/>
        </p:nvGrpSpPr>
        <p:grpSpPr>
          <a:xfrm>
            <a:off x="2101517" y="4887440"/>
            <a:ext cx="901811" cy="381000"/>
            <a:chOff x="660400" y="914400"/>
            <a:chExt cx="2743200" cy="381000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E047107-C9DF-2AF0-D37B-9CB8DDCCEBFF}"/>
                </a:ext>
              </a:extLst>
            </p:cNvPr>
            <p:cNvCxnSpPr/>
            <p:nvPr/>
          </p:nvCxnSpPr>
          <p:spPr>
            <a:xfrm>
              <a:off x="660400" y="914400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6CB9280-648F-D474-1620-0AE590D44469}"/>
                </a:ext>
              </a:extLst>
            </p:cNvPr>
            <p:cNvCxnSpPr/>
            <p:nvPr/>
          </p:nvCxnSpPr>
          <p:spPr>
            <a:xfrm>
              <a:off x="3403600" y="914400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56DED83-B27D-723F-1FE3-8381F615E6B8}"/>
                </a:ext>
              </a:extLst>
            </p:cNvPr>
            <p:cNvCxnSpPr/>
            <p:nvPr/>
          </p:nvCxnSpPr>
          <p:spPr>
            <a:xfrm>
              <a:off x="660400" y="1104900"/>
              <a:ext cx="2743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26628A4-EDDD-057B-4DEE-CF9389F2F226}"/>
              </a:ext>
            </a:extLst>
          </p:cNvPr>
          <p:cNvGrpSpPr/>
          <p:nvPr/>
        </p:nvGrpSpPr>
        <p:grpSpPr>
          <a:xfrm>
            <a:off x="4453485" y="4852804"/>
            <a:ext cx="147853" cy="381000"/>
            <a:chOff x="660400" y="914400"/>
            <a:chExt cx="2743200" cy="38100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3811164-0284-D04E-3F80-390EEFBCFA4D}"/>
                </a:ext>
              </a:extLst>
            </p:cNvPr>
            <p:cNvCxnSpPr/>
            <p:nvPr/>
          </p:nvCxnSpPr>
          <p:spPr>
            <a:xfrm>
              <a:off x="660400" y="914400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1E1B9FA-112D-8510-90EA-340F3296EFA1}"/>
                </a:ext>
              </a:extLst>
            </p:cNvPr>
            <p:cNvCxnSpPr/>
            <p:nvPr/>
          </p:nvCxnSpPr>
          <p:spPr>
            <a:xfrm>
              <a:off x="3403600" y="914400"/>
              <a:ext cx="0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6704021-621B-FD0F-8A8C-8243C5AC3440}"/>
                </a:ext>
              </a:extLst>
            </p:cNvPr>
            <p:cNvCxnSpPr/>
            <p:nvPr/>
          </p:nvCxnSpPr>
          <p:spPr>
            <a:xfrm>
              <a:off x="660400" y="1104900"/>
              <a:ext cx="2743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A43C9A1-1B2C-CFF7-CE05-404DD10BB11B}"/>
                  </a:ext>
                </a:extLst>
              </p:cNvPr>
              <p:cNvSpPr txBox="1"/>
              <p:nvPr/>
            </p:nvSpPr>
            <p:spPr>
              <a:xfrm>
                <a:off x="4350375" y="3076987"/>
                <a:ext cx="361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A43C9A1-1B2C-CFF7-CE05-404DD10BB1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0375" y="3076987"/>
                <a:ext cx="361189" cy="369332"/>
              </a:xfrm>
              <a:prstGeom prst="rect">
                <a:avLst/>
              </a:prstGeom>
              <a:blipFill>
                <a:blip r:embed="rId6"/>
                <a:stretch>
                  <a:fillRect l="-20000" r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999CAFC-B0C5-A71E-F259-453F3BF5F2F8}"/>
                  </a:ext>
                </a:extLst>
              </p:cNvPr>
              <p:cNvSpPr txBox="1"/>
              <p:nvPr/>
            </p:nvSpPr>
            <p:spPr>
              <a:xfrm>
                <a:off x="7882699" y="609600"/>
                <a:ext cx="120898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Speed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endParaRPr lang="en-US" sz="24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constant</a:t>
                </a:r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999CAFC-B0C5-A71E-F259-453F3BF5F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699" y="609600"/>
                <a:ext cx="1208985" cy="830997"/>
              </a:xfrm>
              <a:prstGeom prst="rect">
                <a:avLst/>
              </a:prstGeom>
              <a:blipFill>
                <a:blip r:embed="rId7"/>
                <a:stretch>
                  <a:fillRect l="-8333" t="-6061" r="-729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9B1C10AC-8F21-F452-F729-71F3E4519960}"/>
              </a:ext>
            </a:extLst>
          </p:cNvPr>
          <p:cNvGrpSpPr/>
          <p:nvPr/>
        </p:nvGrpSpPr>
        <p:grpSpPr>
          <a:xfrm>
            <a:off x="3022600" y="3636818"/>
            <a:ext cx="1409552" cy="2840680"/>
            <a:chOff x="3022600" y="3636818"/>
            <a:chExt cx="1409552" cy="28406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AF6CA2-9D92-B6A3-2E20-986F85AC5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2600" y="3636818"/>
              <a:ext cx="1409552" cy="284068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DDE0B36-0058-D74F-CBD5-876EC7625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91787" y="5043303"/>
              <a:ext cx="609600" cy="71461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9703358-0BAA-08DA-A42A-D4EE07EB3287}"/>
              </a:ext>
            </a:extLst>
          </p:cNvPr>
          <p:cNvGrpSpPr/>
          <p:nvPr/>
        </p:nvGrpSpPr>
        <p:grpSpPr>
          <a:xfrm>
            <a:off x="4601338" y="3636818"/>
            <a:ext cx="1409552" cy="2840680"/>
            <a:chOff x="4601338" y="3636818"/>
            <a:chExt cx="1409552" cy="28406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1895C7A-34BC-856D-5E92-8C309FD21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1338" y="3636818"/>
              <a:ext cx="1409552" cy="284068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1C9F844-5258-23DF-7F98-0F69E55CF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3634" y="5043302"/>
              <a:ext cx="609600" cy="71461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540C7A8-67EF-C1DD-04D3-F22097180983}"/>
              </a:ext>
            </a:extLst>
          </p:cNvPr>
          <p:cNvGrpSpPr/>
          <p:nvPr/>
        </p:nvGrpSpPr>
        <p:grpSpPr>
          <a:xfrm>
            <a:off x="508000" y="1828800"/>
            <a:ext cx="2495324" cy="1088439"/>
            <a:chOff x="508000" y="1828800"/>
            <a:chExt cx="2495324" cy="1088439"/>
          </a:xfrm>
        </p:grpSpPr>
        <p:sp>
          <p:nvSpPr>
            <p:cNvPr id="54" name="Oval Callout 53">
              <a:extLst>
                <a:ext uri="{FF2B5EF4-FFF2-40B4-BE49-F238E27FC236}">
                  <a16:creationId xmlns:a16="http://schemas.microsoft.com/office/drawing/2014/main" id="{22E644AA-A3EF-A063-E42F-2F3121ABD6B8}"/>
                </a:ext>
              </a:extLst>
            </p:cNvPr>
            <p:cNvSpPr/>
            <p:nvPr/>
          </p:nvSpPr>
          <p:spPr>
            <a:xfrm>
              <a:off x="508000" y="1828800"/>
              <a:ext cx="2495324" cy="1088439"/>
            </a:xfrm>
            <a:prstGeom prst="wedgeEllipseCallout">
              <a:avLst>
                <a:gd name="adj1" fmla="val -7579"/>
                <a:gd name="adj2" fmla="val 135786"/>
              </a:avLst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4459F07C-B5B5-B0FF-17C2-159720DF06C8}"/>
                    </a:ext>
                  </a:extLst>
                </p:cNvPr>
                <p:cNvSpPr txBox="1"/>
                <p:nvPr/>
              </p:nvSpPr>
              <p:spPr>
                <a:xfrm>
                  <a:off x="775265" y="2010576"/>
                  <a:ext cx="1960793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 want 2 liters.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=2</m:t>
                        </m:r>
                        <m:r>
                          <m:rPr>
                            <m:lit/>
                          </m:r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4459F07C-B5B5-B0FF-17C2-159720DF06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265" y="2010576"/>
                  <a:ext cx="1960793" cy="830997"/>
                </a:xfrm>
                <a:prstGeom prst="rect">
                  <a:avLst/>
                </a:prstGeom>
                <a:blipFill>
                  <a:blip r:embed="rId8"/>
                  <a:stretch>
                    <a:fillRect l="-4487" t="-6061" r="-3846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0BA9B1A-2500-1CF2-C55E-29BAE19FC4E5}"/>
              </a:ext>
            </a:extLst>
          </p:cNvPr>
          <p:cNvGrpSpPr/>
          <p:nvPr/>
        </p:nvGrpSpPr>
        <p:grpSpPr>
          <a:xfrm>
            <a:off x="1958161" y="538264"/>
            <a:ext cx="2495324" cy="1088439"/>
            <a:chOff x="508000" y="1828800"/>
            <a:chExt cx="2495324" cy="1088439"/>
          </a:xfrm>
        </p:grpSpPr>
        <p:sp>
          <p:nvSpPr>
            <p:cNvPr id="60" name="Oval Callout 59">
              <a:extLst>
                <a:ext uri="{FF2B5EF4-FFF2-40B4-BE49-F238E27FC236}">
                  <a16:creationId xmlns:a16="http://schemas.microsoft.com/office/drawing/2014/main" id="{4D5F5AAE-493F-B8D2-0382-FB1D30C8519C}"/>
                </a:ext>
              </a:extLst>
            </p:cNvPr>
            <p:cNvSpPr/>
            <p:nvPr/>
          </p:nvSpPr>
          <p:spPr>
            <a:xfrm>
              <a:off x="508000" y="1828800"/>
              <a:ext cx="2495324" cy="1088439"/>
            </a:xfrm>
            <a:prstGeom prst="wedgeEllipseCallout">
              <a:avLst>
                <a:gd name="adj1" fmla="val 22828"/>
                <a:gd name="adj2" fmla="val 259120"/>
              </a:avLst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B23E4B49-607C-AFB4-92D3-B3C2A1340834}"/>
                    </a:ext>
                  </a:extLst>
                </p:cNvPr>
                <p:cNvSpPr txBox="1"/>
                <p:nvPr/>
              </p:nvSpPr>
              <p:spPr>
                <a:xfrm>
                  <a:off x="775265" y="1976300"/>
                  <a:ext cx="1960793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 want 1 liters.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m:rPr>
                            <m:lit/>
                          </m:r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B23E4B49-607C-AFB4-92D3-B3C2A13408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265" y="1976300"/>
                  <a:ext cx="1960793" cy="830997"/>
                </a:xfrm>
                <a:prstGeom prst="rect">
                  <a:avLst/>
                </a:prstGeom>
                <a:blipFill>
                  <a:blip r:embed="rId9"/>
                  <a:stretch>
                    <a:fillRect l="-5161" t="-5970" r="-3871" b="-89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F3E1F54-73CC-647B-2AA2-97E02352B82E}"/>
              </a:ext>
            </a:extLst>
          </p:cNvPr>
          <p:cNvGrpSpPr/>
          <p:nvPr/>
        </p:nvGrpSpPr>
        <p:grpSpPr>
          <a:xfrm>
            <a:off x="4861198" y="2101281"/>
            <a:ext cx="2495324" cy="1088439"/>
            <a:chOff x="508000" y="1828800"/>
            <a:chExt cx="2495324" cy="1088439"/>
          </a:xfrm>
        </p:grpSpPr>
        <p:sp>
          <p:nvSpPr>
            <p:cNvPr id="63" name="Oval Callout 62">
              <a:extLst>
                <a:ext uri="{FF2B5EF4-FFF2-40B4-BE49-F238E27FC236}">
                  <a16:creationId xmlns:a16="http://schemas.microsoft.com/office/drawing/2014/main" id="{DA9AE916-BE2A-6330-6565-BFFE9157C121}"/>
                </a:ext>
              </a:extLst>
            </p:cNvPr>
            <p:cNvSpPr/>
            <p:nvPr/>
          </p:nvSpPr>
          <p:spPr>
            <a:xfrm>
              <a:off x="508000" y="1828800"/>
              <a:ext cx="2495324" cy="1088439"/>
            </a:xfrm>
            <a:prstGeom prst="wedgeEllipseCallout">
              <a:avLst>
                <a:gd name="adj1" fmla="val -20054"/>
                <a:gd name="adj2" fmla="val 110762"/>
              </a:avLst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4F5677D4-3918-9E06-5D14-8ED0FAD4A127}"/>
                    </a:ext>
                  </a:extLst>
                </p:cNvPr>
                <p:cNvSpPr txBox="1"/>
                <p:nvPr/>
              </p:nvSpPr>
              <p:spPr>
                <a:xfrm>
                  <a:off x="775265" y="1957520"/>
                  <a:ext cx="1960793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 want 5 liters.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lit/>
                          </m:r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4F5677D4-3918-9E06-5D14-8ED0FAD4A1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265" y="1957520"/>
                  <a:ext cx="1960793" cy="830997"/>
                </a:xfrm>
                <a:prstGeom prst="rect">
                  <a:avLst/>
                </a:prstGeom>
                <a:blipFill>
                  <a:blip r:embed="rId10"/>
                  <a:stretch>
                    <a:fillRect l="-4487" t="-6061" r="-3846" b="-106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F22A1CCE-3880-6A63-224E-815CD1AE0BD4}"/>
              </a:ext>
            </a:extLst>
          </p:cNvPr>
          <p:cNvSpPr txBox="1"/>
          <p:nvPr/>
        </p:nvSpPr>
        <p:spPr>
          <a:xfrm>
            <a:off x="6299698" y="4942105"/>
            <a:ext cx="3227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long should I wait?</a:t>
            </a:r>
          </a:p>
        </p:txBody>
      </p:sp>
    </p:spTree>
    <p:extLst>
      <p:ext uri="{BB962C8B-B14F-4D97-AF65-F5344CB8AC3E}">
        <p14:creationId xmlns:p14="http://schemas.microsoft.com/office/powerpoint/2010/main" val="364789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9" grpId="0"/>
      <p:bldP spid="5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688" y="555037"/>
            <a:ext cx="9158704" cy="1842442"/>
          </a:xfrm>
        </p:spPr>
        <p:txBody>
          <a:bodyPr/>
          <a:lstStyle/>
          <a:p>
            <a:r>
              <a:rPr lang="en-US" dirty="0"/>
              <a:t>Simulation example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2819400"/>
            <a:ext cx="8961438" cy="4719318"/>
          </a:xfrm>
          <a:ln>
            <a:noFill/>
          </a:ln>
        </p:spPr>
        <p:txBody>
          <a:bodyPr>
            <a:normAutofit/>
          </a:bodyPr>
          <a:lstStyle/>
          <a:p>
            <a:pPr marL="38100" indent="0">
              <a:buNone/>
            </a:pPr>
            <a:r>
              <a:rPr lang="en-US" sz="3600" dirty="0"/>
              <a:t>An analysis of the situation leads to the following assumptions:</a:t>
            </a:r>
          </a:p>
          <a:p>
            <a:pPr marL="38100" indent="0">
              <a:buNone/>
            </a:pPr>
            <a:r>
              <a:rPr lang="en-US" sz="3600" dirty="0"/>
              <a:t>Inter-arrival times: </a:t>
            </a:r>
            <a:r>
              <a:rPr lang="en-US" sz="3600" b="1" u="sng" dirty="0"/>
              <a:t>every </a:t>
            </a:r>
            <a:r>
              <a:rPr lang="en-US" sz="3600" b="1" u="sng" dirty="0" err="1"/>
              <a:t>T</a:t>
            </a:r>
            <a:r>
              <a:rPr lang="en-US" sz="3600" b="1" u="sng" baseline="-25000" dirty="0" err="1"/>
              <a:t>i</a:t>
            </a:r>
            <a:r>
              <a:rPr lang="en-US" sz="3600" b="1" u="sng" dirty="0"/>
              <a:t> has an </a:t>
            </a:r>
            <a:r>
              <a:rPr lang="en-US" sz="3600" b="1" u="sng" dirty="0" err="1"/>
              <a:t>Exp</a:t>
            </a:r>
            <a:r>
              <a:rPr lang="en-US" sz="3600" b="1" u="sng" dirty="0"/>
              <a:t>(0.5)</a:t>
            </a:r>
            <a:r>
              <a:rPr lang="en-US" sz="3600" dirty="0"/>
              <a:t> distribution (minutes)</a:t>
            </a:r>
          </a:p>
          <a:p>
            <a:pPr marL="38100" indent="0">
              <a:buNone/>
            </a:pPr>
            <a:r>
              <a:rPr lang="en-US" sz="3600" dirty="0"/>
              <a:t>Service requirement: </a:t>
            </a:r>
            <a:r>
              <a:rPr lang="en-US" sz="3600" b="1" u="sng" dirty="0"/>
              <a:t>every R</a:t>
            </a:r>
            <a:r>
              <a:rPr lang="en-US" sz="3600" b="1" u="sng" baseline="-25000" dirty="0"/>
              <a:t>i</a:t>
            </a:r>
            <a:r>
              <a:rPr lang="en-US" sz="3600" b="1" u="sng" dirty="0"/>
              <a:t> has a U(2, 5)</a:t>
            </a:r>
            <a:r>
              <a:rPr lang="en-US" sz="3600" dirty="0"/>
              <a:t> distribution (liters)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48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C9F8F1-985C-83A2-1835-8B2FB3067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944" y="296856"/>
            <a:ext cx="2390358" cy="252254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9333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688" y="555037"/>
            <a:ext cx="9158704" cy="1842442"/>
          </a:xfrm>
        </p:spPr>
        <p:txBody>
          <a:bodyPr/>
          <a:lstStyle/>
          <a:p>
            <a:r>
              <a:rPr lang="en-US" dirty="0"/>
              <a:t>Simulation example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010" y="2209800"/>
            <a:ext cx="8961438" cy="1295400"/>
          </a:xfrm>
        </p:spPr>
        <p:txBody>
          <a:bodyPr>
            <a:normAutofit/>
          </a:bodyPr>
          <a:lstStyle/>
          <a:p>
            <a:pPr marL="38100" indent="0">
              <a:buNone/>
            </a:pPr>
            <a:r>
              <a:rPr lang="en-US" sz="3600" dirty="0"/>
              <a:t>Let </a:t>
            </a:r>
            <a:r>
              <a:rPr lang="en-US" sz="3600" b="1" u="sng" dirty="0"/>
              <a:t>W</a:t>
            </a:r>
            <a:r>
              <a:rPr lang="en-US" sz="3600" b="1" u="sng" baseline="-25000" dirty="0"/>
              <a:t>i</a:t>
            </a:r>
            <a:r>
              <a:rPr lang="en-US" sz="3600" b="1" u="sng" dirty="0"/>
              <a:t> be the waiting time</a:t>
            </a:r>
            <a:r>
              <a:rPr lang="en-US" sz="3600" dirty="0"/>
              <a:t> of the </a:t>
            </a:r>
            <a:r>
              <a:rPr lang="en-US" sz="3600" i="1" dirty="0" err="1"/>
              <a:t>i</a:t>
            </a:r>
            <a:r>
              <a:rPr lang="en-US" sz="3600" dirty="0" err="1"/>
              <a:t>th</a:t>
            </a:r>
            <a:r>
              <a:rPr lang="en-US" sz="3600" dirty="0"/>
              <a:t> customer:</a:t>
            </a:r>
          </a:p>
          <a:p>
            <a:pPr marL="38100" indent="0">
              <a:buNone/>
            </a:pPr>
            <a:r>
              <a:rPr lang="en-US" sz="3600" dirty="0"/>
              <a:t>    W</a:t>
            </a:r>
            <a:r>
              <a:rPr lang="en-US" sz="3600" baseline="-25000" dirty="0"/>
              <a:t>i</a:t>
            </a:r>
            <a:r>
              <a:rPr lang="en-US" sz="3600" dirty="0"/>
              <a:t> = max{W</a:t>
            </a:r>
            <a:r>
              <a:rPr lang="en-US" sz="3600" baseline="-25000" dirty="0"/>
              <a:t>i-1</a:t>
            </a:r>
            <a:r>
              <a:rPr lang="en-US" sz="3600" dirty="0"/>
              <a:t> + S</a:t>
            </a:r>
            <a:r>
              <a:rPr lang="en-US" sz="3600" baseline="-25000" dirty="0"/>
              <a:t>i-1</a:t>
            </a:r>
            <a:r>
              <a:rPr lang="en-US" sz="3600" dirty="0"/>
              <a:t> − </a:t>
            </a:r>
            <a:r>
              <a:rPr lang="en-US" sz="3600" dirty="0" err="1"/>
              <a:t>T</a:t>
            </a:r>
            <a:r>
              <a:rPr lang="en-US" sz="3600" baseline="-25000" dirty="0" err="1"/>
              <a:t>i</a:t>
            </a:r>
            <a:r>
              <a:rPr lang="en-US" sz="3600" dirty="0"/>
              <a:t>, 0}.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49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0B89C0-073C-4915-B3DC-C70398418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5369777"/>
            <a:ext cx="7315200" cy="1786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D2E7C3-399F-4A35-AA95-E4EB426E3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88" y="3713762"/>
            <a:ext cx="7885112" cy="158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1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DD03DE-63F6-4EBC-6059-437D15D40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077C5-8CE8-5910-C444-1D0727967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F23F2-59CC-193A-687F-6C73AB18F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5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1F23621-CA85-B3DB-5CF5-A8A611B84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62" y="2214882"/>
            <a:ext cx="8961438" cy="418465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we want to do such simulations?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Coin?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Dice?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accessibility of distributions are different, as well in sampling.</a:t>
            </a:r>
          </a:p>
        </p:txBody>
      </p:sp>
    </p:spTree>
    <p:extLst>
      <p:ext uri="{BB962C8B-B14F-4D97-AF65-F5344CB8AC3E}">
        <p14:creationId xmlns:p14="http://schemas.microsoft.com/office/powerpoint/2010/main" val="26879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2B1011-E644-57FF-7E0C-176A08822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3A299-31DD-4525-86A5-1DD4F634D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50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4A60EE9-6ED7-54F3-90CD-DF15FFDA9A0F}"/>
                  </a:ext>
                </a:extLst>
              </p:cNvPr>
              <p:cNvSpPr txBox="1"/>
              <p:nvPr/>
            </p:nvSpPr>
            <p:spPr>
              <a:xfrm>
                <a:off x="2615415" y="2461874"/>
                <a:ext cx="49291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altLang="zh-CN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⁡{</m:t>
                      </m:r>
                      <m:sSub>
                        <m:sSubPr>
                          <m:ctrlP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altLang="zh-CN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altLang="zh-CN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0}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4A60EE9-6ED7-54F3-90CD-DF15FFDA9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5415" y="2461874"/>
                <a:ext cx="4929170" cy="523220"/>
              </a:xfrm>
              <a:prstGeom prst="rect">
                <a:avLst/>
              </a:prstGeom>
              <a:blipFill>
                <a:blip r:embed="rId2"/>
                <a:stretch>
                  <a:fillRect r="-256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56BA134-DEDB-7EA1-3F31-825C2C3BE1EA}"/>
              </a:ext>
            </a:extLst>
          </p:cNvPr>
          <p:cNvGrpSpPr/>
          <p:nvPr/>
        </p:nvGrpSpPr>
        <p:grpSpPr>
          <a:xfrm>
            <a:off x="2294269" y="3810000"/>
            <a:ext cx="5571462" cy="1530182"/>
            <a:chOff x="2108200" y="3810000"/>
            <a:chExt cx="5571462" cy="153018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8A728C-34AE-1826-2DBD-D8B4D20AA176}"/>
                </a:ext>
              </a:extLst>
            </p:cNvPr>
            <p:cNvSpPr txBox="1"/>
            <p:nvPr/>
          </p:nvSpPr>
          <p:spPr>
            <a:xfrm>
              <a:off x="2108200" y="3810000"/>
              <a:ext cx="55714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waiting time of the previous guy.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038F2F-44FE-022C-968A-D6959B02B067}"/>
                </a:ext>
              </a:extLst>
            </p:cNvPr>
            <p:cNvSpPr txBox="1"/>
            <p:nvPr/>
          </p:nvSpPr>
          <p:spPr>
            <a:xfrm>
              <a:off x="2108200" y="4313481"/>
              <a:ext cx="55105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service time of the previous guy.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723DE9-7FBC-8E73-ADEB-EF21C305AA96}"/>
                </a:ext>
              </a:extLst>
            </p:cNvPr>
            <p:cNvSpPr txBox="1"/>
            <p:nvPr/>
          </p:nvSpPr>
          <p:spPr>
            <a:xfrm>
              <a:off x="2108200" y="4816962"/>
              <a:ext cx="4186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arrival time of this guy.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3AA851-83A6-8E74-9D69-33BD46C458D3}"/>
                  </a:ext>
                </a:extLst>
              </p:cNvPr>
              <p:cNvSpPr txBox="1"/>
              <p:nvPr/>
            </p:nvSpPr>
            <p:spPr>
              <a:xfrm>
                <a:off x="7088435" y="1344365"/>
                <a:ext cx="1439689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𝐸𝑥𝑝</m:t>
                      </m:r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(0.5)</m:t>
                      </m:r>
                    </m:oMath>
                  </m:oMathPara>
                </a14:m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3AA851-83A6-8E74-9D69-33BD46C45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435" y="1344365"/>
                <a:ext cx="1439689" cy="369332"/>
              </a:xfrm>
              <a:prstGeom prst="rect">
                <a:avLst/>
              </a:prstGeom>
              <a:blipFill>
                <a:blip r:embed="rId3"/>
                <a:stretch>
                  <a:fillRect t="-6452" r="-4348" b="-2258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EC4FBD-3DBB-7ED2-28FF-DC6186F2541F}"/>
                  </a:ext>
                </a:extLst>
              </p:cNvPr>
              <p:cNvSpPr txBox="1"/>
              <p:nvPr/>
            </p:nvSpPr>
            <p:spPr>
              <a:xfrm>
                <a:off x="5265339" y="805971"/>
                <a:ext cx="1215397" cy="64633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m:rPr>
                          <m:lit/>
                        </m:rP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(2,5)</m:t>
                      </m:r>
                    </m:oMath>
                  </m:oMathPara>
                </a14:m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EC4FBD-3DBB-7ED2-28FF-DC6186F25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339" y="805971"/>
                <a:ext cx="1215397" cy="646331"/>
              </a:xfrm>
              <a:prstGeom prst="rect">
                <a:avLst/>
              </a:prstGeom>
              <a:blipFill>
                <a:blip r:embed="rId4"/>
                <a:stretch>
                  <a:fillRect r="-5155" b="-1320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971129A-7D5B-3F84-D970-BB7E4280C4D4}"/>
                  </a:ext>
                </a:extLst>
              </p:cNvPr>
              <p:cNvSpPr txBox="1"/>
              <p:nvPr/>
            </p:nvSpPr>
            <p:spPr>
              <a:xfrm>
                <a:off x="3175000" y="1619404"/>
                <a:ext cx="961866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971129A-7D5B-3F84-D970-BB7E4280C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0" y="1619404"/>
                <a:ext cx="961866" cy="369332"/>
              </a:xfrm>
              <a:prstGeom prst="rect">
                <a:avLst/>
              </a:prstGeom>
              <a:blipFill>
                <a:blip r:embed="rId5"/>
                <a:stretch>
                  <a:fillRect t="-6667" r="-6410" b="-2666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E726C16-A02C-B1F8-664B-DAAE53B342B3}"/>
              </a:ext>
            </a:extLst>
          </p:cNvPr>
          <p:cNvCxnSpPr>
            <a:stCxn id="22" idx="2"/>
          </p:cNvCxnSpPr>
          <p:nvPr/>
        </p:nvCxnSpPr>
        <p:spPr>
          <a:xfrm>
            <a:off x="5873038" y="1452302"/>
            <a:ext cx="45162" cy="1009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9AFD2D-9752-33D1-421B-0892ECF8B4C9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3655933" y="1988736"/>
            <a:ext cx="1043067" cy="473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F9734BF-0011-2958-23B1-D8F3E9F989B6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6784585" y="1713697"/>
            <a:ext cx="1023695" cy="748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58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688" y="555037"/>
            <a:ext cx="9158704" cy="1842442"/>
          </a:xfrm>
        </p:spPr>
        <p:txBody>
          <a:bodyPr/>
          <a:lstStyle/>
          <a:p>
            <a:r>
              <a:rPr lang="en-US" dirty="0"/>
              <a:t>Simulation example (4)</a:t>
            </a:r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2057400"/>
            <a:ext cx="805725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8003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688" y="555037"/>
            <a:ext cx="9158704" cy="1842442"/>
          </a:xfrm>
        </p:spPr>
        <p:txBody>
          <a:bodyPr/>
          <a:lstStyle/>
          <a:p>
            <a:r>
              <a:rPr lang="en-US" dirty="0"/>
              <a:t>Simulation example (5)</a:t>
            </a:r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2057400"/>
            <a:ext cx="8723312" cy="479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26555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688" y="555037"/>
            <a:ext cx="9158704" cy="1842442"/>
          </a:xfrm>
        </p:spPr>
        <p:txBody>
          <a:bodyPr/>
          <a:lstStyle/>
          <a:p>
            <a:r>
              <a:rPr lang="en-US" dirty="0"/>
              <a:t>Simulation example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2819400"/>
            <a:ext cx="9158704" cy="3581400"/>
          </a:xfrm>
        </p:spPr>
        <p:txBody>
          <a:bodyPr>
            <a:normAutofit/>
          </a:bodyPr>
          <a:lstStyle/>
          <a:p>
            <a:pPr marL="38100" indent="0">
              <a:buNone/>
            </a:pPr>
            <a:r>
              <a:rPr lang="en-US" sz="3600" dirty="0"/>
              <a:t>When the pump capacity is 2 (liters/minute),</a:t>
            </a:r>
          </a:p>
          <a:p>
            <a:pPr marL="38100" indent="0">
              <a:buNone/>
            </a:pPr>
            <a:r>
              <a:rPr lang="en-US" sz="3600" b="1" u="sng" dirty="0"/>
              <a:t>the average waiting time</a:t>
            </a:r>
            <a:r>
              <a:rPr lang="en-US" sz="3600" dirty="0"/>
              <a:t> is around 2.0 (minutes)</a:t>
            </a:r>
          </a:p>
          <a:p>
            <a:pPr marL="38100" indent="0">
              <a:buNone/>
            </a:pPr>
            <a:r>
              <a:rPr lang="en-US" sz="3600" dirty="0"/>
              <a:t>When the pump capacity is 3 (liters/minute)</a:t>
            </a:r>
          </a:p>
          <a:p>
            <a:pPr marL="38100" indent="0">
              <a:buNone/>
            </a:pPr>
            <a:r>
              <a:rPr lang="en-US" sz="3600" b="1" u="sng" dirty="0"/>
              <a:t>the average waiting time</a:t>
            </a:r>
            <a:r>
              <a:rPr lang="en-US" sz="3600" dirty="0"/>
              <a:t> is around 0.5 (minutes)</a:t>
            </a:r>
          </a:p>
          <a:p>
            <a:pPr marL="38100" indent="0">
              <a:buNone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4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CA256-00C3-41FB-8857-9D6E2ACF0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B83AF-9EA0-4C8E-9887-7CEF6198A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62" y="2590800"/>
            <a:ext cx="8961438" cy="43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1. </a:t>
            </a:r>
            <a:r>
              <a:rPr lang="en-US" altLang="zh-CN" sz="3600" b="1" dirty="0"/>
              <a:t>Using a coin </a:t>
            </a:r>
            <a:r>
              <a:rPr lang="en-US" altLang="zh-CN" sz="3600" dirty="0"/>
              <a:t>to simulate a discrete random variable with N equally probable values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2. </a:t>
            </a:r>
            <a:r>
              <a:rPr lang="en-US" sz="3600" b="1" dirty="0"/>
              <a:t>Using U(0, 1) to simulate a random variable </a:t>
            </a:r>
          </a:p>
          <a:p>
            <a:pPr marL="774698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Ber, Bin, Geo, </a:t>
            </a:r>
            <a:r>
              <a:rPr lang="en-US" sz="3600" dirty="0" err="1"/>
              <a:t>NegBin</a:t>
            </a:r>
            <a:endParaRPr lang="en-US" sz="3600" dirty="0"/>
          </a:p>
          <a:p>
            <a:pPr marL="774698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Given p(x), f(x), or F(x)</a:t>
            </a:r>
          </a:p>
          <a:p>
            <a:pPr marL="0" indent="0">
              <a:buNone/>
            </a:pPr>
            <a:r>
              <a:rPr lang="en-US" sz="3600" dirty="0"/>
              <a:t>3. </a:t>
            </a:r>
            <a:r>
              <a:rPr lang="en-US" sz="3600" b="1"/>
              <a:t>Use </a:t>
            </a:r>
            <a:r>
              <a:rPr lang="en-US" sz="3600" b="1" dirty="0"/>
              <a:t>case of problem-solving by simulation</a:t>
            </a:r>
            <a:endParaRPr lang="en-US" sz="3600" baseline="-2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D2870-20D5-495A-82EE-8E1EAE92A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768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A78E0-D699-B17B-AE57-57355F22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67EA1-DEF4-C8E4-CB56-ED1DBDF12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PDF vs. CDF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9E6AB-0E65-3EF6-7DBE-B21D2BF0E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6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5A8BB5C8-90F9-4573-90F1-0806276471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3562" y="2214882"/>
                <a:ext cx="8961438" cy="418465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PDF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Probability Density (Mass) Function, represented as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CDF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Cumulative Distribution Function, represented as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</m:oMath>
                </a14:m>
                <a:endParaRPr lang="en-US" b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=0.5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=0.5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marL="0" indent="0" algn="ctr">
                  <a:buNone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is CDF to be practically used to generate data.</a:t>
                </a:r>
              </a:p>
              <a:p>
                <a:pPr marL="0" indent="0">
                  <a:buNone/>
                </a:pPr>
                <a:r>
                  <a:rPr lang="en-US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But CDF might be hard to get, thus we need to find alternatives.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5A8BB5C8-90F9-4573-90F1-0806276471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3562" y="2214882"/>
                <a:ext cx="8961438" cy="4184650"/>
              </a:xfrm>
              <a:blipFill>
                <a:blip r:embed="rId2"/>
                <a:stretch>
                  <a:fillRect l="-1273" t="-3021" r="-283" b="-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245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3B94A1-854C-D5FB-DF5D-713B34532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F65D-06AF-3A97-E4F2-1B455BDBC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Gaussian (Normal) Distribution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1FFC2-61FE-2568-CFA0-F0D4DF6C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7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3B2481-3E41-C3AE-8800-5FBCD8436793}"/>
              </a:ext>
            </a:extLst>
          </p:cNvPr>
          <p:cNvGrpSpPr/>
          <p:nvPr/>
        </p:nvGrpSpPr>
        <p:grpSpPr>
          <a:xfrm>
            <a:off x="1731456" y="2590800"/>
            <a:ext cx="6697088" cy="4264775"/>
            <a:chOff x="1720472" y="2397479"/>
            <a:chExt cx="6697088" cy="42647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879182-1701-844F-394E-C762326EF9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20472" y="2397479"/>
              <a:ext cx="6660826" cy="426110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undefined">
              <a:extLst>
                <a:ext uri="{FF2B5EF4-FFF2-40B4-BE49-F238E27FC236}">
                  <a16:creationId xmlns:a16="http://schemas.microsoft.com/office/drawing/2014/main" id="{95441A10-5D10-CA0D-A8DA-170AE62DF8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2440" y="2397479"/>
              <a:ext cx="6675120" cy="42647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0840CBD-376C-C785-9AC4-4E04E8658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894" y="4289552"/>
            <a:ext cx="3644900" cy="86360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37703A-C493-86F9-AE6E-281F00EB3B6C}"/>
              </a:ext>
            </a:extLst>
          </p:cNvPr>
          <p:cNvSpPr txBox="1"/>
          <p:nvPr/>
        </p:nvSpPr>
        <p:spPr>
          <a:xfrm>
            <a:off x="634429" y="17526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PDF</a:t>
            </a:r>
          </a:p>
        </p:txBody>
      </p:sp>
    </p:spTree>
    <p:extLst>
      <p:ext uri="{BB962C8B-B14F-4D97-AF65-F5344CB8AC3E}">
        <p14:creationId xmlns:p14="http://schemas.microsoft.com/office/powerpoint/2010/main" val="313746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78705D-425A-F9D8-9A33-1C6E9685A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3EC14-8CF9-7C67-2E9C-977E111C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Gaussian (Normal) Distribution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C9B1D-CBC7-A975-AE58-8266D724D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8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0B016F-2BD4-C9AC-F884-64B191760D38}"/>
              </a:ext>
            </a:extLst>
          </p:cNvPr>
          <p:cNvSpPr>
            <a:spLocks noChangeAspect="1"/>
          </p:cNvSpPr>
          <p:nvPr/>
        </p:nvSpPr>
        <p:spPr>
          <a:xfrm>
            <a:off x="1731456" y="2590800"/>
            <a:ext cx="6660826" cy="426110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undefined">
            <a:extLst>
              <a:ext uri="{FF2B5EF4-FFF2-40B4-BE49-F238E27FC236}">
                <a16:creationId xmlns:a16="http://schemas.microsoft.com/office/drawing/2014/main" id="{0CA367B7-2F0D-6509-5BA9-64EAF11C7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456" y="2590800"/>
            <a:ext cx="6669373" cy="426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B5A20A-06E9-84AC-250B-15E95F825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200" y="4272143"/>
            <a:ext cx="2895600" cy="8128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91F359-54A8-272E-6C82-12C3DF059E3C}"/>
              </a:ext>
            </a:extLst>
          </p:cNvPr>
          <p:cNvSpPr txBox="1"/>
          <p:nvPr/>
        </p:nvSpPr>
        <p:spPr>
          <a:xfrm>
            <a:off x="634429" y="17526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CDF</a:t>
            </a:r>
          </a:p>
        </p:txBody>
      </p:sp>
    </p:spTree>
    <p:extLst>
      <p:ext uri="{BB962C8B-B14F-4D97-AF65-F5344CB8AC3E}">
        <p14:creationId xmlns:p14="http://schemas.microsoft.com/office/powerpoint/2010/main" val="385081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531CBF-7B17-D06D-34F4-F598AFC05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6EE3-99F5-D3AD-34B7-E55A06E69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Python’s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random.norm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()?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8380C-002C-1816-AC3B-E4D34B930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F318-8AC3-46DA-92A4-B320876F7F3E}" type="slidenum">
              <a:rPr lang="en-US" altLang="en-US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pPr/>
              <a:t>9</a:t>
            </a:fld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14BE1D-3C11-EFA5-2B18-DF1E411EC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62" y="2214882"/>
            <a:ext cx="8961438" cy="418465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must be lying. Python can get correct data in a flash.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Indeed.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you will need to know </a:t>
            </a:r>
            <a:r>
              <a:rPr lang="en-US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Box-Muller Transform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Ziggurat Sampling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which are not easy.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Today we will only cover the basic methods without those modern solutions.</a:t>
            </a:r>
          </a:p>
        </p:txBody>
      </p:sp>
    </p:spTree>
    <p:extLst>
      <p:ext uri="{BB962C8B-B14F-4D97-AF65-F5344CB8AC3E}">
        <p14:creationId xmlns:p14="http://schemas.microsoft.com/office/powerpoint/2010/main" val="233504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11688</TotalTime>
  <Words>2530</Words>
  <Application>Microsoft Macintosh PowerPoint</Application>
  <PresentationFormat>Custom</PresentationFormat>
  <Paragraphs>529</Paragraphs>
  <Slides>54</Slides>
  <Notes>28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Cambria Math</vt:lpstr>
      <vt:lpstr>Tahoma</vt:lpstr>
      <vt:lpstr>Times New Roman</vt:lpstr>
      <vt:lpstr>Metropolitan</vt:lpstr>
      <vt:lpstr>Probability and Statistics for Computer Scientists Third Edition, By Michael Baron  Section 5.2: Simulation of Random Variables   CIS 2033. Computational Probability and Statistics Pei Wang</vt:lpstr>
      <vt:lpstr>Introduction 🫨</vt:lpstr>
      <vt:lpstr>Simulation</vt:lpstr>
      <vt:lpstr>Simulation</vt:lpstr>
      <vt:lpstr>Simulation</vt:lpstr>
      <vt:lpstr>PDF vs. CDF</vt:lpstr>
      <vt:lpstr>Gaussian (Normal) Distribution</vt:lpstr>
      <vt:lpstr>Gaussian (Normal) Distribution</vt:lpstr>
      <vt:lpstr>Python’s random.norm()?</vt:lpstr>
      <vt:lpstr>Simulation</vt:lpstr>
      <vt:lpstr>Monte Carlo</vt:lpstr>
      <vt:lpstr>Random number generator </vt:lpstr>
      <vt:lpstr>Turn one distribution into another</vt:lpstr>
      <vt:lpstr>To get Ber(p) from U(0,1)</vt:lpstr>
      <vt:lpstr>Pseudocode</vt:lpstr>
      <vt:lpstr>To generate Bin</vt:lpstr>
      <vt:lpstr>To generate Geo</vt:lpstr>
      <vt:lpstr>To generate NegBin</vt:lpstr>
      <vt:lpstr>To simulate discrete variable </vt:lpstr>
      <vt:lpstr>To simulate discrete variable (2) </vt:lpstr>
      <vt:lpstr>Inverse Transform Sampling</vt:lpstr>
      <vt:lpstr>PowerPoint Presentation</vt:lpstr>
      <vt:lpstr>To simulate discrete variable (3) </vt:lpstr>
      <vt:lpstr>To simulate discrete variable (4) </vt:lpstr>
      <vt:lpstr>Continuous Situation</vt:lpstr>
      <vt:lpstr>The inverse function of cdf</vt:lpstr>
      <vt:lpstr>To simulate continuous variable </vt:lpstr>
      <vt:lpstr>To simulate U(a, b)  </vt:lpstr>
      <vt:lpstr>PowerPoint Presentation</vt:lpstr>
      <vt:lpstr>To simulate Exp(λ) </vt:lpstr>
      <vt:lpstr>PowerPoint Presentation</vt:lpstr>
      <vt:lpstr>To simulate arbitrary variable </vt:lpstr>
      <vt:lpstr>To simulate arbitrary variable (2) </vt:lpstr>
      <vt:lpstr>Rejection method</vt:lpstr>
      <vt:lpstr>Rejection method (2)</vt:lpstr>
      <vt:lpstr>Rejection method (3)</vt:lpstr>
      <vt:lpstr>Recap</vt:lpstr>
      <vt:lpstr>Recap</vt:lpstr>
      <vt:lpstr>Recap</vt:lpstr>
      <vt:lpstr>Recap</vt:lpstr>
      <vt:lpstr>Recap</vt:lpstr>
      <vt:lpstr>Recap</vt:lpstr>
      <vt:lpstr>Recap</vt:lpstr>
      <vt:lpstr>Recap</vt:lpstr>
      <vt:lpstr>Example</vt:lpstr>
      <vt:lpstr>Simulation example</vt:lpstr>
      <vt:lpstr>PowerPoint Presentation</vt:lpstr>
      <vt:lpstr>Simulation example (2)</vt:lpstr>
      <vt:lpstr>Simulation example (3)</vt:lpstr>
      <vt:lpstr>PowerPoint Presentation</vt:lpstr>
      <vt:lpstr>Simulation example (4)</vt:lpstr>
      <vt:lpstr>Simulation example (5)</vt:lpstr>
      <vt:lpstr>Simulation example (6)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</dc:creator>
  <cp:lastModifiedBy>Tangrui Li</cp:lastModifiedBy>
  <cp:revision>242</cp:revision>
  <dcterms:created xsi:type="dcterms:W3CDTF">2004-05-06T09:28:21Z</dcterms:created>
  <dcterms:modified xsi:type="dcterms:W3CDTF">2026-03-26T19:01:35Z</dcterms:modified>
</cp:coreProperties>
</file>