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8" roundtripDataSignature="AMtx7mgguse1hd8DjOpTwBazB41RR59A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192EBE-ACDD-4EC6-9D92-EAF708604572}">
  <a:tblStyle styleId="{21192EBE-ACDD-4EC6-9D92-EAF70860457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fill>
          <a:solidFill>
            <a:srgbClr val="FFE8CA"/>
          </a:solidFill>
        </a:fill>
      </a:tcStyle>
    </a:band1H>
    <a:band2H>
      <a:tcTxStyle/>
    </a:band2H>
    <a:band1V>
      <a:tcTxStyle/>
      <a:tcStyle>
        <a:fill>
          <a:solidFill>
            <a:srgbClr val="FFE8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customschemas.google.com/relationships/presentationmetadata" Target="metadata"/><Relationship Id="rId25" Type="http://schemas.openxmlformats.org/officeDocument/2006/relationships/slide" Target="slides/slide20.xml"/><Relationship Id="rId47" Type="http://schemas.openxmlformats.org/officeDocument/2006/relationships/slide" Target="slides/slide42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70195df34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70195df34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570195df34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70195df34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70195df34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3570195df34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70195df34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70195df34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570195df34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70195df34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70195df34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3570195df34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70195df34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70195df34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570195df34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70195df34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70195df34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570195df34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70195df34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70195df34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3570195df34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70195df34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70195df34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3570195df34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70195df34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70195df34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3570195df34_0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70195df34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70195df34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570195df34_0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70195df34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70195df34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570195df34_0_1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70195df34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70195df34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570195df34_0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70195df34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70195df34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3570195df34_0_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70195df34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70195df34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570195df34_0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70195df34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70195df34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570195df34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70195df34_0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70195df34_0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3570195df34_0_1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70195df34_0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70195df34_0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3570195df34_0_1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70195df34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70195df34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3570195df34_0_2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70195df34_0_2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70195df34_0_2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3570195df34_0_2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70195df34_0_2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70195df34_0_2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3570195df34_0_2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70195df3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70195df3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570195df3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70195df34_0_2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70195df34_0_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3570195df34_0_2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70195df34_0_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70195df34_0_2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3570195df34_0_2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70195df34_0_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70195df34_0_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3570195df34_0_2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70195df34_0_2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3570195df34_0_2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04ffd4ba48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04ffd4ba48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304ffd4ba48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70195df34_0_2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70195df34_0_2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3570195df34_0_2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70195df34_0_2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70195df34_0_2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3570195df34_0_2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70195df34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70195df34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570195df34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70195df34_0_2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70195df34_0_2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3570195df34_0_2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70195df34_0_3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70195df34_0_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3570195df34_0_3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70195df34_0_2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70195df34_0_2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3570195df34_0_2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70195df34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70195df34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570195df34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70195df34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70195df34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570195df34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70195df34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70195df34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570195df34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70195df34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70195df34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570195df34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70195df34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70195df34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570195df34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2F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5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524000" y="-1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Representation Learning for Visual Tasks: A Study of Attention and Information Selection</a:t>
            </a:r>
            <a:endParaRPr b="1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524000" y="27801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Vivek Trivedy - Dissertation Defense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Advisor: Dr. Longin Jan Latecki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Committee: Dr. Mindy Shi, Dr. Richard Souvenir, Dr. Yiwei Chen</a:t>
            </a:r>
            <a:endParaRPr/>
          </a:p>
        </p:txBody>
      </p:sp>
      <p:pic>
        <p:nvPicPr>
          <p:cNvPr descr="Temple Owls - Wikipedia"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205" y="5497975"/>
            <a:ext cx="1069559" cy="1209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70195df34_0_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the Forward Pass Works</a:t>
            </a:r>
            <a:endParaRPr/>
          </a:p>
        </p:txBody>
      </p:sp>
      <p:pic>
        <p:nvPicPr>
          <p:cNvPr id="177" name="Google Shape;177;g3570195df34_0_42" title="CNN2GNN_Attenti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50" y="2021075"/>
            <a:ext cx="10907423" cy="370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70195df34_0_48"/>
          <p:cNvSpPr txBox="1"/>
          <p:nvPr>
            <p:ph type="title"/>
          </p:nvPr>
        </p:nvSpPr>
        <p:spPr>
          <a:xfrm>
            <a:off x="281875" y="1153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Visual Results</a:t>
            </a:r>
            <a:endParaRPr/>
          </a:p>
        </p:txBody>
      </p:sp>
      <p:pic>
        <p:nvPicPr>
          <p:cNvPr id="184" name="Google Shape;184;g3570195df34_0_48" title="umapvslo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50" y="1339825"/>
            <a:ext cx="4927775" cy="411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3570195df34_0_48"/>
          <p:cNvSpPr txBox="1"/>
          <p:nvPr/>
        </p:nvSpPr>
        <p:spPr>
          <a:xfrm>
            <a:off x="406750" y="5597700"/>
            <a:ext cx="54387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Anchors/Proxies Cluster w/ classes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3570195df34_0_48" title="Screenshot 2025-05-04 at 8.42.13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5450" y="1537438"/>
            <a:ext cx="5850650" cy="37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570195df34_0_48"/>
          <p:cNvSpPr txBox="1"/>
          <p:nvPr/>
        </p:nvSpPr>
        <p:spPr>
          <a:xfrm>
            <a:off x="6301225" y="5545700"/>
            <a:ext cx="50871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Anchors (3 chosen) attend to correct classes on CIFAR-10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70195df34_0_54"/>
          <p:cNvSpPr txBox="1"/>
          <p:nvPr>
            <p:ph type="title"/>
          </p:nvPr>
        </p:nvSpPr>
        <p:spPr>
          <a:xfrm>
            <a:off x="656550" y="2742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Empirical Results</a:t>
            </a:r>
            <a:endParaRPr/>
          </a:p>
        </p:txBody>
      </p:sp>
      <p:pic>
        <p:nvPicPr>
          <p:cNvPr id="194" name="Google Shape;194;g3570195df34_0_54" title="Screenshot 2025-05-04 at 8.58.3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00" y="1930225"/>
            <a:ext cx="11067300" cy="21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570195df34_0_54" title="Screenshot 2025-05-04 at 9.01.55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0975" y="4546500"/>
            <a:ext cx="5942200" cy="15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70195df34_0_60"/>
          <p:cNvSpPr txBox="1"/>
          <p:nvPr>
            <p:ph type="title"/>
          </p:nvPr>
        </p:nvSpPr>
        <p:spPr>
          <a:xfrm>
            <a:off x="372675" y="1948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DMCAC</a:t>
            </a:r>
            <a:endParaRPr/>
          </a:p>
        </p:txBody>
      </p:sp>
      <p:sp>
        <p:nvSpPr>
          <p:cNvPr id="202" name="Google Shape;202;g3570195df34_0_60"/>
          <p:cNvSpPr txBox="1"/>
          <p:nvPr>
            <p:ph idx="1" type="body"/>
          </p:nvPr>
        </p:nvSpPr>
        <p:spPr>
          <a:xfrm>
            <a:off x="533650" y="1283025"/>
            <a:ext cx="11195400" cy="50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Problem:</a:t>
            </a:r>
            <a:r>
              <a:rPr lang="en-US"/>
              <a:t> "Most retrieval methods train disconnected from the target database, leading to suboptimal alignment."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Goal:</a:t>
            </a:r>
            <a:r>
              <a:rPr lang="en-US"/>
              <a:t> Condition representation learning on interactions with the target database during training.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Insight: </a:t>
            </a:r>
            <a:r>
              <a:rPr lang="en-US"/>
              <a:t>When a query </a:t>
            </a:r>
            <a:r>
              <a:rPr lang="en-US"/>
              <a:t>retrieves over a database, it </a:t>
            </a:r>
            <a:r>
              <a:rPr b="1" lang="en-US"/>
              <a:t>produces a distribution.  </a:t>
            </a:r>
            <a:r>
              <a:rPr lang="en-US"/>
              <a:t>If we augment a query n times, they should produce similar distributions!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3570195df34_0_60"/>
          <p:cNvSpPr txBox="1"/>
          <p:nvPr/>
        </p:nvSpPr>
        <p:spPr>
          <a:xfrm>
            <a:off x="10627625" y="113550"/>
            <a:ext cx="14193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IJCAI</a:t>
            </a: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2024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70195df34_0_66"/>
          <p:cNvSpPr txBox="1"/>
          <p:nvPr>
            <p:ph type="title"/>
          </p:nvPr>
        </p:nvSpPr>
        <p:spPr>
          <a:xfrm>
            <a:off x="259125" y="12670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Minimizing Divergence Works</a:t>
            </a:r>
            <a:endParaRPr/>
          </a:p>
        </p:txBody>
      </p:sp>
      <p:pic>
        <p:nvPicPr>
          <p:cNvPr id="210" name="Google Shape;210;g3570195df34_0_66" title="frobeniuslo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600" y="1249000"/>
            <a:ext cx="9953625" cy="36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3570195df34_0_66"/>
          <p:cNvSpPr txBox="1"/>
          <p:nvPr/>
        </p:nvSpPr>
        <p:spPr>
          <a:xfrm>
            <a:off x="454175" y="4995900"/>
            <a:ext cx="11320200" cy="16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produce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distributions for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augmented queries over a database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Minimize the divergence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every pairwise distribution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70195df34_0_72"/>
          <p:cNvSpPr txBox="1"/>
          <p:nvPr>
            <p:ph type="title"/>
          </p:nvPr>
        </p:nvSpPr>
        <p:spPr>
          <a:xfrm>
            <a:off x="372675" y="14940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Cross-Attention Classification</a:t>
            </a:r>
            <a:endParaRPr/>
          </a:p>
        </p:txBody>
      </p:sp>
      <p:sp>
        <p:nvSpPr>
          <p:cNvPr id="218" name="Google Shape;218;g3570195df34_0_72"/>
          <p:cNvSpPr txBox="1"/>
          <p:nvPr>
            <p:ph idx="1" type="body"/>
          </p:nvPr>
        </p:nvSpPr>
        <p:spPr>
          <a:xfrm>
            <a:off x="6755800" y="1237625"/>
            <a:ext cx="5166300" cy="529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Intuition</a:t>
            </a:r>
            <a:r>
              <a:rPr lang="en-US"/>
              <a:t>: Cross-Attention is like </a:t>
            </a:r>
            <a:r>
              <a:rPr b="1" lang="en-US"/>
              <a:t>projecting the query to database basis space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 good representation should be able to classify this new query embedding in db 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</p:txBody>
      </p:sp>
      <p:pic>
        <p:nvPicPr>
          <p:cNvPr id="219" name="Google Shape;219;g3570195df34_0_72" title="updated_CAC_file-CA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175" y="1350188"/>
            <a:ext cx="4942625" cy="506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70195df34_0_78"/>
          <p:cNvSpPr txBox="1"/>
          <p:nvPr>
            <p:ph type="title"/>
          </p:nvPr>
        </p:nvSpPr>
        <p:spPr>
          <a:xfrm>
            <a:off x="611125" y="2175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226" name="Google Shape;226;g3570195df34_0_78"/>
          <p:cNvSpPr txBox="1"/>
          <p:nvPr>
            <p:ph idx="1" type="body"/>
          </p:nvPr>
        </p:nvSpPr>
        <p:spPr>
          <a:xfrm>
            <a:off x="724650" y="1657700"/>
            <a:ext cx="10742700" cy="482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For large databases, you can use our approach with “approximate retrieval” with very little retrieval degradation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 To make training stable, both divergence minimization and cross-attention classification are needed.  We suffer from representation collapse without having both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Overall </a:t>
            </a:r>
            <a:r>
              <a:rPr b="1" lang="en-US"/>
              <a:t>Takeaway:</a:t>
            </a:r>
            <a:r>
              <a:rPr lang="en-US"/>
              <a:t> Using context across examples via cross-attention—whether static dataset structure (CNN2Graph) or dynamic database interactions (DMCAC)—yields richer, more task-aligned representations."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70195df34_0_8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/>
              <a:t>Section 3: </a:t>
            </a:r>
            <a:r>
              <a:rPr b="1" lang="en-US" sz="3900"/>
              <a:t>Attention as Information Selection</a:t>
            </a:r>
            <a:endParaRPr b="1" sz="5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70195df34_0_96"/>
          <p:cNvSpPr txBox="1"/>
          <p:nvPr>
            <p:ph type="title"/>
          </p:nvPr>
        </p:nvSpPr>
        <p:spPr>
          <a:xfrm>
            <a:off x="384025" y="699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we Identify which Tokens are Important?</a:t>
            </a:r>
            <a:endParaRPr/>
          </a:p>
        </p:txBody>
      </p:sp>
      <p:sp>
        <p:nvSpPr>
          <p:cNvPr id="239" name="Google Shape;239;g3570195df34_0_96"/>
          <p:cNvSpPr txBox="1"/>
          <p:nvPr>
            <p:ph idx="1" type="body"/>
          </p:nvPr>
        </p:nvSpPr>
        <p:spPr>
          <a:xfrm>
            <a:off x="499600" y="1328450"/>
            <a:ext cx="11252100" cy="503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Hypothesis</a:t>
            </a:r>
            <a:r>
              <a:rPr b="1" lang="en-US"/>
              <a:t>: </a:t>
            </a:r>
            <a:r>
              <a:rPr lang="en-US"/>
              <a:t>What if in retrieval, we used more than the CLS token?  Could we get better representations with more tokens?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Problem: </a:t>
            </a:r>
            <a:r>
              <a:rPr lang="en-US"/>
              <a:t>It is </a:t>
            </a:r>
            <a:r>
              <a:rPr lang="en-US"/>
              <a:t>difficult to</a:t>
            </a:r>
            <a:r>
              <a:rPr lang="en-US"/>
              <a:t> reliably find relevant tokens if attention maps are messy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Solution: </a:t>
            </a:r>
            <a:r>
              <a:rPr lang="en-US"/>
              <a:t>We can use </a:t>
            </a:r>
            <a:r>
              <a:rPr b="1" lang="en-US"/>
              <a:t>register </a:t>
            </a:r>
            <a:r>
              <a:rPr lang="en-US"/>
              <a:t>tokens to automatically find </a:t>
            </a:r>
            <a:r>
              <a:rPr b="1" lang="en-US"/>
              <a:t>regions of interest</a:t>
            </a:r>
            <a:r>
              <a:rPr lang="en-US"/>
              <a:t> for better retrieval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70195df34_0_90"/>
          <p:cNvSpPr txBox="1"/>
          <p:nvPr>
            <p:ph type="title"/>
          </p:nvPr>
        </p:nvSpPr>
        <p:spPr>
          <a:xfrm>
            <a:off x="338650" y="6990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Use Registers?</a:t>
            </a:r>
            <a:endParaRPr/>
          </a:p>
        </p:txBody>
      </p:sp>
      <p:pic>
        <p:nvPicPr>
          <p:cNvPr id="246" name="Google Shape;246;g3570195df34_0_90" title="Screenshot 2025-05-04 at 9.19.2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863" y="1124050"/>
            <a:ext cx="7171275" cy="34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570195df34_0_90" title="Screenshot 2025-05-04 at 9.26.48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63" y="5031275"/>
            <a:ext cx="629602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Agenda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760750" y="1805325"/>
            <a:ext cx="10593000" cy="45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Background &amp; </a:t>
            </a:r>
            <a:r>
              <a:rPr lang="en-US"/>
              <a:t>Motivation</a:t>
            </a:r>
            <a:endParaRPr/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Information Aggregation Across Examples  (CNN2Graph, DMCAC)</a:t>
            </a:r>
            <a:endParaRPr/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Attention as Information Selection  (Registers)</a:t>
            </a:r>
            <a:r>
              <a:rPr lang="en-US"/>
              <a:t> </a:t>
            </a:r>
            <a:endParaRPr/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Directly Optimizing Attention for Objectness (OFA)</a:t>
            </a:r>
            <a:endParaRPr/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Conclusion &amp; Future Work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70195df34_0_102"/>
          <p:cNvSpPr txBox="1"/>
          <p:nvPr>
            <p:ph type="title"/>
          </p:nvPr>
        </p:nvSpPr>
        <p:spPr>
          <a:xfrm>
            <a:off x="317925" y="1607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Registers to Find Regions of Interest</a:t>
            </a:r>
            <a:endParaRPr/>
          </a:p>
        </p:txBody>
      </p:sp>
      <p:sp>
        <p:nvSpPr>
          <p:cNvPr id="254" name="Google Shape;254;g3570195df34_0_102"/>
          <p:cNvSpPr txBox="1"/>
          <p:nvPr>
            <p:ph idx="1" type="body"/>
          </p:nvPr>
        </p:nvSpPr>
        <p:spPr>
          <a:xfrm>
            <a:off x="317925" y="1589600"/>
            <a:ext cx="5030100" cy="485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Registers give us a way of identifying important regions via similarity scores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adapt classical retrieval to use a multi-vector retrieval approach (common in NLP), but with a curated set of high signal tokens</a:t>
            </a:r>
            <a:endParaRPr/>
          </a:p>
        </p:txBody>
      </p:sp>
      <p:pic>
        <p:nvPicPr>
          <p:cNvPr id="255" name="Google Shape;255;g3570195df34_0_102" title="reg_viz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275" y="1676970"/>
            <a:ext cx="6477700" cy="471740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3570195df34_0_102"/>
          <p:cNvSpPr txBox="1"/>
          <p:nvPr/>
        </p:nvSpPr>
        <p:spPr>
          <a:xfrm>
            <a:off x="10321075" y="113550"/>
            <a:ext cx="17259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ICCV</a:t>
            </a: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2025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(under review)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70195df34_0_108"/>
          <p:cNvSpPr txBox="1"/>
          <p:nvPr>
            <p:ph type="title"/>
          </p:nvPr>
        </p:nvSpPr>
        <p:spPr>
          <a:xfrm>
            <a:off x="312350" y="17210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Thinking About Efficiency</a:t>
            </a:r>
            <a:endParaRPr/>
          </a:p>
        </p:txBody>
      </p:sp>
      <p:sp>
        <p:nvSpPr>
          <p:cNvPr id="263" name="Google Shape;263;g3570195df34_0_108"/>
          <p:cNvSpPr txBox="1"/>
          <p:nvPr>
            <p:ph idx="1" type="body"/>
          </p:nvPr>
        </p:nvSpPr>
        <p:spPr>
          <a:xfrm>
            <a:off x="6710375" y="1283025"/>
            <a:ext cx="5336400" cy="531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use far fewer tokens for retrieval than picking all patch tokens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can do this because we find that often the CLS token of a class (COCO dog class) is most similar to a register token</a:t>
            </a:r>
            <a:endParaRPr/>
          </a:p>
        </p:txBody>
      </p:sp>
      <p:pic>
        <p:nvPicPr>
          <p:cNvPr id="264" name="Google Shape;264;g3570195df34_0_108" title="colbert.drawio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347" y="1497800"/>
            <a:ext cx="5625950" cy="209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570195df34_0_108" title="Screenshot 2025-05-04 at 9.35.21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99" y="3905875"/>
            <a:ext cx="4709150" cy="25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70195df34_0_114"/>
          <p:cNvSpPr txBox="1"/>
          <p:nvPr>
            <p:ph type="title"/>
          </p:nvPr>
        </p:nvSpPr>
        <p:spPr>
          <a:xfrm>
            <a:off x="17965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Visualizing Similarity</a:t>
            </a:r>
            <a:endParaRPr/>
          </a:p>
        </p:txBody>
      </p:sp>
      <p:sp>
        <p:nvSpPr>
          <p:cNvPr id="272" name="Google Shape;272;g3570195df34_0_114"/>
          <p:cNvSpPr txBox="1"/>
          <p:nvPr>
            <p:ph idx="1" type="body"/>
          </p:nvPr>
        </p:nvSpPr>
        <p:spPr>
          <a:xfrm>
            <a:off x="329275" y="1325700"/>
            <a:ext cx="5279700" cy="532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qualitatively evaluate how our “bag of tokens” finds patterns within an image (rows 1,2) and across images (row 3)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find that although the patterns aren’t totally consistent, there appears to be particular semantic activations for our tokens across images</a:t>
            </a:r>
            <a:endParaRPr/>
          </a:p>
        </p:txBody>
      </p:sp>
      <p:pic>
        <p:nvPicPr>
          <p:cNvPr id="273" name="Google Shape;273;g3570195df34_0_114" title="cross_img_viz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000" y="840225"/>
            <a:ext cx="6123925" cy="590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70195df34_0_120"/>
          <p:cNvSpPr txBox="1"/>
          <p:nvPr>
            <p:ph type="title"/>
          </p:nvPr>
        </p:nvSpPr>
        <p:spPr>
          <a:xfrm>
            <a:off x="315900" y="1266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280" name="Google Shape;280;g3570195df34_0_120"/>
          <p:cNvSpPr txBox="1"/>
          <p:nvPr>
            <p:ph idx="1" type="body"/>
          </p:nvPr>
        </p:nvSpPr>
        <p:spPr>
          <a:xfrm>
            <a:off x="6630925" y="840200"/>
            <a:ext cx="5234400" cy="556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 CUB-200, we show that our approach has very similar results to using all tokens but with 20x memory savings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also show relative stability depending on our ROI size, but we want explore this multi-scaleness more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Careful token selection + multi-vector training improves retrieval performance dramatically</a:t>
            </a:r>
            <a:endParaRPr/>
          </a:p>
        </p:txBody>
      </p:sp>
      <p:pic>
        <p:nvPicPr>
          <p:cNvPr id="281" name="Google Shape;281;g3570195df34_0_120" title="Screenshot 2025-05-04 at 9.43.0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00" y="1606300"/>
            <a:ext cx="5686124" cy="141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3570195df34_0_120" title="Screenshot 2025-05-04 at 9.43.30 PM.png"/>
          <p:cNvPicPr preferRelativeResize="0"/>
          <p:nvPr/>
        </p:nvPicPr>
        <p:blipFill rotWithShape="1">
          <a:blip r:embed="rId4">
            <a:alphaModFix/>
          </a:blip>
          <a:srcRect b="0" l="0" r="0" t="6699"/>
          <a:stretch/>
        </p:blipFill>
        <p:spPr>
          <a:xfrm>
            <a:off x="622450" y="3599324"/>
            <a:ext cx="4552950" cy="19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70195df34_0_1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/>
              <a:t>Section 4: </a:t>
            </a:r>
            <a:r>
              <a:rPr b="1" lang="en-US" sz="3500"/>
              <a:t>Directly Optimizing Attention for Objectness</a:t>
            </a:r>
            <a:endParaRPr b="1" sz="5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70195df34_0_193"/>
          <p:cNvSpPr txBox="1"/>
          <p:nvPr>
            <p:ph type="title"/>
          </p:nvPr>
        </p:nvSpPr>
        <p:spPr>
          <a:xfrm>
            <a:off x="440800" y="1947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 Focused Attention</a:t>
            </a:r>
            <a:endParaRPr/>
          </a:p>
        </p:txBody>
      </p:sp>
      <p:sp>
        <p:nvSpPr>
          <p:cNvPr id="295" name="Google Shape;295;g3570195df34_0_193"/>
          <p:cNvSpPr txBox="1"/>
          <p:nvPr>
            <p:ph idx="1" type="body"/>
          </p:nvPr>
        </p:nvSpPr>
        <p:spPr>
          <a:xfrm>
            <a:off x="6551450" y="1612325"/>
            <a:ext cx="5324700" cy="482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Problem: </a:t>
            </a:r>
            <a:r>
              <a:rPr lang="en-US"/>
              <a:t>ViTs can learn 'shortcuts' relying on spurious correlations (e.g., background texture) rather than intrinsic object properties (shape)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Hypothesis: </a:t>
            </a:r>
            <a:r>
              <a:rPr lang="en-US"/>
              <a:t>Can we explicitly control the ViT's self-attention mechanism during training to force focus on semantically relevant object regions?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g3570195df34_0_193" title="catdogse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76" y="1939800"/>
            <a:ext cx="5528925" cy="36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3570195df34_0_193"/>
          <p:cNvSpPr txBox="1"/>
          <p:nvPr/>
        </p:nvSpPr>
        <p:spPr>
          <a:xfrm>
            <a:off x="10707100" y="68125"/>
            <a:ext cx="14193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ICPR</a:t>
            </a: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2024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70195df34_0_199"/>
          <p:cNvSpPr txBox="1"/>
          <p:nvPr>
            <p:ph type="title"/>
          </p:nvPr>
        </p:nvSpPr>
        <p:spPr>
          <a:xfrm>
            <a:off x="429425" y="1834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OFA Works</a:t>
            </a:r>
            <a:endParaRPr/>
          </a:p>
        </p:txBody>
      </p:sp>
      <p:sp>
        <p:nvSpPr>
          <p:cNvPr id="304" name="Google Shape;304;g3570195df34_0_199"/>
          <p:cNvSpPr txBox="1"/>
          <p:nvPr>
            <p:ph idx="1" type="body"/>
          </p:nvPr>
        </p:nvSpPr>
        <p:spPr>
          <a:xfrm>
            <a:off x="5029950" y="1271675"/>
            <a:ext cx="6914700" cy="530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use segmentation masks to figure out which patches are part of the same object to define a </a:t>
            </a:r>
            <a:r>
              <a:rPr b="1" lang="en-US"/>
              <a:t>Patch Attention Matrix (PAM)</a:t>
            </a:r>
            <a:endParaRPr b="1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compute an auxillary L2 loss between the PAM and observed attention to encourage patches to focus on “correct objects”</a:t>
            </a:r>
            <a:endParaRPr b="1"/>
          </a:p>
        </p:txBody>
      </p:sp>
      <p:pic>
        <p:nvPicPr>
          <p:cNvPr id="305" name="Google Shape;305;g3570195df34_0_199" title="icpr-attn-forwar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50" y="1806175"/>
            <a:ext cx="4294200" cy="3822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70195df34_0_20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Additional Inference Time Costs</a:t>
            </a:r>
            <a:endParaRPr/>
          </a:p>
        </p:txBody>
      </p:sp>
      <p:pic>
        <p:nvPicPr>
          <p:cNvPr id="312" name="Google Shape;312;g3570195df34_0_205" title="icpr_rebuttal.drawio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925" y="1690825"/>
            <a:ext cx="8640451" cy="45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70195df34_0_211"/>
          <p:cNvSpPr txBox="1"/>
          <p:nvPr>
            <p:ph type="title"/>
          </p:nvPr>
        </p:nvSpPr>
        <p:spPr>
          <a:xfrm>
            <a:off x="395350" y="-7670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Synthetic Datasets</a:t>
            </a:r>
            <a:endParaRPr/>
          </a:p>
        </p:txBody>
      </p:sp>
      <p:sp>
        <p:nvSpPr>
          <p:cNvPr id="319" name="Google Shape;319;g3570195df34_0_211"/>
          <p:cNvSpPr txBox="1"/>
          <p:nvPr>
            <p:ph idx="1" type="body"/>
          </p:nvPr>
        </p:nvSpPr>
        <p:spPr>
          <a:xfrm>
            <a:off x="259613" y="1249000"/>
            <a:ext cx="7473000" cy="54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create 2 synthetic benchmarks - patch shuffling </a:t>
            </a:r>
            <a:r>
              <a:rPr lang="en-US"/>
              <a:t>and</a:t>
            </a:r>
            <a:r>
              <a:rPr lang="en-US"/>
              <a:t> adversarial inpainting (COCO) to test if OFA focuses on objects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find that OFA’s degradation is much reduced compared to standard ViTs (inpainting table below for Recall@1)</a:t>
            </a:r>
            <a:endParaRPr/>
          </a:p>
        </p:txBody>
      </p:sp>
      <p:pic>
        <p:nvPicPr>
          <p:cNvPr id="320" name="Google Shape;320;g3570195df34_0_211" title="shufflepatch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1850" y="374725"/>
            <a:ext cx="3922727" cy="301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3570195df34_0_211" title="sd-image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1850" y="3531175"/>
            <a:ext cx="3922725" cy="31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3570195df34_0_211" title="Screenshot 2025-05-04 at 10.12.10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213" y="4660000"/>
            <a:ext cx="6949825" cy="119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0195df34_0_217"/>
          <p:cNvSpPr txBox="1"/>
          <p:nvPr>
            <p:ph type="title"/>
          </p:nvPr>
        </p:nvSpPr>
        <p:spPr>
          <a:xfrm>
            <a:off x="429450" y="2402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329" name="Google Shape;329;g3570195df34_0_217"/>
          <p:cNvSpPr txBox="1"/>
          <p:nvPr>
            <p:ph idx="1" type="body"/>
          </p:nvPr>
        </p:nvSpPr>
        <p:spPr>
          <a:xfrm>
            <a:off x="6381125" y="1135425"/>
            <a:ext cx="5245800" cy="514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Adding OFA creates qualitatively and quantitatively better retrieval performance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Explicitly controlling attenion during training mitigates shortcut learning, improve OOD robustness, and creates more semantically grounded representations without added inference cost.</a:t>
            </a:r>
            <a:endParaRPr/>
          </a:p>
        </p:txBody>
      </p:sp>
      <p:pic>
        <p:nvPicPr>
          <p:cNvPr id="330" name="Google Shape;330;g3570195df34_0_217" title="Screenshot 2025-05-04 at 10.14.2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50" y="1565925"/>
            <a:ext cx="4794325" cy="44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70195df34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Section 1: </a:t>
            </a:r>
            <a:r>
              <a:rPr b="1" lang="en-US"/>
              <a:t>Background &amp; Motivation</a:t>
            </a:r>
            <a:endParaRPr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70195df34_0_233"/>
          <p:cNvSpPr txBox="1"/>
          <p:nvPr>
            <p:ph type="title"/>
          </p:nvPr>
        </p:nvSpPr>
        <p:spPr>
          <a:xfrm>
            <a:off x="463500" y="2515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Section 5: </a:t>
            </a:r>
            <a:r>
              <a:rPr b="1" lang="en-US" sz="3600"/>
              <a:t>Conclusions and Future Work</a:t>
            </a:r>
            <a:endParaRPr b="1" sz="3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70195df34_0_239"/>
          <p:cNvSpPr txBox="1"/>
          <p:nvPr>
            <p:ph type="title"/>
          </p:nvPr>
        </p:nvSpPr>
        <p:spPr>
          <a:xfrm>
            <a:off x="259125" y="4720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Tying it Together</a:t>
            </a:r>
            <a:endParaRPr/>
          </a:p>
        </p:txBody>
      </p:sp>
      <p:sp>
        <p:nvSpPr>
          <p:cNvPr id="343" name="Google Shape;343;g3570195df34_0_239"/>
          <p:cNvSpPr txBox="1"/>
          <p:nvPr>
            <p:ph idx="1" type="body"/>
          </p:nvPr>
        </p:nvSpPr>
        <p:spPr>
          <a:xfrm>
            <a:off x="454175" y="1260325"/>
            <a:ext cx="11456400" cy="521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improved representations by making attention aware of context across examples: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CNN2Graph Integrated static dataset structure.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DMCAC Conditioned on dynamic database interactions.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We improved representations by enabling attention to efficiently capture detail within images: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Used internal signals (registers) for efficient multi-vector features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improved representations by explicitly controlling attention's focus: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OFA guided self-attention towards objects to reduce shortcuts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70195df34_0_261"/>
          <p:cNvSpPr txBox="1"/>
          <p:nvPr>
            <p:ph type="title"/>
          </p:nvPr>
        </p:nvSpPr>
        <p:spPr>
          <a:xfrm>
            <a:off x="361325" y="812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Directions</a:t>
            </a:r>
            <a:endParaRPr/>
          </a:p>
        </p:txBody>
      </p:sp>
      <p:sp>
        <p:nvSpPr>
          <p:cNvPr id="350" name="Google Shape;350;g3570195df34_0_261"/>
          <p:cNvSpPr txBox="1"/>
          <p:nvPr>
            <p:ph idx="1" type="body"/>
          </p:nvPr>
        </p:nvSpPr>
        <p:spPr>
          <a:xfrm>
            <a:off x="522300" y="1237625"/>
            <a:ext cx="11274900" cy="522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Experiment if registers can automatically discover multi-resolution and multi-scale tasks.  Test on coarse and fine-grained visual recognition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attention patterns does Reinforcement Learning (GRPO) learn and correct during chain-of-thought?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Does chain of thought help visual reasoning?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 VLMs suffer from perception problems</a:t>
            </a:r>
            <a:endParaRPr/>
          </a:p>
        </p:txBody>
      </p:sp>
      <p:pic>
        <p:nvPicPr>
          <p:cNvPr id="351" name="Google Shape;351;g3570195df34_0_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837" y="4307875"/>
            <a:ext cx="4433826" cy="233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70195df34_0_274"/>
          <p:cNvSpPr txBox="1"/>
          <p:nvPr>
            <p:ph type="ctrTitle"/>
          </p:nvPr>
        </p:nvSpPr>
        <p:spPr>
          <a:xfrm>
            <a:off x="1524000" y="148117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/>
              <a:t>Thank You!</a:t>
            </a:r>
            <a:br>
              <a:rPr b="1" lang="en-US"/>
            </a:br>
            <a:r>
              <a:rPr b="1"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"/>
          <p:cNvSpPr txBox="1"/>
          <p:nvPr>
            <p:ph type="title"/>
          </p:nvPr>
        </p:nvSpPr>
        <p:spPr>
          <a:xfrm>
            <a:off x="312682" y="1038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Publications</a:t>
            </a:r>
            <a:endParaRPr/>
          </a:p>
        </p:txBody>
      </p:sp>
      <p:sp>
        <p:nvSpPr>
          <p:cNvPr id="362" name="Google Shape;362;p24"/>
          <p:cNvSpPr txBox="1"/>
          <p:nvPr>
            <p:ph idx="1" type="body"/>
          </p:nvPr>
        </p:nvSpPr>
        <p:spPr>
          <a:xfrm>
            <a:off x="536028" y="1114096"/>
            <a:ext cx="10807262" cy="4852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Trivedy, Vivek, and Longin Jan Latecki. "CNN2Graph: Building Graphs for Image Classification." Proceedings of the IEEE/CVF Winter Conference on Applications of Computer Vision. 2023.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Trivedy, Vivek &amp; Latecki, Longin. (2024). Image Retrieval with Self-Supervised Divergence Minimization and Cross-Attention Classification. International Joint Conference on Artificial Intelligence. 1344-1352. 10.24963/ijcai.2024/149.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Trivedy, Vivek, and Longin Jan Latecki. ”Learning Object Focused Attention." Proceedings of the International Conference on Pattern Recognition. 2024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Trivedy, Vivek, and Longin Jan Latecki. ”Augmenting the CLS Token with Region of Interest Tokens for Efficient Multi-Vector Image Retrieval." International Conference on Computer Vision 2025 (Under Review)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"/>
          <p:cNvSpPr txBox="1"/>
          <p:nvPr>
            <p:ph type="title"/>
          </p:nvPr>
        </p:nvSpPr>
        <p:spPr>
          <a:xfrm>
            <a:off x="104172" y="98907"/>
            <a:ext cx="9984129" cy="688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368" name="Google Shape;368;p26"/>
          <p:cNvSpPr txBox="1"/>
          <p:nvPr>
            <p:ph idx="1" type="body"/>
          </p:nvPr>
        </p:nvSpPr>
        <p:spPr>
          <a:xfrm>
            <a:off x="185195" y="787078"/>
            <a:ext cx="11620982" cy="5798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/>
              <a:t>L. -F. Dong, Y. -Z. Gan, X. -L. Mao, Y. -B. Yang and C. Shen, "Learning Deep Representations Using Convolutional Auto-Encoders with Symmetric Skip Connections," 2018 IEEE International Conference on Acoustics, Speech and Signal Processing (ICASSP), 2018, pp. 3006-3010, doi: 10.1109/ICASSP.2018.8462085.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/>
              <a:t>Alexey Dosovitskiy, Lucas Beyer, Alexander Kolesnikov, Dirk Weissenborn, Xiaohua Zhai, Thomas Unterthiner, Mostafa Dehghani, Matthias Minderer, Georg Heigold, Sylvain Gelly, Jakob Uszkoreit, Neil Houlsby: “An Image is Worth 16x16 Words: Transformers for Image Recognition at Scale”, 2020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/>
              <a:t> Kaiming He, Xinlei Chen, Saining Xie, Yanghao Li, Piotr Dollár, Ross Girshick: “Masked Autoencoders Are Scalable Vision Learners”, 2021; [http://arxiv.org/abs/2111.06377 arXiv:2111.06377]. * William L. Hamilton, Rex Ying, Jure Leskovec: “Inductive Representation Learning on Large Graphs”, 2017; [http://arxiv.org/abs/1706.02216 arXiv:1706.02216].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AutoNum type="arabicPeriod"/>
            </a:pPr>
            <a:r>
              <a:rPr b="0" i="0" lang="en-US" sz="1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Caron, Mathilde, et al. "Emerging properties in self-supervised vision transformers." </a:t>
            </a:r>
            <a:r>
              <a:rPr b="0" i="1" lang="en-US" sz="1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Proceedings of the IEEE/CVF international conference on computer vision</a:t>
            </a:r>
            <a:r>
              <a:rPr b="0" i="0" lang="en-US" sz="11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2021.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/>
              <a:t>Chen, Ting, et al. "A simple framework for contrastive learning of visual representations." International conference on machine learning. PMLR, 2020.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/>
              <a:t>Keyulu Xu, Weihua Hu, Jure Leskovec, Stefanie Jegelka: “How Powerful are Graph Neural Networks?”, 2018; [http://arxiv.org/abs/1810.00826 arXiv:1810.00826].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/>
              <a:t>Petar Veličković, Guillem Cucurull, Arantxa Casanova, Adriana Romero, Pietro Liò, Yoshua Bengio: “Graph Attention Networks”, 2017; [http://arxiv.org/abs/1710.10903 arXiv:1710.10903].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/>
              <a:t>Yang Hu, Haoxuan You, Zhecan Wang, Zhicheng Wang, Erjin Zhou, Yue Gao: “Graph-MLP: Node Classification without Message Passing in Graph”, 2021; [http://arxiv.org/abs/2106.04051 arXiv:2106.04051].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/>
              <a:t>Adrian Arnaiz-Rodriguez, Ahmed Begga, Francisco Escolano, Nuria Oliver: “DiffWire: Inductive Graph Rewiring via the Lovász Bound”, 2022; [http://arxiv.org/abs/2206.07369 arXiv:2206.07369].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/>
              <a:t>Jake Topping, Francesco Di Giovanni, Benjamin Paul Chamberlain, Xiaowen Dong, Michael M. Bronstein: “Understanding over-squashing and bottlenecks on graphs via curvature”, 2021; [http://arxiv.org/abs/2111.14522 arXiv:2111.14522].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/>
              <a:t>Ashish Vaswani, Noam Shazeer, Niki Parmar, Jakob Uszkoreit, Llion Jones, Aidan N. Gomez, Lukasz Kaiser, Illia Polosukhin: “Attention Is All You Need”, 2017; [http://arxiv.org/abs/1706.03762 arXiv:1706.03762].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/>
              <a:t>Darcet, Timothée, et al. "Vision transformers need registers." arXiv preprint arXiv:2309.16588 (2023).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/>
              <a:t>Mathilde Caron, Ishan Misra, Julien Mairal, Priya Goyal, Piotr Bojanowski, Armand Joulin: “Unsupervised Learning of Visual Features by Contrasting Cluster Assignments”, 2020; [http://arxiv.org/abs/2006.09882 arXiv:2006.09882].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/>
              <a:t>* Anees Kazi, Luca Cosmo, Seyed-Ahmad Ahmadi, Nassir Navab, Michael Bronstein: “Differentiable Graph Module (DGM) for Graph Convolutional Networks”, 2020, IEEE Transactions on Pattern Analysis and Machine Intelligence (2022); [http://arxiv.org/abs/2002.04999 arXiv:2002.04999]. DOI: [https://dx.doi.org/10.1109/TPAMI.2022.3170249 10.1109/TPAMI.2022.3170249].</a:t>
            </a:r>
            <a:endParaRPr/>
          </a:p>
          <a:p>
            <a:pPr indent="0" lvl="0" marL="6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/>
          </a:p>
          <a:p>
            <a:pPr indent="-44450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7"/>
          <p:cNvSpPr txBox="1"/>
          <p:nvPr>
            <p:ph type="title"/>
          </p:nvPr>
        </p:nvSpPr>
        <p:spPr>
          <a:xfrm>
            <a:off x="104172" y="98907"/>
            <a:ext cx="9984129" cy="688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References (continued)</a:t>
            </a:r>
            <a:endParaRPr/>
          </a:p>
        </p:txBody>
      </p:sp>
      <p:sp>
        <p:nvSpPr>
          <p:cNvPr id="374" name="Google Shape;374;p27"/>
          <p:cNvSpPr txBox="1"/>
          <p:nvPr>
            <p:ph idx="1" type="body"/>
          </p:nvPr>
        </p:nvSpPr>
        <p:spPr>
          <a:xfrm>
            <a:off x="185195" y="787078"/>
            <a:ext cx="11620982" cy="5798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 startAt="15"/>
            </a:pPr>
            <a:r>
              <a:rPr lang="en-US" sz="1200"/>
              <a:t>Sainbayar Sukhbaatar, Arthur Szlam, Jason Weston, Rob Fergus: “End-To-End Memory Networks”, 2015; [http://arxiv.org/abs/1503.08895 arXiv:1503.08895]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 startAt="15"/>
            </a:pPr>
            <a:r>
              <a:rPr lang="en-US" sz="1200"/>
              <a:t>Róbert Csordás, Jürgen Schmidhuber: “Improving Differentiable Neural Computers Through Memory Masking, De-allocation, and Link Distribution Sharpness Control”, 2019; [http://arxiv.org/abs/1904.10278 arXiv:1904.10278].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 startAt="15"/>
            </a:pPr>
            <a:r>
              <a:rPr lang="en-US" sz="1200"/>
              <a:t>Shaked Brody, Uri Alon, Eran Yahav: “How Attentive are Graph Attention Networks?”, 2021; [http://arxiv.org/abs/2105.14491 arXiv:2105.14491].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 startAt="15"/>
            </a:pPr>
            <a:r>
              <a:rPr lang="en-US" sz="1200"/>
              <a:t>Alex Graves, Greg Wayne, Ivo Danihelka: “Neural Turing Machines”, 2014; [http://arxiv.org/abs/1410.5401 arXiv:1410.5401].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 startAt="15"/>
            </a:pPr>
            <a:r>
              <a:rPr lang="en-US" sz="1200"/>
              <a:t>Rahmanzadehgervi, Pooyan, et al. "Vision language models are blind." Proceedings of the Asian Conference on Computer Vision. 2024.</a:t>
            </a:r>
            <a:endParaRPr/>
          </a:p>
          <a:p>
            <a:pPr indent="-152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04ffd4ba48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Industrial Publications</a:t>
            </a:r>
            <a:endParaRPr/>
          </a:p>
        </p:txBody>
      </p:sp>
      <p:sp>
        <p:nvSpPr>
          <p:cNvPr id="381" name="Google Shape;381;g304ffd4ba48_0_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MapMyCells(RRID:SCR_024672)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570195df34_0_2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70195df34_0_279"/>
          <p:cNvSpPr txBox="1"/>
          <p:nvPr>
            <p:ph type="title"/>
          </p:nvPr>
        </p:nvSpPr>
        <p:spPr>
          <a:xfrm>
            <a:off x="304525" y="17210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Registers Main Table</a:t>
            </a:r>
            <a:endParaRPr/>
          </a:p>
        </p:txBody>
      </p:sp>
      <p:sp>
        <p:nvSpPr>
          <p:cNvPr id="394" name="Google Shape;394;g3570195df34_0_27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5" name="Google Shape;395;g3570195df34_0_279" title="Screenshot 2025-05-04 at 10.40.2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875" y="1497801"/>
            <a:ext cx="10916249" cy="48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70195df34_0_6"/>
          <p:cNvSpPr txBox="1"/>
          <p:nvPr>
            <p:ph type="title"/>
          </p:nvPr>
        </p:nvSpPr>
        <p:spPr>
          <a:xfrm>
            <a:off x="41315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Visual Representation Learning?</a:t>
            </a:r>
            <a:endParaRPr/>
          </a:p>
        </p:txBody>
      </p:sp>
      <p:sp>
        <p:nvSpPr>
          <p:cNvPr id="110" name="Google Shape;110;g3570195df34_0_6"/>
          <p:cNvSpPr txBox="1"/>
          <p:nvPr>
            <p:ph idx="1" type="body"/>
          </p:nvPr>
        </p:nvSpPr>
        <p:spPr>
          <a:xfrm>
            <a:off x="322325" y="1172300"/>
            <a:ext cx="11252100" cy="503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Perceiving</a:t>
            </a:r>
            <a:r>
              <a:rPr lang="en-US"/>
              <a:t> the visual world is fundamental to modern AI applications like autonomous navigation, medicine, and large-scale content retrieval.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 its core is visual representation learning: transforming raw pixels into compact, structured, and semantically meaningful embeddings for downstream tasks</a:t>
            </a:r>
            <a:endParaRPr/>
          </a:p>
        </p:txBody>
      </p:sp>
      <p:pic>
        <p:nvPicPr>
          <p:cNvPr descr="How dogs contribute to your health and happiness" id="111" name="Google Shape;111;g3570195df34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5019" y="4070160"/>
            <a:ext cx="1323854" cy="13652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570195df34_0_6"/>
          <p:cNvSpPr/>
          <p:nvPr/>
        </p:nvSpPr>
        <p:spPr>
          <a:xfrm>
            <a:off x="201272" y="3890080"/>
            <a:ext cx="1076400" cy="1827600"/>
          </a:xfrm>
          <a:prstGeom prst="rect">
            <a:avLst/>
          </a:prstGeom>
          <a:solidFill>
            <a:srgbClr val="F7CAA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</a:t>
            </a:r>
            <a:endParaRPr/>
          </a:p>
        </p:txBody>
      </p:sp>
      <p:cxnSp>
        <p:nvCxnSpPr>
          <p:cNvPr id="113" name="Google Shape;113;g3570195df34_0_6"/>
          <p:cNvCxnSpPr/>
          <p:nvPr/>
        </p:nvCxnSpPr>
        <p:spPr>
          <a:xfrm>
            <a:off x="1358740" y="4752787"/>
            <a:ext cx="1030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4" name="Google Shape;114;g3570195df34_0_6"/>
          <p:cNvSpPr txBox="1"/>
          <p:nvPr/>
        </p:nvSpPr>
        <p:spPr>
          <a:xfrm>
            <a:off x="1494632" y="4434621"/>
            <a:ext cx="85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</a:t>
            </a:r>
            <a:endParaRPr/>
          </a:p>
        </p:txBody>
      </p:sp>
      <p:sp>
        <p:nvSpPr>
          <p:cNvPr id="115" name="Google Shape;115;g3570195df34_0_6"/>
          <p:cNvSpPr/>
          <p:nvPr/>
        </p:nvSpPr>
        <p:spPr>
          <a:xfrm>
            <a:off x="4692249" y="3890080"/>
            <a:ext cx="1215300" cy="1947300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12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Neural Network</a:t>
            </a:r>
            <a:endParaRPr/>
          </a:p>
        </p:txBody>
      </p:sp>
      <p:cxnSp>
        <p:nvCxnSpPr>
          <p:cNvPr id="116" name="Google Shape;116;g3570195df34_0_6"/>
          <p:cNvCxnSpPr/>
          <p:nvPr/>
        </p:nvCxnSpPr>
        <p:spPr>
          <a:xfrm>
            <a:off x="3963043" y="4795093"/>
            <a:ext cx="63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7" name="Google Shape;117;g3570195df34_0_6"/>
          <p:cNvCxnSpPr/>
          <p:nvPr/>
        </p:nvCxnSpPr>
        <p:spPr>
          <a:xfrm>
            <a:off x="6100502" y="4826351"/>
            <a:ext cx="1030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aphicFrame>
        <p:nvGraphicFramePr>
          <p:cNvPr id="118" name="Google Shape;118;g3570195df34_0_6"/>
          <p:cNvGraphicFramePr/>
          <p:nvPr/>
        </p:nvGraphicFramePr>
        <p:xfrm>
          <a:off x="7323560" y="46424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{21192EBE-ACDD-4EC6-9D92-EAF708604572}</a:tableStyleId>
              </a:tblPr>
              <a:tblGrid>
                <a:gridCol w="282625"/>
                <a:gridCol w="282625"/>
                <a:gridCol w="282625"/>
                <a:gridCol w="2826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9" name="Google Shape;119;g3570195df34_0_6"/>
          <p:cNvSpPr txBox="1"/>
          <p:nvPr/>
        </p:nvSpPr>
        <p:spPr>
          <a:xfrm>
            <a:off x="7155934" y="5058866"/>
            <a:ext cx="167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</a:t>
            </a:r>
            <a:endParaRPr/>
          </a:p>
        </p:txBody>
      </p:sp>
      <p:cxnSp>
        <p:nvCxnSpPr>
          <p:cNvPr id="120" name="Google Shape;120;g3570195df34_0_6"/>
          <p:cNvCxnSpPr/>
          <p:nvPr/>
        </p:nvCxnSpPr>
        <p:spPr>
          <a:xfrm>
            <a:off x="8710593" y="4830467"/>
            <a:ext cx="63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1" name="Google Shape;121;g3570195df34_0_6"/>
          <p:cNvSpPr/>
          <p:nvPr/>
        </p:nvSpPr>
        <p:spPr>
          <a:xfrm>
            <a:off x="9993454" y="3890080"/>
            <a:ext cx="1724700" cy="544500"/>
          </a:xfrm>
          <a:prstGeom prst="rect">
            <a:avLst/>
          </a:prstGeom>
          <a:solidFill>
            <a:srgbClr val="FF7E79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Classification</a:t>
            </a:r>
            <a:endParaRPr/>
          </a:p>
        </p:txBody>
      </p:sp>
      <p:sp>
        <p:nvSpPr>
          <p:cNvPr id="122" name="Google Shape;122;g3570195df34_0_6"/>
          <p:cNvSpPr/>
          <p:nvPr/>
        </p:nvSpPr>
        <p:spPr>
          <a:xfrm>
            <a:off x="9993454" y="5122685"/>
            <a:ext cx="1724700" cy="544500"/>
          </a:xfrm>
          <a:prstGeom prst="rect">
            <a:avLst/>
          </a:prstGeom>
          <a:solidFill>
            <a:srgbClr val="FF7E79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Retrieval</a:t>
            </a:r>
            <a:endParaRPr/>
          </a:p>
        </p:txBody>
      </p:sp>
      <p:sp>
        <p:nvSpPr>
          <p:cNvPr id="123" name="Google Shape;123;g3570195df34_0_6"/>
          <p:cNvSpPr/>
          <p:nvPr/>
        </p:nvSpPr>
        <p:spPr>
          <a:xfrm>
            <a:off x="10810049" y="4516182"/>
            <a:ext cx="45600" cy="45600"/>
          </a:xfrm>
          <a:prstGeom prst="flowChartConnector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570195df34_0_6"/>
          <p:cNvSpPr/>
          <p:nvPr/>
        </p:nvSpPr>
        <p:spPr>
          <a:xfrm>
            <a:off x="10815835" y="5013278"/>
            <a:ext cx="45600" cy="45600"/>
          </a:xfrm>
          <a:prstGeom prst="flowChartConnector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570195df34_0_6"/>
          <p:cNvSpPr/>
          <p:nvPr/>
        </p:nvSpPr>
        <p:spPr>
          <a:xfrm>
            <a:off x="10816416" y="4753599"/>
            <a:ext cx="45600" cy="45600"/>
          </a:xfrm>
          <a:prstGeom prst="flowChartConnector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570195df34_0_6"/>
          <p:cNvSpPr txBox="1"/>
          <p:nvPr/>
        </p:nvSpPr>
        <p:spPr>
          <a:xfrm>
            <a:off x="9791914" y="5730914"/>
            <a:ext cx="192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Downstream Tasks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70195df34_0_28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DMCAC Table</a:t>
            </a:r>
            <a:endParaRPr/>
          </a:p>
        </p:txBody>
      </p:sp>
      <p:pic>
        <p:nvPicPr>
          <p:cNvPr id="402" name="Google Shape;402;g3570195df34_0_285" title="Screenshot 2025-05-04 at 10.41.1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08" y="1973996"/>
            <a:ext cx="11047374" cy="38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70195df34_0_30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CNN2Graph Tables</a:t>
            </a:r>
            <a:endParaRPr/>
          </a:p>
        </p:txBody>
      </p:sp>
      <p:sp>
        <p:nvSpPr>
          <p:cNvPr id="409" name="Google Shape;409;g3570195df34_0_30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0" name="Google Shape;410;g3570195df34_0_301" title="Screenshot 2025-05-04 at 10.42.2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2475" y="365125"/>
            <a:ext cx="4328726" cy="643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70195df34_0_29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OFA Tables</a:t>
            </a:r>
            <a:endParaRPr/>
          </a:p>
        </p:txBody>
      </p:sp>
      <p:pic>
        <p:nvPicPr>
          <p:cNvPr id="417" name="Google Shape;417;g3570195df34_0_291" title="Screenshot 2025-05-04 at 10.35.2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50" y="1768850"/>
            <a:ext cx="6556400" cy="45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3570195df34_0_291" title="Screenshot 2025-05-04 at 10.35.57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8550" y="2165975"/>
            <a:ext cx="4960500" cy="372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70195df34_0_12"/>
          <p:cNvSpPr txBox="1"/>
          <p:nvPr>
            <p:ph type="title"/>
          </p:nvPr>
        </p:nvSpPr>
        <p:spPr>
          <a:xfrm>
            <a:off x="296850" y="147625"/>
            <a:ext cx="10581600" cy="138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Architectures &amp; Motivation</a:t>
            </a:r>
            <a:endParaRPr/>
          </a:p>
        </p:txBody>
      </p:sp>
      <p:pic>
        <p:nvPicPr>
          <p:cNvPr descr="Vision Transformers: A New Computer Vision Paradigm | by Renu Khandelwal |  The Startup | Medium" id="133" name="Google Shape;133;g3570195df34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6559" y="1844532"/>
            <a:ext cx="3474385" cy="168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570195df34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25" y="1764275"/>
            <a:ext cx="3502150" cy="173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3570195df34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7025" y="1879625"/>
            <a:ext cx="3838426" cy="1619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570195df34_0_12"/>
          <p:cNvSpPr txBox="1"/>
          <p:nvPr>
            <p:ph type="title"/>
          </p:nvPr>
        </p:nvSpPr>
        <p:spPr>
          <a:xfrm>
            <a:off x="1454000" y="1303475"/>
            <a:ext cx="771600" cy="46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CNNs</a:t>
            </a:r>
            <a:endParaRPr sz="2000"/>
          </a:p>
        </p:txBody>
      </p:sp>
      <p:sp>
        <p:nvSpPr>
          <p:cNvPr id="137" name="Google Shape;137;g3570195df34_0_12"/>
          <p:cNvSpPr txBox="1"/>
          <p:nvPr>
            <p:ph type="title"/>
          </p:nvPr>
        </p:nvSpPr>
        <p:spPr>
          <a:xfrm>
            <a:off x="5603125" y="1372875"/>
            <a:ext cx="771600" cy="46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</a:t>
            </a:r>
            <a:r>
              <a:rPr lang="en-US" sz="2000"/>
              <a:t>NNs</a:t>
            </a:r>
            <a:endParaRPr sz="2000"/>
          </a:p>
        </p:txBody>
      </p:sp>
      <p:sp>
        <p:nvSpPr>
          <p:cNvPr id="138" name="Google Shape;138;g3570195df34_0_12"/>
          <p:cNvSpPr txBox="1"/>
          <p:nvPr>
            <p:ph type="title"/>
          </p:nvPr>
        </p:nvSpPr>
        <p:spPr>
          <a:xfrm>
            <a:off x="9777950" y="1303475"/>
            <a:ext cx="771600" cy="46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ViTs</a:t>
            </a:r>
            <a:endParaRPr sz="2000"/>
          </a:p>
        </p:txBody>
      </p:sp>
      <p:sp>
        <p:nvSpPr>
          <p:cNvPr id="139" name="Google Shape;139;g3570195df34_0_12"/>
          <p:cNvSpPr txBox="1"/>
          <p:nvPr>
            <p:ph idx="1" type="body"/>
          </p:nvPr>
        </p:nvSpPr>
        <p:spPr>
          <a:xfrm>
            <a:off x="380688" y="3969900"/>
            <a:ext cx="11411100" cy="288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These architectures point to 2 areas of interest across our work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does information get aggregated within/across images?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is the mechanism for selecting and upweighting “important” information?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70195df34_0_18"/>
          <p:cNvSpPr txBox="1"/>
          <p:nvPr>
            <p:ph type="title"/>
          </p:nvPr>
        </p:nvSpPr>
        <p:spPr>
          <a:xfrm>
            <a:off x="384025" y="1607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Study &amp; Use of Attention Mechanisms</a:t>
            </a:r>
            <a:endParaRPr/>
          </a:p>
        </p:txBody>
      </p:sp>
      <p:sp>
        <p:nvSpPr>
          <p:cNvPr id="146" name="Google Shape;146;g3570195df34_0_18"/>
          <p:cNvSpPr txBox="1"/>
          <p:nvPr>
            <p:ph idx="1" type="body"/>
          </p:nvPr>
        </p:nvSpPr>
        <p:spPr>
          <a:xfrm>
            <a:off x="488225" y="1328450"/>
            <a:ext cx="6358500" cy="502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Across our work we experiment with limiting and expanding the context of </a:t>
            </a:r>
            <a:r>
              <a:rPr b="1" lang="en-US"/>
              <a:t>self-attention </a:t>
            </a:r>
            <a:r>
              <a:rPr lang="en-US"/>
              <a:t>and </a:t>
            </a:r>
            <a:r>
              <a:rPr b="1" lang="en-US"/>
              <a:t>cross-attention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Limit self-attention within images to focus on “important parts” (Registers &amp; OFA)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Allow images to attend to other signals outside their pixels by </a:t>
            </a:r>
            <a:r>
              <a:rPr lang="en-US"/>
              <a:t>cleverly</a:t>
            </a:r>
            <a:r>
              <a:rPr lang="en-US"/>
              <a:t> constructing batches and training </a:t>
            </a:r>
            <a:endParaRPr/>
          </a:p>
        </p:txBody>
      </p:sp>
      <p:pic>
        <p:nvPicPr>
          <p:cNvPr id="147" name="Google Shape;147;g3570195df34_0_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0250" y="1862150"/>
            <a:ext cx="50703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70195df34_0_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/>
              <a:t>Section 2: Information Aggregation Across Examples</a:t>
            </a:r>
            <a:endParaRPr b="1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70195df34_0_30"/>
          <p:cNvSpPr txBox="1"/>
          <p:nvPr>
            <p:ph type="title"/>
          </p:nvPr>
        </p:nvSpPr>
        <p:spPr>
          <a:xfrm>
            <a:off x="238450" y="-90850"/>
            <a:ext cx="10922400" cy="149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Moving Beyond Independent Examples </a:t>
            </a:r>
            <a:endParaRPr/>
          </a:p>
        </p:txBody>
      </p:sp>
      <p:sp>
        <p:nvSpPr>
          <p:cNvPr id="160" name="Google Shape;160;g3570195df34_0_30"/>
          <p:cNvSpPr txBox="1"/>
          <p:nvPr>
            <p:ph idx="1" type="body"/>
          </p:nvPr>
        </p:nvSpPr>
        <p:spPr>
          <a:xfrm>
            <a:off x="238450" y="1265125"/>
            <a:ext cx="3928500" cy="513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Observation</a:t>
            </a:r>
            <a:r>
              <a:rPr b="1" lang="en-US"/>
              <a:t>:</a:t>
            </a:r>
            <a:r>
              <a:rPr lang="en-US"/>
              <a:t> Processing images independently (i.i.d.) overlooks contextual information and inter-example relationships within datasets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570195df34_0_30"/>
          <p:cNvSpPr txBox="1"/>
          <p:nvPr>
            <p:ph idx="1" type="body"/>
          </p:nvPr>
        </p:nvSpPr>
        <p:spPr>
          <a:xfrm>
            <a:off x="4401000" y="1265125"/>
            <a:ext cx="3390000" cy="513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Question:</a:t>
            </a:r>
            <a:r>
              <a:rPr lang="en-US"/>
              <a:t> "How can we enrich an image's representation with information gleaned from its surrounding context (dataset structure or database neighbors)?"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570195df34_0_30"/>
          <p:cNvSpPr txBox="1"/>
          <p:nvPr>
            <p:ph idx="1" type="body"/>
          </p:nvPr>
        </p:nvSpPr>
        <p:spPr>
          <a:xfrm>
            <a:off x="8284300" y="1265125"/>
            <a:ext cx="4259700" cy="513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Our Solutions: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CNN2Graph: Using static dataset context for classification.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DMCAC: Using dynamic database context for retrieval.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70195df34_0_36"/>
          <p:cNvSpPr txBox="1"/>
          <p:nvPr>
            <p:ph type="title"/>
          </p:nvPr>
        </p:nvSpPr>
        <p:spPr>
          <a:xfrm>
            <a:off x="710575" y="2288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CNN2Graph</a:t>
            </a:r>
            <a:endParaRPr/>
          </a:p>
        </p:txBody>
      </p:sp>
      <p:sp>
        <p:nvSpPr>
          <p:cNvPr id="169" name="Google Shape;169;g3570195df34_0_36"/>
          <p:cNvSpPr txBox="1"/>
          <p:nvPr>
            <p:ph idx="1" type="body"/>
          </p:nvPr>
        </p:nvSpPr>
        <p:spPr>
          <a:xfrm>
            <a:off x="772100" y="1351150"/>
            <a:ext cx="11013600" cy="488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Goal:</a:t>
            </a:r>
            <a:r>
              <a:rPr lang="en-US"/>
              <a:t> Improve classification by incorporating dataset-level class structure inductively and end-to-end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How: </a:t>
            </a:r>
            <a:r>
              <a:rPr lang="en-US"/>
              <a:t>We pick </a:t>
            </a:r>
            <a:r>
              <a:rPr b="1" lang="en-US"/>
              <a:t>n </a:t>
            </a:r>
            <a:r>
              <a:rPr lang="en-US"/>
              <a:t>examples per class to serve as anchors and we also learn a set of proxies for each class → “selected/learned class representatives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Intuition: </a:t>
            </a:r>
            <a:r>
              <a:rPr lang="en-US"/>
              <a:t>This creates a bipartite graph where the examples in a mini-batch attend over the anchors and proxies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570195df34_0_36"/>
          <p:cNvSpPr txBox="1"/>
          <p:nvPr/>
        </p:nvSpPr>
        <p:spPr>
          <a:xfrm>
            <a:off x="10627625" y="113550"/>
            <a:ext cx="14193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WACV 2023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2022-11-06T16:33:48Z</dcterms:created>
  <dc:creator>Microsoft Office User</dc:creator>
</cp:coreProperties>
</file>