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1"/>
  </p:notesMasterIdLst>
  <p:sldIdLst>
    <p:sldId id="256" r:id="rId2"/>
    <p:sldId id="257" r:id="rId3"/>
    <p:sldId id="295" r:id="rId4"/>
    <p:sldId id="296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94" r:id="rId30"/>
    <p:sldId id="282" r:id="rId31"/>
    <p:sldId id="283" r:id="rId32"/>
    <p:sldId id="284" r:id="rId33"/>
    <p:sldId id="285" r:id="rId34"/>
    <p:sldId id="298" r:id="rId35"/>
    <p:sldId id="286" r:id="rId36"/>
    <p:sldId id="293" r:id="rId37"/>
    <p:sldId id="288" r:id="rId38"/>
    <p:sldId id="289" r:id="rId39"/>
    <p:sldId id="290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79" d="100"/>
          <a:sy n="79" d="100"/>
        </p:scale>
        <p:origin x="182" y="45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Open by asking: if a Transformer expects a sequence, what should count as a ‘word’ in an image? Preview the answer: fixed-size patches become tokens.</a:t>
            </a:r>
          </a:p>
          <a:p>
            <a:endParaRPr/>
          </a:p>
          <a:p>
            <a:r>
              <a:t>[Sources]</a:t>
            </a:r>
          </a:p>
          <a:p>
            <a:r>
              <a:t>https://arxiv.org/abs/2010.11929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Explain the sequence from left to right. Clarify that x_class and E_pos are learned parameters, while patch tokens depend on the input image.</a:t>
            </a:r>
          </a:p>
          <a:p>
            <a:endParaRPr/>
          </a:p>
          <a:p>
            <a:r>
              <a:t>[Sources]</a:t>
            </a:r>
          </a:p>
          <a:p>
            <a:r>
              <a:t>https://arxiv.org/abs/2010.11929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Attention alone treats inputs as a set. Positional embeddings let the network distinguish, for example, an eye patch near the top from a similar texture elsewhere.</a:t>
            </a:r>
          </a:p>
          <a:p>
            <a:endParaRPr/>
          </a:p>
          <a:p>
            <a:r>
              <a:t>[Sources]</a:t>
            </a:r>
          </a:p>
          <a:p>
            <a:r>
              <a:t>https://arxiv.org/abs/2010.11929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The source deck adds the fixed sinusoidal alternative. Clarify that the original ViT uses learned positional embeddings, while the original Transformer introduced sine/cosine encodings.</a:t>
            </a:r>
          </a:p>
          <a:p>
            <a:endParaRPr/>
          </a:p>
          <a:p>
            <a:r>
              <a:t>[Sources]</a:t>
            </a:r>
          </a:p>
          <a:p>
            <a:r>
              <a:t>C:/Web/Courses/CIS5590-Fall26/Temp/ViT_v1.pptx</a:t>
            </a:r>
          </a:p>
          <a:p>
            <a:r>
              <a:t>https://arxiv.org/abs/2010.11929</a:t>
            </a:r>
          </a:p>
          <a:p>
            <a:r>
              <a:t>https://arxiv.org/abs/1706.03762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Anchor new material in what students know. Both architectures map an image to class probabilities; their inductive biases and internal operations differ.</a:t>
            </a:r>
          </a:p>
          <a:p>
            <a:endParaRPr/>
          </a:p>
          <a:p>
            <a:r>
              <a:t>[Sources]</a:t>
            </a:r>
          </a:p>
          <a:p>
            <a:r>
              <a:t>https://arxiv.org/abs/2010.11929</a:t>
            </a:r>
          </a:p>
          <a:p>
            <a:r>
              <a:t>
[Sources]
- User-provided ViT_v1.pptx, slide 8.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Introduce the two sublayers before diving into equations. MSA communicates across spatial locations; the MLP operates independently at each token position.</a:t>
            </a:r>
          </a:p>
          <a:p>
            <a:endParaRPr/>
          </a:p>
          <a:p>
            <a:r>
              <a:t>[Sources]</a:t>
            </a:r>
          </a:p>
          <a:p>
            <a:r>
              <a:t>https://arxiv.org/abs/2010.11929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Layer normalization computes normalization statistics within one example; for a ViT token, that means across its D feature dimensions.</a:t>
            </a:r>
          </a:p>
          <a:p>
            <a:r>
              <a:t>γ and β are learned feature-wise parameters; ε provides numerical stability.</a:t>
            </a:r>
          </a:p>
          <a:p>
            <a:r>
              <a:t>[Sources]</a:t>
            </a:r>
          </a:p>
          <a:p>
            <a:r>
              <a:t>- Ba, J. L., Kiros, J. R., &amp; Hinton, G. E. (2016). Layer Normalization. https://arxiv.org/abs/1607.06450</a:t>
            </a:r>
          </a:p>
          <a:p>
            <a:r>
              <a:t>- User-provided integrated Vision Transformers deck, source slide 14, for the pre-norm placement shown in this lecture.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Use a retrieval analogy: a query is matched against keys; the resulting weights blend values. T=N+1 is the sequence length.</a:t>
            </a:r>
          </a:p>
          <a:p>
            <a:endParaRPr/>
          </a:p>
          <a:p>
            <a:r>
              <a:t>[Sources]</a:t>
            </a:r>
          </a:p>
          <a:p>
            <a:r>
              <a:t>https://arxiv.org/abs/2010.11929</a:t>
            </a:r>
          </a:p>
          <a:p>
            <a:r>
              <a:t>https://arxiv.org/abs/1706.03762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Read the equation as four verbs. The scale factor comes from the Transformer paper: large dot products can push softmax into small-gradient regions.</a:t>
            </a:r>
          </a:p>
          <a:p>
            <a:endParaRPr/>
          </a:p>
          <a:p>
            <a:r>
              <a:t>[Sources]</a:t>
            </a:r>
          </a:p>
          <a:p>
            <a:r>
              <a:t>https://arxiv.org/abs/2010.11929</a:t>
            </a:r>
          </a:p>
          <a:p>
            <a:r>
              <a:t>https://arxiv.org/abs/1706.03762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Anchor new material in what students know. Both architectures map an image to class probabilities; their inductive biases and internal operations differ.</a:t>
            </a:r>
          </a:p>
          <a:p>
            <a:endParaRPr/>
          </a:p>
          <a:p>
            <a:r>
              <a:t>[Sources]</a:t>
            </a:r>
          </a:p>
          <a:p>
            <a:r>
              <a:t>https://arxiv.org/abs/2010.11929</a:t>
            </a:r>
          </a:p>
          <a:p>
            <a:r>
              <a:t>
[Sources]
- User-provided ViT_v1.pptx, slide 3.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Translate between the scalar and matrix views. For a fixed query position j, softmax produces weights across every source position i, and the values are averaged with those weights.</a:t>
            </a:r>
          </a:p>
          <a:p>
            <a:endParaRPr/>
          </a:p>
          <a:p>
            <a:r>
              <a:t>[Sources]</a:t>
            </a:r>
          </a:p>
          <a:p>
            <a:r>
              <a:t>C:/Web/Courses/CIS5590-Fall26/Temp/ViT_v1.pptx</a:t>
            </a:r>
          </a:p>
          <a:p>
            <a:r>
              <a:t>https://arxiv.org/abs/1706.03762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Use these outcomes to frame the lecture. The equations will always be tied to tensor meaning and shape.</a:t>
            </a:r>
          </a:p>
          <a:p>
            <a:endParaRPr/>
          </a:p>
          <a:p>
            <a:r>
              <a:t>[Sources]</a:t>
            </a:r>
          </a:p>
          <a:p>
            <a:r>
              <a:t>https://arxiv.org/abs/2010.11929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Anchor new material in what students know. Both architectures map an image to class probabilities; their inductive biases and internal operations differ.</a:t>
            </a:r>
          </a:p>
          <a:p>
            <a:endParaRPr/>
          </a:p>
          <a:p>
            <a:r>
              <a:t>[Sources]</a:t>
            </a:r>
          </a:p>
          <a:p>
            <a:r>
              <a:t>https://arxiv.org/abs/2010.11929</a:t>
            </a:r>
          </a:p>
          <a:p>
            <a:r>
              <a:t>
[Sources]
- User-provided ViT_v1.pptx, slide 4.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This is illustrative, not computed from a trained model. Stress that each query gets its own attention distribution and therefore its own value mixture.</a:t>
            </a:r>
          </a:p>
          <a:p>
            <a:endParaRPr/>
          </a:p>
          <a:p>
            <a:r>
              <a:t>[Sources]</a:t>
            </a:r>
          </a:p>
          <a:p>
            <a:r>
              <a:t>https://arxiv.org/abs/1706.03762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Use the shapes to check matrix multiplication. QK^T creates all T-by-T token interactions; row-wise softmax converts each query row into a distribution; multiplication by V returns one output per token.</a:t>
            </a:r>
          </a:p>
          <a:p>
            <a:endParaRPr/>
          </a:p>
          <a:p>
            <a:r>
              <a:t>[Sources]</a:t>
            </a:r>
          </a:p>
          <a:p>
            <a:r>
              <a:t>C:/Web/Courses/CIS5590-Fall26/Temp/ViT_v1.pptx</a:t>
            </a:r>
          </a:p>
          <a:p>
            <a:r>
              <a:t>https://arxiv.org/abs/1706.03762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Anchor new material in what students know. Both architectures map an image to class probabilities; their inductive biases and internal operations differ.</a:t>
            </a:r>
          </a:p>
          <a:p>
            <a:endParaRPr/>
          </a:p>
          <a:p>
            <a:r>
              <a:t>[Sources]</a:t>
            </a:r>
          </a:p>
          <a:p>
            <a:r>
              <a:t>https://arxiv.org/abs/2010.11929</a:t>
            </a:r>
          </a:p>
          <a:p>
            <a:r>
              <a:t>
[Sources]
- User-provided ViT_v1.pptx, slide 5.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Anchor new material in what students know. Both architectures map an image to class probabilities; their inductive biases and internal operations differ.</a:t>
            </a:r>
          </a:p>
          <a:p>
            <a:endParaRPr/>
          </a:p>
          <a:p>
            <a:r>
              <a:t>[Sources]</a:t>
            </a:r>
          </a:p>
          <a:p>
            <a:r>
              <a:t>https://arxiv.org/abs/2010.11929</a:t>
            </a:r>
          </a:p>
          <a:p>
            <a:r>
              <a:t>
[Sources]
- User-provided ViT_v1.pptx, slide 6.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Explain dimension bookkeeping. Each head usually works in a smaller subspace; concatenation plus W_O returns to the model dimension.</a:t>
            </a:r>
          </a:p>
          <a:p>
            <a:endParaRPr/>
          </a:p>
          <a:p>
            <a:r>
              <a:t>[Sources]</a:t>
            </a:r>
          </a:p>
          <a:p>
            <a:r>
              <a:t>https://arxiv.org/abs/2010.11929</a:t>
            </a:r>
          </a:p>
          <a:p>
            <a:r>
              <a:t>https://arxiv.org/abs/1706.03762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Anchor new material in what students know. Both architectures map an image to class probabilities; their inductive biases and internal operations differ.</a:t>
            </a:r>
          </a:p>
          <a:p>
            <a:endParaRPr/>
          </a:p>
          <a:p>
            <a:r>
              <a:t>[Sources]</a:t>
            </a:r>
          </a:p>
          <a:p>
            <a:r>
              <a:t>https://arxiv.org/abs/2010.11929</a:t>
            </a:r>
          </a:p>
          <a:p>
            <a:r>
              <a:t>
[Sources]
- User-provided ViT_v1.pptx, slide 7.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The [CLS] token aggregates information from image-patch tokens. In this conceptual example, attention is strongest around the cat's eyes, ears, and muzzle—regions that can support a cat classification.</a:t>
            </a:r>
          </a:p>
          <a:p>
            <a:r>
              <a:t>This is an illustrative visualization, not attention exported from a specific trained model, layer, or head.</a:t>
            </a:r>
          </a:p>
          <a:p>
            <a:r>
              <a:t>[Sources]</a:t>
            </a:r>
          </a:p>
          <a:p>
            <a:r>
              <a:t>- AI-generated visual created with OpenAI ImageGen for this slide; prompt and provenance are recorded in source-notes.txt.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Point out the primes: z′ is the intermediate state after attention; z is the block output after the MLP. ViT uses pre-layer normalization.</a:t>
            </a:r>
          </a:p>
          <a:p>
            <a:endParaRPr/>
          </a:p>
          <a:p>
            <a:r>
              <a:t>[Sources]</a:t>
            </a:r>
          </a:p>
          <a:p>
            <a:r>
              <a:t>https://arxiv.org/abs/2010.11929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Contrast with attention. Attention mixes across the token dimension; the MLP mixes across the feature dimension within each token.</a:t>
            </a:r>
          </a:p>
          <a:p>
            <a:endParaRPr/>
          </a:p>
          <a:p>
            <a:r>
              <a:t>[Sources]</a:t>
            </a:r>
          </a:p>
          <a:p>
            <a:r>
              <a:t>https://arxiv.org/abs/2010.11929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Anchor new material in what students know. Both architectures map an image to class probabilities; their inductive biases and internal operations differ.</a:t>
            </a:r>
          </a:p>
          <a:p>
            <a:endParaRPr/>
          </a:p>
          <a:p>
            <a:r>
              <a:t>[Sources]</a:t>
            </a:r>
          </a:p>
          <a:p>
            <a:r>
              <a:t>https://arxiv.org/abs/2010.11929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The superscript 0 denotes the first token position, occupied by [CLS]. For classification, only this final token is passed to the head.</a:t>
            </a:r>
          </a:p>
          <a:p>
            <a:endParaRPr/>
          </a:p>
          <a:p>
            <a:r>
              <a:t>[Sources]</a:t>
            </a:r>
          </a:p>
          <a:p>
            <a:r>
              <a:t>https://arxiv.org/abs/2010.11929</a:t>
            </a:r>
          </a:p>
          <a:p>
            <a:r>
              <a:t>
Example calculation: exp([2.0, 1.0, 0.1]) normalized by its sum gives approximately [0.659, 0.242, 0.099], rounded on-slide to [0.66, 0.24, 0.10].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The cross-entropy formula is standard. Keep the emphasis on end-to-end learning and the data regime highlighted by the original ViT paper.</a:t>
            </a:r>
          </a:p>
          <a:p>
            <a:endParaRPr/>
          </a:p>
          <a:p>
            <a:r>
              <a:t>[Sources]</a:t>
            </a:r>
          </a:p>
          <a:p>
            <a:r>
              <a:t>https://arxiv.org/abs/2010.11929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The segmentation head is the task-specific decoder after the ViT encoder. It uses the spatial patch tokens and normally discards the image-level [CLS] token.</a:t>
            </a:r>
          </a:p>
          <a:p>
            <a:r>
              <a:t>In the simplest linear head, reshape the N patch tokens into an h × w × D feature grid. A shared Linear(D → K)—equivalent to a 1 × 1 convolution—produces K class logits at every patch location. Bilinear interpolation upsamples those logits to H × W, and argmax selects the class at each pixel.</a:t>
            </a:r>
          </a:p>
          <a:p>
            <a:r>
              <a:t>More sophisticated decoders can fuse multiple encoder layers or use mask-transformer decoding, but the attachment point remains the spatial token features.</a:t>
            </a:r>
          </a:p>
          <a:p>
            <a:r>
              <a:t>[Sources]</a:t>
            </a:r>
          </a:p>
          <a:p>
            <a:r>
              <a:t>- Strudel, R., Garcia, R., Laptev, I., &amp; Schmid, C. (2021). Segmenter: Transformer for Semantic Segmentation. https://arxiv.org/abs/2105.05633</a:t>
            </a:r>
          </a:p>
          <a:p>
            <a:r>
              <a:t>- Zheng, S. et al. (2020). Rethinking Semantic Segmentation from a Sequence-to-Sequence Perspective with Transformers. https://arxiv.org/abs/2012.15840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Connect back to slide 5. Strict compute includes projection terms too, but the T×T score matrix explains the main scaling issue for long sequences.</a:t>
            </a:r>
          </a:p>
          <a:p>
            <a:endParaRPr/>
          </a:p>
          <a:p>
            <a:r>
              <a:t>[Sources]</a:t>
            </a:r>
          </a:p>
          <a:p>
            <a:r>
              <a:t>https://arxiv.org/abs/1706.03762</a:t>
            </a:r>
          </a:p>
          <a:p>
            <a:r>
              <a:t>https://arxiv.org/abs/2010.11929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Use this as a checkpoint. Ask students to identify which dimension attention mixes: the token dimension N+1.</a:t>
            </a:r>
          </a:p>
          <a:p>
            <a:endParaRPr/>
          </a:p>
          <a:p>
            <a:r>
              <a:t>[Sources]</a:t>
            </a:r>
          </a:p>
          <a:p>
            <a:r>
              <a:t>https://arxiv.org/abs/2010.11929</a:t>
            </a:r>
          </a:p>
          <a:p>
            <a:r>
              <a:t>https://arxiv.org/abs/1706.03762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Give students two minutes individually, then compare answers in pairs. The first answer is (384/16)^2 = 24^2 = 576.</a:t>
            </a:r>
          </a:p>
          <a:p>
            <a:endParaRPr/>
          </a:p>
          <a:p>
            <a:r>
              <a:t>[Sources]</a:t>
            </a:r>
          </a:p>
          <a:p>
            <a:r>
              <a:t>https://arxiv.org/abs/2010.11929</a:t>
            </a:r>
          </a:p>
          <a:p>
            <a:r>
              <a:t>https://arxiv.org/abs/1706.03762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Close by returning to the opening question: the ‘words’ are learned patch embeddings. Invite students to use the formula sheet for review.</a:t>
            </a:r>
          </a:p>
          <a:p>
            <a:endParaRPr/>
          </a:p>
          <a:p>
            <a:r>
              <a:t>[Sources]</a:t>
            </a:r>
          </a:p>
          <a:p>
            <a:r>
              <a:t>https://arxiv.org/abs/2010.11929</a:t>
            </a:r>
          </a:p>
          <a:p>
            <a:r>
              <a:t>https://arxiv.org/abs/1706.03762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Anchor new material in what students know. Both architectures map an image to class probabilities; their inductive biases and internal operations differ.</a:t>
            </a:r>
          </a:p>
          <a:p>
            <a:endParaRPr/>
          </a:p>
          <a:p>
            <a:r>
              <a:t>[Sources]</a:t>
            </a:r>
          </a:p>
          <a:p>
            <a:r>
              <a:t>https://arxiv.org/abs/2010.11929</a:t>
            </a:r>
          </a:p>
          <a:p>
            <a:r>
              <a:t>
[Sources]
- User-provided ViT_v1.pptx, slide 1.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Walk left to right. Emphasize that the Transformer encoder is standard; the key adaptation is turning a 2-D image into a 1-D token sequence.</a:t>
            </a:r>
          </a:p>
          <a:p>
            <a:endParaRPr/>
          </a:p>
          <a:p>
            <a:r>
              <a:t>[Sources]</a:t>
            </a:r>
          </a:p>
          <a:p>
            <a:r>
              <a:t>https://arxiv.org/abs/2010.11929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Connect the generic Transformer to ViT. Classification needs an encoder stack; the autoregressive decoder is a different use case.</a:t>
            </a:r>
          </a:p>
          <a:p>
            <a:endParaRPr/>
          </a:p>
          <a:p>
            <a:r>
              <a:t>[Sources]</a:t>
            </a:r>
          </a:p>
          <a:p>
            <a:r>
              <a:t>C:/Web/Courses/CIS5590-Fall26/Temp/ViT_v1.pptx</a:t>
            </a:r>
          </a:p>
          <a:p>
            <a:r>
              <a:t>https://arxiv.org/abs/2010.11929</a:t>
            </a:r>
          </a:p>
          <a:p>
            <a:r>
              <a:t>https://arxiv.org/abs/1706.03762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Anchor new material in what students know. Both architectures map an image to class probabilities; their inductive biases and internal operations differ.</a:t>
            </a:r>
          </a:p>
          <a:p>
            <a:endParaRPr/>
          </a:p>
          <a:p>
            <a:r>
              <a:t>[Sources]</a:t>
            </a:r>
          </a:p>
          <a:p>
            <a:r>
              <a:t>https://arxiv.org/abs/2010.11929</a:t>
            </a:r>
          </a:p>
          <a:p>
            <a:r>
              <a:t>
[Sources]
- User-provided ViT_v1.pptx, slide 2.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Derive N geometrically. Then connect sequence length to quadratic attention. Ask students what happens when P changes from 16 to 8.</a:t>
            </a:r>
          </a:p>
          <a:p>
            <a:endParaRPr/>
          </a:p>
          <a:p>
            <a:r>
              <a:t>[Sources]</a:t>
            </a:r>
          </a:p>
          <a:p>
            <a:r>
              <a:t>https://arxiv.org/abs/2010.11929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The subscript p means patch. Flattening preserves the numbers but removes the 2-D arrangement; E learns a D-dimensional token representation.</a:t>
            </a:r>
          </a:p>
          <a:p>
            <a:endParaRPr/>
          </a:p>
          <a:p>
            <a:r>
              <a:t>[Sources]</a:t>
            </a:r>
          </a:p>
          <a:p>
            <a:r>
              <a:t>https://arxiv.org/abs/2010.11929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um.com/analytics-vidhya/illustrated-vision-transformers-165f4d0c3dd1" TargetMode="Externa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">
            <a:extLst>
              <a:ext uri="{FF2B5EF4-FFF2-40B4-BE49-F238E27FC236}">
                <a16:creationId xmlns:a16="http://schemas.microsoft.com/office/drawing/2014/main" id="{5A0F3181-7751-41F2-B47C-FC5A5A3CC217}"/>
              </a:ext>
            </a:extLst>
          </p:cNvPr>
          <p:cNvSpPr>
            <a:spLocks noGrp="1"/>
          </p:cNvSpPr>
          <p:nvPr/>
        </p:nvSpPr>
        <p:spPr>
          <a:xfrm>
            <a:off x="609600" y="628650"/>
            <a:ext cx="4953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350" b="1" i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2563EB"/>
                </a:solidFill>
                <a:latin typeface="Arial"/>
                <a:ea typeface="Arial"/>
                <a:cs typeface="Arial"/>
              </a:rPr>
              <a:t>INTRODUCTION TO</a:t>
            </a:r>
          </a:p>
        </p:txBody>
      </p:sp>
      <p:sp>
        <p:nvSpPr>
          <p:cNvPr id="2" name="deck-title">
            <a:extLst>
              <a:ext uri="{FF2B5EF4-FFF2-40B4-BE49-F238E27FC236}">
                <a16:creationId xmlns:a16="http://schemas.microsoft.com/office/drawing/2014/main" id="{4145A7D8-C67E-4964-BB0C-686D8E378804}"/>
              </a:ext>
            </a:extLst>
          </p:cNvPr>
          <p:cNvSpPr>
            <a:spLocks noGrp="1"/>
          </p:cNvSpPr>
          <p:nvPr/>
        </p:nvSpPr>
        <p:spPr>
          <a:xfrm>
            <a:off x="609600" y="1123950"/>
            <a:ext cx="5715000" cy="1809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88000"/>
              </a:lnSpc>
              <a:buNone/>
              <a:defRPr sz="465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4650" b="1" i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Vision</a:t>
            </a:r>
          </a:p>
          <a:p>
            <a:pPr algn="l">
              <a:lnSpc>
                <a:spcPct val="88000"/>
              </a:lnSpc>
              <a:buNone/>
              <a:defRPr sz="465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4650" b="1" i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Transformers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29E8448-B9C6-4FAC-8FA8-F9C3DC10E71B}"/>
              </a:ext>
            </a:extLst>
          </p:cNvPr>
          <p:cNvSpPr>
            <a:spLocks noGrp="1"/>
          </p:cNvSpPr>
          <p:nvPr/>
        </p:nvSpPr>
        <p:spPr>
          <a:xfrm>
            <a:off x="609600" y="3238500"/>
            <a:ext cx="51435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875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1875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How an image becomes a sequence—and how self-attention reasons over it</a:t>
            </a:r>
          </a:p>
        </p:txBody>
      </p:sp>
      <p:sp>
        <p:nvSpPr>
          <p:cNvPr id="4" name="image-patch">
            <a:extLst>
              <a:ext uri="{FF2B5EF4-FFF2-40B4-BE49-F238E27FC236}">
                <a16:creationId xmlns:a16="http://schemas.microsoft.com/office/drawing/2014/main" id="{7FB22B7B-CE87-4988-89E8-6DC25F7E9D24}"/>
              </a:ext>
            </a:extLst>
          </p:cNvPr>
          <p:cNvSpPr>
            <a:spLocks noGrp="1"/>
          </p:cNvSpPr>
          <p:nvPr/>
        </p:nvSpPr>
        <p:spPr>
          <a:xfrm>
            <a:off x="6858000" y="1028700"/>
            <a:ext cx="876300" cy="876300"/>
          </a:xfrm>
          <a:prstGeom prst="rect">
            <a:avLst/>
          </a:prstGeom>
          <a:solidFill>
            <a:srgbClr val="F3F4F6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image-patch">
            <a:extLst>
              <a:ext uri="{FF2B5EF4-FFF2-40B4-BE49-F238E27FC236}">
                <a16:creationId xmlns:a16="http://schemas.microsoft.com/office/drawing/2014/main" id="{27E42AFA-FDC3-416B-8AA9-10A3A0EAB53C}"/>
              </a:ext>
            </a:extLst>
          </p:cNvPr>
          <p:cNvSpPr>
            <a:spLocks noGrp="1"/>
          </p:cNvSpPr>
          <p:nvPr/>
        </p:nvSpPr>
        <p:spPr>
          <a:xfrm>
            <a:off x="7924800" y="1028700"/>
            <a:ext cx="876300" cy="876300"/>
          </a:xfrm>
          <a:prstGeom prst="rect">
            <a:avLst/>
          </a:prstGeom>
          <a:solidFill>
            <a:srgbClr val="F3F4F6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image-patch">
            <a:extLst>
              <a:ext uri="{FF2B5EF4-FFF2-40B4-BE49-F238E27FC236}">
                <a16:creationId xmlns:a16="http://schemas.microsoft.com/office/drawing/2014/main" id="{40A69DE0-1745-420D-94D8-5FD0FD6A780B}"/>
              </a:ext>
            </a:extLst>
          </p:cNvPr>
          <p:cNvSpPr>
            <a:spLocks noGrp="1"/>
          </p:cNvSpPr>
          <p:nvPr/>
        </p:nvSpPr>
        <p:spPr>
          <a:xfrm>
            <a:off x="8991600" y="1028700"/>
            <a:ext cx="876300" cy="876300"/>
          </a:xfrm>
          <a:prstGeom prst="rect">
            <a:avLst/>
          </a:prstGeom>
          <a:solidFill>
            <a:srgbClr val="F3F4F6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image-patch">
            <a:extLst>
              <a:ext uri="{FF2B5EF4-FFF2-40B4-BE49-F238E27FC236}">
                <a16:creationId xmlns:a16="http://schemas.microsoft.com/office/drawing/2014/main" id="{E0EC385C-33F9-4C5A-8F58-EE4F8878444E}"/>
              </a:ext>
            </a:extLst>
          </p:cNvPr>
          <p:cNvSpPr>
            <a:spLocks noGrp="1"/>
          </p:cNvSpPr>
          <p:nvPr/>
        </p:nvSpPr>
        <p:spPr>
          <a:xfrm>
            <a:off x="10058400" y="1028700"/>
            <a:ext cx="876300" cy="876300"/>
          </a:xfrm>
          <a:prstGeom prst="rect">
            <a:avLst/>
          </a:prstGeom>
          <a:solidFill>
            <a:srgbClr val="F3F4F6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image-patch">
            <a:extLst>
              <a:ext uri="{FF2B5EF4-FFF2-40B4-BE49-F238E27FC236}">
                <a16:creationId xmlns:a16="http://schemas.microsoft.com/office/drawing/2014/main" id="{EA5E3701-666F-4CEB-8404-E2581CB0779A}"/>
              </a:ext>
            </a:extLst>
          </p:cNvPr>
          <p:cNvSpPr>
            <a:spLocks noGrp="1"/>
          </p:cNvSpPr>
          <p:nvPr/>
        </p:nvSpPr>
        <p:spPr>
          <a:xfrm>
            <a:off x="6858000" y="2095500"/>
            <a:ext cx="876300" cy="876300"/>
          </a:xfrm>
          <a:prstGeom prst="rect">
            <a:avLst/>
          </a:prstGeom>
          <a:solidFill>
            <a:srgbClr val="F3F4F6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image-patch">
            <a:extLst>
              <a:ext uri="{FF2B5EF4-FFF2-40B4-BE49-F238E27FC236}">
                <a16:creationId xmlns:a16="http://schemas.microsoft.com/office/drawing/2014/main" id="{C271EC37-3C75-4753-BF42-D897EF5B112C}"/>
              </a:ext>
            </a:extLst>
          </p:cNvPr>
          <p:cNvSpPr>
            <a:spLocks noGrp="1"/>
          </p:cNvSpPr>
          <p:nvPr/>
        </p:nvSpPr>
        <p:spPr>
          <a:xfrm>
            <a:off x="7924800" y="2095500"/>
            <a:ext cx="876300" cy="876300"/>
          </a:xfrm>
          <a:prstGeom prst="rect">
            <a:avLst/>
          </a:prstGeom>
          <a:solidFill>
            <a:srgbClr val="F3F4F6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image-patch">
            <a:extLst>
              <a:ext uri="{FF2B5EF4-FFF2-40B4-BE49-F238E27FC236}">
                <a16:creationId xmlns:a16="http://schemas.microsoft.com/office/drawing/2014/main" id="{1B026C52-68CF-450D-8E60-ABE647756AE5}"/>
              </a:ext>
            </a:extLst>
          </p:cNvPr>
          <p:cNvSpPr>
            <a:spLocks noGrp="1"/>
          </p:cNvSpPr>
          <p:nvPr/>
        </p:nvSpPr>
        <p:spPr>
          <a:xfrm>
            <a:off x="8991600" y="2095500"/>
            <a:ext cx="876300" cy="876300"/>
          </a:xfrm>
          <a:prstGeom prst="rect">
            <a:avLst/>
          </a:prstGeom>
          <a:solidFill>
            <a:srgbClr val="2563EB"/>
          </a:solidFill>
          <a:ln w="9525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image-patch">
            <a:extLst>
              <a:ext uri="{FF2B5EF4-FFF2-40B4-BE49-F238E27FC236}">
                <a16:creationId xmlns:a16="http://schemas.microsoft.com/office/drawing/2014/main" id="{4959DC68-7EF4-4BE3-A5D9-7B646AC5FBC0}"/>
              </a:ext>
            </a:extLst>
          </p:cNvPr>
          <p:cNvSpPr>
            <a:spLocks noGrp="1"/>
          </p:cNvSpPr>
          <p:nvPr/>
        </p:nvSpPr>
        <p:spPr>
          <a:xfrm>
            <a:off x="10058400" y="2095500"/>
            <a:ext cx="876300" cy="876300"/>
          </a:xfrm>
          <a:prstGeom prst="rect">
            <a:avLst/>
          </a:prstGeom>
          <a:solidFill>
            <a:srgbClr val="F3F4F6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image-patch">
            <a:extLst>
              <a:ext uri="{FF2B5EF4-FFF2-40B4-BE49-F238E27FC236}">
                <a16:creationId xmlns:a16="http://schemas.microsoft.com/office/drawing/2014/main" id="{07A1D415-8FEB-46A0-AEBF-510CDD733756}"/>
              </a:ext>
            </a:extLst>
          </p:cNvPr>
          <p:cNvSpPr>
            <a:spLocks noGrp="1"/>
          </p:cNvSpPr>
          <p:nvPr/>
        </p:nvSpPr>
        <p:spPr>
          <a:xfrm>
            <a:off x="6858000" y="3162300"/>
            <a:ext cx="876300" cy="876300"/>
          </a:xfrm>
          <a:prstGeom prst="rect">
            <a:avLst/>
          </a:prstGeom>
          <a:solidFill>
            <a:srgbClr val="F3F4F6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image-patch">
            <a:extLst>
              <a:ext uri="{FF2B5EF4-FFF2-40B4-BE49-F238E27FC236}">
                <a16:creationId xmlns:a16="http://schemas.microsoft.com/office/drawing/2014/main" id="{3DEC9CCF-28E4-413E-B19E-6583364061A6}"/>
              </a:ext>
            </a:extLst>
          </p:cNvPr>
          <p:cNvSpPr>
            <a:spLocks noGrp="1"/>
          </p:cNvSpPr>
          <p:nvPr/>
        </p:nvSpPr>
        <p:spPr>
          <a:xfrm>
            <a:off x="7924800" y="3162300"/>
            <a:ext cx="876300" cy="876300"/>
          </a:xfrm>
          <a:prstGeom prst="rect">
            <a:avLst/>
          </a:prstGeom>
          <a:solidFill>
            <a:srgbClr val="2563EB"/>
          </a:solidFill>
          <a:ln w="9525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image-patch">
            <a:extLst>
              <a:ext uri="{FF2B5EF4-FFF2-40B4-BE49-F238E27FC236}">
                <a16:creationId xmlns:a16="http://schemas.microsoft.com/office/drawing/2014/main" id="{7A6DE9D0-6928-49C9-BE04-14F403841F35}"/>
              </a:ext>
            </a:extLst>
          </p:cNvPr>
          <p:cNvSpPr>
            <a:spLocks noGrp="1"/>
          </p:cNvSpPr>
          <p:nvPr/>
        </p:nvSpPr>
        <p:spPr>
          <a:xfrm>
            <a:off x="8991600" y="3162300"/>
            <a:ext cx="876300" cy="876300"/>
          </a:xfrm>
          <a:prstGeom prst="rect">
            <a:avLst/>
          </a:prstGeom>
          <a:solidFill>
            <a:srgbClr val="2563EB"/>
          </a:solidFill>
          <a:ln w="9525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image-patch">
            <a:extLst>
              <a:ext uri="{FF2B5EF4-FFF2-40B4-BE49-F238E27FC236}">
                <a16:creationId xmlns:a16="http://schemas.microsoft.com/office/drawing/2014/main" id="{FFA7E593-DF98-4C44-BE79-C09F26CEC3AB}"/>
              </a:ext>
            </a:extLst>
          </p:cNvPr>
          <p:cNvSpPr>
            <a:spLocks noGrp="1"/>
          </p:cNvSpPr>
          <p:nvPr/>
        </p:nvSpPr>
        <p:spPr>
          <a:xfrm>
            <a:off x="10058400" y="3162300"/>
            <a:ext cx="876300" cy="876300"/>
          </a:xfrm>
          <a:prstGeom prst="rect">
            <a:avLst/>
          </a:prstGeom>
          <a:solidFill>
            <a:srgbClr val="F3F4F6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image-patch">
            <a:extLst>
              <a:ext uri="{FF2B5EF4-FFF2-40B4-BE49-F238E27FC236}">
                <a16:creationId xmlns:a16="http://schemas.microsoft.com/office/drawing/2014/main" id="{B6BAAFC9-DF69-4912-AB97-3323ABC16849}"/>
              </a:ext>
            </a:extLst>
          </p:cNvPr>
          <p:cNvSpPr>
            <a:spLocks noGrp="1"/>
          </p:cNvSpPr>
          <p:nvPr/>
        </p:nvSpPr>
        <p:spPr>
          <a:xfrm>
            <a:off x="6858000" y="4229100"/>
            <a:ext cx="876300" cy="876300"/>
          </a:xfrm>
          <a:prstGeom prst="rect">
            <a:avLst/>
          </a:prstGeom>
          <a:solidFill>
            <a:srgbClr val="F3F4F6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image-patch">
            <a:extLst>
              <a:ext uri="{FF2B5EF4-FFF2-40B4-BE49-F238E27FC236}">
                <a16:creationId xmlns:a16="http://schemas.microsoft.com/office/drawing/2014/main" id="{D8BDDB05-BE35-49F0-80BA-8A959F56CB34}"/>
              </a:ext>
            </a:extLst>
          </p:cNvPr>
          <p:cNvSpPr>
            <a:spLocks noGrp="1"/>
          </p:cNvSpPr>
          <p:nvPr/>
        </p:nvSpPr>
        <p:spPr>
          <a:xfrm>
            <a:off x="7924800" y="4229100"/>
            <a:ext cx="876300" cy="876300"/>
          </a:xfrm>
          <a:prstGeom prst="rect">
            <a:avLst/>
          </a:prstGeom>
          <a:solidFill>
            <a:srgbClr val="F3F4F6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image-patch">
            <a:extLst>
              <a:ext uri="{FF2B5EF4-FFF2-40B4-BE49-F238E27FC236}">
                <a16:creationId xmlns:a16="http://schemas.microsoft.com/office/drawing/2014/main" id="{FF77B633-2CB5-485C-89F4-9F4D2D33C95B}"/>
              </a:ext>
            </a:extLst>
          </p:cNvPr>
          <p:cNvSpPr>
            <a:spLocks noGrp="1"/>
          </p:cNvSpPr>
          <p:nvPr/>
        </p:nvSpPr>
        <p:spPr>
          <a:xfrm>
            <a:off x="8991600" y="4229100"/>
            <a:ext cx="876300" cy="876300"/>
          </a:xfrm>
          <a:prstGeom prst="rect">
            <a:avLst/>
          </a:prstGeom>
          <a:solidFill>
            <a:srgbClr val="F3F4F6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image-patch">
            <a:extLst>
              <a:ext uri="{FF2B5EF4-FFF2-40B4-BE49-F238E27FC236}">
                <a16:creationId xmlns:a16="http://schemas.microsoft.com/office/drawing/2014/main" id="{6A508A6D-7A73-4348-887F-1CF49E2ED901}"/>
              </a:ext>
            </a:extLst>
          </p:cNvPr>
          <p:cNvSpPr>
            <a:spLocks noGrp="1"/>
          </p:cNvSpPr>
          <p:nvPr/>
        </p:nvSpPr>
        <p:spPr>
          <a:xfrm>
            <a:off x="10058400" y="4229100"/>
            <a:ext cx="876300" cy="876300"/>
          </a:xfrm>
          <a:prstGeom prst="rect">
            <a:avLst/>
          </a:prstGeom>
          <a:solidFill>
            <a:srgbClr val="F3F4F6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lide-number">
            <a:extLst>
              <a:ext uri="{FF2B5EF4-FFF2-40B4-BE49-F238E27FC236}">
                <a16:creationId xmlns:a16="http://schemas.microsoft.com/office/drawing/2014/main" id="{846EF6C5-497F-4E3C-99BE-1B149C3B5C46}"/>
              </a:ext>
            </a:extLst>
          </p:cNvPr>
          <p:cNvSpPr>
            <a:spLocks noGrp="1"/>
          </p:cNvSpPr>
          <p:nvPr/>
        </p:nvSpPr>
        <p:spPr>
          <a:xfrm>
            <a:off x="11191875" y="6477000"/>
            <a:ext cx="381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900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C042B0F-4A54-20C8-C20F-77CB930EEB1B}"/>
              </a:ext>
            </a:extLst>
          </p:cNvPr>
          <p:cNvSpPr txBox="1"/>
          <p:nvPr/>
        </p:nvSpPr>
        <p:spPr>
          <a:xfrm>
            <a:off x="411378" y="4523404"/>
            <a:ext cx="59132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Longin Jan Latecki, latecki@temple.edu</a:t>
            </a:r>
          </a:p>
        </p:txBody>
      </p:sp>
    </p:spTree>
    <p:extLst>
      <p:ext uri="{BB962C8B-B14F-4D97-AF65-F5344CB8AC3E}">
        <p14:creationId xmlns:p14="http://schemas.microsoft.com/office/powerpoint/2010/main" val="13143370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kicker">
            <a:extLst>
              <a:ext uri="{FF2B5EF4-FFF2-40B4-BE49-F238E27FC236}">
                <a16:creationId xmlns:a16="http://schemas.microsoft.com/office/drawing/2014/main" id="{F5A3AA61-5BE0-45B7-BF3A-06E3B841CC01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050" b="1" i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563EB"/>
                </a:solidFill>
                <a:latin typeface="Arial"/>
                <a:ea typeface="Arial"/>
                <a:cs typeface="Arial"/>
              </a:rPr>
              <a:t>VISION TRANSFORMERS</a:t>
            </a:r>
          </a:p>
        </p:txBody>
      </p:sp>
      <p:sp>
        <p:nvSpPr>
          <p:cNvPr id="2" name="slide-title">
            <a:extLst>
              <a:ext uri="{FF2B5EF4-FFF2-40B4-BE49-F238E27FC236}">
                <a16:creationId xmlns:a16="http://schemas.microsoft.com/office/drawing/2014/main" id="{1B4100BB-9759-4181-8D15-29A8FE4B73A5}"/>
              </a:ext>
            </a:extLst>
          </p:cNvPr>
          <p:cNvSpPr>
            <a:spLocks noGrp="1"/>
          </p:cNvSpPr>
          <p:nvPr/>
        </p:nvSpPr>
        <p:spPr>
          <a:xfrm>
            <a:off x="609600" y="609600"/>
            <a:ext cx="109728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270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Patch size controls sequence length—and attention cost</a:t>
            </a:r>
          </a:p>
        </p:txBody>
      </p:sp>
      <p:sp>
        <p:nvSpPr>
          <p:cNvPr id="3" name="title-rule">
            <a:extLst>
              <a:ext uri="{FF2B5EF4-FFF2-40B4-BE49-F238E27FC236}">
                <a16:creationId xmlns:a16="http://schemas.microsoft.com/office/drawing/2014/main" id="{4157F055-6BCC-496B-BBB1-FC0DA40644B9}"/>
              </a:ext>
            </a:extLst>
          </p:cNvPr>
          <p:cNvSpPr>
            <a:spLocks noGrp="1"/>
          </p:cNvSpPr>
          <p:nvPr/>
        </p:nvSpPr>
        <p:spPr>
          <a:xfrm>
            <a:off x="609600" y="1304925"/>
            <a:ext cx="10972800" cy="19050"/>
          </a:xfrm>
          <a:prstGeom prst="rect">
            <a:avLst/>
          </a:prstGeom>
          <a:solidFill>
            <a:srgbClr val="111111"/>
          </a:solidFill>
          <a:ln w="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formula-box">
            <a:extLst>
              <a:ext uri="{FF2B5EF4-FFF2-40B4-BE49-F238E27FC236}">
                <a16:creationId xmlns:a16="http://schemas.microsoft.com/office/drawing/2014/main" id="{47697237-08E0-4184-880B-09B2F9856829}"/>
              </a:ext>
            </a:extLst>
          </p:cNvPr>
          <p:cNvSpPr>
            <a:spLocks noGrp="1"/>
          </p:cNvSpPr>
          <p:nvPr/>
        </p:nvSpPr>
        <p:spPr>
          <a:xfrm>
            <a:off x="742950" y="1847850"/>
            <a:ext cx="4286250" cy="1200150"/>
          </a:xfrm>
          <a:prstGeom prst="roundRect">
            <a:avLst>
              <a:gd name="adj" fmla="val 6349"/>
            </a:avLst>
          </a:prstGeom>
          <a:solidFill>
            <a:srgbClr val="EAF2FF"/>
          </a:solidFill>
          <a:ln w="9525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formula">
            <a:extLst>
              <a:ext uri="{FF2B5EF4-FFF2-40B4-BE49-F238E27FC236}">
                <a16:creationId xmlns:a16="http://schemas.microsoft.com/office/drawing/2014/main" id="{313BDB73-CAC4-4B84-AFF5-D7C32956271C}"/>
              </a:ext>
            </a:extLst>
          </p:cNvPr>
          <p:cNvSpPr>
            <a:spLocks noGrp="1"/>
          </p:cNvSpPr>
          <p:nvPr/>
        </p:nvSpPr>
        <p:spPr>
          <a:xfrm>
            <a:off x="933450" y="2000250"/>
            <a:ext cx="390525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3000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defRPr>
            </a:pPr>
            <a:r>
              <a:rPr sz="3000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rPr>
              <a:t>N = HW / P²</a:t>
            </a:r>
          </a:p>
        </p:txBody>
      </p:sp>
      <p:sp>
        <p:nvSpPr>
          <p:cNvPr id="6" name="formula-caption">
            <a:extLst>
              <a:ext uri="{FF2B5EF4-FFF2-40B4-BE49-F238E27FC236}">
                <a16:creationId xmlns:a16="http://schemas.microsoft.com/office/drawing/2014/main" id="{A8779D34-96C9-4DB3-BB08-C66B6572C842}"/>
              </a:ext>
            </a:extLst>
          </p:cNvPr>
          <p:cNvSpPr>
            <a:spLocks noGrp="1"/>
          </p:cNvSpPr>
          <p:nvPr/>
        </p:nvSpPr>
        <p:spPr>
          <a:xfrm>
            <a:off x="914400" y="2790825"/>
            <a:ext cx="39433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975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975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H×W image, P×P non-overlapping patches</a:t>
            </a:r>
          </a:p>
        </p:txBody>
      </p:sp>
      <p:sp>
        <p:nvSpPr>
          <p:cNvPr id="7" name="rich-text">
            <a:extLst>
              <a:ext uri="{FF2B5EF4-FFF2-40B4-BE49-F238E27FC236}">
                <a16:creationId xmlns:a16="http://schemas.microsoft.com/office/drawing/2014/main" id="{C3326853-050B-4821-8919-F0D51B555E0E}"/>
              </a:ext>
            </a:extLst>
          </p:cNvPr>
          <p:cNvSpPr>
            <a:spLocks noGrp="1"/>
          </p:cNvSpPr>
          <p:nvPr/>
        </p:nvSpPr>
        <p:spPr>
          <a:xfrm>
            <a:off x="742950" y="3448050"/>
            <a:ext cx="4286250" cy="1657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65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N</a:t>
            </a:r>
            <a:r>
              <a:rPr sz="1650">
                <a:solidFill>
                  <a:srgbClr val="111111"/>
                </a:solidFill>
                <a:latin typeface="Arial"/>
                <a:ea typeface="Arial"/>
                <a:cs typeface="Arial"/>
              </a:rPr>
              <a:t>  number of patch tokens</a:t>
            </a:r>
          </a:p>
          <a:p>
            <a:pPr algn="l">
              <a:lnSpc>
                <a:spcPct val="100000"/>
              </a:lnSpc>
              <a:buNone/>
              <a:defRPr sz="165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H, W</a:t>
            </a:r>
            <a:r>
              <a:rPr sz="1650">
                <a:solidFill>
                  <a:srgbClr val="111111"/>
                </a:solidFill>
                <a:latin typeface="Arial"/>
                <a:ea typeface="Arial"/>
                <a:cs typeface="Arial"/>
              </a:rPr>
              <a:t>  image height and width</a:t>
            </a:r>
          </a:p>
          <a:p>
            <a:pPr algn="l">
              <a:lnSpc>
                <a:spcPct val="100000"/>
              </a:lnSpc>
              <a:buNone/>
              <a:defRPr sz="165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P</a:t>
            </a:r>
            <a:r>
              <a:rPr sz="1650">
                <a:solidFill>
                  <a:srgbClr val="111111"/>
                </a:solidFill>
                <a:latin typeface="Arial"/>
                <a:ea typeface="Arial"/>
                <a:cs typeface="Arial"/>
              </a:rPr>
              <a:t>  patch side length</a:t>
            </a:r>
          </a:p>
        </p:txBody>
      </p:sp>
      <p:sp>
        <p:nvSpPr>
          <p:cNvPr id="8" name="worked-example">
            <a:extLst>
              <a:ext uri="{FF2B5EF4-FFF2-40B4-BE49-F238E27FC236}">
                <a16:creationId xmlns:a16="http://schemas.microsoft.com/office/drawing/2014/main" id="{E7FA7C73-3D87-4B31-A0A3-7B2D4E754119}"/>
              </a:ext>
            </a:extLst>
          </p:cNvPr>
          <p:cNvSpPr>
            <a:spLocks noGrp="1"/>
          </p:cNvSpPr>
          <p:nvPr/>
        </p:nvSpPr>
        <p:spPr>
          <a:xfrm>
            <a:off x="6096000" y="1714500"/>
            <a:ext cx="5143500" cy="3543300"/>
          </a:xfrm>
          <a:prstGeom prst="rect">
            <a:avLst/>
          </a:prstGeom>
          <a:solidFill>
            <a:srgbClr val="F3F4F6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">
            <a:extLst>
              <a:ext uri="{FF2B5EF4-FFF2-40B4-BE49-F238E27FC236}">
                <a16:creationId xmlns:a16="http://schemas.microsoft.com/office/drawing/2014/main" id="{A40E259D-4BDE-43E3-8493-C803263E8D9B}"/>
              </a:ext>
            </a:extLst>
          </p:cNvPr>
          <p:cNvSpPr>
            <a:spLocks noGrp="1"/>
          </p:cNvSpPr>
          <p:nvPr/>
        </p:nvSpPr>
        <p:spPr>
          <a:xfrm>
            <a:off x="6400800" y="1981200"/>
            <a:ext cx="2381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7222"/>
          </a:bodyPr>
          <a:lstStyle/>
          <a:p>
            <a:pPr algn="l">
              <a:lnSpc>
                <a:spcPct val="100000"/>
              </a:lnSpc>
              <a:buNone/>
              <a:defRPr sz="180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Worked example</a:t>
            </a:r>
          </a:p>
        </p:txBody>
      </p:sp>
      <p:sp>
        <p:nvSpPr>
          <p:cNvPr id="10" name="text">
            <a:extLst>
              <a:ext uri="{FF2B5EF4-FFF2-40B4-BE49-F238E27FC236}">
                <a16:creationId xmlns:a16="http://schemas.microsoft.com/office/drawing/2014/main" id="{237572C8-53E0-4922-8EDE-8D1579B41E0B}"/>
              </a:ext>
            </a:extLst>
          </p:cNvPr>
          <p:cNvSpPr>
            <a:spLocks noGrp="1"/>
          </p:cNvSpPr>
          <p:nvPr/>
        </p:nvSpPr>
        <p:spPr>
          <a:xfrm>
            <a:off x="6400800" y="2505075"/>
            <a:ext cx="4095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875" b="1" i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2563EB"/>
                </a:solidFill>
                <a:latin typeface="Arial"/>
                <a:ea typeface="Arial"/>
                <a:cs typeface="Arial"/>
              </a:rPr>
              <a:t>224 × 224 image, P = 16</a:t>
            </a:r>
          </a:p>
        </p:txBody>
      </p:sp>
      <p:sp>
        <p:nvSpPr>
          <p:cNvPr id="11" name="text">
            <a:extLst>
              <a:ext uri="{FF2B5EF4-FFF2-40B4-BE49-F238E27FC236}">
                <a16:creationId xmlns:a16="http://schemas.microsoft.com/office/drawing/2014/main" id="{8FAE78B6-38BA-43CD-B643-D3D53E17F689}"/>
              </a:ext>
            </a:extLst>
          </p:cNvPr>
          <p:cNvSpPr>
            <a:spLocks noGrp="1"/>
          </p:cNvSpPr>
          <p:nvPr/>
        </p:nvSpPr>
        <p:spPr>
          <a:xfrm>
            <a:off x="6400800" y="3086100"/>
            <a:ext cx="4191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650" b="0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224 / 16 = 14 patches per side</a:t>
            </a:r>
          </a:p>
        </p:txBody>
      </p:sp>
      <p:sp>
        <p:nvSpPr>
          <p:cNvPr id="12" name="text">
            <a:extLst>
              <a:ext uri="{FF2B5EF4-FFF2-40B4-BE49-F238E27FC236}">
                <a16:creationId xmlns:a16="http://schemas.microsoft.com/office/drawing/2014/main" id="{6D592567-5553-47D0-9DAE-6D9CB7751E2E}"/>
              </a:ext>
            </a:extLst>
          </p:cNvPr>
          <p:cNvSpPr>
            <a:spLocks noGrp="1"/>
          </p:cNvSpPr>
          <p:nvPr/>
        </p:nvSpPr>
        <p:spPr>
          <a:xfrm>
            <a:off x="6400800" y="3562350"/>
            <a:ext cx="4381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875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N = 14 × 14 = 196 patch tokens</a:t>
            </a:r>
          </a:p>
        </p:txBody>
      </p:sp>
      <p:sp>
        <p:nvSpPr>
          <p:cNvPr id="13" name="text">
            <a:extLst>
              <a:ext uri="{FF2B5EF4-FFF2-40B4-BE49-F238E27FC236}">
                <a16:creationId xmlns:a16="http://schemas.microsoft.com/office/drawing/2014/main" id="{FCB3A4D4-B967-4E8D-AEAA-AA13146E5A89}"/>
              </a:ext>
            </a:extLst>
          </p:cNvPr>
          <p:cNvSpPr>
            <a:spLocks noGrp="1"/>
          </p:cNvSpPr>
          <p:nvPr/>
        </p:nvSpPr>
        <p:spPr>
          <a:xfrm>
            <a:off x="6400800" y="4171950"/>
            <a:ext cx="4381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575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After [CLS]: sequence length = 197</a:t>
            </a:r>
          </a:p>
        </p:txBody>
      </p:sp>
      <p:sp>
        <p:nvSpPr>
          <p:cNvPr id="14" name="text">
            <a:extLst>
              <a:ext uri="{FF2B5EF4-FFF2-40B4-BE49-F238E27FC236}">
                <a16:creationId xmlns:a16="http://schemas.microsoft.com/office/drawing/2014/main" id="{9F6C327A-59D2-4509-89FD-707BCBBBCE40}"/>
              </a:ext>
            </a:extLst>
          </p:cNvPr>
          <p:cNvSpPr>
            <a:spLocks noGrp="1"/>
          </p:cNvSpPr>
          <p:nvPr/>
        </p:nvSpPr>
        <p:spPr>
          <a:xfrm>
            <a:off x="6400800" y="4762500"/>
            <a:ext cx="43815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350" b="1" i="0">
                <a:solidFill>
                  <a:srgbClr val="C2410C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C2410C"/>
                </a:solidFill>
                <a:latin typeface="Arial"/>
                <a:ea typeface="Arial"/>
                <a:cs typeface="Arial"/>
              </a:rPr>
              <a:t>Halving P roughly quadruples N—and makes global attention ≈16× larger.</a:t>
            </a:r>
          </a:p>
        </p:txBody>
      </p:sp>
      <p:sp>
        <p:nvSpPr>
          <p:cNvPr id="15" name="slide-number">
            <a:extLst>
              <a:ext uri="{FF2B5EF4-FFF2-40B4-BE49-F238E27FC236}">
                <a16:creationId xmlns:a16="http://schemas.microsoft.com/office/drawing/2014/main" id="{395CAA7F-819A-461A-974B-ED35EDF34EF1}"/>
              </a:ext>
            </a:extLst>
          </p:cNvPr>
          <p:cNvSpPr>
            <a:spLocks noGrp="1"/>
          </p:cNvSpPr>
          <p:nvPr/>
        </p:nvSpPr>
        <p:spPr>
          <a:xfrm>
            <a:off x="11191875" y="6477000"/>
            <a:ext cx="381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900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1730013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kicker">
            <a:extLst>
              <a:ext uri="{FF2B5EF4-FFF2-40B4-BE49-F238E27FC236}">
                <a16:creationId xmlns:a16="http://schemas.microsoft.com/office/drawing/2014/main" id="{067F8239-8D11-452F-8844-22BA425B9A85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050" b="1" i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563EB"/>
                </a:solidFill>
                <a:latin typeface="Arial"/>
                <a:ea typeface="Arial"/>
                <a:cs typeface="Arial"/>
              </a:rPr>
              <a:t>VISION TRANSFORMERS</a:t>
            </a:r>
          </a:p>
        </p:txBody>
      </p:sp>
      <p:sp>
        <p:nvSpPr>
          <p:cNvPr id="2" name="slide-title">
            <a:extLst>
              <a:ext uri="{FF2B5EF4-FFF2-40B4-BE49-F238E27FC236}">
                <a16:creationId xmlns:a16="http://schemas.microsoft.com/office/drawing/2014/main" id="{30B43A87-D416-4C77-AE84-90BD53A9E649}"/>
              </a:ext>
            </a:extLst>
          </p:cNvPr>
          <p:cNvSpPr>
            <a:spLocks noGrp="1"/>
          </p:cNvSpPr>
          <p:nvPr/>
        </p:nvSpPr>
        <p:spPr>
          <a:xfrm>
            <a:off x="609600" y="609600"/>
            <a:ext cx="109728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270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Each patch becomes a D-dimensional token</a:t>
            </a:r>
          </a:p>
        </p:txBody>
      </p:sp>
      <p:sp>
        <p:nvSpPr>
          <p:cNvPr id="3" name="title-rule">
            <a:extLst>
              <a:ext uri="{FF2B5EF4-FFF2-40B4-BE49-F238E27FC236}">
                <a16:creationId xmlns:a16="http://schemas.microsoft.com/office/drawing/2014/main" id="{BF94BF4A-550E-47C7-AB0F-E8407C5FDD93}"/>
              </a:ext>
            </a:extLst>
          </p:cNvPr>
          <p:cNvSpPr>
            <a:spLocks noGrp="1"/>
          </p:cNvSpPr>
          <p:nvPr/>
        </p:nvSpPr>
        <p:spPr>
          <a:xfrm>
            <a:off x="609600" y="1304925"/>
            <a:ext cx="10972800" cy="19050"/>
          </a:xfrm>
          <a:prstGeom prst="rect">
            <a:avLst/>
          </a:prstGeom>
          <a:solidFill>
            <a:srgbClr val="111111"/>
          </a:solidFill>
          <a:ln w="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flow-arrow">
            <a:extLst>
              <a:ext uri="{FF2B5EF4-FFF2-40B4-BE49-F238E27FC236}">
                <a16:creationId xmlns:a16="http://schemas.microsoft.com/office/drawing/2014/main" id="{0CB848D4-FA2F-49E6-B2A6-928FE69BD35B}"/>
              </a:ext>
            </a:extLst>
          </p:cNvPr>
          <p:cNvSpPr>
            <a:spLocks noGrp="1"/>
          </p:cNvSpPr>
          <p:nvPr/>
        </p:nvSpPr>
        <p:spPr>
          <a:xfrm>
            <a:off x="2619375" y="2771775"/>
            <a:ext cx="523875" cy="323850"/>
          </a:xfrm>
          <a:prstGeom prst="rightArrow">
            <a:avLst/>
          </a:prstGeom>
          <a:solidFill>
            <a:srgbClr val="2563EB"/>
          </a:solidFill>
          <a:ln w="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flow-arrow">
            <a:extLst>
              <a:ext uri="{FF2B5EF4-FFF2-40B4-BE49-F238E27FC236}">
                <a16:creationId xmlns:a16="http://schemas.microsoft.com/office/drawing/2014/main" id="{E813CA29-8CE7-478C-A5FB-D46A78E7C6D6}"/>
              </a:ext>
            </a:extLst>
          </p:cNvPr>
          <p:cNvSpPr>
            <a:spLocks noGrp="1"/>
          </p:cNvSpPr>
          <p:nvPr/>
        </p:nvSpPr>
        <p:spPr>
          <a:xfrm>
            <a:off x="5572125" y="2771775"/>
            <a:ext cx="523875" cy="323850"/>
          </a:xfrm>
          <a:prstGeom prst="rightArrow">
            <a:avLst/>
          </a:prstGeom>
          <a:solidFill>
            <a:srgbClr val="2563EB"/>
          </a:solidFill>
          <a:ln w="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pixel-cell">
            <a:extLst>
              <a:ext uri="{FF2B5EF4-FFF2-40B4-BE49-F238E27FC236}">
                <a16:creationId xmlns:a16="http://schemas.microsoft.com/office/drawing/2014/main" id="{A20241C4-6814-4433-969C-8FB65B62FF8D}"/>
              </a:ext>
            </a:extLst>
          </p:cNvPr>
          <p:cNvSpPr>
            <a:spLocks noGrp="1"/>
          </p:cNvSpPr>
          <p:nvPr/>
        </p:nvSpPr>
        <p:spPr>
          <a:xfrm>
            <a:off x="704850" y="2152650"/>
            <a:ext cx="342900" cy="342900"/>
          </a:xfrm>
          <a:prstGeom prst="rect">
            <a:avLst/>
          </a:prstGeom>
          <a:solidFill>
            <a:srgbClr val="F3F4F6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pixel-cell">
            <a:extLst>
              <a:ext uri="{FF2B5EF4-FFF2-40B4-BE49-F238E27FC236}">
                <a16:creationId xmlns:a16="http://schemas.microsoft.com/office/drawing/2014/main" id="{AEBFA0AA-25D8-4524-B10F-D516CBE0C1C0}"/>
              </a:ext>
            </a:extLst>
          </p:cNvPr>
          <p:cNvSpPr>
            <a:spLocks noGrp="1"/>
          </p:cNvSpPr>
          <p:nvPr/>
        </p:nvSpPr>
        <p:spPr>
          <a:xfrm>
            <a:off x="1104900" y="2152650"/>
            <a:ext cx="342900" cy="342900"/>
          </a:xfrm>
          <a:prstGeom prst="rect">
            <a:avLst/>
          </a:prstGeom>
          <a:solidFill>
            <a:srgbClr val="EAF2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pixel-cell">
            <a:extLst>
              <a:ext uri="{FF2B5EF4-FFF2-40B4-BE49-F238E27FC236}">
                <a16:creationId xmlns:a16="http://schemas.microsoft.com/office/drawing/2014/main" id="{3F02D3C0-6D0C-4DA3-8966-44E742D6D46A}"/>
              </a:ext>
            </a:extLst>
          </p:cNvPr>
          <p:cNvSpPr>
            <a:spLocks noGrp="1"/>
          </p:cNvSpPr>
          <p:nvPr/>
        </p:nvSpPr>
        <p:spPr>
          <a:xfrm>
            <a:off x="1504950" y="2152650"/>
            <a:ext cx="342900" cy="342900"/>
          </a:xfrm>
          <a:prstGeom prst="rect">
            <a:avLst/>
          </a:prstGeom>
          <a:solidFill>
            <a:srgbClr val="F3F4F6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pixel-cell">
            <a:extLst>
              <a:ext uri="{FF2B5EF4-FFF2-40B4-BE49-F238E27FC236}">
                <a16:creationId xmlns:a16="http://schemas.microsoft.com/office/drawing/2014/main" id="{78C53F64-5015-4736-B52F-790E9CAD3B01}"/>
              </a:ext>
            </a:extLst>
          </p:cNvPr>
          <p:cNvSpPr>
            <a:spLocks noGrp="1"/>
          </p:cNvSpPr>
          <p:nvPr/>
        </p:nvSpPr>
        <p:spPr>
          <a:xfrm>
            <a:off x="1905000" y="2152650"/>
            <a:ext cx="342900" cy="342900"/>
          </a:xfrm>
          <a:prstGeom prst="rect">
            <a:avLst/>
          </a:prstGeom>
          <a:solidFill>
            <a:srgbClr val="EAF2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pixel-cell">
            <a:extLst>
              <a:ext uri="{FF2B5EF4-FFF2-40B4-BE49-F238E27FC236}">
                <a16:creationId xmlns:a16="http://schemas.microsoft.com/office/drawing/2014/main" id="{D5CB26F0-C6DF-4C8D-9BF3-6B480F2C4246}"/>
              </a:ext>
            </a:extLst>
          </p:cNvPr>
          <p:cNvSpPr>
            <a:spLocks noGrp="1"/>
          </p:cNvSpPr>
          <p:nvPr/>
        </p:nvSpPr>
        <p:spPr>
          <a:xfrm>
            <a:off x="704850" y="2552700"/>
            <a:ext cx="342900" cy="342900"/>
          </a:xfrm>
          <a:prstGeom prst="rect">
            <a:avLst/>
          </a:prstGeom>
          <a:solidFill>
            <a:srgbClr val="EAF2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pixel-cell">
            <a:extLst>
              <a:ext uri="{FF2B5EF4-FFF2-40B4-BE49-F238E27FC236}">
                <a16:creationId xmlns:a16="http://schemas.microsoft.com/office/drawing/2014/main" id="{4626ABFF-6DBF-4F27-9CC7-5BF666C3B9C5}"/>
              </a:ext>
            </a:extLst>
          </p:cNvPr>
          <p:cNvSpPr>
            <a:spLocks noGrp="1"/>
          </p:cNvSpPr>
          <p:nvPr/>
        </p:nvSpPr>
        <p:spPr>
          <a:xfrm>
            <a:off x="1104900" y="2552700"/>
            <a:ext cx="342900" cy="342900"/>
          </a:xfrm>
          <a:prstGeom prst="rect">
            <a:avLst/>
          </a:prstGeom>
          <a:solidFill>
            <a:srgbClr val="F3F4F6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pixel-cell">
            <a:extLst>
              <a:ext uri="{FF2B5EF4-FFF2-40B4-BE49-F238E27FC236}">
                <a16:creationId xmlns:a16="http://schemas.microsoft.com/office/drawing/2014/main" id="{17B8EABD-A71F-484A-BF3B-B8C332B7C578}"/>
              </a:ext>
            </a:extLst>
          </p:cNvPr>
          <p:cNvSpPr>
            <a:spLocks noGrp="1"/>
          </p:cNvSpPr>
          <p:nvPr/>
        </p:nvSpPr>
        <p:spPr>
          <a:xfrm>
            <a:off x="1504950" y="2552700"/>
            <a:ext cx="342900" cy="342900"/>
          </a:xfrm>
          <a:prstGeom prst="rect">
            <a:avLst/>
          </a:prstGeom>
          <a:solidFill>
            <a:srgbClr val="EAF2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pixel-cell">
            <a:extLst>
              <a:ext uri="{FF2B5EF4-FFF2-40B4-BE49-F238E27FC236}">
                <a16:creationId xmlns:a16="http://schemas.microsoft.com/office/drawing/2014/main" id="{85C135CE-D7F9-4AD4-9A6E-A643D9A5C127}"/>
              </a:ext>
            </a:extLst>
          </p:cNvPr>
          <p:cNvSpPr>
            <a:spLocks noGrp="1"/>
          </p:cNvSpPr>
          <p:nvPr/>
        </p:nvSpPr>
        <p:spPr>
          <a:xfrm>
            <a:off x="1905000" y="2552700"/>
            <a:ext cx="342900" cy="342900"/>
          </a:xfrm>
          <a:prstGeom prst="rect">
            <a:avLst/>
          </a:prstGeom>
          <a:solidFill>
            <a:srgbClr val="F3F4F6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pixel-cell">
            <a:extLst>
              <a:ext uri="{FF2B5EF4-FFF2-40B4-BE49-F238E27FC236}">
                <a16:creationId xmlns:a16="http://schemas.microsoft.com/office/drawing/2014/main" id="{8F14E436-B36B-42D9-8CBB-E1FC30F98E2D}"/>
              </a:ext>
            </a:extLst>
          </p:cNvPr>
          <p:cNvSpPr>
            <a:spLocks noGrp="1"/>
          </p:cNvSpPr>
          <p:nvPr/>
        </p:nvSpPr>
        <p:spPr>
          <a:xfrm>
            <a:off x="704850" y="2952750"/>
            <a:ext cx="342900" cy="342900"/>
          </a:xfrm>
          <a:prstGeom prst="rect">
            <a:avLst/>
          </a:prstGeom>
          <a:solidFill>
            <a:srgbClr val="F3F4F6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pixel-cell">
            <a:extLst>
              <a:ext uri="{FF2B5EF4-FFF2-40B4-BE49-F238E27FC236}">
                <a16:creationId xmlns:a16="http://schemas.microsoft.com/office/drawing/2014/main" id="{DAB3D1C8-DBF0-4D47-80F0-84FA1D2D2946}"/>
              </a:ext>
            </a:extLst>
          </p:cNvPr>
          <p:cNvSpPr>
            <a:spLocks noGrp="1"/>
          </p:cNvSpPr>
          <p:nvPr/>
        </p:nvSpPr>
        <p:spPr>
          <a:xfrm>
            <a:off x="1104900" y="2952750"/>
            <a:ext cx="342900" cy="342900"/>
          </a:xfrm>
          <a:prstGeom prst="rect">
            <a:avLst/>
          </a:prstGeom>
          <a:solidFill>
            <a:srgbClr val="EAF2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pixel-cell">
            <a:extLst>
              <a:ext uri="{FF2B5EF4-FFF2-40B4-BE49-F238E27FC236}">
                <a16:creationId xmlns:a16="http://schemas.microsoft.com/office/drawing/2014/main" id="{48C91689-DBA6-4F55-8CA7-9CC0B1526336}"/>
              </a:ext>
            </a:extLst>
          </p:cNvPr>
          <p:cNvSpPr>
            <a:spLocks noGrp="1"/>
          </p:cNvSpPr>
          <p:nvPr/>
        </p:nvSpPr>
        <p:spPr>
          <a:xfrm>
            <a:off x="1504950" y="2952750"/>
            <a:ext cx="342900" cy="342900"/>
          </a:xfrm>
          <a:prstGeom prst="rect">
            <a:avLst/>
          </a:prstGeom>
          <a:solidFill>
            <a:srgbClr val="F3F4F6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pixel-cell">
            <a:extLst>
              <a:ext uri="{FF2B5EF4-FFF2-40B4-BE49-F238E27FC236}">
                <a16:creationId xmlns:a16="http://schemas.microsoft.com/office/drawing/2014/main" id="{25590A96-27FC-4449-A4D9-78C1E2652DAD}"/>
              </a:ext>
            </a:extLst>
          </p:cNvPr>
          <p:cNvSpPr>
            <a:spLocks noGrp="1"/>
          </p:cNvSpPr>
          <p:nvPr/>
        </p:nvSpPr>
        <p:spPr>
          <a:xfrm>
            <a:off x="1905000" y="2952750"/>
            <a:ext cx="342900" cy="342900"/>
          </a:xfrm>
          <a:prstGeom prst="rect">
            <a:avLst/>
          </a:prstGeom>
          <a:solidFill>
            <a:srgbClr val="EAF2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pixel-cell">
            <a:extLst>
              <a:ext uri="{FF2B5EF4-FFF2-40B4-BE49-F238E27FC236}">
                <a16:creationId xmlns:a16="http://schemas.microsoft.com/office/drawing/2014/main" id="{D0B878E9-A503-4680-A59B-059B084CF1BF}"/>
              </a:ext>
            </a:extLst>
          </p:cNvPr>
          <p:cNvSpPr>
            <a:spLocks noGrp="1"/>
          </p:cNvSpPr>
          <p:nvPr/>
        </p:nvSpPr>
        <p:spPr>
          <a:xfrm>
            <a:off x="704850" y="3352800"/>
            <a:ext cx="342900" cy="342900"/>
          </a:xfrm>
          <a:prstGeom prst="rect">
            <a:avLst/>
          </a:prstGeom>
          <a:solidFill>
            <a:srgbClr val="EAF2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pixel-cell">
            <a:extLst>
              <a:ext uri="{FF2B5EF4-FFF2-40B4-BE49-F238E27FC236}">
                <a16:creationId xmlns:a16="http://schemas.microsoft.com/office/drawing/2014/main" id="{8BAAB7F8-6FA0-4136-A46E-BF0BDC6D45F8}"/>
              </a:ext>
            </a:extLst>
          </p:cNvPr>
          <p:cNvSpPr>
            <a:spLocks noGrp="1"/>
          </p:cNvSpPr>
          <p:nvPr/>
        </p:nvSpPr>
        <p:spPr>
          <a:xfrm>
            <a:off x="1104900" y="3352800"/>
            <a:ext cx="342900" cy="342900"/>
          </a:xfrm>
          <a:prstGeom prst="rect">
            <a:avLst/>
          </a:prstGeom>
          <a:solidFill>
            <a:srgbClr val="F3F4F6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pixel-cell">
            <a:extLst>
              <a:ext uri="{FF2B5EF4-FFF2-40B4-BE49-F238E27FC236}">
                <a16:creationId xmlns:a16="http://schemas.microsoft.com/office/drawing/2014/main" id="{B23DF05E-F0A4-46C7-8DDA-D11FE35F2BE6}"/>
              </a:ext>
            </a:extLst>
          </p:cNvPr>
          <p:cNvSpPr>
            <a:spLocks noGrp="1"/>
          </p:cNvSpPr>
          <p:nvPr/>
        </p:nvSpPr>
        <p:spPr>
          <a:xfrm>
            <a:off x="1504950" y="3352800"/>
            <a:ext cx="342900" cy="342900"/>
          </a:xfrm>
          <a:prstGeom prst="rect">
            <a:avLst/>
          </a:prstGeom>
          <a:solidFill>
            <a:srgbClr val="EAF2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pixel-cell">
            <a:extLst>
              <a:ext uri="{FF2B5EF4-FFF2-40B4-BE49-F238E27FC236}">
                <a16:creationId xmlns:a16="http://schemas.microsoft.com/office/drawing/2014/main" id="{DDCA4F07-9B1D-401F-A4C6-02DB1055F131}"/>
              </a:ext>
            </a:extLst>
          </p:cNvPr>
          <p:cNvSpPr>
            <a:spLocks noGrp="1"/>
          </p:cNvSpPr>
          <p:nvPr/>
        </p:nvSpPr>
        <p:spPr>
          <a:xfrm>
            <a:off x="1905000" y="3352800"/>
            <a:ext cx="342900" cy="342900"/>
          </a:xfrm>
          <a:prstGeom prst="rect">
            <a:avLst/>
          </a:prstGeom>
          <a:solidFill>
            <a:srgbClr val="F3F4F6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">
            <a:extLst>
              <a:ext uri="{FF2B5EF4-FFF2-40B4-BE49-F238E27FC236}">
                <a16:creationId xmlns:a16="http://schemas.microsoft.com/office/drawing/2014/main" id="{3F335AB4-DCEA-44D6-A972-D8BFB172B2F2}"/>
              </a:ext>
            </a:extLst>
          </p:cNvPr>
          <p:cNvSpPr>
            <a:spLocks noGrp="1"/>
          </p:cNvSpPr>
          <p:nvPr/>
        </p:nvSpPr>
        <p:spPr>
          <a:xfrm>
            <a:off x="704850" y="3905250"/>
            <a:ext cx="15430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350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P × P × C</a:t>
            </a:r>
          </a:p>
        </p:txBody>
      </p:sp>
      <p:sp>
        <p:nvSpPr>
          <p:cNvPr id="23" name="flattened-patch">
            <a:extLst>
              <a:ext uri="{FF2B5EF4-FFF2-40B4-BE49-F238E27FC236}">
                <a16:creationId xmlns:a16="http://schemas.microsoft.com/office/drawing/2014/main" id="{64D3F289-4FC8-4279-880B-857E0133B2FC}"/>
              </a:ext>
            </a:extLst>
          </p:cNvPr>
          <p:cNvSpPr>
            <a:spLocks noGrp="1"/>
          </p:cNvSpPr>
          <p:nvPr/>
        </p:nvSpPr>
        <p:spPr>
          <a:xfrm>
            <a:off x="3238500" y="2057400"/>
            <a:ext cx="2095500" cy="1809750"/>
          </a:xfrm>
          <a:prstGeom prst="roundRect">
            <a:avLst>
              <a:gd name="adj" fmla="val 4211"/>
            </a:avLst>
          </a:prstGeom>
          <a:solidFill>
            <a:srgbClr val="F3F4F6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">
            <a:extLst>
              <a:ext uri="{FF2B5EF4-FFF2-40B4-BE49-F238E27FC236}">
                <a16:creationId xmlns:a16="http://schemas.microsoft.com/office/drawing/2014/main" id="{859B1278-A4DF-4DEC-A746-52C7F584699D}"/>
              </a:ext>
            </a:extLst>
          </p:cNvPr>
          <p:cNvSpPr>
            <a:spLocks noGrp="1"/>
          </p:cNvSpPr>
          <p:nvPr/>
        </p:nvSpPr>
        <p:spPr>
          <a:xfrm>
            <a:off x="3524250" y="2305050"/>
            <a:ext cx="1524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65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flatten</a:t>
            </a:r>
          </a:p>
        </p:txBody>
      </p:sp>
      <p:sp>
        <p:nvSpPr>
          <p:cNvPr id="25" name="text">
            <a:extLst>
              <a:ext uri="{FF2B5EF4-FFF2-40B4-BE49-F238E27FC236}">
                <a16:creationId xmlns:a16="http://schemas.microsoft.com/office/drawing/2014/main" id="{0A622E0F-C78A-42AE-BA46-49EA3E7CB19E}"/>
              </a:ext>
            </a:extLst>
          </p:cNvPr>
          <p:cNvSpPr>
            <a:spLocks noGrp="1"/>
          </p:cNvSpPr>
          <p:nvPr/>
        </p:nvSpPr>
        <p:spPr>
          <a:xfrm>
            <a:off x="3524250" y="2905125"/>
            <a:ext cx="1524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2250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defRPr>
            </a:pPr>
            <a:r>
              <a:rPr sz="2250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rPr>
              <a:t>xₚⁱ ∈ ℝᴾ²ᶜ</a:t>
            </a:r>
          </a:p>
        </p:txBody>
      </p:sp>
      <p:sp>
        <p:nvSpPr>
          <p:cNvPr id="26" name="projection">
            <a:extLst>
              <a:ext uri="{FF2B5EF4-FFF2-40B4-BE49-F238E27FC236}">
                <a16:creationId xmlns:a16="http://schemas.microsoft.com/office/drawing/2014/main" id="{07F780B4-0E69-460E-94EF-35D65181E135}"/>
              </a:ext>
            </a:extLst>
          </p:cNvPr>
          <p:cNvSpPr>
            <a:spLocks noGrp="1"/>
          </p:cNvSpPr>
          <p:nvPr/>
        </p:nvSpPr>
        <p:spPr>
          <a:xfrm>
            <a:off x="6191250" y="2057400"/>
            <a:ext cx="4476750" cy="1809750"/>
          </a:xfrm>
          <a:prstGeom prst="roundRect">
            <a:avLst>
              <a:gd name="adj" fmla="val 4211"/>
            </a:avLst>
          </a:prstGeom>
          <a:solidFill>
            <a:srgbClr val="EAF2FF"/>
          </a:solidFill>
          <a:ln w="9525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">
            <a:extLst>
              <a:ext uri="{FF2B5EF4-FFF2-40B4-BE49-F238E27FC236}">
                <a16:creationId xmlns:a16="http://schemas.microsoft.com/office/drawing/2014/main" id="{938939A3-8DD4-489C-89FA-51B0A0C32B1C}"/>
              </a:ext>
            </a:extLst>
          </p:cNvPr>
          <p:cNvSpPr>
            <a:spLocks noGrp="1"/>
          </p:cNvSpPr>
          <p:nvPr/>
        </p:nvSpPr>
        <p:spPr>
          <a:xfrm>
            <a:off x="6572250" y="2305050"/>
            <a:ext cx="3714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650" b="1" i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2563EB"/>
                </a:solidFill>
                <a:latin typeface="Arial"/>
                <a:ea typeface="Arial"/>
                <a:cs typeface="Arial"/>
              </a:rPr>
              <a:t>linear projection E</a:t>
            </a:r>
          </a:p>
        </p:txBody>
      </p:sp>
      <p:sp>
        <p:nvSpPr>
          <p:cNvPr id="28" name="text">
            <a:extLst>
              <a:ext uri="{FF2B5EF4-FFF2-40B4-BE49-F238E27FC236}">
                <a16:creationId xmlns:a16="http://schemas.microsoft.com/office/drawing/2014/main" id="{E6FB9665-D0BC-445D-AB2E-C3D11DC7F84D}"/>
              </a:ext>
            </a:extLst>
          </p:cNvPr>
          <p:cNvSpPr>
            <a:spLocks noGrp="1"/>
          </p:cNvSpPr>
          <p:nvPr/>
        </p:nvSpPr>
        <p:spPr>
          <a:xfrm>
            <a:off x="6572250" y="2905125"/>
            <a:ext cx="3714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2400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defRPr>
            </a:pPr>
            <a:r>
              <a:rPr sz="2400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rPr>
              <a:t>xₚⁱ E ∈ ℝᴰ</a:t>
            </a:r>
          </a:p>
        </p:txBody>
      </p:sp>
      <p:sp>
        <p:nvSpPr>
          <p:cNvPr id="29" name="formula-box">
            <a:extLst>
              <a:ext uri="{FF2B5EF4-FFF2-40B4-BE49-F238E27FC236}">
                <a16:creationId xmlns:a16="http://schemas.microsoft.com/office/drawing/2014/main" id="{B8043973-4B8C-4C04-B1FD-402D82B729FE}"/>
              </a:ext>
            </a:extLst>
          </p:cNvPr>
          <p:cNvSpPr>
            <a:spLocks noGrp="1"/>
          </p:cNvSpPr>
          <p:nvPr/>
        </p:nvSpPr>
        <p:spPr>
          <a:xfrm>
            <a:off x="3924300" y="4762500"/>
            <a:ext cx="4343400" cy="781050"/>
          </a:xfrm>
          <a:prstGeom prst="roundRect">
            <a:avLst>
              <a:gd name="adj" fmla="val 9756"/>
            </a:avLst>
          </a:prstGeom>
          <a:solidFill>
            <a:srgbClr val="EAF2FF"/>
          </a:solidFill>
          <a:ln w="9525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formula">
            <a:extLst>
              <a:ext uri="{FF2B5EF4-FFF2-40B4-BE49-F238E27FC236}">
                <a16:creationId xmlns:a16="http://schemas.microsoft.com/office/drawing/2014/main" id="{35C5AC5E-C4E5-47EC-B155-664CED61DAB9}"/>
              </a:ext>
            </a:extLst>
          </p:cNvPr>
          <p:cNvSpPr>
            <a:spLocks noGrp="1"/>
          </p:cNvSpPr>
          <p:nvPr/>
        </p:nvSpPr>
        <p:spPr>
          <a:xfrm>
            <a:off x="4114800" y="4914900"/>
            <a:ext cx="39624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2175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defRPr>
            </a:pPr>
            <a:r>
              <a:rPr sz="2175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rPr>
              <a:t>E ∈ ℝ⁽ᴾ²ᶜ⁾×ᴰ</a:t>
            </a:r>
          </a:p>
        </p:txBody>
      </p:sp>
      <p:sp>
        <p:nvSpPr>
          <p:cNvPr id="31" name="formula-caption">
            <a:extLst>
              <a:ext uri="{FF2B5EF4-FFF2-40B4-BE49-F238E27FC236}">
                <a16:creationId xmlns:a16="http://schemas.microsoft.com/office/drawing/2014/main" id="{8DAD4810-6CF2-4E54-9A18-9ECCDF373F40}"/>
              </a:ext>
            </a:extLst>
          </p:cNvPr>
          <p:cNvSpPr>
            <a:spLocks noGrp="1"/>
          </p:cNvSpPr>
          <p:nvPr/>
        </p:nvSpPr>
        <p:spPr>
          <a:xfrm>
            <a:off x="4095750" y="5286375"/>
            <a:ext cx="4000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975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975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The same learned projection is applied to every patch</a:t>
            </a:r>
          </a:p>
        </p:txBody>
      </p:sp>
      <p:sp>
        <p:nvSpPr>
          <p:cNvPr id="32" name="slide-number">
            <a:extLst>
              <a:ext uri="{FF2B5EF4-FFF2-40B4-BE49-F238E27FC236}">
                <a16:creationId xmlns:a16="http://schemas.microsoft.com/office/drawing/2014/main" id="{A4D97D24-5063-4AAF-AF3D-CE1F73548211}"/>
              </a:ext>
            </a:extLst>
          </p:cNvPr>
          <p:cNvSpPr>
            <a:spLocks noGrp="1"/>
          </p:cNvSpPr>
          <p:nvPr/>
        </p:nvSpPr>
        <p:spPr>
          <a:xfrm>
            <a:off x="11191875" y="6477000"/>
            <a:ext cx="381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900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14621983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kicker">
            <a:extLst>
              <a:ext uri="{FF2B5EF4-FFF2-40B4-BE49-F238E27FC236}">
                <a16:creationId xmlns:a16="http://schemas.microsoft.com/office/drawing/2014/main" id="{DA729205-E814-4A1E-BB81-BE0BF3DE4AF6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050" b="1" i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563EB"/>
                </a:solidFill>
                <a:latin typeface="Arial"/>
                <a:ea typeface="Arial"/>
                <a:cs typeface="Arial"/>
              </a:rPr>
              <a:t>VISION TRANSFORMERS</a:t>
            </a:r>
          </a:p>
        </p:txBody>
      </p:sp>
      <p:sp>
        <p:nvSpPr>
          <p:cNvPr id="2" name="slide-title">
            <a:extLst>
              <a:ext uri="{FF2B5EF4-FFF2-40B4-BE49-F238E27FC236}">
                <a16:creationId xmlns:a16="http://schemas.microsoft.com/office/drawing/2014/main" id="{20306ABB-6CC2-4B18-B47C-D671D151E9C7}"/>
              </a:ext>
            </a:extLst>
          </p:cNvPr>
          <p:cNvSpPr>
            <a:spLocks noGrp="1"/>
          </p:cNvSpPr>
          <p:nvPr/>
        </p:nvSpPr>
        <p:spPr>
          <a:xfrm>
            <a:off x="609600" y="609600"/>
            <a:ext cx="109728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270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The input is [CLS] plus positioned patch tokens</a:t>
            </a:r>
          </a:p>
        </p:txBody>
      </p:sp>
      <p:sp>
        <p:nvSpPr>
          <p:cNvPr id="3" name="title-rule">
            <a:extLst>
              <a:ext uri="{FF2B5EF4-FFF2-40B4-BE49-F238E27FC236}">
                <a16:creationId xmlns:a16="http://schemas.microsoft.com/office/drawing/2014/main" id="{38103589-D3F5-47B4-93AC-309AD6418315}"/>
              </a:ext>
            </a:extLst>
          </p:cNvPr>
          <p:cNvSpPr>
            <a:spLocks noGrp="1"/>
          </p:cNvSpPr>
          <p:nvPr/>
        </p:nvSpPr>
        <p:spPr>
          <a:xfrm>
            <a:off x="609600" y="1304925"/>
            <a:ext cx="10972800" cy="19050"/>
          </a:xfrm>
          <a:prstGeom prst="rect">
            <a:avLst/>
          </a:prstGeom>
          <a:solidFill>
            <a:srgbClr val="111111"/>
          </a:solidFill>
          <a:ln w="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formula-box">
            <a:extLst>
              <a:ext uri="{FF2B5EF4-FFF2-40B4-BE49-F238E27FC236}">
                <a16:creationId xmlns:a16="http://schemas.microsoft.com/office/drawing/2014/main" id="{71131C22-BBE7-4AD3-BA31-444E658AC0D9}"/>
              </a:ext>
            </a:extLst>
          </p:cNvPr>
          <p:cNvSpPr>
            <a:spLocks noGrp="1"/>
          </p:cNvSpPr>
          <p:nvPr/>
        </p:nvSpPr>
        <p:spPr>
          <a:xfrm>
            <a:off x="762000" y="1685925"/>
            <a:ext cx="10668000" cy="1123950"/>
          </a:xfrm>
          <a:prstGeom prst="roundRect">
            <a:avLst>
              <a:gd name="adj" fmla="val 6780"/>
            </a:avLst>
          </a:prstGeom>
          <a:solidFill>
            <a:srgbClr val="EAF2FF"/>
          </a:solidFill>
          <a:ln w="9525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formula">
            <a:extLst>
              <a:ext uri="{FF2B5EF4-FFF2-40B4-BE49-F238E27FC236}">
                <a16:creationId xmlns:a16="http://schemas.microsoft.com/office/drawing/2014/main" id="{0AFDAD99-B97C-490D-82DB-F4F37D995DB7}"/>
              </a:ext>
            </a:extLst>
          </p:cNvPr>
          <p:cNvSpPr>
            <a:spLocks noGrp="1"/>
          </p:cNvSpPr>
          <p:nvPr/>
        </p:nvSpPr>
        <p:spPr>
          <a:xfrm>
            <a:off x="952500" y="1838325"/>
            <a:ext cx="10287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2400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defRPr>
            </a:pPr>
            <a:r>
              <a:rPr sz="2400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rPr>
              <a:t>z₀ = [ x_class ; xₚ¹E ; ··· ; xₚᴺE ] + E_pos</a:t>
            </a:r>
          </a:p>
        </p:txBody>
      </p:sp>
      <p:sp>
        <p:nvSpPr>
          <p:cNvPr id="6" name="formula-caption">
            <a:extLst>
              <a:ext uri="{FF2B5EF4-FFF2-40B4-BE49-F238E27FC236}">
                <a16:creationId xmlns:a16="http://schemas.microsoft.com/office/drawing/2014/main" id="{F1CB2225-BC92-4089-A78C-683246E1DFC0}"/>
              </a:ext>
            </a:extLst>
          </p:cNvPr>
          <p:cNvSpPr>
            <a:spLocks noGrp="1"/>
          </p:cNvSpPr>
          <p:nvPr/>
        </p:nvSpPr>
        <p:spPr>
          <a:xfrm>
            <a:off x="933450" y="2552700"/>
            <a:ext cx="103251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975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975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z₀ ∈ ℝ⁽ᴺ⁺¹⁾×ᴰ</a:t>
            </a:r>
          </a:p>
        </p:txBody>
      </p:sp>
      <p:sp>
        <p:nvSpPr>
          <p:cNvPr id="7" name="token">
            <a:extLst>
              <a:ext uri="{FF2B5EF4-FFF2-40B4-BE49-F238E27FC236}">
                <a16:creationId xmlns:a16="http://schemas.microsoft.com/office/drawing/2014/main" id="{02ACB9EC-0279-4B19-B98F-D8C95AD83D8D}"/>
              </a:ext>
            </a:extLst>
          </p:cNvPr>
          <p:cNvSpPr>
            <a:spLocks noGrp="1"/>
          </p:cNvSpPr>
          <p:nvPr/>
        </p:nvSpPr>
        <p:spPr>
          <a:xfrm>
            <a:off x="904875" y="3476625"/>
            <a:ext cx="1066800" cy="571500"/>
          </a:xfrm>
          <a:prstGeom prst="roundRect">
            <a:avLst>
              <a:gd name="adj" fmla="val 13333"/>
            </a:avLst>
          </a:prstGeom>
          <a:solidFill>
            <a:srgbClr val="2563EB"/>
          </a:solidFill>
          <a:ln w="9525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oken-label">
            <a:extLst>
              <a:ext uri="{FF2B5EF4-FFF2-40B4-BE49-F238E27FC236}">
                <a16:creationId xmlns:a16="http://schemas.microsoft.com/office/drawing/2014/main" id="{4563DE4D-B1B3-459F-954E-75D97D7AE594}"/>
              </a:ext>
            </a:extLst>
          </p:cNvPr>
          <p:cNvSpPr>
            <a:spLocks noGrp="1"/>
          </p:cNvSpPr>
          <p:nvPr/>
        </p:nvSpPr>
        <p:spPr>
          <a:xfrm>
            <a:off x="981075" y="3571875"/>
            <a:ext cx="9144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3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[CLS]</a:t>
            </a:r>
          </a:p>
        </p:txBody>
      </p:sp>
      <p:sp>
        <p:nvSpPr>
          <p:cNvPr id="9" name="token">
            <a:extLst>
              <a:ext uri="{FF2B5EF4-FFF2-40B4-BE49-F238E27FC236}">
                <a16:creationId xmlns:a16="http://schemas.microsoft.com/office/drawing/2014/main" id="{007F1440-356C-4FF1-8838-C70DDE6F3D03}"/>
              </a:ext>
            </a:extLst>
          </p:cNvPr>
          <p:cNvSpPr>
            <a:spLocks noGrp="1"/>
          </p:cNvSpPr>
          <p:nvPr/>
        </p:nvSpPr>
        <p:spPr>
          <a:xfrm>
            <a:off x="2190750" y="3476625"/>
            <a:ext cx="1066800" cy="571500"/>
          </a:xfrm>
          <a:prstGeom prst="roundRect">
            <a:avLst>
              <a:gd name="adj" fmla="val 13333"/>
            </a:avLst>
          </a:prstGeom>
          <a:solidFill>
            <a:srgbClr val="EAF2FF"/>
          </a:solidFill>
          <a:ln w="9525">
            <a:solidFill>
              <a:srgbClr val="EAF2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oken-label">
            <a:extLst>
              <a:ext uri="{FF2B5EF4-FFF2-40B4-BE49-F238E27FC236}">
                <a16:creationId xmlns:a16="http://schemas.microsoft.com/office/drawing/2014/main" id="{F888FCC8-9ED8-4514-8CBA-B880F7745030}"/>
              </a:ext>
            </a:extLst>
          </p:cNvPr>
          <p:cNvSpPr>
            <a:spLocks noGrp="1"/>
          </p:cNvSpPr>
          <p:nvPr/>
        </p:nvSpPr>
        <p:spPr>
          <a:xfrm>
            <a:off x="2266950" y="3571875"/>
            <a:ext cx="9144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35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patch 1</a:t>
            </a:r>
          </a:p>
        </p:txBody>
      </p:sp>
      <p:sp>
        <p:nvSpPr>
          <p:cNvPr id="11" name="token">
            <a:extLst>
              <a:ext uri="{FF2B5EF4-FFF2-40B4-BE49-F238E27FC236}">
                <a16:creationId xmlns:a16="http://schemas.microsoft.com/office/drawing/2014/main" id="{32874AD5-E4EA-46BA-96B4-46C5A009B1C2}"/>
              </a:ext>
            </a:extLst>
          </p:cNvPr>
          <p:cNvSpPr>
            <a:spLocks noGrp="1"/>
          </p:cNvSpPr>
          <p:nvPr/>
        </p:nvSpPr>
        <p:spPr>
          <a:xfrm>
            <a:off x="3476625" y="3476625"/>
            <a:ext cx="1066800" cy="571500"/>
          </a:xfrm>
          <a:prstGeom prst="roundRect">
            <a:avLst>
              <a:gd name="adj" fmla="val 13333"/>
            </a:avLst>
          </a:prstGeom>
          <a:solidFill>
            <a:srgbClr val="EAF2FF"/>
          </a:solidFill>
          <a:ln w="9525">
            <a:solidFill>
              <a:srgbClr val="EAF2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oken-label">
            <a:extLst>
              <a:ext uri="{FF2B5EF4-FFF2-40B4-BE49-F238E27FC236}">
                <a16:creationId xmlns:a16="http://schemas.microsoft.com/office/drawing/2014/main" id="{6970702E-7980-4FFC-BF85-55A4D2038027}"/>
              </a:ext>
            </a:extLst>
          </p:cNvPr>
          <p:cNvSpPr>
            <a:spLocks noGrp="1"/>
          </p:cNvSpPr>
          <p:nvPr/>
        </p:nvSpPr>
        <p:spPr>
          <a:xfrm>
            <a:off x="3552825" y="3571875"/>
            <a:ext cx="9144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35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patch 2</a:t>
            </a:r>
          </a:p>
        </p:txBody>
      </p:sp>
      <p:sp>
        <p:nvSpPr>
          <p:cNvPr id="13" name="text">
            <a:extLst>
              <a:ext uri="{FF2B5EF4-FFF2-40B4-BE49-F238E27FC236}">
                <a16:creationId xmlns:a16="http://schemas.microsoft.com/office/drawing/2014/main" id="{3FE73605-8B33-4011-A9FA-ED26790686A6}"/>
              </a:ext>
            </a:extLst>
          </p:cNvPr>
          <p:cNvSpPr>
            <a:spLocks noGrp="1"/>
          </p:cNvSpPr>
          <p:nvPr/>
        </p:nvSpPr>
        <p:spPr>
          <a:xfrm>
            <a:off x="4762500" y="3600450"/>
            <a:ext cx="6667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2250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2250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···</a:t>
            </a:r>
          </a:p>
        </p:txBody>
      </p:sp>
      <p:sp>
        <p:nvSpPr>
          <p:cNvPr id="14" name="token">
            <a:extLst>
              <a:ext uri="{FF2B5EF4-FFF2-40B4-BE49-F238E27FC236}">
                <a16:creationId xmlns:a16="http://schemas.microsoft.com/office/drawing/2014/main" id="{C8FE8CDC-ABA7-4181-BF73-D52016958A0C}"/>
              </a:ext>
            </a:extLst>
          </p:cNvPr>
          <p:cNvSpPr>
            <a:spLocks noGrp="1"/>
          </p:cNvSpPr>
          <p:nvPr/>
        </p:nvSpPr>
        <p:spPr>
          <a:xfrm>
            <a:off x="5638800" y="3476625"/>
            <a:ext cx="1066800" cy="571500"/>
          </a:xfrm>
          <a:prstGeom prst="roundRect">
            <a:avLst>
              <a:gd name="adj" fmla="val 13333"/>
            </a:avLst>
          </a:prstGeom>
          <a:solidFill>
            <a:srgbClr val="EAF2FF"/>
          </a:solidFill>
          <a:ln w="9525">
            <a:solidFill>
              <a:srgbClr val="EAF2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oken-label">
            <a:extLst>
              <a:ext uri="{FF2B5EF4-FFF2-40B4-BE49-F238E27FC236}">
                <a16:creationId xmlns:a16="http://schemas.microsoft.com/office/drawing/2014/main" id="{88832E8F-82FF-461A-B1DD-DDB7FBAF3473}"/>
              </a:ext>
            </a:extLst>
          </p:cNvPr>
          <p:cNvSpPr>
            <a:spLocks noGrp="1"/>
          </p:cNvSpPr>
          <p:nvPr/>
        </p:nvSpPr>
        <p:spPr>
          <a:xfrm>
            <a:off x="5715000" y="3571875"/>
            <a:ext cx="9144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35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patch N</a:t>
            </a:r>
          </a:p>
        </p:txBody>
      </p:sp>
      <p:sp>
        <p:nvSpPr>
          <p:cNvPr id="16" name="text">
            <a:extLst>
              <a:ext uri="{FF2B5EF4-FFF2-40B4-BE49-F238E27FC236}">
                <a16:creationId xmlns:a16="http://schemas.microsoft.com/office/drawing/2014/main" id="{45722CA0-1FE0-4CAD-84C5-D361BB477134}"/>
              </a:ext>
            </a:extLst>
          </p:cNvPr>
          <p:cNvSpPr>
            <a:spLocks noGrp="1"/>
          </p:cNvSpPr>
          <p:nvPr/>
        </p:nvSpPr>
        <p:spPr>
          <a:xfrm>
            <a:off x="7000875" y="3590925"/>
            <a:ext cx="381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2250" b="1" i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2250" b="1" i="0">
                <a:solidFill>
                  <a:srgbClr val="2563EB"/>
                </a:solidFill>
                <a:latin typeface="Arial"/>
                <a:ea typeface="Arial"/>
                <a:cs typeface="Arial"/>
              </a:rPr>
              <a:t>+</a:t>
            </a:r>
          </a:p>
        </p:txBody>
      </p:sp>
      <p:sp>
        <p:nvSpPr>
          <p:cNvPr id="17" name="token">
            <a:extLst>
              <a:ext uri="{FF2B5EF4-FFF2-40B4-BE49-F238E27FC236}">
                <a16:creationId xmlns:a16="http://schemas.microsoft.com/office/drawing/2014/main" id="{536D8387-8310-4D48-8D0F-1999F40EEB7B}"/>
              </a:ext>
            </a:extLst>
          </p:cNvPr>
          <p:cNvSpPr>
            <a:spLocks noGrp="1"/>
          </p:cNvSpPr>
          <p:nvPr/>
        </p:nvSpPr>
        <p:spPr>
          <a:xfrm>
            <a:off x="7620000" y="3476625"/>
            <a:ext cx="628650" cy="571500"/>
          </a:xfrm>
          <a:prstGeom prst="roundRect">
            <a:avLst>
              <a:gd name="adj" fmla="val 13333"/>
            </a:avLst>
          </a:prstGeom>
          <a:solidFill>
            <a:srgbClr val="F3F4F6"/>
          </a:solidFill>
          <a:ln w="9525">
            <a:solidFill>
              <a:srgbClr val="F3F4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oken-label">
            <a:extLst>
              <a:ext uri="{FF2B5EF4-FFF2-40B4-BE49-F238E27FC236}">
                <a16:creationId xmlns:a16="http://schemas.microsoft.com/office/drawing/2014/main" id="{7EB93F2A-027A-4E4C-8F01-5CADF21AB5B8}"/>
              </a:ext>
            </a:extLst>
          </p:cNvPr>
          <p:cNvSpPr>
            <a:spLocks noGrp="1"/>
          </p:cNvSpPr>
          <p:nvPr/>
        </p:nvSpPr>
        <p:spPr>
          <a:xfrm>
            <a:off x="7696200" y="3571875"/>
            <a:ext cx="476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350" b="1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pos 0</a:t>
            </a:r>
          </a:p>
        </p:txBody>
      </p:sp>
      <p:sp>
        <p:nvSpPr>
          <p:cNvPr id="19" name="token">
            <a:extLst>
              <a:ext uri="{FF2B5EF4-FFF2-40B4-BE49-F238E27FC236}">
                <a16:creationId xmlns:a16="http://schemas.microsoft.com/office/drawing/2014/main" id="{9951D9C4-0257-46C5-81A9-FD5DF794D947}"/>
              </a:ext>
            </a:extLst>
          </p:cNvPr>
          <p:cNvSpPr>
            <a:spLocks noGrp="1"/>
          </p:cNvSpPr>
          <p:nvPr/>
        </p:nvSpPr>
        <p:spPr>
          <a:xfrm>
            <a:off x="8353425" y="3476625"/>
            <a:ext cx="628650" cy="571500"/>
          </a:xfrm>
          <a:prstGeom prst="roundRect">
            <a:avLst>
              <a:gd name="adj" fmla="val 13333"/>
            </a:avLst>
          </a:prstGeom>
          <a:solidFill>
            <a:srgbClr val="F3F4F6"/>
          </a:solidFill>
          <a:ln w="9525">
            <a:solidFill>
              <a:srgbClr val="F3F4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oken-label">
            <a:extLst>
              <a:ext uri="{FF2B5EF4-FFF2-40B4-BE49-F238E27FC236}">
                <a16:creationId xmlns:a16="http://schemas.microsoft.com/office/drawing/2014/main" id="{A1099AC3-D49C-4241-BFFB-3F3748AD4E24}"/>
              </a:ext>
            </a:extLst>
          </p:cNvPr>
          <p:cNvSpPr>
            <a:spLocks noGrp="1"/>
          </p:cNvSpPr>
          <p:nvPr/>
        </p:nvSpPr>
        <p:spPr>
          <a:xfrm>
            <a:off x="8429625" y="3571875"/>
            <a:ext cx="476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350" b="1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pos 1</a:t>
            </a:r>
          </a:p>
        </p:txBody>
      </p:sp>
      <p:sp>
        <p:nvSpPr>
          <p:cNvPr id="21" name="token">
            <a:extLst>
              <a:ext uri="{FF2B5EF4-FFF2-40B4-BE49-F238E27FC236}">
                <a16:creationId xmlns:a16="http://schemas.microsoft.com/office/drawing/2014/main" id="{377646AC-3E2B-428B-98B7-E6A10A4E14F8}"/>
              </a:ext>
            </a:extLst>
          </p:cNvPr>
          <p:cNvSpPr>
            <a:spLocks noGrp="1"/>
          </p:cNvSpPr>
          <p:nvPr/>
        </p:nvSpPr>
        <p:spPr>
          <a:xfrm>
            <a:off x="9086850" y="3476625"/>
            <a:ext cx="628650" cy="571500"/>
          </a:xfrm>
          <a:prstGeom prst="roundRect">
            <a:avLst>
              <a:gd name="adj" fmla="val 13333"/>
            </a:avLst>
          </a:prstGeom>
          <a:solidFill>
            <a:srgbClr val="F3F4F6"/>
          </a:solidFill>
          <a:ln w="9525">
            <a:solidFill>
              <a:srgbClr val="F3F4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oken-label">
            <a:extLst>
              <a:ext uri="{FF2B5EF4-FFF2-40B4-BE49-F238E27FC236}">
                <a16:creationId xmlns:a16="http://schemas.microsoft.com/office/drawing/2014/main" id="{79E32D6C-570F-4603-A83B-8D4B7F4641AA}"/>
              </a:ext>
            </a:extLst>
          </p:cNvPr>
          <p:cNvSpPr>
            <a:spLocks noGrp="1"/>
          </p:cNvSpPr>
          <p:nvPr/>
        </p:nvSpPr>
        <p:spPr>
          <a:xfrm>
            <a:off x="9163050" y="3571875"/>
            <a:ext cx="476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350" b="1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pos 2</a:t>
            </a:r>
          </a:p>
        </p:txBody>
      </p:sp>
      <p:sp>
        <p:nvSpPr>
          <p:cNvPr id="23" name="token">
            <a:extLst>
              <a:ext uri="{FF2B5EF4-FFF2-40B4-BE49-F238E27FC236}">
                <a16:creationId xmlns:a16="http://schemas.microsoft.com/office/drawing/2014/main" id="{1AADDEBD-8D8F-49A9-B814-4D09E38849C4}"/>
              </a:ext>
            </a:extLst>
          </p:cNvPr>
          <p:cNvSpPr>
            <a:spLocks noGrp="1"/>
          </p:cNvSpPr>
          <p:nvPr/>
        </p:nvSpPr>
        <p:spPr>
          <a:xfrm>
            <a:off x="9820275" y="3476625"/>
            <a:ext cx="628650" cy="571500"/>
          </a:xfrm>
          <a:prstGeom prst="roundRect">
            <a:avLst>
              <a:gd name="adj" fmla="val 13333"/>
            </a:avLst>
          </a:prstGeom>
          <a:solidFill>
            <a:srgbClr val="F3F4F6"/>
          </a:solidFill>
          <a:ln w="9525">
            <a:solidFill>
              <a:srgbClr val="F3F4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oken-label">
            <a:extLst>
              <a:ext uri="{FF2B5EF4-FFF2-40B4-BE49-F238E27FC236}">
                <a16:creationId xmlns:a16="http://schemas.microsoft.com/office/drawing/2014/main" id="{F341E014-DF51-41D7-9080-0E78AEFEA779}"/>
              </a:ext>
            </a:extLst>
          </p:cNvPr>
          <p:cNvSpPr>
            <a:spLocks noGrp="1"/>
          </p:cNvSpPr>
          <p:nvPr/>
        </p:nvSpPr>
        <p:spPr>
          <a:xfrm>
            <a:off x="9896475" y="3571875"/>
            <a:ext cx="476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350" b="1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pos 3</a:t>
            </a:r>
          </a:p>
        </p:txBody>
      </p:sp>
      <p:sp>
        <p:nvSpPr>
          <p:cNvPr id="25" name="token">
            <a:extLst>
              <a:ext uri="{FF2B5EF4-FFF2-40B4-BE49-F238E27FC236}">
                <a16:creationId xmlns:a16="http://schemas.microsoft.com/office/drawing/2014/main" id="{B775E6F6-5FE7-4CB1-9652-B8698874249D}"/>
              </a:ext>
            </a:extLst>
          </p:cNvPr>
          <p:cNvSpPr>
            <a:spLocks noGrp="1"/>
          </p:cNvSpPr>
          <p:nvPr/>
        </p:nvSpPr>
        <p:spPr>
          <a:xfrm>
            <a:off x="10553700" y="3476625"/>
            <a:ext cx="628650" cy="571500"/>
          </a:xfrm>
          <a:prstGeom prst="roundRect">
            <a:avLst>
              <a:gd name="adj" fmla="val 13333"/>
            </a:avLst>
          </a:prstGeom>
          <a:solidFill>
            <a:srgbClr val="F3F4F6"/>
          </a:solidFill>
          <a:ln w="9525">
            <a:solidFill>
              <a:srgbClr val="F3F4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oken-label">
            <a:extLst>
              <a:ext uri="{FF2B5EF4-FFF2-40B4-BE49-F238E27FC236}">
                <a16:creationId xmlns:a16="http://schemas.microsoft.com/office/drawing/2014/main" id="{54AF1C54-CA4C-460B-ADC4-4A5A1527C25D}"/>
              </a:ext>
            </a:extLst>
          </p:cNvPr>
          <p:cNvSpPr>
            <a:spLocks noGrp="1"/>
          </p:cNvSpPr>
          <p:nvPr/>
        </p:nvSpPr>
        <p:spPr>
          <a:xfrm>
            <a:off x="10629900" y="3571875"/>
            <a:ext cx="476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350" b="1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pos 4</a:t>
            </a:r>
          </a:p>
        </p:txBody>
      </p:sp>
      <p:sp>
        <p:nvSpPr>
          <p:cNvPr id="27" name="bullets">
            <a:extLst>
              <a:ext uri="{FF2B5EF4-FFF2-40B4-BE49-F238E27FC236}">
                <a16:creationId xmlns:a16="http://schemas.microsoft.com/office/drawing/2014/main" id="{CE16533F-F7B9-498C-AEA1-C03C1476C95A}"/>
              </a:ext>
            </a:extLst>
          </p:cNvPr>
          <p:cNvSpPr>
            <a:spLocks noGrp="1"/>
          </p:cNvSpPr>
          <p:nvPr/>
        </p:nvSpPr>
        <p:spPr>
          <a:xfrm>
            <a:off x="933450" y="4667250"/>
            <a:ext cx="10001250" cy="1238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marL="22" indent="-12" algn="l">
              <a:lnSpc>
                <a:spcPct val="105000"/>
              </a:lnSpc>
              <a:spcAft>
                <a:spcPts val="10"/>
              </a:spcAft>
              <a:buNone/>
              <a:defRPr sz="1500" b="0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[CLS] is a learned vector that gathers information for classification.</a:t>
            </a:r>
          </a:p>
          <a:p>
            <a:pPr marL="22" indent="-12" algn="l">
              <a:lnSpc>
                <a:spcPct val="105000"/>
              </a:lnSpc>
              <a:spcAft>
                <a:spcPts val="10"/>
              </a:spcAft>
              <a:buNone/>
              <a:defRPr sz="1500" b="0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E_pos has one learned D-vector for every sequence position.</a:t>
            </a:r>
          </a:p>
          <a:p>
            <a:pPr marL="22" indent="-12" algn="l">
              <a:lnSpc>
                <a:spcPct val="105000"/>
              </a:lnSpc>
              <a:spcAft>
                <a:spcPts val="10"/>
              </a:spcAft>
              <a:buNone/>
              <a:defRPr sz="1500" b="0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Semicolons mean concatenate along the token axis.</a:t>
            </a:r>
          </a:p>
        </p:txBody>
      </p:sp>
      <p:sp>
        <p:nvSpPr>
          <p:cNvPr id="28" name="slide-number">
            <a:extLst>
              <a:ext uri="{FF2B5EF4-FFF2-40B4-BE49-F238E27FC236}">
                <a16:creationId xmlns:a16="http://schemas.microsoft.com/office/drawing/2014/main" id="{01A50E19-AB48-4908-82DC-80CC69F5AED2}"/>
              </a:ext>
            </a:extLst>
          </p:cNvPr>
          <p:cNvSpPr>
            <a:spLocks noGrp="1"/>
          </p:cNvSpPr>
          <p:nvPr/>
        </p:nvSpPr>
        <p:spPr>
          <a:xfrm>
            <a:off x="11191875" y="6477000"/>
            <a:ext cx="381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900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5955019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kicker">
            <a:extLst>
              <a:ext uri="{FF2B5EF4-FFF2-40B4-BE49-F238E27FC236}">
                <a16:creationId xmlns:a16="http://schemas.microsoft.com/office/drawing/2014/main" id="{1EAE07A9-EED3-4EEB-8208-510A84D19008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050" b="1" i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563EB"/>
                </a:solidFill>
                <a:latin typeface="Arial"/>
                <a:ea typeface="Arial"/>
                <a:cs typeface="Arial"/>
              </a:rPr>
              <a:t>VISION TRANSFORMERS</a:t>
            </a:r>
          </a:p>
        </p:txBody>
      </p:sp>
      <p:sp>
        <p:nvSpPr>
          <p:cNvPr id="2" name="slide-title">
            <a:extLst>
              <a:ext uri="{FF2B5EF4-FFF2-40B4-BE49-F238E27FC236}">
                <a16:creationId xmlns:a16="http://schemas.microsoft.com/office/drawing/2014/main" id="{3E997749-B52D-41C6-80A1-35B3B5138186}"/>
              </a:ext>
            </a:extLst>
          </p:cNvPr>
          <p:cNvSpPr>
            <a:spLocks noGrp="1"/>
          </p:cNvSpPr>
          <p:nvPr/>
        </p:nvSpPr>
        <p:spPr>
          <a:xfrm>
            <a:off x="609600" y="609600"/>
            <a:ext cx="109728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270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Position makes token order visible to attention</a:t>
            </a:r>
          </a:p>
        </p:txBody>
      </p:sp>
      <p:sp>
        <p:nvSpPr>
          <p:cNvPr id="3" name="title-rule">
            <a:extLst>
              <a:ext uri="{FF2B5EF4-FFF2-40B4-BE49-F238E27FC236}">
                <a16:creationId xmlns:a16="http://schemas.microsoft.com/office/drawing/2014/main" id="{7E6A4D51-EBA1-4387-BF6E-8893F8AB9CBF}"/>
              </a:ext>
            </a:extLst>
          </p:cNvPr>
          <p:cNvSpPr>
            <a:spLocks noGrp="1"/>
          </p:cNvSpPr>
          <p:nvPr/>
        </p:nvSpPr>
        <p:spPr>
          <a:xfrm>
            <a:off x="609600" y="1304925"/>
            <a:ext cx="10972800" cy="19050"/>
          </a:xfrm>
          <a:prstGeom prst="rect">
            <a:avLst/>
          </a:prstGeom>
          <a:solidFill>
            <a:srgbClr val="111111"/>
          </a:solidFill>
          <a:ln w="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">
            <a:extLst>
              <a:ext uri="{FF2B5EF4-FFF2-40B4-BE49-F238E27FC236}">
                <a16:creationId xmlns:a16="http://schemas.microsoft.com/office/drawing/2014/main" id="{F81DADF5-4E5B-41FA-A436-C5F722FC5357}"/>
              </a:ext>
            </a:extLst>
          </p:cNvPr>
          <p:cNvSpPr>
            <a:spLocks noGrp="1"/>
          </p:cNvSpPr>
          <p:nvPr/>
        </p:nvSpPr>
        <p:spPr>
          <a:xfrm>
            <a:off x="704850" y="1790700"/>
            <a:ext cx="42862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1494"/>
          </a:bodyPr>
          <a:lstStyle/>
          <a:p>
            <a:pPr algn="l">
              <a:lnSpc>
                <a:spcPct val="100000"/>
              </a:lnSpc>
              <a:buNone/>
              <a:defRPr sz="1875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Same patch content, different location</a:t>
            </a:r>
          </a:p>
        </p:txBody>
      </p:sp>
      <p:sp>
        <p:nvSpPr>
          <p:cNvPr id="5" name="token">
            <a:extLst>
              <a:ext uri="{FF2B5EF4-FFF2-40B4-BE49-F238E27FC236}">
                <a16:creationId xmlns:a16="http://schemas.microsoft.com/office/drawing/2014/main" id="{C0A411C2-26FD-4270-89F5-5252D3CD65D8}"/>
              </a:ext>
            </a:extLst>
          </p:cNvPr>
          <p:cNvSpPr>
            <a:spLocks noGrp="1"/>
          </p:cNvSpPr>
          <p:nvPr/>
        </p:nvSpPr>
        <p:spPr>
          <a:xfrm>
            <a:off x="742950" y="2476500"/>
            <a:ext cx="647700" cy="571500"/>
          </a:xfrm>
          <a:prstGeom prst="roundRect">
            <a:avLst>
              <a:gd name="adj" fmla="val 13333"/>
            </a:avLst>
          </a:prstGeom>
          <a:solidFill>
            <a:srgbClr val="F3F4F6"/>
          </a:solidFill>
          <a:ln w="9525">
            <a:solidFill>
              <a:srgbClr val="F3F4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oken-label">
            <a:extLst>
              <a:ext uri="{FF2B5EF4-FFF2-40B4-BE49-F238E27FC236}">
                <a16:creationId xmlns:a16="http://schemas.microsoft.com/office/drawing/2014/main" id="{E03F8B61-C6F5-4898-96AA-F49EDF37C20A}"/>
              </a:ext>
            </a:extLst>
          </p:cNvPr>
          <p:cNvSpPr>
            <a:spLocks noGrp="1"/>
          </p:cNvSpPr>
          <p:nvPr/>
        </p:nvSpPr>
        <p:spPr>
          <a:xfrm>
            <a:off x="819150" y="2571750"/>
            <a:ext cx="4953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35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x1</a:t>
            </a:r>
          </a:p>
        </p:txBody>
      </p:sp>
      <p:sp>
        <p:nvSpPr>
          <p:cNvPr id="7" name="token">
            <a:extLst>
              <a:ext uri="{FF2B5EF4-FFF2-40B4-BE49-F238E27FC236}">
                <a16:creationId xmlns:a16="http://schemas.microsoft.com/office/drawing/2014/main" id="{B00276C7-30DB-4F19-A6B1-04F4F7E7EC6A}"/>
              </a:ext>
            </a:extLst>
          </p:cNvPr>
          <p:cNvSpPr>
            <a:spLocks noGrp="1"/>
          </p:cNvSpPr>
          <p:nvPr/>
        </p:nvSpPr>
        <p:spPr>
          <a:xfrm>
            <a:off x="1524000" y="2476500"/>
            <a:ext cx="647700" cy="571500"/>
          </a:xfrm>
          <a:prstGeom prst="roundRect">
            <a:avLst>
              <a:gd name="adj" fmla="val 13333"/>
            </a:avLst>
          </a:prstGeom>
          <a:solidFill>
            <a:srgbClr val="2563EB"/>
          </a:solidFill>
          <a:ln w="9525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oken-label">
            <a:extLst>
              <a:ext uri="{FF2B5EF4-FFF2-40B4-BE49-F238E27FC236}">
                <a16:creationId xmlns:a16="http://schemas.microsoft.com/office/drawing/2014/main" id="{4AC3F514-598C-4D7F-8621-1A1F4883943E}"/>
              </a:ext>
            </a:extLst>
          </p:cNvPr>
          <p:cNvSpPr>
            <a:spLocks noGrp="1"/>
          </p:cNvSpPr>
          <p:nvPr/>
        </p:nvSpPr>
        <p:spPr>
          <a:xfrm>
            <a:off x="1600200" y="2571750"/>
            <a:ext cx="4953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3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x2</a:t>
            </a:r>
          </a:p>
        </p:txBody>
      </p:sp>
      <p:sp>
        <p:nvSpPr>
          <p:cNvPr id="9" name="token">
            <a:extLst>
              <a:ext uri="{FF2B5EF4-FFF2-40B4-BE49-F238E27FC236}">
                <a16:creationId xmlns:a16="http://schemas.microsoft.com/office/drawing/2014/main" id="{CA993010-CEF7-4B84-B718-8CF018B9E4D5}"/>
              </a:ext>
            </a:extLst>
          </p:cNvPr>
          <p:cNvSpPr>
            <a:spLocks noGrp="1"/>
          </p:cNvSpPr>
          <p:nvPr/>
        </p:nvSpPr>
        <p:spPr>
          <a:xfrm>
            <a:off x="2305050" y="2476500"/>
            <a:ext cx="647700" cy="571500"/>
          </a:xfrm>
          <a:prstGeom prst="roundRect">
            <a:avLst>
              <a:gd name="adj" fmla="val 13333"/>
            </a:avLst>
          </a:prstGeom>
          <a:solidFill>
            <a:srgbClr val="F3F4F6"/>
          </a:solidFill>
          <a:ln w="9525">
            <a:solidFill>
              <a:srgbClr val="F3F4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oken-label">
            <a:extLst>
              <a:ext uri="{FF2B5EF4-FFF2-40B4-BE49-F238E27FC236}">
                <a16:creationId xmlns:a16="http://schemas.microsoft.com/office/drawing/2014/main" id="{408E1BD3-AA42-4AB6-9713-163E7721D2CB}"/>
              </a:ext>
            </a:extLst>
          </p:cNvPr>
          <p:cNvSpPr>
            <a:spLocks noGrp="1"/>
          </p:cNvSpPr>
          <p:nvPr/>
        </p:nvSpPr>
        <p:spPr>
          <a:xfrm>
            <a:off x="2381250" y="2571750"/>
            <a:ext cx="4953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35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x3</a:t>
            </a:r>
          </a:p>
        </p:txBody>
      </p:sp>
      <p:sp>
        <p:nvSpPr>
          <p:cNvPr id="11" name="token">
            <a:extLst>
              <a:ext uri="{FF2B5EF4-FFF2-40B4-BE49-F238E27FC236}">
                <a16:creationId xmlns:a16="http://schemas.microsoft.com/office/drawing/2014/main" id="{ECE9B163-D393-42E4-96DA-E77C30F0A2C5}"/>
              </a:ext>
            </a:extLst>
          </p:cNvPr>
          <p:cNvSpPr>
            <a:spLocks noGrp="1"/>
          </p:cNvSpPr>
          <p:nvPr/>
        </p:nvSpPr>
        <p:spPr>
          <a:xfrm>
            <a:off x="3086100" y="2476500"/>
            <a:ext cx="647700" cy="571500"/>
          </a:xfrm>
          <a:prstGeom prst="roundRect">
            <a:avLst>
              <a:gd name="adj" fmla="val 13333"/>
            </a:avLst>
          </a:prstGeom>
          <a:solidFill>
            <a:srgbClr val="F3F4F6"/>
          </a:solidFill>
          <a:ln w="9525">
            <a:solidFill>
              <a:srgbClr val="F3F4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oken-label">
            <a:extLst>
              <a:ext uri="{FF2B5EF4-FFF2-40B4-BE49-F238E27FC236}">
                <a16:creationId xmlns:a16="http://schemas.microsoft.com/office/drawing/2014/main" id="{A3B31D7F-CC91-428B-8174-217A74AC33F2}"/>
              </a:ext>
            </a:extLst>
          </p:cNvPr>
          <p:cNvSpPr>
            <a:spLocks noGrp="1"/>
          </p:cNvSpPr>
          <p:nvPr/>
        </p:nvSpPr>
        <p:spPr>
          <a:xfrm>
            <a:off x="3162300" y="2571750"/>
            <a:ext cx="4953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35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x4</a:t>
            </a:r>
          </a:p>
        </p:txBody>
      </p:sp>
      <p:sp>
        <p:nvSpPr>
          <p:cNvPr id="13" name="token">
            <a:extLst>
              <a:ext uri="{FF2B5EF4-FFF2-40B4-BE49-F238E27FC236}">
                <a16:creationId xmlns:a16="http://schemas.microsoft.com/office/drawing/2014/main" id="{B5344555-7404-4512-A052-05166F77DBA4}"/>
              </a:ext>
            </a:extLst>
          </p:cNvPr>
          <p:cNvSpPr>
            <a:spLocks noGrp="1"/>
          </p:cNvSpPr>
          <p:nvPr/>
        </p:nvSpPr>
        <p:spPr>
          <a:xfrm>
            <a:off x="3867150" y="2476500"/>
            <a:ext cx="647700" cy="571500"/>
          </a:xfrm>
          <a:prstGeom prst="roundRect">
            <a:avLst>
              <a:gd name="adj" fmla="val 13333"/>
            </a:avLst>
          </a:prstGeom>
          <a:solidFill>
            <a:srgbClr val="F3F4F6"/>
          </a:solidFill>
          <a:ln w="9525">
            <a:solidFill>
              <a:srgbClr val="F3F4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oken-label">
            <a:extLst>
              <a:ext uri="{FF2B5EF4-FFF2-40B4-BE49-F238E27FC236}">
                <a16:creationId xmlns:a16="http://schemas.microsoft.com/office/drawing/2014/main" id="{3E7400AC-72EB-4138-848C-EA40541668BE}"/>
              </a:ext>
            </a:extLst>
          </p:cNvPr>
          <p:cNvSpPr>
            <a:spLocks noGrp="1"/>
          </p:cNvSpPr>
          <p:nvPr/>
        </p:nvSpPr>
        <p:spPr>
          <a:xfrm>
            <a:off x="3943350" y="2571750"/>
            <a:ext cx="4953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35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x5</a:t>
            </a:r>
          </a:p>
        </p:txBody>
      </p:sp>
      <p:sp>
        <p:nvSpPr>
          <p:cNvPr id="15" name="token">
            <a:extLst>
              <a:ext uri="{FF2B5EF4-FFF2-40B4-BE49-F238E27FC236}">
                <a16:creationId xmlns:a16="http://schemas.microsoft.com/office/drawing/2014/main" id="{C1E83358-7DA0-48D4-AA3D-D1D2E1A2AA55}"/>
              </a:ext>
            </a:extLst>
          </p:cNvPr>
          <p:cNvSpPr>
            <a:spLocks noGrp="1"/>
          </p:cNvSpPr>
          <p:nvPr/>
        </p:nvSpPr>
        <p:spPr>
          <a:xfrm>
            <a:off x="4648200" y="2476500"/>
            <a:ext cx="647700" cy="571500"/>
          </a:xfrm>
          <a:prstGeom prst="roundRect">
            <a:avLst>
              <a:gd name="adj" fmla="val 13333"/>
            </a:avLst>
          </a:prstGeom>
          <a:solidFill>
            <a:srgbClr val="F3F4F6"/>
          </a:solidFill>
          <a:ln w="9525">
            <a:solidFill>
              <a:srgbClr val="F3F4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oken-label">
            <a:extLst>
              <a:ext uri="{FF2B5EF4-FFF2-40B4-BE49-F238E27FC236}">
                <a16:creationId xmlns:a16="http://schemas.microsoft.com/office/drawing/2014/main" id="{D6EC32FA-2CA6-422E-B4F8-04B11841B498}"/>
              </a:ext>
            </a:extLst>
          </p:cNvPr>
          <p:cNvSpPr>
            <a:spLocks noGrp="1"/>
          </p:cNvSpPr>
          <p:nvPr/>
        </p:nvSpPr>
        <p:spPr>
          <a:xfrm>
            <a:off x="4724400" y="2571750"/>
            <a:ext cx="4953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35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x6</a:t>
            </a:r>
          </a:p>
        </p:txBody>
      </p:sp>
      <p:sp>
        <p:nvSpPr>
          <p:cNvPr id="17" name="text">
            <a:extLst>
              <a:ext uri="{FF2B5EF4-FFF2-40B4-BE49-F238E27FC236}">
                <a16:creationId xmlns:a16="http://schemas.microsoft.com/office/drawing/2014/main" id="{DCD37A67-8047-4512-973E-B66D0E2275C9}"/>
              </a:ext>
            </a:extLst>
          </p:cNvPr>
          <p:cNvSpPr>
            <a:spLocks noGrp="1"/>
          </p:cNvSpPr>
          <p:nvPr/>
        </p:nvSpPr>
        <p:spPr>
          <a:xfrm>
            <a:off x="742950" y="3257550"/>
            <a:ext cx="461962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500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Without position</a:t>
            </a:r>
          </a:p>
        </p:txBody>
      </p:sp>
      <p:sp>
        <p:nvSpPr>
          <p:cNvPr id="18" name="text">
            <a:extLst>
              <a:ext uri="{FF2B5EF4-FFF2-40B4-BE49-F238E27FC236}">
                <a16:creationId xmlns:a16="http://schemas.microsoft.com/office/drawing/2014/main" id="{D8E2C07A-2993-4228-B35F-8023A0688A20}"/>
              </a:ext>
            </a:extLst>
          </p:cNvPr>
          <p:cNvSpPr>
            <a:spLocks noGrp="1"/>
          </p:cNvSpPr>
          <p:nvPr/>
        </p:nvSpPr>
        <p:spPr>
          <a:xfrm>
            <a:off x="5810250" y="2590800"/>
            <a:ext cx="4191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2550" b="1" i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2550" b="1" i="0">
                <a:solidFill>
                  <a:srgbClr val="2563EB"/>
                </a:solidFill>
                <a:latin typeface="Arial"/>
                <a:ea typeface="Arial"/>
                <a:cs typeface="Arial"/>
              </a:rPr>
              <a:t>+</a:t>
            </a:r>
          </a:p>
        </p:txBody>
      </p:sp>
      <p:sp>
        <p:nvSpPr>
          <p:cNvPr id="19" name="token">
            <a:extLst>
              <a:ext uri="{FF2B5EF4-FFF2-40B4-BE49-F238E27FC236}">
                <a16:creationId xmlns:a16="http://schemas.microsoft.com/office/drawing/2014/main" id="{34801A6B-1479-4B1A-98C6-6008D7959AFF}"/>
              </a:ext>
            </a:extLst>
          </p:cNvPr>
          <p:cNvSpPr>
            <a:spLocks noGrp="1"/>
          </p:cNvSpPr>
          <p:nvPr/>
        </p:nvSpPr>
        <p:spPr>
          <a:xfrm>
            <a:off x="6667500" y="2476500"/>
            <a:ext cx="647700" cy="571500"/>
          </a:xfrm>
          <a:prstGeom prst="roundRect">
            <a:avLst>
              <a:gd name="adj" fmla="val 13333"/>
            </a:avLst>
          </a:prstGeom>
          <a:solidFill>
            <a:srgbClr val="F3F4F6"/>
          </a:solidFill>
          <a:ln w="9525">
            <a:solidFill>
              <a:srgbClr val="F3F4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oken-label">
            <a:extLst>
              <a:ext uri="{FF2B5EF4-FFF2-40B4-BE49-F238E27FC236}">
                <a16:creationId xmlns:a16="http://schemas.microsoft.com/office/drawing/2014/main" id="{F92E4BBE-17E7-4756-9ECB-B15DE0AEF207}"/>
              </a:ext>
            </a:extLst>
          </p:cNvPr>
          <p:cNvSpPr>
            <a:spLocks noGrp="1"/>
          </p:cNvSpPr>
          <p:nvPr/>
        </p:nvSpPr>
        <p:spPr>
          <a:xfrm>
            <a:off x="6743700" y="2571750"/>
            <a:ext cx="4953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35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p1</a:t>
            </a:r>
          </a:p>
        </p:txBody>
      </p:sp>
      <p:sp>
        <p:nvSpPr>
          <p:cNvPr id="21" name="token">
            <a:extLst>
              <a:ext uri="{FF2B5EF4-FFF2-40B4-BE49-F238E27FC236}">
                <a16:creationId xmlns:a16="http://schemas.microsoft.com/office/drawing/2014/main" id="{5C478A00-C373-4FE1-B58A-1AF451AD9F2B}"/>
              </a:ext>
            </a:extLst>
          </p:cNvPr>
          <p:cNvSpPr>
            <a:spLocks noGrp="1"/>
          </p:cNvSpPr>
          <p:nvPr/>
        </p:nvSpPr>
        <p:spPr>
          <a:xfrm>
            <a:off x="7448550" y="2476500"/>
            <a:ext cx="647700" cy="571500"/>
          </a:xfrm>
          <a:prstGeom prst="roundRect">
            <a:avLst>
              <a:gd name="adj" fmla="val 13333"/>
            </a:avLst>
          </a:prstGeom>
          <a:solidFill>
            <a:srgbClr val="EAF2FF"/>
          </a:solidFill>
          <a:ln w="9525">
            <a:solidFill>
              <a:srgbClr val="EAF2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oken-label">
            <a:extLst>
              <a:ext uri="{FF2B5EF4-FFF2-40B4-BE49-F238E27FC236}">
                <a16:creationId xmlns:a16="http://schemas.microsoft.com/office/drawing/2014/main" id="{B16827DE-496D-48F4-B7D5-076C1BD7FD76}"/>
              </a:ext>
            </a:extLst>
          </p:cNvPr>
          <p:cNvSpPr>
            <a:spLocks noGrp="1"/>
          </p:cNvSpPr>
          <p:nvPr/>
        </p:nvSpPr>
        <p:spPr>
          <a:xfrm>
            <a:off x="7524750" y="2571750"/>
            <a:ext cx="4953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35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p2</a:t>
            </a:r>
          </a:p>
        </p:txBody>
      </p:sp>
      <p:sp>
        <p:nvSpPr>
          <p:cNvPr id="23" name="token">
            <a:extLst>
              <a:ext uri="{FF2B5EF4-FFF2-40B4-BE49-F238E27FC236}">
                <a16:creationId xmlns:a16="http://schemas.microsoft.com/office/drawing/2014/main" id="{17A1F089-FA51-4BED-A24D-7FA91C47839E}"/>
              </a:ext>
            </a:extLst>
          </p:cNvPr>
          <p:cNvSpPr>
            <a:spLocks noGrp="1"/>
          </p:cNvSpPr>
          <p:nvPr/>
        </p:nvSpPr>
        <p:spPr>
          <a:xfrm>
            <a:off x="8229600" y="2476500"/>
            <a:ext cx="647700" cy="571500"/>
          </a:xfrm>
          <a:prstGeom prst="roundRect">
            <a:avLst>
              <a:gd name="adj" fmla="val 13333"/>
            </a:avLst>
          </a:prstGeom>
          <a:solidFill>
            <a:srgbClr val="F3F4F6"/>
          </a:solidFill>
          <a:ln w="9525">
            <a:solidFill>
              <a:srgbClr val="F3F4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oken-label">
            <a:extLst>
              <a:ext uri="{FF2B5EF4-FFF2-40B4-BE49-F238E27FC236}">
                <a16:creationId xmlns:a16="http://schemas.microsoft.com/office/drawing/2014/main" id="{D017B7C9-559A-4F3A-A6AE-5FCE535B09F6}"/>
              </a:ext>
            </a:extLst>
          </p:cNvPr>
          <p:cNvSpPr>
            <a:spLocks noGrp="1"/>
          </p:cNvSpPr>
          <p:nvPr/>
        </p:nvSpPr>
        <p:spPr>
          <a:xfrm>
            <a:off x="8305800" y="2571750"/>
            <a:ext cx="4953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35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p3</a:t>
            </a:r>
          </a:p>
        </p:txBody>
      </p:sp>
      <p:sp>
        <p:nvSpPr>
          <p:cNvPr id="25" name="token">
            <a:extLst>
              <a:ext uri="{FF2B5EF4-FFF2-40B4-BE49-F238E27FC236}">
                <a16:creationId xmlns:a16="http://schemas.microsoft.com/office/drawing/2014/main" id="{CB4CC575-5877-420A-AC1F-74722C178358}"/>
              </a:ext>
            </a:extLst>
          </p:cNvPr>
          <p:cNvSpPr>
            <a:spLocks noGrp="1"/>
          </p:cNvSpPr>
          <p:nvPr/>
        </p:nvSpPr>
        <p:spPr>
          <a:xfrm>
            <a:off x="9010650" y="2476500"/>
            <a:ext cx="647700" cy="571500"/>
          </a:xfrm>
          <a:prstGeom prst="roundRect">
            <a:avLst>
              <a:gd name="adj" fmla="val 13333"/>
            </a:avLst>
          </a:prstGeom>
          <a:solidFill>
            <a:srgbClr val="F3F4F6"/>
          </a:solidFill>
          <a:ln w="9525">
            <a:solidFill>
              <a:srgbClr val="F3F4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oken-label">
            <a:extLst>
              <a:ext uri="{FF2B5EF4-FFF2-40B4-BE49-F238E27FC236}">
                <a16:creationId xmlns:a16="http://schemas.microsoft.com/office/drawing/2014/main" id="{AB16B82F-1C0F-44EF-8018-208DDA572A44}"/>
              </a:ext>
            </a:extLst>
          </p:cNvPr>
          <p:cNvSpPr>
            <a:spLocks noGrp="1"/>
          </p:cNvSpPr>
          <p:nvPr/>
        </p:nvSpPr>
        <p:spPr>
          <a:xfrm>
            <a:off x="9086850" y="2571750"/>
            <a:ext cx="4953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35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p4</a:t>
            </a:r>
          </a:p>
        </p:txBody>
      </p:sp>
      <p:sp>
        <p:nvSpPr>
          <p:cNvPr id="27" name="token">
            <a:extLst>
              <a:ext uri="{FF2B5EF4-FFF2-40B4-BE49-F238E27FC236}">
                <a16:creationId xmlns:a16="http://schemas.microsoft.com/office/drawing/2014/main" id="{7BA12197-45C8-42FC-B84F-38A651A5C000}"/>
              </a:ext>
            </a:extLst>
          </p:cNvPr>
          <p:cNvSpPr>
            <a:spLocks noGrp="1"/>
          </p:cNvSpPr>
          <p:nvPr/>
        </p:nvSpPr>
        <p:spPr>
          <a:xfrm>
            <a:off x="9791700" y="2476500"/>
            <a:ext cx="647700" cy="571500"/>
          </a:xfrm>
          <a:prstGeom prst="roundRect">
            <a:avLst>
              <a:gd name="adj" fmla="val 13333"/>
            </a:avLst>
          </a:prstGeom>
          <a:solidFill>
            <a:srgbClr val="F3F4F6"/>
          </a:solidFill>
          <a:ln w="9525">
            <a:solidFill>
              <a:srgbClr val="F3F4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oken-label">
            <a:extLst>
              <a:ext uri="{FF2B5EF4-FFF2-40B4-BE49-F238E27FC236}">
                <a16:creationId xmlns:a16="http://schemas.microsoft.com/office/drawing/2014/main" id="{E4A34FD5-03D4-45D7-82BD-2610F16C40FC}"/>
              </a:ext>
            </a:extLst>
          </p:cNvPr>
          <p:cNvSpPr>
            <a:spLocks noGrp="1"/>
          </p:cNvSpPr>
          <p:nvPr/>
        </p:nvSpPr>
        <p:spPr>
          <a:xfrm>
            <a:off x="9867900" y="2571750"/>
            <a:ext cx="4953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35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p5</a:t>
            </a:r>
          </a:p>
        </p:txBody>
      </p:sp>
      <p:sp>
        <p:nvSpPr>
          <p:cNvPr id="29" name="token">
            <a:extLst>
              <a:ext uri="{FF2B5EF4-FFF2-40B4-BE49-F238E27FC236}">
                <a16:creationId xmlns:a16="http://schemas.microsoft.com/office/drawing/2014/main" id="{0BBD5640-B29F-436A-9C27-55D568022567}"/>
              </a:ext>
            </a:extLst>
          </p:cNvPr>
          <p:cNvSpPr>
            <a:spLocks noGrp="1"/>
          </p:cNvSpPr>
          <p:nvPr/>
        </p:nvSpPr>
        <p:spPr>
          <a:xfrm>
            <a:off x="10572750" y="2476500"/>
            <a:ext cx="647700" cy="571500"/>
          </a:xfrm>
          <a:prstGeom prst="roundRect">
            <a:avLst>
              <a:gd name="adj" fmla="val 13333"/>
            </a:avLst>
          </a:prstGeom>
          <a:solidFill>
            <a:srgbClr val="F3F4F6"/>
          </a:solidFill>
          <a:ln w="9525">
            <a:solidFill>
              <a:srgbClr val="F3F4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oken-label">
            <a:extLst>
              <a:ext uri="{FF2B5EF4-FFF2-40B4-BE49-F238E27FC236}">
                <a16:creationId xmlns:a16="http://schemas.microsoft.com/office/drawing/2014/main" id="{EB27587E-84DC-40F4-908A-E5CFDD0D961C}"/>
              </a:ext>
            </a:extLst>
          </p:cNvPr>
          <p:cNvSpPr>
            <a:spLocks noGrp="1"/>
          </p:cNvSpPr>
          <p:nvPr/>
        </p:nvSpPr>
        <p:spPr>
          <a:xfrm>
            <a:off x="10648950" y="2571750"/>
            <a:ext cx="4953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35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p6</a:t>
            </a:r>
          </a:p>
        </p:txBody>
      </p:sp>
      <p:sp>
        <p:nvSpPr>
          <p:cNvPr id="31" name="text">
            <a:extLst>
              <a:ext uri="{FF2B5EF4-FFF2-40B4-BE49-F238E27FC236}">
                <a16:creationId xmlns:a16="http://schemas.microsoft.com/office/drawing/2014/main" id="{AB2A346E-276C-4648-A845-A04D89ECA9CC}"/>
              </a:ext>
            </a:extLst>
          </p:cNvPr>
          <p:cNvSpPr>
            <a:spLocks noGrp="1"/>
          </p:cNvSpPr>
          <p:nvPr/>
        </p:nvSpPr>
        <p:spPr>
          <a:xfrm>
            <a:off x="6667500" y="3257550"/>
            <a:ext cx="457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500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learned E_pos</a:t>
            </a:r>
          </a:p>
        </p:txBody>
      </p:sp>
      <p:sp>
        <p:nvSpPr>
          <p:cNvPr id="32" name="formula-box">
            <a:extLst>
              <a:ext uri="{FF2B5EF4-FFF2-40B4-BE49-F238E27FC236}">
                <a16:creationId xmlns:a16="http://schemas.microsoft.com/office/drawing/2014/main" id="{DE4604C4-1601-4A7B-9C41-6B5D9B169981}"/>
              </a:ext>
            </a:extLst>
          </p:cNvPr>
          <p:cNvSpPr>
            <a:spLocks noGrp="1"/>
          </p:cNvSpPr>
          <p:nvPr/>
        </p:nvSpPr>
        <p:spPr>
          <a:xfrm>
            <a:off x="1952625" y="4476750"/>
            <a:ext cx="8286750" cy="876300"/>
          </a:xfrm>
          <a:prstGeom prst="roundRect">
            <a:avLst>
              <a:gd name="adj" fmla="val 8696"/>
            </a:avLst>
          </a:prstGeom>
          <a:solidFill>
            <a:srgbClr val="EAF2FF"/>
          </a:solidFill>
          <a:ln w="9525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formula">
            <a:extLst>
              <a:ext uri="{FF2B5EF4-FFF2-40B4-BE49-F238E27FC236}">
                <a16:creationId xmlns:a16="http://schemas.microsoft.com/office/drawing/2014/main" id="{B502911A-4A62-49DC-9924-7A27EC3513CF}"/>
              </a:ext>
            </a:extLst>
          </p:cNvPr>
          <p:cNvSpPr>
            <a:spLocks noGrp="1"/>
          </p:cNvSpPr>
          <p:nvPr/>
        </p:nvSpPr>
        <p:spPr>
          <a:xfrm>
            <a:off x="2143125" y="4629150"/>
            <a:ext cx="79057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2100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defRPr>
            </a:pPr>
            <a:r>
              <a:rPr sz="2100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rPr>
              <a:t>tokenᵢ = patch_embeddingᵢ + position_embeddingᵢ</a:t>
            </a:r>
          </a:p>
        </p:txBody>
      </p:sp>
      <p:sp>
        <p:nvSpPr>
          <p:cNvPr id="34" name="formula-caption">
            <a:extLst>
              <a:ext uri="{FF2B5EF4-FFF2-40B4-BE49-F238E27FC236}">
                <a16:creationId xmlns:a16="http://schemas.microsoft.com/office/drawing/2014/main" id="{D65B40E2-4112-4705-A4C1-1953FD5E2FBD}"/>
              </a:ext>
            </a:extLst>
          </p:cNvPr>
          <p:cNvSpPr>
            <a:spLocks noGrp="1"/>
          </p:cNvSpPr>
          <p:nvPr/>
        </p:nvSpPr>
        <p:spPr>
          <a:xfrm>
            <a:off x="2124075" y="5095875"/>
            <a:ext cx="79438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975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975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Location becomes part of the token representation</a:t>
            </a:r>
          </a:p>
        </p:txBody>
      </p:sp>
      <p:sp>
        <p:nvSpPr>
          <p:cNvPr id="35" name="slide-number">
            <a:extLst>
              <a:ext uri="{FF2B5EF4-FFF2-40B4-BE49-F238E27FC236}">
                <a16:creationId xmlns:a16="http://schemas.microsoft.com/office/drawing/2014/main" id="{5CF687CB-C6D0-46D5-9211-35CE3A233EF8}"/>
              </a:ext>
            </a:extLst>
          </p:cNvPr>
          <p:cNvSpPr>
            <a:spLocks noGrp="1"/>
          </p:cNvSpPr>
          <p:nvPr/>
        </p:nvSpPr>
        <p:spPr>
          <a:xfrm>
            <a:off x="11191875" y="6477000"/>
            <a:ext cx="381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900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4490191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kicker">
            <a:extLst>
              <a:ext uri="{FF2B5EF4-FFF2-40B4-BE49-F238E27FC236}">
                <a16:creationId xmlns:a16="http://schemas.microsoft.com/office/drawing/2014/main" id="{32B3FA6A-8E8B-4592-8B97-72F8FFA37E9D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050" b="1" i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563EB"/>
                </a:solidFill>
                <a:latin typeface="Arial"/>
                <a:ea typeface="Arial"/>
                <a:cs typeface="Arial"/>
              </a:rPr>
              <a:t>VISION TRANSFORMERS</a:t>
            </a:r>
          </a:p>
        </p:txBody>
      </p:sp>
      <p:sp>
        <p:nvSpPr>
          <p:cNvPr id="2" name="slide-title">
            <a:extLst>
              <a:ext uri="{FF2B5EF4-FFF2-40B4-BE49-F238E27FC236}">
                <a16:creationId xmlns:a16="http://schemas.microsoft.com/office/drawing/2014/main" id="{F3887824-2C10-4BB2-A5F5-4549A8D13D03}"/>
              </a:ext>
            </a:extLst>
          </p:cNvPr>
          <p:cNvSpPr>
            <a:spLocks noGrp="1"/>
          </p:cNvSpPr>
          <p:nvPr/>
        </p:nvSpPr>
        <p:spPr>
          <a:xfrm>
            <a:off x="609600" y="609600"/>
            <a:ext cx="109728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270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Position can be learned or fixed</a:t>
            </a:r>
          </a:p>
        </p:txBody>
      </p:sp>
      <p:sp>
        <p:nvSpPr>
          <p:cNvPr id="3" name="title-rule">
            <a:extLst>
              <a:ext uri="{FF2B5EF4-FFF2-40B4-BE49-F238E27FC236}">
                <a16:creationId xmlns:a16="http://schemas.microsoft.com/office/drawing/2014/main" id="{EAD8DB6D-12BB-48F3-85DA-AED4D630DE15}"/>
              </a:ext>
            </a:extLst>
          </p:cNvPr>
          <p:cNvSpPr>
            <a:spLocks noGrp="1"/>
          </p:cNvSpPr>
          <p:nvPr/>
        </p:nvSpPr>
        <p:spPr>
          <a:xfrm>
            <a:off x="609600" y="1304925"/>
            <a:ext cx="10972800" cy="19050"/>
          </a:xfrm>
          <a:prstGeom prst="rect">
            <a:avLst/>
          </a:prstGeom>
          <a:solidFill>
            <a:srgbClr val="111111"/>
          </a:solidFill>
          <a:ln w="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">
            <a:extLst>
              <a:ext uri="{FF2B5EF4-FFF2-40B4-BE49-F238E27FC236}">
                <a16:creationId xmlns:a16="http://schemas.microsoft.com/office/drawing/2014/main" id="{F7E7821C-3774-4ABF-BE55-A8AF1ED74287}"/>
              </a:ext>
            </a:extLst>
          </p:cNvPr>
          <p:cNvSpPr>
            <a:spLocks noGrp="1"/>
          </p:cNvSpPr>
          <p:nvPr/>
        </p:nvSpPr>
        <p:spPr>
          <a:xfrm>
            <a:off x="742950" y="1752600"/>
            <a:ext cx="4381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875" b="1" i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2563EB"/>
                </a:solidFill>
                <a:latin typeface="Arial"/>
                <a:ea typeface="Arial"/>
                <a:cs typeface="Arial"/>
              </a:rPr>
              <a:t>Learned positions</a:t>
            </a:r>
          </a:p>
        </p:txBody>
      </p:sp>
      <p:sp>
        <p:nvSpPr>
          <p:cNvPr id="5" name="bullets">
            <a:extLst>
              <a:ext uri="{FF2B5EF4-FFF2-40B4-BE49-F238E27FC236}">
                <a16:creationId xmlns:a16="http://schemas.microsoft.com/office/drawing/2014/main" id="{D8450D85-8E97-4039-AF29-2B36CC1D72F5}"/>
              </a:ext>
            </a:extLst>
          </p:cNvPr>
          <p:cNvSpPr>
            <a:spLocks noGrp="1"/>
          </p:cNvSpPr>
          <p:nvPr/>
        </p:nvSpPr>
        <p:spPr>
          <a:xfrm>
            <a:off x="742950" y="2238375"/>
            <a:ext cx="4572000" cy="1619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marL="22" indent="-12" algn="l">
              <a:lnSpc>
                <a:spcPct val="105000"/>
              </a:lnSpc>
              <a:spcAft>
                <a:spcPts val="10"/>
              </a:spcAft>
              <a:buNone/>
              <a:defRPr sz="1575" b="0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One trainable D-vector per sequence position.</a:t>
            </a:r>
          </a:p>
          <a:p>
            <a:pPr marL="22" indent="-12" algn="l">
              <a:lnSpc>
                <a:spcPct val="105000"/>
              </a:lnSpc>
              <a:spcAft>
                <a:spcPts val="10"/>
              </a:spcAft>
              <a:buNone/>
              <a:defRPr sz="1575" b="0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Added to patch and [CLS] embeddings.</a:t>
            </a:r>
          </a:p>
          <a:p>
            <a:pPr marL="22" indent="-12" algn="l">
              <a:lnSpc>
                <a:spcPct val="105000"/>
              </a:lnSpc>
              <a:spcAft>
                <a:spcPts val="10"/>
              </a:spcAft>
              <a:buNone/>
              <a:defRPr sz="1575" b="0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This is the original ViT choice.</a:t>
            </a:r>
          </a:p>
        </p:txBody>
      </p:sp>
      <p:sp>
        <p:nvSpPr>
          <p:cNvPr id="6" name="formula-box">
            <a:extLst>
              <a:ext uri="{FF2B5EF4-FFF2-40B4-BE49-F238E27FC236}">
                <a16:creationId xmlns:a16="http://schemas.microsoft.com/office/drawing/2014/main" id="{6D1E525C-D3C3-4FBA-84A9-E24D70A64C26}"/>
              </a:ext>
            </a:extLst>
          </p:cNvPr>
          <p:cNvSpPr>
            <a:spLocks noGrp="1"/>
          </p:cNvSpPr>
          <p:nvPr/>
        </p:nvSpPr>
        <p:spPr>
          <a:xfrm>
            <a:off x="742950" y="4114800"/>
            <a:ext cx="4572000" cy="800100"/>
          </a:xfrm>
          <a:prstGeom prst="roundRect">
            <a:avLst>
              <a:gd name="adj" fmla="val 9524"/>
            </a:avLst>
          </a:prstGeom>
          <a:solidFill>
            <a:srgbClr val="EAF2FF"/>
          </a:solidFill>
          <a:ln w="9525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formula">
            <a:extLst>
              <a:ext uri="{FF2B5EF4-FFF2-40B4-BE49-F238E27FC236}">
                <a16:creationId xmlns:a16="http://schemas.microsoft.com/office/drawing/2014/main" id="{13A9F4CB-1F51-4D03-8A18-67BAD9C0C3AD}"/>
              </a:ext>
            </a:extLst>
          </p:cNvPr>
          <p:cNvSpPr>
            <a:spLocks noGrp="1"/>
          </p:cNvSpPr>
          <p:nvPr/>
        </p:nvSpPr>
        <p:spPr>
          <a:xfrm>
            <a:off x="933450" y="4267200"/>
            <a:ext cx="4191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2100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defRPr>
            </a:pPr>
            <a:r>
              <a:rPr sz="2100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rPr>
              <a:t>tokenᵢ = embeddingᵢ + E_posᵢ</a:t>
            </a:r>
          </a:p>
        </p:txBody>
      </p:sp>
      <p:sp>
        <p:nvSpPr>
          <p:cNvPr id="8" name="formula-caption">
            <a:extLst>
              <a:ext uri="{FF2B5EF4-FFF2-40B4-BE49-F238E27FC236}">
                <a16:creationId xmlns:a16="http://schemas.microsoft.com/office/drawing/2014/main" id="{12336C7D-FDAB-438A-B8EC-C286A9FE57AB}"/>
              </a:ext>
            </a:extLst>
          </p:cNvPr>
          <p:cNvSpPr>
            <a:spLocks noGrp="1"/>
          </p:cNvSpPr>
          <p:nvPr/>
        </p:nvSpPr>
        <p:spPr>
          <a:xfrm>
            <a:off x="914400" y="4657725"/>
            <a:ext cx="42291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975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975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learned E_pos</a:t>
            </a:r>
          </a:p>
        </p:txBody>
      </p:sp>
      <p:sp>
        <p:nvSpPr>
          <p:cNvPr id="9" name="text">
            <a:extLst>
              <a:ext uri="{FF2B5EF4-FFF2-40B4-BE49-F238E27FC236}">
                <a16:creationId xmlns:a16="http://schemas.microsoft.com/office/drawing/2014/main" id="{9FDD41FB-8668-4788-99E8-1FC59157DBE0}"/>
              </a:ext>
            </a:extLst>
          </p:cNvPr>
          <p:cNvSpPr>
            <a:spLocks noGrp="1"/>
          </p:cNvSpPr>
          <p:nvPr/>
        </p:nvSpPr>
        <p:spPr>
          <a:xfrm>
            <a:off x="6191250" y="1752600"/>
            <a:ext cx="4762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875" b="1" i="0">
                <a:solidFill>
                  <a:srgbClr val="0F766E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0F766E"/>
                </a:solidFill>
                <a:latin typeface="Arial"/>
                <a:ea typeface="Arial"/>
                <a:cs typeface="Arial"/>
              </a:rPr>
              <a:t>Fixed sinusoidal positions</a:t>
            </a:r>
          </a:p>
        </p:txBody>
      </p:sp>
      <p:sp>
        <p:nvSpPr>
          <p:cNvPr id="10" name="formula-box">
            <a:extLst>
              <a:ext uri="{FF2B5EF4-FFF2-40B4-BE49-F238E27FC236}">
                <a16:creationId xmlns:a16="http://schemas.microsoft.com/office/drawing/2014/main" id="{C945AA68-10B9-44F9-A599-73147597939F}"/>
              </a:ext>
            </a:extLst>
          </p:cNvPr>
          <p:cNvSpPr>
            <a:spLocks noGrp="1"/>
          </p:cNvSpPr>
          <p:nvPr/>
        </p:nvSpPr>
        <p:spPr>
          <a:xfrm>
            <a:off x="6191250" y="2266950"/>
            <a:ext cx="5048250" cy="876300"/>
          </a:xfrm>
          <a:prstGeom prst="roundRect">
            <a:avLst>
              <a:gd name="adj" fmla="val 8696"/>
            </a:avLst>
          </a:prstGeom>
          <a:solidFill>
            <a:srgbClr val="EAF2FF"/>
          </a:solidFill>
          <a:ln w="9525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formula">
            <a:extLst>
              <a:ext uri="{FF2B5EF4-FFF2-40B4-BE49-F238E27FC236}">
                <a16:creationId xmlns:a16="http://schemas.microsoft.com/office/drawing/2014/main" id="{A0B59E5C-F1E2-41BF-92B4-E5B813C142ED}"/>
              </a:ext>
            </a:extLst>
          </p:cNvPr>
          <p:cNvSpPr>
            <a:spLocks noGrp="1"/>
          </p:cNvSpPr>
          <p:nvPr/>
        </p:nvSpPr>
        <p:spPr>
          <a:xfrm>
            <a:off x="6381750" y="2419350"/>
            <a:ext cx="466725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800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defRPr>
            </a:pPr>
            <a:r>
              <a:rPr sz="1800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rPr>
              <a:t>PE(pos, 2i) = sin(pos / 10000^(2i/d_model))</a:t>
            </a:r>
          </a:p>
        </p:txBody>
      </p:sp>
      <p:sp>
        <p:nvSpPr>
          <p:cNvPr id="12" name="formula-box">
            <a:extLst>
              <a:ext uri="{FF2B5EF4-FFF2-40B4-BE49-F238E27FC236}">
                <a16:creationId xmlns:a16="http://schemas.microsoft.com/office/drawing/2014/main" id="{0F99EE2C-01F0-4F7A-81F9-BCCE3B8B9FE6}"/>
              </a:ext>
            </a:extLst>
          </p:cNvPr>
          <p:cNvSpPr>
            <a:spLocks noGrp="1"/>
          </p:cNvSpPr>
          <p:nvPr/>
        </p:nvSpPr>
        <p:spPr>
          <a:xfrm>
            <a:off x="6191250" y="3352800"/>
            <a:ext cx="5048250" cy="876300"/>
          </a:xfrm>
          <a:prstGeom prst="roundRect">
            <a:avLst>
              <a:gd name="adj" fmla="val 8696"/>
            </a:avLst>
          </a:prstGeom>
          <a:solidFill>
            <a:srgbClr val="EAF2FF"/>
          </a:solidFill>
          <a:ln w="9525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formula">
            <a:extLst>
              <a:ext uri="{FF2B5EF4-FFF2-40B4-BE49-F238E27FC236}">
                <a16:creationId xmlns:a16="http://schemas.microsoft.com/office/drawing/2014/main" id="{1883E7B4-2DF5-430F-A740-E83A61E5ED3A}"/>
              </a:ext>
            </a:extLst>
          </p:cNvPr>
          <p:cNvSpPr>
            <a:spLocks noGrp="1"/>
          </p:cNvSpPr>
          <p:nvPr/>
        </p:nvSpPr>
        <p:spPr>
          <a:xfrm>
            <a:off x="6381750" y="3505200"/>
            <a:ext cx="466725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800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defRPr>
            </a:pPr>
            <a:r>
              <a:rPr sz="1800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rPr>
              <a:t>PE(pos, 2i+1) = cos(pos / 10000^(2i/d_model))</a:t>
            </a:r>
          </a:p>
        </p:txBody>
      </p:sp>
      <p:sp>
        <p:nvSpPr>
          <p:cNvPr id="14" name="bullets">
            <a:extLst>
              <a:ext uri="{FF2B5EF4-FFF2-40B4-BE49-F238E27FC236}">
                <a16:creationId xmlns:a16="http://schemas.microsoft.com/office/drawing/2014/main" id="{5E1D0136-97B1-4406-92EB-F1DBDECA4A48}"/>
              </a:ext>
            </a:extLst>
          </p:cNvPr>
          <p:cNvSpPr>
            <a:spLocks noGrp="1"/>
          </p:cNvSpPr>
          <p:nvPr/>
        </p:nvSpPr>
        <p:spPr>
          <a:xfrm>
            <a:off x="6191250" y="4572000"/>
            <a:ext cx="5048250" cy="1028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marL="22" indent="-12" algn="l">
              <a:lnSpc>
                <a:spcPct val="105000"/>
              </a:lnSpc>
              <a:spcAft>
                <a:spcPts val="10"/>
              </a:spcAft>
              <a:buNone/>
              <a:defRPr sz="1425" b="0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Same dimension D as the token embedding.</a:t>
            </a:r>
          </a:p>
          <a:p>
            <a:pPr marL="22" indent="-12" algn="l">
              <a:lnSpc>
                <a:spcPct val="105000"/>
              </a:lnSpc>
              <a:spcAft>
                <a:spcPts val="10"/>
              </a:spcAft>
              <a:buNone/>
              <a:defRPr sz="1425" b="0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Feature pairs use different spatial frequencies.</a:t>
            </a:r>
          </a:p>
        </p:txBody>
      </p:sp>
      <p:sp>
        <p:nvSpPr>
          <p:cNvPr id="15" name="text">
            <a:extLst>
              <a:ext uri="{FF2B5EF4-FFF2-40B4-BE49-F238E27FC236}">
                <a16:creationId xmlns:a16="http://schemas.microsoft.com/office/drawing/2014/main" id="{670DEFE3-E215-4AE2-9FA0-E369F512F98A}"/>
              </a:ext>
            </a:extLst>
          </p:cNvPr>
          <p:cNvSpPr>
            <a:spLocks noGrp="1"/>
          </p:cNvSpPr>
          <p:nvPr/>
        </p:nvSpPr>
        <p:spPr>
          <a:xfrm>
            <a:off x="2381250" y="5905500"/>
            <a:ext cx="7429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575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Both methods inject order by addition—not concatenation.</a:t>
            </a:r>
          </a:p>
        </p:txBody>
      </p:sp>
      <p:sp>
        <p:nvSpPr>
          <p:cNvPr id="16" name="header-mask">
            <a:extLst>
              <a:ext uri="{FF2B5EF4-FFF2-40B4-BE49-F238E27FC236}">
                <a16:creationId xmlns:a16="http://schemas.microsoft.com/office/drawing/2014/main" id="{4C64E1C3-BF08-4712-BE7B-7451522E3737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428750"/>
          </a:xfrm>
          <a:prstGeom prst="rect">
            <a:avLst/>
          </a:prstGeom>
          <a:solidFill>
            <a:srgbClr val="FFFFFF"/>
          </a:solidFill>
          <a:ln w="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kicker-front">
            <a:extLst>
              <a:ext uri="{FF2B5EF4-FFF2-40B4-BE49-F238E27FC236}">
                <a16:creationId xmlns:a16="http://schemas.microsoft.com/office/drawing/2014/main" id="{F06928A2-BD02-4C05-8418-75BC1680C37E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050" b="1" i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563EB"/>
                </a:solidFill>
                <a:latin typeface="Arial"/>
                <a:ea typeface="Arial"/>
                <a:cs typeface="Arial"/>
              </a:rPr>
              <a:t>VISION TRANSFORMERS</a:t>
            </a:r>
          </a:p>
        </p:txBody>
      </p:sp>
      <p:sp>
        <p:nvSpPr>
          <p:cNvPr id="18" name="slide-title-front">
            <a:extLst>
              <a:ext uri="{FF2B5EF4-FFF2-40B4-BE49-F238E27FC236}">
                <a16:creationId xmlns:a16="http://schemas.microsoft.com/office/drawing/2014/main" id="{87E03D0C-7565-4F6D-8264-D29A663D4AD1}"/>
              </a:ext>
            </a:extLst>
          </p:cNvPr>
          <p:cNvSpPr>
            <a:spLocks noGrp="1"/>
          </p:cNvSpPr>
          <p:nvPr/>
        </p:nvSpPr>
        <p:spPr>
          <a:xfrm>
            <a:off x="609600" y="609600"/>
            <a:ext cx="109728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270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Position can be learned or fixed</a:t>
            </a:r>
          </a:p>
        </p:txBody>
      </p:sp>
      <p:sp>
        <p:nvSpPr>
          <p:cNvPr id="19" name="title-rule-front">
            <a:extLst>
              <a:ext uri="{FF2B5EF4-FFF2-40B4-BE49-F238E27FC236}">
                <a16:creationId xmlns:a16="http://schemas.microsoft.com/office/drawing/2014/main" id="{5D2F0D7E-25A8-4858-AF10-1D11940FAC1F}"/>
              </a:ext>
            </a:extLst>
          </p:cNvPr>
          <p:cNvSpPr>
            <a:spLocks noGrp="1"/>
          </p:cNvSpPr>
          <p:nvPr/>
        </p:nvSpPr>
        <p:spPr>
          <a:xfrm>
            <a:off x="609600" y="1304925"/>
            <a:ext cx="10972800" cy="19050"/>
          </a:xfrm>
          <a:prstGeom prst="rect">
            <a:avLst/>
          </a:prstGeom>
          <a:solidFill>
            <a:srgbClr val="111111"/>
          </a:solidFill>
          <a:ln w="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lide-number">
            <a:extLst>
              <a:ext uri="{FF2B5EF4-FFF2-40B4-BE49-F238E27FC236}">
                <a16:creationId xmlns:a16="http://schemas.microsoft.com/office/drawing/2014/main" id="{1D4058F9-93D8-4159-A3CD-E7ACC9FE11E3}"/>
              </a:ext>
            </a:extLst>
          </p:cNvPr>
          <p:cNvSpPr>
            <a:spLocks noGrp="1"/>
          </p:cNvSpPr>
          <p:nvPr/>
        </p:nvSpPr>
        <p:spPr>
          <a:xfrm>
            <a:off x="11191875" y="6477000"/>
            <a:ext cx="381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900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7076255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kicker">
            <a:extLst>
              <a:ext uri="{FF2B5EF4-FFF2-40B4-BE49-F238E27FC236}">
                <a16:creationId xmlns:a16="http://schemas.microsoft.com/office/drawing/2014/main" id="{4EDA0DF8-E61A-4238-81E9-A205718AEB75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050" b="1" i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563EB"/>
                </a:solidFill>
                <a:latin typeface="Arial"/>
                <a:ea typeface="Arial"/>
                <a:cs typeface="Arial"/>
              </a:rPr>
              <a:t>VISION TRANSFORMERS</a:t>
            </a:r>
          </a:p>
        </p:txBody>
      </p:sp>
      <p:sp>
        <p:nvSpPr>
          <p:cNvPr id="2" name="slide-title">
            <a:extLst>
              <a:ext uri="{FF2B5EF4-FFF2-40B4-BE49-F238E27FC236}">
                <a16:creationId xmlns:a16="http://schemas.microsoft.com/office/drawing/2014/main" id="{7B519FB4-915D-4405-B692-AF64908AD25D}"/>
              </a:ext>
            </a:extLst>
          </p:cNvPr>
          <p:cNvSpPr>
            <a:spLocks noGrp="1"/>
          </p:cNvSpPr>
          <p:nvPr/>
        </p:nvSpPr>
        <p:spPr>
          <a:xfrm>
            <a:off x="609600" y="609600"/>
            <a:ext cx="109728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270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Position encodings preserve sequence order</a:t>
            </a:r>
          </a:p>
        </p:txBody>
      </p:sp>
      <p:sp>
        <p:nvSpPr>
          <p:cNvPr id="3" name="title-rule">
            <a:extLst>
              <a:ext uri="{FF2B5EF4-FFF2-40B4-BE49-F238E27FC236}">
                <a16:creationId xmlns:a16="http://schemas.microsoft.com/office/drawing/2014/main" id="{0E0D9A41-EFBC-40BC-9F32-CA1BC7433574}"/>
              </a:ext>
            </a:extLst>
          </p:cNvPr>
          <p:cNvSpPr>
            <a:spLocks noGrp="1"/>
          </p:cNvSpPr>
          <p:nvPr/>
        </p:nvSpPr>
        <p:spPr>
          <a:xfrm>
            <a:off x="609600" y="1304925"/>
            <a:ext cx="10972800" cy="19050"/>
          </a:xfrm>
          <a:prstGeom prst="rect">
            <a:avLst/>
          </a:prstGeom>
          <a:solidFill>
            <a:srgbClr val="111111"/>
          </a:solidFill>
          <a:ln w="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lide-number">
            <a:extLst>
              <a:ext uri="{FF2B5EF4-FFF2-40B4-BE49-F238E27FC236}">
                <a16:creationId xmlns:a16="http://schemas.microsoft.com/office/drawing/2014/main" id="{CD87884A-4C94-42A4-8866-7B8EE90A2B88}"/>
              </a:ext>
            </a:extLst>
          </p:cNvPr>
          <p:cNvSpPr>
            <a:spLocks noGrp="1"/>
          </p:cNvSpPr>
          <p:nvPr/>
        </p:nvSpPr>
        <p:spPr>
          <a:xfrm>
            <a:off x="11191875" y="6477000"/>
            <a:ext cx="381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900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811867" y="1504950"/>
            <a:ext cx="8568267" cy="481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0609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kicker">
            <a:extLst>
              <a:ext uri="{FF2B5EF4-FFF2-40B4-BE49-F238E27FC236}">
                <a16:creationId xmlns:a16="http://schemas.microsoft.com/office/drawing/2014/main" id="{3ED3660D-8CA9-472B-AD29-CBF7DC49B699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050" b="1" i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563EB"/>
                </a:solidFill>
                <a:latin typeface="Arial"/>
                <a:ea typeface="Arial"/>
                <a:cs typeface="Arial"/>
              </a:rPr>
              <a:t>VISION TRANSFORMERS</a:t>
            </a:r>
          </a:p>
        </p:txBody>
      </p:sp>
      <p:sp>
        <p:nvSpPr>
          <p:cNvPr id="2" name="slide-title">
            <a:extLst>
              <a:ext uri="{FF2B5EF4-FFF2-40B4-BE49-F238E27FC236}">
                <a16:creationId xmlns:a16="http://schemas.microsoft.com/office/drawing/2014/main" id="{5E3193FA-E343-45D2-967C-6BE66B69F9A6}"/>
              </a:ext>
            </a:extLst>
          </p:cNvPr>
          <p:cNvSpPr>
            <a:spLocks noGrp="1"/>
          </p:cNvSpPr>
          <p:nvPr/>
        </p:nvSpPr>
        <p:spPr>
          <a:xfrm>
            <a:off x="609600" y="609600"/>
            <a:ext cx="109728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270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 block mixes tokens, then features</a:t>
            </a:r>
          </a:p>
        </p:txBody>
      </p:sp>
      <p:sp>
        <p:nvSpPr>
          <p:cNvPr id="3" name="title-rule">
            <a:extLst>
              <a:ext uri="{FF2B5EF4-FFF2-40B4-BE49-F238E27FC236}">
                <a16:creationId xmlns:a16="http://schemas.microsoft.com/office/drawing/2014/main" id="{B0DF1147-0BA8-4725-A0CC-34DFA8C8AB41}"/>
              </a:ext>
            </a:extLst>
          </p:cNvPr>
          <p:cNvSpPr>
            <a:spLocks noGrp="1"/>
          </p:cNvSpPr>
          <p:nvPr/>
        </p:nvSpPr>
        <p:spPr>
          <a:xfrm>
            <a:off x="609600" y="1304925"/>
            <a:ext cx="10972800" cy="19050"/>
          </a:xfrm>
          <a:prstGeom prst="rect">
            <a:avLst/>
          </a:prstGeom>
          <a:solidFill>
            <a:srgbClr val="111111"/>
          </a:solidFill>
          <a:ln w="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flow-arrow">
            <a:extLst>
              <a:ext uri="{FF2B5EF4-FFF2-40B4-BE49-F238E27FC236}">
                <a16:creationId xmlns:a16="http://schemas.microsoft.com/office/drawing/2014/main" id="{B0C82918-0640-4158-BA9E-38B92788E42C}"/>
              </a:ext>
            </a:extLst>
          </p:cNvPr>
          <p:cNvSpPr>
            <a:spLocks noGrp="1"/>
          </p:cNvSpPr>
          <p:nvPr/>
        </p:nvSpPr>
        <p:spPr>
          <a:xfrm>
            <a:off x="2286000" y="2905125"/>
            <a:ext cx="495300" cy="323850"/>
          </a:xfrm>
          <a:prstGeom prst="rightArrow">
            <a:avLst/>
          </a:prstGeom>
          <a:solidFill>
            <a:srgbClr val="2563EB"/>
          </a:solidFill>
          <a:ln w="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flow-arrow">
            <a:extLst>
              <a:ext uri="{FF2B5EF4-FFF2-40B4-BE49-F238E27FC236}">
                <a16:creationId xmlns:a16="http://schemas.microsoft.com/office/drawing/2014/main" id="{703C88B3-8AEC-450C-A9B7-0B92F8E868B9}"/>
              </a:ext>
            </a:extLst>
          </p:cNvPr>
          <p:cNvSpPr>
            <a:spLocks noGrp="1"/>
          </p:cNvSpPr>
          <p:nvPr/>
        </p:nvSpPr>
        <p:spPr>
          <a:xfrm>
            <a:off x="4476750" y="2905125"/>
            <a:ext cx="495300" cy="323850"/>
          </a:xfrm>
          <a:prstGeom prst="rightArrow">
            <a:avLst/>
          </a:prstGeom>
          <a:solidFill>
            <a:srgbClr val="2563EB"/>
          </a:solidFill>
          <a:ln w="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flow-arrow">
            <a:extLst>
              <a:ext uri="{FF2B5EF4-FFF2-40B4-BE49-F238E27FC236}">
                <a16:creationId xmlns:a16="http://schemas.microsoft.com/office/drawing/2014/main" id="{0F140566-8D7F-4D16-9186-ED6F67391AA0}"/>
              </a:ext>
            </a:extLst>
          </p:cNvPr>
          <p:cNvSpPr>
            <a:spLocks noGrp="1"/>
          </p:cNvSpPr>
          <p:nvPr/>
        </p:nvSpPr>
        <p:spPr>
          <a:xfrm>
            <a:off x="6667500" y="2905125"/>
            <a:ext cx="495300" cy="323850"/>
          </a:xfrm>
          <a:prstGeom prst="rightArrow">
            <a:avLst/>
          </a:prstGeom>
          <a:solidFill>
            <a:srgbClr val="2563EB"/>
          </a:solidFill>
          <a:ln w="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flow-arrow">
            <a:extLst>
              <a:ext uri="{FF2B5EF4-FFF2-40B4-BE49-F238E27FC236}">
                <a16:creationId xmlns:a16="http://schemas.microsoft.com/office/drawing/2014/main" id="{B50B0B63-7432-45C1-AC35-32722475BB90}"/>
              </a:ext>
            </a:extLst>
          </p:cNvPr>
          <p:cNvSpPr>
            <a:spLocks noGrp="1"/>
          </p:cNvSpPr>
          <p:nvPr/>
        </p:nvSpPr>
        <p:spPr>
          <a:xfrm>
            <a:off x="8858250" y="2905125"/>
            <a:ext cx="495300" cy="323850"/>
          </a:xfrm>
          <a:prstGeom prst="rightArrow">
            <a:avLst/>
          </a:prstGeom>
          <a:solidFill>
            <a:srgbClr val="2563EB"/>
          </a:solidFill>
          <a:ln w="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block-stage">
            <a:extLst>
              <a:ext uri="{FF2B5EF4-FFF2-40B4-BE49-F238E27FC236}">
                <a16:creationId xmlns:a16="http://schemas.microsoft.com/office/drawing/2014/main" id="{1E7CEBF9-191B-4909-8E58-A0AB76BB0790}"/>
              </a:ext>
            </a:extLst>
          </p:cNvPr>
          <p:cNvSpPr>
            <a:spLocks noGrp="1"/>
          </p:cNvSpPr>
          <p:nvPr/>
        </p:nvSpPr>
        <p:spPr>
          <a:xfrm>
            <a:off x="647700" y="2286000"/>
            <a:ext cx="1619250" cy="1562100"/>
          </a:xfrm>
          <a:prstGeom prst="roundRect">
            <a:avLst>
              <a:gd name="adj" fmla="val 4878"/>
            </a:avLst>
          </a:prstGeom>
          <a:solidFill>
            <a:srgbClr val="F3F4F6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">
            <a:extLst>
              <a:ext uri="{FF2B5EF4-FFF2-40B4-BE49-F238E27FC236}">
                <a16:creationId xmlns:a16="http://schemas.microsoft.com/office/drawing/2014/main" id="{75ACF976-BD80-4D2D-B9FB-771C49D71D5F}"/>
              </a:ext>
            </a:extLst>
          </p:cNvPr>
          <p:cNvSpPr>
            <a:spLocks noGrp="1"/>
          </p:cNvSpPr>
          <p:nvPr/>
        </p:nvSpPr>
        <p:spPr>
          <a:xfrm>
            <a:off x="762000" y="2724150"/>
            <a:ext cx="13906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575" b="0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Input zₗ₋₁</a:t>
            </a:r>
          </a:p>
        </p:txBody>
      </p:sp>
      <p:sp>
        <p:nvSpPr>
          <p:cNvPr id="10" name="block-stage">
            <a:extLst>
              <a:ext uri="{FF2B5EF4-FFF2-40B4-BE49-F238E27FC236}">
                <a16:creationId xmlns:a16="http://schemas.microsoft.com/office/drawing/2014/main" id="{C4D0CC26-DF07-4410-B61B-74C0ACCA7A2D}"/>
              </a:ext>
            </a:extLst>
          </p:cNvPr>
          <p:cNvSpPr>
            <a:spLocks noGrp="1"/>
          </p:cNvSpPr>
          <p:nvPr/>
        </p:nvSpPr>
        <p:spPr>
          <a:xfrm>
            <a:off x="2838450" y="2286000"/>
            <a:ext cx="1619250" cy="1562100"/>
          </a:xfrm>
          <a:prstGeom prst="roundRect">
            <a:avLst>
              <a:gd name="adj" fmla="val 4878"/>
            </a:avLst>
          </a:prstGeom>
          <a:solidFill>
            <a:srgbClr val="EAF2FF"/>
          </a:solidFill>
          <a:ln w="9525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">
            <a:extLst>
              <a:ext uri="{FF2B5EF4-FFF2-40B4-BE49-F238E27FC236}">
                <a16:creationId xmlns:a16="http://schemas.microsoft.com/office/drawing/2014/main" id="{D55B183A-1587-4594-928A-1C62BC6E296E}"/>
              </a:ext>
            </a:extLst>
          </p:cNvPr>
          <p:cNvSpPr>
            <a:spLocks noGrp="1"/>
          </p:cNvSpPr>
          <p:nvPr/>
        </p:nvSpPr>
        <p:spPr>
          <a:xfrm>
            <a:off x="2952750" y="2724150"/>
            <a:ext cx="13906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575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LN → MSA</a:t>
            </a:r>
          </a:p>
        </p:txBody>
      </p:sp>
      <p:sp>
        <p:nvSpPr>
          <p:cNvPr id="12" name="block-stage">
            <a:extLst>
              <a:ext uri="{FF2B5EF4-FFF2-40B4-BE49-F238E27FC236}">
                <a16:creationId xmlns:a16="http://schemas.microsoft.com/office/drawing/2014/main" id="{11216FAF-C346-4B74-B898-42D6D17D61AB}"/>
              </a:ext>
            </a:extLst>
          </p:cNvPr>
          <p:cNvSpPr>
            <a:spLocks noGrp="1"/>
          </p:cNvSpPr>
          <p:nvPr/>
        </p:nvSpPr>
        <p:spPr>
          <a:xfrm>
            <a:off x="5029200" y="2286000"/>
            <a:ext cx="1619250" cy="1562100"/>
          </a:xfrm>
          <a:prstGeom prst="roundRect">
            <a:avLst>
              <a:gd name="adj" fmla="val 4878"/>
            </a:avLst>
          </a:prstGeom>
          <a:solidFill>
            <a:srgbClr val="F3F4F6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">
            <a:extLst>
              <a:ext uri="{FF2B5EF4-FFF2-40B4-BE49-F238E27FC236}">
                <a16:creationId xmlns:a16="http://schemas.microsoft.com/office/drawing/2014/main" id="{C886F089-FE50-441E-9F93-EC7708408145}"/>
              </a:ext>
            </a:extLst>
          </p:cNvPr>
          <p:cNvSpPr>
            <a:spLocks noGrp="1"/>
          </p:cNvSpPr>
          <p:nvPr/>
        </p:nvSpPr>
        <p:spPr>
          <a:xfrm>
            <a:off x="5143500" y="2724150"/>
            <a:ext cx="13906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575" b="0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Residual add</a:t>
            </a:r>
          </a:p>
        </p:txBody>
      </p:sp>
      <p:sp>
        <p:nvSpPr>
          <p:cNvPr id="14" name="block-stage">
            <a:extLst>
              <a:ext uri="{FF2B5EF4-FFF2-40B4-BE49-F238E27FC236}">
                <a16:creationId xmlns:a16="http://schemas.microsoft.com/office/drawing/2014/main" id="{1221D25F-5419-4208-9A1E-D814FC7CB73F}"/>
              </a:ext>
            </a:extLst>
          </p:cNvPr>
          <p:cNvSpPr>
            <a:spLocks noGrp="1"/>
          </p:cNvSpPr>
          <p:nvPr/>
        </p:nvSpPr>
        <p:spPr>
          <a:xfrm>
            <a:off x="7219950" y="2286000"/>
            <a:ext cx="1619250" cy="1562100"/>
          </a:xfrm>
          <a:prstGeom prst="roundRect">
            <a:avLst>
              <a:gd name="adj" fmla="val 4878"/>
            </a:avLst>
          </a:prstGeom>
          <a:solidFill>
            <a:srgbClr val="EAF2FF"/>
          </a:solidFill>
          <a:ln w="9525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">
            <a:extLst>
              <a:ext uri="{FF2B5EF4-FFF2-40B4-BE49-F238E27FC236}">
                <a16:creationId xmlns:a16="http://schemas.microsoft.com/office/drawing/2014/main" id="{56B4E3FB-B404-4243-B85C-20B00896FF6A}"/>
              </a:ext>
            </a:extLst>
          </p:cNvPr>
          <p:cNvSpPr>
            <a:spLocks noGrp="1"/>
          </p:cNvSpPr>
          <p:nvPr/>
        </p:nvSpPr>
        <p:spPr>
          <a:xfrm>
            <a:off x="7334250" y="2724150"/>
            <a:ext cx="13906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575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LN → MLP</a:t>
            </a:r>
          </a:p>
        </p:txBody>
      </p:sp>
      <p:sp>
        <p:nvSpPr>
          <p:cNvPr id="16" name="block-stage">
            <a:extLst>
              <a:ext uri="{FF2B5EF4-FFF2-40B4-BE49-F238E27FC236}">
                <a16:creationId xmlns:a16="http://schemas.microsoft.com/office/drawing/2014/main" id="{52B0411A-268F-499B-B7CD-B79A7C844DFE}"/>
              </a:ext>
            </a:extLst>
          </p:cNvPr>
          <p:cNvSpPr>
            <a:spLocks noGrp="1"/>
          </p:cNvSpPr>
          <p:nvPr/>
        </p:nvSpPr>
        <p:spPr>
          <a:xfrm>
            <a:off x="9410700" y="2286000"/>
            <a:ext cx="1619250" cy="1562100"/>
          </a:xfrm>
          <a:prstGeom prst="roundRect">
            <a:avLst>
              <a:gd name="adj" fmla="val 4878"/>
            </a:avLst>
          </a:prstGeom>
          <a:solidFill>
            <a:srgbClr val="F3F4F6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">
            <a:extLst>
              <a:ext uri="{FF2B5EF4-FFF2-40B4-BE49-F238E27FC236}">
                <a16:creationId xmlns:a16="http://schemas.microsoft.com/office/drawing/2014/main" id="{F0514C3E-8908-44AE-832A-40230A90D420}"/>
              </a:ext>
            </a:extLst>
          </p:cNvPr>
          <p:cNvSpPr>
            <a:spLocks noGrp="1"/>
          </p:cNvSpPr>
          <p:nvPr/>
        </p:nvSpPr>
        <p:spPr>
          <a:xfrm>
            <a:off x="9525000" y="2724150"/>
            <a:ext cx="13906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575" b="0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Residual add zₗ</a:t>
            </a:r>
          </a:p>
        </p:txBody>
      </p:sp>
      <p:sp>
        <p:nvSpPr>
          <p:cNvPr id="18" name="text">
            <a:extLst>
              <a:ext uri="{FF2B5EF4-FFF2-40B4-BE49-F238E27FC236}">
                <a16:creationId xmlns:a16="http://schemas.microsoft.com/office/drawing/2014/main" id="{4D0622A6-1FC1-4C14-B6DD-479903E1304B}"/>
              </a:ext>
            </a:extLst>
          </p:cNvPr>
          <p:cNvSpPr>
            <a:spLocks noGrp="1"/>
          </p:cNvSpPr>
          <p:nvPr/>
        </p:nvSpPr>
        <p:spPr>
          <a:xfrm>
            <a:off x="2838450" y="4295775"/>
            <a:ext cx="1619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275" b="1" i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2563EB"/>
                </a:solidFill>
                <a:latin typeface="Arial"/>
                <a:ea typeface="Arial"/>
                <a:cs typeface="Arial"/>
              </a:rPr>
              <a:t>MSA = Multi-Head</a:t>
            </a:r>
          </a:p>
          <a:p>
            <a:pPr algn="ctr">
              <a:lnSpc>
                <a:spcPct val="100000"/>
              </a:lnSpc>
              <a:buNone/>
              <a:defRPr sz="1275" b="1" i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2563EB"/>
                </a:solidFill>
                <a:latin typeface="Arial"/>
                <a:ea typeface="Arial"/>
                <a:cs typeface="Arial"/>
              </a:rPr>
              <a:t>Self-Attention</a:t>
            </a:r>
          </a:p>
        </p:txBody>
      </p:sp>
      <p:sp>
        <p:nvSpPr>
          <p:cNvPr id="19" name="text">
            <a:extLst>
              <a:ext uri="{FF2B5EF4-FFF2-40B4-BE49-F238E27FC236}">
                <a16:creationId xmlns:a16="http://schemas.microsoft.com/office/drawing/2014/main" id="{79D63821-9E2E-40AC-AF03-155490C3FFE3}"/>
              </a:ext>
            </a:extLst>
          </p:cNvPr>
          <p:cNvSpPr>
            <a:spLocks noGrp="1"/>
          </p:cNvSpPr>
          <p:nvPr/>
        </p:nvSpPr>
        <p:spPr>
          <a:xfrm>
            <a:off x="2838450" y="4914900"/>
            <a:ext cx="1619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125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mixes across tokens</a:t>
            </a:r>
          </a:p>
        </p:txBody>
      </p:sp>
      <p:sp>
        <p:nvSpPr>
          <p:cNvPr id="20" name="text">
            <a:extLst>
              <a:ext uri="{FF2B5EF4-FFF2-40B4-BE49-F238E27FC236}">
                <a16:creationId xmlns:a16="http://schemas.microsoft.com/office/drawing/2014/main" id="{826DF6F3-7EB2-4192-AB45-F955998A7613}"/>
              </a:ext>
            </a:extLst>
          </p:cNvPr>
          <p:cNvSpPr>
            <a:spLocks noGrp="1"/>
          </p:cNvSpPr>
          <p:nvPr/>
        </p:nvSpPr>
        <p:spPr>
          <a:xfrm>
            <a:off x="7219950" y="4333875"/>
            <a:ext cx="161925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3567"/>
          </a:bodyPr>
          <a:lstStyle/>
          <a:p>
            <a:pPr algn="ctr">
              <a:lnSpc>
                <a:spcPct val="100000"/>
              </a:lnSpc>
              <a:buNone/>
              <a:defRPr sz="1425" b="1" i="0">
                <a:solidFill>
                  <a:srgbClr val="0F766E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0F766E"/>
                </a:solidFill>
                <a:latin typeface="Arial"/>
                <a:ea typeface="Arial"/>
                <a:cs typeface="Arial"/>
              </a:rPr>
              <a:t>MLP transforms features within each token</a:t>
            </a:r>
          </a:p>
        </p:txBody>
      </p:sp>
      <p:sp>
        <p:nvSpPr>
          <p:cNvPr id="21" name="formula-box">
            <a:extLst>
              <a:ext uri="{FF2B5EF4-FFF2-40B4-BE49-F238E27FC236}">
                <a16:creationId xmlns:a16="http://schemas.microsoft.com/office/drawing/2014/main" id="{0C2C64A1-69A8-4AF1-A5EB-99A659C6E729}"/>
              </a:ext>
            </a:extLst>
          </p:cNvPr>
          <p:cNvSpPr>
            <a:spLocks noGrp="1"/>
          </p:cNvSpPr>
          <p:nvPr/>
        </p:nvSpPr>
        <p:spPr>
          <a:xfrm>
            <a:off x="2171700" y="5334000"/>
            <a:ext cx="7848600" cy="723900"/>
          </a:xfrm>
          <a:prstGeom prst="roundRect">
            <a:avLst>
              <a:gd name="adj" fmla="val 10526"/>
            </a:avLst>
          </a:prstGeom>
          <a:solidFill>
            <a:srgbClr val="EAF2FF"/>
          </a:solidFill>
          <a:ln w="9525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formula">
            <a:extLst>
              <a:ext uri="{FF2B5EF4-FFF2-40B4-BE49-F238E27FC236}">
                <a16:creationId xmlns:a16="http://schemas.microsoft.com/office/drawing/2014/main" id="{D2D79275-A40A-45A7-8467-0A819F710676}"/>
              </a:ext>
            </a:extLst>
          </p:cNvPr>
          <p:cNvSpPr>
            <a:spLocks noGrp="1"/>
          </p:cNvSpPr>
          <p:nvPr/>
        </p:nvSpPr>
        <p:spPr>
          <a:xfrm>
            <a:off x="2362200" y="5486400"/>
            <a:ext cx="74676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950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defRPr>
            </a:pPr>
            <a:r>
              <a:rPr sz="1950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rPr>
              <a:t>pre-norm: normalize → transform → add the shortcut</a:t>
            </a:r>
          </a:p>
        </p:txBody>
      </p:sp>
      <p:sp>
        <p:nvSpPr>
          <p:cNvPr id="23" name="slide-number">
            <a:extLst>
              <a:ext uri="{FF2B5EF4-FFF2-40B4-BE49-F238E27FC236}">
                <a16:creationId xmlns:a16="http://schemas.microsoft.com/office/drawing/2014/main" id="{DF3AFC84-CDC5-4816-AAD4-B3EBE822EF94}"/>
              </a:ext>
            </a:extLst>
          </p:cNvPr>
          <p:cNvSpPr>
            <a:spLocks noGrp="1"/>
          </p:cNvSpPr>
          <p:nvPr/>
        </p:nvSpPr>
        <p:spPr>
          <a:xfrm>
            <a:off x="11191875" y="6477000"/>
            <a:ext cx="381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900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5475091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kicker">
            <a:extLst>
              <a:ext uri="{FF2B5EF4-FFF2-40B4-BE49-F238E27FC236}">
                <a16:creationId xmlns:a16="http://schemas.microsoft.com/office/drawing/2014/main" id="{4EDA0DF8-E61A-4238-81E9-A205718AEB75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050" b="1" i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563EB"/>
                </a:solidFill>
                <a:latin typeface="Arial"/>
                <a:ea typeface="Arial"/>
                <a:cs typeface="Arial"/>
              </a:rPr>
              <a:t>VISION TRANSFORMERS</a:t>
            </a:r>
          </a:p>
        </p:txBody>
      </p:sp>
      <p:sp>
        <p:nvSpPr>
          <p:cNvPr id="2" name="slide-title">
            <a:extLst>
              <a:ext uri="{FF2B5EF4-FFF2-40B4-BE49-F238E27FC236}">
                <a16:creationId xmlns:a16="http://schemas.microsoft.com/office/drawing/2014/main" id="{7B519FB4-915D-4405-B692-AF64908AD25D}"/>
              </a:ext>
            </a:extLst>
          </p:cNvPr>
          <p:cNvSpPr>
            <a:spLocks noGrp="1"/>
          </p:cNvSpPr>
          <p:nvPr/>
        </p:nvSpPr>
        <p:spPr>
          <a:xfrm>
            <a:off x="609600" y="609600"/>
            <a:ext cx="109728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270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Layer normalization acts on each token</a:t>
            </a:r>
          </a:p>
        </p:txBody>
      </p:sp>
      <p:sp>
        <p:nvSpPr>
          <p:cNvPr id="3" name="title-rule">
            <a:extLst>
              <a:ext uri="{FF2B5EF4-FFF2-40B4-BE49-F238E27FC236}">
                <a16:creationId xmlns:a16="http://schemas.microsoft.com/office/drawing/2014/main" id="{0E0D9A41-EFBC-40BC-9F32-CA1BC7433574}"/>
              </a:ext>
            </a:extLst>
          </p:cNvPr>
          <p:cNvSpPr>
            <a:spLocks noGrp="1"/>
          </p:cNvSpPr>
          <p:nvPr/>
        </p:nvSpPr>
        <p:spPr>
          <a:xfrm>
            <a:off x="609600" y="1304925"/>
            <a:ext cx="10972800" cy="19050"/>
          </a:xfrm>
          <a:prstGeom prst="rect">
            <a:avLst/>
          </a:prstGeom>
          <a:solidFill>
            <a:srgbClr val="111111"/>
          </a:solidFill>
          <a:ln w="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lide-number">
            <a:extLst>
              <a:ext uri="{FF2B5EF4-FFF2-40B4-BE49-F238E27FC236}">
                <a16:creationId xmlns:a16="http://schemas.microsoft.com/office/drawing/2014/main" id="{CD87884A-4C94-42A4-8866-7B8EE90A2B88}"/>
              </a:ext>
            </a:extLst>
          </p:cNvPr>
          <p:cNvSpPr>
            <a:spLocks noGrp="1"/>
          </p:cNvSpPr>
          <p:nvPr/>
        </p:nvSpPr>
        <p:spPr>
          <a:xfrm>
            <a:off x="11191875" y="6477000"/>
            <a:ext cx="381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900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  <p:sp>
        <p:nvSpPr>
          <p:cNvPr id="12" name="ln-context">
            <a:extLst>
              <a:ext uri="{FF2B5EF4-FFF2-40B4-BE49-F238E27FC236}">
                <a16:creationId xmlns:a16="http://schemas.microsoft.com/office/drawing/2014/main" id="{AE69B981-01EE-4609-B31A-BD821A27B07C}"/>
              </a:ext>
            </a:extLst>
          </p:cNvPr>
          <p:cNvSpPr>
            <a:spLocks noGrp="1"/>
          </p:cNvSpPr>
          <p:nvPr/>
        </p:nvSpPr>
        <p:spPr>
          <a:xfrm>
            <a:off x="742950" y="1657350"/>
            <a:ext cx="40957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>
              <a:buNone/>
              <a:defRPr sz="1650" b="1">
                <a:solidFill>
                  <a:srgbClr val="111827"/>
                </a:solidFill>
                <a:latin typeface="Calibri"/>
                <a:ea typeface="Calibri"/>
                <a:cs typeface="Calibri"/>
              </a:defRPr>
            </a:pPr>
            <a:r>
              <a:rPr sz="1650" b="1">
                <a:solidFill>
                  <a:srgbClr val="111827"/>
                </a:solidFill>
                <a:latin typeface="Calibri"/>
                <a:ea typeface="Calibri"/>
                <a:cs typeface="Calibri"/>
              </a:rPr>
              <a:t>For one token  x ∈ ℝᴰ</a:t>
            </a:r>
          </a:p>
        </p:txBody>
      </p:sp>
      <p:sp>
        <p:nvSpPr>
          <p:cNvPr id="13" name="ln-equation-box">
            <a:extLst>
              <a:ext uri="{FF2B5EF4-FFF2-40B4-BE49-F238E27FC236}">
                <a16:creationId xmlns:a16="http://schemas.microsoft.com/office/drawing/2014/main" id="{1F843987-219B-43FA-A411-B471B66FB18F}"/>
              </a:ext>
            </a:extLst>
          </p:cNvPr>
          <p:cNvSpPr>
            <a:spLocks noGrp="1"/>
          </p:cNvSpPr>
          <p:nvPr/>
        </p:nvSpPr>
        <p:spPr>
          <a:xfrm>
            <a:off x="742950" y="2133600"/>
            <a:ext cx="6324600" cy="1809750"/>
          </a:xfrm>
          <a:prstGeom prst="roundRect">
            <a:avLst>
              <a:gd name="adj" fmla="val 4211"/>
            </a:avLst>
          </a:prstGeom>
          <a:noFill/>
          <a:ln w="14288">
            <a:solidFill>
              <a:srgbClr val="8CB8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ln-statistics">
            <a:extLst>
              <a:ext uri="{FF2B5EF4-FFF2-40B4-BE49-F238E27FC236}">
                <a16:creationId xmlns:a16="http://schemas.microsoft.com/office/drawing/2014/main" id="{A58DA130-1A5D-4E1A-8EFC-60570B45F290}"/>
              </a:ext>
            </a:extLst>
          </p:cNvPr>
          <p:cNvSpPr>
            <a:spLocks noGrp="1"/>
          </p:cNvSpPr>
          <p:nvPr/>
        </p:nvSpPr>
        <p:spPr>
          <a:xfrm>
            <a:off x="990600" y="2390775"/>
            <a:ext cx="58293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875">
                <a:solidFill>
                  <a:srgbClr val="1F2937"/>
                </a:solidFill>
                <a:latin typeface="Cambria Math"/>
                <a:ea typeface="Cambria Math"/>
                <a:cs typeface="Cambria Math"/>
              </a:defRPr>
            </a:pPr>
            <a:r>
              <a:rPr sz="1875">
                <a:solidFill>
                  <a:srgbClr val="1F2937"/>
                </a:solidFill>
                <a:latin typeface="Cambria Math"/>
                <a:ea typeface="Cambria Math"/>
                <a:cs typeface="Cambria Math"/>
              </a:rPr>
              <a:t>μ = (1/D) Σⱼ xⱼ        σ² = (1/D) Σⱼ (xⱼ − μ)²</a:t>
            </a:r>
          </a:p>
        </p:txBody>
      </p:sp>
      <p:sp>
        <p:nvSpPr>
          <p:cNvPr id="15" name="ln-definition">
            <a:extLst>
              <a:ext uri="{FF2B5EF4-FFF2-40B4-BE49-F238E27FC236}">
                <a16:creationId xmlns:a16="http://schemas.microsoft.com/office/drawing/2014/main" id="{E865F428-6106-4CF7-9942-BC7C53D4D114}"/>
              </a:ext>
            </a:extLst>
          </p:cNvPr>
          <p:cNvSpPr>
            <a:spLocks noGrp="1"/>
          </p:cNvSpPr>
          <p:nvPr/>
        </p:nvSpPr>
        <p:spPr>
          <a:xfrm>
            <a:off x="990600" y="3038475"/>
            <a:ext cx="58293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2250" b="1">
                <a:solidFill>
                  <a:srgbClr val="1D4ED8"/>
                </a:solidFill>
                <a:latin typeface="Cambria Math"/>
                <a:ea typeface="Cambria Math"/>
                <a:cs typeface="Cambria Math"/>
              </a:defRPr>
            </a:pPr>
            <a:r>
              <a:rPr sz="2250" b="1">
                <a:solidFill>
                  <a:srgbClr val="1D4ED8"/>
                </a:solidFill>
                <a:latin typeface="Cambria Math"/>
                <a:ea typeface="Cambria Math"/>
                <a:cs typeface="Cambria Math"/>
              </a:rPr>
              <a:t>LN(x)ⱼ = γⱼ · (xⱼ − μ) / √(σ² + ε) + βⱼ</a:t>
            </a:r>
          </a:p>
        </p:txBody>
      </p:sp>
      <p:sp>
        <p:nvSpPr>
          <p:cNvPr id="16" name="ln-key-points-title">
            <a:extLst>
              <a:ext uri="{FF2B5EF4-FFF2-40B4-BE49-F238E27FC236}">
                <a16:creationId xmlns:a16="http://schemas.microsoft.com/office/drawing/2014/main" id="{1017C7DA-3716-413F-8B01-F46FF6228AC7}"/>
              </a:ext>
            </a:extLst>
          </p:cNvPr>
          <p:cNvSpPr>
            <a:spLocks noGrp="1"/>
          </p:cNvSpPr>
          <p:nvPr/>
        </p:nvSpPr>
        <p:spPr>
          <a:xfrm>
            <a:off x="7620000" y="1657350"/>
            <a:ext cx="3619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>
              <a:buNone/>
              <a:defRPr sz="1800" b="1">
                <a:solidFill>
                  <a:srgbClr val="111827"/>
                </a:solidFill>
                <a:latin typeface="Calibri"/>
                <a:ea typeface="Calibri"/>
                <a:cs typeface="Calibri"/>
              </a:defRPr>
            </a:pPr>
            <a:r>
              <a:rPr sz="1800" b="1">
                <a:solidFill>
                  <a:srgbClr val="111827"/>
                </a:solidFill>
                <a:latin typeface="Calibri"/>
                <a:ea typeface="Calibri"/>
                <a:cs typeface="Calibri"/>
              </a:rPr>
              <a:t>What LN does</a:t>
            </a:r>
          </a:p>
        </p:txBody>
      </p:sp>
      <p:sp>
        <p:nvSpPr>
          <p:cNvPr id="17" name="ln-key-points">
            <a:extLst>
              <a:ext uri="{FF2B5EF4-FFF2-40B4-BE49-F238E27FC236}">
                <a16:creationId xmlns:a16="http://schemas.microsoft.com/office/drawing/2014/main" id="{C0B9749C-0DCD-41C9-A21E-E80076C7D7F3}"/>
              </a:ext>
            </a:extLst>
          </p:cNvPr>
          <p:cNvSpPr>
            <a:spLocks noGrp="1"/>
          </p:cNvSpPr>
          <p:nvPr/>
        </p:nvSpPr>
        <p:spPr>
          <a:xfrm>
            <a:off x="7620000" y="2190750"/>
            <a:ext cx="3714750" cy="2190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>
              <a:buNone/>
              <a:defRPr sz="1500">
                <a:solidFill>
                  <a:srgbClr val="374151"/>
                </a:solidFill>
                <a:latin typeface="Calibri"/>
                <a:ea typeface="Calibri"/>
                <a:cs typeface="Calibri"/>
              </a:defRPr>
            </a:pPr>
            <a:r>
              <a:rPr sz="150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1   Computes μ and σ² across the D features of one token</a:t>
            </a:r>
          </a:p>
          <a:p>
            <a:endParaRPr sz="1500">
              <a:solidFill>
                <a:srgbClr val="374151"/>
              </a:solidFill>
              <a:latin typeface="Calibri"/>
              <a:ea typeface="Calibri"/>
              <a:cs typeface="Calibri"/>
            </a:endParaRPr>
          </a:p>
          <a:p>
            <a:pPr>
              <a:buNone/>
              <a:defRPr sz="1500">
                <a:solidFill>
                  <a:srgbClr val="374151"/>
                </a:solidFill>
                <a:latin typeface="Calibri"/>
                <a:ea typeface="Calibri"/>
                <a:cs typeface="Calibri"/>
              </a:defRPr>
            </a:pPr>
            <a:r>
              <a:rPr sz="150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2   Normalizes those features to a common scale</a:t>
            </a:r>
          </a:p>
          <a:p>
            <a:endParaRPr sz="1500">
              <a:solidFill>
                <a:srgbClr val="374151"/>
              </a:solidFill>
              <a:latin typeface="Calibri"/>
              <a:ea typeface="Calibri"/>
              <a:cs typeface="Calibri"/>
            </a:endParaRPr>
          </a:p>
          <a:p>
            <a:pPr>
              <a:buNone/>
              <a:defRPr sz="1500">
                <a:solidFill>
                  <a:srgbClr val="374151"/>
                </a:solidFill>
                <a:latin typeface="Calibri"/>
                <a:ea typeface="Calibri"/>
                <a:cs typeface="Calibri"/>
              </a:defRPr>
            </a:pPr>
            <a:r>
              <a:rPr sz="150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3   Learns a scale γ and shift β for each feature</a:t>
            </a:r>
          </a:p>
        </p:txBody>
      </p:sp>
      <p:sp>
        <p:nvSpPr>
          <p:cNvPr id="18" name="ln-batch-distinction">
            <a:extLst>
              <a:ext uri="{FF2B5EF4-FFF2-40B4-BE49-F238E27FC236}">
                <a16:creationId xmlns:a16="http://schemas.microsoft.com/office/drawing/2014/main" id="{A16CE9D6-2C4D-4191-8660-B34AB8E66574}"/>
              </a:ext>
            </a:extLst>
          </p:cNvPr>
          <p:cNvSpPr>
            <a:spLocks noGrp="1"/>
          </p:cNvSpPr>
          <p:nvPr/>
        </p:nvSpPr>
        <p:spPr>
          <a:xfrm>
            <a:off x="742950" y="4267200"/>
            <a:ext cx="105727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500" b="1">
                <a:solidFill>
                  <a:srgbClr val="111827"/>
                </a:solidFill>
                <a:latin typeface="Calibri"/>
                <a:ea typeface="Calibri"/>
                <a:cs typeface="Calibri"/>
              </a:defRPr>
            </a:pPr>
            <a:r>
              <a:rPr sz="1500" b="1">
                <a:solidFill>
                  <a:srgbClr val="111827"/>
                </a:solidFill>
                <a:latin typeface="Calibri"/>
                <a:ea typeface="Calibri"/>
                <a:cs typeface="Calibri"/>
              </a:rPr>
              <a:t>Unlike BatchNorm, LN does not use statistics from other examples in the mini-batch.</a:t>
            </a:r>
          </a:p>
        </p:txBody>
      </p:sp>
      <p:sp>
        <p:nvSpPr>
          <p:cNvPr id="19" name="ln-pre-norm-callout">
            <a:extLst>
              <a:ext uri="{FF2B5EF4-FFF2-40B4-BE49-F238E27FC236}">
                <a16:creationId xmlns:a16="http://schemas.microsoft.com/office/drawing/2014/main" id="{B26A69E6-38B8-4538-8239-7EEC149F99A7}"/>
              </a:ext>
            </a:extLst>
          </p:cNvPr>
          <p:cNvSpPr>
            <a:spLocks noGrp="1"/>
          </p:cNvSpPr>
          <p:nvPr/>
        </p:nvSpPr>
        <p:spPr>
          <a:xfrm>
            <a:off x="1619250" y="5067300"/>
            <a:ext cx="8953500" cy="647700"/>
          </a:xfrm>
          <a:prstGeom prst="roundRect">
            <a:avLst>
              <a:gd name="adj" fmla="val 10294"/>
            </a:avLst>
          </a:prstGeom>
          <a:solidFill>
            <a:srgbClr val="F3F6FA"/>
          </a:solidFill>
          <a:ln w="9525">
            <a:solidFill>
              <a:srgbClr val="CFD8E3"/>
            </a:solidFill>
            <a:prstDash val="solid"/>
          </a:ln>
        </p:spPr>
        <p:txBody>
          <a:bodyPr anchor="ctr"/>
          <a:lstStyle/>
          <a:p>
            <a:pPr algn="ctr">
              <a:buNone/>
              <a:defRPr sz="1500" b="1">
                <a:solidFill>
                  <a:srgbClr val="1D4ED8"/>
                </a:solidFill>
                <a:latin typeface="Calibri"/>
                <a:ea typeface="Calibri"/>
                <a:cs typeface="Calibri"/>
              </a:defRPr>
            </a:pPr>
            <a:r>
              <a:rPr sz="1500" b="1">
                <a:solidFill>
                  <a:srgbClr val="1D4ED8"/>
                </a:solidFill>
                <a:latin typeface="Calibri"/>
                <a:ea typeface="Calibri"/>
                <a:cs typeface="Calibri"/>
              </a:rPr>
              <a:t>Pre-norm ViT block: apply LN before MSA, then apply LN again before the MLP.</a:t>
            </a:r>
          </a:p>
        </p:txBody>
      </p:sp>
    </p:spTree>
    <p:extLst>
      <p:ext uri="{BB962C8B-B14F-4D97-AF65-F5344CB8AC3E}">
        <p14:creationId xmlns:p14="http://schemas.microsoft.com/office/powerpoint/2010/main" val="11450609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kicker">
            <a:extLst>
              <a:ext uri="{FF2B5EF4-FFF2-40B4-BE49-F238E27FC236}">
                <a16:creationId xmlns:a16="http://schemas.microsoft.com/office/drawing/2014/main" id="{2695AFCF-2318-4236-9E0D-4206B23790EC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050" b="1" i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563EB"/>
                </a:solidFill>
                <a:latin typeface="Arial"/>
                <a:ea typeface="Arial"/>
                <a:cs typeface="Arial"/>
              </a:rPr>
              <a:t>VISION TRANSFORMERS</a:t>
            </a:r>
          </a:p>
        </p:txBody>
      </p:sp>
      <p:sp>
        <p:nvSpPr>
          <p:cNvPr id="2" name="slide-title">
            <a:extLst>
              <a:ext uri="{FF2B5EF4-FFF2-40B4-BE49-F238E27FC236}">
                <a16:creationId xmlns:a16="http://schemas.microsoft.com/office/drawing/2014/main" id="{AB2A3CBD-B738-40D9-987A-6095B78B3B4C}"/>
              </a:ext>
            </a:extLst>
          </p:cNvPr>
          <p:cNvSpPr>
            <a:spLocks noGrp="1"/>
          </p:cNvSpPr>
          <p:nvPr/>
        </p:nvSpPr>
        <p:spPr>
          <a:xfrm>
            <a:off x="609600" y="609600"/>
            <a:ext cx="109728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270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Q, K, and V are three learned views of X</a:t>
            </a:r>
          </a:p>
        </p:txBody>
      </p:sp>
      <p:sp>
        <p:nvSpPr>
          <p:cNvPr id="3" name="title-rule">
            <a:extLst>
              <a:ext uri="{FF2B5EF4-FFF2-40B4-BE49-F238E27FC236}">
                <a16:creationId xmlns:a16="http://schemas.microsoft.com/office/drawing/2014/main" id="{8FD6E958-BD8D-4E01-998D-46D9724F3566}"/>
              </a:ext>
            </a:extLst>
          </p:cNvPr>
          <p:cNvSpPr>
            <a:spLocks noGrp="1"/>
          </p:cNvSpPr>
          <p:nvPr/>
        </p:nvSpPr>
        <p:spPr>
          <a:xfrm>
            <a:off x="609600" y="1304925"/>
            <a:ext cx="10972800" cy="19050"/>
          </a:xfrm>
          <a:prstGeom prst="rect">
            <a:avLst/>
          </a:prstGeom>
          <a:solidFill>
            <a:srgbClr val="111111"/>
          </a:solidFill>
          <a:ln w="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formula-box">
            <a:extLst>
              <a:ext uri="{FF2B5EF4-FFF2-40B4-BE49-F238E27FC236}">
                <a16:creationId xmlns:a16="http://schemas.microsoft.com/office/drawing/2014/main" id="{646ADC12-E056-4705-8242-366A41826B02}"/>
              </a:ext>
            </a:extLst>
          </p:cNvPr>
          <p:cNvSpPr>
            <a:spLocks noGrp="1"/>
          </p:cNvSpPr>
          <p:nvPr/>
        </p:nvSpPr>
        <p:spPr>
          <a:xfrm>
            <a:off x="895350" y="1676400"/>
            <a:ext cx="10401300" cy="1009650"/>
          </a:xfrm>
          <a:prstGeom prst="roundRect">
            <a:avLst>
              <a:gd name="adj" fmla="val 7547"/>
            </a:avLst>
          </a:prstGeom>
          <a:solidFill>
            <a:srgbClr val="EAF2FF"/>
          </a:solidFill>
          <a:ln w="9525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formula">
            <a:extLst>
              <a:ext uri="{FF2B5EF4-FFF2-40B4-BE49-F238E27FC236}">
                <a16:creationId xmlns:a16="http://schemas.microsoft.com/office/drawing/2014/main" id="{DBD6F391-BC14-4787-8CD5-B86AC175B42F}"/>
              </a:ext>
            </a:extLst>
          </p:cNvPr>
          <p:cNvSpPr>
            <a:spLocks noGrp="1"/>
          </p:cNvSpPr>
          <p:nvPr/>
        </p:nvSpPr>
        <p:spPr>
          <a:xfrm>
            <a:off x="1085850" y="1828800"/>
            <a:ext cx="100203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2550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defRPr>
            </a:pPr>
            <a:r>
              <a:rPr sz="2550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rPr>
              <a:t>Q = XW_Q        K = XW_K        V = XW_V</a:t>
            </a:r>
          </a:p>
        </p:txBody>
      </p:sp>
      <p:sp>
        <p:nvSpPr>
          <p:cNvPr id="6" name="formula-caption">
            <a:extLst>
              <a:ext uri="{FF2B5EF4-FFF2-40B4-BE49-F238E27FC236}">
                <a16:creationId xmlns:a16="http://schemas.microsoft.com/office/drawing/2014/main" id="{E30FC891-2FB1-4FA4-8FD5-6EEAC494EE71}"/>
              </a:ext>
            </a:extLst>
          </p:cNvPr>
          <p:cNvSpPr>
            <a:spLocks noGrp="1"/>
          </p:cNvSpPr>
          <p:nvPr/>
        </p:nvSpPr>
        <p:spPr>
          <a:xfrm>
            <a:off x="1066800" y="2428875"/>
            <a:ext cx="100584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975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975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For one attention head: X ∈ ℝᵀ×ᴰ, Q,K ∈ ℝᵀ×ᵈᵏ, V ∈ ℝᵀ×ᵈᵛ</a:t>
            </a:r>
          </a:p>
        </p:txBody>
      </p:sp>
      <p:sp>
        <p:nvSpPr>
          <p:cNvPr id="7" name="text">
            <a:extLst>
              <a:ext uri="{FF2B5EF4-FFF2-40B4-BE49-F238E27FC236}">
                <a16:creationId xmlns:a16="http://schemas.microsoft.com/office/drawing/2014/main" id="{EB2668FD-BE1E-4AD6-8C11-629C7946547D}"/>
              </a:ext>
            </a:extLst>
          </p:cNvPr>
          <p:cNvSpPr>
            <a:spLocks noGrp="1"/>
          </p:cNvSpPr>
          <p:nvPr/>
        </p:nvSpPr>
        <p:spPr>
          <a:xfrm>
            <a:off x="762000" y="3295650"/>
            <a:ext cx="2857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950" b="1" i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1950" b="1" i="0">
                <a:solidFill>
                  <a:srgbClr val="2563EB"/>
                </a:solidFill>
                <a:latin typeface="Arial"/>
                <a:ea typeface="Arial"/>
                <a:cs typeface="Arial"/>
              </a:rPr>
              <a:t>Query Q</a:t>
            </a:r>
          </a:p>
        </p:txBody>
      </p:sp>
      <p:sp>
        <p:nvSpPr>
          <p:cNvPr id="8" name="qkv-meaning">
            <a:extLst>
              <a:ext uri="{FF2B5EF4-FFF2-40B4-BE49-F238E27FC236}">
                <a16:creationId xmlns:a16="http://schemas.microsoft.com/office/drawing/2014/main" id="{736F0112-855A-433B-9AAA-3E2456DBAD8E}"/>
              </a:ext>
            </a:extLst>
          </p:cNvPr>
          <p:cNvSpPr>
            <a:spLocks noGrp="1"/>
          </p:cNvSpPr>
          <p:nvPr/>
        </p:nvSpPr>
        <p:spPr>
          <a:xfrm>
            <a:off x="762000" y="3781425"/>
            <a:ext cx="2857500" cy="1238250"/>
          </a:xfrm>
          <a:prstGeom prst="roundRect">
            <a:avLst>
              <a:gd name="adj" fmla="val 6154"/>
            </a:avLst>
          </a:prstGeom>
          <a:solidFill>
            <a:srgbClr val="F3F4F6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">
            <a:extLst>
              <a:ext uri="{FF2B5EF4-FFF2-40B4-BE49-F238E27FC236}">
                <a16:creationId xmlns:a16="http://schemas.microsoft.com/office/drawing/2014/main" id="{6AA7695B-C487-4DA3-AF7E-5C21388DAED1}"/>
              </a:ext>
            </a:extLst>
          </p:cNvPr>
          <p:cNvSpPr>
            <a:spLocks noGrp="1"/>
          </p:cNvSpPr>
          <p:nvPr/>
        </p:nvSpPr>
        <p:spPr>
          <a:xfrm>
            <a:off x="971550" y="4143375"/>
            <a:ext cx="24384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65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What am I looking for?</a:t>
            </a:r>
          </a:p>
        </p:txBody>
      </p:sp>
      <p:sp>
        <p:nvSpPr>
          <p:cNvPr id="10" name="text">
            <a:extLst>
              <a:ext uri="{FF2B5EF4-FFF2-40B4-BE49-F238E27FC236}">
                <a16:creationId xmlns:a16="http://schemas.microsoft.com/office/drawing/2014/main" id="{A5147C9F-9402-430D-97FD-271F49FFBAD3}"/>
              </a:ext>
            </a:extLst>
          </p:cNvPr>
          <p:cNvSpPr>
            <a:spLocks noGrp="1"/>
          </p:cNvSpPr>
          <p:nvPr/>
        </p:nvSpPr>
        <p:spPr>
          <a:xfrm>
            <a:off x="762000" y="5276850"/>
            <a:ext cx="2857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650" b="0" i="0">
                <a:solidFill>
                  <a:srgbClr val="596273"/>
                </a:solidFill>
                <a:latin typeface="Cambria Math"/>
                <a:ea typeface="Cambria Math"/>
                <a:cs typeface="Cambria Math"/>
              </a:defRPr>
            </a:pPr>
            <a:r>
              <a:rPr sz="1650" b="0" i="0">
                <a:solidFill>
                  <a:srgbClr val="596273"/>
                </a:solidFill>
                <a:latin typeface="Cambria Math"/>
                <a:ea typeface="Cambria Math"/>
                <a:cs typeface="Cambria Math"/>
              </a:rPr>
              <a:t>W_Q</a:t>
            </a:r>
          </a:p>
        </p:txBody>
      </p:sp>
      <p:sp>
        <p:nvSpPr>
          <p:cNvPr id="11" name="text">
            <a:extLst>
              <a:ext uri="{FF2B5EF4-FFF2-40B4-BE49-F238E27FC236}">
                <a16:creationId xmlns:a16="http://schemas.microsoft.com/office/drawing/2014/main" id="{80D37E8B-3867-4506-9761-30B3287339B2}"/>
              </a:ext>
            </a:extLst>
          </p:cNvPr>
          <p:cNvSpPr>
            <a:spLocks noGrp="1"/>
          </p:cNvSpPr>
          <p:nvPr/>
        </p:nvSpPr>
        <p:spPr>
          <a:xfrm>
            <a:off x="4286250" y="3295650"/>
            <a:ext cx="2857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950" b="1" i="0">
                <a:solidFill>
                  <a:srgbClr val="0F766E"/>
                </a:solidFill>
                <a:latin typeface="Arial"/>
                <a:ea typeface="Arial"/>
                <a:cs typeface="Arial"/>
              </a:defRPr>
            </a:pPr>
            <a:r>
              <a:rPr sz="1950" b="1" i="0">
                <a:solidFill>
                  <a:srgbClr val="0F766E"/>
                </a:solidFill>
                <a:latin typeface="Arial"/>
                <a:ea typeface="Arial"/>
                <a:cs typeface="Arial"/>
              </a:rPr>
              <a:t>Key K</a:t>
            </a:r>
          </a:p>
        </p:txBody>
      </p:sp>
      <p:sp>
        <p:nvSpPr>
          <p:cNvPr id="12" name="qkv-meaning">
            <a:extLst>
              <a:ext uri="{FF2B5EF4-FFF2-40B4-BE49-F238E27FC236}">
                <a16:creationId xmlns:a16="http://schemas.microsoft.com/office/drawing/2014/main" id="{D36CDF59-1202-4B56-A178-2D4906C86CAF}"/>
              </a:ext>
            </a:extLst>
          </p:cNvPr>
          <p:cNvSpPr>
            <a:spLocks noGrp="1"/>
          </p:cNvSpPr>
          <p:nvPr/>
        </p:nvSpPr>
        <p:spPr>
          <a:xfrm>
            <a:off x="4286250" y="3781425"/>
            <a:ext cx="2857500" cy="1238250"/>
          </a:xfrm>
          <a:prstGeom prst="roundRect">
            <a:avLst>
              <a:gd name="adj" fmla="val 6154"/>
            </a:avLst>
          </a:prstGeom>
          <a:solidFill>
            <a:srgbClr val="F3F4F6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">
            <a:extLst>
              <a:ext uri="{FF2B5EF4-FFF2-40B4-BE49-F238E27FC236}">
                <a16:creationId xmlns:a16="http://schemas.microsoft.com/office/drawing/2014/main" id="{4C255A0F-3723-4E82-81C7-F354686C6792}"/>
              </a:ext>
            </a:extLst>
          </p:cNvPr>
          <p:cNvSpPr>
            <a:spLocks noGrp="1"/>
          </p:cNvSpPr>
          <p:nvPr/>
        </p:nvSpPr>
        <p:spPr>
          <a:xfrm>
            <a:off x="4495800" y="4143375"/>
            <a:ext cx="24384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65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What do I contain?</a:t>
            </a:r>
          </a:p>
        </p:txBody>
      </p:sp>
      <p:sp>
        <p:nvSpPr>
          <p:cNvPr id="14" name="text">
            <a:extLst>
              <a:ext uri="{FF2B5EF4-FFF2-40B4-BE49-F238E27FC236}">
                <a16:creationId xmlns:a16="http://schemas.microsoft.com/office/drawing/2014/main" id="{D2BA4538-4234-4D51-AF86-2CEA2E88DE6D}"/>
              </a:ext>
            </a:extLst>
          </p:cNvPr>
          <p:cNvSpPr>
            <a:spLocks noGrp="1"/>
          </p:cNvSpPr>
          <p:nvPr/>
        </p:nvSpPr>
        <p:spPr>
          <a:xfrm>
            <a:off x="4286250" y="5276850"/>
            <a:ext cx="2857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650" b="0" i="0">
                <a:solidFill>
                  <a:srgbClr val="596273"/>
                </a:solidFill>
                <a:latin typeface="Cambria Math"/>
                <a:ea typeface="Cambria Math"/>
                <a:cs typeface="Cambria Math"/>
              </a:defRPr>
            </a:pPr>
            <a:r>
              <a:rPr sz="1650" b="0" i="0">
                <a:solidFill>
                  <a:srgbClr val="596273"/>
                </a:solidFill>
                <a:latin typeface="Cambria Math"/>
                <a:ea typeface="Cambria Math"/>
                <a:cs typeface="Cambria Math"/>
              </a:rPr>
              <a:t>W_K</a:t>
            </a:r>
          </a:p>
        </p:txBody>
      </p:sp>
      <p:sp>
        <p:nvSpPr>
          <p:cNvPr id="15" name="text">
            <a:extLst>
              <a:ext uri="{FF2B5EF4-FFF2-40B4-BE49-F238E27FC236}">
                <a16:creationId xmlns:a16="http://schemas.microsoft.com/office/drawing/2014/main" id="{A097EF56-D8A3-40F9-BF53-A47BA07EEE67}"/>
              </a:ext>
            </a:extLst>
          </p:cNvPr>
          <p:cNvSpPr>
            <a:spLocks noGrp="1"/>
          </p:cNvSpPr>
          <p:nvPr/>
        </p:nvSpPr>
        <p:spPr>
          <a:xfrm>
            <a:off x="7810500" y="3295650"/>
            <a:ext cx="2857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950" b="1" i="0">
                <a:solidFill>
                  <a:srgbClr val="C2410C"/>
                </a:solidFill>
                <a:latin typeface="Arial"/>
                <a:ea typeface="Arial"/>
                <a:cs typeface="Arial"/>
              </a:defRPr>
            </a:pPr>
            <a:r>
              <a:rPr sz="1950" b="1" i="0">
                <a:solidFill>
                  <a:srgbClr val="C2410C"/>
                </a:solidFill>
                <a:latin typeface="Arial"/>
                <a:ea typeface="Arial"/>
                <a:cs typeface="Arial"/>
              </a:rPr>
              <a:t>Value V</a:t>
            </a:r>
          </a:p>
        </p:txBody>
      </p:sp>
      <p:sp>
        <p:nvSpPr>
          <p:cNvPr id="16" name="qkv-meaning">
            <a:extLst>
              <a:ext uri="{FF2B5EF4-FFF2-40B4-BE49-F238E27FC236}">
                <a16:creationId xmlns:a16="http://schemas.microsoft.com/office/drawing/2014/main" id="{68851D22-4F98-498D-9C61-5AF57CE80B38}"/>
              </a:ext>
            </a:extLst>
          </p:cNvPr>
          <p:cNvSpPr>
            <a:spLocks noGrp="1"/>
          </p:cNvSpPr>
          <p:nvPr/>
        </p:nvSpPr>
        <p:spPr>
          <a:xfrm>
            <a:off x="7810500" y="3781425"/>
            <a:ext cx="2857500" cy="1238250"/>
          </a:xfrm>
          <a:prstGeom prst="roundRect">
            <a:avLst>
              <a:gd name="adj" fmla="val 6154"/>
            </a:avLst>
          </a:prstGeom>
          <a:solidFill>
            <a:srgbClr val="F3F4F6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">
            <a:extLst>
              <a:ext uri="{FF2B5EF4-FFF2-40B4-BE49-F238E27FC236}">
                <a16:creationId xmlns:a16="http://schemas.microsoft.com/office/drawing/2014/main" id="{91909B49-326F-4E4F-A296-D6E5801C073C}"/>
              </a:ext>
            </a:extLst>
          </p:cNvPr>
          <p:cNvSpPr>
            <a:spLocks noGrp="1"/>
          </p:cNvSpPr>
          <p:nvPr/>
        </p:nvSpPr>
        <p:spPr>
          <a:xfrm>
            <a:off x="8020050" y="4143375"/>
            <a:ext cx="24384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 fontScale="98485"/>
          </a:bodyPr>
          <a:lstStyle/>
          <a:p>
            <a:pPr algn="ctr">
              <a:lnSpc>
                <a:spcPct val="100000"/>
              </a:lnSpc>
              <a:buNone/>
              <a:defRPr sz="165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What information can I send?</a:t>
            </a:r>
          </a:p>
        </p:txBody>
      </p:sp>
      <p:sp>
        <p:nvSpPr>
          <p:cNvPr id="18" name="text">
            <a:extLst>
              <a:ext uri="{FF2B5EF4-FFF2-40B4-BE49-F238E27FC236}">
                <a16:creationId xmlns:a16="http://schemas.microsoft.com/office/drawing/2014/main" id="{3A4AD631-C24D-42A6-8552-3770BAFA5A1F}"/>
              </a:ext>
            </a:extLst>
          </p:cNvPr>
          <p:cNvSpPr>
            <a:spLocks noGrp="1"/>
          </p:cNvSpPr>
          <p:nvPr/>
        </p:nvSpPr>
        <p:spPr>
          <a:xfrm>
            <a:off x="7810500" y="5276850"/>
            <a:ext cx="2857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650" b="0" i="0">
                <a:solidFill>
                  <a:srgbClr val="596273"/>
                </a:solidFill>
                <a:latin typeface="Cambria Math"/>
                <a:ea typeface="Cambria Math"/>
                <a:cs typeface="Cambria Math"/>
              </a:defRPr>
            </a:pPr>
            <a:r>
              <a:rPr sz="1650" b="0" i="0">
                <a:solidFill>
                  <a:srgbClr val="596273"/>
                </a:solidFill>
                <a:latin typeface="Cambria Math"/>
                <a:ea typeface="Cambria Math"/>
                <a:cs typeface="Cambria Math"/>
              </a:rPr>
              <a:t>W_V</a:t>
            </a:r>
          </a:p>
        </p:txBody>
      </p:sp>
      <p:sp>
        <p:nvSpPr>
          <p:cNvPr id="19" name="slide-number">
            <a:extLst>
              <a:ext uri="{FF2B5EF4-FFF2-40B4-BE49-F238E27FC236}">
                <a16:creationId xmlns:a16="http://schemas.microsoft.com/office/drawing/2014/main" id="{52A86B61-C099-44C6-9E85-D7E75F9635EE}"/>
              </a:ext>
            </a:extLst>
          </p:cNvPr>
          <p:cNvSpPr>
            <a:spLocks noGrp="1"/>
          </p:cNvSpPr>
          <p:nvPr/>
        </p:nvSpPr>
        <p:spPr>
          <a:xfrm>
            <a:off x="11191875" y="6477000"/>
            <a:ext cx="381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900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10466603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kicker">
            <a:extLst>
              <a:ext uri="{FF2B5EF4-FFF2-40B4-BE49-F238E27FC236}">
                <a16:creationId xmlns:a16="http://schemas.microsoft.com/office/drawing/2014/main" id="{86FF9D74-8BCD-49DC-A277-199F1B696F91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050" b="1" i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563EB"/>
                </a:solidFill>
                <a:latin typeface="Arial"/>
                <a:ea typeface="Arial"/>
                <a:cs typeface="Arial"/>
              </a:rPr>
              <a:t>VISION TRANSFORMERS</a:t>
            </a:r>
          </a:p>
        </p:txBody>
      </p:sp>
      <p:sp>
        <p:nvSpPr>
          <p:cNvPr id="2" name="slide-title">
            <a:extLst>
              <a:ext uri="{FF2B5EF4-FFF2-40B4-BE49-F238E27FC236}">
                <a16:creationId xmlns:a16="http://schemas.microsoft.com/office/drawing/2014/main" id="{C841DBEC-B864-4B3E-82C4-FC3D36831C02}"/>
              </a:ext>
            </a:extLst>
          </p:cNvPr>
          <p:cNvSpPr>
            <a:spLocks noGrp="1"/>
          </p:cNvSpPr>
          <p:nvPr/>
        </p:nvSpPr>
        <p:spPr>
          <a:xfrm>
            <a:off x="609600" y="609600"/>
            <a:ext cx="109728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270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Attention mixes values</a:t>
            </a:r>
          </a:p>
        </p:txBody>
      </p:sp>
      <p:sp>
        <p:nvSpPr>
          <p:cNvPr id="3" name="title-rule">
            <a:extLst>
              <a:ext uri="{FF2B5EF4-FFF2-40B4-BE49-F238E27FC236}">
                <a16:creationId xmlns:a16="http://schemas.microsoft.com/office/drawing/2014/main" id="{C7F713A6-6816-41BA-8FBF-DEFD8A5E9B89}"/>
              </a:ext>
            </a:extLst>
          </p:cNvPr>
          <p:cNvSpPr>
            <a:spLocks noGrp="1"/>
          </p:cNvSpPr>
          <p:nvPr/>
        </p:nvSpPr>
        <p:spPr>
          <a:xfrm>
            <a:off x="609600" y="1304925"/>
            <a:ext cx="10972800" cy="19050"/>
          </a:xfrm>
          <a:prstGeom prst="rect">
            <a:avLst/>
          </a:prstGeom>
          <a:solidFill>
            <a:srgbClr val="111111"/>
          </a:solidFill>
          <a:ln w="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formula-box">
            <a:extLst>
              <a:ext uri="{FF2B5EF4-FFF2-40B4-BE49-F238E27FC236}">
                <a16:creationId xmlns:a16="http://schemas.microsoft.com/office/drawing/2014/main" id="{DAB6C0AD-1D9F-45B3-8878-0EAC2416CCF0}"/>
              </a:ext>
            </a:extLst>
          </p:cNvPr>
          <p:cNvSpPr>
            <a:spLocks noGrp="1"/>
          </p:cNvSpPr>
          <p:nvPr/>
        </p:nvSpPr>
        <p:spPr>
          <a:xfrm>
            <a:off x="742950" y="1619250"/>
            <a:ext cx="10706100" cy="1104900"/>
          </a:xfrm>
          <a:prstGeom prst="roundRect">
            <a:avLst>
              <a:gd name="adj" fmla="val 6897"/>
            </a:avLst>
          </a:prstGeom>
          <a:solidFill>
            <a:srgbClr val="EAF2FF"/>
          </a:solidFill>
          <a:ln w="9525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formula">
            <a:extLst>
              <a:ext uri="{FF2B5EF4-FFF2-40B4-BE49-F238E27FC236}">
                <a16:creationId xmlns:a16="http://schemas.microsoft.com/office/drawing/2014/main" id="{9DC9F513-A3C3-4383-AD5E-68E32E08D595}"/>
              </a:ext>
            </a:extLst>
          </p:cNvPr>
          <p:cNvSpPr>
            <a:spLocks noGrp="1"/>
          </p:cNvSpPr>
          <p:nvPr/>
        </p:nvSpPr>
        <p:spPr>
          <a:xfrm>
            <a:off x="933450" y="1771650"/>
            <a:ext cx="103251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2775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defRPr>
            </a:pPr>
            <a:r>
              <a:rPr sz="2775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rPr>
              <a:t>Attention(Q,K,V) = softmax( QKᵀ / √dₖ ) V</a:t>
            </a:r>
          </a:p>
        </p:txBody>
      </p:sp>
      <p:sp>
        <p:nvSpPr>
          <p:cNvPr id="6" name="formula-caption">
            <a:extLst>
              <a:ext uri="{FF2B5EF4-FFF2-40B4-BE49-F238E27FC236}">
                <a16:creationId xmlns:a16="http://schemas.microsoft.com/office/drawing/2014/main" id="{37571562-6308-4D7A-A096-247114FE6085}"/>
              </a:ext>
            </a:extLst>
          </p:cNvPr>
          <p:cNvSpPr>
            <a:spLocks noGrp="1"/>
          </p:cNvSpPr>
          <p:nvPr/>
        </p:nvSpPr>
        <p:spPr>
          <a:xfrm>
            <a:off x="914400" y="2466975"/>
            <a:ext cx="103632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975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975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Output shape: T × dᵥ</a:t>
            </a:r>
          </a:p>
        </p:txBody>
      </p:sp>
      <p:sp>
        <p:nvSpPr>
          <p:cNvPr id="7" name="text">
            <a:extLst>
              <a:ext uri="{FF2B5EF4-FFF2-40B4-BE49-F238E27FC236}">
                <a16:creationId xmlns:a16="http://schemas.microsoft.com/office/drawing/2014/main" id="{492B14AA-0578-41E8-895B-D4AA23F77DEE}"/>
              </a:ext>
            </a:extLst>
          </p:cNvPr>
          <p:cNvSpPr>
            <a:spLocks noGrp="1"/>
          </p:cNvSpPr>
          <p:nvPr/>
        </p:nvSpPr>
        <p:spPr>
          <a:xfrm>
            <a:off x="800100" y="3295650"/>
            <a:ext cx="4572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2250" b="1" i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2250" b="1" i="0">
                <a:solidFill>
                  <a:srgbClr val="2563EB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8" name="text">
            <a:extLst>
              <a:ext uri="{FF2B5EF4-FFF2-40B4-BE49-F238E27FC236}">
                <a16:creationId xmlns:a16="http://schemas.microsoft.com/office/drawing/2014/main" id="{64903D12-D30A-434B-81F0-18B43249D363}"/>
              </a:ext>
            </a:extLst>
          </p:cNvPr>
          <p:cNvSpPr>
            <a:spLocks noGrp="1"/>
          </p:cNvSpPr>
          <p:nvPr/>
        </p:nvSpPr>
        <p:spPr>
          <a:xfrm>
            <a:off x="1333500" y="3295650"/>
            <a:ext cx="17621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725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Compare</a:t>
            </a:r>
          </a:p>
        </p:txBody>
      </p:sp>
      <p:sp>
        <p:nvSpPr>
          <p:cNvPr id="9" name="text">
            <a:extLst>
              <a:ext uri="{FF2B5EF4-FFF2-40B4-BE49-F238E27FC236}">
                <a16:creationId xmlns:a16="http://schemas.microsoft.com/office/drawing/2014/main" id="{05800931-CC94-4CFB-86E7-997C5E81665F}"/>
              </a:ext>
            </a:extLst>
          </p:cNvPr>
          <p:cNvSpPr>
            <a:spLocks noGrp="1"/>
          </p:cNvSpPr>
          <p:nvPr/>
        </p:nvSpPr>
        <p:spPr>
          <a:xfrm>
            <a:off x="800100" y="3857625"/>
            <a:ext cx="219075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350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QKᵀ produces every query–key similarity.</a:t>
            </a:r>
          </a:p>
        </p:txBody>
      </p:sp>
      <p:sp>
        <p:nvSpPr>
          <p:cNvPr id="10" name="text">
            <a:extLst>
              <a:ext uri="{FF2B5EF4-FFF2-40B4-BE49-F238E27FC236}">
                <a16:creationId xmlns:a16="http://schemas.microsoft.com/office/drawing/2014/main" id="{20BBA3C0-A1BE-4EA8-99F2-3A12BE6B2501}"/>
              </a:ext>
            </a:extLst>
          </p:cNvPr>
          <p:cNvSpPr>
            <a:spLocks noGrp="1"/>
          </p:cNvSpPr>
          <p:nvPr/>
        </p:nvSpPr>
        <p:spPr>
          <a:xfrm>
            <a:off x="3333750" y="3295650"/>
            <a:ext cx="4572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2250" b="1" i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2250" b="1" i="0">
                <a:solidFill>
                  <a:srgbClr val="2563EB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1" name="text">
            <a:extLst>
              <a:ext uri="{FF2B5EF4-FFF2-40B4-BE49-F238E27FC236}">
                <a16:creationId xmlns:a16="http://schemas.microsoft.com/office/drawing/2014/main" id="{9ACB0209-404A-40F0-AA6B-196E81FF6049}"/>
              </a:ext>
            </a:extLst>
          </p:cNvPr>
          <p:cNvSpPr>
            <a:spLocks noGrp="1"/>
          </p:cNvSpPr>
          <p:nvPr/>
        </p:nvSpPr>
        <p:spPr>
          <a:xfrm>
            <a:off x="3867150" y="3295650"/>
            <a:ext cx="17621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725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Scale</a:t>
            </a:r>
          </a:p>
        </p:txBody>
      </p:sp>
      <p:sp>
        <p:nvSpPr>
          <p:cNvPr id="12" name="text">
            <a:extLst>
              <a:ext uri="{FF2B5EF4-FFF2-40B4-BE49-F238E27FC236}">
                <a16:creationId xmlns:a16="http://schemas.microsoft.com/office/drawing/2014/main" id="{CC12CCDD-29EF-4993-81BA-DAB5F023A25F}"/>
              </a:ext>
            </a:extLst>
          </p:cNvPr>
          <p:cNvSpPr>
            <a:spLocks noGrp="1"/>
          </p:cNvSpPr>
          <p:nvPr/>
        </p:nvSpPr>
        <p:spPr>
          <a:xfrm>
            <a:off x="3333750" y="3857625"/>
            <a:ext cx="219075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350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Divide by √dₖ to keep logits numerically controlled.</a:t>
            </a:r>
          </a:p>
        </p:txBody>
      </p:sp>
      <p:sp>
        <p:nvSpPr>
          <p:cNvPr id="13" name="text">
            <a:extLst>
              <a:ext uri="{FF2B5EF4-FFF2-40B4-BE49-F238E27FC236}">
                <a16:creationId xmlns:a16="http://schemas.microsoft.com/office/drawing/2014/main" id="{71581D0C-C115-4647-A88B-3EC47CF71908}"/>
              </a:ext>
            </a:extLst>
          </p:cNvPr>
          <p:cNvSpPr>
            <a:spLocks noGrp="1"/>
          </p:cNvSpPr>
          <p:nvPr/>
        </p:nvSpPr>
        <p:spPr>
          <a:xfrm>
            <a:off x="5867400" y="3295650"/>
            <a:ext cx="4572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2250" b="1" i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2250" b="1" i="0">
                <a:solidFill>
                  <a:srgbClr val="2563EB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4" name="text">
            <a:extLst>
              <a:ext uri="{FF2B5EF4-FFF2-40B4-BE49-F238E27FC236}">
                <a16:creationId xmlns:a16="http://schemas.microsoft.com/office/drawing/2014/main" id="{96F5B5A3-C67D-48B2-80FA-AB2924EED939}"/>
              </a:ext>
            </a:extLst>
          </p:cNvPr>
          <p:cNvSpPr>
            <a:spLocks noGrp="1"/>
          </p:cNvSpPr>
          <p:nvPr/>
        </p:nvSpPr>
        <p:spPr>
          <a:xfrm>
            <a:off x="6400800" y="3295650"/>
            <a:ext cx="17621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725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Normalize</a:t>
            </a:r>
          </a:p>
        </p:txBody>
      </p:sp>
      <p:sp>
        <p:nvSpPr>
          <p:cNvPr id="15" name="text">
            <a:extLst>
              <a:ext uri="{FF2B5EF4-FFF2-40B4-BE49-F238E27FC236}">
                <a16:creationId xmlns:a16="http://schemas.microsoft.com/office/drawing/2014/main" id="{24E2A923-67CF-4F15-B293-C379473A8B89}"/>
              </a:ext>
            </a:extLst>
          </p:cNvPr>
          <p:cNvSpPr>
            <a:spLocks noGrp="1"/>
          </p:cNvSpPr>
          <p:nvPr/>
        </p:nvSpPr>
        <p:spPr>
          <a:xfrm>
            <a:off x="5867400" y="3857625"/>
            <a:ext cx="219075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350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softmax makes each row nonnegative and sum to 1.</a:t>
            </a:r>
          </a:p>
        </p:txBody>
      </p:sp>
      <p:sp>
        <p:nvSpPr>
          <p:cNvPr id="16" name="text">
            <a:extLst>
              <a:ext uri="{FF2B5EF4-FFF2-40B4-BE49-F238E27FC236}">
                <a16:creationId xmlns:a16="http://schemas.microsoft.com/office/drawing/2014/main" id="{9DAA494B-5EB6-43AA-BCC2-D29101F28ADE}"/>
              </a:ext>
            </a:extLst>
          </p:cNvPr>
          <p:cNvSpPr>
            <a:spLocks noGrp="1"/>
          </p:cNvSpPr>
          <p:nvPr/>
        </p:nvSpPr>
        <p:spPr>
          <a:xfrm>
            <a:off x="8401050" y="3295650"/>
            <a:ext cx="4572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2250" b="1" i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2250" b="1" i="0">
                <a:solidFill>
                  <a:srgbClr val="2563EB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17" name="text">
            <a:extLst>
              <a:ext uri="{FF2B5EF4-FFF2-40B4-BE49-F238E27FC236}">
                <a16:creationId xmlns:a16="http://schemas.microsoft.com/office/drawing/2014/main" id="{2480A1CC-3457-49B6-9E2F-0BD4C185E5BE}"/>
              </a:ext>
            </a:extLst>
          </p:cNvPr>
          <p:cNvSpPr>
            <a:spLocks noGrp="1"/>
          </p:cNvSpPr>
          <p:nvPr/>
        </p:nvSpPr>
        <p:spPr>
          <a:xfrm>
            <a:off x="8934450" y="3295650"/>
            <a:ext cx="17621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725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Aggregate</a:t>
            </a:r>
          </a:p>
        </p:txBody>
      </p:sp>
      <p:sp>
        <p:nvSpPr>
          <p:cNvPr id="18" name="text">
            <a:extLst>
              <a:ext uri="{FF2B5EF4-FFF2-40B4-BE49-F238E27FC236}">
                <a16:creationId xmlns:a16="http://schemas.microsoft.com/office/drawing/2014/main" id="{D103C76F-BA7C-4E5F-B758-5F979E4E8864}"/>
              </a:ext>
            </a:extLst>
          </p:cNvPr>
          <p:cNvSpPr>
            <a:spLocks noGrp="1"/>
          </p:cNvSpPr>
          <p:nvPr/>
        </p:nvSpPr>
        <p:spPr>
          <a:xfrm>
            <a:off x="8401050" y="3857625"/>
            <a:ext cx="219075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350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Multiply by V to form weighted value mixtures.</a:t>
            </a:r>
          </a:p>
        </p:txBody>
      </p:sp>
      <p:sp>
        <p:nvSpPr>
          <p:cNvPr id="19" name="header-mask">
            <a:extLst>
              <a:ext uri="{FF2B5EF4-FFF2-40B4-BE49-F238E27FC236}">
                <a16:creationId xmlns:a16="http://schemas.microsoft.com/office/drawing/2014/main" id="{64DBCA23-919A-4C4A-ABAE-EA15BDE4FB1F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428750"/>
          </a:xfrm>
          <a:prstGeom prst="rect">
            <a:avLst/>
          </a:prstGeom>
          <a:solidFill>
            <a:srgbClr val="FFFFFF"/>
          </a:solidFill>
          <a:ln w="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kicker-front">
            <a:extLst>
              <a:ext uri="{FF2B5EF4-FFF2-40B4-BE49-F238E27FC236}">
                <a16:creationId xmlns:a16="http://schemas.microsoft.com/office/drawing/2014/main" id="{7EDF7A82-6CB2-46E3-8498-D28035FDE1C0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050" b="1" i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563EB"/>
                </a:solidFill>
                <a:latin typeface="Arial"/>
                <a:ea typeface="Arial"/>
                <a:cs typeface="Arial"/>
              </a:rPr>
              <a:t>VISION TRANSFORMERS</a:t>
            </a:r>
          </a:p>
        </p:txBody>
      </p:sp>
      <p:sp>
        <p:nvSpPr>
          <p:cNvPr id="21" name="slide-title-front">
            <a:extLst>
              <a:ext uri="{FF2B5EF4-FFF2-40B4-BE49-F238E27FC236}">
                <a16:creationId xmlns:a16="http://schemas.microsoft.com/office/drawing/2014/main" id="{409F2FE5-51D4-48DA-91D7-DEE198B37EA1}"/>
              </a:ext>
            </a:extLst>
          </p:cNvPr>
          <p:cNvSpPr>
            <a:spLocks noGrp="1"/>
          </p:cNvSpPr>
          <p:nvPr/>
        </p:nvSpPr>
        <p:spPr>
          <a:xfrm>
            <a:off x="609600" y="609600"/>
            <a:ext cx="109728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270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Attention mixes values</a:t>
            </a:r>
          </a:p>
        </p:txBody>
      </p:sp>
      <p:sp>
        <p:nvSpPr>
          <p:cNvPr id="22" name="title-rule-front">
            <a:extLst>
              <a:ext uri="{FF2B5EF4-FFF2-40B4-BE49-F238E27FC236}">
                <a16:creationId xmlns:a16="http://schemas.microsoft.com/office/drawing/2014/main" id="{35B1F0C1-5D70-48BA-A49B-5287FFAE8AE4}"/>
              </a:ext>
            </a:extLst>
          </p:cNvPr>
          <p:cNvSpPr>
            <a:spLocks noGrp="1"/>
          </p:cNvSpPr>
          <p:nvPr/>
        </p:nvSpPr>
        <p:spPr>
          <a:xfrm>
            <a:off x="609600" y="1304925"/>
            <a:ext cx="10972800" cy="19050"/>
          </a:xfrm>
          <a:prstGeom prst="rect">
            <a:avLst/>
          </a:prstGeom>
          <a:solidFill>
            <a:srgbClr val="111111"/>
          </a:solidFill>
          <a:ln w="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lide-number">
            <a:extLst>
              <a:ext uri="{FF2B5EF4-FFF2-40B4-BE49-F238E27FC236}">
                <a16:creationId xmlns:a16="http://schemas.microsoft.com/office/drawing/2014/main" id="{6FC9786D-483A-41B6-A4A7-BE6589181408}"/>
              </a:ext>
            </a:extLst>
          </p:cNvPr>
          <p:cNvSpPr>
            <a:spLocks noGrp="1"/>
          </p:cNvSpPr>
          <p:nvPr/>
        </p:nvSpPr>
        <p:spPr>
          <a:xfrm>
            <a:off x="11191875" y="6477000"/>
            <a:ext cx="381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900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1761816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kicker">
            <a:extLst>
              <a:ext uri="{FF2B5EF4-FFF2-40B4-BE49-F238E27FC236}">
                <a16:creationId xmlns:a16="http://schemas.microsoft.com/office/drawing/2014/main" id="{C7D13E41-1D44-4347-A38B-2943A822D761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050" b="1" i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563EB"/>
                </a:solidFill>
                <a:latin typeface="Arial"/>
                <a:ea typeface="Arial"/>
                <a:cs typeface="Arial"/>
              </a:rPr>
              <a:t>VISION TRANSFORMERS</a:t>
            </a:r>
          </a:p>
        </p:txBody>
      </p:sp>
      <p:sp>
        <p:nvSpPr>
          <p:cNvPr id="2" name="slide-title">
            <a:extLst>
              <a:ext uri="{FF2B5EF4-FFF2-40B4-BE49-F238E27FC236}">
                <a16:creationId xmlns:a16="http://schemas.microsoft.com/office/drawing/2014/main" id="{E71D8214-E1F9-49FC-8A7E-E11FDDAA72A2}"/>
              </a:ext>
            </a:extLst>
          </p:cNvPr>
          <p:cNvSpPr>
            <a:spLocks noGrp="1"/>
          </p:cNvSpPr>
          <p:nvPr/>
        </p:nvSpPr>
        <p:spPr>
          <a:xfrm>
            <a:off x="609600" y="609600"/>
            <a:ext cx="109728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270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By the end, you can trace every tensor through a ViT</a:t>
            </a:r>
          </a:p>
        </p:txBody>
      </p:sp>
      <p:sp>
        <p:nvSpPr>
          <p:cNvPr id="3" name="title-rule">
            <a:extLst>
              <a:ext uri="{FF2B5EF4-FFF2-40B4-BE49-F238E27FC236}">
                <a16:creationId xmlns:a16="http://schemas.microsoft.com/office/drawing/2014/main" id="{CAAA9929-C81F-435B-93F5-AC8EE99C8E98}"/>
              </a:ext>
            </a:extLst>
          </p:cNvPr>
          <p:cNvSpPr>
            <a:spLocks noGrp="1"/>
          </p:cNvSpPr>
          <p:nvPr/>
        </p:nvSpPr>
        <p:spPr>
          <a:xfrm>
            <a:off x="609600" y="1304925"/>
            <a:ext cx="10972800" cy="19050"/>
          </a:xfrm>
          <a:prstGeom prst="rect">
            <a:avLst/>
          </a:prstGeom>
          <a:solidFill>
            <a:srgbClr val="111111"/>
          </a:solidFill>
          <a:ln w="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">
            <a:extLst>
              <a:ext uri="{FF2B5EF4-FFF2-40B4-BE49-F238E27FC236}">
                <a16:creationId xmlns:a16="http://schemas.microsoft.com/office/drawing/2014/main" id="{A0B6DBE2-777E-4BF9-9574-D91AEB0E1B55}"/>
              </a:ext>
            </a:extLst>
          </p:cNvPr>
          <p:cNvSpPr>
            <a:spLocks noGrp="1"/>
          </p:cNvSpPr>
          <p:nvPr/>
        </p:nvSpPr>
        <p:spPr>
          <a:xfrm>
            <a:off x="666750" y="1809750"/>
            <a:ext cx="8572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3900" b="1" i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3900" b="1" i="0">
                <a:solidFill>
                  <a:srgbClr val="2563EB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5" name="text">
            <a:extLst>
              <a:ext uri="{FF2B5EF4-FFF2-40B4-BE49-F238E27FC236}">
                <a16:creationId xmlns:a16="http://schemas.microsoft.com/office/drawing/2014/main" id="{AA81F82D-A55B-447E-912E-9A79848C58A9}"/>
              </a:ext>
            </a:extLst>
          </p:cNvPr>
          <p:cNvSpPr>
            <a:spLocks noGrp="1"/>
          </p:cNvSpPr>
          <p:nvPr/>
        </p:nvSpPr>
        <p:spPr>
          <a:xfrm>
            <a:off x="666750" y="2686050"/>
            <a:ext cx="2095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875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Tokenize</a:t>
            </a:r>
          </a:p>
        </p:txBody>
      </p:sp>
      <p:sp>
        <p:nvSpPr>
          <p:cNvPr id="6" name="text">
            <a:extLst>
              <a:ext uri="{FF2B5EF4-FFF2-40B4-BE49-F238E27FC236}">
                <a16:creationId xmlns:a16="http://schemas.microsoft.com/office/drawing/2014/main" id="{F54B1153-8741-4F51-A1F7-47E6B0AF1701}"/>
              </a:ext>
            </a:extLst>
          </p:cNvPr>
          <p:cNvSpPr>
            <a:spLocks noGrp="1"/>
          </p:cNvSpPr>
          <p:nvPr/>
        </p:nvSpPr>
        <p:spPr>
          <a:xfrm>
            <a:off x="666750" y="3143250"/>
            <a:ext cx="2095500" cy="1238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500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Convert H×W pixels into N patch tokens.</a:t>
            </a:r>
          </a:p>
        </p:txBody>
      </p:sp>
      <p:sp>
        <p:nvSpPr>
          <p:cNvPr id="7" name="text">
            <a:extLst>
              <a:ext uri="{FF2B5EF4-FFF2-40B4-BE49-F238E27FC236}">
                <a16:creationId xmlns:a16="http://schemas.microsoft.com/office/drawing/2014/main" id="{1F1E8D3D-D08D-49C3-8EDB-BE4ACCF45001}"/>
              </a:ext>
            </a:extLst>
          </p:cNvPr>
          <p:cNvSpPr>
            <a:spLocks noGrp="1"/>
          </p:cNvSpPr>
          <p:nvPr/>
        </p:nvSpPr>
        <p:spPr>
          <a:xfrm>
            <a:off x="3476625" y="1809750"/>
            <a:ext cx="8572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3900" b="1" i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3900" b="1" i="0">
                <a:solidFill>
                  <a:srgbClr val="2563EB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8" name="text">
            <a:extLst>
              <a:ext uri="{FF2B5EF4-FFF2-40B4-BE49-F238E27FC236}">
                <a16:creationId xmlns:a16="http://schemas.microsoft.com/office/drawing/2014/main" id="{D2C7E01B-282E-415A-829F-94FD0C7D99E3}"/>
              </a:ext>
            </a:extLst>
          </p:cNvPr>
          <p:cNvSpPr>
            <a:spLocks noGrp="1"/>
          </p:cNvSpPr>
          <p:nvPr/>
        </p:nvSpPr>
        <p:spPr>
          <a:xfrm>
            <a:off x="3476625" y="2686050"/>
            <a:ext cx="2095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875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Attend</a:t>
            </a:r>
          </a:p>
        </p:txBody>
      </p:sp>
      <p:sp>
        <p:nvSpPr>
          <p:cNvPr id="9" name="text">
            <a:extLst>
              <a:ext uri="{FF2B5EF4-FFF2-40B4-BE49-F238E27FC236}">
                <a16:creationId xmlns:a16="http://schemas.microsoft.com/office/drawing/2014/main" id="{E83E9DB8-ABB5-40C9-9622-ABB7417A652A}"/>
              </a:ext>
            </a:extLst>
          </p:cNvPr>
          <p:cNvSpPr>
            <a:spLocks noGrp="1"/>
          </p:cNvSpPr>
          <p:nvPr/>
        </p:nvSpPr>
        <p:spPr>
          <a:xfrm>
            <a:off x="3476625" y="3143250"/>
            <a:ext cx="2095500" cy="1238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500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Explain Q, K, V and scaled dot-product attention.</a:t>
            </a:r>
          </a:p>
        </p:txBody>
      </p:sp>
      <p:sp>
        <p:nvSpPr>
          <p:cNvPr id="10" name="text">
            <a:extLst>
              <a:ext uri="{FF2B5EF4-FFF2-40B4-BE49-F238E27FC236}">
                <a16:creationId xmlns:a16="http://schemas.microsoft.com/office/drawing/2014/main" id="{F0ED9B22-7A71-46C1-BD6D-07E81B656E01}"/>
              </a:ext>
            </a:extLst>
          </p:cNvPr>
          <p:cNvSpPr>
            <a:spLocks noGrp="1"/>
          </p:cNvSpPr>
          <p:nvPr/>
        </p:nvSpPr>
        <p:spPr>
          <a:xfrm>
            <a:off x="6286500" y="1809750"/>
            <a:ext cx="8572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3900" b="1" i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3900" b="1" i="0">
                <a:solidFill>
                  <a:srgbClr val="2563EB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1" name="text">
            <a:extLst>
              <a:ext uri="{FF2B5EF4-FFF2-40B4-BE49-F238E27FC236}">
                <a16:creationId xmlns:a16="http://schemas.microsoft.com/office/drawing/2014/main" id="{8AD5133E-D469-4A59-AB2A-03280B1EB658}"/>
              </a:ext>
            </a:extLst>
          </p:cNvPr>
          <p:cNvSpPr>
            <a:spLocks noGrp="1"/>
          </p:cNvSpPr>
          <p:nvPr/>
        </p:nvSpPr>
        <p:spPr>
          <a:xfrm>
            <a:off x="6286500" y="2686050"/>
            <a:ext cx="2095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875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Transform</a:t>
            </a:r>
          </a:p>
        </p:txBody>
      </p:sp>
      <p:sp>
        <p:nvSpPr>
          <p:cNvPr id="12" name="text">
            <a:extLst>
              <a:ext uri="{FF2B5EF4-FFF2-40B4-BE49-F238E27FC236}">
                <a16:creationId xmlns:a16="http://schemas.microsoft.com/office/drawing/2014/main" id="{D3506540-6211-4A38-9D01-280E3BCC2DE2}"/>
              </a:ext>
            </a:extLst>
          </p:cNvPr>
          <p:cNvSpPr>
            <a:spLocks noGrp="1"/>
          </p:cNvSpPr>
          <p:nvPr/>
        </p:nvSpPr>
        <p:spPr>
          <a:xfrm>
            <a:off x="6286500" y="3143250"/>
            <a:ext cx="2095500" cy="1238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500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Read the pre-norm residual block equations.</a:t>
            </a:r>
          </a:p>
        </p:txBody>
      </p:sp>
      <p:sp>
        <p:nvSpPr>
          <p:cNvPr id="13" name="text">
            <a:extLst>
              <a:ext uri="{FF2B5EF4-FFF2-40B4-BE49-F238E27FC236}">
                <a16:creationId xmlns:a16="http://schemas.microsoft.com/office/drawing/2014/main" id="{D15A102B-4982-41CA-BF8B-282BC5FA0B94}"/>
              </a:ext>
            </a:extLst>
          </p:cNvPr>
          <p:cNvSpPr>
            <a:spLocks noGrp="1"/>
          </p:cNvSpPr>
          <p:nvPr/>
        </p:nvSpPr>
        <p:spPr>
          <a:xfrm>
            <a:off x="9096375" y="1809750"/>
            <a:ext cx="8572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3900" b="1" i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3900" b="1" i="0">
                <a:solidFill>
                  <a:srgbClr val="2563EB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4" name="text">
            <a:extLst>
              <a:ext uri="{FF2B5EF4-FFF2-40B4-BE49-F238E27FC236}">
                <a16:creationId xmlns:a16="http://schemas.microsoft.com/office/drawing/2014/main" id="{8882A5A8-8E12-4AD1-9ED9-B4BD6F9AE7EE}"/>
              </a:ext>
            </a:extLst>
          </p:cNvPr>
          <p:cNvSpPr>
            <a:spLocks noGrp="1"/>
          </p:cNvSpPr>
          <p:nvPr/>
        </p:nvSpPr>
        <p:spPr>
          <a:xfrm>
            <a:off x="9096375" y="2686050"/>
            <a:ext cx="2095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875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Predict</a:t>
            </a:r>
          </a:p>
        </p:txBody>
      </p:sp>
      <p:sp>
        <p:nvSpPr>
          <p:cNvPr id="15" name="text">
            <a:extLst>
              <a:ext uri="{FF2B5EF4-FFF2-40B4-BE49-F238E27FC236}">
                <a16:creationId xmlns:a16="http://schemas.microsoft.com/office/drawing/2014/main" id="{66B7022C-98D0-455E-AC23-5ADDEB1A01DA}"/>
              </a:ext>
            </a:extLst>
          </p:cNvPr>
          <p:cNvSpPr>
            <a:spLocks noGrp="1"/>
          </p:cNvSpPr>
          <p:nvPr/>
        </p:nvSpPr>
        <p:spPr>
          <a:xfrm>
            <a:off x="9096375" y="3143250"/>
            <a:ext cx="2095500" cy="1238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500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Connect the [CLS] representation to class logits.</a:t>
            </a:r>
          </a:p>
        </p:txBody>
      </p:sp>
      <p:sp>
        <p:nvSpPr>
          <p:cNvPr id="16" name="slide-number">
            <a:extLst>
              <a:ext uri="{FF2B5EF4-FFF2-40B4-BE49-F238E27FC236}">
                <a16:creationId xmlns:a16="http://schemas.microsoft.com/office/drawing/2014/main" id="{D18625ED-AF25-4B6B-93BB-4A9A3DBA8243}"/>
              </a:ext>
            </a:extLst>
          </p:cNvPr>
          <p:cNvSpPr>
            <a:spLocks noGrp="1"/>
          </p:cNvSpPr>
          <p:nvPr/>
        </p:nvSpPr>
        <p:spPr>
          <a:xfrm>
            <a:off x="11191875" y="6477000"/>
            <a:ext cx="381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900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ADD6BA7-C1BE-127B-E0AB-9555C2746384}"/>
              </a:ext>
            </a:extLst>
          </p:cNvPr>
          <p:cNvSpPr txBox="1"/>
          <p:nvPr/>
        </p:nvSpPr>
        <p:spPr>
          <a:xfrm>
            <a:off x="746412" y="4340126"/>
            <a:ext cx="994236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2017 — “Attention Is All You Need”</a:t>
            </a:r>
            <a:br>
              <a:rPr lang="en-US" sz="2000" dirty="0"/>
            </a:br>
            <a:r>
              <a:rPr lang="en-US" sz="2000" dirty="0"/>
              <a:t>Vaswani et al. introduced the Transformer and multi-head self-attention</a:t>
            </a:r>
          </a:p>
          <a:p>
            <a:endParaRPr lang="en-US" sz="2000" dirty="0"/>
          </a:p>
          <a:p>
            <a:r>
              <a:rPr lang="en-US" sz="2000" b="1" dirty="0"/>
              <a:t>2020 — “An Image Is Worth 16×16 Words: Transformers for Image Recognition at Scale” (</a:t>
            </a:r>
            <a:r>
              <a:rPr lang="en-US" sz="2000" b="1" dirty="0" err="1"/>
              <a:t>ViT</a:t>
            </a:r>
            <a:r>
              <a:rPr lang="en-US" sz="2000" b="1" dirty="0"/>
              <a:t>)</a:t>
            </a:r>
            <a:br>
              <a:rPr lang="en-US" sz="2000" dirty="0"/>
            </a:br>
            <a:r>
              <a:rPr lang="en-US" sz="2000" dirty="0" err="1"/>
              <a:t>Dosovitskiy</a:t>
            </a:r>
            <a:r>
              <a:rPr lang="en-US" sz="2000" dirty="0"/>
              <a:t> et al. divided images into patches, treated the patches as tokens, and processed them with a standard Transformer encoder.</a:t>
            </a:r>
          </a:p>
        </p:txBody>
      </p:sp>
    </p:spTree>
    <p:extLst>
      <p:ext uri="{BB962C8B-B14F-4D97-AF65-F5344CB8AC3E}">
        <p14:creationId xmlns:p14="http://schemas.microsoft.com/office/powerpoint/2010/main" val="7319634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kicker">
            <a:extLst>
              <a:ext uri="{FF2B5EF4-FFF2-40B4-BE49-F238E27FC236}">
                <a16:creationId xmlns:a16="http://schemas.microsoft.com/office/drawing/2014/main" id="{4EDA0DF8-E61A-4238-81E9-A205718AEB75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050" b="1" i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563EB"/>
                </a:solidFill>
                <a:latin typeface="Arial"/>
                <a:ea typeface="Arial"/>
                <a:cs typeface="Arial"/>
              </a:rPr>
              <a:t>VISION TRANSFORMERS</a:t>
            </a:r>
          </a:p>
        </p:txBody>
      </p:sp>
      <p:sp>
        <p:nvSpPr>
          <p:cNvPr id="2" name="slide-title">
            <a:extLst>
              <a:ext uri="{FF2B5EF4-FFF2-40B4-BE49-F238E27FC236}">
                <a16:creationId xmlns:a16="http://schemas.microsoft.com/office/drawing/2014/main" id="{7B519FB4-915D-4405-B692-AF64908AD25D}"/>
              </a:ext>
            </a:extLst>
          </p:cNvPr>
          <p:cNvSpPr>
            <a:spLocks noGrp="1"/>
          </p:cNvSpPr>
          <p:nvPr/>
        </p:nvSpPr>
        <p:spPr>
          <a:xfrm>
            <a:off x="609600" y="609600"/>
            <a:ext cx="109728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270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Self-attention gathers global context</a:t>
            </a:r>
          </a:p>
        </p:txBody>
      </p:sp>
      <p:sp>
        <p:nvSpPr>
          <p:cNvPr id="3" name="title-rule">
            <a:extLst>
              <a:ext uri="{FF2B5EF4-FFF2-40B4-BE49-F238E27FC236}">
                <a16:creationId xmlns:a16="http://schemas.microsoft.com/office/drawing/2014/main" id="{0E0D9A41-EFBC-40BC-9F32-CA1BC7433574}"/>
              </a:ext>
            </a:extLst>
          </p:cNvPr>
          <p:cNvSpPr>
            <a:spLocks noGrp="1"/>
          </p:cNvSpPr>
          <p:nvPr/>
        </p:nvSpPr>
        <p:spPr>
          <a:xfrm>
            <a:off x="609600" y="1304925"/>
            <a:ext cx="10972800" cy="19050"/>
          </a:xfrm>
          <a:prstGeom prst="rect">
            <a:avLst/>
          </a:prstGeom>
          <a:solidFill>
            <a:srgbClr val="111111"/>
          </a:solidFill>
          <a:ln w="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lide-number">
            <a:extLst>
              <a:ext uri="{FF2B5EF4-FFF2-40B4-BE49-F238E27FC236}">
                <a16:creationId xmlns:a16="http://schemas.microsoft.com/office/drawing/2014/main" id="{CD87884A-4C94-42A4-8866-7B8EE90A2B88}"/>
              </a:ext>
            </a:extLst>
          </p:cNvPr>
          <p:cNvSpPr>
            <a:spLocks noGrp="1"/>
          </p:cNvSpPr>
          <p:nvPr/>
        </p:nvSpPr>
        <p:spPr>
          <a:xfrm>
            <a:off x="11191875" y="6477000"/>
            <a:ext cx="381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900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18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811867" y="1504950"/>
            <a:ext cx="8568267" cy="481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0609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kicker">
            <a:extLst>
              <a:ext uri="{FF2B5EF4-FFF2-40B4-BE49-F238E27FC236}">
                <a16:creationId xmlns:a16="http://schemas.microsoft.com/office/drawing/2014/main" id="{A1D7D3DF-7229-4B49-944A-1373B107669E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050" b="1" i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563EB"/>
                </a:solidFill>
                <a:latin typeface="Arial"/>
                <a:ea typeface="Arial"/>
                <a:cs typeface="Arial"/>
              </a:rPr>
              <a:t>VISION TRANSFORMERS</a:t>
            </a:r>
          </a:p>
        </p:txBody>
      </p:sp>
      <p:sp>
        <p:nvSpPr>
          <p:cNvPr id="2" name="slide-title">
            <a:extLst>
              <a:ext uri="{FF2B5EF4-FFF2-40B4-BE49-F238E27FC236}">
                <a16:creationId xmlns:a16="http://schemas.microsoft.com/office/drawing/2014/main" id="{C8B4E0E1-B57A-48A6-95BD-830CF04CD878}"/>
              </a:ext>
            </a:extLst>
          </p:cNvPr>
          <p:cNvSpPr>
            <a:spLocks noGrp="1"/>
          </p:cNvSpPr>
          <p:nvPr/>
        </p:nvSpPr>
        <p:spPr>
          <a:xfrm>
            <a:off x="609600" y="609600"/>
            <a:ext cx="109728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270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One attention row is one weighted sum</a:t>
            </a:r>
          </a:p>
        </p:txBody>
      </p:sp>
      <p:sp>
        <p:nvSpPr>
          <p:cNvPr id="3" name="title-rule">
            <a:extLst>
              <a:ext uri="{FF2B5EF4-FFF2-40B4-BE49-F238E27FC236}">
                <a16:creationId xmlns:a16="http://schemas.microsoft.com/office/drawing/2014/main" id="{37724565-20FA-4385-8D61-895A1FB484BE}"/>
              </a:ext>
            </a:extLst>
          </p:cNvPr>
          <p:cNvSpPr>
            <a:spLocks noGrp="1"/>
          </p:cNvSpPr>
          <p:nvPr/>
        </p:nvSpPr>
        <p:spPr>
          <a:xfrm>
            <a:off x="609600" y="1304925"/>
            <a:ext cx="10972800" cy="19050"/>
          </a:xfrm>
          <a:prstGeom prst="rect">
            <a:avLst/>
          </a:prstGeom>
          <a:solidFill>
            <a:srgbClr val="111111"/>
          </a:solidFill>
          <a:ln w="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formula-box">
            <a:extLst>
              <a:ext uri="{FF2B5EF4-FFF2-40B4-BE49-F238E27FC236}">
                <a16:creationId xmlns:a16="http://schemas.microsoft.com/office/drawing/2014/main" id="{02C1F409-866E-499F-870B-E05C071EDE75}"/>
              </a:ext>
            </a:extLst>
          </p:cNvPr>
          <p:cNvSpPr>
            <a:spLocks noGrp="1"/>
          </p:cNvSpPr>
          <p:nvPr/>
        </p:nvSpPr>
        <p:spPr>
          <a:xfrm>
            <a:off x="781050" y="1676400"/>
            <a:ext cx="10629900" cy="876300"/>
          </a:xfrm>
          <a:prstGeom prst="roundRect">
            <a:avLst>
              <a:gd name="adj" fmla="val 8696"/>
            </a:avLst>
          </a:prstGeom>
          <a:solidFill>
            <a:srgbClr val="EAF2FF"/>
          </a:solidFill>
          <a:ln w="9525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formula">
            <a:extLst>
              <a:ext uri="{FF2B5EF4-FFF2-40B4-BE49-F238E27FC236}">
                <a16:creationId xmlns:a16="http://schemas.microsoft.com/office/drawing/2014/main" id="{05DF7EE0-E414-4F00-9C3B-ECE5D8AB3CF1}"/>
              </a:ext>
            </a:extLst>
          </p:cNvPr>
          <p:cNvSpPr>
            <a:spLocks noGrp="1"/>
          </p:cNvSpPr>
          <p:nvPr/>
        </p:nvSpPr>
        <p:spPr>
          <a:xfrm>
            <a:off x="971550" y="1828800"/>
            <a:ext cx="102489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2175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defRPr>
            </a:pPr>
            <a:r>
              <a:rPr sz="2175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rPr>
              <a:t>αⱼᵢ = exp(qⱼ·kᵢ / √dₖ)  /  Σᵣ exp(qⱼ·kᵣ / √dₖ)</a:t>
            </a:r>
          </a:p>
        </p:txBody>
      </p:sp>
      <p:sp>
        <p:nvSpPr>
          <p:cNvPr id="6" name="formula-caption">
            <a:extLst>
              <a:ext uri="{FF2B5EF4-FFF2-40B4-BE49-F238E27FC236}">
                <a16:creationId xmlns:a16="http://schemas.microsoft.com/office/drawing/2014/main" id="{2A33CF47-81D2-47AC-A839-E20D04E1BF38}"/>
              </a:ext>
            </a:extLst>
          </p:cNvPr>
          <p:cNvSpPr>
            <a:spLocks noGrp="1"/>
          </p:cNvSpPr>
          <p:nvPr/>
        </p:nvSpPr>
        <p:spPr>
          <a:xfrm>
            <a:off x="952500" y="2295525"/>
            <a:ext cx="10287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975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975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attention from output position j to source position i</a:t>
            </a:r>
          </a:p>
        </p:txBody>
      </p:sp>
      <p:sp>
        <p:nvSpPr>
          <p:cNvPr id="7" name="formula-box">
            <a:extLst>
              <a:ext uri="{FF2B5EF4-FFF2-40B4-BE49-F238E27FC236}">
                <a16:creationId xmlns:a16="http://schemas.microsoft.com/office/drawing/2014/main" id="{2D10CF4C-DDC9-4F4D-BEA5-7889DF4DE023}"/>
              </a:ext>
            </a:extLst>
          </p:cNvPr>
          <p:cNvSpPr>
            <a:spLocks noGrp="1"/>
          </p:cNvSpPr>
          <p:nvPr/>
        </p:nvSpPr>
        <p:spPr>
          <a:xfrm>
            <a:off x="781050" y="2838450"/>
            <a:ext cx="10629900" cy="800100"/>
          </a:xfrm>
          <a:prstGeom prst="roundRect">
            <a:avLst>
              <a:gd name="adj" fmla="val 9524"/>
            </a:avLst>
          </a:prstGeom>
          <a:solidFill>
            <a:srgbClr val="EAF2FF"/>
          </a:solidFill>
          <a:ln w="9525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formula">
            <a:extLst>
              <a:ext uri="{FF2B5EF4-FFF2-40B4-BE49-F238E27FC236}">
                <a16:creationId xmlns:a16="http://schemas.microsoft.com/office/drawing/2014/main" id="{3F5DCED6-0D8E-409C-AC43-45CF8601BBB1}"/>
              </a:ext>
            </a:extLst>
          </p:cNvPr>
          <p:cNvSpPr>
            <a:spLocks noGrp="1"/>
          </p:cNvSpPr>
          <p:nvPr/>
        </p:nvSpPr>
        <p:spPr>
          <a:xfrm>
            <a:off x="971550" y="2990850"/>
            <a:ext cx="102489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2400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defRPr>
            </a:pPr>
            <a:r>
              <a:rPr sz="2400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rPr>
              <a:t>yⱼ = Σᵢ αⱼᵢ vᵢ</a:t>
            </a:r>
          </a:p>
        </p:txBody>
      </p:sp>
      <p:sp>
        <p:nvSpPr>
          <p:cNvPr id="9" name="formula-caption">
            <a:extLst>
              <a:ext uri="{FF2B5EF4-FFF2-40B4-BE49-F238E27FC236}">
                <a16:creationId xmlns:a16="http://schemas.microsoft.com/office/drawing/2014/main" id="{684DB537-966A-4656-A2ED-BE2AB0D17C16}"/>
              </a:ext>
            </a:extLst>
          </p:cNvPr>
          <p:cNvSpPr>
            <a:spLocks noGrp="1"/>
          </p:cNvSpPr>
          <p:nvPr/>
        </p:nvSpPr>
        <p:spPr>
          <a:xfrm>
            <a:off x="952500" y="3381375"/>
            <a:ext cx="10287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975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975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new representation at token position j</a:t>
            </a:r>
          </a:p>
        </p:txBody>
      </p:sp>
      <p:sp>
        <p:nvSpPr>
          <p:cNvPr id="10" name="token">
            <a:extLst>
              <a:ext uri="{FF2B5EF4-FFF2-40B4-BE49-F238E27FC236}">
                <a16:creationId xmlns:a16="http://schemas.microsoft.com/office/drawing/2014/main" id="{77C745C7-4B4C-40C1-B024-CC710C463BFB}"/>
              </a:ext>
            </a:extLst>
          </p:cNvPr>
          <p:cNvSpPr>
            <a:spLocks noGrp="1"/>
          </p:cNvSpPr>
          <p:nvPr/>
        </p:nvSpPr>
        <p:spPr>
          <a:xfrm>
            <a:off x="857250" y="4457700"/>
            <a:ext cx="1066800" cy="533400"/>
          </a:xfrm>
          <a:prstGeom prst="roundRect">
            <a:avLst>
              <a:gd name="adj" fmla="val 14286"/>
            </a:avLst>
          </a:prstGeom>
          <a:solidFill>
            <a:srgbClr val="F3F4F6"/>
          </a:solidFill>
          <a:ln w="9525">
            <a:solidFill>
              <a:srgbClr val="F3F4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oken-label">
            <a:extLst>
              <a:ext uri="{FF2B5EF4-FFF2-40B4-BE49-F238E27FC236}">
                <a16:creationId xmlns:a16="http://schemas.microsoft.com/office/drawing/2014/main" id="{07113845-5E7B-452C-997E-F1131E4A4992}"/>
              </a:ext>
            </a:extLst>
          </p:cNvPr>
          <p:cNvSpPr>
            <a:spLocks noGrp="1"/>
          </p:cNvSpPr>
          <p:nvPr/>
        </p:nvSpPr>
        <p:spPr>
          <a:xfrm>
            <a:off x="933450" y="4552950"/>
            <a:ext cx="9144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35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v₁</a:t>
            </a:r>
          </a:p>
        </p:txBody>
      </p:sp>
      <p:sp>
        <p:nvSpPr>
          <p:cNvPr id="12" name="token">
            <a:extLst>
              <a:ext uri="{FF2B5EF4-FFF2-40B4-BE49-F238E27FC236}">
                <a16:creationId xmlns:a16="http://schemas.microsoft.com/office/drawing/2014/main" id="{6F7E5046-F2A4-453C-8F3C-AC28272277A9}"/>
              </a:ext>
            </a:extLst>
          </p:cNvPr>
          <p:cNvSpPr>
            <a:spLocks noGrp="1"/>
          </p:cNvSpPr>
          <p:nvPr/>
        </p:nvSpPr>
        <p:spPr>
          <a:xfrm>
            <a:off x="2524125" y="4457700"/>
            <a:ext cx="1066800" cy="533400"/>
          </a:xfrm>
          <a:prstGeom prst="roundRect">
            <a:avLst>
              <a:gd name="adj" fmla="val 14286"/>
            </a:avLst>
          </a:prstGeom>
          <a:solidFill>
            <a:srgbClr val="F3F4F6"/>
          </a:solidFill>
          <a:ln w="9525">
            <a:solidFill>
              <a:srgbClr val="F3F4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oken-label">
            <a:extLst>
              <a:ext uri="{FF2B5EF4-FFF2-40B4-BE49-F238E27FC236}">
                <a16:creationId xmlns:a16="http://schemas.microsoft.com/office/drawing/2014/main" id="{E9647FB5-645A-4941-8841-56E7BC5EB1DE}"/>
              </a:ext>
            </a:extLst>
          </p:cNvPr>
          <p:cNvSpPr>
            <a:spLocks noGrp="1"/>
          </p:cNvSpPr>
          <p:nvPr/>
        </p:nvSpPr>
        <p:spPr>
          <a:xfrm>
            <a:off x="2600325" y="4552950"/>
            <a:ext cx="9144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35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v₂</a:t>
            </a:r>
          </a:p>
        </p:txBody>
      </p:sp>
      <p:sp>
        <p:nvSpPr>
          <p:cNvPr id="14" name="token">
            <a:extLst>
              <a:ext uri="{FF2B5EF4-FFF2-40B4-BE49-F238E27FC236}">
                <a16:creationId xmlns:a16="http://schemas.microsoft.com/office/drawing/2014/main" id="{A08FC9B5-01BD-4172-9660-EE65ACDD94E5}"/>
              </a:ext>
            </a:extLst>
          </p:cNvPr>
          <p:cNvSpPr>
            <a:spLocks noGrp="1"/>
          </p:cNvSpPr>
          <p:nvPr/>
        </p:nvSpPr>
        <p:spPr>
          <a:xfrm>
            <a:off x="4191000" y="4457700"/>
            <a:ext cx="1066800" cy="533400"/>
          </a:xfrm>
          <a:prstGeom prst="roundRect">
            <a:avLst>
              <a:gd name="adj" fmla="val 14286"/>
            </a:avLst>
          </a:prstGeom>
          <a:solidFill>
            <a:srgbClr val="2563EB"/>
          </a:solidFill>
          <a:ln w="9525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oken-label">
            <a:extLst>
              <a:ext uri="{FF2B5EF4-FFF2-40B4-BE49-F238E27FC236}">
                <a16:creationId xmlns:a16="http://schemas.microsoft.com/office/drawing/2014/main" id="{132D9BC6-08EB-4990-8E87-96513EC9647F}"/>
              </a:ext>
            </a:extLst>
          </p:cNvPr>
          <p:cNvSpPr>
            <a:spLocks noGrp="1"/>
          </p:cNvSpPr>
          <p:nvPr/>
        </p:nvSpPr>
        <p:spPr>
          <a:xfrm>
            <a:off x="4267200" y="4552950"/>
            <a:ext cx="9144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3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v₃</a:t>
            </a:r>
          </a:p>
        </p:txBody>
      </p:sp>
      <p:sp>
        <p:nvSpPr>
          <p:cNvPr id="16" name="token">
            <a:extLst>
              <a:ext uri="{FF2B5EF4-FFF2-40B4-BE49-F238E27FC236}">
                <a16:creationId xmlns:a16="http://schemas.microsoft.com/office/drawing/2014/main" id="{0343D7C1-507D-49D3-95C3-F7DCEC3735C3}"/>
              </a:ext>
            </a:extLst>
          </p:cNvPr>
          <p:cNvSpPr>
            <a:spLocks noGrp="1"/>
          </p:cNvSpPr>
          <p:nvPr/>
        </p:nvSpPr>
        <p:spPr>
          <a:xfrm>
            <a:off x="5857875" y="4457700"/>
            <a:ext cx="1066800" cy="533400"/>
          </a:xfrm>
          <a:prstGeom prst="roundRect">
            <a:avLst>
              <a:gd name="adj" fmla="val 14286"/>
            </a:avLst>
          </a:prstGeom>
          <a:solidFill>
            <a:srgbClr val="F3F4F6"/>
          </a:solidFill>
          <a:ln w="9525">
            <a:solidFill>
              <a:srgbClr val="F3F4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oken-label">
            <a:extLst>
              <a:ext uri="{FF2B5EF4-FFF2-40B4-BE49-F238E27FC236}">
                <a16:creationId xmlns:a16="http://schemas.microsoft.com/office/drawing/2014/main" id="{C8265877-D935-46B7-85B9-AF416B392E38}"/>
              </a:ext>
            </a:extLst>
          </p:cNvPr>
          <p:cNvSpPr>
            <a:spLocks noGrp="1"/>
          </p:cNvSpPr>
          <p:nvPr/>
        </p:nvSpPr>
        <p:spPr>
          <a:xfrm>
            <a:off x="5934075" y="4552950"/>
            <a:ext cx="9144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35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…</a:t>
            </a:r>
          </a:p>
        </p:txBody>
      </p:sp>
      <p:sp>
        <p:nvSpPr>
          <p:cNvPr id="18" name="token">
            <a:extLst>
              <a:ext uri="{FF2B5EF4-FFF2-40B4-BE49-F238E27FC236}">
                <a16:creationId xmlns:a16="http://schemas.microsoft.com/office/drawing/2014/main" id="{1D8FFA44-22B0-4A67-8620-018E5C3B957A}"/>
              </a:ext>
            </a:extLst>
          </p:cNvPr>
          <p:cNvSpPr>
            <a:spLocks noGrp="1"/>
          </p:cNvSpPr>
          <p:nvPr/>
        </p:nvSpPr>
        <p:spPr>
          <a:xfrm>
            <a:off x="7524750" y="4457700"/>
            <a:ext cx="1066800" cy="533400"/>
          </a:xfrm>
          <a:prstGeom prst="roundRect">
            <a:avLst>
              <a:gd name="adj" fmla="val 14286"/>
            </a:avLst>
          </a:prstGeom>
          <a:solidFill>
            <a:srgbClr val="F3F4F6"/>
          </a:solidFill>
          <a:ln w="9525">
            <a:solidFill>
              <a:srgbClr val="F3F4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oken-label">
            <a:extLst>
              <a:ext uri="{FF2B5EF4-FFF2-40B4-BE49-F238E27FC236}">
                <a16:creationId xmlns:a16="http://schemas.microsoft.com/office/drawing/2014/main" id="{C401C64C-562C-4E95-9ACE-DB45F4AB16D3}"/>
              </a:ext>
            </a:extLst>
          </p:cNvPr>
          <p:cNvSpPr>
            <a:spLocks noGrp="1"/>
          </p:cNvSpPr>
          <p:nvPr/>
        </p:nvSpPr>
        <p:spPr>
          <a:xfrm>
            <a:off x="7600950" y="4552950"/>
            <a:ext cx="9144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35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v_T</a:t>
            </a:r>
          </a:p>
        </p:txBody>
      </p:sp>
      <p:sp>
        <p:nvSpPr>
          <p:cNvPr id="20" name="flow-arrow">
            <a:extLst>
              <a:ext uri="{FF2B5EF4-FFF2-40B4-BE49-F238E27FC236}">
                <a16:creationId xmlns:a16="http://schemas.microsoft.com/office/drawing/2014/main" id="{CB144E5C-A6E1-4F19-B565-6CD7E310FA4E}"/>
              </a:ext>
            </a:extLst>
          </p:cNvPr>
          <p:cNvSpPr>
            <a:spLocks noGrp="1"/>
          </p:cNvSpPr>
          <p:nvPr/>
        </p:nvSpPr>
        <p:spPr>
          <a:xfrm>
            <a:off x="8858250" y="4572000"/>
            <a:ext cx="533400" cy="323850"/>
          </a:xfrm>
          <a:prstGeom prst="rightArrow">
            <a:avLst/>
          </a:prstGeom>
          <a:solidFill>
            <a:srgbClr val="2563EB"/>
          </a:solidFill>
          <a:ln w="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oken">
            <a:extLst>
              <a:ext uri="{FF2B5EF4-FFF2-40B4-BE49-F238E27FC236}">
                <a16:creationId xmlns:a16="http://schemas.microsoft.com/office/drawing/2014/main" id="{E48173C5-0662-4156-B583-2B88BC3EDBCF}"/>
              </a:ext>
            </a:extLst>
          </p:cNvPr>
          <p:cNvSpPr>
            <a:spLocks noGrp="1"/>
          </p:cNvSpPr>
          <p:nvPr/>
        </p:nvSpPr>
        <p:spPr>
          <a:xfrm>
            <a:off x="9810750" y="4343400"/>
            <a:ext cx="1143000" cy="762000"/>
          </a:xfrm>
          <a:prstGeom prst="roundRect">
            <a:avLst>
              <a:gd name="adj" fmla="val 10000"/>
            </a:avLst>
          </a:prstGeom>
          <a:solidFill>
            <a:srgbClr val="EAF2FF"/>
          </a:solidFill>
          <a:ln w="9525">
            <a:solidFill>
              <a:srgbClr val="EAF2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oken-label">
            <a:extLst>
              <a:ext uri="{FF2B5EF4-FFF2-40B4-BE49-F238E27FC236}">
                <a16:creationId xmlns:a16="http://schemas.microsoft.com/office/drawing/2014/main" id="{1017074A-30CD-4057-8660-6EBF89B57730}"/>
              </a:ext>
            </a:extLst>
          </p:cNvPr>
          <p:cNvSpPr>
            <a:spLocks noGrp="1"/>
          </p:cNvSpPr>
          <p:nvPr/>
        </p:nvSpPr>
        <p:spPr>
          <a:xfrm>
            <a:off x="9886950" y="4438650"/>
            <a:ext cx="9906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35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yⱼ</a:t>
            </a:r>
          </a:p>
        </p:txBody>
      </p:sp>
      <p:sp>
        <p:nvSpPr>
          <p:cNvPr id="23" name="text">
            <a:extLst>
              <a:ext uri="{FF2B5EF4-FFF2-40B4-BE49-F238E27FC236}">
                <a16:creationId xmlns:a16="http://schemas.microsoft.com/office/drawing/2014/main" id="{96300C79-9F97-4D49-AFC9-27A1A88558BA}"/>
              </a:ext>
            </a:extLst>
          </p:cNvPr>
          <p:cNvSpPr>
            <a:spLocks noGrp="1"/>
          </p:cNvSpPr>
          <p:nvPr/>
        </p:nvSpPr>
        <p:spPr>
          <a:xfrm>
            <a:off x="857250" y="5095875"/>
            <a:ext cx="10668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275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αⱼ1</a:t>
            </a:r>
          </a:p>
        </p:txBody>
      </p:sp>
      <p:sp>
        <p:nvSpPr>
          <p:cNvPr id="24" name="text">
            <a:extLst>
              <a:ext uri="{FF2B5EF4-FFF2-40B4-BE49-F238E27FC236}">
                <a16:creationId xmlns:a16="http://schemas.microsoft.com/office/drawing/2014/main" id="{D9901D60-D686-4EBB-8B39-DE7E06CE021B}"/>
              </a:ext>
            </a:extLst>
          </p:cNvPr>
          <p:cNvSpPr>
            <a:spLocks noGrp="1"/>
          </p:cNvSpPr>
          <p:nvPr/>
        </p:nvSpPr>
        <p:spPr>
          <a:xfrm>
            <a:off x="2524125" y="5095875"/>
            <a:ext cx="10668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275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αⱼ2</a:t>
            </a:r>
          </a:p>
        </p:txBody>
      </p:sp>
      <p:sp>
        <p:nvSpPr>
          <p:cNvPr id="25" name="text">
            <a:extLst>
              <a:ext uri="{FF2B5EF4-FFF2-40B4-BE49-F238E27FC236}">
                <a16:creationId xmlns:a16="http://schemas.microsoft.com/office/drawing/2014/main" id="{987AFCAD-896B-4A81-AB8C-35C1C82C76ED}"/>
              </a:ext>
            </a:extLst>
          </p:cNvPr>
          <p:cNvSpPr>
            <a:spLocks noGrp="1"/>
          </p:cNvSpPr>
          <p:nvPr/>
        </p:nvSpPr>
        <p:spPr>
          <a:xfrm>
            <a:off x="4191000" y="5095875"/>
            <a:ext cx="10668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275" b="1" i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2563EB"/>
                </a:solidFill>
                <a:latin typeface="Arial"/>
                <a:ea typeface="Arial"/>
                <a:cs typeface="Arial"/>
              </a:rPr>
              <a:t>αⱼ3</a:t>
            </a:r>
          </a:p>
        </p:txBody>
      </p:sp>
      <p:sp>
        <p:nvSpPr>
          <p:cNvPr id="26" name="text">
            <a:extLst>
              <a:ext uri="{FF2B5EF4-FFF2-40B4-BE49-F238E27FC236}">
                <a16:creationId xmlns:a16="http://schemas.microsoft.com/office/drawing/2014/main" id="{F0CC28BA-AB8E-4158-9D40-F8399BD5BB48}"/>
              </a:ext>
            </a:extLst>
          </p:cNvPr>
          <p:cNvSpPr>
            <a:spLocks noGrp="1"/>
          </p:cNvSpPr>
          <p:nvPr/>
        </p:nvSpPr>
        <p:spPr>
          <a:xfrm>
            <a:off x="7524750" y="5095875"/>
            <a:ext cx="10668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275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αⱼT</a:t>
            </a:r>
          </a:p>
        </p:txBody>
      </p:sp>
      <p:sp>
        <p:nvSpPr>
          <p:cNvPr id="27" name="text">
            <a:extLst>
              <a:ext uri="{FF2B5EF4-FFF2-40B4-BE49-F238E27FC236}">
                <a16:creationId xmlns:a16="http://schemas.microsoft.com/office/drawing/2014/main" id="{9AFD009E-758C-4399-8691-DC5E7919E396}"/>
              </a:ext>
            </a:extLst>
          </p:cNvPr>
          <p:cNvSpPr>
            <a:spLocks noGrp="1"/>
          </p:cNvSpPr>
          <p:nvPr/>
        </p:nvSpPr>
        <p:spPr>
          <a:xfrm>
            <a:off x="1619250" y="5905500"/>
            <a:ext cx="8953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575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The matrix formula computes this operation for every j simultaneously.</a:t>
            </a:r>
          </a:p>
        </p:txBody>
      </p:sp>
      <p:sp>
        <p:nvSpPr>
          <p:cNvPr id="28" name="slide-number">
            <a:extLst>
              <a:ext uri="{FF2B5EF4-FFF2-40B4-BE49-F238E27FC236}">
                <a16:creationId xmlns:a16="http://schemas.microsoft.com/office/drawing/2014/main" id="{480617CC-251F-457F-93F1-AC88E107BBDD}"/>
              </a:ext>
            </a:extLst>
          </p:cNvPr>
          <p:cNvSpPr>
            <a:spLocks noGrp="1"/>
          </p:cNvSpPr>
          <p:nvPr/>
        </p:nvSpPr>
        <p:spPr>
          <a:xfrm>
            <a:off x="11191875" y="6477000"/>
            <a:ext cx="381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900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1386679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kicker">
            <a:extLst>
              <a:ext uri="{FF2B5EF4-FFF2-40B4-BE49-F238E27FC236}">
                <a16:creationId xmlns:a16="http://schemas.microsoft.com/office/drawing/2014/main" id="{4EDA0DF8-E61A-4238-81E9-A205718AEB75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050" b="1" i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563EB"/>
                </a:solidFill>
                <a:latin typeface="Arial"/>
                <a:ea typeface="Arial"/>
                <a:cs typeface="Arial"/>
              </a:rPr>
              <a:t>VISION TRANSFORMERS</a:t>
            </a:r>
          </a:p>
        </p:txBody>
      </p:sp>
      <p:sp>
        <p:nvSpPr>
          <p:cNvPr id="2" name="slide-title">
            <a:extLst>
              <a:ext uri="{FF2B5EF4-FFF2-40B4-BE49-F238E27FC236}">
                <a16:creationId xmlns:a16="http://schemas.microsoft.com/office/drawing/2014/main" id="{7B519FB4-915D-4405-B692-AF64908AD25D}"/>
              </a:ext>
            </a:extLst>
          </p:cNvPr>
          <p:cNvSpPr>
            <a:spLocks noGrp="1"/>
          </p:cNvSpPr>
          <p:nvPr/>
        </p:nvSpPr>
        <p:spPr>
          <a:xfrm>
            <a:off x="609600" y="609600"/>
            <a:ext cx="109728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270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Queries, keys, and values define attention weights</a:t>
            </a:r>
          </a:p>
        </p:txBody>
      </p:sp>
      <p:sp>
        <p:nvSpPr>
          <p:cNvPr id="3" name="title-rule">
            <a:extLst>
              <a:ext uri="{FF2B5EF4-FFF2-40B4-BE49-F238E27FC236}">
                <a16:creationId xmlns:a16="http://schemas.microsoft.com/office/drawing/2014/main" id="{0E0D9A41-EFBC-40BC-9F32-CA1BC7433574}"/>
              </a:ext>
            </a:extLst>
          </p:cNvPr>
          <p:cNvSpPr>
            <a:spLocks noGrp="1"/>
          </p:cNvSpPr>
          <p:nvPr/>
        </p:nvSpPr>
        <p:spPr>
          <a:xfrm>
            <a:off x="609600" y="1304925"/>
            <a:ext cx="10972800" cy="19050"/>
          </a:xfrm>
          <a:prstGeom prst="rect">
            <a:avLst/>
          </a:prstGeom>
          <a:solidFill>
            <a:srgbClr val="111111"/>
          </a:solidFill>
          <a:ln w="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lide-number">
            <a:extLst>
              <a:ext uri="{FF2B5EF4-FFF2-40B4-BE49-F238E27FC236}">
                <a16:creationId xmlns:a16="http://schemas.microsoft.com/office/drawing/2014/main" id="{CD87884A-4C94-42A4-8866-7B8EE90A2B88}"/>
              </a:ext>
            </a:extLst>
          </p:cNvPr>
          <p:cNvSpPr>
            <a:spLocks noGrp="1"/>
          </p:cNvSpPr>
          <p:nvPr/>
        </p:nvSpPr>
        <p:spPr>
          <a:xfrm>
            <a:off x="11191875" y="6477000"/>
            <a:ext cx="381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900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20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811867" y="1504950"/>
            <a:ext cx="8568267" cy="481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0609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kicker">
            <a:extLst>
              <a:ext uri="{FF2B5EF4-FFF2-40B4-BE49-F238E27FC236}">
                <a16:creationId xmlns:a16="http://schemas.microsoft.com/office/drawing/2014/main" id="{6D97EF80-F241-4312-BD6D-D3A92FEFADF4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050" b="1" i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563EB"/>
                </a:solidFill>
                <a:latin typeface="Arial"/>
                <a:ea typeface="Arial"/>
                <a:cs typeface="Arial"/>
              </a:rPr>
              <a:t>VISION TRANSFORMERS</a:t>
            </a:r>
          </a:p>
        </p:txBody>
      </p:sp>
      <p:sp>
        <p:nvSpPr>
          <p:cNvPr id="2" name="slide-title">
            <a:extLst>
              <a:ext uri="{FF2B5EF4-FFF2-40B4-BE49-F238E27FC236}">
                <a16:creationId xmlns:a16="http://schemas.microsoft.com/office/drawing/2014/main" id="{6222C36B-B617-439C-BBA3-6358FCB5BEA5}"/>
              </a:ext>
            </a:extLst>
          </p:cNvPr>
          <p:cNvSpPr>
            <a:spLocks noGrp="1"/>
          </p:cNvSpPr>
          <p:nvPr/>
        </p:nvSpPr>
        <p:spPr>
          <a:xfrm>
            <a:off x="609600" y="609600"/>
            <a:ext cx="109728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270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Each token learns where to look</a:t>
            </a:r>
          </a:p>
        </p:txBody>
      </p:sp>
      <p:sp>
        <p:nvSpPr>
          <p:cNvPr id="3" name="title-rule">
            <a:extLst>
              <a:ext uri="{FF2B5EF4-FFF2-40B4-BE49-F238E27FC236}">
                <a16:creationId xmlns:a16="http://schemas.microsoft.com/office/drawing/2014/main" id="{BA902DDA-4F59-4C79-9AA1-8C079AF29DE4}"/>
              </a:ext>
            </a:extLst>
          </p:cNvPr>
          <p:cNvSpPr>
            <a:spLocks noGrp="1"/>
          </p:cNvSpPr>
          <p:nvPr/>
        </p:nvSpPr>
        <p:spPr>
          <a:xfrm>
            <a:off x="609600" y="1304925"/>
            <a:ext cx="10972800" cy="19050"/>
          </a:xfrm>
          <a:prstGeom prst="rect">
            <a:avLst/>
          </a:prstGeom>
          <a:solidFill>
            <a:srgbClr val="111111"/>
          </a:solidFill>
          <a:ln w="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">
            <a:extLst>
              <a:ext uri="{FF2B5EF4-FFF2-40B4-BE49-F238E27FC236}">
                <a16:creationId xmlns:a16="http://schemas.microsoft.com/office/drawing/2014/main" id="{C85AA8A6-B4FD-429B-B8A9-B25D80C26835}"/>
              </a:ext>
            </a:extLst>
          </p:cNvPr>
          <p:cNvSpPr>
            <a:spLocks noGrp="1"/>
          </p:cNvSpPr>
          <p:nvPr/>
        </p:nvSpPr>
        <p:spPr>
          <a:xfrm>
            <a:off x="781050" y="1695450"/>
            <a:ext cx="2381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800" b="1" i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2563EB"/>
                </a:solidFill>
                <a:latin typeface="Arial"/>
                <a:ea typeface="Arial"/>
                <a:cs typeface="Arial"/>
              </a:rPr>
              <a:t>Query: [CLS]</a:t>
            </a:r>
          </a:p>
        </p:txBody>
      </p:sp>
      <p:sp>
        <p:nvSpPr>
          <p:cNvPr id="5" name="token">
            <a:extLst>
              <a:ext uri="{FF2B5EF4-FFF2-40B4-BE49-F238E27FC236}">
                <a16:creationId xmlns:a16="http://schemas.microsoft.com/office/drawing/2014/main" id="{5E9CCE7F-E08B-4C44-853A-09972073F102}"/>
              </a:ext>
            </a:extLst>
          </p:cNvPr>
          <p:cNvSpPr>
            <a:spLocks noGrp="1"/>
          </p:cNvSpPr>
          <p:nvPr/>
        </p:nvSpPr>
        <p:spPr>
          <a:xfrm>
            <a:off x="781050" y="2286000"/>
            <a:ext cx="1123950" cy="495300"/>
          </a:xfrm>
          <a:prstGeom prst="roundRect">
            <a:avLst>
              <a:gd name="adj" fmla="val 15385"/>
            </a:avLst>
          </a:prstGeom>
          <a:solidFill>
            <a:srgbClr val="F3F4F6"/>
          </a:solidFill>
          <a:ln w="9525">
            <a:solidFill>
              <a:srgbClr val="F3F4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oken-label">
            <a:extLst>
              <a:ext uri="{FF2B5EF4-FFF2-40B4-BE49-F238E27FC236}">
                <a16:creationId xmlns:a16="http://schemas.microsoft.com/office/drawing/2014/main" id="{78B1D199-083E-4703-A53C-99B8CE0508C9}"/>
              </a:ext>
            </a:extLst>
          </p:cNvPr>
          <p:cNvSpPr>
            <a:spLocks noGrp="1"/>
          </p:cNvSpPr>
          <p:nvPr/>
        </p:nvSpPr>
        <p:spPr>
          <a:xfrm>
            <a:off x="857250" y="2381250"/>
            <a:ext cx="9715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35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[CLS]</a:t>
            </a:r>
          </a:p>
        </p:txBody>
      </p:sp>
      <p:sp>
        <p:nvSpPr>
          <p:cNvPr id="7" name="text">
            <a:extLst>
              <a:ext uri="{FF2B5EF4-FFF2-40B4-BE49-F238E27FC236}">
                <a16:creationId xmlns:a16="http://schemas.microsoft.com/office/drawing/2014/main" id="{26BF68CB-E441-488B-B0AB-C10854B63600}"/>
              </a:ext>
            </a:extLst>
          </p:cNvPr>
          <p:cNvSpPr>
            <a:spLocks noGrp="1"/>
          </p:cNvSpPr>
          <p:nvPr/>
        </p:nvSpPr>
        <p:spPr>
          <a:xfrm>
            <a:off x="781050" y="2952750"/>
            <a:ext cx="11239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500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0.4</a:t>
            </a:r>
          </a:p>
        </p:txBody>
      </p:sp>
      <p:sp>
        <p:nvSpPr>
          <p:cNvPr id="8" name="token">
            <a:extLst>
              <a:ext uri="{FF2B5EF4-FFF2-40B4-BE49-F238E27FC236}">
                <a16:creationId xmlns:a16="http://schemas.microsoft.com/office/drawing/2014/main" id="{77710634-E65A-46B0-9757-4442DFB3EB8C}"/>
              </a:ext>
            </a:extLst>
          </p:cNvPr>
          <p:cNvSpPr>
            <a:spLocks noGrp="1"/>
          </p:cNvSpPr>
          <p:nvPr/>
        </p:nvSpPr>
        <p:spPr>
          <a:xfrm>
            <a:off x="2162175" y="2286000"/>
            <a:ext cx="1123950" cy="495300"/>
          </a:xfrm>
          <a:prstGeom prst="roundRect">
            <a:avLst>
              <a:gd name="adj" fmla="val 15385"/>
            </a:avLst>
          </a:prstGeom>
          <a:solidFill>
            <a:srgbClr val="F3F4F6"/>
          </a:solidFill>
          <a:ln w="9525">
            <a:solidFill>
              <a:srgbClr val="F3F4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oken-label">
            <a:extLst>
              <a:ext uri="{FF2B5EF4-FFF2-40B4-BE49-F238E27FC236}">
                <a16:creationId xmlns:a16="http://schemas.microsoft.com/office/drawing/2014/main" id="{B8DE411C-4EC6-4C37-9038-7E353BE7E90B}"/>
              </a:ext>
            </a:extLst>
          </p:cNvPr>
          <p:cNvSpPr>
            <a:spLocks noGrp="1"/>
          </p:cNvSpPr>
          <p:nvPr/>
        </p:nvSpPr>
        <p:spPr>
          <a:xfrm>
            <a:off x="2238375" y="2381250"/>
            <a:ext cx="9715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35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sky</a:t>
            </a:r>
          </a:p>
        </p:txBody>
      </p:sp>
      <p:sp>
        <p:nvSpPr>
          <p:cNvPr id="10" name="text">
            <a:extLst>
              <a:ext uri="{FF2B5EF4-FFF2-40B4-BE49-F238E27FC236}">
                <a16:creationId xmlns:a16="http://schemas.microsoft.com/office/drawing/2014/main" id="{752504FF-AEB5-4B40-9363-A676519050F2}"/>
              </a:ext>
            </a:extLst>
          </p:cNvPr>
          <p:cNvSpPr>
            <a:spLocks noGrp="1"/>
          </p:cNvSpPr>
          <p:nvPr/>
        </p:nvSpPr>
        <p:spPr>
          <a:xfrm>
            <a:off x="2162175" y="2952750"/>
            <a:ext cx="11239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500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0.8</a:t>
            </a:r>
          </a:p>
        </p:txBody>
      </p:sp>
      <p:sp>
        <p:nvSpPr>
          <p:cNvPr id="11" name="token">
            <a:extLst>
              <a:ext uri="{FF2B5EF4-FFF2-40B4-BE49-F238E27FC236}">
                <a16:creationId xmlns:a16="http://schemas.microsoft.com/office/drawing/2014/main" id="{80F4E283-217F-4E87-8A2E-CA07A070BE26}"/>
              </a:ext>
            </a:extLst>
          </p:cNvPr>
          <p:cNvSpPr>
            <a:spLocks noGrp="1"/>
          </p:cNvSpPr>
          <p:nvPr/>
        </p:nvSpPr>
        <p:spPr>
          <a:xfrm>
            <a:off x="3543300" y="2286000"/>
            <a:ext cx="1123950" cy="495300"/>
          </a:xfrm>
          <a:prstGeom prst="roundRect">
            <a:avLst>
              <a:gd name="adj" fmla="val 15385"/>
            </a:avLst>
          </a:prstGeom>
          <a:solidFill>
            <a:srgbClr val="2563EB"/>
          </a:solidFill>
          <a:ln w="9525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oken-label">
            <a:extLst>
              <a:ext uri="{FF2B5EF4-FFF2-40B4-BE49-F238E27FC236}">
                <a16:creationId xmlns:a16="http://schemas.microsoft.com/office/drawing/2014/main" id="{1E204DF6-2C6A-4863-B055-114D224BBBFC}"/>
              </a:ext>
            </a:extLst>
          </p:cNvPr>
          <p:cNvSpPr>
            <a:spLocks noGrp="1"/>
          </p:cNvSpPr>
          <p:nvPr/>
        </p:nvSpPr>
        <p:spPr>
          <a:xfrm>
            <a:off x="3619500" y="2381250"/>
            <a:ext cx="9715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3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bird</a:t>
            </a:r>
          </a:p>
        </p:txBody>
      </p:sp>
      <p:sp>
        <p:nvSpPr>
          <p:cNvPr id="13" name="text">
            <a:extLst>
              <a:ext uri="{FF2B5EF4-FFF2-40B4-BE49-F238E27FC236}">
                <a16:creationId xmlns:a16="http://schemas.microsoft.com/office/drawing/2014/main" id="{F5472EEE-4A09-45A3-8E29-EA172DAB619D}"/>
              </a:ext>
            </a:extLst>
          </p:cNvPr>
          <p:cNvSpPr>
            <a:spLocks noGrp="1"/>
          </p:cNvSpPr>
          <p:nvPr/>
        </p:nvSpPr>
        <p:spPr>
          <a:xfrm>
            <a:off x="3543300" y="2952750"/>
            <a:ext cx="11239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500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2.1</a:t>
            </a:r>
          </a:p>
        </p:txBody>
      </p:sp>
      <p:sp>
        <p:nvSpPr>
          <p:cNvPr id="14" name="token">
            <a:extLst>
              <a:ext uri="{FF2B5EF4-FFF2-40B4-BE49-F238E27FC236}">
                <a16:creationId xmlns:a16="http://schemas.microsoft.com/office/drawing/2014/main" id="{F78FF8DE-F4D8-4B97-B677-E1503CDF6839}"/>
              </a:ext>
            </a:extLst>
          </p:cNvPr>
          <p:cNvSpPr>
            <a:spLocks noGrp="1"/>
          </p:cNvSpPr>
          <p:nvPr/>
        </p:nvSpPr>
        <p:spPr>
          <a:xfrm>
            <a:off x="4924425" y="2286000"/>
            <a:ext cx="1123950" cy="495300"/>
          </a:xfrm>
          <a:prstGeom prst="roundRect">
            <a:avLst>
              <a:gd name="adj" fmla="val 15385"/>
            </a:avLst>
          </a:prstGeom>
          <a:solidFill>
            <a:srgbClr val="F3F4F6"/>
          </a:solidFill>
          <a:ln w="9525">
            <a:solidFill>
              <a:srgbClr val="F3F4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oken-label">
            <a:extLst>
              <a:ext uri="{FF2B5EF4-FFF2-40B4-BE49-F238E27FC236}">
                <a16:creationId xmlns:a16="http://schemas.microsoft.com/office/drawing/2014/main" id="{A394A1CF-790A-4839-B643-5BB834331991}"/>
              </a:ext>
            </a:extLst>
          </p:cNvPr>
          <p:cNvSpPr>
            <a:spLocks noGrp="1"/>
          </p:cNvSpPr>
          <p:nvPr/>
        </p:nvSpPr>
        <p:spPr>
          <a:xfrm>
            <a:off x="5000625" y="2381250"/>
            <a:ext cx="9715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35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branch</a:t>
            </a:r>
          </a:p>
        </p:txBody>
      </p:sp>
      <p:sp>
        <p:nvSpPr>
          <p:cNvPr id="16" name="text">
            <a:extLst>
              <a:ext uri="{FF2B5EF4-FFF2-40B4-BE49-F238E27FC236}">
                <a16:creationId xmlns:a16="http://schemas.microsoft.com/office/drawing/2014/main" id="{7D7092BE-F658-4D6D-8B84-C6ACF174D03E}"/>
              </a:ext>
            </a:extLst>
          </p:cNvPr>
          <p:cNvSpPr>
            <a:spLocks noGrp="1"/>
          </p:cNvSpPr>
          <p:nvPr/>
        </p:nvSpPr>
        <p:spPr>
          <a:xfrm>
            <a:off x="4924425" y="2952750"/>
            <a:ext cx="11239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500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1.2</a:t>
            </a:r>
          </a:p>
        </p:txBody>
      </p:sp>
      <p:sp>
        <p:nvSpPr>
          <p:cNvPr id="17" name="text">
            <a:extLst>
              <a:ext uri="{FF2B5EF4-FFF2-40B4-BE49-F238E27FC236}">
                <a16:creationId xmlns:a16="http://schemas.microsoft.com/office/drawing/2014/main" id="{C70A6FB6-DB42-4A11-B49D-DC9A80834C4B}"/>
              </a:ext>
            </a:extLst>
          </p:cNvPr>
          <p:cNvSpPr>
            <a:spLocks noGrp="1"/>
          </p:cNvSpPr>
          <p:nvPr/>
        </p:nvSpPr>
        <p:spPr>
          <a:xfrm>
            <a:off x="781050" y="3371850"/>
            <a:ext cx="5286375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275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scaled scores</a:t>
            </a:r>
          </a:p>
        </p:txBody>
      </p:sp>
      <p:sp>
        <p:nvSpPr>
          <p:cNvPr id="18" name="flow-arrow">
            <a:extLst>
              <a:ext uri="{FF2B5EF4-FFF2-40B4-BE49-F238E27FC236}">
                <a16:creationId xmlns:a16="http://schemas.microsoft.com/office/drawing/2014/main" id="{E4BA3D34-10AC-4866-8195-AAF9960309FC}"/>
              </a:ext>
            </a:extLst>
          </p:cNvPr>
          <p:cNvSpPr>
            <a:spLocks noGrp="1"/>
          </p:cNvSpPr>
          <p:nvPr/>
        </p:nvSpPr>
        <p:spPr>
          <a:xfrm>
            <a:off x="6267450" y="2724150"/>
            <a:ext cx="552450" cy="342900"/>
          </a:xfrm>
          <a:prstGeom prst="rightArrow">
            <a:avLst/>
          </a:prstGeom>
          <a:solidFill>
            <a:srgbClr val="2563EB"/>
          </a:solidFill>
          <a:ln w="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">
            <a:extLst>
              <a:ext uri="{FF2B5EF4-FFF2-40B4-BE49-F238E27FC236}">
                <a16:creationId xmlns:a16="http://schemas.microsoft.com/office/drawing/2014/main" id="{E8AC627B-0756-4410-8CA5-3C6321983A9C}"/>
              </a:ext>
            </a:extLst>
          </p:cNvPr>
          <p:cNvSpPr>
            <a:spLocks noGrp="1"/>
          </p:cNvSpPr>
          <p:nvPr/>
        </p:nvSpPr>
        <p:spPr>
          <a:xfrm>
            <a:off x="6153150" y="3257550"/>
            <a:ext cx="7810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275" b="1" i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2563EB"/>
                </a:solidFill>
                <a:latin typeface="Arial"/>
                <a:ea typeface="Arial"/>
                <a:cs typeface="Arial"/>
              </a:rPr>
              <a:t>softmax</a:t>
            </a:r>
          </a:p>
        </p:txBody>
      </p:sp>
      <p:sp>
        <p:nvSpPr>
          <p:cNvPr id="20" name="attention-weight">
            <a:extLst>
              <a:ext uri="{FF2B5EF4-FFF2-40B4-BE49-F238E27FC236}">
                <a16:creationId xmlns:a16="http://schemas.microsoft.com/office/drawing/2014/main" id="{C72C4D7B-4E83-474F-A350-97904AADB369}"/>
              </a:ext>
            </a:extLst>
          </p:cNvPr>
          <p:cNvSpPr>
            <a:spLocks noGrp="1"/>
          </p:cNvSpPr>
          <p:nvPr/>
        </p:nvSpPr>
        <p:spPr>
          <a:xfrm>
            <a:off x="7334250" y="2286000"/>
            <a:ext cx="514350" cy="495300"/>
          </a:xfrm>
          <a:prstGeom prst="rect">
            <a:avLst/>
          </a:prstGeom>
          <a:solidFill>
            <a:srgbClr val="EAF2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">
            <a:extLst>
              <a:ext uri="{FF2B5EF4-FFF2-40B4-BE49-F238E27FC236}">
                <a16:creationId xmlns:a16="http://schemas.microsoft.com/office/drawing/2014/main" id="{EA743BB1-E92B-44A4-8250-7DF03DB12397}"/>
              </a:ext>
            </a:extLst>
          </p:cNvPr>
          <p:cNvSpPr>
            <a:spLocks noGrp="1"/>
          </p:cNvSpPr>
          <p:nvPr/>
        </p:nvSpPr>
        <p:spPr>
          <a:xfrm>
            <a:off x="7334250" y="2419350"/>
            <a:ext cx="5143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35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0.10</a:t>
            </a:r>
          </a:p>
        </p:txBody>
      </p:sp>
      <p:sp>
        <p:nvSpPr>
          <p:cNvPr id="22" name="attention-weight">
            <a:extLst>
              <a:ext uri="{FF2B5EF4-FFF2-40B4-BE49-F238E27FC236}">
                <a16:creationId xmlns:a16="http://schemas.microsoft.com/office/drawing/2014/main" id="{7D4D6F3D-7DEF-4891-83CE-7489EE17C811}"/>
              </a:ext>
            </a:extLst>
          </p:cNvPr>
          <p:cNvSpPr>
            <a:spLocks noGrp="1"/>
          </p:cNvSpPr>
          <p:nvPr/>
        </p:nvSpPr>
        <p:spPr>
          <a:xfrm>
            <a:off x="7924800" y="2286000"/>
            <a:ext cx="609600" cy="495300"/>
          </a:xfrm>
          <a:prstGeom prst="rect">
            <a:avLst/>
          </a:prstGeom>
          <a:solidFill>
            <a:srgbClr val="EAF2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">
            <a:extLst>
              <a:ext uri="{FF2B5EF4-FFF2-40B4-BE49-F238E27FC236}">
                <a16:creationId xmlns:a16="http://schemas.microsoft.com/office/drawing/2014/main" id="{330A9B17-4537-484E-9867-1439A716FFE3}"/>
              </a:ext>
            </a:extLst>
          </p:cNvPr>
          <p:cNvSpPr>
            <a:spLocks noGrp="1"/>
          </p:cNvSpPr>
          <p:nvPr/>
        </p:nvSpPr>
        <p:spPr>
          <a:xfrm>
            <a:off x="7924800" y="2419350"/>
            <a:ext cx="6096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35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0.15</a:t>
            </a:r>
          </a:p>
        </p:txBody>
      </p:sp>
      <p:sp>
        <p:nvSpPr>
          <p:cNvPr id="24" name="attention-weight">
            <a:extLst>
              <a:ext uri="{FF2B5EF4-FFF2-40B4-BE49-F238E27FC236}">
                <a16:creationId xmlns:a16="http://schemas.microsoft.com/office/drawing/2014/main" id="{074F227D-2A21-470B-9098-F6FD3F9C74BA}"/>
              </a:ext>
            </a:extLst>
          </p:cNvPr>
          <p:cNvSpPr>
            <a:spLocks noGrp="1"/>
          </p:cNvSpPr>
          <p:nvPr/>
        </p:nvSpPr>
        <p:spPr>
          <a:xfrm>
            <a:off x="8610600" y="2286000"/>
            <a:ext cx="1809750" cy="495300"/>
          </a:xfrm>
          <a:prstGeom prst="rect">
            <a:avLst/>
          </a:prstGeom>
          <a:solidFill>
            <a:srgbClr val="2563EB"/>
          </a:solidFill>
          <a:ln w="9525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">
            <a:extLst>
              <a:ext uri="{FF2B5EF4-FFF2-40B4-BE49-F238E27FC236}">
                <a16:creationId xmlns:a16="http://schemas.microsoft.com/office/drawing/2014/main" id="{E3A1BDBD-26D8-44F9-A23E-C43B539CB318}"/>
              </a:ext>
            </a:extLst>
          </p:cNvPr>
          <p:cNvSpPr>
            <a:spLocks noGrp="1"/>
          </p:cNvSpPr>
          <p:nvPr/>
        </p:nvSpPr>
        <p:spPr>
          <a:xfrm>
            <a:off x="8610600" y="2419350"/>
            <a:ext cx="1809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3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0.55</a:t>
            </a:r>
          </a:p>
        </p:txBody>
      </p:sp>
      <p:sp>
        <p:nvSpPr>
          <p:cNvPr id="26" name="attention-weight">
            <a:extLst>
              <a:ext uri="{FF2B5EF4-FFF2-40B4-BE49-F238E27FC236}">
                <a16:creationId xmlns:a16="http://schemas.microsoft.com/office/drawing/2014/main" id="{04ACD1BD-7482-4DA8-9137-4B28D290BDA7}"/>
              </a:ext>
            </a:extLst>
          </p:cNvPr>
          <p:cNvSpPr>
            <a:spLocks noGrp="1"/>
          </p:cNvSpPr>
          <p:nvPr/>
        </p:nvSpPr>
        <p:spPr>
          <a:xfrm>
            <a:off x="10496550" y="2286000"/>
            <a:ext cx="742950" cy="495300"/>
          </a:xfrm>
          <a:prstGeom prst="rect">
            <a:avLst/>
          </a:prstGeom>
          <a:solidFill>
            <a:srgbClr val="EAF2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">
            <a:extLst>
              <a:ext uri="{FF2B5EF4-FFF2-40B4-BE49-F238E27FC236}">
                <a16:creationId xmlns:a16="http://schemas.microsoft.com/office/drawing/2014/main" id="{1ED0A976-4DB9-4375-9716-A59391CC35F1}"/>
              </a:ext>
            </a:extLst>
          </p:cNvPr>
          <p:cNvSpPr>
            <a:spLocks noGrp="1"/>
          </p:cNvSpPr>
          <p:nvPr/>
        </p:nvSpPr>
        <p:spPr>
          <a:xfrm>
            <a:off x="10496550" y="2419350"/>
            <a:ext cx="7429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35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0.20</a:t>
            </a:r>
          </a:p>
        </p:txBody>
      </p:sp>
      <p:sp>
        <p:nvSpPr>
          <p:cNvPr id="28" name="text">
            <a:extLst>
              <a:ext uri="{FF2B5EF4-FFF2-40B4-BE49-F238E27FC236}">
                <a16:creationId xmlns:a16="http://schemas.microsoft.com/office/drawing/2014/main" id="{EB92F1CB-14AD-4FC8-94B9-3590650E4C30}"/>
              </a:ext>
            </a:extLst>
          </p:cNvPr>
          <p:cNvSpPr>
            <a:spLocks noGrp="1"/>
          </p:cNvSpPr>
          <p:nvPr/>
        </p:nvSpPr>
        <p:spPr>
          <a:xfrm>
            <a:off x="7334250" y="2952750"/>
            <a:ext cx="3810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500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weights sum to 1.00</a:t>
            </a:r>
          </a:p>
        </p:txBody>
      </p:sp>
      <p:sp>
        <p:nvSpPr>
          <p:cNvPr id="29" name="formula-box">
            <a:extLst>
              <a:ext uri="{FF2B5EF4-FFF2-40B4-BE49-F238E27FC236}">
                <a16:creationId xmlns:a16="http://schemas.microsoft.com/office/drawing/2014/main" id="{6DEAB9C9-593B-4ADE-BD5D-EEE7638EAAF3}"/>
              </a:ext>
            </a:extLst>
          </p:cNvPr>
          <p:cNvSpPr>
            <a:spLocks noGrp="1"/>
          </p:cNvSpPr>
          <p:nvPr/>
        </p:nvSpPr>
        <p:spPr>
          <a:xfrm>
            <a:off x="1066800" y="4524375"/>
            <a:ext cx="10058400" cy="838200"/>
          </a:xfrm>
          <a:prstGeom prst="roundRect">
            <a:avLst>
              <a:gd name="adj" fmla="val 9091"/>
            </a:avLst>
          </a:prstGeom>
          <a:solidFill>
            <a:srgbClr val="EAF2FF"/>
          </a:solidFill>
          <a:ln w="9525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formula">
            <a:extLst>
              <a:ext uri="{FF2B5EF4-FFF2-40B4-BE49-F238E27FC236}">
                <a16:creationId xmlns:a16="http://schemas.microsoft.com/office/drawing/2014/main" id="{94902423-F88B-418C-9826-7A755BD02137}"/>
              </a:ext>
            </a:extLst>
          </p:cNvPr>
          <p:cNvSpPr>
            <a:spLocks noGrp="1"/>
          </p:cNvSpPr>
          <p:nvPr/>
        </p:nvSpPr>
        <p:spPr>
          <a:xfrm>
            <a:off x="1257300" y="4676775"/>
            <a:ext cx="96774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2025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defRPr>
            </a:pPr>
            <a:r>
              <a:rPr sz="2025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rPr>
              <a:t>output_[CLS] = 0.10v_cls + 0.15v_sky + 0.55v_bird + 0.20v_branch</a:t>
            </a:r>
          </a:p>
        </p:txBody>
      </p:sp>
      <p:sp>
        <p:nvSpPr>
          <p:cNvPr id="31" name="formula-caption">
            <a:extLst>
              <a:ext uri="{FF2B5EF4-FFF2-40B4-BE49-F238E27FC236}">
                <a16:creationId xmlns:a16="http://schemas.microsoft.com/office/drawing/2014/main" id="{66166949-BF62-43EA-8217-0FF8BE0B5682}"/>
              </a:ext>
            </a:extLst>
          </p:cNvPr>
          <p:cNvSpPr>
            <a:spLocks noGrp="1"/>
          </p:cNvSpPr>
          <p:nvPr/>
        </p:nvSpPr>
        <p:spPr>
          <a:xfrm>
            <a:off x="1238250" y="5105400"/>
            <a:ext cx="9715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975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975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The output is a weighted sum of value vectors</a:t>
            </a:r>
          </a:p>
        </p:txBody>
      </p:sp>
      <p:sp>
        <p:nvSpPr>
          <p:cNvPr id="32" name="slide-number">
            <a:extLst>
              <a:ext uri="{FF2B5EF4-FFF2-40B4-BE49-F238E27FC236}">
                <a16:creationId xmlns:a16="http://schemas.microsoft.com/office/drawing/2014/main" id="{C86F4699-6723-4893-9BCE-456DF9D95968}"/>
              </a:ext>
            </a:extLst>
          </p:cNvPr>
          <p:cNvSpPr>
            <a:spLocks noGrp="1"/>
          </p:cNvSpPr>
          <p:nvPr/>
        </p:nvSpPr>
        <p:spPr>
          <a:xfrm>
            <a:off x="11191875" y="6477000"/>
            <a:ext cx="381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900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19559982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kicker">
            <a:extLst>
              <a:ext uri="{FF2B5EF4-FFF2-40B4-BE49-F238E27FC236}">
                <a16:creationId xmlns:a16="http://schemas.microsoft.com/office/drawing/2014/main" id="{C3F95D9C-39D5-4C13-BE09-0E3A9435CF8D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050" b="1" i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563EB"/>
                </a:solidFill>
                <a:latin typeface="Arial"/>
                <a:ea typeface="Arial"/>
                <a:cs typeface="Arial"/>
              </a:rPr>
              <a:t>VISION TRANSFORMERS</a:t>
            </a:r>
          </a:p>
        </p:txBody>
      </p:sp>
      <p:sp>
        <p:nvSpPr>
          <p:cNvPr id="2" name="slide-title">
            <a:extLst>
              <a:ext uri="{FF2B5EF4-FFF2-40B4-BE49-F238E27FC236}">
                <a16:creationId xmlns:a16="http://schemas.microsoft.com/office/drawing/2014/main" id="{ED0E9DB1-F566-4FCF-B161-AF2ADB7851B2}"/>
              </a:ext>
            </a:extLst>
          </p:cNvPr>
          <p:cNvSpPr>
            <a:spLocks noGrp="1"/>
          </p:cNvSpPr>
          <p:nvPr/>
        </p:nvSpPr>
        <p:spPr>
          <a:xfrm>
            <a:off x="609600" y="609600"/>
            <a:ext cx="109728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270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QKᵀ forms a T × T attention map</a:t>
            </a:r>
          </a:p>
        </p:txBody>
      </p:sp>
      <p:sp>
        <p:nvSpPr>
          <p:cNvPr id="3" name="title-rule">
            <a:extLst>
              <a:ext uri="{FF2B5EF4-FFF2-40B4-BE49-F238E27FC236}">
                <a16:creationId xmlns:a16="http://schemas.microsoft.com/office/drawing/2014/main" id="{E0D5AEB6-05BA-435D-96FE-9EAEA83DD6FA}"/>
              </a:ext>
            </a:extLst>
          </p:cNvPr>
          <p:cNvSpPr>
            <a:spLocks noGrp="1"/>
          </p:cNvSpPr>
          <p:nvPr/>
        </p:nvSpPr>
        <p:spPr>
          <a:xfrm>
            <a:off x="609600" y="1304925"/>
            <a:ext cx="10972800" cy="19050"/>
          </a:xfrm>
          <a:prstGeom prst="rect">
            <a:avLst/>
          </a:prstGeom>
          <a:solidFill>
            <a:srgbClr val="111111"/>
          </a:solidFill>
          <a:ln w="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flow-arrow">
            <a:extLst>
              <a:ext uri="{FF2B5EF4-FFF2-40B4-BE49-F238E27FC236}">
                <a16:creationId xmlns:a16="http://schemas.microsoft.com/office/drawing/2014/main" id="{AAFC3F3E-883F-47FF-A422-92B18F24AF2E}"/>
              </a:ext>
            </a:extLst>
          </p:cNvPr>
          <p:cNvSpPr>
            <a:spLocks noGrp="1"/>
          </p:cNvSpPr>
          <p:nvPr/>
        </p:nvSpPr>
        <p:spPr>
          <a:xfrm>
            <a:off x="2533650" y="2933700"/>
            <a:ext cx="428625" cy="285750"/>
          </a:xfrm>
          <a:prstGeom prst="rightArrow">
            <a:avLst/>
          </a:prstGeom>
          <a:solidFill>
            <a:srgbClr val="2563EB"/>
          </a:solidFill>
          <a:ln w="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flow-arrow">
            <a:extLst>
              <a:ext uri="{FF2B5EF4-FFF2-40B4-BE49-F238E27FC236}">
                <a16:creationId xmlns:a16="http://schemas.microsoft.com/office/drawing/2014/main" id="{D1A19C34-A973-49C7-BB6E-D9C660B9046B}"/>
              </a:ext>
            </a:extLst>
          </p:cNvPr>
          <p:cNvSpPr>
            <a:spLocks noGrp="1"/>
          </p:cNvSpPr>
          <p:nvPr/>
        </p:nvSpPr>
        <p:spPr>
          <a:xfrm>
            <a:off x="5010150" y="2933700"/>
            <a:ext cx="428625" cy="285750"/>
          </a:xfrm>
          <a:prstGeom prst="rightArrow">
            <a:avLst/>
          </a:prstGeom>
          <a:solidFill>
            <a:srgbClr val="2563EB"/>
          </a:solidFill>
          <a:ln w="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flow-arrow">
            <a:extLst>
              <a:ext uri="{FF2B5EF4-FFF2-40B4-BE49-F238E27FC236}">
                <a16:creationId xmlns:a16="http://schemas.microsoft.com/office/drawing/2014/main" id="{5C88703F-4057-473C-B997-A2E9151C01A7}"/>
              </a:ext>
            </a:extLst>
          </p:cNvPr>
          <p:cNvSpPr>
            <a:spLocks noGrp="1"/>
          </p:cNvSpPr>
          <p:nvPr/>
        </p:nvSpPr>
        <p:spPr>
          <a:xfrm>
            <a:off x="7620000" y="2933700"/>
            <a:ext cx="428625" cy="285750"/>
          </a:xfrm>
          <a:prstGeom prst="rightArrow">
            <a:avLst/>
          </a:prstGeom>
          <a:solidFill>
            <a:srgbClr val="2563EB"/>
          </a:solidFill>
          <a:ln w="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flow-arrow">
            <a:extLst>
              <a:ext uri="{FF2B5EF4-FFF2-40B4-BE49-F238E27FC236}">
                <a16:creationId xmlns:a16="http://schemas.microsoft.com/office/drawing/2014/main" id="{0B095AED-9FF1-43FB-9754-2AAB72310D81}"/>
              </a:ext>
            </a:extLst>
          </p:cNvPr>
          <p:cNvSpPr>
            <a:spLocks noGrp="1"/>
          </p:cNvSpPr>
          <p:nvPr/>
        </p:nvSpPr>
        <p:spPr>
          <a:xfrm>
            <a:off x="9944100" y="2933700"/>
            <a:ext cx="428625" cy="285750"/>
          </a:xfrm>
          <a:prstGeom prst="rightArrow">
            <a:avLst/>
          </a:prstGeom>
          <a:solidFill>
            <a:srgbClr val="2563EB"/>
          </a:solidFill>
          <a:ln w="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matrix-q">
            <a:extLst>
              <a:ext uri="{FF2B5EF4-FFF2-40B4-BE49-F238E27FC236}">
                <a16:creationId xmlns:a16="http://schemas.microsoft.com/office/drawing/2014/main" id="{FF9DCF7E-4EC1-4015-A81E-50983D7BBF63}"/>
              </a:ext>
            </a:extLst>
          </p:cNvPr>
          <p:cNvSpPr>
            <a:spLocks noGrp="1"/>
          </p:cNvSpPr>
          <p:nvPr/>
        </p:nvSpPr>
        <p:spPr>
          <a:xfrm>
            <a:off x="762000" y="1981200"/>
            <a:ext cx="1476375" cy="2381250"/>
          </a:xfrm>
          <a:prstGeom prst="rect">
            <a:avLst/>
          </a:prstGeom>
          <a:solidFill>
            <a:srgbClr val="F3F4F6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">
            <a:extLst>
              <a:ext uri="{FF2B5EF4-FFF2-40B4-BE49-F238E27FC236}">
                <a16:creationId xmlns:a16="http://schemas.microsoft.com/office/drawing/2014/main" id="{FBC30E48-994E-46C7-9D56-B06A4CDE2121}"/>
              </a:ext>
            </a:extLst>
          </p:cNvPr>
          <p:cNvSpPr>
            <a:spLocks noGrp="1"/>
          </p:cNvSpPr>
          <p:nvPr/>
        </p:nvSpPr>
        <p:spPr>
          <a:xfrm>
            <a:off x="762000" y="2781300"/>
            <a:ext cx="1476375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2550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defRPr>
            </a:pPr>
            <a:r>
              <a:rPr sz="2550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rPr>
              <a:t>Q</a:t>
            </a:r>
          </a:p>
        </p:txBody>
      </p:sp>
      <p:sp>
        <p:nvSpPr>
          <p:cNvPr id="10" name="text">
            <a:extLst>
              <a:ext uri="{FF2B5EF4-FFF2-40B4-BE49-F238E27FC236}">
                <a16:creationId xmlns:a16="http://schemas.microsoft.com/office/drawing/2014/main" id="{302244AC-AECA-4272-9C3E-227E9B0D0EED}"/>
              </a:ext>
            </a:extLst>
          </p:cNvPr>
          <p:cNvSpPr>
            <a:spLocks noGrp="1"/>
          </p:cNvSpPr>
          <p:nvPr/>
        </p:nvSpPr>
        <p:spPr>
          <a:xfrm>
            <a:off x="762000" y="4514850"/>
            <a:ext cx="1476375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350" b="0" i="0">
                <a:solidFill>
                  <a:srgbClr val="596273"/>
                </a:solidFill>
                <a:latin typeface="Cambria Math"/>
                <a:ea typeface="Cambria Math"/>
                <a:cs typeface="Cambria Math"/>
              </a:defRPr>
            </a:pPr>
            <a:r>
              <a:rPr sz="1350" b="0" i="0">
                <a:solidFill>
                  <a:srgbClr val="596273"/>
                </a:solidFill>
                <a:latin typeface="Cambria Math"/>
                <a:ea typeface="Cambria Math"/>
                <a:cs typeface="Cambria Math"/>
              </a:rPr>
              <a:t>T × dₖ</a:t>
            </a:r>
          </a:p>
        </p:txBody>
      </p:sp>
      <p:sp>
        <p:nvSpPr>
          <p:cNvPr id="11" name="matrix-kt">
            <a:extLst>
              <a:ext uri="{FF2B5EF4-FFF2-40B4-BE49-F238E27FC236}">
                <a16:creationId xmlns:a16="http://schemas.microsoft.com/office/drawing/2014/main" id="{2CD0A95B-EB2B-4568-922D-E87F2906E698}"/>
              </a:ext>
            </a:extLst>
          </p:cNvPr>
          <p:cNvSpPr>
            <a:spLocks noGrp="1"/>
          </p:cNvSpPr>
          <p:nvPr/>
        </p:nvSpPr>
        <p:spPr>
          <a:xfrm>
            <a:off x="3143250" y="2333625"/>
            <a:ext cx="1571625" cy="1123950"/>
          </a:xfrm>
          <a:prstGeom prst="rect">
            <a:avLst/>
          </a:prstGeom>
          <a:solidFill>
            <a:srgbClr val="F3F4F6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">
            <a:extLst>
              <a:ext uri="{FF2B5EF4-FFF2-40B4-BE49-F238E27FC236}">
                <a16:creationId xmlns:a16="http://schemas.microsoft.com/office/drawing/2014/main" id="{2339FD8A-719C-472E-A732-8BE24E9DC2B3}"/>
              </a:ext>
            </a:extLst>
          </p:cNvPr>
          <p:cNvSpPr>
            <a:spLocks noGrp="1"/>
          </p:cNvSpPr>
          <p:nvPr/>
        </p:nvSpPr>
        <p:spPr>
          <a:xfrm>
            <a:off x="3143250" y="2667000"/>
            <a:ext cx="1571625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2400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defRPr>
            </a:pPr>
            <a:r>
              <a:rPr sz="2400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rPr>
              <a:t>Kᵀ</a:t>
            </a:r>
          </a:p>
        </p:txBody>
      </p:sp>
      <p:sp>
        <p:nvSpPr>
          <p:cNvPr id="13" name="text">
            <a:extLst>
              <a:ext uri="{FF2B5EF4-FFF2-40B4-BE49-F238E27FC236}">
                <a16:creationId xmlns:a16="http://schemas.microsoft.com/office/drawing/2014/main" id="{B9EED842-5D0B-40C1-A63C-F40D1B74765B}"/>
              </a:ext>
            </a:extLst>
          </p:cNvPr>
          <p:cNvSpPr>
            <a:spLocks noGrp="1"/>
          </p:cNvSpPr>
          <p:nvPr/>
        </p:nvSpPr>
        <p:spPr>
          <a:xfrm>
            <a:off x="3143250" y="3619500"/>
            <a:ext cx="1571625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350" b="0" i="0">
                <a:solidFill>
                  <a:srgbClr val="596273"/>
                </a:solidFill>
                <a:latin typeface="Cambria Math"/>
                <a:ea typeface="Cambria Math"/>
                <a:cs typeface="Cambria Math"/>
              </a:defRPr>
            </a:pPr>
            <a:r>
              <a:rPr sz="1350" b="0" i="0">
                <a:solidFill>
                  <a:srgbClr val="596273"/>
                </a:solidFill>
                <a:latin typeface="Cambria Math"/>
                <a:ea typeface="Cambria Math"/>
                <a:cs typeface="Cambria Math"/>
              </a:rPr>
              <a:t>dₖ × T</a:t>
            </a:r>
          </a:p>
        </p:txBody>
      </p:sp>
      <p:sp>
        <p:nvSpPr>
          <p:cNvPr id="14" name="matrix-scores">
            <a:extLst>
              <a:ext uri="{FF2B5EF4-FFF2-40B4-BE49-F238E27FC236}">
                <a16:creationId xmlns:a16="http://schemas.microsoft.com/office/drawing/2014/main" id="{821895C7-5B48-4963-AA28-3AE8F4F2B748}"/>
              </a:ext>
            </a:extLst>
          </p:cNvPr>
          <p:cNvSpPr>
            <a:spLocks noGrp="1"/>
          </p:cNvSpPr>
          <p:nvPr/>
        </p:nvSpPr>
        <p:spPr>
          <a:xfrm>
            <a:off x="5619750" y="1981200"/>
            <a:ext cx="1714500" cy="2381250"/>
          </a:xfrm>
          <a:prstGeom prst="rect">
            <a:avLst/>
          </a:prstGeom>
          <a:solidFill>
            <a:srgbClr val="EAF2FF"/>
          </a:solidFill>
          <a:ln w="9525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">
            <a:extLst>
              <a:ext uri="{FF2B5EF4-FFF2-40B4-BE49-F238E27FC236}">
                <a16:creationId xmlns:a16="http://schemas.microsoft.com/office/drawing/2014/main" id="{E5049E1A-62CB-4CAE-9992-28DCB22030AF}"/>
              </a:ext>
            </a:extLst>
          </p:cNvPr>
          <p:cNvSpPr>
            <a:spLocks noGrp="1"/>
          </p:cNvSpPr>
          <p:nvPr/>
        </p:nvSpPr>
        <p:spPr>
          <a:xfrm>
            <a:off x="5619750" y="2781300"/>
            <a:ext cx="17145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2325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defRPr>
            </a:pPr>
            <a:r>
              <a:rPr sz="2325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rPr>
              <a:t>QKᵀ</a:t>
            </a:r>
          </a:p>
        </p:txBody>
      </p:sp>
      <p:sp>
        <p:nvSpPr>
          <p:cNvPr id="16" name="text">
            <a:extLst>
              <a:ext uri="{FF2B5EF4-FFF2-40B4-BE49-F238E27FC236}">
                <a16:creationId xmlns:a16="http://schemas.microsoft.com/office/drawing/2014/main" id="{8B8E9CB1-4DE9-4F4A-B8D0-842BEEB4AE50}"/>
              </a:ext>
            </a:extLst>
          </p:cNvPr>
          <p:cNvSpPr>
            <a:spLocks noGrp="1"/>
          </p:cNvSpPr>
          <p:nvPr/>
        </p:nvSpPr>
        <p:spPr>
          <a:xfrm>
            <a:off x="5619750" y="4514850"/>
            <a:ext cx="17145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350" b="1" i="0">
                <a:solidFill>
                  <a:srgbClr val="2563EB"/>
                </a:solidFill>
                <a:latin typeface="Cambria Math"/>
                <a:ea typeface="Cambria Math"/>
                <a:cs typeface="Cambria Math"/>
              </a:defRPr>
            </a:pPr>
            <a:r>
              <a:rPr sz="1350" b="1" i="0">
                <a:solidFill>
                  <a:srgbClr val="2563EB"/>
                </a:solidFill>
                <a:latin typeface="Cambria Math"/>
                <a:ea typeface="Cambria Math"/>
                <a:cs typeface="Cambria Math"/>
              </a:rPr>
              <a:t>T × T</a:t>
            </a:r>
          </a:p>
        </p:txBody>
      </p:sp>
      <p:sp>
        <p:nvSpPr>
          <p:cNvPr id="17" name="matrix-v">
            <a:extLst>
              <a:ext uri="{FF2B5EF4-FFF2-40B4-BE49-F238E27FC236}">
                <a16:creationId xmlns:a16="http://schemas.microsoft.com/office/drawing/2014/main" id="{4E45B4B9-F130-4C3E-A19A-23A968002EAC}"/>
              </a:ext>
            </a:extLst>
          </p:cNvPr>
          <p:cNvSpPr>
            <a:spLocks noGrp="1"/>
          </p:cNvSpPr>
          <p:nvPr/>
        </p:nvSpPr>
        <p:spPr>
          <a:xfrm>
            <a:off x="8191500" y="1981200"/>
            <a:ext cx="1476375" cy="2381250"/>
          </a:xfrm>
          <a:prstGeom prst="rect">
            <a:avLst/>
          </a:prstGeom>
          <a:solidFill>
            <a:srgbClr val="F3F4F6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">
            <a:extLst>
              <a:ext uri="{FF2B5EF4-FFF2-40B4-BE49-F238E27FC236}">
                <a16:creationId xmlns:a16="http://schemas.microsoft.com/office/drawing/2014/main" id="{A27F0674-E0FC-42E8-BEEA-89D7903414DD}"/>
              </a:ext>
            </a:extLst>
          </p:cNvPr>
          <p:cNvSpPr>
            <a:spLocks noGrp="1"/>
          </p:cNvSpPr>
          <p:nvPr/>
        </p:nvSpPr>
        <p:spPr>
          <a:xfrm>
            <a:off x="8191500" y="2781300"/>
            <a:ext cx="1476375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2550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defRPr>
            </a:pPr>
            <a:r>
              <a:rPr sz="2550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rPr>
              <a:t>V</a:t>
            </a:r>
          </a:p>
        </p:txBody>
      </p:sp>
      <p:sp>
        <p:nvSpPr>
          <p:cNvPr id="19" name="text">
            <a:extLst>
              <a:ext uri="{FF2B5EF4-FFF2-40B4-BE49-F238E27FC236}">
                <a16:creationId xmlns:a16="http://schemas.microsoft.com/office/drawing/2014/main" id="{7DCD134D-4BC6-48BE-A9C2-4F5DF18E5D50}"/>
              </a:ext>
            </a:extLst>
          </p:cNvPr>
          <p:cNvSpPr>
            <a:spLocks noGrp="1"/>
          </p:cNvSpPr>
          <p:nvPr/>
        </p:nvSpPr>
        <p:spPr>
          <a:xfrm>
            <a:off x="8191500" y="4514850"/>
            <a:ext cx="1476375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350" b="0" i="0">
                <a:solidFill>
                  <a:srgbClr val="596273"/>
                </a:solidFill>
                <a:latin typeface="Cambria Math"/>
                <a:ea typeface="Cambria Math"/>
                <a:cs typeface="Cambria Math"/>
              </a:defRPr>
            </a:pPr>
            <a:r>
              <a:rPr sz="1350" b="0" i="0">
                <a:solidFill>
                  <a:srgbClr val="596273"/>
                </a:solidFill>
                <a:latin typeface="Cambria Math"/>
                <a:ea typeface="Cambria Math"/>
                <a:cs typeface="Cambria Math"/>
              </a:rPr>
              <a:t>T × dᵥ</a:t>
            </a:r>
          </a:p>
        </p:txBody>
      </p:sp>
      <p:sp>
        <p:nvSpPr>
          <p:cNvPr id="20" name="matrix-h">
            <a:extLst>
              <a:ext uri="{FF2B5EF4-FFF2-40B4-BE49-F238E27FC236}">
                <a16:creationId xmlns:a16="http://schemas.microsoft.com/office/drawing/2014/main" id="{5BC04172-5031-49AD-AB7C-8F7B29C71AF6}"/>
              </a:ext>
            </a:extLst>
          </p:cNvPr>
          <p:cNvSpPr>
            <a:spLocks noGrp="1"/>
          </p:cNvSpPr>
          <p:nvPr/>
        </p:nvSpPr>
        <p:spPr>
          <a:xfrm>
            <a:off x="10287000" y="1981200"/>
            <a:ext cx="1143000" cy="2381250"/>
          </a:xfrm>
          <a:prstGeom prst="rect">
            <a:avLst/>
          </a:prstGeom>
          <a:solidFill>
            <a:srgbClr val="EAF2FF"/>
          </a:solidFill>
          <a:ln w="9525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">
            <a:extLst>
              <a:ext uri="{FF2B5EF4-FFF2-40B4-BE49-F238E27FC236}">
                <a16:creationId xmlns:a16="http://schemas.microsoft.com/office/drawing/2014/main" id="{825326F9-9081-4528-8901-231EFE39270B}"/>
              </a:ext>
            </a:extLst>
          </p:cNvPr>
          <p:cNvSpPr>
            <a:spLocks noGrp="1"/>
          </p:cNvSpPr>
          <p:nvPr/>
        </p:nvSpPr>
        <p:spPr>
          <a:xfrm>
            <a:off x="10287000" y="2781300"/>
            <a:ext cx="11430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2550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defRPr>
            </a:pPr>
            <a:r>
              <a:rPr sz="2550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rPr>
              <a:t>H</a:t>
            </a:r>
          </a:p>
        </p:txBody>
      </p:sp>
      <p:sp>
        <p:nvSpPr>
          <p:cNvPr id="22" name="text">
            <a:extLst>
              <a:ext uri="{FF2B5EF4-FFF2-40B4-BE49-F238E27FC236}">
                <a16:creationId xmlns:a16="http://schemas.microsoft.com/office/drawing/2014/main" id="{5BD3073C-6CD9-48C7-A1F3-0E12BD7AE62D}"/>
              </a:ext>
            </a:extLst>
          </p:cNvPr>
          <p:cNvSpPr>
            <a:spLocks noGrp="1"/>
          </p:cNvSpPr>
          <p:nvPr/>
        </p:nvSpPr>
        <p:spPr>
          <a:xfrm>
            <a:off x="10287000" y="4514850"/>
            <a:ext cx="1143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350" b="1" i="0">
                <a:solidFill>
                  <a:srgbClr val="2563EB"/>
                </a:solidFill>
                <a:latin typeface="Cambria Math"/>
                <a:ea typeface="Cambria Math"/>
                <a:cs typeface="Cambria Math"/>
              </a:defRPr>
            </a:pPr>
            <a:r>
              <a:rPr sz="1350" b="1" i="0">
                <a:solidFill>
                  <a:srgbClr val="2563EB"/>
                </a:solidFill>
                <a:latin typeface="Cambria Math"/>
                <a:ea typeface="Cambria Math"/>
                <a:cs typeface="Cambria Math"/>
              </a:rPr>
              <a:t>T × dᵥ</a:t>
            </a:r>
          </a:p>
        </p:txBody>
      </p:sp>
      <p:sp>
        <p:nvSpPr>
          <p:cNvPr id="23" name="text">
            <a:extLst>
              <a:ext uri="{FF2B5EF4-FFF2-40B4-BE49-F238E27FC236}">
                <a16:creationId xmlns:a16="http://schemas.microsoft.com/office/drawing/2014/main" id="{7E8FD026-78AD-4B0D-90B5-9BD90C8E1D93}"/>
              </a:ext>
            </a:extLst>
          </p:cNvPr>
          <p:cNvSpPr>
            <a:spLocks noGrp="1"/>
          </p:cNvSpPr>
          <p:nvPr/>
        </p:nvSpPr>
        <p:spPr>
          <a:xfrm>
            <a:off x="5562600" y="1581150"/>
            <a:ext cx="18288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350" b="1" i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2563EB"/>
                </a:solidFill>
                <a:latin typeface="Arial"/>
                <a:ea typeface="Arial"/>
                <a:cs typeface="Arial"/>
              </a:rPr>
              <a:t>softmax row-wise</a:t>
            </a:r>
          </a:p>
        </p:txBody>
      </p:sp>
      <p:sp>
        <p:nvSpPr>
          <p:cNvPr id="24" name="text">
            <a:extLst>
              <a:ext uri="{FF2B5EF4-FFF2-40B4-BE49-F238E27FC236}">
                <a16:creationId xmlns:a16="http://schemas.microsoft.com/office/drawing/2014/main" id="{D5802DE8-CB9C-4949-906E-06A977042E9E}"/>
              </a:ext>
            </a:extLst>
          </p:cNvPr>
          <p:cNvSpPr>
            <a:spLocks noGrp="1"/>
          </p:cNvSpPr>
          <p:nvPr/>
        </p:nvSpPr>
        <p:spPr>
          <a:xfrm>
            <a:off x="1619250" y="5219700"/>
            <a:ext cx="8953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65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Each row of the attention map is nonnegative and sums to 1.</a:t>
            </a:r>
          </a:p>
        </p:txBody>
      </p:sp>
      <p:sp>
        <p:nvSpPr>
          <p:cNvPr id="25" name="formula-box">
            <a:extLst>
              <a:ext uri="{FF2B5EF4-FFF2-40B4-BE49-F238E27FC236}">
                <a16:creationId xmlns:a16="http://schemas.microsoft.com/office/drawing/2014/main" id="{B9A90F31-A03B-4B7D-93A8-20CD71585D71}"/>
              </a:ext>
            </a:extLst>
          </p:cNvPr>
          <p:cNvSpPr>
            <a:spLocks noGrp="1"/>
          </p:cNvSpPr>
          <p:nvPr/>
        </p:nvSpPr>
        <p:spPr>
          <a:xfrm>
            <a:off x="2667000" y="5829300"/>
            <a:ext cx="6858000" cy="609600"/>
          </a:xfrm>
          <a:prstGeom prst="roundRect">
            <a:avLst>
              <a:gd name="adj" fmla="val 12500"/>
            </a:avLst>
          </a:prstGeom>
          <a:solidFill>
            <a:srgbClr val="EAF2FF"/>
          </a:solidFill>
          <a:ln w="9525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formula">
            <a:extLst>
              <a:ext uri="{FF2B5EF4-FFF2-40B4-BE49-F238E27FC236}">
                <a16:creationId xmlns:a16="http://schemas.microsoft.com/office/drawing/2014/main" id="{2D3053EB-133C-4F74-9ACC-02CF1B68F7F1}"/>
              </a:ext>
            </a:extLst>
          </p:cNvPr>
          <p:cNvSpPr>
            <a:spLocks noGrp="1"/>
          </p:cNvSpPr>
          <p:nvPr/>
        </p:nvSpPr>
        <p:spPr>
          <a:xfrm>
            <a:off x="2857500" y="5981700"/>
            <a:ext cx="6477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2025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defRPr>
            </a:pPr>
            <a:r>
              <a:rPr sz="2025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rPr>
              <a:t>H = softmax(QKᵀ / √dₖ) V</a:t>
            </a:r>
          </a:p>
        </p:txBody>
      </p:sp>
      <p:sp>
        <p:nvSpPr>
          <p:cNvPr id="27" name="header-mask">
            <a:extLst>
              <a:ext uri="{FF2B5EF4-FFF2-40B4-BE49-F238E27FC236}">
                <a16:creationId xmlns:a16="http://schemas.microsoft.com/office/drawing/2014/main" id="{8C1659FF-AB7D-49AA-9011-9E1363CA0A30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428750"/>
          </a:xfrm>
          <a:prstGeom prst="rect">
            <a:avLst/>
          </a:prstGeom>
          <a:solidFill>
            <a:srgbClr val="FFFFFF"/>
          </a:solidFill>
          <a:ln w="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kicker-front">
            <a:extLst>
              <a:ext uri="{FF2B5EF4-FFF2-40B4-BE49-F238E27FC236}">
                <a16:creationId xmlns:a16="http://schemas.microsoft.com/office/drawing/2014/main" id="{EE5CAECE-861A-4233-8011-52BD0A2248C3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050" b="1" i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563EB"/>
                </a:solidFill>
                <a:latin typeface="Arial"/>
                <a:ea typeface="Arial"/>
                <a:cs typeface="Arial"/>
              </a:rPr>
              <a:t>VISION TRANSFORMERS</a:t>
            </a:r>
          </a:p>
        </p:txBody>
      </p:sp>
      <p:sp>
        <p:nvSpPr>
          <p:cNvPr id="29" name="slide-title-front">
            <a:extLst>
              <a:ext uri="{FF2B5EF4-FFF2-40B4-BE49-F238E27FC236}">
                <a16:creationId xmlns:a16="http://schemas.microsoft.com/office/drawing/2014/main" id="{56D7B0B6-8CF6-4B7E-B95B-07DDAADC9FCD}"/>
              </a:ext>
            </a:extLst>
          </p:cNvPr>
          <p:cNvSpPr>
            <a:spLocks noGrp="1"/>
          </p:cNvSpPr>
          <p:nvPr/>
        </p:nvSpPr>
        <p:spPr>
          <a:xfrm>
            <a:off x="609600" y="609600"/>
            <a:ext cx="109728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270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QKᵀ forms a T × T attention map</a:t>
            </a:r>
          </a:p>
        </p:txBody>
      </p:sp>
      <p:sp>
        <p:nvSpPr>
          <p:cNvPr id="30" name="title-rule-front">
            <a:extLst>
              <a:ext uri="{FF2B5EF4-FFF2-40B4-BE49-F238E27FC236}">
                <a16:creationId xmlns:a16="http://schemas.microsoft.com/office/drawing/2014/main" id="{6CFA6265-BD4B-45E2-8518-FED5FE464A81}"/>
              </a:ext>
            </a:extLst>
          </p:cNvPr>
          <p:cNvSpPr>
            <a:spLocks noGrp="1"/>
          </p:cNvSpPr>
          <p:nvPr/>
        </p:nvSpPr>
        <p:spPr>
          <a:xfrm>
            <a:off x="609600" y="1304925"/>
            <a:ext cx="10972800" cy="19050"/>
          </a:xfrm>
          <a:prstGeom prst="rect">
            <a:avLst/>
          </a:prstGeom>
          <a:solidFill>
            <a:srgbClr val="111111"/>
          </a:solidFill>
          <a:ln w="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slide-number">
            <a:extLst>
              <a:ext uri="{FF2B5EF4-FFF2-40B4-BE49-F238E27FC236}">
                <a16:creationId xmlns:a16="http://schemas.microsoft.com/office/drawing/2014/main" id="{125B012E-F74A-4248-AF22-2C6556516056}"/>
              </a:ext>
            </a:extLst>
          </p:cNvPr>
          <p:cNvSpPr>
            <a:spLocks noGrp="1"/>
          </p:cNvSpPr>
          <p:nvPr/>
        </p:nvSpPr>
        <p:spPr>
          <a:xfrm>
            <a:off x="11191875" y="6477000"/>
            <a:ext cx="381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900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22</a:t>
            </a:r>
          </a:p>
        </p:txBody>
      </p:sp>
    </p:spTree>
    <p:extLst>
      <p:ext uri="{BB962C8B-B14F-4D97-AF65-F5344CB8AC3E}">
        <p14:creationId xmlns:p14="http://schemas.microsoft.com/office/powerpoint/2010/main" val="4470631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kicker">
            <a:extLst>
              <a:ext uri="{FF2B5EF4-FFF2-40B4-BE49-F238E27FC236}">
                <a16:creationId xmlns:a16="http://schemas.microsoft.com/office/drawing/2014/main" id="{4EDA0DF8-E61A-4238-81E9-A205718AEB75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050" b="1" i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563EB"/>
                </a:solidFill>
                <a:latin typeface="Arial"/>
                <a:ea typeface="Arial"/>
                <a:cs typeface="Arial"/>
              </a:rPr>
              <a:t>VISION TRANSFORMERS</a:t>
            </a:r>
          </a:p>
        </p:txBody>
      </p:sp>
      <p:sp>
        <p:nvSpPr>
          <p:cNvPr id="2" name="slide-title">
            <a:extLst>
              <a:ext uri="{FF2B5EF4-FFF2-40B4-BE49-F238E27FC236}">
                <a16:creationId xmlns:a16="http://schemas.microsoft.com/office/drawing/2014/main" id="{7B519FB4-915D-4405-B692-AF64908AD25D}"/>
              </a:ext>
            </a:extLst>
          </p:cNvPr>
          <p:cNvSpPr>
            <a:spLocks noGrp="1"/>
          </p:cNvSpPr>
          <p:nvPr/>
        </p:nvSpPr>
        <p:spPr>
          <a:xfrm>
            <a:off x="609600" y="609600"/>
            <a:ext cx="109728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270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QKᵀ produces pairwise attention scores</a:t>
            </a:r>
          </a:p>
        </p:txBody>
      </p:sp>
      <p:sp>
        <p:nvSpPr>
          <p:cNvPr id="3" name="title-rule">
            <a:extLst>
              <a:ext uri="{FF2B5EF4-FFF2-40B4-BE49-F238E27FC236}">
                <a16:creationId xmlns:a16="http://schemas.microsoft.com/office/drawing/2014/main" id="{0E0D9A41-EFBC-40BC-9F32-CA1BC7433574}"/>
              </a:ext>
            </a:extLst>
          </p:cNvPr>
          <p:cNvSpPr>
            <a:spLocks noGrp="1"/>
          </p:cNvSpPr>
          <p:nvPr/>
        </p:nvSpPr>
        <p:spPr>
          <a:xfrm>
            <a:off x="609600" y="1304925"/>
            <a:ext cx="10972800" cy="19050"/>
          </a:xfrm>
          <a:prstGeom prst="rect">
            <a:avLst/>
          </a:prstGeom>
          <a:solidFill>
            <a:srgbClr val="111111"/>
          </a:solidFill>
          <a:ln w="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lide-number">
            <a:extLst>
              <a:ext uri="{FF2B5EF4-FFF2-40B4-BE49-F238E27FC236}">
                <a16:creationId xmlns:a16="http://schemas.microsoft.com/office/drawing/2014/main" id="{CD87884A-4C94-42A4-8866-7B8EE90A2B88}"/>
              </a:ext>
            </a:extLst>
          </p:cNvPr>
          <p:cNvSpPr>
            <a:spLocks noGrp="1"/>
          </p:cNvSpPr>
          <p:nvPr/>
        </p:nvSpPr>
        <p:spPr>
          <a:xfrm>
            <a:off x="11191875" y="6477000"/>
            <a:ext cx="381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900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23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811867" y="1504950"/>
            <a:ext cx="8568267" cy="481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0609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kicker">
            <a:extLst>
              <a:ext uri="{FF2B5EF4-FFF2-40B4-BE49-F238E27FC236}">
                <a16:creationId xmlns:a16="http://schemas.microsoft.com/office/drawing/2014/main" id="{4EDA0DF8-E61A-4238-81E9-A205718AEB75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050" b="1" i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563EB"/>
                </a:solidFill>
                <a:latin typeface="Arial"/>
                <a:ea typeface="Arial"/>
                <a:cs typeface="Arial"/>
              </a:rPr>
              <a:t>VISION TRANSFORMERS</a:t>
            </a:r>
          </a:p>
        </p:txBody>
      </p:sp>
      <p:sp>
        <p:nvSpPr>
          <p:cNvPr id="2" name="slide-title">
            <a:extLst>
              <a:ext uri="{FF2B5EF4-FFF2-40B4-BE49-F238E27FC236}">
                <a16:creationId xmlns:a16="http://schemas.microsoft.com/office/drawing/2014/main" id="{7B519FB4-915D-4405-B692-AF64908AD25D}"/>
              </a:ext>
            </a:extLst>
          </p:cNvPr>
          <p:cNvSpPr>
            <a:spLocks noGrp="1"/>
          </p:cNvSpPr>
          <p:nvPr/>
        </p:nvSpPr>
        <p:spPr>
          <a:xfrm>
            <a:off x="609600" y="609600"/>
            <a:ext cx="109728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270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Softmax turns scores into a weighted value mixture</a:t>
            </a:r>
          </a:p>
        </p:txBody>
      </p:sp>
      <p:sp>
        <p:nvSpPr>
          <p:cNvPr id="3" name="title-rule">
            <a:extLst>
              <a:ext uri="{FF2B5EF4-FFF2-40B4-BE49-F238E27FC236}">
                <a16:creationId xmlns:a16="http://schemas.microsoft.com/office/drawing/2014/main" id="{0E0D9A41-EFBC-40BC-9F32-CA1BC7433574}"/>
              </a:ext>
            </a:extLst>
          </p:cNvPr>
          <p:cNvSpPr>
            <a:spLocks noGrp="1"/>
          </p:cNvSpPr>
          <p:nvPr/>
        </p:nvSpPr>
        <p:spPr>
          <a:xfrm>
            <a:off x="609600" y="1304925"/>
            <a:ext cx="10972800" cy="19050"/>
          </a:xfrm>
          <a:prstGeom prst="rect">
            <a:avLst/>
          </a:prstGeom>
          <a:solidFill>
            <a:srgbClr val="111111"/>
          </a:solidFill>
          <a:ln w="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lide-number">
            <a:extLst>
              <a:ext uri="{FF2B5EF4-FFF2-40B4-BE49-F238E27FC236}">
                <a16:creationId xmlns:a16="http://schemas.microsoft.com/office/drawing/2014/main" id="{CD87884A-4C94-42A4-8866-7B8EE90A2B88}"/>
              </a:ext>
            </a:extLst>
          </p:cNvPr>
          <p:cNvSpPr>
            <a:spLocks noGrp="1"/>
          </p:cNvSpPr>
          <p:nvPr/>
        </p:nvSpPr>
        <p:spPr>
          <a:xfrm>
            <a:off x="11191875" y="6477000"/>
            <a:ext cx="381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900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24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811867" y="1504950"/>
            <a:ext cx="8568267" cy="481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0609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kicker">
            <a:extLst>
              <a:ext uri="{FF2B5EF4-FFF2-40B4-BE49-F238E27FC236}">
                <a16:creationId xmlns:a16="http://schemas.microsoft.com/office/drawing/2014/main" id="{451D523D-C317-4129-A876-FFD83632CA07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050" b="1" i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563EB"/>
                </a:solidFill>
                <a:latin typeface="Arial"/>
                <a:ea typeface="Arial"/>
                <a:cs typeface="Arial"/>
              </a:rPr>
              <a:t>VISION TRANSFORMERS</a:t>
            </a:r>
          </a:p>
        </p:txBody>
      </p:sp>
      <p:sp>
        <p:nvSpPr>
          <p:cNvPr id="2" name="slide-title">
            <a:extLst>
              <a:ext uri="{FF2B5EF4-FFF2-40B4-BE49-F238E27FC236}">
                <a16:creationId xmlns:a16="http://schemas.microsoft.com/office/drawing/2014/main" id="{838AFC30-DF65-44F3-B181-AC39995634C9}"/>
              </a:ext>
            </a:extLst>
          </p:cNvPr>
          <p:cNvSpPr>
            <a:spLocks noGrp="1"/>
          </p:cNvSpPr>
          <p:nvPr/>
        </p:nvSpPr>
        <p:spPr>
          <a:xfrm>
            <a:off x="609600" y="609600"/>
            <a:ext cx="109728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270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Multiple heads learn relationships in parallel</a:t>
            </a:r>
          </a:p>
        </p:txBody>
      </p:sp>
      <p:sp>
        <p:nvSpPr>
          <p:cNvPr id="3" name="title-rule">
            <a:extLst>
              <a:ext uri="{FF2B5EF4-FFF2-40B4-BE49-F238E27FC236}">
                <a16:creationId xmlns:a16="http://schemas.microsoft.com/office/drawing/2014/main" id="{44B1FFAB-73D1-48E5-A667-D0D397278609}"/>
              </a:ext>
            </a:extLst>
          </p:cNvPr>
          <p:cNvSpPr>
            <a:spLocks noGrp="1"/>
          </p:cNvSpPr>
          <p:nvPr/>
        </p:nvSpPr>
        <p:spPr>
          <a:xfrm>
            <a:off x="609600" y="1304925"/>
            <a:ext cx="10972800" cy="19050"/>
          </a:xfrm>
          <a:prstGeom prst="rect">
            <a:avLst/>
          </a:prstGeom>
          <a:solidFill>
            <a:srgbClr val="111111"/>
          </a:solidFill>
          <a:ln w="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formula-box">
            <a:extLst>
              <a:ext uri="{FF2B5EF4-FFF2-40B4-BE49-F238E27FC236}">
                <a16:creationId xmlns:a16="http://schemas.microsoft.com/office/drawing/2014/main" id="{62FD6470-60D5-46C1-982C-47521908A82E}"/>
              </a:ext>
            </a:extLst>
          </p:cNvPr>
          <p:cNvSpPr>
            <a:spLocks noGrp="1"/>
          </p:cNvSpPr>
          <p:nvPr/>
        </p:nvSpPr>
        <p:spPr>
          <a:xfrm>
            <a:off x="723900" y="1619250"/>
            <a:ext cx="7239000" cy="819150"/>
          </a:xfrm>
          <a:prstGeom prst="roundRect">
            <a:avLst>
              <a:gd name="adj" fmla="val 9302"/>
            </a:avLst>
          </a:prstGeom>
          <a:solidFill>
            <a:srgbClr val="EAF2FF"/>
          </a:solidFill>
          <a:ln w="9525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formula">
            <a:extLst>
              <a:ext uri="{FF2B5EF4-FFF2-40B4-BE49-F238E27FC236}">
                <a16:creationId xmlns:a16="http://schemas.microsoft.com/office/drawing/2014/main" id="{E6A1DC41-D55D-41FB-AC14-B363ACF46C66}"/>
              </a:ext>
            </a:extLst>
          </p:cNvPr>
          <p:cNvSpPr>
            <a:spLocks noGrp="1"/>
          </p:cNvSpPr>
          <p:nvPr/>
        </p:nvSpPr>
        <p:spPr>
          <a:xfrm>
            <a:off x="914400" y="1771650"/>
            <a:ext cx="6858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2100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defRPr>
            </a:pPr>
            <a:r>
              <a:rPr sz="2100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rPr>
              <a:t>headᵢ = Attention(XW_Qⁱ, XW_Kⁱ, XW_Vⁱ)</a:t>
            </a:r>
          </a:p>
        </p:txBody>
      </p:sp>
      <p:sp>
        <p:nvSpPr>
          <p:cNvPr id="6" name="formula-box">
            <a:extLst>
              <a:ext uri="{FF2B5EF4-FFF2-40B4-BE49-F238E27FC236}">
                <a16:creationId xmlns:a16="http://schemas.microsoft.com/office/drawing/2014/main" id="{64747C62-3356-4783-A0A5-4CA971ABAE30}"/>
              </a:ext>
            </a:extLst>
          </p:cNvPr>
          <p:cNvSpPr>
            <a:spLocks noGrp="1"/>
          </p:cNvSpPr>
          <p:nvPr/>
        </p:nvSpPr>
        <p:spPr>
          <a:xfrm>
            <a:off x="723900" y="2647950"/>
            <a:ext cx="7239000" cy="819150"/>
          </a:xfrm>
          <a:prstGeom prst="roundRect">
            <a:avLst>
              <a:gd name="adj" fmla="val 9302"/>
            </a:avLst>
          </a:prstGeom>
          <a:solidFill>
            <a:srgbClr val="EAF2FF"/>
          </a:solidFill>
          <a:ln w="9525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formula">
            <a:extLst>
              <a:ext uri="{FF2B5EF4-FFF2-40B4-BE49-F238E27FC236}">
                <a16:creationId xmlns:a16="http://schemas.microsoft.com/office/drawing/2014/main" id="{57283242-7CA7-4E32-B4CA-E74AC9EC24C5}"/>
              </a:ext>
            </a:extLst>
          </p:cNvPr>
          <p:cNvSpPr>
            <a:spLocks noGrp="1"/>
          </p:cNvSpPr>
          <p:nvPr/>
        </p:nvSpPr>
        <p:spPr>
          <a:xfrm>
            <a:off x="914400" y="2800350"/>
            <a:ext cx="6858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2175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defRPr>
            </a:pPr>
            <a:r>
              <a:rPr sz="2175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rPr>
              <a:t>MSA(X) = Concat(head₁, …, headₕ) W_O</a:t>
            </a:r>
          </a:p>
        </p:txBody>
      </p:sp>
      <p:sp>
        <p:nvSpPr>
          <p:cNvPr id="8" name="attention-head">
            <a:extLst>
              <a:ext uri="{FF2B5EF4-FFF2-40B4-BE49-F238E27FC236}">
                <a16:creationId xmlns:a16="http://schemas.microsoft.com/office/drawing/2014/main" id="{0150539F-665B-461A-9AB3-78EF3D7F9BB3}"/>
              </a:ext>
            </a:extLst>
          </p:cNvPr>
          <p:cNvSpPr>
            <a:spLocks noGrp="1"/>
          </p:cNvSpPr>
          <p:nvPr/>
        </p:nvSpPr>
        <p:spPr>
          <a:xfrm>
            <a:off x="8667750" y="1676400"/>
            <a:ext cx="2571750" cy="609600"/>
          </a:xfrm>
          <a:prstGeom prst="roundRect">
            <a:avLst>
              <a:gd name="adj" fmla="val 12500"/>
            </a:avLst>
          </a:prstGeom>
          <a:solidFill>
            <a:srgbClr val="F3F4F6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">
            <a:extLst>
              <a:ext uri="{FF2B5EF4-FFF2-40B4-BE49-F238E27FC236}">
                <a16:creationId xmlns:a16="http://schemas.microsoft.com/office/drawing/2014/main" id="{468DC435-FDB5-4417-BEE7-8344202AD07B}"/>
              </a:ext>
            </a:extLst>
          </p:cNvPr>
          <p:cNvSpPr>
            <a:spLocks noGrp="1"/>
          </p:cNvSpPr>
          <p:nvPr/>
        </p:nvSpPr>
        <p:spPr>
          <a:xfrm>
            <a:off x="8858250" y="1857375"/>
            <a:ext cx="21907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425" b="0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head 1: shape</a:t>
            </a:r>
          </a:p>
        </p:txBody>
      </p:sp>
      <p:sp>
        <p:nvSpPr>
          <p:cNvPr id="10" name="attention-head">
            <a:extLst>
              <a:ext uri="{FF2B5EF4-FFF2-40B4-BE49-F238E27FC236}">
                <a16:creationId xmlns:a16="http://schemas.microsoft.com/office/drawing/2014/main" id="{19FA54E9-D704-4081-AC9E-9E973845B510}"/>
              </a:ext>
            </a:extLst>
          </p:cNvPr>
          <p:cNvSpPr>
            <a:spLocks noGrp="1"/>
          </p:cNvSpPr>
          <p:nvPr/>
        </p:nvSpPr>
        <p:spPr>
          <a:xfrm>
            <a:off x="8667750" y="2647950"/>
            <a:ext cx="2571750" cy="609600"/>
          </a:xfrm>
          <a:prstGeom prst="roundRect">
            <a:avLst>
              <a:gd name="adj" fmla="val 12500"/>
            </a:avLst>
          </a:prstGeom>
          <a:solidFill>
            <a:srgbClr val="F3F4F6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">
            <a:extLst>
              <a:ext uri="{FF2B5EF4-FFF2-40B4-BE49-F238E27FC236}">
                <a16:creationId xmlns:a16="http://schemas.microsoft.com/office/drawing/2014/main" id="{EF7A3646-B5BA-4BBA-A199-C1590DB18E39}"/>
              </a:ext>
            </a:extLst>
          </p:cNvPr>
          <p:cNvSpPr>
            <a:spLocks noGrp="1"/>
          </p:cNvSpPr>
          <p:nvPr/>
        </p:nvSpPr>
        <p:spPr>
          <a:xfrm>
            <a:off x="8858250" y="2828925"/>
            <a:ext cx="21907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425" b="0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head 2: texture</a:t>
            </a:r>
          </a:p>
        </p:txBody>
      </p:sp>
      <p:sp>
        <p:nvSpPr>
          <p:cNvPr id="12" name="attention-head">
            <a:extLst>
              <a:ext uri="{FF2B5EF4-FFF2-40B4-BE49-F238E27FC236}">
                <a16:creationId xmlns:a16="http://schemas.microsoft.com/office/drawing/2014/main" id="{62D22DFA-7312-41A4-997C-C2093C927EB4}"/>
              </a:ext>
            </a:extLst>
          </p:cNvPr>
          <p:cNvSpPr>
            <a:spLocks noGrp="1"/>
          </p:cNvSpPr>
          <p:nvPr/>
        </p:nvSpPr>
        <p:spPr>
          <a:xfrm>
            <a:off x="8667750" y="3619500"/>
            <a:ext cx="2571750" cy="609600"/>
          </a:xfrm>
          <a:prstGeom prst="roundRect">
            <a:avLst>
              <a:gd name="adj" fmla="val 12500"/>
            </a:avLst>
          </a:prstGeom>
          <a:solidFill>
            <a:srgbClr val="F3F4F6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">
            <a:extLst>
              <a:ext uri="{FF2B5EF4-FFF2-40B4-BE49-F238E27FC236}">
                <a16:creationId xmlns:a16="http://schemas.microsoft.com/office/drawing/2014/main" id="{27355368-26B3-40AD-ACF0-95A1527CB526}"/>
              </a:ext>
            </a:extLst>
          </p:cNvPr>
          <p:cNvSpPr>
            <a:spLocks noGrp="1"/>
          </p:cNvSpPr>
          <p:nvPr/>
        </p:nvSpPr>
        <p:spPr>
          <a:xfrm>
            <a:off x="8858250" y="3800475"/>
            <a:ext cx="21907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425" b="0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head 3: parts</a:t>
            </a:r>
          </a:p>
        </p:txBody>
      </p:sp>
      <p:sp>
        <p:nvSpPr>
          <p:cNvPr id="14" name="attention-head">
            <a:extLst>
              <a:ext uri="{FF2B5EF4-FFF2-40B4-BE49-F238E27FC236}">
                <a16:creationId xmlns:a16="http://schemas.microsoft.com/office/drawing/2014/main" id="{EA2F0F7A-EB06-4C82-9A7C-8E98F4821502}"/>
              </a:ext>
            </a:extLst>
          </p:cNvPr>
          <p:cNvSpPr>
            <a:spLocks noGrp="1"/>
          </p:cNvSpPr>
          <p:nvPr/>
        </p:nvSpPr>
        <p:spPr>
          <a:xfrm>
            <a:off x="8667750" y="4591050"/>
            <a:ext cx="2571750" cy="609600"/>
          </a:xfrm>
          <a:prstGeom prst="roundRect">
            <a:avLst>
              <a:gd name="adj" fmla="val 12500"/>
            </a:avLst>
          </a:prstGeom>
          <a:solidFill>
            <a:srgbClr val="EAF2FF"/>
          </a:solidFill>
          <a:ln w="9525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">
            <a:extLst>
              <a:ext uri="{FF2B5EF4-FFF2-40B4-BE49-F238E27FC236}">
                <a16:creationId xmlns:a16="http://schemas.microsoft.com/office/drawing/2014/main" id="{72F5541E-0602-4FA2-8B1E-963EC746E98A}"/>
              </a:ext>
            </a:extLst>
          </p:cNvPr>
          <p:cNvSpPr>
            <a:spLocks noGrp="1"/>
          </p:cNvSpPr>
          <p:nvPr/>
        </p:nvSpPr>
        <p:spPr>
          <a:xfrm>
            <a:off x="8858250" y="4772025"/>
            <a:ext cx="21907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425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head h: context</a:t>
            </a:r>
          </a:p>
        </p:txBody>
      </p:sp>
      <p:sp>
        <p:nvSpPr>
          <p:cNvPr id="16" name="bullets">
            <a:extLst>
              <a:ext uri="{FF2B5EF4-FFF2-40B4-BE49-F238E27FC236}">
                <a16:creationId xmlns:a16="http://schemas.microsoft.com/office/drawing/2014/main" id="{DE28E9D4-CEB6-4266-9593-DA62A12873E1}"/>
              </a:ext>
            </a:extLst>
          </p:cNvPr>
          <p:cNvSpPr>
            <a:spLocks noGrp="1"/>
          </p:cNvSpPr>
          <p:nvPr/>
        </p:nvSpPr>
        <p:spPr>
          <a:xfrm>
            <a:off x="723900" y="3952875"/>
            <a:ext cx="7239000" cy="1619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marL="22" indent="-12" algn="l">
              <a:lnSpc>
                <a:spcPct val="105000"/>
              </a:lnSpc>
              <a:spcAft>
                <a:spcPts val="10"/>
              </a:spcAft>
              <a:buNone/>
              <a:defRPr sz="1500" b="0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400" b="0" i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If dₖ = D/h, concatenation restores width D.</a:t>
            </a:r>
          </a:p>
          <a:p>
            <a:pPr marL="22" indent="-12" algn="l">
              <a:lnSpc>
                <a:spcPct val="105000"/>
              </a:lnSpc>
              <a:spcAft>
                <a:spcPts val="10"/>
              </a:spcAft>
              <a:buNone/>
              <a:defRPr sz="1500" b="0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400" b="0" i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W_O lets the model remix information across heads.</a:t>
            </a:r>
          </a:p>
          <a:p>
            <a:pPr marL="22" indent="-12" algn="l">
              <a:lnSpc>
                <a:spcPct val="105000"/>
              </a:lnSpc>
              <a:spcAft>
                <a:spcPts val="10"/>
              </a:spcAft>
              <a:buNone/>
              <a:defRPr sz="1500" b="0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400" b="0" i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Head interpretations are possibilities, not guaranteed semantics</a:t>
            </a:r>
            <a:r>
              <a:rPr sz="1500" b="0" i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.</a:t>
            </a:r>
          </a:p>
        </p:txBody>
      </p:sp>
      <p:sp>
        <p:nvSpPr>
          <p:cNvPr id="17" name="slide-number">
            <a:extLst>
              <a:ext uri="{FF2B5EF4-FFF2-40B4-BE49-F238E27FC236}">
                <a16:creationId xmlns:a16="http://schemas.microsoft.com/office/drawing/2014/main" id="{3A10ED17-001F-4268-955F-05A8ACCD897B}"/>
              </a:ext>
            </a:extLst>
          </p:cNvPr>
          <p:cNvSpPr>
            <a:spLocks noGrp="1"/>
          </p:cNvSpPr>
          <p:nvPr/>
        </p:nvSpPr>
        <p:spPr>
          <a:xfrm>
            <a:off x="11191875" y="6477000"/>
            <a:ext cx="381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900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25</a:t>
            </a:r>
          </a:p>
        </p:txBody>
      </p:sp>
    </p:spTree>
    <p:extLst>
      <p:ext uri="{BB962C8B-B14F-4D97-AF65-F5344CB8AC3E}">
        <p14:creationId xmlns:p14="http://schemas.microsoft.com/office/powerpoint/2010/main" val="11439347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kicker">
            <a:extLst>
              <a:ext uri="{FF2B5EF4-FFF2-40B4-BE49-F238E27FC236}">
                <a16:creationId xmlns:a16="http://schemas.microsoft.com/office/drawing/2014/main" id="{4EDA0DF8-E61A-4238-81E9-A205718AEB75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050" b="1" i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563EB"/>
                </a:solidFill>
                <a:latin typeface="Arial"/>
                <a:ea typeface="Arial"/>
                <a:cs typeface="Arial"/>
              </a:rPr>
              <a:t>VISION TRANSFORMERS</a:t>
            </a:r>
          </a:p>
        </p:txBody>
      </p:sp>
      <p:sp>
        <p:nvSpPr>
          <p:cNvPr id="2" name="slide-title">
            <a:extLst>
              <a:ext uri="{FF2B5EF4-FFF2-40B4-BE49-F238E27FC236}">
                <a16:creationId xmlns:a16="http://schemas.microsoft.com/office/drawing/2014/main" id="{7B519FB4-915D-4405-B692-AF64908AD25D}"/>
              </a:ext>
            </a:extLst>
          </p:cNvPr>
          <p:cNvSpPr>
            <a:spLocks noGrp="1"/>
          </p:cNvSpPr>
          <p:nvPr/>
        </p:nvSpPr>
        <p:spPr>
          <a:xfrm>
            <a:off x="609600" y="609600"/>
            <a:ext cx="109728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270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Why use multiple attention heads?</a:t>
            </a:r>
          </a:p>
        </p:txBody>
      </p:sp>
      <p:sp>
        <p:nvSpPr>
          <p:cNvPr id="3" name="title-rule">
            <a:extLst>
              <a:ext uri="{FF2B5EF4-FFF2-40B4-BE49-F238E27FC236}">
                <a16:creationId xmlns:a16="http://schemas.microsoft.com/office/drawing/2014/main" id="{0E0D9A41-EFBC-40BC-9F32-CA1BC7433574}"/>
              </a:ext>
            </a:extLst>
          </p:cNvPr>
          <p:cNvSpPr>
            <a:spLocks noGrp="1"/>
          </p:cNvSpPr>
          <p:nvPr/>
        </p:nvSpPr>
        <p:spPr>
          <a:xfrm>
            <a:off x="609600" y="1304925"/>
            <a:ext cx="10972800" cy="19050"/>
          </a:xfrm>
          <a:prstGeom prst="rect">
            <a:avLst/>
          </a:prstGeom>
          <a:solidFill>
            <a:srgbClr val="111111"/>
          </a:solidFill>
          <a:ln w="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lide-number">
            <a:extLst>
              <a:ext uri="{FF2B5EF4-FFF2-40B4-BE49-F238E27FC236}">
                <a16:creationId xmlns:a16="http://schemas.microsoft.com/office/drawing/2014/main" id="{CD87884A-4C94-42A4-8866-7B8EE90A2B88}"/>
              </a:ext>
            </a:extLst>
          </p:cNvPr>
          <p:cNvSpPr>
            <a:spLocks noGrp="1"/>
          </p:cNvSpPr>
          <p:nvPr/>
        </p:nvSpPr>
        <p:spPr>
          <a:xfrm>
            <a:off x="11191875" y="6477000"/>
            <a:ext cx="381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900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26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811867" y="1504950"/>
            <a:ext cx="8568267" cy="481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0609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kicker">
            <a:extLst>
              <a:ext uri="{FF2B5EF4-FFF2-40B4-BE49-F238E27FC236}">
                <a16:creationId xmlns:a16="http://schemas.microsoft.com/office/drawing/2014/main" id="{4EDA0DF8-E61A-4238-81E9-A205718AEB75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050" b="1" i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563EB"/>
                </a:solidFill>
                <a:latin typeface="Arial"/>
                <a:ea typeface="Arial"/>
                <a:cs typeface="Arial"/>
              </a:rPr>
              <a:t>VISION TRANSFORMERS</a:t>
            </a:r>
          </a:p>
        </p:txBody>
      </p:sp>
      <p:sp>
        <p:nvSpPr>
          <p:cNvPr id="2" name="slide-title">
            <a:extLst>
              <a:ext uri="{FF2B5EF4-FFF2-40B4-BE49-F238E27FC236}">
                <a16:creationId xmlns:a16="http://schemas.microsoft.com/office/drawing/2014/main" id="{7B519FB4-915D-4405-B692-AF64908AD25D}"/>
              </a:ext>
            </a:extLst>
          </p:cNvPr>
          <p:cNvSpPr>
            <a:spLocks noGrp="1"/>
          </p:cNvSpPr>
          <p:nvPr/>
        </p:nvSpPr>
        <p:spPr>
          <a:xfrm>
            <a:off x="609600" y="609600"/>
            <a:ext cx="109728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270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Where [CLS] attends to predict “cat”</a:t>
            </a:r>
          </a:p>
        </p:txBody>
      </p:sp>
      <p:sp>
        <p:nvSpPr>
          <p:cNvPr id="3" name="title-rule">
            <a:extLst>
              <a:ext uri="{FF2B5EF4-FFF2-40B4-BE49-F238E27FC236}">
                <a16:creationId xmlns:a16="http://schemas.microsoft.com/office/drawing/2014/main" id="{0E0D9A41-EFBC-40BC-9F32-CA1BC7433574}"/>
              </a:ext>
            </a:extLst>
          </p:cNvPr>
          <p:cNvSpPr>
            <a:spLocks noGrp="1"/>
          </p:cNvSpPr>
          <p:nvPr/>
        </p:nvSpPr>
        <p:spPr>
          <a:xfrm>
            <a:off x="609600" y="1304925"/>
            <a:ext cx="10972800" cy="19050"/>
          </a:xfrm>
          <a:prstGeom prst="rect">
            <a:avLst/>
          </a:prstGeom>
          <a:solidFill>
            <a:srgbClr val="111111"/>
          </a:solidFill>
          <a:ln w="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lide-number">
            <a:extLst>
              <a:ext uri="{FF2B5EF4-FFF2-40B4-BE49-F238E27FC236}">
                <a16:creationId xmlns:a16="http://schemas.microsoft.com/office/drawing/2014/main" id="{CD87884A-4C94-42A4-8866-7B8EE90A2B88}"/>
              </a:ext>
            </a:extLst>
          </p:cNvPr>
          <p:cNvSpPr>
            <a:spLocks noGrp="1"/>
          </p:cNvSpPr>
          <p:nvPr/>
        </p:nvSpPr>
        <p:spPr>
          <a:xfrm>
            <a:off x="11191875" y="6477000"/>
            <a:ext cx="381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900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2" name="input-label">
            <a:extLst>
              <a:ext uri="{FF2B5EF4-FFF2-40B4-BE49-F238E27FC236}">
                <a16:creationId xmlns:a16="http://schemas.microsoft.com/office/drawing/2014/main" id="{3EAD3CCE-C2EF-45C7-816F-BF197092E121}"/>
              </a:ext>
            </a:extLst>
          </p:cNvPr>
          <p:cNvSpPr>
            <a:spLocks noGrp="1"/>
          </p:cNvSpPr>
          <p:nvPr/>
        </p:nvSpPr>
        <p:spPr>
          <a:xfrm>
            <a:off x="952500" y="1600200"/>
            <a:ext cx="504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350" b="1">
                <a:solidFill>
                  <a:srgbClr val="2563EB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563EB"/>
                </a:solidFill>
                <a:latin typeface="Calibri"/>
                <a:ea typeface="Calibri"/>
                <a:cs typeface="Calibri"/>
              </a:rPr>
              <a:t>INPUT IMAGE</a:t>
            </a:r>
          </a:p>
        </p:txBody>
      </p:sp>
      <p:sp>
        <p:nvSpPr>
          <p:cNvPr id="13" name="attention-label">
            <a:extLst>
              <a:ext uri="{FF2B5EF4-FFF2-40B4-BE49-F238E27FC236}">
                <a16:creationId xmlns:a16="http://schemas.microsoft.com/office/drawing/2014/main" id="{225C5F55-EA31-48B7-A6E6-B80AEDB4EB28}"/>
              </a:ext>
            </a:extLst>
          </p:cNvPr>
          <p:cNvSpPr>
            <a:spLocks noGrp="1"/>
          </p:cNvSpPr>
          <p:nvPr/>
        </p:nvSpPr>
        <p:spPr>
          <a:xfrm>
            <a:off x="6191250" y="1600200"/>
            <a:ext cx="504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350" b="1">
                <a:solidFill>
                  <a:srgbClr val="2563EB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563EB"/>
                </a:solidFill>
                <a:latin typeface="Calibri"/>
                <a:ea typeface="Calibri"/>
                <a:cs typeface="Calibri"/>
              </a:rPr>
              <a:t>[CLS] ATTENTION MAP · PREDICTED CLASS: CAT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rcRect t="15039" b="15039"/>
          <a:stretch>
            <a:fillRect/>
          </a:stretch>
        </p:blipFill>
        <p:spPr>
          <a:xfrm>
            <a:off x="952500" y="1952625"/>
            <a:ext cx="10287000" cy="4048125"/>
          </a:xfrm>
          <a:prstGeom prst="roundRect">
            <a:avLst>
              <a:gd name="adj" fmla="val 1882"/>
            </a:avLst>
          </a:prstGeom>
        </p:spPr>
      </p:pic>
      <p:sp>
        <p:nvSpPr>
          <p:cNvPr id="15" name="attention-caption">
            <a:extLst>
              <a:ext uri="{FF2B5EF4-FFF2-40B4-BE49-F238E27FC236}">
                <a16:creationId xmlns:a16="http://schemas.microsoft.com/office/drawing/2014/main" id="{16EA2155-A66B-4336-B1F3-CFBF907120DF}"/>
              </a:ext>
            </a:extLst>
          </p:cNvPr>
          <p:cNvSpPr>
            <a:spLocks noGrp="1"/>
          </p:cNvSpPr>
          <p:nvPr/>
        </p:nvSpPr>
        <p:spPr>
          <a:xfrm>
            <a:off x="1524000" y="6115050"/>
            <a:ext cx="9096375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00">
                <a:solidFill>
                  <a:srgbClr val="4B5563"/>
                </a:solidFill>
                <a:latin typeface="Calibri"/>
                <a:ea typeface="Calibri"/>
                <a:cs typeface="Calibri"/>
              </a:defRPr>
            </a:pPr>
            <a:r>
              <a:rPr sz="1200">
                <a:solidFill>
                  <a:srgbClr val="4B5563"/>
                </a:solidFill>
                <a:latin typeface="Calibri"/>
                <a:ea typeface="Calibri"/>
                <a:cs typeface="Calibri"/>
              </a:rPr>
              <a:t>Illustrative: brighter patches indicate stronger [CLS] attention; actual maps vary by model, layer, and head.</a:t>
            </a:r>
          </a:p>
        </p:txBody>
      </p:sp>
    </p:spTree>
    <p:extLst>
      <p:ext uri="{BB962C8B-B14F-4D97-AF65-F5344CB8AC3E}">
        <p14:creationId xmlns:p14="http://schemas.microsoft.com/office/powerpoint/2010/main" val="28604639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53A1EF3-5B7F-3D11-4E14-F2C14132A0A5}"/>
              </a:ext>
            </a:extLst>
          </p:cNvPr>
          <p:cNvSpPr txBox="1"/>
          <p:nvPr/>
        </p:nvSpPr>
        <p:spPr>
          <a:xfrm>
            <a:off x="183573" y="110838"/>
            <a:ext cx="11824854" cy="64171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1800"/>
              </a:spcBef>
              <a:spcAft>
                <a:spcPts val="900"/>
              </a:spcAft>
              <a:buNone/>
            </a:pPr>
            <a:r>
              <a:rPr lang="en-US" sz="2400" b="1" u="none" strike="noStrike" dirty="0">
                <a:effectLst/>
                <a:latin typeface="Google Sans"/>
              </a:rPr>
              <a:t>Core Components of a Vision Transformer</a:t>
            </a:r>
          </a:p>
          <a:p>
            <a:pPr marL="342900" marR="0" lvl="0" indent="-342900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2400" b="1" u="none" strike="noStrike" dirty="0">
                <a:effectLst/>
                <a:latin typeface="Google Sans"/>
              </a:rPr>
              <a:t>Patch Embedding:</a:t>
            </a:r>
            <a:r>
              <a:rPr lang="en-US" sz="2400" b="0" u="none" strike="noStrike" dirty="0">
                <a:effectLst/>
                <a:latin typeface="Google Sans"/>
              </a:rPr>
              <a:t> The model splits an input image into a grid of non-overlapping square blocks (e.g., 16 × 16 pixels), flattens each block into a 1D vector, and projects it via a linear layer into a fixed-size embedding dimension.</a:t>
            </a:r>
          </a:p>
          <a:p>
            <a:pPr marL="342900" marR="0" lvl="0" indent="-342900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2400" b="1" u="none" strike="noStrike" dirty="0">
                <a:effectLst/>
                <a:latin typeface="Google Sans"/>
              </a:rPr>
              <a:t>[CLS] Token:</a:t>
            </a:r>
            <a:r>
              <a:rPr lang="en-US" sz="2400" b="0" u="none" strike="noStrike" dirty="0">
                <a:effectLst/>
                <a:latin typeface="Google Sans"/>
              </a:rPr>
              <a:t> A learnable vector prepended to the patch sequence that interacts with all other patches via attention, ultimately holding the global image representation for final classification.</a:t>
            </a:r>
          </a:p>
          <a:p>
            <a:pPr marL="342900" marR="0" lvl="0" indent="-342900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2400" b="1" u="none" strike="noStrike" dirty="0">
                <a:effectLst/>
                <a:latin typeface="Google Sans"/>
              </a:rPr>
              <a:t>Positional Embedding:</a:t>
            </a:r>
            <a:r>
              <a:rPr lang="en-US" sz="2400" b="0" u="none" strike="noStrike" dirty="0">
                <a:effectLst/>
                <a:latin typeface="Google Sans"/>
              </a:rPr>
              <a:t> Learnable 1D vectors added to the patch embeddings to retain and inject spatial awareness, telling the model where each patch sits in the original image grid. </a:t>
            </a:r>
          </a:p>
          <a:p>
            <a:pPr marL="342900" marR="0" lvl="0" indent="-342900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2400" b="1" u="none" strike="noStrike" dirty="0">
                <a:effectLst/>
                <a:latin typeface="Google Sans"/>
              </a:rPr>
              <a:t>Transformer Encoder Blocks:</a:t>
            </a:r>
            <a:r>
              <a:rPr lang="en-US" sz="2400" b="0" u="none" strike="noStrike" dirty="0">
                <a:effectLst/>
                <a:latin typeface="Google Sans"/>
              </a:rPr>
              <a:t> Stacks of repeating layers containing </a:t>
            </a:r>
            <a:r>
              <a:rPr lang="en-US" sz="2400" b="1" u="none" strike="noStrike" dirty="0">
                <a:effectLst/>
                <a:latin typeface="Google Sans"/>
              </a:rPr>
              <a:t>Layer Normalization (</a:t>
            </a:r>
            <a:r>
              <a:rPr lang="en-US" sz="2400" b="1" u="none" strike="noStrike" dirty="0" err="1">
                <a:effectLst/>
                <a:latin typeface="Google Sans"/>
              </a:rPr>
              <a:t>LayerNorm</a:t>
            </a:r>
            <a:r>
              <a:rPr lang="en-US" sz="2400" b="1" u="none" strike="noStrike" dirty="0">
                <a:effectLst/>
                <a:latin typeface="Google Sans"/>
              </a:rPr>
              <a:t>)</a:t>
            </a:r>
            <a:r>
              <a:rPr lang="en-US" sz="2400" b="0" u="none" strike="noStrike" dirty="0">
                <a:effectLst/>
                <a:latin typeface="Google Sans"/>
              </a:rPr>
              <a:t>, </a:t>
            </a:r>
            <a:r>
              <a:rPr lang="en-US" sz="2400" b="1" u="none" strike="noStrike" dirty="0">
                <a:effectLst/>
                <a:latin typeface="Google Sans"/>
              </a:rPr>
              <a:t>Multi-Head Self-Attention (MSA)</a:t>
            </a:r>
            <a:r>
              <a:rPr lang="en-US" sz="2400" b="0" u="none" strike="noStrike" dirty="0">
                <a:effectLst/>
                <a:latin typeface="Google Sans"/>
              </a:rPr>
              <a:t> to measure semantic relationships across distant patches, and </a:t>
            </a:r>
            <a:r>
              <a:rPr lang="en-US" sz="2400" b="1" u="none" strike="noStrike" dirty="0">
                <a:effectLst/>
                <a:latin typeface="Google Sans"/>
              </a:rPr>
              <a:t>Multi-Layer </a:t>
            </a:r>
            <a:r>
              <a:rPr lang="en-US" sz="2400" b="1" u="none" strike="noStrike" dirty="0" err="1">
                <a:effectLst/>
                <a:latin typeface="Google Sans"/>
              </a:rPr>
              <a:t>Perceptrons</a:t>
            </a:r>
            <a:r>
              <a:rPr lang="en-US" sz="2400" b="1" u="none" strike="noStrike" dirty="0">
                <a:effectLst/>
                <a:latin typeface="Google Sans"/>
              </a:rPr>
              <a:t> (MLP/FFN)</a:t>
            </a:r>
            <a:r>
              <a:rPr lang="en-US" sz="2400" b="0" u="none" strike="noStrike" dirty="0">
                <a:effectLst/>
                <a:latin typeface="Google Sans"/>
              </a:rPr>
              <a:t> with residual connections.</a:t>
            </a:r>
          </a:p>
          <a:p>
            <a:pPr marL="342900" marR="0" lvl="0" indent="-342900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2400" b="1" u="none" strike="noStrike" dirty="0">
                <a:effectLst/>
                <a:latin typeface="Google Sans"/>
              </a:rPr>
              <a:t>MLP Head:</a:t>
            </a:r>
            <a:r>
              <a:rPr lang="en-US" sz="2400" b="0" u="none" strike="noStrike" dirty="0">
                <a:effectLst/>
                <a:latin typeface="Google Sans"/>
              </a:rPr>
              <a:t> A final dense/linear classification layer that maps the processed </a:t>
            </a:r>
            <a:r>
              <a:rPr lang="en-US" sz="2400" b="0" u="none" strike="noStrike" dirty="0">
                <a:effectLst/>
                <a:latin typeface="Courier New" panose="02070309020205020404" pitchFamily="49" charset="0"/>
              </a:rPr>
              <a:t>[CLS]</a:t>
            </a:r>
            <a:r>
              <a:rPr lang="en-US" sz="2400" b="0" u="none" strike="noStrike" dirty="0">
                <a:effectLst/>
                <a:latin typeface="Google Sans"/>
              </a:rPr>
              <a:t> token output to the final class prediction probabilities</a:t>
            </a:r>
          </a:p>
        </p:txBody>
      </p:sp>
    </p:spTree>
    <p:extLst>
      <p:ext uri="{BB962C8B-B14F-4D97-AF65-F5344CB8AC3E}">
        <p14:creationId xmlns:p14="http://schemas.microsoft.com/office/powerpoint/2010/main" val="6049878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kicker">
            <a:extLst>
              <a:ext uri="{FF2B5EF4-FFF2-40B4-BE49-F238E27FC236}">
                <a16:creationId xmlns:a16="http://schemas.microsoft.com/office/drawing/2014/main" id="{D6341DCD-DE2F-4C3F-A03C-C1719D3219C5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050" b="1" i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563EB"/>
                </a:solidFill>
                <a:latin typeface="Arial"/>
                <a:ea typeface="Arial"/>
                <a:cs typeface="Arial"/>
              </a:rPr>
              <a:t>VISION TRANSFORMERS</a:t>
            </a:r>
          </a:p>
        </p:txBody>
      </p:sp>
      <p:sp>
        <p:nvSpPr>
          <p:cNvPr id="2" name="slide-title">
            <a:extLst>
              <a:ext uri="{FF2B5EF4-FFF2-40B4-BE49-F238E27FC236}">
                <a16:creationId xmlns:a16="http://schemas.microsoft.com/office/drawing/2014/main" id="{8DE57F1D-B0FF-4752-BE68-CD6D6B27074F}"/>
              </a:ext>
            </a:extLst>
          </p:cNvPr>
          <p:cNvSpPr>
            <a:spLocks noGrp="1"/>
          </p:cNvSpPr>
          <p:nvPr/>
        </p:nvSpPr>
        <p:spPr>
          <a:xfrm>
            <a:off x="609600" y="609600"/>
            <a:ext cx="109728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270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 i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Residual paths let each sublayer add a refinement</a:t>
            </a:r>
          </a:p>
        </p:txBody>
      </p:sp>
      <p:sp>
        <p:nvSpPr>
          <p:cNvPr id="3" name="title-rule">
            <a:extLst>
              <a:ext uri="{FF2B5EF4-FFF2-40B4-BE49-F238E27FC236}">
                <a16:creationId xmlns:a16="http://schemas.microsoft.com/office/drawing/2014/main" id="{F5E550BD-68F3-480D-8944-A8939E372C5A}"/>
              </a:ext>
            </a:extLst>
          </p:cNvPr>
          <p:cNvSpPr>
            <a:spLocks noGrp="1"/>
          </p:cNvSpPr>
          <p:nvPr/>
        </p:nvSpPr>
        <p:spPr>
          <a:xfrm>
            <a:off x="609600" y="1304925"/>
            <a:ext cx="10972800" cy="19050"/>
          </a:xfrm>
          <a:prstGeom prst="rect">
            <a:avLst/>
          </a:prstGeom>
          <a:solidFill>
            <a:srgbClr val="111111"/>
          </a:solidFill>
          <a:ln w="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formula-box">
            <a:extLst>
              <a:ext uri="{FF2B5EF4-FFF2-40B4-BE49-F238E27FC236}">
                <a16:creationId xmlns:a16="http://schemas.microsoft.com/office/drawing/2014/main" id="{E7D75F02-16ED-4104-B818-76017D0E85C0}"/>
              </a:ext>
            </a:extLst>
          </p:cNvPr>
          <p:cNvSpPr>
            <a:spLocks noGrp="1"/>
          </p:cNvSpPr>
          <p:nvPr/>
        </p:nvSpPr>
        <p:spPr>
          <a:xfrm>
            <a:off x="762000" y="1724025"/>
            <a:ext cx="10668000" cy="952500"/>
          </a:xfrm>
          <a:prstGeom prst="roundRect">
            <a:avLst>
              <a:gd name="adj" fmla="val 8000"/>
            </a:avLst>
          </a:prstGeom>
          <a:solidFill>
            <a:srgbClr val="EAF2FF"/>
          </a:solidFill>
          <a:ln w="9525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formula">
            <a:extLst>
              <a:ext uri="{FF2B5EF4-FFF2-40B4-BE49-F238E27FC236}">
                <a16:creationId xmlns:a16="http://schemas.microsoft.com/office/drawing/2014/main" id="{D52F96D9-2606-41BE-8445-BCA0EFFFE7D2}"/>
              </a:ext>
            </a:extLst>
          </p:cNvPr>
          <p:cNvSpPr>
            <a:spLocks noGrp="1"/>
          </p:cNvSpPr>
          <p:nvPr/>
        </p:nvSpPr>
        <p:spPr>
          <a:xfrm>
            <a:off x="952500" y="1876425"/>
            <a:ext cx="102870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2550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defRPr>
            </a:pPr>
            <a:r>
              <a:rPr sz="2550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rPr>
              <a:t>z′ₗ = MSA( LN(zₗ₋₁) ) + zₗ₋₁</a:t>
            </a:r>
          </a:p>
        </p:txBody>
      </p:sp>
      <p:sp>
        <p:nvSpPr>
          <p:cNvPr id="6" name="formula-caption">
            <a:extLst>
              <a:ext uri="{FF2B5EF4-FFF2-40B4-BE49-F238E27FC236}">
                <a16:creationId xmlns:a16="http://schemas.microsoft.com/office/drawing/2014/main" id="{8E354DAF-A096-4747-91E1-9F16E70E63AB}"/>
              </a:ext>
            </a:extLst>
          </p:cNvPr>
          <p:cNvSpPr>
            <a:spLocks noGrp="1"/>
          </p:cNvSpPr>
          <p:nvPr/>
        </p:nvSpPr>
        <p:spPr>
          <a:xfrm>
            <a:off x="933450" y="2419350"/>
            <a:ext cx="103251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975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975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attention sublayer + shortcut</a:t>
            </a:r>
          </a:p>
        </p:txBody>
      </p:sp>
      <p:sp>
        <p:nvSpPr>
          <p:cNvPr id="7" name="formula-box">
            <a:extLst>
              <a:ext uri="{FF2B5EF4-FFF2-40B4-BE49-F238E27FC236}">
                <a16:creationId xmlns:a16="http://schemas.microsoft.com/office/drawing/2014/main" id="{9C2EB318-A52E-47D0-8C2F-3209CE1B047D}"/>
              </a:ext>
            </a:extLst>
          </p:cNvPr>
          <p:cNvSpPr>
            <a:spLocks noGrp="1"/>
          </p:cNvSpPr>
          <p:nvPr/>
        </p:nvSpPr>
        <p:spPr>
          <a:xfrm>
            <a:off x="762000" y="2962275"/>
            <a:ext cx="10668000" cy="952500"/>
          </a:xfrm>
          <a:prstGeom prst="roundRect">
            <a:avLst>
              <a:gd name="adj" fmla="val 8000"/>
            </a:avLst>
          </a:prstGeom>
          <a:solidFill>
            <a:srgbClr val="EAF2FF"/>
          </a:solidFill>
          <a:ln w="9525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formula">
            <a:extLst>
              <a:ext uri="{FF2B5EF4-FFF2-40B4-BE49-F238E27FC236}">
                <a16:creationId xmlns:a16="http://schemas.microsoft.com/office/drawing/2014/main" id="{00E6C5D2-3219-424E-A0B2-DEC644CB70D0}"/>
              </a:ext>
            </a:extLst>
          </p:cNvPr>
          <p:cNvSpPr>
            <a:spLocks noGrp="1"/>
          </p:cNvSpPr>
          <p:nvPr/>
        </p:nvSpPr>
        <p:spPr>
          <a:xfrm>
            <a:off x="952500" y="3114675"/>
            <a:ext cx="102870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2550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defRPr>
            </a:pPr>
            <a:r>
              <a:rPr sz="2550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rPr>
              <a:t>zₗ = MLP( LN(z′ₗ) ) + z′ₗ</a:t>
            </a:r>
          </a:p>
        </p:txBody>
      </p:sp>
      <p:sp>
        <p:nvSpPr>
          <p:cNvPr id="9" name="formula-caption">
            <a:extLst>
              <a:ext uri="{FF2B5EF4-FFF2-40B4-BE49-F238E27FC236}">
                <a16:creationId xmlns:a16="http://schemas.microsoft.com/office/drawing/2014/main" id="{AA8CEEBE-7283-4E04-9F4B-11AD725EF6F8}"/>
              </a:ext>
            </a:extLst>
          </p:cNvPr>
          <p:cNvSpPr>
            <a:spLocks noGrp="1"/>
          </p:cNvSpPr>
          <p:nvPr/>
        </p:nvSpPr>
        <p:spPr>
          <a:xfrm>
            <a:off x="933450" y="3657600"/>
            <a:ext cx="103251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975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975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feature sublayer + shortcut</a:t>
            </a:r>
          </a:p>
        </p:txBody>
      </p:sp>
      <p:sp>
        <p:nvSpPr>
          <p:cNvPr id="10" name="rich-text">
            <a:extLst>
              <a:ext uri="{FF2B5EF4-FFF2-40B4-BE49-F238E27FC236}">
                <a16:creationId xmlns:a16="http://schemas.microsoft.com/office/drawing/2014/main" id="{F26A83C5-A448-4EAF-9E21-A48374B47910}"/>
              </a:ext>
            </a:extLst>
          </p:cNvPr>
          <p:cNvSpPr>
            <a:spLocks noGrp="1"/>
          </p:cNvSpPr>
          <p:nvPr/>
        </p:nvSpPr>
        <p:spPr>
          <a:xfrm>
            <a:off x="1066800" y="4476750"/>
            <a:ext cx="9906000" cy="1238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575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LN</a:t>
            </a:r>
            <a:r>
              <a:rPr sz="1575">
                <a:solidFill>
                  <a:srgbClr val="111111"/>
                </a:solidFill>
                <a:latin typeface="Arial"/>
                <a:ea typeface="Arial"/>
                <a:cs typeface="Arial"/>
              </a:rPr>
              <a:t> stabilizes each token’s feature scale before the sublayer.</a:t>
            </a:r>
          </a:p>
          <a:p>
            <a:pPr algn="l">
              <a:lnSpc>
                <a:spcPct val="100000"/>
              </a:lnSpc>
              <a:buNone/>
              <a:defRPr sz="1575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Residual addition</a:t>
            </a:r>
            <a:r>
              <a:rPr sz="1575">
                <a:solidFill>
                  <a:srgbClr val="111111"/>
                </a:solidFill>
                <a:latin typeface="Arial"/>
                <a:ea typeface="Arial"/>
                <a:cs typeface="Arial"/>
              </a:rPr>
              <a:t> creates a direct information and gradient path.</a:t>
            </a:r>
          </a:p>
          <a:p>
            <a:pPr algn="l">
              <a:lnSpc>
                <a:spcPct val="100000"/>
              </a:lnSpc>
              <a:buNone/>
              <a:defRPr sz="1575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ℓ</a:t>
            </a:r>
            <a:r>
              <a:rPr sz="1575">
                <a:solidFill>
                  <a:srgbClr val="111111"/>
                </a:solidFill>
                <a:latin typeface="Arial"/>
                <a:ea typeface="Arial"/>
                <a:cs typeface="Arial"/>
              </a:rPr>
              <a:t> indexes the encoder block; shapes stay (N+1) × D.</a:t>
            </a:r>
          </a:p>
        </p:txBody>
      </p:sp>
      <p:sp>
        <p:nvSpPr>
          <p:cNvPr id="11" name="slide-number">
            <a:extLst>
              <a:ext uri="{FF2B5EF4-FFF2-40B4-BE49-F238E27FC236}">
                <a16:creationId xmlns:a16="http://schemas.microsoft.com/office/drawing/2014/main" id="{2F7D5ADA-45D9-4377-9E83-957DDF034BED}"/>
              </a:ext>
            </a:extLst>
          </p:cNvPr>
          <p:cNvSpPr>
            <a:spLocks noGrp="1"/>
          </p:cNvSpPr>
          <p:nvPr/>
        </p:nvSpPr>
        <p:spPr>
          <a:xfrm>
            <a:off x="11191875" y="6477000"/>
            <a:ext cx="381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900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27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B4EA43D-5ED8-397F-5B0A-DABA3C7515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8435" y="1419225"/>
            <a:ext cx="285061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5866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kicker">
            <a:extLst>
              <a:ext uri="{FF2B5EF4-FFF2-40B4-BE49-F238E27FC236}">
                <a16:creationId xmlns:a16="http://schemas.microsoft.com/office/drawing/2014/main" id="{144644E6-98BB-420C-ADA0-B40897A9DCB1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050" b="1" i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563EB"/>
                </a:solidFill>
                <a:latin typeface="Arial"/>
                <a:ea typeface="Arial"/>
                <a:cs typeface="Arial"/>
              </a:rPr>
              <a:t>VISION TRANSFORMERS</a:t>
            </a:r>
          </a:p>
        </p:txBody>
      </p:sp>
      <p:sp>
        <p:nvSpPr>
          <p:cNvPr id="2" name="slide-title">
            <a:extLst>
              <a:ext uri="{FF2B5EF4-FFF2-40B4-BE49-F238E27FC236}">
                <a16:creationId xmlns:a16="http://schemas.microsoft.com/office/drawing/2014/main" id="{785EA0C3-A10C-48DD-BF8C-CE65F2708A9E}"/>
              </a:ext>
            </a:extLst>
          </p:cNvPr>
          <p:cNvSpPr>
            <a:spLocks noGrp="1"/>
          </p:cNvSpPr>
          <p:nvPr/>
        </p:nvSpPr>
        <p:spPr>
          <a:xfrm>
            <a:off x="609600" y="609600"/>
            <a:ext cx="109728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270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The MLP expands and compresses each token</a:t>
            </a:r>
          </a:p>
        </p:txBody>
      </p:sp>
      <p:sp>
        <p:nvSpPr>
          <p:cNvPr id="3" name="title-rule">
            <a:extLst>
              <a:ext uri="{FF2B5EF4-FFF2-40B4-BE49-F238E27FC236}">
                <a16:creationId xmlns:a16="http://schemas.microsoft.com/office/drawing/2014/main" id="{A2D854DC-5FE7-44A5-BC93-2D4AD0D975AB}"/>
              </a:ext>
            </a:extLst>
          </p:cNvPr>
          <p:cNvSpPr>
            <a:spLocks noGrp="1"/>
          </p:cNvSpPr>
          <p:nvPr/>
        </p:nvSpPr>
        <p:spPr>
          <a:xfrm>
            <a:off x="609600" y="1304925"/>
            <a:ext cx="10972800" cy="19050"/>
          </a:xfrm>
          <a:prstGeom prst="rect">
            <a:avLst/>
          </a:prstGeom>
          <a:solidFill>
            <a:srgbClr val="111111"/>
          </a:solidFill>
          <a:ln w="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formula-box">
            <a:extLst>
              <a:ext uri="{FF2B5EF4-FFF2-40B4-BE49-F238E27FC236}">
                <a16:creationId xmlns:a16="http://schemas.microsoft.com/office/drawing/2014/main" id="{C85D0276-7CA6-4F6A-A9A6-620B0C111EA3}"/>
              </a:ext>
            </a:extLst>
          </p:cNvPr>
          <p:cNvSpPr>
            <a:spLocks noGrp="1"/>
          </p:cNvSpPr>
          <p:nvPr/>
        </p:nvSpPr>
        <p:spPr>
          <a:xfrm>
            <a:off x="857250" y="1695450"/>
            <a:ext cx="10477500" cy="1047750"/>
          </a:xfrm>
          <a:prstGeom prst="roundRect">
            <a:avLst>
              <a:gd name="adj" fmla="val 7273"/>
            </a:avLst>
          </a:prstGeom>
          <a:solidFill>
            <a:srgbClr val="EAF2FF"/>
          </a:solidFill>
          <a:ln w="9525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formula">
            <a:extLst>
              <a:ext uri="{FF2B5EF4-FFF2-40B4-BE49-F238E27FC236}">
                <a16:creationId xmlns:a16="http://schemas.microsoft.com/office/drawing/2014/main" id="{BC2E0FBB-6D61-44B8-9F0E-ECBC26237E23}"/>
              </a:ext>
            </a:extLst>
          </p:cNvPr>
          <p:cNvSpPr>
            <a:spLocks noGrp="1"/>
          </p:cNvSpPr>
          <p:nvPr/>
        </p:nvSpPr>
        <p:spPr>
          <a:xfrm>
            <a:off x="1047750" y="1847850"/>
            <a:ext cx="100965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2775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defRPr>
            </a:pPr>
            <a:r>
              <a:rPr sz="2775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rPr>
              <a:t>MLP(x) = W₂ GELU(W₁x + b₁) + b₂</a:t>
            </a:r>
          </a:p>
        </p:txBody>
      </p:sp>
      <p:sp>
        <p:nvSpPr>
          <p:cNvPr id="6" name="formula-caption">
            <a:extLst>
              <a:ext uri="{FF2B5EF4-FFF2-40B4-BE49-F238E27FC236}">
                <a16:creationId xmlns:a16="http://schemas.microsoft.com/office/drawing/2014/main" id="{5F33FD8C-6A4F-4206-A7E5-7F1E52B1DC4F}"/>
              </a:ext>
            </a:extLst>
          </p:cNvPr>
          <p:cNvSpPr>
            <a:spLocks noGrp="1"/>
          </p:cNvSpPr>
          <p:nvPr/>
        </p:nvSpPr>
        <p:spPr>
          <a:xfrm>
            <a:off x="1028700" y="2486025"/>
            <a:ext cx="101346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975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975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Typical hidden width D_mlp ≈ 4D</a:t>
            </a:r>
          </a:p>
        </p:txBody>
      </p:sp>
      <p:sp>
        <p:nvSpPr>
          <p:cNvPr id="7" name="flow-arrow">
            <a:extLst>
              <a:ext uri="{FF2B5EF4-FFF2-40B4-BE49-F238E27FC236}">
                <a16:creationId xmlns:a16="http://schemas.microsoft.com/office/drawing/2014/main" id="{C58210F8-CD6C-4DD5-B70B-D8E0F462DE39}"/>
              </a:ext>
            </a:extLst>
          </p:cNvPr>
          <p:cNvSpPr>
            <a:spLocks noGrp="1"/>
          </p:cNvSpPr>
          <p:nvPr/>
        </p:nvSpPr>
        <p:spPr>
          <a:xfrm>
            <a:off x="2857500" y="3638550"/>
            <a:ext cx="514350" cy="323850"/>
          </a:xfrm>
          <a:prstGeom prst="rightArrow">
            <a:avLst/>
          </a:prstGeom>
          <a:solidFill>
            <a:srgbClr val="2563EB"/>
          </a:solidFill>
          <a:ln w="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flow-arrow">
            <a:extLst>
              <a:ext uri="{FF2B5EF4-FFF2-40B4-BE49-F238E27FC236}">
                <a16:creationId xmlns:a16="http://schemas.microsoft.com/office/drawing/2014/main" id="{46842EA8-EBC8-46BC-BF8A-A2D418E2EE7A}"/>
              </a:ext>
            </a:extLst>
          </p:cNvPr>
          <p:cNvSpPr>
            <a:spLocks noGrp="1"/>
          </p:cNvSpPr>
          <p:nvPr/>
        </p:nvSpPr>
        <p:spPr>
          <a:xfrm>
            <a:off x="5667375" y="3638550"/>
            <a:ext cx="514350" cy="323850"/>
          </a:xfrm>
          <a:prstGeom prst="rightArrow">
            <a:avLst/>
          </a:prstGeom>
          <a:solidFill>
            <a:srgbClr val="2563EB"/>
          </a:solidFill>
          <a:ln w="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flow-arrow">
            <a:extLst>
              <a:ext uri="{FF2B5EF4-FFF2-40B4-BE49-F238E27FC236}">
                <a16:creationId xmlns:a16="http://schemas.microsoft.com/office/drawing/2014/main" id="{C867459B-5770-4FDC-AF2D-873B57EC6FE1}"/>
              </a:ext>
            </a:extLst>
          </p:cNvPr>
          <p:cNvSpPr>
            <a:spLocks noGrp="1"/>
          </p:cNvSpPr>
          <p:nvPr/>
        </p:nvSpPr>
        <p:spPr>
          <a:xfrm>
            <a:off x="8477250" y="3638550"/>
            <a:ext cx="514350" cy="323850"/>
          </a:xfrm>
          <a:prstGeom prst="rightArrow">
            <a:avLst/>
          </a:prstGeom>
          <a:solidFill>
            <a:srgbClr val="2563EB"/>
          </a:solidFill>
          <a:ln w="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mlp-stage">
            <a:extLst>
              <a:ext uri="{FF2B5EF4-FFF2-40B4-BE49-F238E27FC236}">
                <a16:creationId xmlns:a16="http://schemas.microsoft.com/office/drawing/2014/main" id="{05E42811-6F83-4002-A959-54F04F8D71D3}"/>
              </a:ext>
            </a:extLst>
          </p:cNvPr>
          <p:cNvSpPr>
            <a:spLocks noGrp="1"/>
          </p:cNvSpPr>
          <p:nvPr/>
        </p:nvSpPr>
        <p:spPr>
          <a:xfrm>
            <a:off x="895350" y="3219450"/>
            <a:ext cx="1952625" cy="1162050"/>
          </a:xfrm>
          <a:prstGeom prst="roundRect">
            <a:avLst>
              <a:gd name="adj" fmla="val 6557"/>
            </a:avLst>
          </a:prstGeom>
          <a:solidFill>
            <a:srgbClr val="F3F4F6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">
            <a:extLst>
              <a:ext uri="{FF2B5EF4-FFF2-40B4-BE49-F238E27FC236}">
                <a16:creationId xmlns:a16="http://schemas.microsoft.com/office/drawing/2014/main" id="{7FC87B71-626A-4649-BC5B-F16BCDF1F0E8}"/>
              </a:ext>
            </a:extLst>
          </p:cNvPr>
          <p:cNvSpPr>
            <a:spLocks noGrp="1"/>
          </p:cNvSpPr>
          <p:nvPr/>
        </p:nvSpPr>
        <p:spPr>
          <a:xfrm>
            <a:off x="1028700" y="3600450"/>
            <a:ext cx="1685925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500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defRPr>
            </a:pPr>
            <a:r>
              <a:rPr sz="1500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rPr>
              <a:t>x ∈ ℝᴰ</a:t>
            </a:r>
          </a:p>
        </p:txBody>
      </p:sp>
      <p:sp>
        <p:nvSpPr>
          <p:cNvPr id="12" name="mlp-stage">
            <a:extLst>
              <a:ext uri="{FF2B5EF4-FFF2-40B4-BE49-F238E27FC236}">
                <a16:creationId xmlns:a16="http://schemas.microsoft.com/office/drawing/2014/main" id="{9F2EB044-3C74-40A3-B3CA-9F5F57162160}"/>
              </a:ext>
            </a:extLst>
          </p:cNvPr>
          <p:cNvSpPr>
            <a:spLocks noGrp="1"/>
          </p:cNvSpPr>
          <p:nvPr/>
        </p:nvSpPr>
        <p:spPr>
          <a:xfrm>
            <a:off x="3524250" y="3219450"/>
            <a:ext cx="1952625" cy="1162050"/>
          </a:xfrm>
          <a:prstGeom prst="roundRect">
            <a:avLst>
              <a:gd name="adj" fmla="val 6557"/>
            </a:avLst>
          </a:prstGeom>
          <a:solidFill>
            <a:srgbClr val="F3F4F6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">
            <a:extLst>
              <a:ext uri="{FF2B5EF4-FFF2-40B4-BE49-F238E27FC236}">
                <a16:creationId xmlns:a16="http://schemas.microsoft.com/office/drawing/2014/main" id="{295DFB91-272C-4420-9668-95EC02935ACD}"/>
              </a:ext>
            </a:extLst>
          </p:cNvPr>
          <p:cNvSpPr>
            <a:spLocks noGrp="1"/>
          </p:cNvSpPr>
          <p:nvPr/>
        </p:nvSpPr>
        <p:spPr>
          <a:xfrm>
            <a:off x="3657600" y="3600450"/>
            <a:ext cx="1685925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500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defRPr>
            </a:pPr>
            <a:r>
              <a:rPr sz="1500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rPr>
              <a:t>W₁x+b₁ ∈ ℝᴰᵐˡᵖ</a:t>
            </a:r>
          </a:p>
        </p:txBody>
      </p:sp>
      <p:sp>
        <p:nvSpPr>
          <p:cNvPr id="14" name="mlp-stage">
            <a:extLst>
              <a:ext uri="{FF2B5EF4-FFF2-40B4-BE49-F238E27FC236}">
                <a16:creationId xmlns:a16="http://schemas.microsoft.com/office/drawing/2014/main" id="{60AB7291-5CED-4E3E-8D42-2080A54978F7}"/>
              </a:ext>
            </a:extLst>
          </p:cNvPr>
          <p:cNvSpPr>
            <a:spLocks noGrp="1"/>
          </p:cNvSpPr>
          <p:nvPr/>
        </p:nvSpPr>
        <p:spPr>
          <a:xfrm>
            <a:off x="6334125" y="3219450"/>
            <a:ext cx="1952625" cy="1162050"/>
          </a:xfrm>
          <a:prstGeom prst="roundRect">
            <a:avLst>
              <a:gd name="adj" fmla="val 6557"/>
            </a:avLst>
          </a:prstGeom>
          <a:solidFill>
            <a:srgbClr val="EAF2FF"/>
          </a:solidFill>
          <a:ln w="9525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">
            <a:extLst>
              <a:ext uri="{FF2B5EF4-FFF2-40B4-BE49-F238E27FC236}">
                <a16:creationId xmlns:a16="http://schemas.microsoft.com/office/drawing/2014/main" id="{DF3F6412-8364-477F-9486-1DB961D28ABD}"/>
              </a:ext>
            </a:extLst>
          </p:cNvPr>
          <p:cNvSpPr>
            <a:spLocks noGrp="1"/>
          </p:cNvSpPr>
          <p:nvPr/>
        </p:nvSpPr>
        <p:spPr>
          <a:xfrm>
            <a:off x="6467475" y="3600450"/>
            <a:ext cx="1685925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50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GELU activation</a:t>
            </a:r>
          </a:p>
        </p:txBody>
      </p:sp>
      <p:sp>
        <p:nvSpPr>
          <p:cNvPr id="16" name="mlp-stage">
            <a:extLst>
              <a:ext uri="{FF2B5EF4-FFF2-40B4-BE49-F238E27FC236}">
                <a16:creationId xmlns:a16="http://schemas.microsoft.com/office/drawing/2014/main" id="{B5CA21DB-786C-48FD-BD47-DB9A3C6F91C4}"/>
              </a:ext>
            </a:extLst>
          </p:cNvPr>
          <p:cNvSpPr>
            <a:spLocks noGrp="1"/>
          </p:cNvSpPr>
          <p:nvPr/>
        </p:nvSpPr>
        <p:spPr>
          <a:xfrm>
            <a:off x="9144000" y="3219450"/>
            <a:ext cx="1952625" cy="1162050"/>
          </a:xfrm>
          <a:prstGeom prst="roundRect">
            <a:avLst>
              <a:gd name="adj" fmla="val 6557"/>
            </a:avLst>
          </a:prstGeom>
          <a:solidFill>
            <a:srgbClr val="F3F4F6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">
            <a:extLst>
              <a:ext uri="{FF2B5EF4-FFF2-40B4-BE49-F238E27FC236}">
                <a16:creationId xmlns:a16="http://schemas.microsoft.com/office/drawing/2014/main" id="{959884B2-244A-41F4-815C-A7FE663CC801}"/>
              </a:ext>
            </a:extLst>
          </p:cNvPr>
          <p:cNvSpPr>
            <a:spLocks noGrp="1"/>
          </p:cNvSpPr>
          <p:nvPr/>
        </p:nvSpPr>
        <p:spPr>
          <a:xfrm>
            <a:off x="9277350" y="3600450"/>
            <a:ext cx="1685925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500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defRPr>
            </a:pPr>
            <a:r>
              <a:rPr sz="1500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rPr>
              <a:t>W₂(·)+b₂ ∈ ℝᴰ</a:t>
            </a:r>
          </a:p>
        </p:txBody>
      </p:sp>
      <p:sp>
        <p:nvSpPr>
          <p:cNvPr id="18" name="text">
            <a:extLst>
              <a:ext uri="{FF2B5EF4-FFF2-40B4-BE49-F238E27FC236}">
                <a16:creationId xmlns:a16="http://schemas.microsoft.com/office/drawing/2014/main" id="{338741A1-81BC-4ED1-A8E3-61F8C821F5B9}"/>
              </a:ext>
            </a:extLst>
          </p:cNvPr>
          <p:cNvSpPr>
            <a:spLocks noGrp="1"/>
          </p:cNvSpPr>
          <p:nvPr/>
        </p:nvSpPr>
        <p:spPr>
          <a:xfrm>
            <a:off x="2000250" y="5010150"/>
            <a:ext cx="8191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725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1725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Same weights for every token; no token-to-token mixing happens here.</a:t>
            </a:r>
          </a:p>
        </p:txBody>
      </p:sp>
      <p:sp>
        <p:nvSpPr>
          <p:cNvPr id="19" name="slide-number">
            <a:extLst>
              <a:ext uri="{FF2B5EF4-FFF2-40B4-BE49-F238E27FC236}">
                <a16:creationId xmlns:a16="http://schemas.microsoft.com/office/drawing/2014/main" id="{EDE03D14-8764-4F3D-9B56-AC39937A11BC}"/>
              </a:ext>
            </a:extLst>
          </p:cNvPr>
          <p:cNvSpPr>
            <a:spLocks noGrp="1"/>
          </p:cNvSpPr>
          <p:nvPr/>
        </p:nvSpPr>
        <p:spPr>
          <a:xfrm>
            <a:off x="11191875" y="6477000"/>
            <a:ext cx="381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900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28</a:t>
            </a:r>
          </a:p>
        </p:txBody>
      </p:sp>
    </p:spTree>
    <p:extLst>
      <p:ext uri="{BB962C8B-B14F-4D97-AF65-F5344CB8AC3E}">
        <p14:creationId xmlns:p14="http://schemas.microsoft.com/office/powerpoint/2010/main" val="7574934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kicker">
            <a:extLst>
              <a:ext uri="{FF2B5EF4-FFF2-40B4-BE49-F238E27FC236}">
                <a16:creationId xmlns:a16="http://schemas.microsoft.com/office/drawing/2014/main" id="{24B0DF03-E09D-47DC-BC54-D8ECF10D8B05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050" b="1" i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563EB"/>
                </a:solidFill>
                <a:latin typeface="Arial"/>
                <a:ea typeface="Arial"/>
                <a:cs typeface="Arial"/>
              </a:rPr>
              <a:t>VISION TRANSFORMERS</a:t>
            </a:r>
          </a:p>
        </p:txBody>
      </p:sp>
      <p:sp>
        <p:nvSpPr>
          <p:cNvPr id="2" name="slide-title">
            <a:extLst>
              <a:ext uri="{FF2B5EF4-FFF2-40B4-BE49-F238E27FC236}">
                <a16:creationId xmlns:a16="http://schemas.microsoft.com/office/drawing/2014/main" id="{198B9376-7EBF-4A77-A984-137535B49353}"/>
              </a:ext>
            </a:extLst>
          </p:cNvPr>
          <p:cNvSpPr>
            <a:spLocks noGrp="1"/>
          </p:cNvSpPr>
          <p:nvPr/>
        </p:nvSpPr>
        <p:spPr>
          <a:xfrm>
            <a:off x="609600" y="609600"/>
            <a:ext cx="109728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270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The final [CLS] state becomes the image representation</a:t>
            </a:r>
          </a:p>
        </p:txBody>
      </p:sp>
      <p:sp>
        <p:nvSpPr>
          <p:cNvPr id="3" name="title-rule">
            <a:extLst>
              <a:ext uri="{FF2B5EF4-FFF2-40B4-BE49-F238E27FC236}">
                <a16:creationId xmlns:a16="http://schemas.microsoft.com/office/drawing/2014/main" id="{4C2191A9-7D8D-4EAD-BA02-5A1DEFDE63A6}"/>
              </a:ext>
            </a:extLst>
          </p:cNvPr>
          <p:cNvSpPr>
            <a:spLocks noGrp="1"/>
          </p:cNvSpPr>
          <p:nvPr/>
        </p:nvSpPr>
        <p:spPr>
          <a:xfrm>
            <a:off x="609600" y="1304925"/>
            <a:ext cx="10972800" cy="19050"/>
          </a:xfrm>
          <a:prstGeom prst="rect">
            <a:avLst/>
          </a:prstGeom>
          <a:solidFill>
            <a:srgbClr val="111111"/>
          </a:solidFill>
          <a:ln w="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oken">
            <a:extLst>
              <a:ext uri="{FF2B5EF4-FFF2-40B4-BE49-F238E27FC236}">
                <a16:creationId xmlns:a16="http://schemas.microsoft.com/office/drawing/2014/main" id="{47F3ED29-095C-41CA-83BB-B90B54F44C44}"/>
              </a:ext>
            </a:extLst>
          </p:cNvPr>
          <p:cNvSpPr>
            <a:spLocks noGrp="1"/>
          </p:cNvSpPr>
          <p:nvPr/>
        </p:nvSpPr>
        <p:spPr>
          <a:xfrm>
            <a:off x="904875" y="2381250"/>
            <a:ext cx="1619250" cy="762000"/>
          </a:xfrm>
          <a:prstGeom prst="roundRect">
            <a:avLst>
              <a:gd name="adj" fmla="val 10000"/>
            </a:avLst>
          </a:prstGeom>
          <a:solidFill>
            <a:srgbClr val="2563EB"/>
          </a:solidFill>
          <a:ln w="9525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oken-label">
            <a:extLst>
              <a:ext uri="{FF2B5EF4-FFF2-40B4-BE49-F238E27FC236}">
                <a16:creationId xmlns:a16="http://schemas.microsoft.com/office/drawing/2014/main" id="{F28E9512-82E5-4045-A1FE-7DA9213594B5}"/>
              </a:ext>
            </a:extLst>
          </p:cNvPr>
          <p:cNvSpPr>
            <a:spLocks noGrp="1"/>
          </p:cNvSpPr>
          <p:nvPr/>
        </p:nvSpPr>
        <p:spPr>
          <a:xfrm>
            <a:off x="981075" y="2476500"/>
            <a:ext cx="14668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3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[CLS] zᴸ⁰</a:t>
            </a:r>
          </a:p>
        </p:txBody>
      </p:sp>
      <p:sp>
        <p:nvSpPr>
          <p:cNvPr id="6" name="flow-arrow">
            <a:extLst>
              <a:ext uri="{FF2B5EF4-FFF2-40B4-BE49-F238E27FC236}">
                <a16:creationId xmlns:a16="http://schemas.microsoft.com/office/drawing/2014/main" id="{0FC6F186-EA8F-4A15-81F6-F45F637B82BF}"/>
              </a:ext>
            </a:extLst>
          </p:cNvPr>
          <p:cNvSpPr>
            <a:spLocks noGrp="1"/>
          </p:cNvSpPr>
          <p:nvPr/>
        </p:nvSpPr>
        <p:spPr>
          <a:xfrm>
            <a:off x="2781300" y="2609850"/>
            <a:ext cx="590550" cy="342900"/>
          </a:xfrm>
          <a:prstGeom prst="rightArrow">
            <a:avLst/>
          </a:prstGeom>
          <a:solidFill>
            <a:srgbClr val="2563EB"/>
          </a:solidFill>
          <a:ln w="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final-ln">
            <a:extLst>
              <a:ext uri="{FF2B5EF4-FFF2-40B4-BE49-F238E27FC236}">
                <a16:creationId xmlns:a16="http://schemas.microsoft.com/office/drawing/2014/main" id="{EAE2F221-C9F5-47C3-A4E4-0DB118729F39}"/>
              </a:ext>
            </a:extLst>
          </p:cNvPr>
          <p:cNvSpPr>
            <a:spLocks noGrp="1"/>
          </p:cNvSpPr>
          <p:nvPr/>
        </p:nvSpPr>
        <p:spPr>
          <a:xfrm>
            <a:off x="3638550" y="2238375"/>
            <a:ext cx="2095500" cy="1047750"/>
          </a:xfrm>
          <a:prstGeom prst="roundRect">
            <a:avLst>
              <a:gd name="adj" fmla="val 7273"/>
            </a:avLst>
          </a:prstGeom>
          <a:solidFill>
            <a:srgbClr val="F3F4F6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">
            <a:extLst>
              <a:ext uri="{FF2B5EF4-FFF2-40B4-BE49-F238E27FC236}">
                <a16:creationId xmlns:a16="http://schemas.microsoft.com/office/drawing/2014/main" id="{AA81AF1E-6066-476C-B2B0-86795FA0CC5B}"/>
              </a:ext>
            </a:extLst>
          </p:cNvPr>
          <p:cNvSpPr>
            <a:spLocks noGrp="1"/>
          </p:cNvSpPr>
          <p:nvPr/>
        </p:nvSpPr>
        <p:spPr>
          <a:xfrm>
            <a:off x="3876675" y="2600325"/>
            <a:ext cx="1619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2100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defRPr>
            </a:pPr>
            <a:r>
              <a:rPr sz="2100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rPr>
              <a:t>y = LN(zᴸ⁰)</a:t>
            </a:r>
          </a:p>
        </p:txBody>
      </p:sp>
      <p:sp>
        <p:nvSpPr>
          <p:cNvPr id="9" name="flow-arrow">
            <a:extLst>
              <a:ext uri="{FF2B5EF4-FFF2-40B4-BE49-F238E27FC236}">
                <a16:creationId xmlns:a16="http://schemas.microsoft.com/office/drawing/2014/main" id="{701F932F-773F-4A79-A03C-CFD49BE59456}"/>
              </a:ext>
            </a:extLst>
          </p:cNvPr>
          <p:cNvSpPr>
            <a:spLocks noGrp="1"/>
          </p:cNvSpPr>
          <p:nvPr/>
        </p:nvSpPr>
        <p:spPr>
          <a:xfrm>
            <a:off x="6000750" y="2609850"/>
            <a:ext cx="590550" cy="342900"/>
          </a:xfrm>
          <a:prstGeom prst="rightArrow">
            <a:avLst/>
          </a:prstGeom>
          <a:solidFill>
            <a:srgbClr val="2563EB"/>
          </a:solidFill>
          <a:ln w="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head">
            <a:extLst>
              <a:ext uri="{FF2B5EF4-FFF2-40B4-BE49-F238E27FC236}">
                <a16:creationId xmlns:a16="http://schemas.microsoft.com/office/drawing/2014/main" id="{0D818EB8-DF63-4651-AA34-0A313738744D}"/>
              </a:ext>
            </a:extLst>
          </p:cNvPr>
          <p:cNvSpPr>
            <a:spLocks noGrp="1"/>
          </p:cNvSpPr>
          <p:nvPr/>
        </p:nvSpPr>
        <p:spPr>
          <a:xfrm>
            <a:off x="6858000" y="2238375"/>
            <a:ext cx="2095500" cy="1047750"/>
          </a:xfrm>
          <a:prstGeom prst="roundRect">
            <a:avLst>
              <a:gd name="adj" fmla="val 7273"/>
            </a:avLst>
          </a:prstGeom>
          <a:solidFill>
            <a:srgbClr val="EAF2FF"/>
          </a:solidFill>
          <a:ln w="9525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">
            <a:extLst>
              <a:ext uri="{FF2B5EF4-FFF2-40B4-BE49-F238E27FC236}">
                <a16:creationId xmlns:a16="http://schemas.microsoft.com/office/drawing/2014/main" id="{3D2FDA47-C816-4244-9F86-C29F92AA10F5}"/>
              </a:ext>
            </a:extLst>
          </p:cNvPr>
          <p:cNvSpPr>
            <a:spLocks noGrp="1"/>
          </p:cNvSpPr>
          <p:nvPr/>
        </p:nvSpPr>
        <p:spPr>
          <a:xfrm>
            <a:off x="7086600" y="2476500"/>
            <a:ext cx="16383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725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defRPr>
            </a:pPr>
            <a:r>
              <a:rPr sz="1725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rPr>
              <a:t>logits = W_head y + b</a:t>
            </a:r>
          </a:p>
        </p:txBody>
      </p:sp>
      <p:sp>
        <p:nvSpPr>
          <p:cNvPr id="12" name="flow-arrow">
            <a:extLst>
              <a:ext uri="{FF2B5EF4-FFF2-40B4-BE49-F238E27FC236}">
                <a16:creationId xmlns:a16="http://schemas.microsoft.com/office/drawing/2014/main" id="{EF25B2E9-2586-4343-A857-C554F60D2F9E}"/>
              </a:ext>
            </a:extLst>
          </p:cNvPr>
          <p:cNvSpPr>
            <a:spLocks noGrp="1"/>
          </p:cNvSpPr>
          <p:nvPr/>
        </p:nvSpPr>
        <p:spPr>
          <a:xfrm>
            <a:off x="9220200" y="2609850"/>
            <a:ext cx="590550" cy="342900"/>
          </a:xfrm>
          <a:prstGeom prst="rightArrow">
            <a:avLst/>
          </a:prstGeom>
          <a:solidFill>
            <a:srgbClr val="2563EB"/>
          </a:solidFill>
          <a:ln w="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oken">
            <a:extLst>
              <a:ext uri="{FF2B5EF4-FFF2-40B4-BE49-F238E27FC236}">
                <a16:creationId xmlns:a16="http://schemas.microsoft.com/office/drawing/2014/main" id="{726285B5-F8AA-471A-BF38-C9E427AFAC12}"/>
              </a:ext>
            </a:extLst>
          </p:cNvPr>
          <p:cNvSpPr>
            <a:spLocks noGrp="1"/>
          </p:cNvSpPr>
          <p:nvPr/>
        </p:nvSpPr>
        <p:spPr>
          <a:xfrm>
            <a:off x="10077450" y="2381250"/>
            <a:ext cx="1238250" cy="762000"/>
          </a:xfrm>
          <a:prstGeom prst="roundRect">
            <a:avLst>
              <a:gd name="adj" fmla="val 10000"/>
            </a:avLst>
          </a:prstGeom>
          <a:solidFill>
            <a:srgbClr val="F3F4F6"/>
          </a:solidFill>
          <a:ln w="9525">
            <a:solidFill>
              <a:srgbClr val="F3F4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oken-label">
            <a:extLst>
              <a:ext uri="{FF2B5EF4-FFF2-40B4-BE49-F238E27FC236}">
                <a16:creationId xmlns:a16="http://schemas.microsoft.com/office/drawing/2014/main" id="{34F59D85-7FCE-4D54-9DC8-EFDF1F27FC2B}"/>
              </a:ext>
            </a:extLst>
          </p:cNvPr>
          <p:cNvSpPr>
            <a:spLocks noGrp="1"/>
          </p:cNvSpPr>
          <p:nvPr/>
        </p:nvSpPr>
        <p:spPr>
          <a:xfrm>
            <a:off x="10153650" y="2476500"/>
            <a:ext cx="10858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35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C logits</a:t>
            </a:r>
          </a:p>
        </p:txBody>
      </p:sp>
      <p:sp>
        <p:nvSpPr>
          <p:cNvPr id="15" name="formula-box">
            <a:extLst>
              <a:ext uri="{FF2B5EF4-FFF2-40B4-BE49-F238E27FC236}">
                <a16:creationId xmlns:a16="http://schemas.microsoft.com/office/drawing/2014/main" id="{D2DDC5D3-658B-426F-A0FE-C0ED11C2A0ED}"/>
              </a:ext>
            </a:extLst>
          </p:cNvPr>
          <p:cNvSpPr>
            <a:spLocks noGrp="1"/>
          </p:cNvSpPr>
          <p:nvPr/>
        </p:nvSpPr>
        <p:spPr>
          <a:xfrm>
            <a:off x="2214995" y="3752850"/>
            <a:ext cx="7429500" cy="876300"/>
          </a:xfrm>
          <a:prstGeom prst="roundRect">
            <a:avLst>
              <a:gd name="adj" fmla="val 8696"/>
            </a:avLst>
          </a:prstGeom>
          <a:solidFill>
            <a:srgbClr val="EAF2FF"/>
          </a:solidFill>
          <a:ln w="9525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lide-number">
            <a:extLst>
              <a:ext uri="{FF2B5EF4-FFF2-40B4-BE49-F238E27FC236}">
                <a16:creationId xmlns:a16="http://schemas.microsoft.com/office/drawing/2014/main" id="{F4542A14-0658-42FB-8B64-7277B0AA6B4C}"/>
              </a:ext>
            </a:extLst>
          </p:cNvPr>
          <p:cNvSpPr>
            <a:spLocks noGrp="1"/>
          </p:cNvSpPr>
          <p:nvPr/>
        </p:nvSpPr>
        <p:spPr>
          <a:xfrm>
            <a:off x="11191875" y="6477000"/>
            <a:ext cx="381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900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29</a:t>
            </a:r>
          </a:p>
        </p:txBody>
      </p:sp>
      <p:sp>
        <p:nvSpPr>
          <p:cNvPr id="20" name="probability-meaning-label">
            <a:extLst>
              <a:ext uri="{FF2B5EF4-FFF2-40B4-BE49-F238E27FC236}">
                <a16:creationId xmlns:a16="http://schemas.microsoft.com/office/drawing/2014/main" id="{F779C88E-23F1-4D20-9508-A09CD90BB776}"/>
              </a:ext>
            </a:extLst>
          </p:cNvPr>
          <p:cNvSpPr>
            <a:spLocks noGrp="1"/>
          </p:cNvSpPr>
          <p:nvPr/>
        </p:nvSpPr>
        <p:spPr>
          <a:xfrm>
            <a:off x="1366837" y="4924425"/>
            <a:ext cx="4095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>
              <a:defRPr sz="1200" b="1">
                <a:solidFill>
                  <a:srgbClr val="2563EB"/>
                </a:solidFill>
                <a:latin typeface="Calibri"/>
                <a:ea typeface="Calibri"/>
                <a:cs typeface="Calibri"/>
              </a:defRPr>
            </a:pPr>
            <a:r>
              <a:rPr sz="1200" b="1" dirty="0">
                <a:solidFill>
                  <a:srgbClr val="2563EB"/>
                </a:solidFill>
                <a:latin typeface="Calibri"/>
                <a:ea typeface="Calibri"/>
                <a:cs typeface="Calibri"/>
              </a:rPr>
              <a:t>MEANING</a:t>
            </a:r>
          </a:p>
        </p:txBody>
      </p:sp>
      <p:sp>
        <p:nvSpPr>
          <p:cNvPr id="21" name="probability-meaning">
            <a:extLst>
              <a:ext uri="{FF2B5EF4-FFF2-40B4-BE49-F238E27FC236}">
                <a16:creationId xmlns:a16="http://schemas.microsoft.com/office/drawing/2014/main" id="{7580F800-48DB-499A-8117-E53B47CCC452}"/>
              </a:ext>
            </a:extLst>
          </p:cNvPr>
          <p:cNvSpPr>
            <a:spLocks noGrp="1"/>
          </p:cNvSpPr>
          <p:nvPr/>
        </p:nvSpPr>
        <p:spPr>
          <a:xfrm>
            <a:off x="1223962" y="5295900"/>
            <a:ext cx="4238625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>
              <a:defRPr sz="1125">
                <a:solidFill>
                  <a:srgbClr val="374151"/>
                </a:solidFill>
                <a:latin typeface="Calibri"/>
                <a:ea typeface="Calibri"/>
                <a:cs typeface="Calibri"/>
              </a:defRPr>
            </a:pPr>
            <a:r>
              <a:rPr sz="16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The superscript c selects the c-</a:t>
            </a:r>
            <a:r>
              <a:rPr sz="1600" dirty="0" err="1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th</a:t>
            </a:r>
            <a:r>
              <a:rPr sz="16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600" dirty="0" err="1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softmax</a:t>
            </a:r>
            <a:r>
              <a:rPr sz="16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value—the model-assigned probability that the image belongs to class c.</a:t>
            </a:r>
          </a:p>
        </p:txBody>
      </p:sp>
      <p:sp>
        <p:nvSpPr>
          <p:cNvPr id="22" name="probability-example-label">
            <a:extLst>
              <a:ext uri="{FF2B5EF4-FFF2-40B4-BE49-F238E27FC236}">
                <a16:creationId xmlns:a16="http://schemas.microsoft.com/office/drawing/2014/main" id="{5267B868-8D2A-4CAF-A08D-C73A20E04631}"/>
              </a:ext>
            </a:extLst>
          </p:cNvPr>
          <p:cNvSpPr>
            <a:spLocks noGrp="1"/>
          </p:cNvSpPr>
          <p:nvPr/>
        </p:nvSpPr>
        <p:spPr>
          <a:xfrm>
            <a:off x="6096000" y="5133975"/>
            <a:ext cx="438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>
              <a:defRPr sz="1200" b="1">
                <a:solidFill>
                  <a:srgbClr val="2563EB"/>
                </a:solidFill>
                <a:latin typeface="Calibri"/>
                <a:ea typeface="Calibri"/>
                <a:cs typeface="Calibri"/>
              </a:defRPr>
            </a:pPr>
            <a:r>
              <a:rPr sz="1200" b="1" dirty="0">
                <a:solidFill>
                  <a:srgbClr val="2563EB"/>
                </a:solidFill>
                <a:latin typeface="Calibri"/>
                <a:ea typeface="Calibri"/>
                <a:cs typeface="Calibri"/>
              </a:rPr>
              <a:t>EXAMPLE</a:t>
            </a:r>
          </a:p>
        </p:txBody>
      </p:sp>
      <p:sp>
        <p:nvSpPr>
          <p:cNvPr id="23" name="probability-example">
            <a:extLst>
              <a:ext uri="{FF2B5EF4-FFF2-40B4-BE49-F238E27FC236}">
                <a16:creationId xmlns:a16="http://schemas.microsoft.com/office/drawing/2014/main" id="{F2F1CC48-EBEE-41BF-A9BE-FA9FC3FA8172}"/>
              </a:ext>
            </a:extLst>
          </p:cNvPr>
          <p:cNvSpPr>
            <a:spLocks noGrp="1"/>
          </p:cNvSpPr>
          <p:nvPr/>
        </p:nvSpPr>
        <p:spPr>
          <a:xfrm>
            <a:off x="6296025" y="5476875"/>
            <a:ext cx="4572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>
              <a:defRPr sz="1125">
                <a:solidFill>
                  <a:srgbClr val="374151"/>
                </a:solidFill>
                <a:latin typeface="Calibri"/>
                <a:ea typeface="Calibri"/>
                <a:cs typeface="Calibri"/>
              </a:defRPr>
            </a:pPr>
            <a:r>
              <a:rPr sz="16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[cat, dog, bird], logits [2.0, 1.0, 0.1]</a:t>
            </a:r>
          </a:p>
          <a:p>
            <a:pPr>
              <a:defRPr sz="1125">
                <a:solidFill>
                  <a:srgbClr val="374151"/>
                </a:solidFill>
                <a:latin typeface="Calibri"/>
                <a:ea typeface="Calibri"/>
                <a:cs typeface="Calibri"/>
              </a:defRPr>
            </a:pPr>
            <a:r>
              <a:rPr sz="16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→ </a:t>
            </a:r>
            <a:r>
              <a:rPr sz="1600" dirty="0" err="1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softmax</a:t>
            </a:r>
            <a:r>
              <a:rPr sz="16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≈ [0.66, 0.24, 0.10]</a:t>
            </a:r>
          </a:p>
          <a:p>
            <a:pPr>
              <a:defRPr sz="1125">
                <a:solidFill>
                  <a:srgbClr val="374151"/>
                </a:solidFill>
                <a:latin typeface="Calibri"/>
                <a:ea typeface="Calibri"/>
                <a:cs typeface="Calibri"/>
              </a:defRPr>
            </a:pPr>
            <a:r>
              <a:rPr sz="16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So p(cat | image) ≈ 0.66; predict cat.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786135D9-DAE9-A31F-19FB-1419B87FB4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3116" y="3870549"/>
            <a:ext cx="4202634" cy="602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0703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kicker">
            <a:extLst>
              <a:ext uri="{FF2B5EF4-FFF2-40B4-BE49-F238E27FC236}">
                <a16:creationId xmlns:a16="http://schemas.microsoft.com/office/drawing/2014/main" id="{C909939D-7B03-49B0-B825-EA42C4D47328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050" b="1" i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563EB"/>
                </a:solidFill>
                <a:latin typeface="Arial"/>
                <a:ea typeface="Arial"/>
                <a:cs typeface="Arial"/>
              </a:rPr>
              <a:t>VISION TRANSFORMERS</a:t>
            </a:r>
          </a:p>
        </p:txBody>
      </p:sp>
      <p:sp>
        <p:nvSpPr>
          <p:cNvPr id="2" name="slide-title">
            <a:extLst>
              <a:ext uri="{FF2B5EF4-FFF2-40B4-BE49-F238E27FC236}">
                <a16:creationId xmlns:a16="http://schemas.microsoft.com/office/drawing/2014/main" id="{5E494380-00B2-4E16-B726-D0A210812DF9}"/>
              </a:ext>
            </a:extLst>
          </p:cNvPr>
          <p:cNvSpPr>
            <a:spLocks noGrp="1"/>
          </p:cNvSpPr>
          <p:nvPr/>
        </p:nvSpPr>
        <p:spPr>
          <a:xfrm>
            <a:off x="609600" y="609600"/>
            <a:ext cx="109728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270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Cross-entropy trains every ViT projection</a:t>
            </a:r>
          </a:p>
        </p:txBody>
      </p:sp>
      <p:sp>
        <p:nvSpPr>
          <p:cNvPr id="3" name="title-rule">
            <a:extLst>
              <a:ext uri="{FF2B5EF4-FFF2-40B4-BE49-F238E27FC236}">
                <a16:creationId xmlns:a16="http://schemas.microsoft.com/office/drawing/2014/main" id="{47AD689F-145D-4AFE-9FC9-28BF9D73E9C8}"/>
              </a:ext>
            </a:extLst>
          </p:cNvPr>
          <p:cNvSpPr>
            <a:spLocks noGrp="1"/>
          </p:cNvSpPr>
          <p:nvPr/>
        </p:nvSpPr>
        <p:spPr>
          <a:xfrm>
            <a:off x="609600" y="1304925"/>
            <a:ext cx="10972800" cy="19050"/>
          </a:xfrm>
          <a:prstGeom prst="rect">
            <a:avLst/>
          </a:prstGeom>
          <a:solidFill>
            <a:srgbClr val="111111"/>
          </a:solidFill>
          <a:ln w="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formula-box">
            <a:extLst>
              <a:ext uri="{FF2B5EF4-FFF2-40B4-BE49-F238E27FC236}">
                <a16:creationId xmlns:a16="http://schemas.microsoft.com/office/drawing/2014/main" id="{F4D6ED08-240F-41C0-9351-022180022262}"/>
              </a:ext>
            </a:extLst>
          </p:cNvPr>
          <p:cNvSpPr>
            <a:spLocks noGrp="1"/>
          </p:cNvSpPr>
          <p:nvPr/>
        </p:nvSpPr>
        <p:spPr>
          <a:xfrm>
            <a:off x="876300" y="1695450"/>
            <a:ext cx="5905500" cy="990600"/>
          </a:xfrm>
          <a:prstGeom prst="roundRect">
            <a:avLst>
              <a:gd name="adj" fmla="val 7692"/>
            </a:avLst>
          </a:prstGeom>
          <a:solidFill>
            <a:srgbClr val="EAF2FF"/>
          </a:solidFill>
          <a:ln w="9525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formula">
            <a:extLst>
              <a:ext uri="{FF2B5EF4-FFF2-40B4-BE49-F238E27FC236}">
                <a16:creationId xmlns:a16="http://schemas.microsoft.com/office/drawing/2014/main" id="{606344B1-C0D8-47FF-A380-14FCAC343FCE}"/>
              </a:ext>
            </a:extLst>
          </p:cNvPr>
          <p:cNvSpPr>
            <a:spLocks noGrp="1"/>
          </p:cNvSpPr>
          <p:nvPr/>
        </p:nvSpPr>
        <p:spPr>
          <a:xfrm>
            <a:off x="1066800" y="1847850"/>
            <a:ext cx="55245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2625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defRPr>
            </a:pPr>
            <a:r>
              <a:rPr sz="2625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rPr>
              <a:t>ℒ_CE = − Σᶜ y_c log p_c</a:t>
            </a:r>
          </a:p>
        </p:txBody>
      </p:sp>
      <p:sp>
        <p:nvSpPr>
          <p:cNvPr id="6" name="formula-caption">
            <a:extLst>
              <a:ext uri="{FF2B5EF4-FFF2-40B4-BE49-F238E27FC236}">
                <a16:creationId xmlns:a16="http://schemas.microsoft.com/office/drawing/2014/main" id="{88EF341F-34EE-4C58-A326-62C0C2D019C7}"/>
              </a:ext>
            </a:extLst>
          </p:cNvPr>
          <p:cNvSpPr>
            <a:spLocks noGrp="1"/>
          </p:cNvSpPr>
          <p:nvPr/>
        </p:nvSpPr>
        <p:spPr>
          <a:xfrm>
            <a:off x="1047750" y="2428875"/>
            <a:ext cx="55626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975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975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cross-entropy for one labeled image</a:t>
            </a:r>
          </a:p>
        </p:txBody>
      </p:sp>
      <p:sp>
        <p:nvSpPr>
          <p:cNvPr id="7" name="bullets">
            <a:extLst>
              <a:ext uri="{FF2B5EF4-FFF2-40B4-BE49-F238E27FC236}">
                <a16:creationId xmlns:a16="http://schemas.microsoft.com/office/drawing/2014/main" id="{6EDB3046-962E-410B-9767-BE314F53DDD2}"/>
              </a:ext>
            </a:extLst>
          </p:cNvPr>
          <p:cNvSpPr>
            <a:spLocks noGrp="1"/>
          </p:cNvSpPr>
          <p:nvPr/>
        </p:nvSpPr>
        <p:spPr>
          <a:xfrm>
            <a:off x="876300" y="3238500"/>
            <a:ext cx="6572250" cy="2095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marL="22" indent="-12" algn="l">
              <a:lnSpc>
                <a:spcPct val="105000"/>
              </a:lnSpc>
              <a:spcAft>
                <a:spcPts val="10"/>
              </a:spcAft>
              <a:buNone/>
              <a:defRPr sz="1575" b="0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Backpropagation updates patch projection, position embeddings, Q/K/V, MLPs, and classifier.</a:t>
            </a:r>
          </a:p>
          <a:p>
            <a:pPr marL="22" indent="-12" algn="l">
              <a:lnSpc>
                <a:spcPct val="105000"/>
              </a:lnSpc>
              <a:spcAft>
                <a:spcPts val="10"/>
              </a:spcAft>
              <a:buNone/>
              <a:defRPr sz="1575" b="0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The original ViT result depended strongly on large-scale pretraining, then fine-tuning.</a:t>
            </a:r>
          </a:p>
          <a:p>
            <a:pPr marL="22" indent="-12" algn="l">
              <a:lnSpc>
                <a:spcPct val="105000"/>
              </a:lnSpc>
              <a:spcAft>
                <a:spcPts val="10"/>
              </a:spcAft>
              <a:buNone/>
              <a:defRPr sz="1575" b="0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Augmentation and regularization matter because ViT has weaker built-in locality than a CNN.</a:t>
            </a:r>
          </a:p>
        </p:txBody>
      </p:sp>
      <p:sp>
        <p:nvSpPr>
          <p:cNvPr id="8" name="training-loop">
            <a:extLst>
              <a:ext uri="{FF2B5EF4-FFF2-40B4-BE49-F238E27FC236}">
                <a16:creationId xmlns:a16="http://schemas.microsoft.com/office/drawing/2014/main" id="{77182533-8B91-4876-9FD6-2F2AF359C1BA}"/>
              </a:ext>
            </a:extLst>
          </p:cNvPr>
          <p:cNvSpPr>
            <a:spLocks noGrp="1"/>
          </p:cNvSpPr>
          <p:nvPr/>
        </p:nvSpPr>
        <p:spPr>
          <a:xfrm>
            <a:off x="8286750" y="1809750"/>
            <a:ext cx="2762250" cy="3095625"/>
          </a:xfrm>
          <a:prstGeom prst="roundRect">
            <a:avLst>
              <a:gd name="adj" fmla="val 2759"/>
            </a:avLst>
          </a:prstGeom>
          <a:solidFill>
            <a:srgbClr val="F3F4F6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">
            <a:extLst>
              <a:ext uri="{FF2B5EF4-FFF2-40B4-BE49-F238E27FC236}">
                <a16:creationId xmlns:a16="http://schemas.microsoft.com/office/drawing/2014/main" id="{5881E775-69D3-44F4-9A8F-6B52CD97925E}"/>
              </a:ext>
            </a:extLst>
          </p:cNvPr>
          <p:cNvSpPr>
            <a:spLocks noGrp="1"/>
          </p:cNvSpPr>
          <p:nvPr/>
        </p:nvSpPr>
        <p:spPr>
          <a:xfrm>
            <a:off x="8858250" y="2114550"/>
            <a:ext cx="1619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65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image</a:t>
            </a:r>
          </a:p>
        </p:txBody>
      </p:sp>
      <p:sp>
        <p:nvSpPr>
          <p:cNvPr id="10" name="text">
            <a:extLst>
              <a:ext uri="{FF2B5EF4-FFF2-40B4-BE49-F238E27FC236}">
                <a16:creationId xmlns:a16="http://schemas.microsoft.com/office/drawing/2014/main" id="{D489F35B-4E77-4EA0-82AF-DED0F10E74DF}"/>
              </a:ext>
            </a:extLst>
          </p:cNvPr>
          <p:cNvSpPr>
            <a:spLocks noGrp="1"/>
          </p:cNvSpPr>
          <p:nvPr/>
        </p:nvSpPr>
        <p:spPr>
          <a:xfrm>
            <a:off x="9429750" y="2524125"/>
            <a:ext cx="476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6154" lnSpcReduction="10000"/>
          </a:bodyPr>
          <a:lstStyle/>
          <a:p>
            <a:pPr algn="ctr">
              <a:lnSpc>
                <a:spcPct val="100000"/>
              </a:lnSpc>
              <a:buNone/>
              <a:defRPr sz="1950" b="0" i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1950" b="0" i="0">
                <a:solidFill>
                  <a:srgbClr val="2563EB"/>
                </a:solidFill>
                <a:latin typeface="Arial"/>
                <a:ea typeface="Arial"/>
                <a:cs typeface="Arial"/>
              </a:rPr>
              <a:t>↓</a:t>
            </a:r>
          </a:p>
        </p:txBody>
      </p:sp>
      <p:sp>
        <p:nvSpPr>
          <p:cNvPr id="11" name="text">
            <a:extLst>
              <a:ext uri="{FF2B5EF4-FFF2-40B4-BE49-F238E27FC236}">
                <a16:creationId xmlns:a16="http://schemas.microsoft.com/office/drawing/2014/main" id="{70954177-1AE8-4886-A54D-B22ADC4CBF02}"/>
              </a:ext>
            </a:extLst>
          </p:cNvPr>
          <p:cNvSpPr>
            <a:spLocks noGrp="1"/>
          </p:cNvSpPr>
          <p:nvPr/>
        </p:nvSpPr>
        <p:spPr>
          <a:xfrm>
            <a:off x="8667750" y="2905125"/>
            <a:ext cx="2000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725" b="1" i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2563EB"/>
                </a:solidFill>
                <a:latin typeface="Arial"/>
                <a:ea typeface="Arial"/>
                <a:cs typeface="Arial"/>
              </a:rPr>
              <a:t>ViT parameters θ</a:t>
            </a:r>
          </a:p>
        </p:txBody>
      </p:sp>
      <p:sp>
        <p:nvSpPr>
          <p:cNvPr id="12" name="text">
            <a:extLst>
              <a:ext uri="{FF2B5EF4-FFF2-40B4-BE49-F238E27FC236}">
                <a16:creationId xmlns:a16="http://schemas.microsoft.com/office/drawing/2014/main" id="{A78DA3A1-B3A5-4F5C-9550-A2BDAA4F330D}"/>
              </a:ext>
            </a:extLst>
          </p:cNvPr>
          <p:cNvSpPr>
            <a:spLocks noGrp="1"/>
          </p:cNvSpPr>
          <p:nvPr/>
        </p:nvSpPr>
        <p:spPr>
          <a:xfrm>
            <a:off x="9429750" y="3352800"/>
            <a:ext cx="476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6154" lnSpcReduction="10000"/>
          </a:bodyPr>
          <a:lstStyle/>
          <a:p>
            <a:pPr algn="ctr">
              <a:lnSpc>
                <a:spcPct val="100000"/>
              </a:lnSpc>
              <a:buNone/>
              <a:defRPr sz="1950" b="0" i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1950" b="0" i="0">
                <a:solidFill>
                  <a:srgbClr val="2563EB"/>
                </a:solidFill>
                <a:latin typeface="Arial"/>
                <a:ea typeface="Arial"/>
                <a:cs typeface="Arial"/>
              </a:rPr>
              <a:t>↓</a:t>
            </a:r>
          </a:p>
        </p:txBody>
      </p:sp>
      <p:sp>
        <p:nvSpPr>
          <p:cNvPr id="13" name="text">
            <a:extLst>
              <a:ext uri="{FF2B5EF4-FFF2-40B4-BE49-F238E27FC236}">
                <a16:creationId xmlns:a16="http://schemas.microsoft.com/office/drawing/2014/main" id="{8D4B6B57-F511-4E75-9999-E772F08B7E89}"/>
              </a:ext>
            </a:extLst>
          </p:cNvPr>
          <p:cNvSpPr>
            <a:spLocks noGrp="1"/>
          </p:cNvSpPr>
          <p:nvPr/>
        </p:nvSpPr>
        <p:spPr>
          <a:xfrm>
            <a:off x="8858250" y="3762375"/>
            <a:ext cx="1619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65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prediction p</a:t>
            </a:r>
          </a:p>
        </p:txBody>
      </p:sp>
      <p:sp>
        <p:nvSpPr>
          <p:cNvPr id="14" name="text">
            <a:extLst>
              <a:ext uri="{FF2B5EF4-FFF2-40B4-BE49-F238E27FC236}">
                <a16:creationId xmlns:a16="http://schemas.microsoft.com/office/drawing/2014/main" id="{2DADEBB4-9235-4D66-B155-4B40E1CCACB1}"/>
              </a:ext>
            </a:extLst>
          </p:cNvPr>
          <p:cNvSpPr>
            <a:spLocks noGrp="1"/>
          </p:cNvSpPr>
          <p:nvPr/>
        </p:nvSpPr>
        <p:spPr>
          <a:xfrm>
            <a:off x="8667750" y="4324350"/>
            <a:ext cx="2000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500" b="1" i="0">
                <a:solidFill>
                  <a:srgbClr val="C2410C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C2410C"/>
                </a:solidFill>
                <a:latin typeface="Arial"/>
                <a:ea typeface="Arial"/>
                <a:cs typeface="Arial"/>
              </a:rPr>
              <a:t>↺ gradient of ℒ</a:t>
            </a:r>
          </a:p>
        </p:txBody>
      </p:sp>
      <p:sp>
        <p:nvSpPr>
          <p:cNvPr id="15" name="slide-number">
            <a:extLst>
              <a:ext uri="{FF2B5EF4-FFF2-40B4-BE49-F238E27FC236}">
                <a16:creationId xmlns:a16="http://schemas.microsoft.com/office/drawing/2014/main" id="{073E0CF0-D2C3-4F3C-B5A9-5113C20F6908}"/>
              </a:ext>
            </a:extLst>
          </p:cNvPr>
          <p:cNvSpPr>
            <a:spLocks noGrp="1"/>
          </p:cNvSpPr>
          <p:nvPr/>
        </p:nvSpPr>
        <p:spPr>
          <a:xfrm>
            <a:off x="11191875" y="6477000"/>
            <a:ext cx="381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900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17843906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kicker">
            <a:extLst>
              <a:ext uri="{FF2B5EF4-FFF2-40B4-BE49-F238E27FC236}">
                <a16:creationId xmlns:a16="http://schemas.microsoft.com/office/drawing/2014/main" id="{83809F0F-20F7-40B6-8AF0-E1F34119CDED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050" b="1" i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563EB"/>
                </a:solidFill>
                <a:latin typeface="Arial"/>
                <a:ea typeface="Arial"/>
                <a:cs typeface="Arial"/>
              </a:rPr>
              <a:t>DENSE PREDICTION WITH VISION TRANSFORMERS</a:t>
            </a:r>
          </a:p>
        </p:txBody>
      </p:sp>
      <p:sp>
        <p:nvSpPr>
          <p:cNvPr id="2" name="slide-title">
            <a:extLst>
              <a:ext uri="{FF2B5EF4-FFF2-40B4-BE49-F238E27FC236}">
                <a16:creationId xmlns:a16="http://schemas.microsoft.com/office/drawing/2014/main" id="{EBD722AE-7FF6-421F-9F17-A824EB3B1CB9}"/>
              </a:ext>
            </a:extLst>
          </p:cNvPr>
          <p:cNvSpPr>
            <a:spLocks noGrp="1"/>
          </p:cNvSpPr>
          <p:nvPr/>
        </p:nvSpPr>
        <p:spPr>
          <a:xfrm>
            <a:off x="609600" y="609600"/>
            <a:ext cx="109728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270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What is the segmentation head in a ViT?</a:t>
            </a:r>
          </a:p>
        </p:txBody>
      </p:sp>
      <p:sp>
        <p:nvSpPr>
          <p:cNvPr id="3" name="title-rule">
            <a:extLst>
              <a:ext uri="{FF2B5EF4-FFF2-40B4-BE49-F238E27FC236}">
                <a16:creationId xmlns:a16="http://schemas.microsoft.com/office/drawing/2014/main" id="{C3A76CB6-8181-4521-B412-47A89D70CAF6}"/>
              </a:ext>
            </a:extLst>
          </p:cNvPr>
          <p:cNvSpPr>
            <a:spLocks noGrp="1"/>
          </p:cNvSpPr>
          <p:nvPr/>
        </p:nvSpPr>
        <p:spPr>
          <a:xfrm>
            <a:off x="609600" y="1304925"/>
            <a:ext cx="10972800" cy="19050"/>
          </a:xfrm>
          <a:prstGeom prst="rect">
            <a:avLst/>
          </a:prstGeom>
          <a:solidFill>
            <a:srgbClr val="111111"/>
          </a:solidFill>
          <a:ln w="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flow-arrow">
            <a:extLst>
              <a:ext uri="{FF2B5EF4-FFF2-40B4-BE49-F238E27FC236}">
                <a16:creationId xmlns:a16="http://schemas.microsoft.com/office/drawing/2014/main" id="{1A7494DF-A328-48F8-A7F3-9C9A904827D6}"/>
              </a:ext>
            </a:extLst>
          </p:cNvPr>
          <p:cNvSpPr>
            <a:spLocks noGrp="1"/>
          </p:cNvSpPr>
          <p:nvPr/>
        </p:nvSpPr>
        <p:spPr>
          <a:xfrm>
            <a:off x="2095500" y="2857500"/>
            <a:ext cx="438150" cy="323850"/>
          </a:xfrm>
          <a:prstGeom prst="rightArrow">
            <a:avLst/>
          </a:prstGeom>
          <a:solidFill>
            <a:srgbClr val="2563EB"/>
          </a:solidFill>
          <a:ln w="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flow-arrow">
            <a:extLst>
              <a:ext uri="{FF2B5EF4-FFF2-40B4-BE49-F238E27FC236}">
                <a16:creationId xmlns:a16="http://schemas.microsoft.com/office/drawing/2014/main" id="{7E297872-4EDC-47F0-A8CA-6216F0577CDB}"/>
              </a:ext>
            </a:extLst>
          </p:cNvPr>
          <p:cNvSpPr>
            <a:spLocks noGrp="1"/>
          </p:cNvSpPr>
          <p:nvPr/>
        </p:nvSpPr>
        <p:spPr>
          <a:xfrm>
            <a:off x="4152900" y="2857500"/>
            <a:ext cx="438150" cy="323850"/>
          </a:xfrm>
          <a:prstGeom prst="rightArrow">
            <a:avLst/>
          </a:prstGeom>
          <a:solidFill>
            <a:srgbClr val="2563EB"/>
          </a:solidFill>
          <a:ln w="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flow-arrow">
            <a:extLst>
              <a:ext uri="{FF2B5EF4-FFF2-40B4-BE49-F238E27FC236}">
                <a16:creationId xmlns:a16="http://schemas.microsoft.com/office/drawing/2014/main" id="{749654B7-1498-444B-B120-FB49D9B0E10C}"/>
              </a:ext>
            </a:extLst>
          </p:cNvPr>
          <p:cNvSpPr>
            <a:spLocks noGrp="1"/>
          </p:cNvSpPr>
          <p:nvPr/>
        </p:nvSpPr>
        <p:spPr>
          <a:xfrm>
            <a:off x="6210300" y="2857500"/>
            <a:ext cx="438150" cy="323850"/>
          </a:xfrm>
          <a:prstGeom prst="rightArrow">
            <a:avLst/>
          </a:prstGeom>
          <a:solidFill>
            <a:srgbClr val="2563EB"/>
          </a:solidFill>
          <a:ln w="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flow-arrow">
            <a:extLst>
              <a:ext uri="{FF2B5EF4-FFF2-40B4-BE49-F238E27FC236}">
                <a16:creationId xmlns:a16="http://schemas.microsoft.com/office/drawing/2014/main" id="{E342F843-04F2-4357-8113-E981BBC41C2B}"/>
              </a:ext>
            </a:extLst>
          </p:cNvPr>
          <p:cNvSpPr>
            <a:spLocks noGrp="1"/>
          </p:cNvSpPr>
          <p:nvPr/>
        </p:nvSpPr>
        <p:spPr>
          <a:xfrm>
            <a:off x="8267700" y="2857500"/>
            <a:ext cx="438150" cy="323850"/>
          </a:xfrm>
          <a:prstGeom prst="rightArrow">
            <a:avLst/>
          </a:prstGeom>
          <a:solidFill>
            <a:srgbClr val="2563EB"/>
          </a:solidFill>
          <a:ln w="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pipeline-stage">
            <a:extLst>
              <a:ext uri="{FF2B5EF4-FFF2-40B4-BE49-F238E27FC236}">
                <a16:creationId xmlns:a16="http://schemas.microsoft.com/office/drawing/2014/main" id="{E8D3A46F-6B81-4812-AA68-034703419CF8}"/>
              </a:ext>
            </a:extLst>
          </p:cNvPr>
          <p:cNvSpPr>
            <a:spLocks noGrp="1"/>
          </p:cNvSpPr>
          <p:nvPr/>
        </p:nvSpPr>
        <p:spPr>
          <a:xfrm>
            <a:off x="590550" y="2286000"/>
            <a:ext cx="1504950" cy="1428750"/>
          </a:xfrm>
          <a:prstGeom prst="roundRect">
            <a:avLst>
              <a:gd name="adj" fmla="val 5333"/>
            </a:avLst>
          </a:prstGeom>
          <a:solidFill>
            <a:srgbClr val="F3F4F6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">
            <a:extLst>
              <a:ext uri="{FF2B5EF4-FFF2-40B4-BE49-F238E27FC236}">
                <a16:creationId xmlns:a16="http://schemas.microsoft.com/office/drawing/2014/main" id="{8CA28BC0-DF54-4AEB-91BC-6FD3EC7F40EF}"/>
              </a:ext>
            </a:extLst>
          </p:cNvPr>
          <p:cNvSpPr>
            <a:spLocks noGrp="1"/>
          </p:cNvSpPr>
          <p:nvPr/>
        </p:nvSpPr>
        <p:spPr>
          <a:xfrm>
            <a:off x="714375" y="2647950"/>
            <a:ext cx="12573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275" b="0" i="0">
                <a:solidFill>
                  <a:srgbClr val="111827"/>
                </a:solidFill>
                <a:latin typeface="Calibri"/>
                <a:ea typeface="Calibri"/>
                <a:cs typeface="Calibri"/>
              </a:defRPr>
            </a:pPr>
            <a:r>
              <a:rPr sz="1275" b="0" i="0">
                <a:solidFill>
                  <a:srgbClr val="111827"/>
                </a:solidFill>
                <a:latin typeface="Calibri"/>
                <a:ea typeface="Calibri"/>
                <a:cs typeface="Calibri"/>
              </a:rPr>
              <a:t>ViT patch</a:t>
            </a:r>
          </a:p>
          <a:p>
            <a:pPr algn="ctr">
              <a:lnSpc>
                <a:spcPct val="100000"/>
              </a:lnSpc>
              <a:buNone/>
              <a:defRPr sz="1275" b="0" i="0">
                <a:solidFill>
                  <a:srgbClr val="111827"/>
                </a:solidFill>
                <a:latin typeface="Calibri"/>
                <a:ea typeface="Calibri"/>
                <a:cs typeface="Calibri"/>
              </a:defRPr>
            </a:pPr>
            <a:r>
              <a:rPr sz="1275" b="0" i="0">
                <a:solidFill>
                  <a:srgbClr val="111827"/>
                </a:solidFill>
                <a:latin typeface="Calibri"/>
                <a:ea typeface="Calibri"/>
                <a:cs typeface="Calibri"/>
              </a:rPr>
              <a:t>tokens</a:t>
            </a:r>
          </a:p>
        </p:txBody>
      </p:sp>
      <p:sp>
        <p:nvSpPr>
          <p:cNvPr id="10" name="pipeline-stage">
            <a:extLst>
              <a:ext uri="{FF2B5EF4-FFF2-40B4-BE49-F238E27FC236}">
                <a16:creationId xmlns:a16="http://schemas.microsoft.com/office/drawing/2014/main" id="{6DD7C2B9-8486-4B0A-BE1A-E0607C36B3AC}"/>
              </a:ext>
            </a:extLst>
          </p:cNvPr>
          <p:cNvSpPr>
            <a:spLocks noGrp="1"/>
          </p:cNvSpPr>
          <p:nvPr/>
        </p:nvSpPr>
        <p:spPr>
          <a:xfrm>
            <a:off x="2647950" y="2286000"/>
            <a:ext cx="1504950" cy="1428750"/>
          </a:xfrm>
          <a:prstGeom prst="roundRect">
            <a:avLst>
              <a:gd name="adj" fmla="val 5333"/>
            </a:avLst>
          </a:prstGeom>
          <a:solidFill>
            <a:srgbClr val="EAF2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">
            <a:extLst>
              <a:ext uri="{FF2B5EF4-FFF2-40B4-BE49-F238E27FC236}">
                <a16:creationId xmlns:a16="http://schemas.microsoft.com/office/drawing/2014/main" id="{DAE32812-A6EC-4F7E-8B9E-5B124A974CEB}"/>
              </a:ext>
            </a:extLst>
          </p:cNvPr>
          <p:cNvSpPr>
            <a:spLocks noGrp="1"/>
          </p:cNvSpPr>
          <p:nvPr/>
        </p:nvSpPr>
        <p:spPr>
          <a:xfrm>
            <a:off x="2771775" y="2647950"/>
            <a:ext cx="12573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275" b="0" i="0">
                <a:solidFill>
                  <a:srgbClr val="111827"/>
                </a:solidFill>
                <a:latin typeface="Calibri"/>
                <a:ea typeface="Calibri"/>
                <a:cs typeface="Calibri"/>
              </a:defRPr>
            </a:pPr>
            <a:r>
              <a:rPr sz="1275" b="0" i="0">
                <a:solidFill>
                  <a:srgbClr val="111827"/>
                </a:solidFill>
                <a:latin typeface="Calibri"/>
                <a:ea typeface="Calibri"/>
                <a:cs typeface="Calibri"/>
              </a:rPr>
              <a:t>Reshape tokens</a:t>
            </a:r>
          </a:p>
          <a:p>
            <a:pPr algn="ctr">
              <a:lnSpc>
                <a:spcPct val="100000"/>
              </a:lnSpc>
              <a:buNone/>
              <a:defRPr sz="1275" b="0" i="0">
                <a:solidFill>
                  <a:srgbClr val="111827"/>
                </a:solidFill>
                <a:latin typeface="Calibri"/>
                <a:ea typeface="Calibri"/>
                <a:cs typeface="Calibri"/>
              </a:defRPr>
            </a:pPr>
            <a:r>
              <a:rPr sz="1275" b="0" i="0">
                <a:solidFill>
                  <a:srgbClr val="111827"/>
                </a:solidFill>
                <a:latin typeface="Calibri"/>
                <a:ea typeface="Calibri"/>
                <a:cs typeface="Calibri"/>
              </a:rPr>
              <a:t>to a 2-D grid</a:t>
            </a:r>
          </a:p>
        </p:txBody>
      </p:sp>
      <p:sp>
        <p:nvSpPr>
          <p:cNvPr id="12" name="pipeline-stage">
            <a:extLst>
              <a:ext uri="{FF2B5EF4-FFF2-40B4-BE49-F238E27FC236}">
                <a16:creationId xmlns:a16="http://schemas.microsoft.com/office/drawing/2014/main" id="{2D9E45DC-341D-407C-A342-CAF6C3BD0AB5}"/>
              </a:ext>
            </a:extLst>
          </p:cNvPr>
          <p:cNvSpPr>
            <a:spLocks noGrp="1"/>
          </p:cNvSpPr>
          <p:nvPr/>
        </p:nvSpPr>
        <p:spPr>
          <a:xfrm>
            <a:off x="4705350" y="2286000"/>
            <a:ext cx="1504950" cy="1428750"/>
          </a:xfrm>
          <a:prstGeom prst="roundRect">
            <a:avLst>
              <a:gd name="adj" fmla="val 5333"/>
            </a:avLst>
          </a:prstGeom>
          <a:solidFill>
            <a:srgbClr val="EAF2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">
            <a:extLst>
              <a:ext uri="{FF2B5EF4-FFF2-40B4-BE49-F238E27FC236}">
                <a16:creationId xmlns:a16="http://schemas.microsoft.com/office/drawing/2014/main" id="{A1509956-93C4-40EB-B213-1B9481EA1C2C}"/>
              </a:ext>
            </a:extLst>
          </p:cNvPr>
          <p:cNvSpPr>
            <a:spLocks noGrp="1"/>
          </p:cNvSpPr>
          <p:nvPr/>
        </p:nvSpPr>
        <p:spPr>
          <a:xfrm>
            <a:off x="4829175" y="2647950"/>
            <a:ext cx="12573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275" b="1" i="0">
                <a:solidFill>
                  <a:srgbClr val="111827"/>
                </a:solidFill>
                <a:latin typeface="Calibri"/>
                <a:ea typeface="Calibri"/>
                <a:cs typeface="Calibri"/>
              </a:defRPr>
            </a:pPr>
            <a:r>
              <a:rPr sz="1275" b="1" i="0">
                <a:solidFill>
                  <a:srgbClr val="111827"/>
                </a:solidFill>
                <a:latin typeface="Calibri"/>
                <a:ea typeface="Calibri"/>
                <a:cs typeface="Calibri"/>
              </a:rPr>
              <a:t>Linear D → K</a:t>
            </a:r>
          </a:p>
          <a:p>
            <a:pPr algn="ctr">
              <a:lnSpc>
                <a:spcPct val="100000"/>
              </a:lnSpc>
              <a:buNone/>
              <a:defRPr sz="1275" b="1" i="0">
                <a:solidFill>
                  <a:srgbClr val="111827"/>
                </a:solidFill>
                <a:latin typeface="Calibri"/>
                <a:ea typeface="Calibri"/>
                <a:cs typeface="Calibri"/>
              </a:defRPr>
            </a:pPr>
            <a:r>
              <a:rPr sz="1275" b="1" i="0">
                <a:solidFill>
                  <a:srgbClr val="111827"/>
                </a:solidFill>
                <a:latin typeface="Calibri"/>
                <a:ea typeface="Calibri"/>
                <a:cs typeface="Calibri"/>
              </a:rPr>
              <a:t>(or 1 × 1 conv)</a:t>
            </a:r>
          </a:p>
        </p:txBody>
      </p:sp>
      <p:sp>
        <p:nvSpPr>
          <p:cNvPr id="14" name="pipeline-stage">
            <a:extLst>
              <a:ext uri="{FF2B5EF4-FFF2-40B4-BE49-F238E27FC236}">
                <a16:creationId xmlns:a16="http://schemas.microsoft.com/office/drawing/2014/main" id="{6F9C7096-9EDA-410D-9724-A8E38AB88995}"/>
              </a:ext>
            </a:extLst>
          </p:cNvPr>
          <p:cNvSpPr>
            <a:spLocks noGrp="1"/>
          </p:cNvSpPr>
          <p:nvPr/>
        </p:nvSpPr>
        <p:spPr>
          <a:xfrm>
            <a:off x="6762750" y="2286000"/>
            <a:ext cx="1504950" cy="1428750"/>
          </a:xfrm>
          <a:prstGeom prst="roundRect">
            <a:avLst>
              <a:gd name="adj" fmla="val 5333"/>
            </a:avLst>
          </a:prstGeom>
          <a:solidFill>
            <a:srgbClr val="EAF2FF"/>
          </a:solidFill>
          <a:ln w="9525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">
            <a:extLst>
              <a:ext uri="{FF2B5EF4-FFF2-40B4-BE49-F238E27FC236}">
                <a16:creationId xmlns:a16="http://schemas.microsoft.com/office/drawing/2014/main" id="{32C111CB-6ABD-4474-B40B-B0FA36B8E69C}"/>
              </a:ext>
            </a:extLst>
          </p:cNvPr>
          <p:cNvSpPr>
            <a:spLocks noGrp="1"/>
          </p:cNvSpPr>
          <p:nvPr/>
        </p:nvSpPr>
        <p:spPr>
          <a:xfrm>
            <a:off x="6886575" y="2647950"/>
            <a:ext cx="12573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275" b="0" i="0">
                <a:solidFill>
                  <a:srgbClr val="111827"/>
                </a:solidFill>
                <a:latin typeface="Calibri"/>
                <a:ea typeface="Calibri"/>
                <a:cs typeface="Calibri"/>
              </a:defRPr>
            </a:pPr>
            <a:r>
              <a:rPr sz="1275" b="0" i="0">
                <a:solidFill>
                  <a:srgbClr val="111827"/>
                </a:solidFill>
                <a:latin typeface="Calibri"/>
                <a:ea typeface="Calibri"/>
                <a:cs typeface="Calibri"/>
              </a:rPr>
              <a:t>Upsample</a:t>
            </a:r>
          </a:p>
          <a:p>
            <a:pPr algn="ctr">
              <a:lnSpc>
                <a:spcPct val="100000"/>
              </a:lnSpc>
              <a:buNone/>
              <a:defRPr sz="1275" b="0" i="0">
                <a:solidFill>
                  <a:srgbClr val="111827"/>
                </a:solidFill>
                <a:latin typeface="Calibri"/>
                <a:ea typeface="Calibri"/>
                <a:cs typeface="Calibri"/>
              </a:defRPr>
            </a:pPr>
            <a:r>
              <a:rPr sz="1275" b="0" i="0">
                <a:solidFill>
                  <a:srgbClr val="111827"/>
                </a:solidFill>
                <a:latin typeface="Calibri"/>
                <a:ea typeface="Calibri"/>
                <a:cs typeface="Calibri"/>
              </a:rPr>
              <a:t>to image size</a:t>
            </a:r>
          </a:p>
        </p:txBody>
      </p:sp>
      <p:sp>
        <p:nvSpPr>
          <p:cNvPr id="16" name="pipeline-stage">
            <a:extLst>
              <a:ext uri="{FF2B5EF4-FFF2-40B4-BE49-F238E27FC236}">
                <a16:creationId xmlns:a16="http://schemas.microsoft.com/office/drawing/2014/main" id="{61934FDB-BA76-4978-9D6A-515AA980AB57}"/>
              </a:ext>
            </a:extLst>
          </p:cNvPr>
          <p:cNvSpPr>
            <a:spLocks noGrp="1"/>
          </p:cNvSpPr>
          <p:nvPr/>
        </p:nvSpPr>
        <p:spPr>
          <a:xfrm>
            <a:off x="8820150" y="2286000"/>
            <a:ext cx="1504950" cy="1428750"/>
          </a:xfrm>
          <a:prstGeom prst="roundRect">
            <a:avLst>
              <a:gd name="adj" fmla="val 5333"/>
            </a:avLst>
          </a:prstGeom>
          <a:solidFill>
            <a:srgbClr val="F3F4F6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">
            <a:extLst>
              <a:ext uri="{FF2B5EF4-FFF2-40B4-BE49-F238E27FC236}">
                <a16:creationId xmlns:a16="http://schemas.microsoft.com/office/drawing/2014/main" id="{F606248A-1A1F-4F0A-AFCF-DA84C8A6A5F4}"/>
              </a:ext>
            </a:extLst>
          </p:cNvPr>
          <p:cNvSpPr>
            <a:spLocks noGrp="1"/>
          </p:cNvSpPr>
          <p:nvPr/>
        </p:nvSpPr>
        <p:spPr>
          <a:xfrm>
            <a:off x="8943975" y="2647950"/>
            <a:ext cx="12573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275" b="0" i="0">
                <a:solidFill>
                  <a:srgbClr val="111827"/>
                </a:solidFill>
                <a:latin typeface="Calibri"/>
                <a:ea typeface="Calibri"/>
                <a:cs typeface="Calibri"/>
              </a:defRPr>
            </a:pPr>
            <a:r>
              <a:rPr sz="1275" b="0" i="0">
                <a:solidFill>
                  <a:srgbClr val="111827"/>
                </a:solidFill>
                <a:latin typeface="Calibri"/>
                <a:ea typeface="Calibri"/>
                <a:cs typeface="Calibri"/>
              </a:rPr>
              <a:t>Pixel-wise</a:t>
            </a:r>
          </a:p>
          <a:p>
            <a:pPr algn="ctr">
              <a:lnSpc>
                <a:spcPct val="100000"/>
              </a:lnSpc>
              <a:buNone/>
              <a:defRPr sz="1275" b="0" i="0">
                <a:solidFill>
                  <a:srgbClr val="111827"/>
                </a:solidFill>
                <a:latin typeface="Calibri"/>
                <a:ea typeface="Calibri"/>
                <a:cs typeface="Calibri"/>
              </a:defRPr>
            </a:pPr>
            <a:r>
              <a:rPr sz="1275" b="0" i="0">
                <a:solidFill>
                  <a:srgbClr val="111827"/>
                </a:solidFill>
                <a:latin typeface="Calibri"/>
                <a:ea typeface="Calibri"/>
                <a:cs typeface="Calibri"/>
              </a:rPr>
              <a:t>class mask</a:t>
            </a:r>
          </a:p>
        </p:txBody>
      </p:sp>
      <p:sp>
        <p:nvSpPr>
          <p:cNvPr id="18" name="text">
            <a:extLst>
              <a:ext uri="{FF2B5EF4-FFF2-40B4-BE49-F238E27FC236}">
                <a16:creationId xmlns:a16="http://schemas.microsoft.com/office/drawing/2014/main" id="{50CECD3B-18AD-4832-B4B6-2ECD6C0D5D5F}"/>
              </a:ext>
            </a:extLst>
          </p:cNvPr>
          <p:cNvSpPr>
            <a:spLocks noGrp="1"/>
          </p:cNvSpPr>
          <p:nvPr/>
        </p:nvSpPr>
        <p:spPr>
          <a:xfrm>
            <a:off x="590550" y="4000500"/>
            <a:ext cx="15049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200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N × D; discard [CLS]</a:t>
            </a:r>
          </a:p>
        </p:txBody>
      </p:sp>
      <p:sp>
        <p:nvSpPr>
          <p:cNvPr id="19" name="text">
            <a:extLst>
              <a:ext uri="{FF2B5EF4-FFF2-40B4-BE49-F238E27FC236}">
                <a16:creationId xmlns:a16="http://schemas.microsoft.com/office/drawing/2014/main" id="{DD4E3020-AC51-4501-8EB8-6BAF56040116}"/>
              </a:ext>
            </a:extLst>
          </p:cNvPr>
          <p:cNvSpPr>
            <a:spLocks noGrp="1"/>
          </p:cNvSpPr>
          <p:nvPr/>
        </p:nvSpPr>
        <p:spPr>
          <a:xfrm>
            <a:off x="2647950" y="4000500"/>
            <a:ext cx="15049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200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h × w × D</a:t>
            </a:r>
          </a:p>
        </p:txBody>
      </p:sp>
      <p:sp>
        <p:nvSpPr>
          <p:cNvPr id="20" name="text">
            <a:extLst>
              <a:ext uri="{FF2B5EF4-FFF2-40B4-BE49-F238E27FC236}">
                <a16:creationId xmlns:a16="http://schemas.microsoft.com/office/drawing/2014/main" id="{E845A761-DEB5-4BD9-BE39-8283DE898231}"/>
              </a:ext>
            </a:extLst>
          </p:cNvPr>
          <p:cNvSpPr>
            <a:spLocks noGrp="1"/>
          </p:cNvSpPr>
          <p:nvPr/>
        </p:nvSpPr>
        <p:spPr>
          <a:xfrm>
            <a:off x="4705350" y="4000500"/>
            <a:ext cx="15049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200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h × w × K logits</a:t>
            </a:r>
          </a:p>
        </p:txBody>
      </p:sp>
      <p:sp>
        <p:nvSpPr>
          <p:cNvPr id="21" name="text">
            <a:extLst>
              <a:ext uri="{FF2B5EF4-FFF2-40B4-BE49-F238E27FC236}">
                <a16:creationId xmlns:a16="http://schemas.microsoft.com/office/drawing/2014/main" id="{97A7A593-D4EF-4798-A8B3-D358BDE21AC5}"/>
              </a:ext>
            </a:extLst>
          </p:cNvPr>
          <p:cNvSpPr>
            <a:spLocks noGrp="1"/>
          </p:cNvSpPr>
          <p:nvPr/>
        </p:nvSpPr>
        <p:spPr>
          <a:xfrm>
            <a:off x="6762750" y="4000500"/>
            <a:ext cx="15049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200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H × W × K logits</a:t>
            </a:r>
          </a:p>
        </p:txBody>
      </p:sp>
      <p:sp>
        <p:nvSpPr>
          <p:cNvPr id="22" name="text">
            <a:extLst>
              <a:ext uri="{FF2B5EF4-FFF2-40B4-BE49-F238E27FC236}">
                <a16:creationId xmlns:a16="http://schemas.microsoft.com/office/drawing/2014/main" id="{714D03C7-9FC0-47DF-94E1-51CE7227E631}"/>
              </a:ext>
            </a:extLst>
          </p:cNvPr>
          <p:cNvSpPr>
            <a:spLocks noGrp="1"/>
          </p:cNvSpPr>
          <p:nvPr/>
        </p:nvSpPr>
        <p:spPr>
          <a:xfrm>
            <a:off x="8820150" y="4000500"/>
            <a:ext cx="15049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200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argmax → H × W</a:t>
            </a:r>
          </a:p>
        </p:txBody>
      </p:sp>
      <p:sp>
        <p:nvSpPr>
          <p:cNvPr id="23" name="formula-box">
            <a:extLst>
              <a:ext uri="{FF2B5EF4-FFF2-40B4-BE49-F238E27FC236}">
                <a16:creationId xmlns:a16="http://schemas.microsoft.com/office/drawing/2014/main" id="{5C6104F4-D627-410E-9154-0F25FAFF3CB3}"/>
              </a:ext>
            </a:extLst>
          </p:cNvPr>
          <p:cNvSpPr>
            <a:spLocks noGrp="1"/>
          </p:cNvSpPr>
          <p:nvPr/>
        </p:nvSpPr>
        <p:spPr>
          <a:xfrm>
            <a:off x="2457450" y="4857750"/>
            <a:ext cx="7277100" cy="800100"/>
          </a:xfrm>
          <a:prstGeom prst="roundRect">
            <a:avLst>
              <a:gd name="adj" fmla="val 9524"/>
            </a:avLst>
          </a:prstGeom>
          <a:solidFill>
            <a:srgbClr val="EAF2FF"/>
          </a:solidFill>
          <a:ln w="9525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formula">
            <a:extLst>
              <a:ext uri="{FF2B5EF4-FFF2-40B4-BE49-F238E27FC236}">
                <a16:creationId xmlns:a16="http://schemas.microsoft.com/office/drawing/2014/main" id="{78DAFAB1-2BC2-4759-A1DA-5997A19425AB}"/>
              </a:ext>
            </a:extLst>
          </p:cNvPr>
          <p:cNvSpPr>
            <a:spLocks noGrp="1"/>
          </p:cNvSpPr>
          <p:nvPr/>
        </p:nvSpPr>
        <p:spPr>
          <a:xfrm>
            <a:off x="2647950" y="5010150"/>
            <a:ext cx="68961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2025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defRPr>
            </a:pPr>
            <a:r>
              <a:rPr sz="2025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rPr>
              <a:t>segmentation head = reshape + Linear(D → K) + upsample</a:t>
            </a:r>
          </a:p>
        </p:txBody>
      </p:sp>
      <p:sp>
        <p:nvSpPr>
          <p:cNvPr id="25" name="formula-caption">
            <a:extLst>
              <a:ext uri="{FF2B5EF4-FFF2-40B4-BE49-F238E27FC236}">
                <a16:creationId xmlns:a16="http://schemas.microsoft.com/office/drawing/2014/main" id="{8F2A9DC9-598B-499F-8092-C43DF14802BA}"/>
              </a:ext>
            </a:extLst>
          </p:cNvPr>
          <p:cNvSpPr>
            <a:spLocks noGrp="1"/>
          </p:cNvSpPr>
          <p:nvPr/>
        </p:nvSpPr>
        <p:spPr>
          <a:xfrm>
            <a:off x="2628900" y="5400675"/>
            <a:ext cx="69342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975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975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For every patch token zᵢ ∈ ℝᴰ:  logitsᵢ = Wₛₑg zᵢ + b, where Wₛₑg ∈ ℝᴷˣᴰ</a:t>
            </a:r>
          </a:p>
        </p:txBody>
      </p:sp>
      <p:sp>
        <p:nvSpPr>
          <p:cNvPr id="26" name="slide-number">
            <a:extLst>
              <a:ext uri="{FF2B5EF4-FFF2-40B4-BE49-F238E27FC236}">
                <a16:creationId xmlns:a16="http://schemas.microsoft.com/office/drawing/2014/main" id="{AB94E3BA-D627-414D-9682-49C05C95114A}"/>
              </a:ext>
            </a:extLst>
          </p:cNvPr>
          <p:cNvSpPr>
            <a:spLocks noGrp="1"/>
          </p:cNvSpPr>
          <p:nvPr/>
        </p:nvSpPr>
        <p:spPr>
          <a:xfrm>
            <a:off x="11191875" y="6477000"/>
            <a:ext cx="381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900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28" name="segmentation-head-label">
            <a:extLst>
              <a:ext uri="{FF2B5EF4-FFF2-40B4-BE49-F238E27FC236}">
                <a16:creationId xmlns:a16="http://schemas.microsoft.com/office/drawing/2014/main" id="{BC535D8B-41BD-4B1F-9730-EB856D8C5346}"/>
              </a:ext>
            </a:extLst>
          </p:cNvPr>
          <p:cNvSpPr>
            <a:spLocks noGrp="1"/>
          </p:cNvSpPr>
          <p:nvPr/>
        </p:nvSpPr>
        <p:spPr>
          <a:xfrm>
            <a:off x="2647950" y="1924050"/>
            <a:ext cx="5619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00" b="1">
                <a:solidFill>
                  <a:srgbClr val="2563EB"/>
                </a:solidFill>
                <a:latin typeface="Calibri"/>
                <a:ea typeface="Calibri"/>
                <a:cs typeface="Calibri"/>
              </a:defRPr>
            </a:pPr>
            <a:r>
              <a:rPr sz="1200" b="1">
                <a:solidFill>
                  <a:srgbClr val="2563EB"/>
                </a:solidFill>
                <a:latin typeface="Calibri"/>
                <a:ea typeface="Calibri"/>
                <a:cs typeface="Calibri"/>
              </a:rPr>
              <a:t>THE SEGMENTATION HEAD</a:t>
            </a:r>
          </a:p>
        </p:txBody>
      </p:sp>
    </p:spTree>
    <p:extLst>
      <p:ext uri="{BB962C8B-B14F-4D97-AF65-F5344CB8AC3E}">
        <p14:creationId xmlns:p14="http://schemas.microsoft.com/office/powerpoint/2010/main" val="28207930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kicker">
            <a:extLst>
              <a:ext uri="{FF2B5EF4-FFF2-40B4-BE49-F238E27FC236}">
                <a16:creationId xmlns:a16="http://schemas.microsoft.com/office/drawing/2014/main" id="{FE5C60D4-0B1E-49E4-B59E-D07C9C9D802D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050" b="1" i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563EB"/>
                </a:solidFill>
                <a:latin typeface="Arial"/>
                <a:ea typeface="Arial"/>
                <a:cs typeface="Arial"/>
              </a:rPr>
              <a:t>VISION TRANSFORMERS</a:t>
            </a:r>
          </a:p>
        </p:txBody>
      </p:sp>
      <p:sp>
        <p:nvSpPr>
          <p:cNvPr id="2" name="slide-title">
            <a:extLst>
              <a:ext uri="{FF2B5EF4-FFF2-40B4-BE49-F238E27FC236}">
                <a16:creationId xmlns:a16="http://schemas.microsoft.com/office/drawing/2014/main" id="{4FA3FE14-C98F-46A4-89B3-5C8EBEE0842E}"/>
              </a:ext>
            </a:extLst>
          </p:cNvPr>
          <p:cNvSpPr>
            <a:spLocks noGrp="1"/>
          </p:cNvSpPr>
          <p:nvPr/>
        </p:nvSpPr>
        <p:spPr>
          <a:xfrm>
            <a:off x="609600" y="609600"/>
            <a:ext cx="109728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270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Attention cost grows quadratically</a:t>
            </a:r>
          </a:p>
        </p:txBody>
      </p:sp>
      <p:sp>
        <p:nvSpPr>
          <p:cNvPr id="3" name="title-rule">
            <a:extLst>
              <a:ext uri="{FF2B5EF4-FFF2-40B4-BE49-F238E27FC236}">
                <a16:creationId xmlns:a16="http://schemas.microsoft.com/office/drawing/2014/main" id="{D92D47F8-0B91-46FA-8DDF-B1E8B4ACA135}"/>
              </a:ext>
            </a:extLst>
          </p:cNvPr>
          <p:cNvSpPr>
            <a:spLocks noGrp="1"/>
          </p:cNvSpPr>
          <p:nvPr/>
        </p:nvSpPr>
        <p:spPr>
          <a:xfrm>
            <a:off x="609600" y="1304925"/>
            <a:ext cx="10972800" cy="19050"/>
          </a:xfrm>
          <a:prstGeom prst="rect">
            <a:avLst/>
          </a:prstGeom>
          <a:solidFill>
            <a:srgbClr val="111111"/>
          </a:solidFill>
          <a:ln w="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formula-box">
            <a:extLst>
              <a:ext uri="{FF2B5EF4-FFF2-40B4-BE49-F238E27FC236}">
                <a16:creationId xmlns:a16="http://schemas.microsoft.com/office/drawing/2014/main" id="{2F15EB07-24FD-4EBF-940B-646BD8CA188E}"/>
              </a:ext>
            </a:extLst>
          </p:cNvPr>
          <p:cNvSpPr>
            <a:spLocks noGrp="1"/>
          </p:cNvSpPr>
          <p:nvPr/>
        </p:nvSpPr>
        <p:spPr>
          <a:xfrm>
            <a:off x="781050" y="1714500"/>
            <a:ext cx="5715000" cy="857250"/>
          </a:xfrm>
          <a:prstGeom prst="roundRect">
            <a:avLst>
              <a:gd name="adj" fmla="val 8889"/>
            </a:avLst>
          </a:prstGeom>
          <a:solidFill>
            <a:srgbClr val="EAF2FF"/>
          </a:solidFill>
          <a:ln w="9525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formula">
            <a:extLst>
              <a:ext uri="{FF2B5EF4-FFF2-40B4-BE49-F238E27FC236}">
                <a16:creationId xmlns:a16="http://schemas.microsoft.com/office/drawing/2014/main" id="{DE49D70F-FD32-4E54-958D-FF28BF864349}"/>
              </a:ext>
            </a:extLst>
          </p:cNvPr>
          <p:cNvSpPr>
            <a:spLocks noGrp="1"/>
          </p:cNvSpPr>
          <p:nvPr/>
        </p:nvSpPr>
        <p:spPr>
          <a:xfrm>
            <a:off x="971550" y="1866900"/>
            <a:ext cx="53340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2325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defRPr>
            </a:pPr>
            <a:r>
              <a:rPr sz="2325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rPr>
              <a:t>attention scores: QKᵀ ∈ ℝᵀ×ᵀ</a:t>
            </a:r>
          </a:p>
        </p:txBody>
      </p:sp>
      <p:sp>
        <p:nvSpPr>
          <p:cNvPr id="6" name="formula-caption">
            <a:extLst>
              <a:ext uri="{FF2B5EF4-FFF2-40B4-BE49-F238E27FC236}">
                <a16:creationId xmlns:a16="http://schemas.microsoft.com/office/drawing/2014/main" id="{2CC28ADC-643D-48F2-AA9D-4D1B40843A0F}"/>
              </a:ext>
            </a:extLst>
          </p:cNvPr>
          <p:cNvSpPr>
            <a:spLocks noGrp="1"/>
          </p:cNvSpPr>
          <p:nvPr/>
        </p:nvSpPr>
        <p:spPr>
          <a:xfrm>
            <a:off x="952500" y="2314575"/>
            <a:ext cx="53721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975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975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T = N + 1</a:t>
            </a:r>
          </a:p>
        </p:txBody>
      </p:sp>
      <p:sp>
        <p:nvSpPr>
          <p:cNvPr id="7" name="formula-box">
            <a:extLst>
              <a:ext uri="{FF2B5EF4-FFF2-40B4-BE49-F238E27FC236}">
                <a16:creationId xmlns:a16="http://schemas.microsoft.com/office/drawing/2014/main" id="{84D2F32D-1370-40AA-B558-19F030A0C24B}"/>
              </a:ext>
            </a:extLst>
          </p:cNvPr>
          <p:cNvSpPr>
            <a:spLocks noGrp="1"/>
          </p:cNvSpPr>
          <p:nvPr/>
        </p:nvSpPr>
        <p:spPr>
          <a:xfrm>
            <a:off x="781050" y="2781300"/>
            <a:ext cx="5715000" cy="857250"/>
          </a:xfrm>
          <a:prstGeom prst="roundRect">
            <a:avLst>
              <a:gd name="adj" fmla="val 8889"/>
            </a:avLst>
          </a:prstGeom>
          <a:solidFill>
            <a:srgbClr val="EAF2FF"/>
          </a:solidFill>
          <a:ln w="9525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formula">
            <a:extLst>
              <a:ext uri="{FF2B5EF4-FFF2-40B4-BE49-F238E27FC236}">
                <a16:creationId xmlns:a16="http://schemas.microsoft.com/office/drawing/2014/main" id="{E9F04339-A727-4CD5-B8D9-DCE3EB298657}"/>
              </a:ext>
            </a:extLst>
          </p:cNvPr>
          <p:cNvSpPr>
            <a:spLocks noGrp="1"/>
          </p:cNvSpPr>
          <p:nvPr/>
        </p:nvSpPr>
        <p:spPr>
          <a:xfrm>
            <a:off x="971550" y="2933700"/>
            <a:ext cx="5334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2325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defRPr>
            </a:pPr>
            <a:r>
              <a:rPr sz="2325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rPr>
              <a:t>memory / interaction cost ∝ O(T²)</a:t>
            </a:r>
          </a:p>
        </p:txBody>
      </p:sp>
      <p:sp>
        <p:nvSpPr>
          <p:cNvPr id="9" name="cost-grid">
            <a:extLst>
              <a:ext uri="{FF2B5EF4-FFF2-40B4-BE49-F238E27FC236}">
                <a16:creationId xmlns:a16="http://schemas.microsoft.com/office/drawing/2014/main" id="{E8C6A7F4-116E-4A13-B1FA-A6210FB17304}"/>
              </a:ext>
            </a:extLst>
          </p:cNvPr>
          <p:cNvSpPr>
            <a:spLocks noGrp="1"/>
          </p:cNvSpPr>
          <p:nvPr/>
        </p:nvSpPr>
        <p:spPr>
          <a:xfrm>
            <a:off x="7239000" y="1695450"/>
            <a:ext cx="4000500" cy="2705100"/>
          </a:xfrm>
          <a:prstGeom prst="rect">
            <a:avLst/>
          </a:prstGeom>
          <a:solidFill>
            <a:srgbClr val="F3F4F6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core-cell">
            <a:extLst>
              <a:ext uri="{FF2B5EF4-FFF2-40B4-BE49-F238E27FC236}">
                <a16:creationId xmlns:a16="http://schemas.microsoft.com/office/drawing/2014/main" id="{16B71A90-9642-4E6D-8AF0-8315482C19D4}"/>
              </a:ext>
            </a:extLst>
          </p:cNvPr>
          <p:cNvSpPr>
            <a:spLocks noGrp="1"/>
          </p:cNvSpPr>
          <p:nvPr/>
        </p:nvSpPr>
        <p:spPr>
          <a:xfrm>
            <a:off x="7524750" y="1981200"/>
            <a:ext cx="247650" cy="152400"/>
          </a:xfrm>
          <a:prstGeom prst="rect">
            <a:avLst/>
          </a:prstGeom>
          <a:solidFill>
            <a:srgbClr val="2563EB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core-cell">
            <a:extLst>
              <a:ext uri="{FF2B5EF4-FFF2-40B4-BE49-F238E27FC236}">
                <a16:creationId xmlns:a16="http://schemas.microsoft.com/office/drawing/2014/main" id="{ADEB4518-E5CD-4DD0-B2D8-90922544293D}"/>
              </a:ext>
            </a:extLst>
          </p:cNvPr>
          <p:cNvSpPr>
            <a:spLocks noGrp="1"/>
          </p:cNvSpPr>
          <p:nvPr/>
        </p:nvSpPr>
        <p:spPr>
          <a:xfrm>
            <a:off x="7848600" y="1981200"/>
            <a:ext cx="247650" cy="152400"/>
          </a:xfrm>
          <a:prstGeom prst="rect">
            <a:avLst/>
          </a:prstGeom>
          <a:solidFill>
            <a:srgbClr val="2563EB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core-cell">
            <a:extLst>
              <a:ext uri="{FF2B5EF4-FFF2-40B4-BE49-F238E27FC236}">
                <a16:creationId xmlns:a16="http://schemas.microsoft.com/office/drawing/2014/main" id="{0FB47181-B11D-4306-B1D4-8E844EFB0D4D}"/>
              </a:ext>
            </a:extLst>
          </p:cNvPr>
          <p:cNvSpPr>
            <a:spLocks noGrp="1"/>
          </p:cNvSpPr>
          <p:nvPr/>
        </p:nvSpPr>
        <p:spPr>
          <a:xfrm>
            <a:off x="8172450" y="1981200"/>
            <a:ext cx="247650" cy="1524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core-cell">
            <a:extLst>
              <a:ext uri="{FF2B5EF4-FFF2-40B4-BE49-F238E27FC236}">
                <a16:creationId xmlns:a16="http://schemas.microsoft.com/office/drawing/2014/main" id="{98C5FC09-BBDA-4B7E-BF40-D24C29C1858C}"/>
              </a:ext>
            </a:extLst>
          </p:cNvPr>
          <p:cNvSpPr>
            <a:spLocks noGrp="1"/>
          </p:cNvSpPr>
          <p:nvPr/>
        </p:nvSpPr>
        <p:spPr>
          <a:xfrm>
            <a:off x="8496300" y="1981200"/>
            <a:ext cx="247650" cy="1524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core-cell">
            <a:extLst>
              <a:ext uri="{FF2B5EF4-FFF2-40B4-BE49-F238E27FC236}">
                <a16:creationId xmlns:a16="http://schemas.microsoft.com/office/drawing/2014/main" id="{ADBD67CA-5FB1-4BF8-B666-3631B42A2D25}"/>
              </a:ext>
            </a:extLst>
          </p:cNvPr>
          <p:cNvSpPr>
            <a:spLocks noGrp="1"/>
          </p:cNvSpPr>
          <p:nvPr/>
        </p:nvSpPr>
        <p:spPr>
          <a:xfrm>
            <a:off x="8820150" y="1981200"/>
            <a:ext cx="247650" cy="1524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core-cell">
            <a:extLst>
              <a:ext uri="{FF2B5EF4-FFF2-40B4-BE49-F238E27FC236}">
                <a16:creationId xmlns:a16="http://schemas.microsoft.com/office/drawing/2014/main" id="{79F217A1-E04A-4A94-B59A-9D2DC694DC1B}"/>
              </a:ext>
            </a:extLst>
          </p:cNvPr>
          <p:cNvSpPr>
            <a:spLocks noGrp="1"/>
          </p:cNvSpPr>
          <p:nvPr/>
        </p:nvSpPr>
        <p:spPr>
          <a:xfrm>
            <a:off x="9144000" y="1981200"/>
            <a:ext cx="247650" cy="1524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core-cell">
            <a:extLst>
              <a:ext uri="{FF2B5EF4-FFF2-40B4-BE49-F238E27FC236}">
                <a16:creationId xmlns:a16="http://schemas.microsoft.com/office/drawing/2014/main" id="{95D78364-D078-4E2A-AA32-440325617F0D}"/>
              </a:ext>
            </a:extLst>
          </p:cNvPr>
          <p:cNvSpPr>
            <a:spLocks noGrp="1"/>
          </p:cNvSpPr>
          <p:nvPr/>
        </p:nvSpPr>
        <p:spPr>
          <a:xfrm>
            <a:off x="9467850" y="1981200"/>
            <a:ext cx="247650" cy="1524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core-cell">
            <a:extLst>
              <a:ext uri="{FF2B5EF4-FFF2-40B4-BE49-F238E27FC236}">
                <a16:creationId xmlns:a16="http://schemas.microsoft.com/office/drawing/2014/main" id="{5DE47451-28A0-4CFC-BA64-50BD648DC228}"/>
              </a:ext>
            </a:extLst>
          </p:cNvPr>
          <p:cNvSpPr>
            <a:spLocks noGrp="1"/>
          </p:cNvSpPr>
          <p:nvPr/>
        </p:nvSpPr>
        <p:spPr>
          <a:xfrm>
            <a:off x="9791700" y="1981200"/>
            <a:ext cx="247650" cy="1524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core-cell">
            <a:extLst>
              <a:ext uri="{FF2B5EF4-FFF2-40B4-BE49-F238E27FC236}">
                <a16:creationId xmlns:a16="http://schemas.microsoft.com/office/drawing/2014/main" id="{5D6E6ECF-033B-41D0-A73E-BD0F0BDB8EFD}"/>
              </a:ext>
            </a:extLst>
          </p:cNvPr>
          <p:cNvSpPr>
            <a:spLocks noGrp="1"/>
          </p:cNvSpPr>
          <p:nvPr/>
        </p:nvSpPr>
        <p:spPr>
          <a:xfrm>
            <a:off x="10115550" y="1981200"/>
            <a:ext cx="247650" cy="1524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core-cell">
            <a:extLst>
              <a:ext uri="{FF2B5EF4-FFF2-40B4-BE49-F238E27FC236}">
                <a16:creationId xmlns:a16="http://schemas.microsoft.com/office/drawing/2014/main" id="{B204E1D7-EF65-4040-940F-FE52A895BF00}"/>
              </a:ext>
            </a:extLst>
          </p:cNvPr>
          <p:cNvSpPr>
            <a:spLocks noGrp="1"/>
          </p:cNvSpPr>
          <p:nvPr/>
        </p:nvSpPr>
        <p:spPr>
          <a:xfrm>
            <a:off x="10439400" y="1981200"/>
            <a:ext cx="247650" cy="1524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core-cell">
            <a:extLst>
              <a:ext uri="{FF2B5EF4-FFF2-40B4-BE49-F238E27FC236}">
                <a16:creationId xmlns:a16="http://schemas.microsoft.com/office/drawing/2014/main" id="{FF86AE3B-213D-4AEB-99B6-4C77AB5FE2C6}"/>
              </a:ext>
            </a:extLst>
          </p:cNvPr>
          <p:cNvSpPr>
            <a:spLocks noGrp="1"/>
          </p:cNvSpPr>
          <p:nvPr/>
        </p:nvSpPr>
        <p:spPr>
          <a:xfrm>
            <a:off x="7524750" y="2190750"/>
            <a:ext cx="247650" cy="152400"/>
          </a:xfrm>
          <a:prstGeom prst="rect">
            <a:avLst/>
          </a:prstGeom>
          <a:solidFill>
            <a:srgbClr val="2563EB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core-cell">
            <a:extLst>
              <a:ext uri="{FF2B5EF4-FFF2-40B4-BE49-F238E27FC236}">
                <a16:creationId xmlns:a16="http://schemas.microsoft.com/office/drawing/2014/main" id="{FC53F894-4834-4FEF-8C03-FA4580CEC6A4}"/>
              </a:ext>
            </a:extLst>
          </p:cNvPr>
          <p:cNvSpPr>
            <a:spLocks noGrp="1"/>
          </p:cNvSpPr>
          <p:nvPr/>
        </p:nvSpPr>
        <p:spPr>
          <a:xfrm>
            <a:off x="7848600" y="2190750"/>
            <a:ext cx="247650" cy="152400"/>
          </a:xfrm>
          <a:prstGeom prst="rect">
            <a:avLst/>
          </a:prstGeom>
          <a:solidFill>
            <a:srgbClr val="2563EB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core-cell">
            <a:extLst>
              <a:ext uri="{FF2B5EF4-FFF2-40B4-BE49-F238E27FC236}">
                <a16:creationId xmlns:a16="http://schemas.microsoft.com/office/drawing/2014/main" id="{884E994C-C009-4F26-A841-95D7536E9344}"/>
              </a:ext>
            </a:extLst>
          </p:cNvPr>
          <p:cNvSpPr>
            <a:spLocks noGrp="1"/>
          </p:cNvSpPr>
          <p:nvPr/>
        </p:nvSpPr>
        <p:spPr>
          <a:xfrm>
            <a:off x="8172450" y="2190750"/>
            <a:ext cx="247650" cy="152400"/>
          </a:xfrm>
          <a:prstGeom prst="rect">
            <a:avLst/>
          </a:prstGeom>
          <a:solidFill>
            <a:srgbClr val="2563EB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core-cell">
            <a:extLst>
              <a:ext uri="{FF2B5EF4-FFF2-40B4-BE49-F238E27FC236}">
                <a16:creationId xmlns:a16="http://schemas.microsoft.com/office/drawing/2014/main" id="{A92AF411-78A5-4E3D-9EDD-B6367D0504CD}"/>
              </a:ext>
            </a:extLst>
          </p:cNvPr>
          <p:cNvSpPr>
            <a:spLocks noGrp="1"/>
          </p:cNvSpPr>
          <p:nvPr/>
        </p:nvSpPr>
        <p:spPr>
          <a:xfrm>
            <a:off x="8496300" y="2190750"/>
            <a:ext cx="247650" cy="1524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core-cell">
            <a:extLst>
              <a:ext uri="{FF2B5EF4-FFF2-40B4-BE49-F238E27FC236}">
                <a16:creationId xmlns:a16="http://schemas.microsoft.com/office/drawing/2014/main" id="{906E6F28-8D74-4856-AD2E-B53CC7DF28C2}"/>
              </a:ext>
            </a:extLst>
          </p:cNvPr>
          <p:cNvSpPr>
            <a:spLocks noGrp="1"/>
          </p:cNvSpPr>
          <p:nvPr/>
        </p:nvSpPr>
        <p:spPr>
          <a:xfrm>
            <a:off x="8820150" y="2190750"/>
            <a:ext cx="247650" cy="1524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core-cell">
            <a:extLst>
              <a:ext uri="{FF2B5EF4-FFF2-40B4-BE49-F238E27FC236}">
                <a16:creationId xmlns:a16="http://schemas.microsoft.com/office/drawing/2014/main" id="{F2EDAAED-897E-41C6-85CD-A4212583D68D}"/>
              </a:ext>
            </a:extLst>
          </p:cNvPr>
          <p:cNvSpPr>
            <a:spLocks noGrp="1"/>
          </p:cNvSpPr>
          <p:nvPr/>
        </p:nvSpPr>
        <p:spPr>
          <a:xfrm>
            <a:off x="9144000" y="2190750"/>
            <a:ext cx="247650" cy="1524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score-cell">
            <a:extLst>
              <a:ext uri="{FF2B5EF4-FFF2-40B4-BE49-F238E27FC236}">
                <a16:creationId xmlns:a16="http://schemas.microsoft.com/office/drawing/2014/main" id="{B506BE51-A51B-4937-8B34-EA0BBC3C7EA1}"/>
              </a:ext>
            </a:extLst>
          </p:cNvPr>
          <p:cNvSpPr>
            <a:spLocks noGrp="1"/>
          </p:cNvSpPr>
          <p:nvPr/>
        </p:nvSpPr>
        <p:spPr>
          <a:xfrm>
            <a:off x="9467850" y="2190750"/>
            <a:ext cx="247650" cy="1524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score-cell">
            <a:extLst>
              <a:ext uri="{FF2B5EF4-FFF2-40B4-BE49-F238E27FC236}">
                <a16:creationId xmlns:a16="http://schemas.microsoft.com/office/drawing/2014/main" id="{AB11E037-51E7-4375-AE0B-9BD6FB933D9A}"/>
              </a:ext>
            </a:extLst>
          </p:cNvPr>
          <p:cNvSpPr>
            <a:spLocks noGrp="1"/>
          </p:cNvSpPr>
          <p:nvPr/>
        </p:nvSpPr>
        <p:spPr>
          <a:xfrm>
            <a:off x="9791700" y="2190750"/>
            <a:ext cx="247650" cy="1524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score-cell">
            <a:extLst>
              <a:ext uri="{FF2B5EF4-FFF2-40B4-BE49-F238E27FC236}">
                <a16:creationId xmlns:a16="http://schemas.microsoft.com/office/drawing/2014/main" id="{7847B40F-A0CA-433C-A3DB-E669BC61941B}"/>
              </a:ext>
            </a:extLst>
          </p:cNvPr>
          <p:cNvSpPr>
            <a:spLocks noGrp="1"/>
          </p:cNvSpPr>
          <p:nvPr/>
        </p:nvSpPr>
        <p:spPr>
          <a:xfrm>
            <a:off x="10115550" y="2190750"/>
            <a:ext cx="247650" cy="1524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score-cell">
            <a:extLst>
              <a:ext uri="{FF2B5EF4-FFF2-40B4-BE49-F238E27FC236}">
                <a16:creationId xmlns:a16="http://schemas.microsoft.com/office/drawing/2014/main" id="{B10AEC54-F39C-4A68-A531-DFE50F9EEE64}"/>
              </a:ext>
            </a:extLst>
          </p:cNvPr>
          <p:cNvSpPr>
            <a:spLocks noGrp="1"/>
          </p:cNvSpPr>
          <p:nvPr/>
        </p:nvSpPr>
        <p:spPr>
          <a:xfrm>
            <a:off x="10439400" y="2190750"/>
            <a:ext cx="247650" cy="1524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score-cell">
            <a:extLst>
              <a:ext uri="{FF2B5EF4-FFF2-40B4-BE49-F238E27FC236}">
                <a16:creationId xmlns:a16="http://schemas.microsoft.com/office/drawing/2014/main" id="{5390B4A4-C720-47FD-A0DA-07F067C7827C}"/>
              </a:ext>
            </a:extLst>
          </p:cNvPr>
          <p:cNvSpPr>
            <a:spLocks noGrp="1"/>
          </p:cNvSpPr>
          <p:nvPr/>
        </p:nvSpPr>
        <p:spPr>
          <a:xfrm>
            <a:off x="7524750" y="2400300"/>
            <a:ext cx="247650" cy="1524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score-cell">
            <a:extLst>
              <a:ext uri="{FF2B5EF4-FFF2-40B4-BE49-F238E27FC236}">
                <a16:creationId xmlns:a16="http://schemas.microsoft.com/office/drawing/2014/main" id="{D33E0BD4-2316-4929-9114-460AD5F6C553}"/>
              </a:ext>
            </a:extLst>
          </p:cNvPr>
          <p:cNvSpPr>
            <a:spLocks noGrp="1"/>
          </p:cNvSpPr>
          <p:nvPr/>
        </p:nvSpPr>
        <p:spPr>
          <a:xfrm>
            <a:off x="7848600" y="2400300"/>
            <a:ext cx="247650" cy="152400"/>
          </a:xfrm>
          <a:prstGeom prst="rect">
            <a:avLst/>
          </a:prstGeom>
          <a:solidFill>
            <a:srgbClr val="2563EB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score-cell">
            <a:extLst>
              <a:ext uri="{FF2B5EF4-FFF2-40B4-BE49-F238E27FC236}">
                <a16:creationId xmlns:a16="http://schemas.microsoft.com/office/drawing/2014/main" id="{5E1BEA9F-011B-420F-A189-C4D1EFF5D78D}"/>
              </a:ext>
            </a:extLst>
          </p:cNvPr>
          <p:cNvSpPr>
            <a:spLocks noGrp="1"/>
          </p:cNvSpPr>
          <p:nvPr/>
        </p:nvSpPr>
        <p:spPr>
          <a:xfrm>
            <a:off x="8172450" y="2400300"/>
            <a:ext cx="247650" cy="152400"/>
          </a:xfrm>
          <a:prstGeom prst="rect">
            <a:avLst/>
          </a:prstGeom>
          <a:solidFill>
            <a:srgbClr val="2563EB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score-cell">
            <a:extLst>
              <a:ext uri="{FF2B5EF4-FFF2-40B4-BE49-F238E27FC236}">
                <a16:creationId xmlns:a16="http://schemas.microsoft.com/office/drawing/2014/main" id="{5B9FF6E9-E360-4048-909B-8DB90CE8E8F3}"/>
              </a:ext>
            </a:extLst>
          </p:cNvPr>
          <p:cNvSpPr>
            <a:spLocks noGrp="1"/>
          </p:cNvSpPr>
          <p:nvPr/>
        </p:nvSpPr>
        <p:spPr>
          <a:xfrm>
            <a:off x="8496300" y="2400300"/>
            <a:ext cx="247650" cy="152400"/>
          </a:xfrm>
          <a:prstGeom prst="rect">
            <a:avLst/>
          </a:prstGeom>
          <a:solidFill>
            <a:srgbClr val="2563EB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score-cell">
            <a:extLst>
              <a:ext uri="{FF2B5EF4-FFF2-40B4-BE49-F238E27FC236}">
                <a16:creationId xmlns:a16="http://schemas.microsoft.com/office/drawing/2014/main" id="{728FD1F2-93CE-4D54-B539-1A49ED3E7066}"/>
              </a:ext>
            </a:extLst>
          </p:cNvPr>
          <p:cNvSpPr>
            <a:spLocks noGrp="1"/>
          </p:cNvSpPr>
          <p:nvPr/>
        </p:nvSpPr>
        <p:spPr>
          <a:xfrm>
            <a:off x="8820150" y="2400300"/>
            <a:ext cx="247650" cy="1524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score-cell">
            <a:extLst>
              <a:ext uri="{FF2B5EF4-FFF2-40B4-BE49-F238E27FC236}">
                <a16:creationId xmlns:a16="http://schemas.microsoft.com/office/drawing/2014/main" id="{E01DD4F1-ADA9-4D25-A932-0A15361B7F40}"/>
              </a:ext>
            </a:extLst>
          </p:cNvPr>
          <p:cNvSpPr>
            <a:spLocks noGrp="1"/>
          </p:cNvSpPr>
          <p:nvPr/>
        </p:nvSpPr>
        <p:spPr>
          <a:xfrm>
            <a:off x="9144000" y="2400300"/>
            <a:ext cx="247650" cy="1524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score-cell">
            <a:extLst>
              <a:ext uri="{FF2B5EF4-FFF2-40B4-BE49-F238E27FC236}">
                <a16:creationId xmlns:a16="http://schemas.microsoft.com/office/drawing/2014/main" id="{E3B3B2FA-E5BF-460B-B1D5-C5F75D8A0B50}"/>
              </a:ext>
            </a:extLst>
          </p:cNvPr>
          <p:cNvSpPr>
            <a:spLocks noGrp="1"/>
          </p:cNvSpPr>
          <p:nvPr/>
        </p:nvSpPr>
        <p:spPr>
          <a:xfrm>
            <a:off x="9467850" y="2400300"/>
            <a:ext cx="247650" cy="1524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score-cell">
            <a:extLst>
              <a:ext uri="{FF2B5EF4-FFF2-40B4-BE49-F238E27FC236}">
                <a16:creationId xmlns:a16="http://schemas.microsoft.com/office/drawing/2014/main" id="{4576AD3A-A5D6-4D49-B8DE-37AB6886CF5D}"/>
              </a:ext>
            </a:extLst>
          </p:cNvPr>
          <p:cNvSpPr>
            <a:spLocks noGrp="1"/>
          </p:cNvSpPr>
          <p:nvPr/>
        </p:nvSpPr>
        <p:spPr>
          <a:xfrm>
            <a:off x="9791700" y="2400300"/>
            <a:ext cx="247650" cy="1524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score-cell">
            <a:extLst>
              <a:ext uri="{FF2B5EF4-FFF2-40B4-BE49-F238E27FC236}">
                <a16:creationId xmlns:a16="http://schemas.microsoft.com/office/drawing/2014/main" id="{5429DDB3-C6E2-4D6A-B8B2-4B01EB30C6FA}"/>
              </a:ext>
            </a:extLst>
          </p:cNvPr>
          <p:cNvSpPr>
            <a:spLocks noGrp="1"/>
          </p:cNvSpPr>
          <p:nvPr/>
        </p:nvSpPr>
        <p:spPr>
          <a:xfrm>
            <a:off x="10115550" y="2400300"/>
            <a:ext cx="247650" cy="1524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score-cell">
            <a:extLst>
              <a:ext uri="{FF2B5EF4-FFF2-40B4-BE49-F238E27FC236}">
                <a16:creationId xmlns:a16="http://schemas.microsoft.com/office/drawing/2014/main" id="{8D0882B2-27F9-4568-B990-E4B7226D1FB7}"/>
              </a:ext>
            </a:extLst>
          </p:cNvPr>
          <p:cNvSpPr>
            <a:spLocks noGrp="1"/>
          </p:cNvSpPr>
          <p:nvPr/>
        </p:nvSpPr>
        <p:spPr>
          <a:xfrm>
            <a:off x="10439400" y="2400300"/>
            <a:ext cx="247650" cy="1524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score-cell">
            <a:extLst>
              <a:ext uri="{FF2B5EF4-FFF2-40B4-BE49-F238E27FC236}">
                <a16:creationId xmlns:a16="http://schemas.microsoft.com/office/drawing/2014/main" id="{4CF31CC6-8710-4BA9-AD6E-1A347CE764B4}"/>
              </a:ext>
            </a:extLst>
          </p:cNvPr>
          <p:cNvSpPr>
            <a:spLocks noGrp="1"/>
          </p:cNvSpPr>
          <p:nvPr/>
        </p:nvSpPr>
        <p:spPr>
          <a:xfrm>
            <a:off x="7524750" y="2609850"/>
            <a:ext cx="247650" cy="1524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score-cell">
            <a:extLst>
              <a:ext uri="{FF2B5EF4-FFF2-40B4-BE49-F238E27FC236}">
                <a16:creationId xmlns:a16="http://schemas.microsoft.com/office/drawing/2014/main" id="{6A305D95-8BF5-45AE-8C06-04724E84C5D3}"/>
              </a:ext>
            </a:extLst>
          </p:cNvPr>
          <p:cNvSpPr>
            <a:spLocks noGrp="1"/>
          </p:cNvSpPr>
          <p:nvPr/>
        </p:nvSpPr>
        <p:spPr>
          <a:xfrm>
            <a:off x="7848600" y="2609850"/>
            <a:ext cx="247650" cy="1524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score-cell">
            <a:extLst>
              <a:ext uri="{FF2B5EF4-FFF2-40B4-BE49-F238E27FC236}">
                <a16:creationId xmlns:a16="http://schemas.microsoft.com/office/drawing/2014/main" id="{041E8F9A-B89F-4A03-86E0-3BD033AB61E8}"/>
              </a:ext>
            </a:extLst>
          </p:cNvPr>
          <p:cNvSpPr>
            <a:spLocks noGrp="1"/>
          </p:cNvSpPr>
          <p:nvPr/>
        </p:nvSpPr>
        <p:spPr>
          <a:xfrm>
            <a:off x="8172450" y="2609850"/>
            <a:ext cx="247650" cy="152400"/>
          </a:xfrm>
          <a:prstGeom prst="rect">
            <a:avLst/>
          </a:prstGeom>
          <a:solidFill>
            <a:srgbClr val="2563EB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score-cell">
            <a:extLst>
              <a:ext uri="{FF2B5EF4-FFF2-40B4-BE49-F238E27FC236}">
                <a16:creationId xmlns:a16="http://schemas.microsoft.com/office/drawing/2014/main" id="{26E29D02-3306-45AB-B533-6983FC849090}"/>
              </a:ext>
            </a:extLst>
          </p:cNvPr>
          <p:cNvSpPr>
            <a:spLocks noGrp="1"/>
          </p:cNvSpPr>
          <p:nvPr/>
        </p:nvSpPr>
        <p:spPr>
          <a:xfrm>
            <a:off x="8496300" y="2609850"/>
            <a:ext cx="247650" cy="152400"/>
          </a:xfrm>
          <a:prstGeom prst="rect">
            <a:avLst/>
          </a:prstGeom>
          <a:solidFill>
            <a:srgbClr val="2563EB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score-cell">
            <a:extLst>
              <a:ext uri="{FF2B5EF4-FFF2-40B4-BE49-F238E27FC236}">
                <a16:creationId xmlns:a16="http://schemas.microsoft.com/office/drawing/2014/main" id="{4D9C4384-2147-4ED5-9344-F125E0A45CA1}"/>
              </a:ext>
            </a:extLst>
          </p:cNvPr>
          <p:cNvSpPr>
            <a:spLocks noGrp="1"/>
          </p:cNvSpPr>
          <p:nvPr/>
        </p:nvSpPr>
        <p:spPr>
          <a:xfrm>
            <a:off x="8820150" y="2609850"/>
            <a:ext cx="247650" cy="152400"/>
          </a:xfrm>
          <a:prstGeom prst="rect">
            <a:avLst/>
          </a:prstGeom>
          <a:solidFill>
            <a:srgbClr val="2563EB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5" name="score-cell">
            <a:extLst>
              <a:ext uri="{FF2B5EF4-FFF2-40B4-BE49-F238E27FC236}">
                <a16:creationId xmlns:a16="http://schemas.microsoft.com/office/drawing/2014/main" id="{A0B1E2EC-AB68-4932-AA6F-0DD722A16339}"/>
              </a:ext>
            </a:extLst>
          </p:cNvPr>
          <p:cNvSpPr>
            <a:spLocks noGrp="1"/>
          </p:cNvSpPr>
          <p:nvPr/>
        </p:nvSpPr>
        <p:spPr>
          <a:xfrm>
            <a:off x="9144000" y="2609850"/>
            <a:ext cx="247650" cy="1524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score-cell">
            <a:extLst>
              <a:ext uri="{FF2B5EF4-FFF2-40B4-BE49-F238E27FC236}">
                <a16:creationId xmlns:a16="http://schemas.microsoft.com/office/drawing/2014/main" id="{3DE968BF-F64A-4FC5-852C-3933F3597C13}"/>
              </a:ext>
            </a:extLst>
          </p:cNvPr>
          <p:cNvSpPr>
            <a:spLocks noGrp="1"/>
          </p:cNvSpPr>
          <p:nvPr/>
        </p:nvSpPr>
        <p:spPr>
          <a:xfrm>
            <a:off x="9467850" y="2609850"/>
            <a:ext cx="247650" cy="1524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score-cell">
            <a:extLst>
              <a:ext uri="{FF2B5EF4-FFF2-40B4-BE49-F238E27FC236}">
                <a16:creationId xmlns:a16="http://schemas.microsoft.com/office/drawing/2014/main" id="{2516D7CB-264A-4A79-A3F7-D248A50E7E8A}"/>
              </a:ext>
            </a:extLst>
          </p:cNvPr>
          <p:cNvSpPr>
            <a:spLocks noGrp="1"/>
          </p:cNvSpPr>
          <p:nvPr/>
        </p:nvSpPr>
        <p:spPr>
          <a:xfrm>
            <a:off x="9791700" y="2609850"/>
            <a:ext cx="247650" cy="1524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score-cell">
            <a:extLst>
              <a:ext uri="{FF2B5EF4-FFF2-40B4-BE49-F238E27FC236}">
                <a16:creationId xmlns:a16="http://schemas.microsoft.com/office/drawing/2014/main" id="{EA5741F8-7B9F-46E9-8B39-249891A301FC}"/>
              </a:ext>
            </a:extLst>
          </p:cNvPr>
          <p:cNvSpPr>
            <a:spLocks noGrp="1"/>
          </p:cNvSpPr>
          <p:nvPr/>
        </p:nvSpPr>
        <p:spPr>
          <a:xfrm>
            <a:off x="10115550" y="2609850"/>
            <a:ext cx="247650" cy="1524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score-cell">
            <a:extLst>
              <a:ext uri="{FF2B5EF4-FFF2-40B4-BE49-F238E27FC236}">
                <a16:creationId xmlns:a16="http://schemas.microsoft.com/office/drawing/2014/main" id="{F67D58DF-684C-4AD0-B2DA-2C98B5B08D6D}"/>
              </a:ext>
            </a:extLst>
          </p:cNvPr>
          <p:cNvSpPr>
            <a:spLocks noGrp="1"/>
          </p:cNvSpPr>
          <p:nvPr/>
        </p:nvSpPr>
        <p:spPr>
          <a:xfrm>
            <a:off x="10439400" y="2609850"/>
            <a:ext cx="247650" cy="1524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0" name="score-cell">
            <a:extLst>
              <a:ext uri="{FF2B5EF4-FFF2-40B4-BE49-F238E27FC236}">
                <a16:creationId xmlns:a16="http://schemas.microsoft.com/office/drawing/2014/main" id="{FDEBFA97-787C-45CE-9431-3D25F4B37869}"/>
              </a:ext>
            </a:extLst>
          </p:cNvPr>
          <p:cNvSpPr>
            <a:spLocks noGrp="1"/>
          </p:cNvSpPr>
          <p:nvPr/>
        </p:nvSpPr>
        <p:spPr>
          <a:xfrm>
            <a:off x="7524750" y="2819400"/>
            <a:ext cx="247650" cy="1524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1" name="score-cell">
            <a:extLst>
              <a:ext uri="{FF2B5EF4-FFF2-40B4-BE49-F238E27FC236}">
                <a16:creationId xmlns:a16="http://schemas.microsoft.com/office/drawing/2014/main" id="{E1A1FF61-C1A4-47EC-A803-33828E02EAE1}"/>
              </a:ext>
            </a:extLst>
          </p:cNvPr>
          <p:cNvSpPr>
            <a:spLocks noGrp="1"/>
          </p:cNvSpPr>
          <p:nvPr/>
        </p:nvSpPr>
        <p:spPr>
          <a:xfrm>
            <a:off x="7848600" y="2819400"/>
            <a:ext cx="247650" cy="1524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2" name="score-cell">
            <a:extLst>
              <a:ext uri="{FF2B5EF4-FFF2-40B4-BE49-F238E27FC236}">
                <a16:creationId xmlns:a16="http://schemas.microsoft.com/office/drawing/2014/main" id="{CC173D55-955F-451F-A8A5-816899B5A04E}"/>
              </a:ext>
            </a:extLst>
          </p:cNvPr>
          <p:cNvSpPr>
            <a:spLocks noGrp="1"/>
          </p:cNvSpPr>
          <p:nvPr/>
        </p:nvSpPr>
        <p:spPr>
          <a:xfrm>
            <a:off x="8172450" y="2819400"/>
            <a:ext cx="247650" cy="1524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3" name="score-cell">
            <a:extLst>
              <a:ext uri="{FF2B5EF4-FFF2-40B4-BE49-F238E27FC236}">
                <a16:creationId xmlns:a16="http://schemas.microsoft.com/office/drawing/2014/main" id="{DB2D0102-2E6D-4879-93FA-234C320D7821}"/>
              </a:ext>
            </a:extLst>
          </p:cNvPr>
          <p:cNvSpPr>
            <a:spLocks noGrp="1"/>
          </p:cNvSpPr>
          <p:nvPr/>
        </p:nvSpPr>
        <p:spPr>
          <a:xfrm>
            <a:off x="8496300" y="2819400"/>
            <a:ext cx="247650" cy="152400"/>
          </a:xfrm>
          <a:prstGeom prst="rect">
            <a:avLst/>
          </a:prstGeom>
          <a:solidFill>
            <a:srgbClr val="2563EB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4" name="score-cell">
            <a:extLst>
              <a:ext uri="{FF2B5EF4-FFF2-40B4-BE49-F238E27FC236}">
                <a16:creationId xmlns:a16="http://schemas.microsoft.com/office/drawing/2014/main" id="{CA052563-6951-4B11-9556-E7EFE8FB1462}"/>
              </a:ext>
            </a:extLst>
          </p:cNvPr>
          <p:cNvSpPr>
            <a:spLocks noGrp="1"/>
          </p:cNvSpPr>
          <p:nvPr/>
        </p:nvSpPr>
        <p:spPr>
          <a:xfrm>
            <a:off x="8820150" y="2819400"/>
            <a:ext cx="247650" cy="152400"/>
          </a:xfrm>
          <a:prstGeom prst="rect">
            <a:avLst/>
          </a:prstGeom>
          <a:solidFill>
            <a:srgbClr val="2563EB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score-cell">
            <a:extLst>
              <a:ext uri="{FF2B5EF4-FFF2-40B4-BE49-F238E27FC236}">
                <a16:creationId xmlns:a16="http://schemas.microsoft.com/office/drawing/2014/main" id="{303C9FD8-25FE-4C28-A7CE-A0F5BBA6DB63}"/>
              </a:ext>
            </a:extLst>
          </p:cNvPr>
          <p:cNvSpPr>
            <a:spLocks noGrp="1"/>
          </p:cNvSpPr>
          <p:nvPr/>
        </p:nvSpPr>
        <p:spPr>
          <a:xfrm>
            <a:off x="9144000" y="2819400"/>
            <a:ext cx="247650" cy="152400"/>
          </a:xfrm>
          <a:prstGeom prst="rect">
            <a:avLst/>
          </a:prstGeom>
          <a:solidFill>
            <a:srgbClr val="2563EB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6" name="score-cell">
            <a:extLst>
              <a:ext uri="{FF2B5EF4-FFF2-40B4-BE49-F238E27FC236}">
                <a16:creationId xmlns:a16="http://schemas.microsoft.com/office/drawing/2014/main" id="{95CF0C0A-26BF-4A92-9741-89370230C701}"/>
              </a:ext>
            </a:extLst>
          </p:cNvPr>
          <p:cNvSpPr>
            <a:spLocks noGrp="1"/>
          </p:cNvSpPr>
          <p:nvPr/>
        </p:nvSpPr>
        <p:spPr>
          <a:xfrm>
            <a:off x="9467850" y="2819400"/>
            <a:ext cx="247650" cy="1524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7" name="score-cell">
            <a:extLst>
              <a:ext uri="{FF2B5EF4-FFF2-40B4-BE49-F238E27FC236}">
                <a16:creationId xmlns:a16="http://schemas.microsoft.com/office/drawing/2014/main" id="{39D208A1-F8EC-42C0-B5F2-4DF5EA14136B}"/>
              </a:ext>
            </a:extLst>
          </p:cNvPr>
          <p:cNvSpPr>
            <a:spLocks noGrp="1"/>
          </p:cNvSpPr>
          <p:nvPr/>
        </p:nvSpPr>
        <p:spPr>
          <a:xfrm>
            <a:off x="9791700" y="2819400"/>
            <a:ext cx="247650" cy="1524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8" name="score-cell">
            <a:extLst>
              <a:ext uri="{FF2B5EF4-FFF2-40B4-BE49-F238E27FC236}">
                <a16:creationId xmlns:a16="http://schemas.microsoft.com/office/drawing/2014/main" id="{80EE06C2-D7B5-4C50-AA00-B3D8857D10FD}"/>
              </a:ext>
            </a:extLst>
          </p:cNvPr>
          <p:cNvSpPr>
            <a:spLocks noGrp="1"/>
          </p:cNvSpPr>
          <p:nvPr/>
        </p:nvSpPr>
        <p:spPr>
          <a:xfrm>
            <a:off x="10115550" y="2819400"/>
            <a:ext cx="247650" cy="1524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9" name="score-cell">
            <a:extLst>
              <a:ext uri="{FF2B5EF4-FFF2-40B4-BE49-F238E27FC236}">
                <a16:creationId xmlns:a16="http://schemas.microsoft.com/office/drawing/2014/main" id="{7390E870-A25A-4926-A6C2-9CF8EB8F6CED}"/>
              </a:ext>
            </a:extLst>
          </p:cNvPr>
          <p:cNvSpPr>
            <a:spLocks noGrp="1"/>
          </p:cNvSpPr>
          <p:nvPr/>
        </p:nvSpPr>
        <p:spPr>
          <a:xfrm>
            <a:off x="10439400" y="2819400"/>
            <a:ext cx="247650" cy="1524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0" name="score-cell">
            <a:extLst>
              <a:ext uri="{FF2B5EF4-FFF2-40B4-BE49-F238E27FC236}">
                <a16:creationId xmlns:a16="http://schemas.microsoft.com/office/drawing/2014/main" id="{1C1934E1-946F-43F3-A36E-59E13D12F57A}"/>
              </a:ext>
            </a:extLst>
          </p:cNvPr>
          <p:cNvSpPr>
            <a:spLocks noGrp="1"/>
          </p:cNvSpPr>
          <p:nvPr/>
        </p:nvSpPr>
        <p:spPr>
          <a:xfrm>
            <a:off x="7524750" y="3028950"/>
            <a:ext cx="247650" cy="1524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1" name="score-cell">
            <a:extLst>
              <a:ext uri="{FF2B5EF4-FFF2-40B4-BE49-F238E27FC236}">
                <a16:creationId xmlns:a16="http://schemas.microsoft.com/office/drawing/2014/main" id="{06091523-C0B4-43F0-83BE-03C86070ADE4}"/>
              </a:ext>
            </a:extLst>
          </p:cNvPr>
          <p:cNvSpPr>
            <a:spLocks noGrp="1"/>
          </p:cNvSpPr>
          <p:nvPr/>
        </p:nvSpPr>
        <p:spPr>
          <a:xfrm>
            <a:off x="7848600" y="3028950"/>
            <a:ext cx="247650" cy="1524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2" name="score-cell">
            <a:extLst>
              <a:ext uri="{FF2B5EF4-FFF2-40B4-BE49-F238E27FC236}">
                <a16:creationId xmlns:a16="http://schemas.microsoft.com/office/drawing/2014/main" id="{A8235F17-C876-4EAB-AA6B-D01402255A07}"/>
              </a:ext>
            </a:extLst>
          </p:cNvPr>
          <p:cNvSpPr>
            <a:spLocks noGrp="1"/>
          </p:cNvSpPr>
          <p:nvPr/>
        </p:nvSpPr>
        <p:spPr>
          <a:xfrm>
            <a:off x="8172450" y="3028950"/>
            <a:ext cx="247650" cy="1524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3" name="score-cell">
            <a:extLst>
              <a:ext uri="{FF2B5EF4-FFF2-40B4-BE49-F238E27FC236}">
                <a16:creationId xmlns:a16="http://schemas.microsoft.com/office/drawing/2014/main" id="{5044C4D2-D1BD-45EA-A899-CBA389A0029B}"/>
              </a:ext>
            </a:extLst>
          </p:cNvPr>
          <p:cNvSpPr>
            <a:spLocks noGrp="1"/>
          </p:cNvSpPr>
          <p:nvPr/>
        </p:nvSpPr>
        <p:spPr>
          <a:xfrm>
            <a:off x="8496300" y="3028950"/>
            <a:ext cx="247650" cy="1524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4" name="score-cell">
            <a:extLst>
              <a:ext uri="{FF2B5EF4-FFF2-40B4-BE49-F238E27FC236}">
                <a16:creationId xmlns:a16="http://schemas.microsoft.com/office/drawing/2014/main" id="{C6C549B3-76BF-4546-A7EC-0B27DEC3B7A9}"/>
              </a:ext>
            </a:extLst>
          </p:cNvPr>
          <p:cNvSpPr>
            <a:spLocks noGrp="1"/>
          </p:cNvSpPr>
          <p:nvPr/>
        </p:nvSpPr>
        <p:spPr>
          <a:xfrm>
            <a:off x="8820150" y="3028950"/>
            <a:ext cx="247650" cy="152400"/>
          </a:xfrm>
          <a:prstGeom prst="rect">
            <a:avLst/>
          </a:prstGeom>
          <a:solidFill>
            <a:srgbClr val="2563EB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5" name="score-cell">
            <a:extLst>
              <a:ext uri="{FF2B5EF4-FFF2-40B4-BE49-F238E27FC236}">
                <a16:creationId xmlns:a16="http://schemas.microsoft.com/office/drawing/2014/main" id="{55993B03-8D6B-4C46-9933-88BF429D6EC7}"/>
              </a:ext>
            </a:extLst>
          </p:cNvPr>
          <p:cNvSpPr>
            <a:spLocks noGrp="1"/>
          </p:cNvSpPr>
          <p:nvPr/>
        </p:nvSpPr>
        <p:spPr>
          <a:xfrm>
            <a:off x="9144000" y="3028950"/>
            <a:ext cx="247650" cy="152400"/>
          </a:xfrm>
          <a:prstGeom prst="rect">
            <a:avLst/>
          </a:prstGeom>
          <a:solidFill>
            <a:srgbClr val="2563EB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6" name="score-cell">
            <a:extLst>
              <a:ext uri="{FF2B5EF4-FFF2-40B4-BE49-F238E27FC236}">
                <a16:creationId xmlns:a16="http://schemas.microsoft.com/office/drawing/2014/main" id="{B3E0BA17-E701-4F8B-8242-BEE7448CE660}"/>
              </a:ext>
            </a:extLst>
          </p:cNvPr>
          <p:cNvSpPr>
            <a:spLocks noGrp="1"/>
          </p:cNvSpPr>
          <p:nvPr/>
        </p:nvSpPr>
        <p:spPr>
          <a:xfrm>
            <a:off x="9467850" y="3028950"/>
            <a:ext cx="247650" cy="152400"/>
          </a:xfrm>
          <a:prstGeom prst="rect">
            <a:avLst/>
          </a:prstGeom>
          <a:solidFill>
            <a:srgbClr val="2563EB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7" name="score-cell">
            <a:extLst>
              <a:ext uri="{FF2B5EF4-FFF2-40B4-BE49-F238E27FC236}">
                <a16:creationId xmlns:a16="http://schemas.microsoft.com/office/drawing/2014/main" id="{CEA1C56C-51DB-4835-A6DA-E2A6E661D3D9}"/>
              </a:ext>
            </a:extLst>
          </p:cNvPr>
          <p:cNvSpPr>
            <a:spLocks noGrp="1"/>
          </p:cNvSpPr>
          <p:nvPr/>
        </p:nvSpPr>
        <p:spPr>
          <a:xfrm>
            <a:off x="9791700" y="3028950"/>
            <a:ext cx="247650" cy="1524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8" name="score-cell">
            <a:extLst>
              <a:ext uri="{FF2B5EF4-FFF2-40B4-BE49-F238E27FC236}">
                <a16:creationId xmlns:a16="http://schemas.microsoft.com/office/drawing/2014/main" id="{CB059EBB-69A0-4624-844D-03ADECE602A0}"/>
              </a:ext>
            </a:extLst>
          </p:cNvPr>
          <p:cNvSpPr>
            <a:spLocks noGrp="1"/>
          </p:cNvSpPr>
          <p:nvPr/>
        </p:nvSpPr>
        <p:spPr>
          <a:xfrm>
            <a:off x="10115550" y="3028950"/>
            <a:ext cx="247650" cy="1524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9" name="score-cell">
            <a:extLst>
              <a:ext uri="{FF2B5EF4-FFF2-40B4-BE49-F238E27FC236}">
                <a16:creationId xmlns:a16="http://schemas.microsoft.com/office/drawing/2014/main" id="{DA87AC86-834C-4590-8E91-B92BB1068FCD}"/>
              </a:ext>
            </a:extLst>
          </p:cNvPr>
          <p:cNvSpPr>
            <a:spLocks noGrp="1"/>
          </p:cNvSpPr>
          <p:nvPr/>
        </p:nvSpPr>
        <p:spPr>
          <a:xfrm>
            <a:off x="10439400" y="3028950"/>
            <a:ext cx="247650" cy="1524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0" name="score-cell">
            <a:extLst>
              <a:ext uri="{FF2B5EF4-FFF2-40B4-BE49-F238E27FC236}">
                <a16:creationId xmlns:a16="http://schemas.microsoft.com/office/drawing/2014/main" id="{7CFAAF3C-D1F8-4499-B43D-E7199FDED2D7}"/>
              </a:ext>
            </a:extLst>
          </p:cNvPr>
          <p:cNvSpPr>
            <a:spLocks noGrp="1"/>
          </p:cNvSpPr>
          <p:nvPr/>
        </p:nvSpPr>
        <p:spPr>
          <a:xfrm>
            <a:off x="7524750" y="3238500"/>
            <a:ext cx="247650" cy="1524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1" name="score-cell">
            <a:extLst>
              <a:ext uri="{FF2B5EF4-FFF2-40B4-BE49-F238E27FC236}">
                <a16:creationId xmlns:a16="http://schemas.microsoft.com/office/drawing/2014/main" id="{77E9BFE3-0927-4851-B548-4A45E00C5918}"/>
              </a:ext>
            </a:extLst>
          </p:cNvPr>
          <p:cNvSpPr>
            <a:spLocks noGrp="1"/>
          </p:cNvSpPr>
          <p:nvPr/>
        </p:nvSpPr>
        <p:spPr>
          <a:xfrm>
            <a:off x="7848600" y="3238500"/>
            <a:ext cx="247650" cy="1524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2" name="score-cell">
            <a:extLst>
              <a:ext uri="{FF2B5EF4-FFF2-40B4-BE49-F238E27FC236}">
                <a16:creationId xmlns:a16="http://schemas.microsoft.com/office/drawing/2014/main" id="{A7369409-E3AD-4338-9B86-5FFB127CE096}"/>
              </a:ext>
            </a:extLst>
          </p:cNvPr>
          <p:cNvSpPr>
            <a:spLocks noGrp="1"/>
          </p:cNvSpPr>
          <p:nvPr/>
        </p:nvSpPr>
        <p:spPr>
          <a:xfrm>
            <a:off x="8172450" y="3238500"/>
            <a:ext cx="247650" cy="1524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3" name="score-cell">
            <a:extLst>
              <a:ext uri="{FF2B5EF4-FFF2-40B4-BE49-F238E27FC236}">
                <a16:creationId xmlns:a16="http://schemas.microsoft.com/office/drawing/2014/main" id="{9AD15FC8-8564-4A9F-BD81-23190AB2B352}"/>
              </a:ext>
            </a:extLst>
          </p:cNvPr>
          <p:cNvSpPr>
            <a:spLocks noGrp="1"/>
          </p:cNvSpPr>
          <p:nvPr/>
        </p:nvSpPr>
        <p:spPr>
          <a:xfrm>
            <a:off x="8496300" y="3238500"/>
            <a:ext cx="247650" cy="1524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4" name="score-cell">
            <a:extLst>
              <a:ext uri="{FF2B5EF4-FFF2-40B4-BE49-F238E27FC236}">
                <a16:creationId xmlns:a16="http://schemas.microsoft.com/office/drawing/2014/main" id="{5308D5DE-F599-4BBF-B031-38D27E8E3697}"/>
              </a:ext>
            </a:extLst>
          </p:cNvPr>
          <p:cNvSpPr>
            <a:spLocks noGrp="1"/>
          </p:cNvSpPr>
          <p:nvPr/>
        </p:nvSpPr>
        <p:spPr>
          <a:xfrm>
            <a:off x="8820150" y="3238500"/>
            <a:ext cx="247650" cy="1524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5" name="score-cell">
            <a:extLst>
              <a:ext uri="{FF2B5EF4-FFF2-40B4-BE49-F238E27FC236}">
                <a16:creationId xmlns:a16="http://schemas.microsoft.com/office/drawing/2014/main" id="{D4A44F31-DC5F-477E-94C6-13098B7D3E38}"/>
              </a:ext>
            </a:extLst>
          </p:cNvPr>
          <p:cNvSpPr>
            <a:spLocks noGrp="1"/>
          </p:cNvSpPr>
          <p:nvPr/>
        </p:nvSpPr>
        <p:spPr>
          <a:xfrm>
            <a:off x="9144000" y="3238500"/>
            <a:ext cx="247650" cy="152400"/>
          </a:xfrm>
          <a:prstGeom prst="rect">
            <a:avLst/>
          </a:prstGeom>
          <a:solidFill>
            <a:srgbClr val="2563EB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6" name="score-cell">
            <a:extLst>
              <a:ext uri="{FF2B5EF4-FFF2-40B4-BE49-F238E27FC236}">
                <a16:creationId xmlns:a16="http://schemas.microsoft.com/office/drawing/2014/main" id="{7E4A3119-FADB-4CDA-AC64-EC0CC0BA9911}"/>
              </a:ext>
            </a:extLst>
          </p:cNvPr>
          <p:cNvSpPr>
            <a:spLocks noGrp="1"/>
          </p:cNvSpPr>
          <p:nvPr/>
        </p:nvSpPr>
        <p:spPr>
          <a:xfrm>
            <a:off x="9467850" y="3238500"/>
            <a:ext cx="247650" cy="152400"/>
          </a:xfrm>
          <a:prstGeom prst="rect">
            <a:avLst/>
          </a:prstGeom>
          <a:solidFill>
            <a:srgbClr val="2563EB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7" name="score-cell">
            <a:extLst>
              <a:ext uri="{FF2B5EF4-FFF2-40B4-BE49-F238E27FC236}">
                <a16:creationId xmlns:a16="http://schemas.microsoft.com/office/drawing/2014/main" id="{2D3589D2-A9DB-4DBA-A79B-0FC672030DB9}"/>
              </a:ext>
            </a:extLst>
          </p:cNvPr>
          <p:cNvSpPr>
            <a:spLocks noGrp="1"/>
          </p:cNvSpPr>
          <p:nvPr/>
        </p:nvSpPr>
        <p:spPr>
          <a:xfrm>
            <a:off x="9791700" y="3238500"/>
            <a:ext cx="247650" cy="152400"/>
          </a:xfrm>
          <a:prstGeom prst="rect">
            <a:avLst/>
          </a:prstGeom>
          <a:solidFill>
            <a:srgbClr val="2563EB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8" name="score-cell">
            <a:extLst>
              <a:ext uri="{FF2B5EF4-FFF2-40B4-BE49-F238E27FC236}">
                <a16:creationId xmlns:a16="http://schemas.microsoft.com/office/drawing/2014/main" id="{651D7926-03B0-42F6-BEC3-DCAD7C5F50B4}"/>
              </a:ext>
            </a:extLst>
          </p:cNvPr>
          <p:cNvSpPr>
            <a:spLocks noGrp="1"/>
          </p:cNvSpPr>
          <p:nvPr/>
        </p:nvSpPr>
        <p:spPr>
          <a:xfrm>
            <a:off x="10115550" y="3238500"/>
            <a:ext cx="247650" cy="1524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9" name="score-cell">
            <a:extLst>
              <a:ext uri="{FF2B5EF4-FFF2-40B4-BE49-F238E27FC236}">
                <a16:creationId xmlns:a16="http://schemas.microsoft.com/office/drawing/2014/main" id="{97D96E3D-DDAF-44B8-AE33-B4013B9C5FF6}"/>
              </a:ext>
            </a:extLst>
          </p:cNvPr>
          <p:cNvSpPr>
            <a:spLocks noGrp="1"/>
          </p:cNvSpPr>
          <p:nvPr/>
        </p:nvSpPr>
        <p:spPr>
          <a:xfrm>
            <a:off x="10439400" y="3238500"/>
            <a:ext cx="247650" cy="1524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0" name="score-cell">
            <a:extLst>
              <a:ext uri="{FF2B5EF4-FFF2-40B4-BE49-F238E27FC236}">
                <a16:creationId xmlns:a16="http://schemas.microsoft.com/office/drawing/2014/main" id="{C08D6D21-7AD6-46D6-AE35-77533AC476C3}"/>
              </a:ext>
            </a:extLst>
          </p:cNvPr>
          <p:cNvSpPr>
            <a:spLocks noGrp="1"/>
          </p:cNvSpPr>
          <p:nvPr/>
        </p:nvSpPr>
        <p:spPr>
          <a:xfrm>
            <a:off x="7524750" y="3448050"/>
            <a:ext cx="247650" cy="1524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1" name="score-cell">
            <a:extLst>
              <a:ext uri="{FF2B5EF4-FFF2-40B4-BE49-F238E27FC236}">
                <a16:creationId xmlns:a16="http://schemas.microsoft.com/office/drawing/2014/main" id="{FDB356EE-9346-49D4-800C-A10159262158}"/>
              </a:ext>
            </a:extLst>
          </p:cNvPr>
          <p:cNvSpPr>
            <a:spLocks noGrp="1"/>
          </p:cNvSpPr>
          <p:nvPr/>
        </p:nvSpPr>
        <p:spPr>
          <a:xfrm>
            <a:off x="7848600" y="3448050"/>
            <a:ext cx="247650" cy="1524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2" name="score-cell">
            <a:extLst>
              <a:ext uri="{FF2B5EF4-FFF2-40B4-BE49-F238E27FC236}">
                <a16:creationId xmlns:a16="http://schemas.microsoft.com/office/drawing/2014/main" id="{D2F75454-AED7-4E9C-A9C8-03A9EBE37AF4}"/>
              </a:ext>
            </a:extLst>
          </p:cNvPr>
          <p:cNvSpPr>
            <a:spLocks noGrp="1"/>
          </p:cNvSpPr>
          <p:nvPr/>
        </p:nvSpPr>
        <p:spPr>
          <a:xfrm>
            <a:off x="8172450" y="3448050"/>
            <a:ext cx="247650" cy="1524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3" name="score-cell">
            <a:extLst>
              <a:ext uri="{FF2B5EF4-FFF2-40B4-BE49-F238E27FC236}">
                <a16:creationId xmlns:a16="http://schemas.microsoft.com/office/drawing/2014/main" id="{73652837-9E21-486C-B5CC-74021C2CDD3E}"/>
              </a:ext>
            </a:extLst>
          </p:cNvPr>
          <p:cNvSpPr>
            <a:spLocks noGrp="1"/>
          </p:cNvSpPr>
          <p:nvPr/>
        </p:nvSpPr>
        <p:spPr>
          <a:xfrm>
            <a:off x="8496300" y="3448050"/>
            <a:ext cx="247650" cy="1524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4" name="score-cell">
            <a:extLst>
              <a:ext uri="{FF2B5EF4-FFF2-40B4-BE49-F238E27FC236}">
                <a16:creationId xmlns:a16="http://schemas.microsoft.com/office/drawing/2014/main" id="{BC28B0B7-9E74-4965-88A1-769C77355C58}"/>
              </a:ext>
            </a:extLst>
          </p:cNvPr>
          <p:cNvSpPr>
            <a:spLocks noGrp="1"/>
          </p:cNvSpPr>
          <p:nvPr/>
        </p:nvSpPr>
        <p:spPr>
          <a:xfrm>
            <a:off x="8820150" y="3448050"/>
            <a:ext cx="247650" cy="1524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5" name="score-cell">
            <a:extLst>
              <a:ext uri="{FF2B5EF4-FFF2-40B4-BE49-F238E27FC236}">
                <a16:creationId xmlns:a16="http://schemas.microsoft.com/office/drawing/2014/main" id="{82989728-A82E-4C67-AB90-172CFE4A5787}"/>
              </a:ext>
            </a:extLst>
          </p:cNvPr>
          <p:cNvSpPr>
            <a:spLocks noGrp="1"/>
          </p:cNvSpPr>
          <p:nvPr/>
        </p:nvSpPr>
        <p:spPr>
          <a:xfrm>
            <a:off x="9144000" y="3448050"/>
            <a:ext cx="247650" cy="1524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6" name="score-cell">
            <a:extLst>
              <a:ext uri="{FF2B5EF4-FFF2-40B4-BE49-F238E27FC236}">
                <a16:creationId xmlns:a16="http://schemas.microsoft.com/office/drawing/2014/main" id="{45B9E555-572A-43E5-AA72-2308BBC47737}"/>
              </a:ext>
            </a:extLst>
          </p:cNvPr>
          <p:cNvSpPr>
            <a:spLocks noGrp="1"/>
          </p:cNvSpPr>
          <p:nvPr/>
        </p:nvSpPr>
        <p:spPr>
          <a:xfrm>
            <a:off x="9467850" y="3448050"/>
            <a:ext cx="247650" cy="152400"/>
          </a:xfrm>
          <a:prstGeom prst="rect">
            <a:avLst/>
          </a:prstGeom>
          <a:solidFill>
            <a:srgbClr val="2563EB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7" name="score-cell">
            <a:extLst>
              <a:ext uri="{FF2B5EF4-FFF2-40B4-BE49-F238E27FC236}">
                <a16:creationId xmlns:a16="http://schemas.microsoft.com/office/drawing/2014/main" id="{7501B483-E112-44C7-A110-918081601F42}"/>
              </a:ext>
            </a:extLst>
          </p:cNvPr>
          <p:cNvSpPr>
            <a:spLocks noGrp="1"/>
          </p:cNvSpPr>
          <p:nvPr/>
        </p:nvSpPr>
        <p:spPr>
          <a:xfrm>
            <a:off x="9791700" y="3448050"/>
            <a:ext cx="247650" cy="152400"/>
          </a:xfrm>
          <a:prstGeom prst="rect">
            <a:avLst/>
          </a:prstGeom>
          <a:solidFill>
            <a:srgbClr val="2563EB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8" name="score-cell">
            <a:extLst>
              <a:ext uri="{FF2B5EF4-FFF2-40B4-BE49-F238E27FC236}">
                <a16:creationId xmlns:a16="http://schemas.microsoft.com/office/drawing/2014/main" id="{2313B9A2-8E97-45EF-8AA1-E87C626F51C7}"/>
              </a:ext>
            </a:extLst>
          </p:cNvPr>
          <p:cNvSpPr>
            <a:spLocks noGrp="1"/>
          </p:cNvSpPr>
          <p:nvPr/>
        </p:nvSpPr>
        <p:spPr>
          <a:xfrm>
            <a:off x="10115550" y="3448050"/>
            <a:ext cx="247650" cy="152400"/>
          </a:xfrm>
          <a:prstGeom prst="rect">
            <a:avLst/>
          </a:prstGeom>
          <a:solidFill>
            <a:srgbClr val="2563EB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9" name="score-cell">
            <a:extLst>
              <a:ext uri="{FF2B5EF4-FFF2-40B4-BE49-F238E27FC236}">
                <a16:creationId xmlns:a16="http://schemas.microsoft.com/office/drawing/2014/main" id="{378F0B7D-4734-4C8E-9235-3CFE728886BE}"/>
              </a:ext>
            </a:extLst>
          </p:cNvPr>
          <p:cNvSpPr>
            <a:spLocks noGrp="1"/>
          </p:cNvSpPr>
          <p:nvPr/>
        </p:nvSpPr>
        <p:spPr>
          <a:xfrm>
            <a:off x="10439400" y="3448050"/>
            <a:ext cx="247650" cy="1524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0" name="score-cell">
            <a:extLst>
              <a:ext uri="{FF2B5EF4-FFF2-40B4-BE49-F238E27FC236}">
                <a16:creationId xmlns:a16="http://schemas.microsoft.com/office/drawing/2014/main" id="{34CF25F4-D3FD-4DE1-A0E3-3FFD90080DAC}"/>
              </a:ext>
            </a:extLst>
          </p:cNvPr>
          <p:cNvSpPr>
            <a:spLocks noGrp="1"/>
          </p:cNvSpPr>
          <p:nvPr/>
        </p:nvSpPr>
        <p:spPr>
          <a:xfrm>
            <a:off x="7524750" y="3657600"/>
            <a:ext cx="247650" cy="1524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1" name="score-cell">
            <a:extLst>
              <a:ext uri="{FF2B5EF4-FFF2-40B4-BE49-F238E27FC236}">
                <a16:creationId xmlns:a16="http://schemas.microsoft.com/office/drawing/2014/main" id="{ACBCCE0F-6481-448B-8DB6-7361B8FD273C}"/>
              </a:ext>
            </a:extLst>
          </p:cNvPr>
          <p:cNvSpPr>
            <a:spLocks noGrp="1"/>
          </p:cNvSpPr>
          <p:nvPr/>
        </p:nvSpPr>
        <p:spPr>
          <a:xfrm>
            <a:off x="7848600" y="3657600"/>
            <a:ext cx="247650" cy="1524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2" name="score-cell">
            <a:extLst>
              <a:ext uri="{FF2B5EF4-FFF2-40B4-BE49-F238E27FC236}">
                <a16:creationId xmlns:a16="http://schemas.microsoft.com/office/drawing/2014/main" id="{EC8AC112-84BB-48EA-8E21-D12087278635}"/>
              </a:ext>
            </a:extLst>
          </p:cNvPr>
          <p:cNvSpPr>
            <a:spLocks noGrp="1"/>
          </p:cNvSpPr>
          <p:nvPr/>
        </p:nvSpPr>
        <p:spPr>
          <a:xfrm>
            <a:off x="8172450" y="3657600"/>
            <a:ext cx="247650" cy="1524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3" name="score-cell">
            <a:extLst>
              <a:ext uri="{FF2B5EF4-FFF2-40B4-BE49-F238E27FC236}">
                <a16:creationId xmlns:a16="http://schemas.microsoft.com/office/drawing/2014/main" id="{1CCC2087-2418-4409-ABDF-58FFDF440469}"/>
              </a:ext>
            </a:extLst>
          </p:cNvPr>
          <p:cNvSpPr>
            <a:spLocks noGrp="1"/>
          </p:cNvSpPr>
          <p:nvPr/>
        </p:nvSpPr>
        <p:spPr>
          <a:xfrm>
            <a:off x="8496300" y="3657600"/>
            <a:ext cx="247650" cy="1524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4" name="score-cell">
            <a:extLst>
              <a:ext uri="{FF2B5EF4-FFF2-40B4-BE49-F238E27FC236}">
                <a16:creationId xmlns:a16="http://schemas.microsoft.com/office/drawing/2014/main" id="{4C2DC69E-E808-4D23-9479-C3EF8068C382}"/>
              </a:ext>
            </a:extLst>
          </p:cNvPr>
          <p:cNvSpPr>
            <a:spLocks noGrp="1"/>
          </p:cNvSpPr>
          <p:nvPr/>
        </p:nvSpPr>
        <p:spPr>
          <a:xfrm>
            <a:off x="8820150" y="3657600"/>
            <a:ext cx="247650" cy="1524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5" name="score-cell">
            <a:extLst>
              <a:ext uri="{FF2B5EF4-FFF2-40B4-BE49-F238E27FC236}">
                <a16:creationId xmlns:a16="http://schemas.microsoft.com/office/drawing/2014/main" id="{00A446F7-6B69-4BC3-AB36-6B35282CEC58}"/>
              </a:ext>
            </a:extLst>
          </p:cNvPr>
          <p:cNvSpPr>
            <a:spLocks noGrp="1"/>
          </p:cNvSpPr>
          <p:nvPr/>
        </p:nvSpPr>
        <p:spPr>
          <a:xfrm>
            <a:off x="9144000" y="3657600"/>
            <a:ext cx="247650" cy="1524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6" name="score-cell">
            <a:extLst>
              <a:ext uri="{FF2B5EF4-FFF2-40B4-BE49-F238E27FC236}">
                <a16:creationId xmlns:a16="http://schemas.microsoft.com/office/drawing/2014/main" id="{1058E939-6337-43B2-9131-4869C62C9792}"/>
              </a:ext>
            </a:extLst>
          </p:cNvPr>
          <p:cNvSpPr>
            <a:spLocks noGrp="1"/>
          </p:cNvSpPr>
          <p:nvPr/>
        </p:nvSpPr>
        <p:spPr>
          <a:xfrm>
            <a:off x="9467850" y="3657600"/>
            <a:ext cx="247650" cy="1524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7" name="score-cell">
            <a:extLst>
              <a:ext uri="{FF2B5EF4-FFF2-40B4-BE49-F238E27FC236}">
                <a16:creationId xmlns:a16="http://schemas.microsoft.com/office/drawing/2014/main" id="{D8B521D9-97F4-4B2D-98A2-5A524675C922}"/>
              </a:ext>
            </a:extLst>
          </p:cNvPr>
          <p:cNvSpPr>
            <a:spLocks noGrp="1"/>
          </p:cNvSpPr>
          <p:nvPr/>
        </p:nvSpPr>
        <p:spPr>
          <a:xfrm>
            <a:off x="9791700" y="3657600"/>
            <a:ext cx="247650" cy="152400"/>
          </a:xfrm>
          <a:prstGeom prst="rect">
            <a:avLst/>
          </a:prstGeom>
          <a:solidFill>
            <a:srgbClr val="2563EB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8" name="score-cell">
            <a:extLst>
              <a:ext uri="{FF2B5EF4-FFF2-40B4-BE49-F238E27FC236}">
                <a16:creationId xmlns:a16="http://schemas.microsoft.com/office/drawing/2014/main" id="{FB86A5A4-6B05-437D-AB78-B4F5960FF9D7}"/>
              </a:ext>
            </a:extLst>
          </p:cNvPr>
          <p:cNvSpPr>
            <a:spLocks noGrp="1"/>
          </p:cNvSpPr>
          <p:nvPr/>
        </p:nvSpPr>
        <p:spPr>
          <a:xfrm>
            <a:off x="10115550" y="3657600"/>
            <a:ext cx="247650" cy="152400"/>
          </a:xfrm>
          <a:prstGeom prst="rect">
            <a:avLst/>
          </a:prstGeom>
          <a:solidFill>
            <a:srgbClr val="2563EB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9" name="score-cell">
            <a:extLst>
              <a:ext uri="{FF2B5EF4-FFF2-40B4-BE49-F238E27FC236}">
                <a16:creationId xmlns:a16="http://schemas.microsoft.com/office/drawing/2014/main" id="{100DAB1E-D723-4633-92F7-E8E212B62979}"/>
              </a:ext>
            </a:extLst>
          </p:cNvPr>
          <p:cNvSpPr>
            <a:spLocks noGrp="1"/>
          </p:cNvSpPr>
          <p:nvPr/>
        </p:nvSpPr>
        <p:spPr>
          <a:xfrm>
            <a:off x="10439400" y="3657600"/>
            <a:ext cx="247650" cy="152400"/>
          </a:xfrm>
          <a:prstGeom prst="rect">
            <a:avLst/>
          </a:prstGeom>
          <a:solidFill>
            <a:srgbClr val="2563EB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0" name="score-cell">
            <a:extLst>
              <a:ext uri="{FF2B5EF4-FFF2-40B4-BE49-F238E27FC236}">
                <a16:creationId xmlns:a16="http://schemas.microsoft.com/office/drawing/2014/main" id="{FBB255FB-189F-4E37-A32E-DEA3BD26A435}"/>
              </a:ext>
            </a:extLst>
          </p:cNvPr>
          <p:cNvSpPr>
            <a:spLocks noGrp="1"/>
          </p:cNvSpPr>
          <p:nvPr/>
        </p:nvSpPr>
        <p:spPr>
          <a:xfrm>
            <a:off x="7524750" y="3867150"/>
            <a:ext cx="247650" cy="1524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1" name="score-cell">
            <a:extLst>
              <a:ext uri="{FF2B5EF4-FFF2-40B4-BE49-F238E27FC236}">
                <a16:creationId xmlns:a16="http://schemas.microsoft.com/office/drawing/2014/main" id="{C7C3AA4F-5B37-4FA8-8BD1-BA064A29C126}"/>
              </a:ext>
            </a:extLst>
          </p:cNvPr>
          <p:cNvSpPr>
            <a:spLocks noGrp="1"/>
          </p:cNvSpPr>
          <p:nvPr/>
        </p:nvSpPr>
        <p:spPr>
          <a:xfrm>
            <a:off x="7848600" y="3867150"/>
            <a:ext cx="247650" cy="1524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2" name="score-cell">
            <a:extLst>
              <a:ext uri="{FF2B5EF4-FFF2-40B4-BE49-F238E27FC236}">
                <a16:creationId xmlns:a16="http://schemas.microsoft.com/office/drawing/2014/main" id="{D0425B48-6B89-47AA-B1B8-A1ED6B282CFA}"/>
              </a:ext>
            </a:extLst>
          </p:cNvPr>
          <p:cNvSpPr>
            <a:spLocks noGrp="1"/>
          </p:cNvSpPr>
          <p:nvPr/>
        </p:nvSpPr>
        <p:spPr>
          <a:xfrm>
            <a:off x="8172450" y="3867150"/>
            <a:ext cx="247650" cy="1524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3" name="score-cell">
            <a:extLst>
              <a:ext uri="{FF2B5EF4-FFF2-40B4-BE49-F238E27FC236}">
                <a16:creationId xmlns:a16="http://schemas.microsoft.com/office/drawing/2014/main" id="{BA2E2C11-E09D-43D2-B6EF-4E3A80F9512B}"/>
              </a:ext>
            </a:extLst>
          </p:cNvPr>
          <p:cNvSpPr>
            <a:spLocks noGrp="1"/>
          </p:cNvSpPr>
          <p:nvPr/>
        </p:nvSpPr>
        <p:spPr>
          <a:xfrm>
            <a:off x="8496300" y="3867150"/>
            <a:ext cx="247650" cy="1524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4" name="score-cell">
            <a:extLst>
              <a:ext uri="{FF2B5EF4-FFF2-40B4-BE49-F238E27FC236}">
                <a16:creationId xmlns:a16="http://schemas.microsoft.com/office/drawing/2014/main" id="{BDEFAEC5-05AE-47F6-8B6E-CA3E8BE175ED}"/>
              </a:ext>
            </a:extLst>
          </p:cNvPr>
          <p:cNvSpPr>
            <a:spLocks noGrp="1"/>
          </p:cNvSpPr>
          <p:nvPr/>
        </p:nvSpPr>
        <p:spPr>
          <a:xfrm>
            <a:off x="8820150" y="3867150"/>
            <a:ext cx="247650" cy="1524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5" name="score-cell">
            <a:extLst>
              <a:ext uri="{FF2B5EF4-FFF2-40B4-BE49-F238E27FC236}">
                <a16:creationId xmlns:a16="http://schemas.microsoft.com/office/drawing/2014/main" id="{4EC96087-418F-4EC4-A7AA-A083E1C787A2}"/>
              </a:ext>
            </a:extLst>
          </p:cNvPr>
          <p:cNvSpPr>
            <a:spLocks noGrp="1"/>
          </p:cNvSpPr>
          <p:nvPr/>
        </p:nvSpPr>
        <p:spPr>
          <a:xfrm>
            <a:off x="9144000" y="3867150"/>
            <a:ext cx="247650" cy="1524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6" name="score-cell">
            <a:extLst>
              <a:ext uri="{FF2B5EF4-FFF2-40B4-BE49-F238E27FC236}">
                <a16:creationId xmlns:a16="http://schemas.microsoft.com/office/drawing/2014/main" id="{EE7F1277-F1D4-48B5-A953-A4D869760878}"/>
              </a:ext>
            </a:extLst>
          </p:cNvPr>
          <p:cNvSpPr>
            <a:spLocks noGrp="1"/>
          </p:cNvSpPr>
          <p:nvPr/>
        </p:nvSpPr>
        <p:spPr>
          <a:xfrm>
            <a:off x="9467850" y="3867150"/>
            <a:ext cx="247650" cy="1524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7" name="score-cell">
            <a:extLst>
              <a:ext uri="{FF2B5EF4-FFF2-40B4-BE49-F238E27FC236}">
                <a16:creationId xmlns:a16="http://schemas.microsoft.com/office/drawing/2014/main" id="{A20A5612-AED4-47DF-A5FC-3B1BA07AE725}"/>
              </a:ext>
            </a:extLst>
          </p:cNvPr>
          <p:cNvSpPr>
            <a:spLocks noGrp="1"/>
          </p:cNvSpPr>
          <p:nvPr/>
        </p:nvSpPr>
        <p:spPr>
          <a:xfrm>
            <a:off x="9791700" y="3867150"/>
            <a:ext cx="247650" cy="1524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8" name="score-cell">
            <a:extLst>
              <a:ext uri="{FF2B5EF4-FFF2-40B4-BE49-F238E27FC236}">
                <a16:creationId xmlns:a16="http://schemas.microsoft.com/office/drawing/2014/main" id="{F32F9438-BEC8-4DD4-BE73-716006A5D4F7}"/>
              </a:ext>
            </a:extLst>
          </p:cNvPr>
          <p:cNvSpPr>
            <a:spLocks noGrp="1"/>
          </p:cNvSpPr>
          <p:nvPr/>
        </p:nvSpPr>
        <p:spPr>
          <a:xfrm>
            <a:off x="10115550" y="3867150"/>
            <a:ext cx="247650" cy="152400"/>
          </a:xfrm>
          <a:prstGeom prst="rect">
            <a:avLst/>
          </a:prstGeom>
          <a:solidFill>
            <a:srgbClr val="2563EB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9" name="score-cell">
            <a:extLst>
              <a:ext uri="{FF2B5EF4-FFF2-40B4-BE49-F238E27FC236}">
                <a16:creationId xmlns:a16="http://schemas.microsoft.com/office/drawing/2014/main" id="{8ED4C989-91B1-47D4-BB9A-A144C601568D}"/>
              </a:ext>
            </a:extLst>
          </p:cNvPr>
          <p:cNvSpPr>
            <a:spLocks noGrp="1"/>
          </p:cNvSpPr>
          <p:nvPr/>
        </p:nvSpPr>
        <p:spPr>
          <a:xfrm>
            <a:off x="10439400" y="3867150"/>
            <a:ext cx="247650" cy="152400"/>
          </a:xfrm>
          <a:prstGeom prst="rect">
            <a:avLst/>
          </a:prstGeom>
          <a:solidFill>
            <a:srgbClr val="2563EB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0" name="text">
            <a:extLst>
              <a:ext uri="{FF2B5EF4-FFF2-40B4-BE49-F238E27FC236}">
                <a16:creationId xmlns:a16="http://schemas.microsoft.com/office/drawing/2014/main" id="{8B4B1E35-F4FE-443F-AF5C-553A0C52E56A}"/>
              </a:ext>
            </a:extLst>
          </p:cNvPr>
          <p:cNvSpPr>
            <a:spLocks noGrp="1"/>
          </p:cNvSpPr>
          <p:nvPr/>
        </p:nvSpPr>
        <p:spPr>
          <a:xfrm>
            <a:off x="7239000" y="4591050"/>
            <a:ext cx="4000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350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every row attends across all columns</a:t>
            </a:r>
          </a:p>
        </p:txBody>
      </p:sp>
      <p:sp>
        <p:nvSpPr>
          <p:cNvPr id="111" name="bullets">
            <a:extLst>
              <a:ext uri="{FF2B5EF4-FFF2-40B4-BE49-F238E27FC236}">
                <a16:creationId xmlns:a16="http://schemas.microsoft.com/office/drawing/2014/main" id="{9715E9CA-F90F-4E46-96C6-6817AE1C1530}"/>
              </a:ext>
            </a:extLst>
          </p:cNvPr>
          <p:cNvSpPr>
            <a:spLocks noGrp="1"/>
          </p:cNvSpPr>
          <p:nvPr/>
        </p:nvSpPr>
        <p:spPr>
          <a:xfrm>
            <a:off x="781050" y="4286250"/>
            <a:ext cx="571500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marL="22" indent="-12" algn="l">
              <a:lnSpc>
                <a:spcPct val="105000"/>
              </a:lnSpc>
              <a:spcAft>
                <a:spcPts val="10"/>
              </a:spcAft>
              <a:buNone/>
              <a:defRPr sz="1575" b="0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Smaller patches increase spatial detail but rapidly increase T.</a:t>
            </a:r>
          </a:p>
          <a:p>
            <a:pPr marL="22" indent="-12" algn="l">
              <a:lnSpc>
                <a:spcPct val="105000"/>
              </a:lnSpc>
              <a:spcAft>
                <a:spcPts val="10"/>
              </a:spcAft>
              <a:buNone/>
              <a:defRPr sz="1575" b="0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This motivates hierarchical, local, sparse, or windowed variants.</a:t>
            </a:r>
          </a:p>
        </p:txBody>
      </p:sp>
      <p:sp>
        <p:nvSpPr>
          <p:cNvPr id="112" name="slide-number">
            <a:extLst>
              <a:ext uri="{FF2B5EF4-FFF2-40B4-BE49-F238E27FC236}">
                <a16:creationId xmlns:a16="http://schemas.microsoft.com/office/drawing/2014/main" id="{5FEA8E01-F5EE-41D4-8FA4-B6C476A82A1F}"/>
              </a:ext>
            </a:extLst>
          </p:cNvPr>
          <p:cNvSpPr>
            <a:spLocks noGrp="1"/>
          </p:cNvSpPr>
          <p:nvPr/>
        </p:nvSpPr>
        <p:spPr>
          <a:xfrm>
            <a:off x="11191875" y="6477000"/>
            <a:ext cx="381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900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31</a:t>
            </a:r>
          </a:p>
        </p:txBody>
      </p:sp>
    </p:spTree>
    <p:extLst>
      <p:ext uri="{BB962C8B-B14F-4D97-AF65-F5344CB8AC3E}">
        <p14:creationId xmlns:p14="http://schemas.microsoft.com/office/powerpoint/2010/main" val="7381534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FF35398-5200-612F-5F52-AB4BEB81C5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6563" y="940526"/>
            <a:ext cx="7965797" cy="557111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E53F65-D989-6D51-45A3-E232C946BA9B}"/>
              </a:ext>
            </a:extLst>
          </p:cNvPr>
          <p:cNvSpPr txBox="1"/>
          <p:nvPr/>
        </p:nvSpPr>
        <p:spPr>
          <a:xfrm>
            <a:off x="221673" y="173182"/>
            <a:ext cx="609600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  <a:buNone/>
              <a:defRPr sz="270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n-US" sz="2700" b="1" i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The formulas together:</a:t>
            </a:r>
          </a:p>
        </p:txBody>
      </p:sp>
    </p:spTree>
    <p:extLst>
      <p:ext uri="{BB962C8B-B14F-4D97-AF65-F5344CB8AC3E}">
        <p14:creationId xmlns:p14="http://schemas.microsoft.com/office/powerpoint/2010/main" val="19381433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kicker">
            <a:extLst>
              <a:ext uri="{FF2B5EF4-FFF2-40B4-BE49-F238E27FC236}">
                <a16:creationId xmlns:a16="http://schemas.microsoft.com/office/drawing/2014/main" id="{EC2843E7-10FA-4773-9FFD-8C2EB87DB9E6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050" b="1" i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563EB"/>
                </a:solidFill>
                <a:latin typeface="Arial"/>
                <a:ea typeface="Arial"/>
                <a:cs typeface="Arial"/>
              </a:rPr>
              <a:t>VISION TRANSFORMERS</a:t>
            </a:r>
          </a:p>
        </p:txBody>
      </p:sp>
      <p:sp>
        <p:nvSpPr>
          <p:cNvPr id="2" name="slide-title">
            <a:extLst>
              <a:ext uri="{FF2B5EF4-FFF2-40B4-BE49-F238E27FC236}">
                <a16:creationId xmlns:a16="http://schemas.microsoft.com/office/drawing/2014/main" id="{130303D0-D345-45E8-BD79-8049472CE184}"/>
              </a:ext>
            </a:extLst>
          </p:cNvPr>
          <p:cNvSpPr>
            <a:spLocks noGrp="1"/>
          </p:cNvSpPr>
          <p:nvPr/>
        </p:nvSpPr>
        <p:spPr>
          <a:xfrm>
            <a:off x="609600" y="609600"/>
            <a:ext cx="109728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270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 i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Tensor shapes make </a:t>
            </a:r>
            <a:r>
              <a:rPr sz="2700" b="1" i="0" dirty="0" err="1">
                <a:solidFill>
                  <a:srgbClr val="111111"/>
                </a:solidFill>
                <a:latin typeface="Arial"/>
                <a:ea typeface="Arial"/>
                <a:cs typeface="Arial"/>
              </a:rPr>
              <a:t>ViTs</a:t>
            </a:r>
            <a:r>
              <a:rPr sz="2700" b="1" i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easier to debug</a:t>
            </a:r>
          </a:p>
        </p:txBody>
      </p:sp>
      <p:sp>
        <p:nvSpPr>
          <p:cNvPr id="3" name="title-rule">
            <a:extLst>
              <a:ext uri="{FF2B5EF4-FFF2-40B4-BE49-F238E27FC236}">
                <a16:creationId xmlns:a16="http://schemas.microsoft.com/office/drawing/2014/main" id="{F2918A8E-FAF0-446C-BF47-1E35193578DA}"/>
              </a:ext>
            </a:extLst>
          </p:cNvPr>
          <p:cNvSpPr>
            <a:spLocks noGrp="1"/>
          </p:cNvSpPr>
          <p:nvPr/>
        </p:nvSpPr>
        <p:spPr>
          <a:xfrm>
            <a:off x="609600" y="1304925"/>
            <a:ext cx="10972800" cy="19050"/>
          </a:xfrm>
          <a:prstGeom prst="rect">
            <a:avLst/>
          </a:prstGeom>
          <a:solidFill>
            <a:srgbClr val="111111"/>
          </a:solidFill>
          <a:ln w="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-table-cell">
            <a:extLst>
              <a:ext uri="{FF2B5EF4-FFF2-40B4-BE49-F238E27FC236}">
                <a16:creationId xmlns:a16="http://schemas.microsoft.com/office/drawing/2014/main" id="{024DC90C-FF34-452C-B3E8-90C81EE21BEF}"/>
              </a:ext>
            </a:extLst>
          </p:cNvPr>
          <p:cNvSpPr>
            <a:spLocks noGrp="1"/>
          </p:cNvSpPr>
          <p:nvPr/>
        </p:nvSpPr>
        <p:spPr>
          <a:xfrm>
            <a:off x="1666875" y="1619250"/>
            <a:ext cx="4476750" cy="542925"/>
          </a:xfrm>
          <a:prstGeom prst="rect">
            <a:avLst/>
          </a:prstGeom>
          <a:solidFill>
            <a:srgbClr val="111111"/>
          </a:solidFill>
          <a:ln w="9525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">
            <a:extLst>
              <a:ext uri="{FF2B5EF4-FFF2-40B4-BE49-F238E27FC236}">
                <a16:creationId xmlns:a16="http://schemas.microsoft.com/office/drawing/2014/main" id="{45EAC02F-5699-439E-B49F-2CA1263D6B50}"/>
              </a:ext>
            </a:extLst>
          </p:cNvPr>
          <p:cNvSpPr>
            <a:spLocks noGrp="1"/>
          </p:cNvSpPr>
          <p:nvPr/>
        </p:nvSpPr>
        <p:spPr>
          <a:xfrm>
            <a:off x="1819275" y="1771650"/>
            <a:ext cx="41719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42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Object</a:t>
            </a:r>
          </a:p>
        </p:txBody>
      </p:sp>
      <p:sp>
        <p:nvSpPr>
          <p:cNvPr id="6" name="shape-table-cell">
            <a:extLst>
              <a:ext uri="{FF2B5EF4-FFF2-40B4-BE49-F238E27FC236}">
                <a16:creationId xmlns:a16="http://schemas.microsoft.com/office/drawing/2014/main" id="{4E6884DE-EB7D-4C23-93E8-DA7653EC4450}"/>
              </a:ext>
            </a:extLst>
          </p:cNvPr>
          <p:cNvSpPr>
            <a:spLocks noGrp="1"/>
          </p:cNvSpPr>
          <p:nvPr/>
        </p:nvSpPr>
        <p:spPr>
          <a:xfrm>
            <a:off x="6143625" y="1619250"/>
            <a:ext cx="4476750" cy="542925"/>
          </a:xfrm>
          <a:prstGeom prst="rect">
            <a:avLst/>
          </a:prstGeom>
          <a:solidFill>
            <a:srgbClr val="111111"/>
          </a:solidFill>
          <a:ln w="9525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">
            <a:extLst>
              <a:ext uri="{FF2B5EF4-FFF2-40B4-BE49-F238E27FC236}">
                <a16:creationId xmlns:a16="http://schemas.microsoft.com/office/drawing/2014/main" id="{F5A90AE6-28EF-4BC5-916C-0D569D9032D4}"/>
              </a:ext>
            </a:extLst>
          </p:cNvPr>
          <p:cNvSpPr>
            <a:spLocks noGrp="1"/>
          </p:cNvSpPr>
          <p:nvPr/>
        </p:nvSpPr>
        <p:spPr>
          <a:xfrm>
            <a:off x="6296025" y="1771650"/>
            <a:ext cx="41719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425" b="1" i="0">
                <a:solidFill>
                  <a:srgbClr val="FFFFFF"/>
                </a:solidFill>
                <a:latin typeface="Cambria Math"/>
                <a:ea typeface="Cambria Math"/>
                <a:cs typeface="Cambria Math"/>
              </a:defRPr>
            </a:pPr>
            <a:r>
              <a:rPr sz="1425" b="1" i="0">
                <a:solidFill>
                  <a:srgbClr val="FFFFFF"/>
                </a:solidFill>
                <a:latin typeface="Cambria Math"/>
                <a:ea typeface="Cambria Math"/>
                <a:cs typeface="Cambria Math"/>
              </a:rPr>
              <a:t>Shape for batch B</a:t>
            </a:r>
          </a:p>
        </p:txBody>
      </p:sp>
      <p:sp>
        <p:nvSpPr>
          <p:cNvPr id="8" name="shape-table-cell">
            <a:extLst>
              <a:ext uri="{FF2B5EF4-FFF2-40B4-BE49-F238E27FC236}">
                <a16:creationId xmlns:a16="http://schemas.microsoft.com/office/drawing/2014/main" id="{71BA192F-85A6-48FD-A0A3-734BD1A6A1C3}"/>
              </a:ext>
            </a:extLst>
          </p:cNvPr>
          <p:cNvSpPr>
            <a:spLocks noGrp="1"/>
          </p:cNvSpPr>
          <p:nvPr/>
        </p:nvSpPr>
        <p:spPr>
          <a:xfrm>
            <a:off x="1666875" y="2162175"/>
            <a:ext cx="4476750" cy="542925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">
            <a:extLst>
              <a:ext uri="{FF2B5EF4-FFF2-40B4-BE49-F238E27FC236}">
                <a16:creationId xmlns:a16="http://schemas.microsoft.com/office/drawing/2014/main" id="{343D0C32-E226-44CE-8A97-07A692658AFA}"/>
              </a:ext>
            </a:extLst>
          </p:cNvPr>
          <p:cNvSpPr>
            <a:spLocks noGrp="1"/>
          </p:cNvSpPr>
          <p:nvPr/>
        </p:nvSpPr>
        <p:spPr>
          <a:xfrm>
            <a:off x="1819275" y="2314575"/>
            <a:ext cx="41719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35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Image</a:t>
            </a:r>
          </a:p>
        </p:txBody>
      </p:sp>
      <p:sp>
        <p:nvSpPr>
          <p:cNvPr id="10" name="shape-table-cell">
            <a:extLst>
              <a:ext uri="{FF2B5EF4-FFF2-40B4-BE49-F238E27FC236}">
                <a16:creationId xmlns:a16="http://schemas.microsoft.com/office/drawing/2014/main" id="{013C03D4-0E38-4F21-AF0A-D8DC4D9CB918}"/>
              </a:ext>
            </a:extLst>
          </p:cNvPr>
          <p:cNvSpPr>
            <a:spLocks noGrp="1"/>
          </p:cNvSpPr>
          <p:nvPr/>
        </p:nvSpPr>
        <p:spPr>
          <a:xfrm>
            <a:off x="6143625" y="2162175"/>
            <a:ext cx="4476750" cy="542925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">
            <a:extLst>
              <a:ext uri="{FF2B5EF4-FFF2-40B4-BE49-F238E27FC236}">
                <a16:creationId xmlns:a16="http://schemas.microsoft.com/office/drawing/2014/main" id="{0F445194-3CD3-452B-BCA2-8D4AC1563723}"/>
              </a:ext>
            </a:extLst>
          </p:cNvPr>
          <p:cNvSpPr>
            <a:spLocks noGrp="1"/>
          </p:cNvSpPr>
          <p:nvPr/>
        </p:nvSpPr>
        <p:spPr>
          <a:xfrm>
            <a:off x="6296025" y="2314575"/>
            <a:ext cx="41719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350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defRPr>
            </a:pPr>
            <a:r>
              <a:rPr sz="1350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rPr>
              <a:t>B × C × H × W</a:t>
            </a:r>
          </a:p>
        </p:txBody>
      </p:sp>
      <p:sp>
        <p:nvSpPr>
          <p:cNvPr id="12" name="shape-table-cell">
            <a:extLst>
              <a:ext uri="{FF2B5EF4-FFF2-40B4-BE49-F238E27FC236}">
                <a16:creationId xmlns:a16="http://schemas.microsoft.com/office/drawing/2014/main" id="{A3AB1B52-26A0-47FF-B9E0-82B06A8230AA}"/>
              </a:ext>
            </a:extLst>
          </p:cNvPr>
          <p:cNvSpPr>
            <a:spLocks noGrp="1"/>
          </p:cNvSpPr>
          <p:nvPr/>
        </p:nvSpPr>
        <p:spPr>
          <a:xfrm>
            <a:off x="1666875" y="2705100"/>
            <a:ext cx="4476750" cy="542925"/>
          </a:xfrm>
          <a:prstGeom prst="rect">
            <a:avLst/>
          </a:prstGeom>
          <a:solidFill>
            <a:srgbClr val="F3F4F6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">
            <a:extLst>
              <a:ext uri="{FF2B5EF4-FFF2-40B4-BE49-F238E27FC236}">
                <a16:creationId xmlns:a16="http://schemas.microsoft.com/office/drawing/2014/main" id="{17CADCBF-B118-4B2E-A357-76CD2771F935}"/>
              </a:ext>
            </a:extLst>
          </p:cNvPr>
          <p:cNvSpPr>
            <a:spLocks noGrp="1"/>
          </p:cNvSpPr>
          <p:nvPr/>
        </p:nvSpPr>
        <p:spPr>
          <a:xfrm>
            <a:off x="1819275" y="2857500"/>
            <a:ext cx="41719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35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Patch tokens</a:t>
            </a:r>
          </a:p>
        </p:txBody>
      </p:sp>
      <p:sp>
        <p:nvSpPr>
          <p:cNvPr id="14" name="shape-table-cell">
            <a:extLst>
              <a:ext uri="{FF2B5EF4-FFF2-40B4-BE49-F238E27FC236}">
                <a16:creationId xmlns:a16="http://schemas.microsoft.com/office/drawing/2014/main" id="{F6C6A6D4-222D-4720-B691-A53EBB11612D}"/>
              </a:ext>
            </a:extLst>
          </p:cNvPr>
          <p:cNvSpPr>
            <a:spLocks noGrp="1"/>
          </p:cNvSpPr>
          <p:nvPr/>
        </p:nvSpPr>
        <p:spPr>
          <a:xfrm>
            <a:off x="6143625" y="2705100"/>
            <a:ext cx="4476750" cy="542925"/>
          </a:xfrm>
          <a:prstGeom prst="rect">
            <a:avLst/>
          </a:prstGeom>
          <a:solidFill>
            <a:srgbClr val="F3F4F6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">
            <a:extLst>
              <a:ext uri="{FF2B5EF4-FFF2-40B4-BE49-F238E27FC236}">
                <a16:creationId xmlns:a16="http://schemas.microsoft.com/office/drawing/2014/main" id="{DB146D07-655A-471A-A5F6-41FFDEE9AE89}"/>
              </a:ext>
            </a:extLst>
          </p:cNvPr>
          <p:cNvSpPr>
            <a:spLocks noGrp="1"/>
          </p:cNvSpPr>
          <p:nvPr/>
        </p:nvSpPr>
        <p:spPr>
          <a:xfrm>
            <a:off x="6296025" y="2857500"/>
            <a:ext cx="41719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350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defRPr>
            </a:pPr>
            <a:r>
              <a:rPr sz="1350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rPr>
              <a:t>B × N × D</a:t>
            </a:r>
          </a:p>
        </p:txBody>
      </p:sp>
      <p:sp>
        <p:nvSpPr>
          <p:cNvPr id="16" name="shape-table-cell">
            <a:extLst>
              <a:ext uri="{FF2B5EF4-FFF2-40B4-BE49-F238E27FC236}">
                <a16:creationId xmlns:a16="http://schemas.microsoft.com/office/drawing/2014/main" id="{E67541FE-7F5E-4A05-94DC-346E3BEEFC37}"/>
              </a:ext>
            </a:extLst>
          </p:cNvPr>
          <p:cNvSpPr>
            <a:spLocks noGrp="1"/>
          </p:cNvSpPr>
          <p:nvPr/>
        </p:nvSpPr>
        <p:spPr>
          <a:xfrm>
            <a:off x="1666875" y="3248025"/>
            <a:ext cx="4476750" cy="542925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">
            <a:extLst>
              <a:ext uri="{FF2B5EF4-FFF2-40B4-BE49-F238E27FC236}">
                <a16:creationId xmlns:a16="http://schemas.microsoft.com/office/drawing/2014/main" id="{0589DB18-8B3D-4EAA-B346-B44B524280D5}"/>
              </a:ext>
            </a:extLst>
          </p:cNvPr>
          <p:cNvSpPr>
            <a:spLocks noGrp="1"/>
          </p:cNvSpPr>
          <p:nvPr/>
        </p:nvSpPr>
        <p:spPr>
          <a:xfrm>
            <a:off x="1819275" y="3400425"/>
            <a:ext cx="41719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35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Input z₀</a:t>
            </a:r>
          </a:p>
        </p:txBody>
      </p:sp>
      <p:sp>
        <p:nvSpPr>
          <p:cNvPr id="18" name="shape-table-cell">
            <a:extLst>
              <a:ext uri="{FF2B5EF4-FFF2-40B4-BE49-F238E27FC236}">
                <a16:creationId xmlns:a16="http://schemas.microsoft.com/office/drawing/2014/main" id="{914D2226-24DC-43D0-82D3-C1D86BEEF6E2}"/>
              </a:ext>
            </a:extLst>
          </p:cNvPr>
          <p:cNvSpPr>
            <a:spLocks noGrp="1"/>
          </p:cNvSpPr>
          <p:nvPr/>
        </p:nvSpPr>
        <p:spPr>
          <a:xfrm>
            <a:off x="6143625" y="3248025"/>
            <a:ext cx="4476750" cy="542925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">
            <a:extLst>
              <a:ext uri="{FF2B5EF4-FFF2-40B4-BE49-F238E27FC236}">
                <a16:creationId xmlns:a16="http://schemas.microsoft.com/office/drawing/2014/main" id="{B42CAC9E-E181-4A9F-8D3D-247ABB9CB535}"/>
              </a:ext>
            </a:extLst>
          </p:cNvPr>
          <p:cNvSpPr>
            <a:spLocks noGrp="1"/>
          </p:cNvSpPr>
          <p:nvPr/>
        </p:nvSpPr>
        <p:spPr>
          <a:xfrm>
            <a:off x="6296025" y="3400425"/>
            <a:ext cx="41719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350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defRPr>
            </a:pPr>
            <a:r>
              <a:rPr sz="1350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rPr>
              <a:t>B × (N+1) × D</a:t>
            </a:r>
          </a:p>
        </p:txBody>
      </p:sp>
      <p:sp>
        <p:nvSpPr>
          <p:cNvPr id="20" name="shape-table-cell">
            <a:extLst>
              <a:ext uri="{FF2B5EF4-FFF2-40B4-BE49-F238E27FC236}">
                <a16:creationId xmlns:a16="http://schemas.microsoft.com/office/drawing/2014/main" id="{908ECD9A-6156-4DDA-90EE-4B9D59C4014E}"/>
              </a:ext>
            </a:extLst>
          </p:cNvPr>
          <p:cNvSpPr>
            <a:spLocks noGrp="1"/>
          </p:cNvSpPr>
          <p:nvPr/>
        </p:nvSpPr>
        <p:spPr>
          <a:xfrm>
            <a:off x="1666875" y="3790950"/>
            <a:ext cx="4476750" cy="542925"/>
          </a:xfrm>
          <a:prstGeom prst="rect">
            <a:avLst/>
          </a:prstGeom>
          <a:solidFill>
            <a:srgbClr val="F3F4F6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">
            <a:extLst>
              <a:ext uri="{FF2B5EF4-FFF2-40B4-BE49-F238E27FC236}">
                <a16:creationId xmlns:a16="http://schemas.microsoft.com/office/drawing/2014/main" id="{89766BB9-7BB4-4330-A326-EA5FF0C1C70C}"/>
              </a:ext>
            </a:extLst>
          </p:cNvPr>
          <p:cNvSpPr>
            <a:spLocks noGrp="1"/>
          </p:cNvSpPr>
          <p:nvPr/>
        </p:nvSpPr>
        <p:spPr>
          <a:xfrm>
            <a:off x="1819275" y="3943350"/>
            <a:ext cx="41719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35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Q, K, V per head</a:t>
            </a:r>
          </a:p>
        </p:txBody>
      </p:sp>
      <p:sp>
        <p:nvSpPr>
          <p:cNvPr id="22" name="shape-table-cell">
            <a:extLst>
              <a:ext uri="{FF2B5EF4-FFF2-40B4-BE49-F238E27FC236}">
                <a16:creationId xmlns:a16="http://schemas.microsoft.com/office/drawing/2014/main" id="{6F6A272B-40F9-40FE-93AD-9A32A799BF27}"/>
              </a:ext>
            </a:extLst>
          </p:cNvPr>
          <p:cNvSpPr>
            <a:spLocks noGrp="1"/>
          </p:cNvSpPr>
          <p:nvPr/>
        </p:nvSpPr>
        <p:spPr>
          <a:xfrm>
            <a:off x="6143625" y="3790950"/>
            <a:ext cx="4476750" cy="542925"/>
          </a:xfrm>
          <a:prstGeom prst="rect">
            <a:avLst/>
          </a:prstGeom>
          <a:solidFill>
            <a:srgbClr val="F3F4F6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">
            <a:extLst>
              <a:ext uri="{FF2B5EF4-FFF2-40B4-BE49-F238E27FC236}">
                <a16:creationId xmlns:a16="http://schemas.microsoft.com/office/drawing/2014/main" id="{C3A37CF9-6FDE-4C4F-A1CC-1A2DDD950A23}"/>
              </a:ext>
            </a:extLst>
          </p:cNvPr>
          <p:cNvSpPr>
            <a:spLocks noGrp="1"/>
          </p:cNvSpPr>
          <p:nvPr/>
        </p:nvSpPr>
        <p:spPr>
          <a:xfrm>
            <a:off x="6296025" y="3943350"/>
            <a:ext cx="41719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350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defRPr>
            </a:pPr>
            <a:r>
              <a:rPr sz="1350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rPr>
              <a:t>B × h × (N+1) × dₖ</a:t>
            </a:r>
          </a:p>
        </p:txBody>
      </p:sp>
      <p:sp>
        <p:nvSpPr>
          <p:cNvPr id="24" name="shape-table-cell">
            <a:extLst>
              <a:ext uri="{FF2B5EF4-FFF2-40B4-BE49-F238E27FC236}">
                <a16:creationId xmlns:a16="http://schemas.microsoft.com/office/drawing/2014/main" id="{E75C38D2-3695-4A62-884A-53E9A24338AC}"/>
              </a:ext>
            </a:extLst>
          </p:cNvPr>
          <p:cNvSpPr>
            <a:spLocks noGrp="1"/>
          </p:cNvSpPr>
          <p:nvPr/>
        </p:nvSpPr>
        <p:spPr>
          <a:xfrm>
            <a:off x="1666875" y="4333875"/>
            <a:ext cx="4476750" cy="542925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">
            <a:extLst>
              <a:ext uri="{FF2B5EF4-FFF2-40B4-BE49-F238E27FC236}">
                <a16:creationId xmlns:a16="http://schemas.microsoft.com/office/drawing/2014/main" id="{0A024ACA-3470-4C7E-9A97-B3EC060BC559}"/>
              </a:ext>
            </a:extLst>
          </p:cNvPr>
          <p:cNvSpPr>
            <a:spLocks noGrp="1"/>
          </p:cNvSpPr>
          <p:nvPr/>
        </p:nvSpPr>
        <p:spPr>
          <a:xfrm>
            <a:off x="1819275" y="4486275"/>
            <a:ext cx="41719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35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Attention map</a:t>
            </a:r>
          </a:p>
        </p:txBody>
      </p:sp>
      <p:sp>
        <p:nvSpPr>
          <p:cNvPr id="26" name="shape-table-cell">
            <a:extLst>
              <a:ext uri="{FF2B5EF4-FFF2-40B4-BE49-F238E27FC236}">
                <a16:creationId xmlns:a16="http://schemas.microsoft.com/office/drawing/2014/main" id="{A925DC75-8489-4215-B9BA-12C12A708C46}"/>
              </a:ext>
            </a:extLst>
          </p:cNvPr>
          <p:cNvSpPr>
            <a:spLocks noGrp="1"/>
          </p:cNvSpPr>
          <p:nvPr/>
        </p:nvSpPr>
        <p:spPr>
          <a:xfrm>
            <a:off x="6143625" y="4333875"/>
            <a:ext cx="4476750" cy="542925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">
            <a:extLst>
              <a:ext uri="{FF2B5EF4-FFF2-40B4-BE49-F238E27FC236}">
                <a16:creationId xmlns:a16="http://schemas.microsoft.com/office/drawing/2014/main" id="{99CE4976-C5D6-4DEF-9EC4-61A9F9B89D16}"/>
              </a:ext>
            </a:extLst>
          </p:cNvPr>
          <p:cNvSpPr>
            <a:spLocks noGrp="1"/>
          </p:cNvSpPr>
          <p:nvPr/>
        </p:nvSpPr>
        <p:spPr>
          <a:xfrm>
            <a:off x="6296025" y="4486275"/>
            <a:ext cx="41719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350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defRPr>
            </a:pPr>
            <a:r>
              <a:rPr sz="1350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rPr>
              <a:t>B × h × (N+1) × (N+1)</a:t>
            </a:r>
          </a:p>
        </p:txBody>
      </p:sp>
      <p:sp>
        <p:nvSpPr>
          <p:cNvPr id="28" name="shape-table-cell">
            <a:extLst>
              <a:ext uri="{FF2B5EF4-FFF2-40B4-BE49-F238E27FC236}">
                <a16:creationId xmlns:a16="http://schemas.microsoft.com/office/drawing/2014/main" id="{5A07B346-E94E-4C87-A08D-9D706D7960DA}"/>
              </a:ext>
            </a:extLst>
          </p:cNvPr>
          <p:cNvSpPr>
            <a:spLocks noGrp="1"/>
          </p:cNvSpPr>
          <p:nvPr/>
        </p:nvSpPr>
        <p:spPr>
          <a:xfrm>
            <a:off x="1666875" y="4876800"/>
            <a:ext cx="4476750" cy="542925"/>
          </a:xfrm>
          <a:prstGeom prst="rect">
            <a:avLst/>
          </a:prstGeom>
          <a:solidFill>
            <a:srgbClr val="F3F4F6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">
            <a:extLst>
              <a:ext uri="{FF2B5EF4-FFF2-40B4-BE49-F238E27FC236}">
                <a16:creationId xmlns:a16="http://schemas.microsoft.com/office/drawing/2014/main" id="{F04011CC-5173-4742-BDF5-1493064BF391}"/>
              </a:ext>
            </a:extLst>
          </p:cNvPr>
          <p:cNvSpPr>
            <a:spLocks noGrp="1"/>
          </p:cNvSpPr>
          <p:nvPr/>
        </p:nvSpPr>
        <p:spPr>
          <a:xfrm>
            <a:off x="1819275" y="5029200"/>
            <a:ext cx="41719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35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Block output zₗ</a:t>
            </a:r>
          </a:p>
        </p:txBody>
      </p:sp>
      <p:sp>
        <p:nvSpPr>
          <p:cNvPr id="30" name="shape-table-cell">
            <a:extLst>
              <a:ext uri="{FF2B5EF4-FFF2-40B4-BE49-F238E27FC236}">
                <a16:creationId xmlns:a16="http://schemas.microsoft.com/office/drawing/2014/main" id="{7F6406FB-928F-41E7-96DF-68D084F430A3}"/>
              </a:ext>
            </a:extLst>
          </p:cNvPr>
          <p:cNvSpPr>
            <a:spLocks noGrp="1"/>
          </p:cNvSpPr>
          <p:nvPr/>
        </p:nvSpPr>
        <p:spPr>
          <a:xfrm>
            <a:off x="6143625" y="4876800"/>
            <a:ext cx="4476750" cy="542925"/>
          </a:xfrm>
          <a:prstGeom prst="rect">
            <a:avLst/>
          </a:prstGeom>
          <a:solidFill>
            <a:srgbClr val="F3F4F6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">
            <a:extLst>
              <a:ext uri="{FF2B5EF4-FFF2-40B4-BE49-F238E27FC236}">
                <a16:creationId xmlns:a16="http://schemas.microsoft.com/office/drawing/2014/main" id="{2CBC8659-141A-4306-A33C-8514B9E3AFA2}"/>
              </a:ext>
            </a:extLst>
          </p:cNvPr>
          <p:cNvSpPr>
            <a:spLocks noGrp="1"/>
          </p:cNvSpPr>
          <p:nvPr/>
        </p:nvSpPr>
        <p:spPr>
          <a:xfrm>
            <a:off x="6296025" y="5029200"/>
            <a:ext cx="41719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350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defRPr>
            </a:pPr>
            <a:r>
              <a:rPr sz="1350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rPr>
              <a:t>B × (N+1) × D</a:t>
            </a:r>
          </a:p>
        </p:txBody>
      </p:sp>
      <p:sp>
        <p:nvSpPr>
          <p:cNvPr id="32" name="shape-table-cell">
            <a:extLst>
              <a:ext uri="{FF2B5EF4-FFF2-40B4-BE49-F238E27FC236}">
                <a16:creationId xmlns:a16="http://schemas.microsoft.com/office/drawing/2014/main" id="{5AE1850D-09A8-4F8C-AB19-42E8C3A46212}"/>
              </a:ext>
            </a:extLst>
          </p:cNvPr>
          <p:cNvSpPr>
            <a:spLocks noGrp="1"/>
          </p:cNvSpPr>
          <p:nvPr/>
        </p:nvSpPr>
        <p:spPr>
          <a:xfrm>
            <a:off x="1666875" y="5419725"/>
            <a:ext cx="4476750" cy="542925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">
            <a:extLst>
              <a:ext uri="{FF2B5EF4-FFF2-40B4-BE49-F238E27FC236}">
                <a16:creationId xmlns:a16="http://schemas.microsoft.com/office/drawing/2014/main" id="{8BB98382-927D-4249-BC32-A1255023695A}"/>
              </a:ext>
            </a:extLst>
          </p:cNvPr>
          <p:cNvSpPr>
            <a:spLocks noGrp="1"/>
          </p:cNvSpPr>
          <p:nvPr/>
        </p:nvSpPr>
        <p:spPr>
          <a:xfrm>
            <a:off x="1819275" y="5572125"/>
            <a:ext cx="41719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35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Class logits</a:t>
            </a:r>
          </a:p>
        </p:txBody>
      </p:sp>
      <p:sp>
        <p:nvSpPr>
          <p:cNvPr id="34" name="shape-table-cell">
            <a:extLst>
              <a:ext uri="{FF2B5EF4-FFF2-40B4-BE49-F238E27FC236}">
                <a16:creationId xmlns:a16="http://schemas.microsoft.com/office/drawing/2014/main" id="{51E5EE88-A387-45D4-BF50-1AE106763475}"/>
              </a:ext>
            </a:extLst>
          </p:cNvPr>
          <p:cNvSpPr>
            <a:spLocks noGrp="1"/>
          </p:cNvSpPr>
          <p:nvPr/>
        </p:nvSpPr>
        <p:spPr>
          <a:xfrm>
            <a:off x="6143625" y="5419725"/>
            <a:ext cx="4476750" cy="542925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">
            <a:extLst>
              <a:ext uri="{FF2B5EF4-FFF2-40B4-BE49-F238E27FC236}">
                <a16:creationId xmlns:a16="http://schemas.microsoft.com/office/drawing/2014/main" id="{36FBFF3E-831E-47EE-BC18-B5898A77D2EA}"/>
              </a:ext>
            </a:extLst>
          </p:cNvPr>
          <p:cNvSpPr>
            <a:spLocks noGrp="1"/>
          </p:cNvSpPr>
          <p:nvPr/>
        </p:nvSpPr>
        <p:spPr>
          <a:xfrm>
            <a:off x="6296025" y="5572125"/>
            <a:ext cx="41719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350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defRPr>
            </a:pPr>
            <a:r>
              <a:rPr sz="1350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rPr>
              <a:t>B × C_classes</a:t>
            </a:r>
          </a:p>
        </p:txBody>
      </p:sp>
      <p:sp>
        <p:nvSpPr>
          <p:cNvPr id="36" name="slide-number">
            <a:extLst>
              <a:ext uri="{FF2B5EF4-FFF2-40B4-BE49-F238E27FC236}">
                <a16:creationId xmlns:a16="http://schemas.microsoft.com/office/drawing/2014/main" id="{DFB51D8B-9FA6-4D2A-AA15-79A4380410AD}"/>
              </a:ext>
            </a:extLst>
          </p:cNvPr>
          <p:cNvSpPr>
            <a:spLocks noGrp="1"/>
          </p:cNvSpPr>
          <p:nvPr/>
        </p:nvSpPr>
        <p:spPr>
          <a:xfrm>
            <a:off x="11191875" y="6477000"/>
            <a:ext cx="381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900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33</a:t>
            </a:r>
          </a:p>
        </p:txBody>
      </p:sp>
    </p:spTree>
    <p:extLst>
      <p:ext uri="{BB962C8B-B14F-4D97-AF65-F5344CB8AC3E}">
        <p14:creationId xmlns:p14="http://schemas.microsoft.com/office/powerpoint/2010/main" val="15283786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kicker">
            <a:extLst>
              <a:ext uri="{FF2B5EF4-FFF2-40B4-BE49-F238E27FC236}">
                <a16:creationId xmlns:a16="http://schemas.microsoft.com/office/drawing/2014/main" id="{A1F09E49-D768-4591-AFB5-37EF847F3FAD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050" b="1" i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563EB"/>
                </a:solidFill>
                <a:latin typeface="Arial"/>
                <a:ea typeface="Arial"/>
                <a:cs typeface="Arial"/>
              </a:rPr>
              <a:t>VISION TRANSFORMERS</a:t>
            </a:r>
          </a:p>
        </p:txBody>
      </p:sp>
      <p:sp>
        <p:nvSpPr>
          <p:cNvPr id="2" name="slide-title">
            <a:extLst>
              <a:ext uri="{FF2B5EF4-FFF2-40B4-BE49-F238E27FC236}">
                <a16:creationId xmlns:a16="http://schemas.microsoft.com/office/drawing/2014/main" id="{EE28824E-8B1A-434B-8F83-7B48BA26A505}"/>
              </a:ext>
            </a:extLst>
          </p:cNvPr>
          <p:cNvSpPr>
            <a:spLocks noGrp="1"/>
          </p:cNvSpPr>
          <p:nvPr/>
        </p:nvSpPr>
        <p:spPr>
          <a:xfrm>
            <a:off x="609600" y="609600"/>
            <a:ext cx="109728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270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Check your mental model before we close</a:t>
            </a:r>
          </a:p>
        </p:txBody>
      </p:sp>
      <p:sp>
        <p:nvSpPr>
          <p:cNvPr id="3" name="title-rule">
            <a:extLst>
              <a:ext uri="{FF2B5EF4-FFF2-40B4-BE49-F238E27FC236}">
                <a16:creationId xmlns:a16="http://schemas.microsoft.com/office/drawing/2014/main" id="{D8F4CC52-FC71-4DB6-BA3E-BF17B465823A}"/>
              </a:ext>
            </a:extLst>
          </p:cNvPr>
          <p:cNvSpPr>
            <a:spLocks noGrp="1"/>
          </p:cNvSpPr>
          <p:nvPr/>
        </p:nvSpPr>
        <p:spPr>
          <a:xfrm>
            <a:off x="609600" y="1304925"/>
            <a:ext cx="10972800" cy="19050"/>
          </a:xfrm>
          <a:prstGeom prst="rect">
            <a:avLst/>
          </a:prstGeom>
          <a:solidFill>
            <a:srgbClr val="111111"/>
          </a:solidFill>
          <a:ln w="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">
            <a:extLst>
              <a:ext uri="{FF2B5EF4-FFF2-40B4-BE49-F238E27FC236}">
                <a16:creationId xmlns:a16="http://schemas.microsoft.com/office/drawing/2014/main" id="{271F39F3-8413-45CC-A33D-F595DA401824}"/>
              </a:ext>
            </a:extLst>
          </p:cNvPr>
          <p:cNvSpPr>
            <a:spLocks noGrp="1"/>
          </p:cNvSpPr>
          <p:nvPr/>
        </p:nvSpPr>
        <p:spPr>
          <a:xfrm>
            <a:off x="952500" y="1790700"/>
            <a:ext cx="102870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80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1. For 384×384 images with P=16, what is N?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2ECC0EB-BDDD-4ED1-BE62-1D0105A4885C}"/>
              </a:ext>
            </a:extLst>
          </p:cNvPr>
          <p:cNvSpPr>
            <a:spLocks noGrp="1"/>
          </p:cNvSpPr>
          <p:nvPr/>
        </p:nvSpPr>
        <p:spPr>
          <a:xfrm>
            <a:off x="952500" y="2343150"/>
            <a:ext cx="10287000" cy="9525"/>
          </a:xfrm>
          <a:prstGeom prst="rect">
            <a:avLst/>
          </a:prstGeom>
          <a:solidFill>
            <a:srgbClr val="C7CDD6"/>
          </a:solidFill>
          <a:ln w="0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">
            <a:extLst>
              <a:ext uri="{FF2B5EF4-FFF2-40B4-BE49-F238E27FC236}">
                <a16:creationId xmlns:a16="http://schemas.microsoft.com/office/drawing/2014/main" id="{30FF4225-C2D5-4D8C-9CD3-1D8A16B188CA}"/>
              </a:ext>
            </a:extLst>
          </p:cNvPr>
          <p:cNvSpPr>
            <a:spLocks noGrp="1"/>
          </p:cNvSpPr>
          <p:nvPr/>
        </p:nvSpPr>
        <p:spPr>
          <a:xfrm>
            <a:off x="952500" y="2762250"/>
            <a:ext cx="102870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80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2. Why divide QKᵀ by √dₖ?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A53AE6C-D323-4F1B-A075-6D7030AD027E}"/>
              </a:ext>
            </a:extLst>
          </p:cNvPr>
          <p:cNvSpPr>
            <a:spLocks noGrp="1"/>
          </p:cNvSpPr>
          <p:nvPr/>
        </p:nvSpPr>
        <p:spPr>
          <a:xfrm>
            <a:off x="952500" y="3314700"/>
            <a:ext cx="10287000" cy="9525"/>
          </a:xfrm>
          <a:prstGeom prst="rect">
            <a:avLst/>
          </a:prstGeom>
          <a:solidFill>
            <a:srgbClr val="C7CDD6"/>
          </a:solidFill>
          <a:ln w="0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">
            <a:extLst>
              <a:ext uri="{FF2B5EF4-FFF2-40B4-BE49-F238E27FC236}">
                <a16:creationId xmlns:a16="http://schemas.microsoft.com/office/drawing/2014/main" id="{191BA5A7-BDA7-4737-8940-F19DD885B0CE}"/>
              </a:ext>
            </a:extLst>
          </p:cNvPr>
          <p:cNvSpPr>
            <a:spLocks noGrp="1"/>
          </p:cNvSpPr>
          <p:nvPr/>
        </p:nvSpPr>
        <p:spPr>
          <a:xfrm>
            <a:off x="952500" y="3733800"/>
            <a:ext cx="102870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80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3. Which sublayer mixes tokens? Which mixes features?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0925051-24ED-48CF-AEB3-7A5C2F098080}"/>
              </a:ext>
            </a:extLst>
          </p:cNvPr>
          <p:cNvSpPr>
            <a:spLocks noGrp="1"/>
          </p:cNvSpPr>
          <p:nvPr/>
        </p:nvSpPr>
        <p:spPr>
          <a:xfrm>
            <a:off x="952500" y="4286250"/>
            <a:ext cx="10287000" cy="9525"/>
          </a:xfrm>
          <a:prstGeom prst="rect">
            <a:avLst/>
          </a:prstGeom>
          <a:solidFill>
            <a:srgbClr val="C7CDD6"/>
          </a:solidFill>
          <a:ln w="0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">
            <a:extLst>
              <a:ext uri="{FF2B5EF4-FFF2-40B4-BE49-F238E27FC236}">
                <a16:creationId xmlns:a16="http://schemas.microsoft.com/office/drawing/2014/main" id="{4FC3FB01-F6CF-41CA-ABF8-0876A2A73576}"/>
              </a:ext>
            </a:extLst>
          </p:cNvPr>
          <p:cNvSpPr>
            <a:spLocks noGrp="1"/>
          </p:cNvSpPr>
          <p:nvPr/>
        </p:nvSpPr>
        <p:spPr>
          <a:xfrm>
            <a:off x="952500" y="4705350"/>
            <a:ext cx="102870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80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4. Why does ViT need positional embeddings?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445BC01-2084-4B65-BC57-00DF1885551F}"/>
              </a:ext>
            </a:extLst>
          </p:cNvPr>
          <p:cNvSpPr>
            <a:spLocks noGrp="1"/>
          </p:cNvSpPr>
          <p:nvPr/>
        </p:nvSpPr>
        <p:spPr>
          <a:xfrm>
            <a:off x="952500" y="5257800"/>
            <a:ext cx="10287000" cy="9525"/>
          </a:xfrm>
          <a:prstGeom prst="rect">
            <a:avLst/>
          </a:prstGeom>
          <a:solidFill>
            <a:srgbClr val="C7CDD6"/>
          </a:solidFill>
          <a:ln w="0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">
            <a:extLst>
              <a:ext uri="{FF2B5EF4-FFF2-40B4-BE49-F238E27FC236}">
                <a16:creationId xmlns:a16="http://schemas.microsoft.com/office/drawing/2014/main" id="{D174D444-6D10-472F-85D8-0FE49D4BB981}"/>
              </a:ext>
            </a:extLst>
          </p:cNvPr>
          <p:cNvSpPr>
            <a:spLocks noGrp="1"/>
          </p:cNvSpPr>
          <p:nvPr/>
        </p:nvSpPr>
        <p:spPr>
          <a:xfrm>
            <a:off x="952500" y="5867400"/>
            <a:ext cx="102870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350" b="1" i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1350" b="1" i="0" dirty="0">
                <a:solidFill>
                  <a:srgbClr val="2563EB"/>
                </a:solidFill>
                <a:latin typeface="Arial"/>
                <a:ea typeface="Arial"/>
                <a:cs typeface="Arial"/>
              </a:rPr>
              <a:t>Answers: 576 • control </a:t>
            </a:r>
            <a:r>
              <a:rPr sz="1350" b="1" i="0" dirty="0" err="1">
                <a:solidFill>
                  <a:srgbClr val="2563EB"/>
                </a:solidFill>
                <a:latin typeface="Arial"/>
                <a:ea typeface="Arial"/>
                <a:cs typeface="Arial"/>
              </a:rPr>
              <a:t>softmax</a:t>
            </a:r>
            <a:r>
              <a:rPr sz="1350" b="1" i="0" dirty="0">
                <a:solidFill>
                  <a:srgbClr val="2563EB"/>
                </a:solidFill>
                <a:latin typeface="Arial"/>
                <a:ea typeface="Arial"/>
                <a:cs typeface="Arial"/>
              </a:rPr>
              <a:t> scale • MSA / MLP • attention alone has no order</a:t>
            </a:r>
          </a:p>
        </p:txBody>
      </p:sp>
      <p:sp>
        <p:nvSpPr>
          <p:cNvPr id="13" name="slide-number">
            <a:extLst>
              <a:ext uri="{FF2B5EF4-FFF2-40B4-BE49-F238E27FC236}">
                <a16:creationId xmlns:a16="http://schemas.microsoft.com/office/drawing/2014/main" id="{17575994-3E83-42F5-9E57-8D08EC6B0C75}"/>
              </a:ext>
            </a:extLst>
          </p:cNvPr>
          <p:cNvSpPr>
            <a:spLocks noGrp="1"/>
          </p:cNvSpPr>
          <p:nvPr/>
        </p:nvSpPr>
        <p:spPr>
          <a:xfrm>
            <a:off x="11191875" y="6477000"/>
            <a:ext cx="381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900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34</a:t>
            </a:r>
          </a:p>
        </p:txBody>
      </p:sp>
    </p:spTree>
    <p:extLst>
      <p:ext uri="{BB962C8B-B14F-4D97-AF65-F5344CB8AC3E}">
        <p14:creationId xmlns:p14="http://schemas.microsoft.com/office/powerpoint/2010/main" val="563376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kicker">
            <a:extLst>
              <a:ext uri="{FF2B5EF4-FFF2-40B4-BE49-F238E27FC236}">
                <a16:creationId xmlns:a16="http://schemas.microsoft.com/office/drawing/2014/main" id="{19B41EFB-2AAF-4195-BDDE-848E9DD2A202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050" b="1" i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563EB"/>
                </a:solidFill>
                <a:latin typeface="Arial"/>
                <a:ea typeface="Arial"/>
                <a:cs typeface="Arial"/>
              </a:rPr>
              <a:t>VISION TRANSFORMERS</a:t>
            </a:r>
          </a:p>
        </p:txBody>
      </p:sp>
      <p:sp>
        <p:nvSpPr>
          <p:cNvPr id="2" name="slide-title">
            <a:extLst>
              <a:ext uri="{FF2B5EF4-FFF2-40B4-BE49-F238E27FC236}">
                <a16:creationId xmlns:a16="http://schemas.microsoft.com/office/drawing/2014/main" id="{0491CB18-8833-4A35-89F4-3669F65B3684}"/>
              </a:ext>
            </a:extLst>
          </p:cNvPr>
          <p:cNvSpPr>
            <a:spLocks noGrp="1"/>
          </p:cNvSpPr>
          <p:nvPr/>
        </p:nvSpPr>
        <p:spPr>
          <a:xfrm>
            <a:off x="609600" y="609600"/>
            <a:ext cx="109728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270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 ViT is an image-to-sequence model</a:t>
            </a:r>
          </a:p>
        </p:txBody>
      </p:sp>
      <p:sp>
        <p:nvSpPr>
          <p:cNvPr id="3" name="title-rule">
            <a:extLst>
              <a:ext uri="{FF2B5EF4-FFF2-40B4-BE49-F238E27FC236}">
                <a16:creationId xmlns:a16="http://schemas.microsoft.com/office/drawing/2014/main" id="{11215FC5-C726-4DC8-8281-73536ACF29DF}"/>
              </a:ext>
            </a:extLst>
          </p:cNvPr>
          <p:cNvSpPr>
            <a:spLocks noGrp="1"/>
          </p:cNvSpPr>
          <p:nvPr/>
        </p:nvSpPr>
        <p:spPr>
          <a:xfrm>
            <a:off x="609600" y="1304925"/>
            <a:ext cx="10972800" cy="19050"/>
          </a:xfrm>
          <a:prstGeom prst="rect">
            <a:avLst/>
          </a:prstGeom>
          <a:solidFill>
            <a:srgbClr val="111111"/>
          </a:solidFill>
          <a:ln w="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">
            <a:extLst>
              <a:ext uri="{FF2B5EF4-FFF2-40B4-BE49-F238E27FC236}">
                <a16:creationId xmlns:a16="http://schemas.microsoft.com/office/drawing/2014/main" id="{06FB9BF9-0402-40CA-8EC9-EAB575D9B3F3}"/>
              </a:ext>
            </a:extLst>
          </p:cNvPr>
          <p:cNvSpPr>
            <a:spLocks noGrp="1"/>
          </p:cNvSpPr>
          <p:nvPr/>
        </p:nvSpPr>
        <p:spPr>
          <a:xfrm>
            <a:off x="800100" y="1733550"/>
            <a:ext cx="5143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2250" b="1" i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2250" b="1" i="0">
                <a:solidFill>
                  <a:srgbClr val="2563EB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5" name="text">
            <a:extLst>
              <a:ext uri="{FF2B5EF4-FFF2-40B4-BE49-F238E27FC236}">
                <a16:creationId xmlns:a16="http://schemas.microsoft.com/office/drawing/2014/main" id="{414D454A-FD73-415B-AE17-E32975363A54}"/>
              </a:ext>
            </a:extLst>
          </p:cNvPr>
          <p:cNvSpPr>
            <a:spLocks noGrp="1"/>
          </p:cNvSpPr>
          <p:nvPr/>
        </p:nvSpPr>
        <p:spPr>
          <a:xfrm>
            <a:off x="1524000" y="1752600"/>
            <a:ext cx="9239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800" b="0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0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Patchify turns spatial resolution into sequence length.</a:t>
            </a:r>
          </a:p>
        </p:txBody>
      </p:sp>
      <p:sp>
        <p:nvSpPr>
          <p:cNvPr id="6" name="text">
            <a:extLst>
              <a:ext uri="{FF2B5EF4-FFF2-40B4-BE49-F238E27FC236}">
                <a16:creationId xmlns:a16="http://schemas.microsoft.com/office/drawing/2014/main" id="{D020D6A6-6CB4-41A5-B527-D26DBB338EC1}"/>
              </a:ext>
            </a:extLst>
          </p:cNvPr>
          <p:cNvSpPr>
            <a:spLocks noGrp="1"/>
          </p:cNvSpPr>
          <p:nvPr/>
        </p:nvSpPr>
        <p:spPr>
          <a:xfrm>
            <a:off x="800100" y="2514600"/>
            <a:ext cx="5143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2250" b="1" i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2250" b="1" i="0">
                <a:solidFill>
                  <a:srgbClr val="2563EB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7" name="text">
            <a:extLst>
              <a:ext uri="{FF2B5EF4-FFF2-40B4-BE49-F238E27FC236}">
                <a16:creationId xmlns:a16="http://schemas.microsoft.com/office/drawing/2014/main" id="{AB334894-7999-4FE3-8756-B1305161349B}"/>
              </a:ext>
            </a:extLst>
          </p:cNvPr>
          <p:cNvSpPr>
            <a:spLocks noGrp="1"/>
          </p:cNvSpPr>
          <p:nvPr/>
        </p:nvSpPr>
        <p:spPr>
          <a:xfrm>
            <a:off x="1524000" y="2533650"/>
            <a:ext cx="9239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800" b="0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0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Position tells attention where each patch came from.</a:t>
            </a:r>
          </a:p>
        </p:txBody>
      </p:sp>
      <p:sp>
        <p:nvSpPr>
          <p:cNvPr id="8" name="text">
            <a:extLst>
              <a:ext uri="{FF2B5EF4-FFF2-40B4-BE49-F238E27FC236}">
                <a16:creationId xmlns:a16="http://schemas.microsoft.com/office/drawing/2014/main" id="{E8FDD443-72AD-467B-A456-9DF3AA813750}"/>
              </a:ext>
            </a:extLst>
          </p:cNvPr>
          <p:cNvSpPr>
            <a:spLocks noGrp="1"/>
          </p:cNvSpPr>
          <p:nvPr/>
        </p:nvSpPr>
        <p:spPr>
          <a:xfrm>
            <a:off x="800100" y="3295650"/>
            <a:ext cx="5143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2250" b="1" i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2250" b="1" i="0">
                <a:solidFill>
                  <a:srgbClr val="2563EB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9" name="text">
            <a:extLst>
              <a:ext uri="{FF2B5EF4-FFF2-40B4-BE49-F238E27FC236}">
                <a16:creationId xmlns:a16="http://schemas.microsoft.com/office/drawing/2014/main" id="{8E231199-07F3-44FB-9B42-B53EDB2DFC0F}"/>
              </a:ext>
            </a:extLst>
          </p:cNvPr>
          <p:cNvSpPr>
            <a:spLocks noGrp="1"/>
          </p:cNvSpPr>
          <p:nvPr/>
        </p:nvSpPr>
        <p:spPr>
          <a:xfrm>
            <a:off x="1524000" y="3314700"/>
            <a:ext cx="9239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800" b="0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0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QKᵀ chooses relationships; V carries the information.</a:t>
            </a:r>
          </a:p>
        </p:txBody>
      </p:sp>
      <p:sp>
        <p:nvSpPr>
          <p:cNvPr id="10" name="text">
            <a:extLst>
              <a:ext uri="{FF2B5EF4-FFF2-40B4-BE49-F238E27FC236}">
                <a16:creationId xmlns:a16="http://schemas.microsoft.com/office/drawing/2014/main" id="{04994F12-734D-4165-A9F3-D056722C13B3}"/>
              </a:ext>
            </a:extLst>
          </p:cNvPr>
          <p:cNvSpPr>
            <a:spLocks noGrp="1"/>
          </p:cNvSpPr>
          <p:nvPr/>
        </p:nvSpPr>
        <p:spPr>
          <a:xfrm>
            <a:off x="800100" y="4076700"/>
            <a:ext cx="5143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2250" b="1" i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2250" b="1" i="0">
                <a:solidFill>
                  <a:srgbClr val="2563EB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11" name="text">
            <a:extLst>
              <a:ext uri="{FF2B5EF4-FFF2-40B4-BE49-F238E27FC236}">
                <a16:creationId xmlns:a16="http://schemas.microsoft.com/office/drawing/2014/main" id="{FB5FC880-8A91-4CD1-B9B0-C7863111C2BE}"/>
              </a:ext>
            </a:extLst>
          </p:cNvPr>
          <p:cNvSpPr>
            <a:spLocks noGrp="1"/>
          </p:cNvSpPr>
          <p:nvPr/>
        </p:nvSpPr>
        <p:spPr>
          <a:xfrm>
            <a:off x="1524000" y="4095750"/>
            <a:ext cx="9239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800" b="0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0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MSA mixes tokens; MLP mixes features; residuals preserve the path.</a:t>
            </a:r>
          </a:p>
        </p:txBody>
      </p:sp>
      <p:sp>
        <p:nvSpPr>
          <p:cNvPr id="12" name="text">
            <a:extLst>
              <a:ext uri="{FF2B5EF4-FFF2-40B4-BE49-F238E27FC236}">
                <a16:creationId xmlns:a16="http://schemas.microsoft.com/office/drawing/2014/main" id="{D2E65BFD-803A-40FF-AD6A-36777D78CB73}"/>
              </a:ext>
            </a:extLst>
          </p:cNvPr>
          <p:cNvSpPr>
            <a:spLocks noGrp="1"/>
          </p:cNvSpPr>
          <p:nvPr/>
        </p:nvSpPr>
        <p:spPr>
          <a:xfrm>
            <a:off x="800100" y="4857750"/>
            <a:ext cx="5143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2250" b="1" i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2250" b="1" i="0">
                <a:solidFill>
                  <a:srgbClr val="2563EB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13" name="text">
            <a:extLst>
              <a:ext uri="{FF2B5EF4-FFF2-40B4-BE49-F238E27FC236}">
                <a16:creationId xmlns:a16="http://schemas.microsoft.com/office/drawing/2014/main" id="{45E2D46B-B7ED-4DF4-9DE5-F81AC10B2681}"/>
              </a:ext>
            </a:extLst>
          </p:cNvPr>
          <p:cNvSpPr>
            <a:spLocks noGrp="1"/>
          </p:cNvSpPr>
          <p:nvPr/>
        </p:nvSpPr>
        <p:spPr>
          <a:xfrm>
            <a:off x="1524000" y="4876800"/>
            <a:ext cx="9239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80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[CLS] summarizes the final sequence for classification.</a:t>
            </a:r>
          </a:p>
        </p:txBody>
      </p:sp>
      <p:sp>
        <p:nvSpPr>
          <p:cNvPr id="14" name="formula-box">
            <a:extLst>
              <a:ext uri="{FF2B5EF4-FFF2-40B4-BE49-F238E27FC236}">
                <a16:creationId xmlns:a16="http://schemas.microsoft.com/office/drawing/2014/main" id="{03A1AC9B-F220-4B9E-BE2C-57B7FF15A824}"/>
              </a:ext>
            </a:extLst>
          </p:cNvPr>
          <p:cNvSpPr>
            <a:spLocks noGrp="1"/>
          </p:cNvSpPr>
          <p:nvPr/>
        </p:nvSpPr>
        <p:spPr>
          <a:xfrm>
            <a:off x="2381250" y="5810250"/>
            <a:ext cx="7429500" cy="590550"/>
          </a:xfrm>
          <a:prstGeom prst="roundRect">
            <a:avLst>
              <a:gd name="adj" fmla="val 12903"/>
            </a:avLst>
          </a:prstGeom>
          <a:solidFill>
            <a:srgbClr val="EAF2FF"/>
          </a:solidFill>
          <a:ln w="9525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formula">
            <a:extLst>
              <a:ext uri="{FF2B5EF4-FFF2-40B4-BE49-F238E27FC236}">
                <a16:creationId xmlns:a16="http://schemas.microsoft.com/office/drawing/2014/main" id="{5851F253-C83D-4623-BB4B-D3EA466A6A57}"/>
              </a:ext>
            </a:extLst>
          </p:cNvPr>
          <p:cNvSpPr>
            <a:spLocks noGrp="1"/>
          </p:cNvSpPr>
          <p:nvPr/>
        </p:nvSpPr>
        <p:spPr>
          <a:xfrm>
            <a:off x="2571750" y="5962650"/>
            <a:ext cx="7048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875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defRPr>
            </a:pPr>
            <a:r>
              <a:rPr sz="1875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rPr>
              <a:t>pixels → tokens → contextual tokens → prediction</a:t>
            </a:r>
          </a:p>
        </p:txBody>
      </p:sp>
      <p:sp>
        <p:nvSpPr>
          <p:cNvPr id="16" name="slide-number">
            <a:extLst>
              <a:ext uri="{FF2B5EF4-FFF2-40B4-BE49-F238E27FC236}">
                <a16:creationId xmlns:a16="http://schemas.microsoft.com/office/drawing/2014/main" id="{00D7B839-9053-4CAA-BCFC-0307B38CAA81}"/>
              </a:ext>
            </a:extLst>
          </p:cNvPr>
          <p:cNvSpPr>
            <a:spLocks noGrp="1"/>
          </p:cNvSpPr>
          <p:nvPr/>
        </p:nvSpPr>
        <p:spPr>
          <a:xfrm>
            <a:off x="11191875" y="6477000"/>
            <a:ext cx="381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900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35</a:t>
            </a:r>
          </a:p>
        </p:txBody>
      </p:sp>
    </p:spTree>
    <p:extLst>
      <p:ext uri="{BB962C8B-B14F-4D97-AF65-F5344CB8AC3E}">
        <p14:creationId xmlns:p14="http://schemas.microsoft.com/office/powerpoint/2010/main" val="138793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F33D05-8927-A173-D7FA-76FBC211E5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150236"/>
            <a:ext cx="8991600" cy="61817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5549E4-4E0D-BA12-930C-B3269553AC26}"/>
              </a:ext>
            </a:extLst>
          </p:cNvPr>
          <p:cNvSpPr txBox="1"/>
          <p:nvPr/>
        </p:nvSpPr>
        <p:spPr>
          <a:xfrm>
            <a:off x="1295400" y="6396290"/>
            <a:ext cx="1031470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https://medium.com/analytics-vidhya/illustrated-vision-transformers-165f4d0c3dd1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961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kicker">
            <a:extLst>
              <a:ext uri="{FF2B5EF4-FFF2-40B4-BE49-F238E27FC236}">
                <a16:creationId xmlns:a16="http://schemas.microsoft.com/office/drawing/2014/main" id="{4EDA0DF8-E61A-4238-81E9-A205718AEB75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050" b="1" i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563EB"/>
                </a:solidFill>
                <a:latin typeface="Arial"/>
                <a:ea typeface="Arial"/>
                <a:cs typeface="Arial"/>
              </a:rPr>
              <a:t>VISION TRANSFORMERS</a:t>
            </a:r>
          </a:p>
        </p:txBody>
      </p:sp>
      <p:sp>
        <p:nvSpPr>
          <p:cNvPr id="2" name="slide-title">
            <a:extLst>
              <a:ext uri="{FF2B5EF4-FFF2-40B4-BE49-F238E27FC236}">
                <a16:creationId xmlns:a16="http://schemas.microsoft.com/office/drawing/2014/main" id="{7B519FB4-915D-4405-B692-AF64908AD25D}"/>
              </a:ext>
            </a:extLst>
          </p:cNvPr>
          <p:cNvSpPr>
            <a:spLocks noGrp="1"/>
          </p:cNvSpPr>
          <p:nvPr/>
        </p:nvSpPr>
        <p:spPr>
          <a:xfrm>
            <a:off x="609600" y="609600"/>
            <a:ext cx="109728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270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ViT changes the visual primitive</a:t>
            </a:r>
          </a:p>
        </p:txBody>
      </p:sp>
      <p:sp>
        <p:nvSpPr>
          <p:cNvPr id="3" name="title-rule">
            <a:extLst>
              <a:ext uri="{FF2B5EF4-FFF2-40B4-BE49-F238E27FC236}">
                <a16:creationId xmlns:a16="http://schemas.microsoft.com/office/drawing/2014/main" id="{0E0D9A41-EFBC-40BC-9F32-CA1BC7433574}"/>
              </a:ext>
            </a:extLst>
          </p:cNvPr>
          <p:cNvSpPr>
            <a:spLocks noGrp="1"/>
          </p:cNvSpPr>
          <p:nvPr/>
        </p:nvSpPr>
        <p:spPr>
          <a:xfrm>
            <a:off x="609600" y="1304925"/>
            <a:ext cx="10972800" cy="19050"/>
          </a:xfrm>
          <a:prstGeom prst="rect">
            <a:avLst/>
          </a:prstGeom>
          <a:solidFill>
            <a:srgbClr val="111111"/>
          </a:solidFill>
          <a:ln w="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">
            <a:extLst>
              <a:ext uri="{FF2B5EF4-FFF2-40B4-BE49-F238E27FC236}">
                <a16:creationId xmlns:a16="http://schemas.microsoft.com/office/drawing/2014/main" id="{3B78C1C3-D739-4155-BB4C-05ECE5D60C64}"/>
              </a:ext>
            </a:extLst>
          </p:cNvPr>
          <p:cNvSpPr>
            <a:spLocks noGrp="1"/>
          </p:cNvSpPr>
          <p:nvPr/>
        </p:nvSpPr>
        <p:spPr>
          <a:xfrm>
            <a:off x="857250" y="1790700"/>
            <a:ext cx="2286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210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CNN</a:t>
            </a:r>
          </a:p>
        </p:txBody>
      </p:sp>
      <p:sp>
        <p:nvSpPr>
          <p:cNvPr id="5" name="bullets">
            <a:extLst>
              <a:ext uri="{FF2B5EF4-FFF2-40B4-BE49-F238E27FC236}">
                <a16:creationId xmlns:a16="http://schemas.microsoft.com/office/drawing/2014/main" id="{240198E2-F3B8-43C5-B709-D3AF82A2588A}"/>
              </a:ext>
            </a:extLst>
          </p:cNvPr>
          <p:cNvSpPr>
            <a:spLocks noGrp="1"/>
          </p:cNvSpPr>
          <p:nvPr/>
        </p:nvSpPr>
        <p:spPr>
          <a:xfrm>
            <a:off x="857250" y="2333625"/>
            <a:ext cx="4095750" cy="2381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marL="22" indent="-12" algn="l">
              <a:lnSpc>
                <a:spcPct val="105000"/>
              </a:lnSpc>
              <a:spcAft>
                <a:spcPts val="10"/>
              </a:spcAft>
              <a:buNone/>
              <a:defRPr sz="1650" b="0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Local kernels scan neighboring pixels</a:t>
            </a:r>
          </a:p>
          <a:p>
            <a:pPr marL="22" indent="-12" algn="l">
              <a:lnSpc>
                <a:spcPct val="105000"/>
              </a:lnSpc>
              <a:spcAft>
                <a:spcPts val="10"/>
              </a:spcAft>
              <a:buNone/>
              <a:defRPr sz="1650" b="0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Hierarchy grows the receptive field</a:t>
            </a:r>
          </a:p>
          <a:p>
            <a:pPr marL="22" indent="-12" algn="l">
              <a:lnSpc>
                <a:spcPct val="105000"/>
              </a:lnSpc>
              <a:spcAft>
                <a:spcPts val="10"/>
              </a:spcAft>
              <a:buNone/>
              <a:defRPr sz="1650" b="0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Translation structure is built in</a:t>
            </a:r>
          </a:p>
        </p:txBody>
      </p:sp>
      <p:sp>
        <p:nvSpPr>
          <p:cNvPr id="6" name="text">
            <a:extLst>
              <a:ext uri="{FF2B5EF4-FFF2-40B4-BE49-F238E27FC236}">
                <a16:creationId xmlns:a16="http://schemas.microsoft.com/office/drawing/2014/main" id="{E5F04E06-DBCC-42A3-B072-44C855EC6FA5}"/>
              </a:ext>
            </a:extLst>
          </p:cNvPr>
          <p:cNvSpPr>
            <a:spLocks noGrp="1"/>
          </p:cNvSpPr>
          <p:nvPr/>
        </p:nvSpPr>
        <p:spPr>
          <a:xfrm>
            <a:off x="6667500" y="1790700"/>
            <a:ext cx="2286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2100" b="1" i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2563EB"/>
                </a:solidFill>
                <a:latin typeface="Arial"/>
                <a:ea typeface="Arial"/>
                <a:cs typeface="Arial"/>
              </a:rPr>
              <a:t>ViT</a:t>
            </a:r>
          </a:p>
        </p:txBody>
      </p:sp>
      <p:sp>
        <p:nvSpPr>
          <p:cNvPr id="7" name="bullets">
            <a:extLst>
              <a:ext uri="{FF2B5EF4-FFF2-40B4-BE49-F238E27FC236}">
                <a16:creationId xmlns:a16="http://schemas.microsoft.com/office/drawing/2014/main" id="{148B46FA-858E-4988-97E8-83537AECEC8E}"/>
              </a:ext>
            </a:extLst>
          </p:cNvPr>
          <p:cNvSpPr>
            <a:spLocks noGrp="1"/>
          </p:cNvSpPr>
          <p:nvPr/>
        </p:nvSpPr>
        <p:spPr>
          <a:xfrm>
            <a:off x="6667500" y="2333625"/>
            <a:ext cx="4095750" cy="2381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marL="22" indent="-12" algn="l">
              <a:lnSpc>
                <a:spcPct val="105000"/>
              </a:lnSpc>
              <a:spcAft>
                <a:spcPts val="10"/>
              </a:spcAft>
              <a:buNone/>
              <a:defRPr sz="1650" b="0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Patches form a token sequence</a:t>
            </a:r>
          </a:p>
          <a:p>
            <a:pPr marL="22" indent="-12" algn="l">
              <a:lnSpc>
                <a:spcPct val="105000"/>
              </a:lnSpc>
              <a:spcAft>
                <a:spcPts val="10"/>
              </a:spcAft>
              <a:buNone/>
              <a:defRPr sz="1650" b="0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Attention connects every token directly</a:t>
            </a:r>
          </a:p>
          <a:p>
            <a:pPr marL="22" indent="-12" algn="l">
              <a:lnSpc>
                <a:spcPct val="105000"/>
              </a:lnSpc>
              <a:spcAft>
                <a:spcPts val="10"/>
              </a:spcAft>
              <a:buNone/>
              <a:defRPr sz="1650" b="0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Position must be added explicitly</a:t>
            </a:r>
          </a:p>
        </p:txBody>
      </p:sp>
      <p:sp>
        <p:nvSpPr>
          <p:cNvPr id="8" name="flow-arrow">
            <a:extLst>
              <a:ext uri="{FF2B5EF4-FFF2-40B4-BE49-F238E27FC236}">
                <a16:creationId xmlns:a16="http://schemas.microsoft.com/office/drawing/2014/main" id="{77F33A58-A773-41A7-8496-975CE47E4AF3}"/>
              </a:ext>
            </a:extLst>
          </p:cNvPr>
          <p:cNvSpPr>
            <a:spLocks noGrp="1"/>
          </p:cNvSpPr>
          <p:nvPr/>
        </p:nvSpPr>
        <p:spPr>
          <a:xfrm>
            <a:off x="5410200" y="3000375"/>
            <a:ext cx="781050" cy="419100"/>
          </a:xfrm>
          <a:prstGeom prst="rightArrow">
            <a:avLst/>
          </a:prstGeom>
          <a:solidFill>
            <a:srgbClr val="2563EB"/>
          </a:solidFill>
          <a:ln w="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">
            <a:extLst>
              <a:ext uri="{FF2B5EF4-FFF2-40B4-BE49-F238E27FC236}">
                <a16:creationId xmlns:a16="http://schemas.microsoft.com/office/drawing/2014/main" id="{1AEF4172-5BDF-4FE2-A2C0-86BEAAA4D395}"/>
              </a:ext>
            </a:extLst>
          </p:cNvPr>
          <p:cNvSpPr>
            <a:spLocks noGrp="1"/>
          </p:cNvSpPr>
          <p:nvPr/>
        </p:nvSpPr>
        <p:spPr>
          <a:xfrm>
            <a:off x="3886200" y="4953000"/>
            <a:ext cx="4476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875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same input → class probabilities</a:t>
            </a:r>
          </a:p>
        </p:txBody>
      </p:sp>
      <p:sp>
        <p:nvSpPr>
          <p:cNvPr id="10" name="slide-number">
            <a:extLst>
              <a:ext uri="{FF2B5EF4-FFF2-40B4-BE49-F238E27FC236}">
                <a16:creationId xmlns:a16="http://schemas.microsoft.com/office/drawing/2014/main" id="{CD87884A-4C94-42A4-8866-7B8EE90A2B88}"/>
              </a:ext>
            </a:extLst>
          </p:cNvPr>
          <p:cNvSpPr>
            <a:spLocks noGrp="1"/>
          </p:cNvSpPr>
          <p:nvPr/>
        </p:nvSpPr>
        <p:spPr>
          <a:xfrm>
            <a:off x="11191875" y="6477000"/>
            <a:ext cx="381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900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1450609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kicker">
            <a:extLst>
              <a:ext uri="{FF2B5EF4-FFF2-40B4-BE49-F238E27FC236}">
                <a16:creationId xmlns:a16="http://schemas.microsoft.com/office/drawing/2014/main" id="{4EDA0DF8-E61A-4238-81E9-A205718AEB75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050" b="1" i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563EB"/>
                </a:solidFill>
                <a:latin typeface="Arial"/>
                <a:ea typeface="Arial"/>
                <a:cs typeface="Arial"/>
              </a:rPr>
              <a:t>VISION TRANSFORMERS</a:t>
            </a:r>
          </a:p>
        </p:txBody>
      </p:sp>
      <p:sp>
        <p:nvSpPr>
          <p:cNvPr id="2" name="slide-title">
            <a:extLst>
              <a:ext uri="{FF2B5EF4-FFF2-40B4-BE49-F238E27FC236}">
                <a16:creationId xmlns:a16="http://schemas.microsoft.com/office/drawing/2014/main" id="{7B519FB4-915D-4405-B692-AF64908AD25D}"/>
              </a:ext>
            </a:extLst>
          </p:cNvPr>
          <p:cNvSpPr>
            <a:spLocks noGrp="1"/>
          </p:cNvSpPr>
          <p:nvPr/>
        </p:nvSpPr>
        <p:spPr>
          <a:xfrm>
            <a:off x="609600" y="609600"/>
            <a:ext cx="109728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270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Transformer foundations</a:t>
            </a:r>
          </a:p>
        </p:txBody>
      </p:sp>
      <p:sp>
        <p:nvSpPr>
          <p:cNvPr id="3" name="title-rule">
            <a:extLst>
              <a:ext uri="{FF2B5EF4-FFF2-40B4-BE49-F238E27FC236}">
                <a16:creationId xmlns:a16="http://schemas.microsoft.com/office/drawing/2014/main" id="{0E0D9A41-EFBC-40BC-9F32-CA1BC7433574}"/>
              </a:ext>
            </a:extLst>
          </p:cNvPr>
          <p:cNvSpPr>
            <a:spLocks noGrp="1"/>
          </p:cNvSpPr>
          <p:nvPr/>
        </p:nvSpPr>
        <p:spPr>
          <a:xfrm>
            <a:off x="609600" y="1304925"/>
            <a:ext cx="10972800" cy="19050"/>
          </a:xfrm>
          <a:prstGeom prst="rect">
            <a:avLst/>
          </a:prstGeom>
          <a:solidFill>
            <a:srgbClr val="111111"/>
          </a:solidFill>
          <a:ln w="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lide-number">
            <a:extLst>
              <a:ext uri="{FF2B5EF4-FFF2-40B4-BE49-F238E27FC236}">
                <a16:creationId xmlns:a16="http://schemas.microsoft.com/office/drawing/2014/main" id="{CD87884A-4C94-42A4-8866-7B8EE90A2B88}"/>
              </a:ext>
            </a:extLst>
          </p:cNvPr>
          <p:cNvSpPr>
            <a:spLocks noGrp="1"/>
          </p:cNvSpPr>
          <p:nvPr/>
        </p:nvSpPr>
        <p:spPr>
          <a:xfrm>
            <a:off x="11191875" y="6477000"/>
            <a:ext cx="381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900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2" name="deep-dive-title">
            <a:extLst>
              <a:ext uri="{FF2B5EF4-FFF2-40B4-BE49-F238E27FC236}">
                <a16:creationId xmlns:a16="http://schemas.microsoft.com/office/drawing/2014/main" id="{07682E4A-5A78-4DB4-A86E-B97F9A0F5B8C}"/>
              </a:ext>
            </a:extLst>
          </p:cNvPr>
          <p:cNvSpPr>
            <a:spLocks noGrp="1"/>
          </p:cNvSpPr>
          <p:nvPr/>
        </p:nvSpPr>
        <p:spPr>
          <a:xfrm>
            <a:off x="1428750" y="2571750"/>
            <a:ext cx="9334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3150" b="1">
                <a:solidFill>
                  <a:srgbClr val="111827"/>
                </a:solidFill>
              </a:defRPr>
            </a:pPr>
            <a:r>
              <a:rPr sz="3150" b="1">
                <a:solidFill>
                  <a:srgbClr val="111827"/>
                </a:solidFill>
              </a:rPr>
              <a:t>Vision Transformer (ViT)</a:t>
            </a:r>
          </a:p>
        </p:txBody>
      </p:sp>
      <p:sp>
        <p:nvSpPr>
          <p:cNvPr id="13" name="deep-dive-subtitle">
            <a:extLst>
              <a:ext uri="{FF2B5EF4-FFF2-40B4-BE49-F238E27FC236}">
                <a16:creationId xmlns:a16="http://schemas.microsoft.com/office/drawing/2014/main" id="{0D7EBF4C-A521-4923-92A6-5C9AFEBA4DC5}"/>
              </a:ext>
            </a:extLst>
          </p:cNvPr>
          <p:cNvSpPr>
            <a:spLocks noGrp="1"/>
          </p:cNvSpPr>
          <p:nvPr/>
        </p:nvSpPr>
        <p:spPr>
          <a:xfrm>
            <a:off x="2095500" y="3333750"/>
            <a:ext cx="8001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650">
                <a:solidFill>
                  <a:srgbClr val="4B5563"/>
                </a:solidFill>
              </a:defRPr>
            </a:pPr>
            <a:r>
              <a:rPr sz="1650">
                <a:solidFill>
                  <a:srgbClr val="4B5563"/>
                </a:solidFill>
              </a:rPr>
              <a:t>A closer look at the Transformer mechanics used inside the ViT encoder</a:t>
            </a:r>
          </a:p>
        </p:txBody>
      </p:sp>
      <p:sp>
        <p:nvSpPr>
          <p:cNvPr id="14" name="deep-dive-accent">
            <a:extLst>
              <a:ext uri="{FF2B5EF4-FFF2-40B4-BE49-F238E27FC236}">
                <a16:creationId xmlns:a16="http://schemas.microsoft.com/office/drawing/2014/main" id="{E2332B18-C403-4CAD-B258-EA23B21CD551}"/>
              </a:ext>
            </a:extLst>
          </p:cNvPr>
          <p:cNvSpPr>
            <a:spLocks noGrp="1"/>
          </p:cNvSpPr>
          <p:nvPr/>
        </p:nvSpPr>
        <p:spPr>
          <a:xfrm>
            <a:off x="4762500" y="4048125"/>
            <a:ext cx="2667000" cy="47625"/>
          </a:xfrm>
          <a:prstGeom prst="rect">
            <a:avLst/>
          </a:prstGeom>
          <a:solidFill>
            <a:srgbClr val="2563EB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0609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kicker">
            <a:extLst>
              <a:ext uri="{FF2B5EF4-FFF2-40B4-BE49-F238E27FC236}">
                <a16:creationId xmlns:a16="http://schemas.microsoft.com/office/drawing/2014/main" id="{83809F0F-20F7-40B6-8AF0-E1F34119CDED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050" b="1" i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563EB"/>
                </a:solidFill>
                <a:latin typeface="Arial"/>
                <a:ea typeface="Arial"/>
                <a:cs typeface="Arial"/>
              </a:rPr>
              <a:t>VISION TRANSFORMERS</a:t>
            </a:r>
          </a:p>
        </p:txBody>
      </p:sp>
      <p:sp>
        <p:nvSpPr>
          <p:cNvPr id="2" name="slide-title">
            <a:extLst>
              <a:ext uri="{FF2B5EF4-FFF2-40B4-BE49-F238E27FC236}">
                <a16:creationId xmlns:a16="http://schemas.microsoft.com/office/drawing/2014/main" id="{EBD722AE-7FF6-421F-9F17-A824EB3B1CB9}"/>
              </a:ext>
            </a:extLst>
          </p:cNvPr>
          <p:cNvSpPr>
            <a:spLocks noGrp="1"/>
          </p:cNvSpPr>
          <p:nvPr/>
        </p:nvSpPr>
        <p:spPr>
          <a:xfrm>
            <a:off x="609600" y="609600"/>
            <a:ext cx="109728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270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 ViT feeds image-patch tokens to a Transformer encoder</a:t>
            </a:r>
          </a:p>
        </p:txBody>
      </p:sp>
      <p:sp>
        <p:nvSpPr>
          <p:cNvPr id="3" name="title-rule">
            <a:extLst>
              <a:ext uri="{FF2B5EF4-FFF2-40B4-BE49-F238E27FC236}">
                <a16:creationId xmlns:a16="http://schemas.microsoft.com/office/drawing/2014/main" id="{C3A76CB6-8181-4521-B412-47A89D70CAF6}"/>
              </a:ext>
            </a:extLst>
          </p:cNvPr>
          <p:cNvSpPr>
            <a:spLocks noGrp="1"/>
          </p:cNvSpPr>
          <p:nvPr/>
        </p:nvSpPr>
        <p:spPr>
          <a:xfrm>
            <a:off x="609600" y="1304925"/>
            <a:ext cx="10972800" cy="19050"/>
          </a:xfrm>
          <a:prstGeom prst="rect">
            <a:avLst/>
          </a:prstGeom>
          <a:solidFill>
            <a:srgbClr val="111111"/>
          </a:solidFill>
          <a:ln w="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flow-arrow">
            <a:extLst>
              <a:ext uri="{FF2B5EF4-FFF2-40B4-BE49-F238E27FC236}">
                <a16:creationId xmlns:a16="http://schemas.microsoft.com/office/drawing/2014/main" id="{1A7494DF-A328-48F8-A7F3-9C9A904827D6}"/>
              </a:ext>
            </a:extLst>
          </p:cNvPr>
          <p:cNvSpPr>
            <a:spLocks noGrp="1"/>
          </p:cNvSpPr>
          <p:nvPr/>
        </p:nvSpPr>
        <p:spPr>
          <a:xfrm>
            <a:off x="2095500" y="2857500"/>
            <a:ext cx="438150" cy="323850"/>
          </a:xfrm>
          <a:prstGeom prst="rightArrow">
            <a:avLst/>
          </a:prstGeom>
          <a:solidFill>
            <a:srgbClr val="2563EB"/>
          </a:solidFill>
          <a:ln w="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flow-arrow">
            <a:extLst>
              <a:ext uri="{FF2B5EF4-FFF2-40B4-BE49-F238E27FC236}">
                <a16:creationId xmlns:a16="http://schemas.microsoft.com/office/drawing/2014/main" id="{7E297872-4EDC-47F0-A8CA-6216F0577CDB}"/>
              </a:ext>
            </a:extLst>
          </p:cNvPr>
          <p:cNvSpPr>
            <a:spLocks noGrp="1"/>
          </p:cNvSpPr>
          <p:nvPr/>
        </p:nvSpPr>
        <p:spPr>
          <a:xfrm>
            <a:off x="4152900" y="2857500"/>
            <a:ext cx="438150" cy="323850"/>
          </a:xfrm>
          <a:prstGeom prst="rightArrow">
            <a:avLst/>
          </a:prstGeom>
          <a:solidFill>
            <a:srgbClr val="2563EB"/>
          </a:solidFill>
          <a:ln w="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flow-arrow">
            <a:extLst>
              <a:ext uri="{FF2B5EF4-FFF2-40B4-BE49-F238E27FC236}">
                <a16:creationId xmlns:a16="http://schemas.microsoft.com/office/drawing/2014/main" id="{749654B7-1498-444B-B120-FB49D9B0E10C}"/>
              </a:ext>
            </a:extLst>
          </p:cNvPr>
          <p:cNvSpPr>
            <a:spLocks noGrp="1"/>
          </p:cNvSpPr>
          <p:nvPr/>
        </p:nvSpPr>
        <p:spPr>
          <a:xfrm>
            <a:off x="6210300" y="2857500"/>
            <a:ext cx="438150" cy="323850"/>
          </a:xfrm>
          <a:prstGeom prst="rightArrow">
            <a:avLst/>
          </a:prstGeom>
          <a:solidFill>
            <a:srgbClr val="2563EB"/>
          </a:solidFill>
          <a:ln w="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flow-arrow">
            <a:extLst>
              <a:ext uri="{FF2B5EF4-FFF2-40B4-BE49-F238E27FC236}">
                <a16:creationId xmlns:a16="http://schemas.microsoft.com/office/drawing/2014/main" id="{E342F843-04F2-4357-8113-E981BBC41C2B}"/>
              </a:ext>
            </a:extLst>
          </p:cNvPr>
          <p:cNvSpPr>
            <a:spLocks noGrp="1"/>
          </p:cNvSpPr>
          <p:nvPr/>
        </p:nvSpPr>
        <p:spPr>
          <a:xfrm>
            <a:off x="8267700" y="2857500"/>
            <a:ext cx="438150" cy="323850"/>
          </a:xfrm>
          <a:prstGeom prst="rightArrow">
            <a:avLst/>
          </a:prstGeom>
          <a:solidFill>
            <a:srgbClr val="2563EB"/>
          </a:solidFill>
          <a:ln w="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pipeline-stage">
            <a:extLst>
              <a:ext uri="{FF2B5EF4-FFF2-40B4-BE49-F238E27FC236}">
                <a16:creationId xmlns:a16="http://schemas.microsoft.com/office/drawing/2014/main" id="{E8D3A46F-6B81-4812-AA68-034703419CF8}"/>
              </a:ext>
            </a:extLst>
          </p:cNvPr>
          <p:cNvSpPr>
            <a:spLocks noGrp="1"/>
          </p:cNvSpPr>
          <p:nvPr/>
        </p:nvSpPr>
        <p:spPr>
          <a:xfrm>
            <a:off x="590550" y="2286000"/>
            <a:ext cx="1504950" cy="1428750"/>
          </a:xfrm>
          <a:prstGeom prst="roundRect">
            <a:avLst>
              <a:gd name="adj" fmla="val 5333"/>
            </a:avLst>
          </a:prstGeom>
          <a:solidFill>
            <a:srgbClr val="F3F4F6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">
            <a:extLst>
              <a:ext uri="{FF2B5EF4-FFF2-40B4-BE49-F238E27FC236}">
                <a16:creationId xmlns:a16="http://schemas.microsoft.com/office/drawing/2014/main" id="{8CA28BC0-DF54-4AEB-91BC-6FD3EC7F40EF}"/>
              </a:ext>
            </a:extLst>
          </p:cNvPr>
          <p:cNvSpPr>
            <a:spLocks noGrp="1"/>
          </p:cNvSpPr>
          <p:nvPr/>
        </p:nvSpPr>
        <p:spPr>
          <a:xfrm>
            <a:off x="714375" y="2647950"/>
            <a:ext cx="12573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500" b="0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Image</a:t>
            </a:r>
          </a:p>
        </p:txBody>
      </p:sp>
      <p:sp>
        <p:nvSpPr>
          <p:cNvPr id="10" name="pipeline-stage">
            <a:extLst>
              <a:ext uri="{FF2B5EF4-FFF2-40B4-BE49-F238E27FC236}">
                <a16:creationId xmlns:a16="http://schemas.microsoft.com/office/drawing/2014/main" id="{6DD7C2B9-8486-4B0A-BE1A-E0607C36B3AC}"/>
              </a:ext>
            </a:extLst>
          </p:cNvPr>
          <p:cNvSpPr>
            <a:spLocks noGrp="1"/>
          </p:cNvSpPr>
          <p:nvPr/>
        </p:nvSpPr>
        <p:spPr>
          <a:xfrm>
            <a:off x="2647950" y="2286000"/>
            <a:ext cx="1504950" cy="1428750"/>
          </a:xfrm>
          <a:prstGeom prst="roundRect">
            <a:avLst>
              <a:gd name="adj" fmla="val 5333"/>
            </a:avLst>
          </a:prstGeom>
          <a:solidFill>
            <a:srgbClr val="F3F4F6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">
            <a:extLst>
              <a:ext uri="{FF2B5EF4-FFF2-40B4-BE49-F238E27FC236}">
                <a16:creationId xmlns:a16="http://schemas.microsoft.com/office/drawing/2014/main" id="{DAE32812-A6EC-4F7E-8B9E-5B124A974CEB}"/>
              </a:ext>
            </a:extLst>
          </p:cNvPr>
          <p:cNvSpPr>
            <a:spLocks noGrp="1"/>
          </p:cNvSpPr>
          <p:nvPr/>
        </p:nvSpPr>
        <p:spPr>
          <a:xfrm>
            <a:off x="2771775" y="2647950"/>
            <a:ext cx="12573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500" b="0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Patch + project</a:t>
            </a:r>
          </a:p>
        </p:txBody>
      </p:sp>
      <p:sp>
        <p:nvSpPr>
          <p:cNvPr id="12" name="pipeline-stage">
            <a:extLst>
              <a:ext uri="{FF2B5EF4-FFF2-40B4-BE49-F238E27FC236}">
                <a16:creationId xmlns:a16="http://schemas.microsoft.com/office/drawing/2014/main" id="{2D9E45DC-341D-407C-A342-CAF6C3BD0AB5}"/>
              </a:ext>
            </a:extLst>
          </p:cNvPr>
          <p:cNvSpPr>
            <a:spLocks noGrp="1"/>
          </p:cNvSpPr>
          <p:nvPr/>
        </p:nvSpPr>
        <p:spPr>
          <a:xfrm>
            <a:off x="4705350" y="2286000"/>
            <a:ext cx="1504950" cy="1428750"/>
          </a:xfrm>
          <a:prstGeom prst="roundRect">
            <a:avLst>
              <a:gd name="adj" fmla="val 5333"/>
            </a:avLst>
          </a:prstGeom>
          <a:solidFill>
            <a:srgbClr val="F3F4F6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">
            <a:extLst>
              <a:ext uri="{FF2B5EF4-FFF2-40B4-BE49-F238E27FC236}">
                <a16:creationId xmlns:a16="http://schemas.microsoft.com/office/drawing/2014/main" id="{A1509956-93C4-40EB-B213-1B9481EA1C2C}"/>
              </a:ext>
            </a:extLst>
          </p:cNvPr>
          <p:cNvSpPr>
            <a:spLocks noGrp="1"/>
          </p:cNvSpPr>
          <p:nvPr/>
        </p:nvSpPr>
        <p:spPr>
          <a:xfrm>
            <a:off x="4829175" y="2647950"/>
            <a:ext cx="12573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500" b="0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Add [CLS] + position</a:t>
            </a:r>
          </a:p>
        </p:txBody>
      </p:sp>
      <p:sp>
        <p:nvSpPr>
          <p:cNvPr id="14" name="pipeline-stage">
            <a:extLst>
              <a:ext uri="{FF2B5EF4-FFF2-40B4-BE49-F238E27FC236}">
                <a16:creationId xmlns:a16="http://schemas.microsoft.com/office/drawing/2014/main" id="{6F9C7096-9EDA-410D-9724-A8E38AB88995}"/>
              </a:ext>
            </a:extLst>
          </p:cNvPr>
          <p:cNvSpPr>
            <a:spLocks noGrp="1"/>
          </p:cNvSpPr>
          <p:nvPr/>
        </p:nvSpPr>
        <p:spPr>
          <a:xfrm>
            <a:off x="6762750" y="2286000"/>
            <a:ext cx="1504950" cy="1428750"/>
          </a:xfrm>
          <a:prstGeom prst="roundRect">
            <a:avLst>
              <a:gd name="adj" fmla="val 5333"/>
            </a:avLst>
          </a:prstGeom>
          <a:solidFill>
            <a:srgbClr val="EAF2FF"/>
          </a:solidFill>
          <a:ln w="9525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">
            <a:extLst>
              <a:ext uri="{FF2B5EF4-FFF2-40B4-BE49-F238E27FC236}">
                <a16:creationId xmlns:a16="http://schemas.microsoft.com/office/drawing/2014/main" id="{32C111CB-6ABD-4474-B40B-B0FA36B8E69C}"/>
              </a:ext>
            </a:extLst>
          </p:cNvPr>
          <p:cNvSpPr>
            <a:spLocks noGrp="1"/>
          </p:cNvSpPr>
          <p:nvPr/>
        </p:nvSpPr>
        <p:spPr>
          <a:xfrm>
            <a:off x="6886575" y="2647950"/>
            <a:ext cx="12573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50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L × encoder block</a:t>
            </a:r>
          </a:p>
        </p:txBody>
      </p:sp>
      <p:sp>
        <p:nvSpPr>
          <p:cNvPr id="16" name="pipeline-stage">
            <a:extLst>
              <a:ext uri="{FF2B5EF4-FFF2-40B4-BE49-F238E27FC236}">
                <a16:creationId xmlns:a16="http://schemas.microsoft.com/office/drawing/2014/main" id="{61934FDB-BA76-4978-9D6A-515AA980AB57}"/>
              </a:ext>
            </a:extLst>
          </p:cNvPr>
          <p:cNvSpPr>
            <a:spLocks noGrp="1"/>
          </p:cNvSpPr>
          <p:nvPr/>
        </p:nvSpPr>
        <p:spPr>
          <a:xfrm>
            <a:off x="8820150" y="2286000"/>
            <a:ext cx="1504950" cy="1428750"/>
          </a:xfrm>
          <a:prstGeom prst="roundRect">
            <a:avLst>
              <a:gd name="adj" fmla="val 5333"/>
            </a:avLst>
          </a:prstGeom>
          <a:solidFill>
            <a:srgbClr val="F3F4F6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">
            <a:extLst>
              <a:ext uri="{FF2B5EF4-FFF2-40B4-BE49-F238E27FC236}">
                <a16:creationId xmlns:a16="http://schemas.microsoft.com/office/drawing/2014/main" id="{F606248A-1A1F-4F0A-AFCF-DA84C8A6A5F4}"/>
              </a:ext>
            </a:extLst>
          </p:cNvPr>
          <p:cNvSpPr>
            <a:spLocks noGrp="1"/>
          </p:cNvSpPr>
          <p:nvPr/>
        </p:nvSpPr>
        <p:spPr>
          <a:xfrm>
            <a:off x="8943975" y="2647950"/>
            <a:ext cx="12573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500" b="0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Linear classifier</a:t>
            </a:r>
          </a:p>
        </p:txBody>
      </p:sp>
      <p:sp>
        <p:nvSpPr>
          <p:cNvPr id="18" name="text">
            <a:extLst>
              <a:ext uri="{FF2B5EF4-FFF2-40B4-BE49-F238E27FC236}">
                <a16:creationId xmlns:a16="http://schemas.microsoft.com/office/drawing/2014/main" id="{50CECD3B-18AD-4832-B4B6-2ECD6C0D5D5F}"/>
              </a:ext>
            </a:extLst>
          </p:cNvPr>
          <p:cNvSpPr>
            <a:spLocks noGrp="1"/>
          </p:cNvSpPr>
          <p:nvPr/>
        </p:nvSpPr>
        <p:spPr>
          <a:xfrm>
            <a:off x="590550" y="4000500"/>
            <a:ext cx="15049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200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pixels</a:t>
            </a:r>
          </a:p>
        </p:txBody>
      </p:sp>
      <p:sp>
        <p:nvSpPr>
          <p:cNvPr id="19" name="text">
            <a:extLst>
              <a:ext uri="{FF2B5EF4-FFF2-40B4-BE49-F238E27FC236}">
                <a16:creationId xmlns:a16="http://schemas.microsoft.com/office/drawing/2014/main" id="{DD4E3020-AC51-4501-8EB8-6BAF56040116}"/>
              </a:ext>
            </a:extLst>
          </p:cNvPr>
          <p:cNvSpPr>
            <a:spLocks noGrp="1"/>
          </p:cNvSpPr>
          <p:nvPr/>
        </p:nvSpPr>
        <p:spPr>
          <a:xfrm>
            <a:off x="2647950" y="4000500"/>
            <a:ext cx="15049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200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N vectors</a:t>
            </a:r>
          </a:p>
        </p:txBody>
      </p:sp>
      <p:sp>
        <p:nvSpPr>
          <p:cNvPr id="20" name="text">
            <a:extLst>
              <a:ext uri="{FF2B5EF4-FFF2-40B4-BE49-F238E27FC236}">
                <a16:creationId xmlns:a16="http://schemas.microsoft.com/office/drawing/2014/main" id="{E845A761-DEB5-4BD9-BE39-8283DE898231}"/>
              </a:ext>
            </a:extLst>
          </p:cNvPr>
          <p:cNvSpPr>
            <a:spLocks noGrp="1"/>
          </p:cNvSpPr>
          <p:nvPr/>
        </p:nvSpPr>
        <p:spPr>
          <a:xfrm>
            <a:off x="4705350" y="4000500"/>
            <a:ext cx="15049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200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N+1 tokens</a:t>
            </a:r>
          </a:p>
        </p:txBody>
      </p:sp>
      <p:sp>
        <p:nvSpPr>
          <p:cNvPr id="21" name="text">
            <a:extLst>
              <a:ext uri="{FF2B5EF4-FFF2-40B4-BE49-F238E27FC236}">
                <a16:creationId xmlns:a16="http://schemas.microsoft.com/office/drawing/2014/main" id="{97A7A593-D4EF-4798-A8B3-D358BDE21AC5}"/>
              </a:ext>
            </a:extLst>
          </p:cNvPr>
          <p:cNvSpPr>
            <a:spLocks noGrp="1"/>
          </p:cNvSpPr>
          <p:nvPr/>
        </p:nvSpPr>
        <p:spPr>
          <a:xfrm>
            <a:off x="6762750" y="4000500"/>
            <a:ext cx="15049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200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contextual tokens</a:t>
            </a:r>
          </a:p>
        </p:txBody>
      </p:sp>
      <p:sp>
        <p:nvSpPr>
          <p:cNvPr id="22" name="text">
            <a:extLst>
              <a:ext uri="{FF2B5EF4-FFF2-40B4-BE49-F238E27FC236}">
                <a16:creationId xmlns:a16="http://schemas.microsoft.com/office/drawing/2014/main" id="{714D03C7-9FC0-47DF-94E1-51CE7227E631}"/>
              </a:ext>
            </a:extLst>
          </p:cNvPr>
          <p:cNvSpPr>
            <a:spLocks noGrp="1"/>
          </p:cNvSpPr>
          <p:nvPr/>
        </p:nvSpPr>
        <p:spPr>
          <a:xfrm>
            <a:off x="8820150" y="4000500"/>
            <a:ext cx="15049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200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C logits</a:t>
            </a:r>
          </a:p>
        </p:txBody>
      </p:sp>
      <p:sp>
        <p:nvSpPr>
          <p:cNvPr id="23" name="formula-box">
            <a:extLst>
              <a:ext uri="{FF2B5EF4-FFF2-40B4-BE49-F238E27FC236}">
                <a16:creationId xmlns:a16="http://schemas.microsoft.com/office/drawing/2014/main" id="{5C6104F4-D627-410E-9154-0F25FAFF3CB3}"/>
              </a:ext>
            </a:extLst>
          </p:cNvPr>
          <p:cNvSpPr>
            <a:spLocks noGrp="1"/>
          </p:cNvSpPr>
          <p:nvPr/>
        </p:nvSpPr>
        <p:spPr>
          <a:xfrm>
            <a:off x="2457450" y="4857750"/>
            <a:ext cx="7277100" cy="800100"/>
          </a:xfrm>
          <a:prstGeom prst="roundRect">
            <a:avLst>
              <a:gd name="adj" fmla="val 9524"/>
            </a:avLst>
          </a:prstGeom>
          <a:solidFill>
            <a:srgbClr val="EAF2FF"/>
          </a:solidFill>
          <a:ln w="9525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formula">
            <a:extLst>
              <a:ext uri="{FF2B5EF4-FFF2-40B4-BE49-F238E27FC236}">
                <a16:creationId xmlns:a16="http://schemas.microsoft.com/office/drawing/2014/main" id="{78DAFAB1-2BC2-4759-A1DA-5997A19425AB}"/>
              </a:ext>
            </a:extLst>
          </p:cNvPr>
          <p:cNvSpPr>
            <a:spLocks noGrp="1"/>
          </p:cNvSpPr>
          <p:nvPr/>
        </p:nvSpPr>
        <p:spPr>
          <a:xfrm>
            <a:off x="2647950" y="5010150"/>
            <a:ext cx="68961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2025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defRPr>
            </a:pPr>
            <a:r>
              <a:rPr sz="2025" b="0" i="0">
                <a:solidFill>
                  <a:srgbClr val="111111"/>
                </a:solidFill>
                <a:latin typeface="Cambria Math"/>
                <a:ea typeface="Cambria Math"/>
                <a:cs typeface="Cambria Math"/>
              </a:rPr>
              <a:t>image → patches → token sequence → Transformer → class</a:t>
            </a:r>
          </a:p>
        </p:txBody>
      </p:sp>
      <p:sp>
        <p:nvSpPr>
          <p:cNvPr id="25" name="formula-caption">
            <a:extLst>
              <a:ext uri="{FF2B5EF4-FFF2-40B4-BE49-F238E27FC236}">
                <a16:creationId xmlns:a16="http://schemas.microsoft.com/office/drawing/2014/main" id="{8F2A9DC9-598B-499F-8092-C43DF14802BA}"/>
              </a:ext>
            </a:extLst>
          </p:cNvPr>
          <p:cNvSpPr>
            <a:spLocks noGrp="1"/>
          </p:cNvSpPr>
          <p:nvPr/>
        </p:nvSpPr>
        <p:spPr>
          <a:xfrm>
            <a:off x="2628900" y="5400675"/>
            <a:ext cx="69342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975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975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The whole lecture in one line</a:t>
            </a:r>
          </a:p>
        </p:txBody>
      </p:sp>
      <p:sp>
        <p:nvSpPr>
          <p:cNvPr id="26" name="slide-number">
            <a:extLst>
              <a:ext uri="{FF2B5EF4-FFF2-40B4-BE49-F238E27FC236}">
                <a16:creationId xmlns:a16="http://schemas.microsoft.com/office/drawing/2014/main" id="{AB94E3BA-D627-414D-9682-49C05C95114A}"/>
              </a:ext>
            </a:extLst>
          </p:cNvPr>
          <p:cNvSpPr>
            <a:spLocks noGrp="1"/>
          </p:cNvSpPr>
          <p:nvPr/>
        </p:nvSpPr>
        <p:spPr>
          <a:xfrm>
            <a:off x="11191875" y="6477000"/>
            <a:ext cx="381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900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2035245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kicker">
            <a:extLst>
              <a:ext uri="{FF2B5EF4-FFF2-40B4-BE49-F238E27FC236}">
                <a16:creationId xmlns:a16="http://schemas.microsoft.com/office/drawing/2014/main" id="{75AE9D90-2A84-43AA-9809-92C46101266B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050" b="1" i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563EB"/>
                </a:solidFill>
                <a:latin typeface="Arial"/>
                <a:ea typeface="Arial"/>
                <a:cs typeface="Arial"/>
              </a:rPr>
              <a:t>VISION TRANSFORMERS</a:t>
            </a:r>
          </a:p>
        </p:txBody>
      </p:sp>
      <p:sp>
        <p:nvSpPr>
          <p:cNvPr id="2" name="slide-title">
            <a:extLst>
              <a:ext uri="{FF2B5EF4-FFF2-40B4-BE49-F238E27FC236}">
                <a16:creationId xmlns:a16="http://schemas.microsoft.com/office/drawing/2014/main" id="{8979358C-B64D-4AB3-A5B8-730C26721EB1}"/>
              </a:ext>
            </a:extLst>
          </p:cNvPr>
          <p:cNvSpPr>
            <a:spLocks noGrp="1"/>
          </p:cNvSpPr>
          <p:nvPr/>
        </p:nvSpPr>
        <p:spPr>
          <a:xfrm>
            <a:off x="609600" y="609600"/>
            <a:ext cx="109728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270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ViT uses the Transformer encoder</a:t>
            </a:r>
          </a:p>
        </p:txBody>
      </p:sp>
      <p:sp>
        <p:nvSpPr>
          <p:cNvPr id="3" name="title-rule">
            <a:extLst>
              <a:ext uri="{FF2B5EF4-FFF2-40B4-BE49-F238E27FC236}">
                <a16:creationId xmlns:a16="http://schemas.microsoft.com/office/drawing/2014/main" id="{33237243-E70E-4847-881B-1785710AEA22}"/>
              </a:ext>
            </a:extLst>
          </p:cNvPr>
          <p:cNvSpPr>
            <a:spLocks noGrp="1"/>
          </p:cNvSpPr>
          <p:nvPr/>
        </p:nvSpPr>
        <p:spPr>
          <a:xfrm>
            <a:off x="609600" y="1304925"/>
            <a:ext cx="10972800" cy="19050"/>
          </a:xfrm>
          <a:prstGeom prst="rect">
            <a:avLst/>
          </a:prstGeom>
          <a:solidFill>
            <a:srgbClr val="111111"/>
          </a:solidFill>
          <a:ln w="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">
            <a:extLst>
              <a:ext uri="{FF2B5EF4-FFF2-40B4-BE49-F238E27FC236}">
                <a16:creationId xmlns:a16="http://schemas.microsoft.com/office/drawing/2014/main" id="{DADAE6D3-828D-4BB3-82C1-74B84CDEBEF1}"/>
              </a:ext>
            </a:extLst>
          </p:cNvPr>
          <p:cNvSpPr>
            <a:spLocks noGrp="1"/>
          </p:cNvSpPr>
          <p:nvPr/>
        </p:nvSpPr>
        <p:spPr>
          <a:xfrm>
            <a:off x="723900" y="1752600"/>
            <a:ext cx="2381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650" b="1" i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2563EB"/>
                </a:solidFill>
                <a:latin typeface="Arial"/>
                <a:ea typeface="Arial"/>
                <a:cs typeface="Arial"/>
              </a:rPr>
              <a:t>ENCODER</a:t>
            </a:r>
          </a:p>
        </p:txBody>
      </p:sp>
      <p:sp>
        <p:nvSpPr>
          <p:cNvPr id="5" name="bullets">
            <a:extLst>
              <a:ext uri="{FF2B5EF4-FFF2-40B4-BE49-F238E27FC236}">
                <a16:creationId xmlns:a16="http://schemas.microsoft.com/office/drawing/2014/main" id="{38EAB137-165C-446E-B64C-730DA23C76F9}"/>
              </a:ext>
            </a:extLst>
          </p:cNvPr>
          <p:cNvSpPr>
            <a:spLocks noGrp="1"/>
          </p:cNvSpPr>
          <p:nvPr/>
        </p:nvSpPr>
        <p:spPr>
          <a:xfrm>
            <a:off x="723900" y="2209800"/>
            <a:ext cx="5048250" cy="2343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marL="22" indent="-12" algn="l">
              <a:lnSpc>
                <a:spcPct val="105000"/>
              </a:lnSpc>
              <a:spcAft>
                <a:spcPts val="10"/>
              </a:spcAft>
              <a:buNone/>
              <a:defRPr sz="1575" b="0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Maps an input token sequence to a contextual token sequence.</a:t>
            </a:r>
          </a:p>
          <a:p>
            <a:pPr marL="22" indent="-12" algn="l">
              <a:lnSpc>
                <a:spcPct val="105000"/>
              </a:lnSpc>
              <a:spcAft>
                <a:spcPts val="10"/>
              </a:spcAft>
              <a:buNone/>
              <a:defRPr sz="1575" b="0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Stacks self-attention and MLP sublayers with residual paths and normalization.</a:t>
            </a:r>
          </a:p>
          <a:p>
            <a:pPr marL="22" indent="-12" algn="l">
              <a:lnSpc>
                <a:spcPct val="105000"/>
              </a:lnSpc>
              <a:spcAft>
                <a:spcPts val="10"/>
              </a:spcAft>
              <a:buNone/>
              <a:defRPr sz="1575" b="0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ViT uses the final [CLS] token for classification.</a:t>
            </a:r>
          </a:p>
        </p:txBody>
      </p:sp>
      <p:sp>
        <p:nvSpPr>
          <p:cNvPr id="6" name="text">
            <a:extLst>
              <a:ext uri="{FF2B5EF4-FFF2-40B4-BE49-F238E27FC236}">
                <a16:creationId xmlns:a16="http://schemas.microsoft.com/office/drawing/2014/main" id="{EE502CD4-4A82-4AC2-9B84-E0C9E26502ED}"/>
              </a:ext>
            </a:extLst>
          </p:cNvPr>
          <p:cNvSpPr>
            <a:spLocks noGrp="1"/>
          </p:cNvSpPr>
          <p:nvPr/>
        </p:nvSpPr>
        <p:spPr>
          <a:xfrm>
            <a:off x="723900" y="4876800"/>
            <a:ext cx="2381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650" b="1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DECODER</a:t>
            </a:r>
          </a:p>
        </p:txBody>
      </p:sp>
      <p:sp>
        <p:nvSpPr>
          <p:cNvPr id="7" name="text">
            <a:extLst>
              <a:ext uri="{FF2B5EF4-FFF2-40B4-BE49-F238E27FC236}">
                <a16:creationId xmlns:a16="http://schemas.microsoft.com/office/drawing/2014/main" id="{9E5F8398-B130-497A-A85C-F54BF0A6919A}"/>
              </a:ext>
            </a:extLst>
          </p:cNvPr>
          <p:cNvSpPr>
            <a:spLocks noGrp="1"/>
          </p:cNvSpPr>
          <p:nvPr/>
        </p:nvSpPr>
        <p:spPr>
          <a:xfrm>
            <a:off x="723900" y="5286375"/>
            <a:ext cx="5048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425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Useful when generating a different output sequence—for example, translation. It is not required for standard ViT classification.</a:t>
            </a:r>
          </a:p>
        </p:txBody>
      </p:sp>
      <p:sp>
        <p:nvSpPr>
          <p:cNvPr id="8" name="flow-arrow">
            <a:extLst>
              <a:ext uri="{FF2B5EF4-FFF2-40B4-BE49-F238E27FC236}">
                <a16:creationId xmlns:a16="http://schemas.microsoft.com/office/drawing/2014/main" id="{3CFDF6A2-54CE-4487-9F12-6C345FADDA7A}"/>
              </a:ext>
            </a:extLst>
          </p:cNvPr>
          <p:cNvSpPr>
            <a:spLocks noGrp="1"/>
          </p:cNvSpPr>
          <p:nvPr/>
        </p:nvSpPr>
        <p:spPr>
          <a:xfrm>
            <a:off x="7372350" y="2333625"/>
            <a:ext cx="400050" cy="285750"/>
          </a:xfrm>
          <a:prstGeom prst="rightArrow">
            <a:avLst/>
          </a:prstGeom>
          <a:solidFill>
            <a:srgbClr val="2563EB"/>
          </a:solidFill>
          <a:ln w="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flow-arrow">
            <a:extLst>
              <a:ext uri="{FF2B5EF4-FFF2-40B4-BE49-F238E27FC236}">
                <a16:creationId xmlns:a16="http://schemas.microsoft.com/office/drawing/2014/main" id="{E92FB82B-3FCB-4C07-82EA-CB49EB959554}"/>
              </a:ext>
            </a:extLst>
          </p:cNvPr>
          <p:cNvSpPr>
            <a:spLocks noGrp="1"/>
          </p:cNvSpPr>
          <p:nvPr/>
        </p:nvSpPr>
        <p:spPr>
          <a:xfrm>
            <a:off x="7372350" y="3381375"/>
            <a:ext cx="400050" cy="285750"/>
          </a:xfrm>
          <a:prstGeom prst="rightArrow">
            <a:avLst/>
          </a:prstGeom>
          <a:solidFill>
            <a:srgbClr val="2563EB"/>
          </a:solidFill>
          <a:ln w="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flow-arrow">
            <a:extLst>
              <a:ext uri="{FF2B5EF4-FFF2-40B4-BE49-F238E27FC236}">
                <a16:creationId xmlns:a16="http://schemas.microsoft.com/office/drawing/2014/main" id="{8E871844-6D07-4571-8B2C-B31180543C8D}"/>
              </a:ext>
            </a:extLst>
          </p:cNvPr>
          <p:cNvSpPr>
            <a:spLocks noGrp="1"/>
          </p:cNvSpPr>
          <p:nvPr/>
        </p:nvSpPr>
        <p:spPr>
          <a:xfrm>
            <a:off x="7372350" y="4429125"/>
            <a:ext cx="400050" cy="285750"/>
          </a:xfrm>
          <a:prstGeom prst="rightArrow">
            <a:avLst/>
          </a:prstGeom>
          <a:solidFill>
            <a:srgbClr val="2563EB"/>
          </a:solidFill>
          <a:ln w="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encoder-stage">
            <a:extLst>
              <a:ext uri="{FF2B5EF4-FFF2-40B4-BE49-F238E27FC236}">
                <a16:creationId xmlns:a16="http://schemas.microsoft.com/office/drawing/2014/main" id="{6AEDCAE3-1742-4CC7-A9FE-B1C2721FC735}"/>
              </a:ext>
            </a:extLst>
          </p:cNvPr>
          <p:cNvSpPr>
            <a:spLocks noGrp="1"/>
          </p:cNvSpPr>
          <p:nvPr/>
        </p:nvSpPr>
        <p:spPr>
          <a:xfrm>
            <a:off x="8001000" y="1809750"/>
            <a:ext cx="2762250" cy="781050"/>
          </a:xfrm>
          <a:prstGeom prst="roundRect">
            <a:avLst>
              <a:gd name="adj" fmla="val 9756"/>
            </a:avLst>
          </a:prstGeom>
          <a:solidFill>
            <a:srgbClr val="F3F4F6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">
            <a:extLst>
              <a:ext uri="{FF2B5EF4-FFF2-40B4-BE49-F238E27FC236}">
                <a16:creationId xmlns:a16="http://schemas.microsoft.com/office/drawing/2014/main" id="{16220ACF-F840-480E-ACC1-B6DBA7F01E8C}"/>
              </a:ext>
            </a:extLst>
          </p:cNvPr>
          <p:cNvSpPr>
            <a:spLocks noGrp="1"/>
          </p:cNvSpPr>
          <p:nvPr/>
        </p:nvSpPr>
        <p:spPr>
          <a:xfrm>
            <a:off x="8210550" y="2009775"/>
            <a:ext cx="23431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500" b="0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Input tokens</a:t>
            </a:r>
          </a:p>
        </p:txBody>
      </p:sp>
      <p:sp>
        <p:nvSpPr>
          <p:cNvPr id="13" name="encoder-stage">
            <a:extLst>
              <a:ext uri="{FF2B5EF4-FFF2-40B4-BE49-F238E27FC236}">
                <a16:creationId xmlns:a16="http://schemas.microsoft.com/office/drawing/2014/main" id="{2047A969-7AF9-428D-93AE-85AFDD9EEC3D}"/>
              </a:ext>
            </a:extLst>
          </p:cNvPr>
          <p:cNvSpPr>
            <a:spLocks noGrp="1"/>
          </p:cNvSpPr>
          <p:nvPr/>
        </p:nvSpPr>
        <p:spPr>
          <a:xfrm>
            <a:off x="8001000" y="2857500"/>
            <a:ext cx="2762250" cy="781050"/>
          </a:xfrm>
          <a:prstGeom prst="roundRect">
            <a:avLst>
              <a:gd name="adj" fmla="val 9756"/>
            </a:avLst>
          </a:prstGeom>
          <a:solidFill>
            <a:srgbClr val="EAF2FF"/>
          </a:solidFill>
          <a:ln w="9525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">
            <a:extLst>
              <a:ext uri="{FF2B5EF4-FFF2-40B4-BE49-F238E27FC236}">
                <a16:creationId xmlns:a16="http://schemas.microsoft.com/office/drawing/2014/main" id="{FF6F24B8-15AE-43E6-97A0-446F03376F75}"/>
              </a:ext>
            </a:extLst>
          </p:cNvPr>
          <p:cNvSpPr>
            <a:spLocks noGrp="1"/>
          </p:cNvSpPr>
          <p:nvPr/>
        </p:nvSpPr>
        <p:spPr>
          <a:xfrm>
            <a:off x="8210550" y="3057525"/>
            <a:ext cx="23431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 fontScale="90833" lnSpcReduction="20000"/>
          </a:bodyPr>
          <a:lstStyle/>
          <a:p>
            <a:pPr algn="ctr">
              <a:lnSpc>
                <a:spcPct val="100000"/>
              </a:lnSpc>
              <a:buNone/>
              <a:defRPr sz="150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LN → MSA</a:t>
            </a:r>
          </a:p>
          <a:p>
            <a:pPr algn="ctr">
              <a:lnSpc>
                <a:spcPct val="100000"/>
              </a:lnSpc>
              <a:buNone/>
              <a:defRPr sz="150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+ residual</a:t>
            </a:r>
          </a:p>
        </p:txBody>
      </p:sp>
      <p:sp>
        <p:nvSpPr>
          <p:cNvPr id="15" name="encoder-stage">
            <a:extLst>
              <a:ext uri="{FF2B5EF4-FFF2-40B4-BE49-F238E27FC236}">
                <a16:creationId xmlns:a16="http://schemas.microsoft.com/office/drawing/2014/main" id="{4DB528E7-BA97-45A1-A64C-2830B5538D47}"/>
              </a:ext>
            </a:extLst>
          </p:cNvPr>
          <p:cNvSpPr>
            <a:spLocks noGrp="1"/>
          </p:cNvSpPr>
          <p:nvPr/>
        </p:nvSpPr>
        <p:spPr>
          <a:xfrm>
            <a:off x="8001000" y="3905250"/>
            <a:ext cx="2762250" cy="781050"/>
          </a:xfrm>
          <a:prstGeom prst="roundRect">
            <a:avLst>
              <a:gd name="adj" fmla="val 9756"/>
            </a:avLst>
          </a:prstGeom>
          <a:solidFill>
            <a:srgbClr val="EAF2FF"/>
          </a:solidFill>
          <a:ln w="9525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">
            <a:extLst>
              <a:ext uri="{FF2B5EF4-FFF2-40B4-BE49-F238E27FC236}">
                <a16:creationId xmlns:a16="http://schemas.microsoft.com/office/drawing/2014/main" id="{058FA36C-2F9B-45C9-8BB1-B134A40A0C86}"/>
              </a:ext>
            </a:extLst>
          </p:cNvPr>
          <p:cNvSpPr>
            <a:spLocks noGrp="1"/>
          </p:cNvSpPr>
          <p:nvPr/>
        </p:nvSpPr>
        <p:spPr>
          <a:xfrm>
            <a:off x="8210550" y="4105275"/>
            <a:ext cx="23431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 fontScale="90833" lnSpcReduction="20000"/>
          </a:bodyPr>
          <a:lstStyle/>
          <a:p>
            <a:pPr algn="ctr">
              <a:lnSpc>
                <a:spcPct val="100000"/>
              </a:lnSpc>
              <a:buNone/>
              <a:defRPr sz="150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LN → MLP</a:t>
            </a:r>
          </a:p>
          <a:p>
            <a:pPr algn="ctr">
              <a:lnSpc>
                <a:spcPct val="100000"/>
              </a:lnSpc>
              <a:buNone/>
              <a:defRPr sz="150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+ residual</a:t>
            </a:r>
          </a:p>
        </p:txBody>
      </p:sp>
      <p:sp>
        <p:nvSpPr>
          <p:cNvPr id="17" name="encoder-stage">
            <a:extLst>
              <a:ext uri="{FF2B5EF4-FFF2-40B4-BE49-F238E27FC236}">
                <a16:creationId xmlns:a16="http://schemas.microsoft.com/office/drawing/2014/main" id="{42F62DD7-7AB4-46EE-B940-27D98DC62BE8}"/>
              </a:ext>
            </a:extLst>
          </p:cNvPr>
          <p:cNvSpPr>
            <a:spLocks noGrp="1"/>
          </p:cNvSpPr>
          <p:nvPr/>
        </p:nvSpPr>
        <p:spPr>
          <a:xfrm>
            <a:off x="8001000" y="4953000"/>
            <a:ext cx="2762250" cy="781050"/>
          </a:xfrm>
          <a:prstGeom prst="roundRect">
            <a:avLst>
              <a:gd name="adj" fmla="val 9756"/>
            </a:avLst>
          </a:prstGeom>
          <a:solidFill>
            <a:srgbClr val="F3F4F6"/>
          </a:solidFill>
          <a:ln w="9525">
            <a:solidFill>
              <a:srgbClr val="C7CD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">
            <a:extLst>
              <a:ext uri="{FF2B5EF4-FFF2-40B4-BE49-F238E27FC236}">
                <a16:creationId xmlns:a16="http://schemas.microsoft.com/office/drawing/2014/main" id="{FB05E7AD-7A1C-49F4-AC26-EC5DB5F84153}"/>
              </a:ext>
            </a:extLst>
          </p:cNvPr>
          <p:cNvSpPr>
            <a:spLocks noGrp="1"/>
          </p:cNvSpPr>
          <p:nvPr/>
        </p:nvSpPr>
        <p:spPr>
          <a:xfrm>
            <a:off x="8210550" y="5153025"/>
            <a:ext cx="23431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500" b="0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Contextual tokens</a:t>
            </a:r>
          </a:p>
        </p:txBody>
      </p:sp>
      <p:sp>
        <p:nvSpPr>
          <p:cNvPr id="19" name="slide-number">
            <a:extLst>
              <a:ext uri="{FF2B5EF4-FFF2-40B4-BE49-F238E27FC236}">
                <a16:creationId xmlns:a16="http://schemas.microsoft.com/office/drawing/2014/main" id="{7E29A428-A43F-459E-92AC-1F5FD5F87B62}"/>
              </a:ext>
            </a:extLst>
          </p:cNvPr>
          <p:cNvSpPr>
            <a:spLocks noGrp="1"/>
          </p:cNvSpPr>
          <p:nvPr/>
        </p:nvSpPr>
        <p:spPr>
          <a:xfrm>
            <a:off x="11191875" y="6477000"/>
            <a:ext cx="381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900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207059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kicker">
            <a:extLst>
              <a:ext uri="{FF2B5EF4-FFF2-40B4-BE49-F238E27FC236}">
                <a16:creationId xmlns:a16="http://schemas.microsoft.com/office/drawing/2014/main" id="{4EDA0DF8-E61A-4238-81E9-A205718AEB75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050" b="1" i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563EB"/>
                </a:solidFill>
                <a:latin typeface="Arial"/>
                <a:ea typeface="Arial"/>
                <a:cs typeface="Arial"/>
              </a:rPr>
              <a:t>VISION TRANSFORMERS</a:t>
            </a:r>
          </a:p>
        </p:txBody>
      </p:sp>
      <p:sp>
        <p:nvSpPr>
          <p:cNvPr id="2" name="slide-title">
            <a:extLst>
              <a:ext uri="{FF2B5EF4-FFF2-40B4-BE49-F238E27FC236}">
                <a16:creationId xmlns:a16="http://schemas.microsoft.com/office/drawing/2014/main" id="{7B519FB4-915D-4405-B692-AF64908AD25D}"/>
              </a:ext>
            </a:extLst>
          </p:cNvPr>
          <p:cNvSpPr>
            <a:spLocks noGrp="1"/>
          </p:cNvSpPr>
          <p:nvPr/>
        </p:nvSpPr>
        <p:spPr>
          <a:xfrm>
            <a:off x="609600" y="609600"/>
            <a:ext cx="109728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270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Transformer encoders build context in layers</a:t>
            </a:r>
          </a:p>
        </p:txBody>
      </p:sp>
      <p:sp>
        <p:nvSpPr>
          <p:cNvPr id="3" name="title-rule">
            <a:extLst>
              <a:ext uri="{FF2B5EF4-FFF2-40B4-BE49-F238E27FC236}">
                <a16:creationId xmlns:a16="http://schemas.microsoft.com/office/drawing/2014/main" id="{0E0D9A41-EFBC-40BC-9F32-CA1BC7433574}"/>
              </a:ext>
            </a:extLst>
          </p:cNvPr>
          <p:cNvSpPr>
            <a:spLocks noGrp="1"/>
          </p:cNvSpPr>
          <p:nvPr/>
        </p:nvSpPr>
        <p:spPr>
          <a:xfrm>
            <a:off x="609600" y="1304925"/>
            <a:ext cx="10972800" cy="19050"/>
          </a:xfrm>
          <a:prstGeom prst="rect">
            <a:avLst/>
          </a:prstGeom>
          <a:solidFill>
            <a:srgbClr val="111111"/>
          </a:solidFill>
          <a:ln w="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lide-number">
            <a:extLst>
              <a:ext uri="{FF2B5EF4-FFF2-40B4-BE49-F238E27FC236}">
                <a16:creationId xmlns:a16="http://schemas.microsoft.com/office/drawing/2014/main" id="{CD87884A-4C94-42A4-8866-7B8EE90A2B88}"/>
              </a:ext>
            </a:extLst>
          </p:cNvPr>
          <p:cNvSpPr>
            <a:spLocks noGrp="1"/>
          </p:cNvSpPr>
          <p:nvPr/>
        </p:nvSpPr>
        <p:spPr>
          <a:xfrm>
            <a:off x="11191875" y="6477000"/>
            <a:ext cx="381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900" b="0" i="0">
                <a:solidFill>
                  <a:srgbClr val="596273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596273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811867" y="1504950"/>
            <a:ext cx="8568267" cy="481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060930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4376</Words>
  <Application>Microsoft Office PowerPoint</Application>
  <DocSecurity>0</DocSecurity>
  <PresentationFormat>Widescreen</PresentationFormat>
  <Paragraphs>603</Paragraphs>
  <Slides>39</Slides>
  <Notes>36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5" baseType="lpstr">
      <vt:lpstr>Arial</vt:lpstr>
      <vt:lpstr>Calibri</vt:lpstr>
      <vt:lpstr>Cambria Math</vt:lpstr>
      <vt:lpstr>Courier New</vt:lpstr>
      <vt:lpstr>Google Sans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Longin Jan Latecki</cp:lastModifiedBy>
  <cp:revision>10</cp:revision>
  <dcterms:created xsi:type="dcterms:W3CDTF">2026-08-26T19:14:53Z</dcterms:created>
  <dcterms:modified xsi:type="dcterms:W3CDTF">2026-09-06T01:26:37Z</dcterms:modified>
</cp:coreProperties>
</file>