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3" r:id="rId10"/>
    <p:sldId id="262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2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82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8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AA732-B659-4E19-B0FE-8B6FB20409EF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0B303-68A2-4900-AFBF-4A52688D9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3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D0B303-68A2-4900-AFBF-4A52688D9E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60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CD1DC-923C-603D-FCE9-39D3645DF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A4B8F6-709C-C21E-5525-FBFE661CB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BF871-D457-5535-1B56-71C917175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9914E-1489-4A6A-312E-95734ED59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5C6FE-F666-08EA-1682-528C2985C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43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B7F2-020E-5666-643E-12BEA92A8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2FECD0-6B81-2F6A-442F-7572949EE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0F75C-B3E2-A5C8-C7D3-8C94DC2B1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4C7CE-1047-6879-790B-4846D460A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EC76D-7668-B469-54E5-E5E335165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93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21E1C0-ECD3-DA53-5386-1B8382371E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9E07C0-28BC-11C1-84DD-92A83C085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B969F-9CB8-8A98-0F70-AE28EA55B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D4F7D-12D0-C2AC-A768-EC138FF36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1B0D9-1AE6-5B39-5BF3-2DB231FEB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4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0E5F3-8C38-733E-BD8A-FE53309E6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27C05-8A44-BF0B-F273-21D79E013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2D2CB-E9A1-568E-8A72-A6682A057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DAB96-D935-1C71-A76E-5446B7F91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CF0FD-409E-5050-A64D-1EC4722DD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7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93111-7B68-70CC-FA88-B867419D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D54D4-52D5-F2C1-3163-8292001EC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6A5C7-E457-FFE0-5CC6-E30BFF5DA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F9EFE-9C10-F67B-D4BE-3707440F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402B0-3ED8-61D0-6036-5EFE033A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19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11EF6-DA26-6E34-7008-DE3593028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1073F-7DCD-F13A-7874-736117224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CE8748-2EB6-C7BA-17E6-6FA8B169D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58BD5-8310-1887-660D-066C9F62C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EC70E-1D64-73EC-07CB-1E53A2648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4F9989-1FB8-3CC5-60F4-787556A9E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92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C8E2E-03A2-5F4A-8C83-D78D63381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527BD-28C0-026F-1644-17799763B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864FB-7784-8887-C3DB-73FF7A9B0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AB10B6-D2BD-E5A8-B978-17AEBED80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05F341-8D14-957D-A9E7-797D2D978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793875-7202-2085-A8BC-394B7DB97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65134E-58A8-FA77-A610-A730CBFC9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2203BC-56F4-3E85-8378-E1F79F527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56D38-C64E-B5A7-9E6C-E5E95425A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A3EB89-0351-6355-47DE-27FFB7E57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44B433-7E99-CB2F-CAF3-5C80CE29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F50B7F-29A7-9096-971B-80BB791F2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8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A228EB-7D66-3415-F278-98E91383B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23BE14-DFCD-7B33-A26F-976FD881B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DBFBF-B0BD-5D87-03C9-E91FA28C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8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9531F-FF29-A90E-00AE-614B149FA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E42E4-EAA5-1CEB-8334-092CF1479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E93805-1CF9-266F-C7B4-480C4720C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3246B0-9261-3D75-41F6-9F1981657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F7F0D-3CFE-EF94-005D-87CC7C758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B7B1C-DBD8-D3BD-B227-293CEC54D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74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DB79F-E677-0462-63C3-5CBE9F80D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203369-F421-D2A6-7175-B919DE3322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4AEC56-4238-8E3F-4537-D60601CB2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2AA63-6A7A-5AAB-E031-BF6AA1283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007410-0666-2782-C6DB-B1A3E55DA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60226D-9546-A5A1-4008-C4198A49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3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55F83-24E3-B614-1F9E-160244E43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46F2D-BCA0-1B30-2D6A-E13814870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6CDF6-2A12-AEC5-E2F6-1010477EF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692E9F-5EFF-4C83-93D4-1DD448A9785A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8C731-3FF6-AAD6-11AB-6C77DE685F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4912D-845E-C573-7CD5-D2976AD51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BBE468-14CB-45D7-B0E8-3C4C63ADD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28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jalammar.github.io/illustrated-transforme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i.googleblog.com/2017/08/transformer-novel-neural-network.html" TargetMode="External"/><Relationship Id="rId2" Type="http://schemas.openxmlformats.org/officeDocument/2006/relationships/hyperlink" Target="https://arxiv.org/abs/1706.03762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rBCqOTEfxvg" TargetMode="External"/><Relationship Id="rId4" Type="http://schemas.openxmlformats.org/officeDocument/2006/relationships/hyperlink" Target="https://ai.googleblog.com/2017/06/accelerating-deep-learning-research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8C350-618E-AC66-CBA7-1F4A5542E0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Larage</a:t>
            </a:r>
            <a:r>
              <a:rPr lang="en-US" dirty="0"/>
              <a:t> Language Models (VLMs)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AC33CD-822D-2567-2EA4-D22B7972FE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Based on </a:t>
            </a:r>
            <a:r>
              <a:rPr lang="en-US" b="1" dirty="0"/>
              <a:t>The Illustrated Transformer</a:t>
            </a:r>
          </a:p>
          <a:p>
            <a:r>
              <a:rPr lang="en-US" dirty="0">
                <a:hlinkClick r:id="rId2"/>
              </a:rPr>
              <a:t>The Illustrated Transformer – Jay </a:t>
            </a:r>
            <a:r>
              <a:rPr lang="en-US" dirty="0" err="1">
                <a:hlinkClick r:id="rId2"/>
              </a:rPr>
              <a:t>Alammar</a:t>
            </a:r>
            <a:r>
              <a:rPr lang="en-US" dirty="0">
                <a:hlinkClick r:id="rId2"/>
              </a:rPr>
              <a:t> – Visualizing machine learning one concept at a time.</a:t>
            </a:r>
            <a:endParaRPr lang="en-US" dirty="0"/>
          </a:p>
          <a:p>
            <a:r>
              <a:rPr lang="en-US" dirty="0"/>
              <a:t>Assembled by Longin Jan Latecki, latecki@temple.edu</a:t>
            </a:r>
          </a:p>
        </p:txBody>
      </p:sp>
    </p:spTree>
    <p:extLst>
      <p:ext uri="{BB962C8B-B14F-4D97-AF65-F5344CB8AC3E}">
        <p14:creationId xmlns:p14="http://schemas.microsoft.com/office/powerpoint/2010/main" val="3172866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6742F5-8680-21E9-74A3-E04CEFDF6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375" y="64008"/>
            <a:ext cx="7151571" cy="67939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C72A20-7501-A7F2-C0E2-2B239BF82128}"/>
              </a:ext>
            </a:extLst>
          </p:cNvPr>
          <p:cNvSpPr txBox="1"/>
          <p:nvPr/>
        </p:nvSpPr>
        <p:spPr>
          <a:xfrm>
            <a:off x="448056" y="877824"/>
            <a:ext cx="3615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Attention Module</a:t>
            </a:r>
          </a:p>
        </p:txBody>
      </p:sp>
    </p:spTree>
    <p:extLst>
      <p:ext uri="{BB962C8B-B14F-4D97-AF65-F5344CB8AC3E}">
        <p14:creationId xmlns:p14="http://schemas.microsoft.com/office/powerpoint/2010/main" val="546800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C89914-A545-F347-402B-12D717594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02512"/>
            <a:ext cx="10905066" cy="4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30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44109B-74B7-7434-2B94-B761C7CFE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311" y="643466"/>
            <a:ext cx="1008337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47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532A04-EF46-EEFE-89A4-D31E36AC3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15" y="137160"/>
            <a:ext cx="11870871" cy="664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30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9BF5A6-077B-713B-045D-DE23E658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590"/>
            <a:ext cx="5858202" cy="52830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EC5030-D602-7E67-6EE9-0973A61E8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202" y="0"/>
            <a:ext cx="5952744" cy="58103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6CF338-9C83-102A-A960-69FCC8E90CF7}"/>
              </a:ext>
            </a:extLst>
          </p:cNvPr>
          <p:cNvSpPr txBox="1"/>
          <p:nvPr/>
        </p:nvSpPr>
        <p:spPr>
          <a:xfrm>
            <a:off x="2395728" y="5903924"/>
            <a:ext cx="5114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Attention of one head and of 8 heads.</a:t>
            </a:r>
          </a:p>
        </p:txBody>
      </p:sp>
    </p:spTree>
    <p:extLst>
      <p:ext uri="{BB962C8B-B14F-4D97-AF65-F5344CB8AC3E}">
        <p14:creationId xmlns:p14="http://schemas.microsoft.com/office/powerpoint/2010/main" val="2107622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3A1027-F47D-12B4-E60C-F01B58144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311" y="643466"/>
            <a:ext cx="1008337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499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414A97-69DD-01C2-AD4B-3DA50DB56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915921"/>
            <a:ext cx="10905066" cy="302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38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01BEE9-0346-1FB1-551C-7A6928506265}"/>
              </a:ext>
            </a:extLst>
          </p:cNvPr>
          <p:cNvSpPr txBox="1"/>
          <p:nvPr/>
        </p:nvSpPr>
        <p:spPr>
          <a:xfrm>
            <a:off x="179348" y="302614"/>
            <a:ext cx="31041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spcAft>
                <a:spcPts val="1125"/>
              </a:spcAft>
              <a:buNone/>
            </a:pPr>
            <a:r>
              <a:rPr lang="en-US" sz="3600" b="1" i="0" dirty="0">
                <a:solidFill>
                  <a:schemeClr val="tx1"/>
                </a:solidFill>
                <a:effectLst/>
                <a:latin typeface="+mn-lt"/>
              </a:rPr>
              <a:t>The Residuals</a:t>
            </a:r>
            <a:endParaRPr lang="en-US" sz="3600" b="1" i="0" dirty="0">
              <a:solidFill>
                <a:srgbClr val="222222"/>
              </a:solidFill>
              <a:effectLst/>
              <a:latin typeface="Helvetica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2F1E40-8950-EAE1-A43B-6D8B67954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10" y="0"/>
            <a:ext cx="73316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35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BB6A03-8424-DAFD-388E-731E6ED4F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" y="0"/>
            <a:ext cx="11955855" cy="678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93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072DAC-714D-BBE2-7955-654DE66FD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60" y="192024"/>
            <a:ext cx="11983963" cy="658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70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CD19E6-ED97-4BD1-EAAA-03F9EF489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751" y="466344"/>
            <a:ext cx="9291153" cy="582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63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1AC6D8-6351-8EA3-B7C0-B06E21111DE1}"/>
              </a:ext>
            </a:extLst>
          </p:cNvPr>
          <p:cNvSpPr txBox="1"/>
          <p:nvPr/>
        </p:nvSpPr>
        <p:spPr>
          <a:xfrm>
            <a:off x="928254" y="436419"/>
            <a:ext cx="9358746" cy="5396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spcBef>
                <a:spcPts val="1125"/>
              </a:spcBef>
              <a:spcAft>
                <a:spcPts val="1125"/>
              </a:spcAft>
              <a:buNone/>
            </a:pP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The 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+mn-lt"/>
              </a:rPr>
              <a:t>self-attention layers 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in the </a:t>
            </a:r>
            <a:r>
              <a:rPr lang="en-US" sz="2800" i="0" dirty="0">
                <a:solidFill>
                  <a:schemeClr val="tx1"/>
                </a:solidFill>
                <a:effectLst/>
                <a:latin typeface="+mn-lt"/>
              </a:rPr>
              <a:t>decoder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 operate in a slightly different way than the one in the encoder:</a:t>
            </a:r>
          </a:p>
          <a:p>
            <a:pPr marL="0" marR="0" indent="0" algn="l" fontAlgn="base">
              <a:spcBef>
                <a:spcPts val="1125"/>
              </a:spcBef>
              <a:spcAft>
                <a:spcPts val="1125"/>
              </a:spcAft>
              <a:buNone/>
            </a:pP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In the 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+mn-lt"/>
              </a:rPr>
              <a:t>decoder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, the 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+mn-lt"/>
              </a:rPr>
              <a:t>self-attention layer 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is only allowed to attend to earlier positions in the output sequence. This is done by masking future positions (setting them to -inf) before the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+mn-lt"/>
              </a:rPr>
              <a:t>softmax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 step in the self-attention calculation.</a:t>
            </a:r>
          </a:p>
          <a:p>
            <a:pPr marL="0" marR="0" indent="0" algn="l" fontAlgn="base">
              <a:spcBef>
                <a:spcPts val="1125"/>
              </a:spcBef>
              <a:spcAft>
                <a:spcPts val="1125"/>
              </a:spcAft>
              <a:buNone/>
            </a:pP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The Encoder-Decoder Attention layer, </a:t>
            </a:r>
            <a:b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now called 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+mn-lt"/>
              </a:rPr>
              <a:t>cross-attention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, works just like multiheaded self-attention, except it creates its 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+mn-lt"/>
              </a:rPr>
              <a:t>Queries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 matrix from the layer below it, and takes the 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+mn-lt"/>
              </a:rPr>
              <a:t>Keys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 and 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+mn-lt"/>
              </a:rPr>
              <a:t>Values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 matrix from the output of the 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+mn-lt"/>
              </a:rPr>
              <a:t>encoder stack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.</a:t>
            </a:r>
            <a:endParaRPr lang="en-US" sz="2800" b="0" i="0" dirty="0">
              <a:solidFill>
                <a:srgbClr val="222222"/>
              </a:solidFill>
              <a:effectLst/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810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6DEBE8-BC69-386E-98E5-135FA4E77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655" y="685592"/>
            <a:ext cx="9569624" cy="61724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FD00E0-C079-6811-B83D-B9ECECFD6CEA}"/>
              </a:ext>
            </a:extLst>
          </p:cNvPr>
          <p:cNvSpPr txBox="1"/>
          <p:nvPr/>
        </p:nvSpPr>
        <p:spPr>
          <a:xfrm>
            <a:off x="899783" y="78571"/>
            <a:ext cx="80294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spcAft>
                <a:spcPts val="1125"/>
              </a:spcAft>
              <a:buNone/>
            </a:pPr>
            <a:r>
              <a:rPr lang="en-US" sz="3600" b="1" i="0" dirty="0">
                <a:solidFill>
                  <a:schemeClr val="tx1"/>
                </a:solidFill>
                <a:effectLst/>
                <a:latin typeface="+mn-lt"/>
              </a:rPr>
              <a:t>The Final Linear and </a:t>
            </a:r>
            <a:r>
              <a:rPr lang="en-US" sz="3600" b="1" i="0" dirty="0" err="1">
                <a:solidFill>
                  <a:schemeClr val="tx1"/>
                </a:solidFill>
                <a:effectLst/>
                <a:latin typeface="+mn-lt"/>
              </a:rPr>
              <a:t>Softmax</a:t>
            </a:r>
            <a:r>
              <a:rPr lang="en-US" sz="3600" b="1" i="0" dirty="0">
                <a:solidFill>
                  <a:schemeClr val="tx1"/>
                </a:solidFill>
                <a:effectLst/>
                <a:latin typeface="+mn-lt"/>
              </a:rPr>
              <a:t> Layer</a:t>
            </a:r>
            <a:endParaRPr lang="en-US" sz="3600" b="1" i="0" dirty="0">
              <a:solidFill>
                <a:srgbClr val="222222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51456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758968-AAA0-06AE-29BE-6EA2C2AEE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208" y="-41048"/>
            <a:ext cx="7205272" cy="68990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6710EF-C85D-AD20-2E86-7A33AFFCF764}"/>
              </a:ext>
            </a:extLst>
          </p:cNvPr>
          <p:cNvSpPr txBox="1"/>
          <p:nvPr/>
        </p:nvSpPr>
        <p:spPr>
          <a:xfrm>
            <a:off x="350520" y="886691"/>
            <a:ext cx="37828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GPT style decoder only,</a:t>
            </a:r>
          </a:p>
          <a:p>
            <a:r>
              <a:rPr lang="en-US" sz="2800" dirty="0"/>
              <a:t>autoregressive LLM</a:t>
            </a:r>
          </a:p>
        </p:txBody>
      </p:sp>
    </p:spTree>
    <p:extLst>
      <p:ext uri="{BB962C8B-B14F-4D97-AF65-F5344CB8AC3E}">
        <p14:creationId xmlns:p14="http://schemas.microsoft.com/office/powerpoint/2010/main" val="3030824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203D4-7DBE-8D35-BCA3-91B1D9F77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DDE1F9-E3AD-80A3-3336-11AE08261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" y="4665216"/>
            <a:ext cx="7596828" cy="2019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406176-5B28-1349-CC8F-D02064911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765" y="620647"/>
            <a:ext cx="6442926" cy="52328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CB3169-1DE1-D0FB-FC30-47D8C7184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83" y="1250214"/>
            <a:ext cx="4276401" cy="11842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89E8B0-3AEB-ADDB-5FDC-6CB1A288CBD0}"/>
              </a:ext>
            </a:extLst>
          </p:cNvPr>
          <p:cNvSpPr txBox="1"/>
          <p:nvPr/>
        </p:nvSpPr>
        <p:spPr>
          <a:xfrm>
            <a:off x="899783" y="78571"/>
            <a:ext cx="109666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spcAft>
                <a:spcPts val="1125"/>
              </a:spcAft>
              <a:buNone/>
            </a:pPr>
            <a:r>
              <a:rPr lang="en-US" sz="3600" b="1" i="0" dirty="0">
                <a:solidFill>
                  <a:schemeClr val="tx1"/>
                </a:solidFill>
                <a:effectLst/>
                <a:latin typeface="+mn-lt"/>
              </a:rPr>
              <a:t>Next token prediction loss (cross-entropy loss)</a:t>
            </a:r>
            <a:endParaRPr lang="en-US" sz="3600" b="1" i="0" dirty="0">
              <a:solidFill>
                <a:srgbClr val="222222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07171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3FB54B-DE2A-4F45-DE89-3335876B670E}"/>
              </a:ext>
            </a:extLst>
          </p:cNvPr>
          <p:cNvSpPr txBox="1"/>
          <p:nvPr/>
        </p:nvSpPr>
        <p:spPr>
          <a:xfrm>
            <a:off x="471055" y="281477"/>
            <a:ext cx="10702636" cy="3241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spcBef>
                <a:spcPts val="1125"/>
              </a:spcBef>
              <a:spcAft>
                <a:spcPts val="1125"/>
              </a:spcAft>
              <a:buNone/>
            </a:pPr>
            <a:r>
              <a:rPr lang="en-US" sz="2800" dirty="0"/>
              <a:t>S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uggest next steps:</a:t>
            </a:r>
          </a:p>
          <a:p>
            <a:pPr marL="342900" marR="0" lvl="0" indent="-342900" algn="l" fontAlgn="base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Read the </a:t>
            </a:r>
            <a:r>
              <a:rPr lang="en-US" sz="2800" b="0" i="0" u="none" strike="noStrike" dirty="0">
                <a:solidFill>
                  <a:schemeClr val="tx1"/>
                </a:solidFill>
                <a:effectLst/>
                <a:latin typeface="+mn-lt"/>
                <a:hlinkClick r:id="rId2"/>
              </a:rPr>
              <a:t>Attention Is All You Need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 paper, the Transformer blog post (</a:t>
            </a:r>
            <a:r>
              <a:rPr lang="en-US" sz="2800" b="0" i="0" u="none" strike="noStrike" dirty="0">
                <a:solidFill>
                  <a:schemeClr val="tx1"/>
                </a:solidFill>
                <a:effectLst/>
                <a:latin typeface="+mn-lt"/>
                <a:hlinkClick r:id="rId3"/>
              </a:rPr>
              <a:t>Transformer: A Novel Neural Network Architecture for Language Understanding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), and the </a:t>
            </a:r>
            <a:r>
              <a:rPr lang="en-US" sz="2800" b="0" i="0" u="none" strike="noStrike" dirty="0">
                <a:solidFill>
                  <a:schemeClr val="tx1"/>
                </a:solidFill>
                <a:effectLst/>
                <a:latin typeface="+mn-lt"/>
                <a:hlinkClick r:id="rId4"/>
              </a:rPr>
              <a:t>Tensor2Tensor announcement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.</a:t>
            </a:r>
          </a:p>
          <a:p>
            <a:pPr marL="342900" marR="0" lvl="0" indent="-342900" algn="l" fontAlgn="base">
              <a:spcBef>
                <a:spcPts val="1125"/>
              </a:spcBef>
              <a:spcAft>
                <a:spcPts val="1125"/>
              </a:spcAft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Watch </a:t>
            </a:r>
            <a:r>
              <a:rPr lang="en-US" sz="2800" b="0" i="0" u="none" strike="noStrike" dirty="0">
                <a:solidFill>
                  <a:schemeClr val="tx1"/>
                </a:solidFill>
                <a:effectLst/>
                <a:latin typeface="+mn-lt"/>
                <a:hlinkClick r:id="rId5"/>
              </a:rPr>
              <a:t>Łukasz Kaiser’s talk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 walking through the model and its details</a:t>
            </a:r>
            <a:endParaRPr lang="en-US" sz="2800" b="0" i="0" dirty="0">
              <a:solidFill>
                <a:srgbClr val="222222"/>
              </a:solidFill>
              <a:effectLst/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19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E4F64E-7167-BA0A-6243-13EDDCFE9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285"/>
            <a:ext cx="8570871" cy="55710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2DE09C-5A53-BAFE-B6E9-BBB0EA73E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036" y="5748194"/>
            <a:ext cx="7816181" cy="9390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7D95C5-AE8D-8181-0CC2-C286DBADA094}"/>
              </a:ext>
            </a:extLst>
          </p:cNvPr>
          <p:cNvSpPr txBox="1"/>
          <p:nvPr/>
        </p:nvSpPr>
        <p:spPr>
          <a:xfrm>
            <a:off x="6567053" y="5194150"/>
            <a:ext cx="59297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chemeClr val="tx1"/>
                </a:solidFill>
                <a:effectLst/>
                <a:latin typeface="+mn-lt"/>
              </a:rPr>
              <a:t>Each word is embedded into a vector of size 512.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4178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B00E7A-AC45-FBF6-F49C-C232DD45C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339" y="198204"/>
            <a:ext cx="10905066" cy="346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46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125954-FA99-463A-AFE4-024909804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454" y="1899666"/>
            <a:ext cx="845908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1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89F9E2-20BC-1741-3E4E-B4DE0CD1A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346" y="643466"/>
            <a:ext cx="589530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28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B009D3-C2FD-C496-F5E7-C241B5E39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839046"/>
            <a:ext cx="10905066" cy="517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39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4D85D2-7D51-7501-4667-3D90E7D95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757" y="643466"/>
            <a:ext cx="944248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07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91718C-A24E-B384-08E9-32284F485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779" y="0"/>
            <a:ext cx="5931140" cy="67208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FA14B9-D002-3FF5-BE46-7F94EA8576AB}"/>
              </a:ext>
            </a:extLst>
          </p:cNvPr>
          <p:cNvSpPr txBox="1"/>
          <p:nvPr/>
        </p:nvSpPr>
        <p:spPr>
          <a:xfrm>
            <a:off x="448056" y="877824"/>
            <a:ext cx="36156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Attention Module</a:t>
            </a:r>
          </a:p>
          <a:p>
            <a:r>
              <a:rPr lang="en-US" sz="3600" dirty="0"/>
              <a:t>Matrix Notation</a:t>
            </a:r>
          </a:p>
        </p:txBody>
      </p:sp>
    </p:spTree>
    <p:extLst>
      <p:ext uri="{BB962C8B-B14F-4D97-AF65-F5344CB8AC3E}">
        <p14:creationId xmlns:p14="http://schemas.microsoft.com/office/powerpoint/2010/main" val="4077492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238</Words>
  <Application>Microsoft Office PowerPoint</Application>
  <PresentationFormat>Widescreen</PresentationFormat>
  <Paragraphs>21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Aptos Display</vt:lpstr>
      <vt:lpstr>Arial</vt:lpstr>
      <vt:lpstr>Helvetica</vt:lpstr>
      <vt:lpstr>Helvetica Neue</vt:lpstr>
      <vt:lpstr>Office Theme</vt:lpstr>
      <vt:lpstr>Larage Language Models (VLMs)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Longin Jan Latecki</dc:creator>
  <cp:lastModifiedBy>Longin Jan Latecki</cp:lastModifiedBy>
  <cp:revision>10</cp:revision>
  <dcterms:created xsi:type="dcterms:W3CDTF">2026-09-05T23:55:06Z</dcterms:created>
  <dcterms:modified xsi:type="dcterms:W3CDTF">2026-09-06T01:26:55Z</dcterms:modified>
</cp:coreProperties>
</file>