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3"/>
  </p:notesMasterIdLst>
  <p:sldIdLst>
    <p:sldId id="256" r:id="rId2"/>
    <p:sldId id="257" r:id="rId3"/>
    <p:sldId id="309" r:id="rId4"/>
    <p:sldId id="310" r:id="rId5"/>
    <p:sldId id="311" r:id="rId6"/>
    <p:sldId id="312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377" r:id="rId18"/>
    <p:sldId id="378" r:id="rId19"/>
    <p:sldId id="268" r:id="rId20"/>
    <p:sldId id="315" r:id="rId21"/>
    <p:sldId id="316" r:id="rId22"/>
    <p:sldId id="314" r:id="rId23"/>
    <p:sldId id="385" r:id="rId24"/>
    <p:sldId id="387" r:id="rId25"/>
    <p:sldId id="386" r:id="rId26"/>
    <p:sldId id="318" r:id="rId27"/>
    <p:sldId id="317" r:id="rId28"/>
    <p:sldId id="274" r:id="rId29"/>
    <p:sldId id="271" r:id="rId30"/>
    <p:sldId id="277" r:id="rId31"/>
    <p:sldId id="278" r:id="rId32"/>
    <p:sldId id="279" r:id="rId33"/>
    <p:sldId id="423" r:id="rId34"/>
    <p:sldId id="399" r:id="rId35"/>
    <p:sldId id="400" r:id="rId36"/>
    <p:sldId id="401" r:id="rId37"/>
    <p:sldId id="402" r:id="rId38"/>
    <p:sldId id="321" r:id="rId39"/>
    <p:sldId id="403" r:id="rId40"/>
    <p:sldId id="404" r:id="rId41"/>
    <p:sldId id="405" r:id="rId42"/>
    <p:sldId id="406" r:id="rId43"/>
    <p:sldId id="407" r:id="rId44"/>
    <p:sldId id="297" r:id="rId45"/>
    <p:sldId id="298" r:id="rId46"/>
    <p:sldId id="299" r:id="rId47"/>
    <p:sldId id="320" r:id="rId48"/>
    <p:sldId id="424" r:id="rId49"/>
    <p:sldId id="329" r:id="rId50"/>
    <p:sldId id="322" r:id="rId51"/>
    <p:sldId id="323" r:id="rId52"/>
    <p:sldId id="324" r:id="rId53"/>
    <p:sldId id="325" r:id="rId54"/>
    <p:sldId id="330" r:id="rId55"/>
    <p:sldId id="331" r:id="rId56"/>
    <p:sldId id="269" r:id="rId57"/>
    <p:sldId id="270" r:id="rId58"/>
    <p:sldId id="332" r:id="rId59"/>
    <p:sldId id="272" r:id="rId60"/>
    <p:sldId id="273" r:id="rId61"/>
    <p:sldId id="333" r:id="rId62"/>
    <p:sldId id="275" r:id="rId63"/>
    <p:sldId id="276" r:id="rId64"/>
    <p:sldId id="334" r:id="rId65"/>
    <p:sldId id="280" r:id="rId66"/>
    <p:sldId id="409" r:id="rId67"/>
    <p:sldId id="421" r:id="rId68"/>
    <p:sldId id="419" r:id="rId69"/>
    <p:sldId id="420" r:id="rId70"/>
    <p:sldId id="410" r:id="rId71"/>
    <p:sldId id="425" r:id="rId72"/>
    <p:sldId id="426" r:id="rId73"/>
    <p:sldId id="411" r:id="rId74"/>
    <p:sldId id="412" r:id="rId75"/>
    <p:sldId id="413" r:id="rId76"/>
    <p:sldId id="414" r:id="rId77"/>
    <p:sldId id="415" r:id="rId78"/>
    <p:sldId id="416" r:id="rId79"/>
    <p:sldId id="417" r:id="rId80"/>
    <p:sldId id="418" r:id="rId81"/>
    <p:sldId id="422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182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4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Vision–Language Models through the adapter lens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  <a:p>
            <a:r>
              <a:t>- https://arxiv.org/abs/2309.16609</a:t>
            </a:r>
          </a:p>
          <a:p>
            <a:r>
              <a:t>- https://arxiv.org/abs/2104.09864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Checkpoint: identify the adapter contract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LLaVA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LLaVA connects CLIP ViT‑L/14 to Vicuna with one matrix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48B0C-8891-B2DB-2F4C-6F9EF9A43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DF92945-85BA-C6F3-051D-54F9A4E5BF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F530FEC-65D2-8BF5-8FEB-8D844CE45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B3C91-6D8F-5864-92CC-2C4998CF0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089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9DC83-7A53-D672-16A7-65346DF21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7B7F4EB-56C9-4B76-ED36-749FFFAFD0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DB8182-F44B-C043-7236-54480479B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D03FDA-4587-E4D7-E9F2-B7BCF5DEF9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39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LLaVA preserves the visual sequence and changes only its width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'No instruction tuning' in the ablation means the model completed Stage 1 feature alignment only. It still uses autoregressive cross-entropy on caption tokens, but only W is updated.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Stage 2 is instruction tuning: diverse image-conditioned instructions and assistant responses are used to update W and Vicuna, while CLIP remains frozen. Loss is applied to assistant tokens.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Instruction tuning is supervised fine-tuning on image, instruction, and assistant-response tuples. LLaVA's Stage 2 applies autoregressive cross-entropy to assistant answer tokens.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6DF60-2A94-87A0-A7C1-319AE8738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62C09EB-0E65-653D-CF27-A57768384C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733C273-2BA6-6095-EC9C-24A8C829F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1CB31D-DBE5-4881-75DC-79F07E86E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22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By the end, you can trace an image through a VLM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  <a:p>
            <a:r>
              <a:t>- https://arxiv.org/abs/2309.16609</a:t>
            </a:r>
          </a:p>
          <a:p>
            <a:r>
              <a:t>- https://arxiv.org/abs/2104.09864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E9467-6133-48A5-01E3-140E0DE3A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B8377CF-0CEC-9574-ECE0-29FCA4A32A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A7C78FE-64A3-72E3-197E-27E4F231DB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73F8F2E-701A-CE52-4CC7-F063F29639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04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57BDE-98FE-D818-6E7B-B477AB9ED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7C25A93-70DD-1421-C3DC-64B1318E55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0CAFE33-CD87-70C0-D822-444AE9D5CE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1B54D3-7CDC-194B-8D6B-6AEFF065BF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018E7-E681-C244-9599-CAFFFCA17C1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59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Reported overall relative scores from LLaVA Table 4: full data 85.1, conversation-only 73.8, and no instruction tuning 21.5. The 4× callout is 85.1/21.5 ≈ 3.96.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loss family does not fundamentally change between stages. The target sequences, data diversity, and trainable parameters change: captions and W in Stage 1; assistant responses and W+Vicuna in Stage 2.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Training loss is applied to assistant tokens—not the prompt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A causal mask lets answer tokens read the entire image prefix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The connector is tiny; the behavior change comes from data and tuning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LLaVA’s simplicity exposes its main trade-offs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LLaVA design takeaway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A ViT already gives us the right raw material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Qwen2.5-VL dynamically converts images of different sizes into token sequences of different lengths.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69733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Qwen2.5-VL uses a native dynamic-resolution ViT, a spatial PatchMerger, and a Qwen2.5 decoder. It does not use the learned-query resampler of original Qwen-VL.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Qwen2.5-VL PatchMerger first RMS-normalizes four neighboring 1280-D ViT features and concatenates them into m ∈ R^5120. A two-layer GELU MLP maps 5120 → 5120 → 3584, reducing the spatial token count by four while matching the 7B language model’s embedding dimension. It uses no learned resampling queries.</a:t>
            </a:r>
          </a:p>
          <a:p>
            <a:endParaRPr/>
          </a:p>
          <a:p>
            <a:r>
              <a:t>[Sources]</a:t>
            </a:r>
          </a:p>
          <a:p>
            <a:r>
              <a:t>- https://github.com/huggingface/transformers/blob/main/src/transformers/models/qwen2_5_vl/modeling_qwen2_5_vl.py</a:t>
            </a:r>
          </a:p>
          <a:p>
            <a:r>
              <a:t>- https://huggingface.co/Qwen/Qwen2.5-VL-7B-Instruct/raw/main/config.json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Adapter-style VLMs keep the two pretrained towers visible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With patch size 14 and merge size 2, each merged token covers 28×28 input pixels. The numerical example assumes dimensions already divisible by 28; processors resize other inputs to valid bounds.</a:t>
            </a:r>
          </a:p>
          <a:p>
            <a:endParaRPr/>
          </a:p>
          <a:p>
            <a:r>
              <a:t>[Sources]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4412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released implementation uses spatial patch size 14, temporal patch size 2, three input channels, and vision hidden size 1152.</a:t>
            </a:r>
          </a:p>
          <a:p>
            <a:endParaRPr/>
          </a:p>
          <a:p>
            <a:r>
              <a:t>[Sources]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default vision encoder has 32 blocks. Only layers indexed 7, 15, 23, and 31 use full attention; the remaining layers use window attention.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Window attention applies ordinary scaled dot-product attention within local windows; full-attention blocks periodically mix information globally.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Qwen2.5-VL uses a maximum 112×112-pixel window, corresponding to 8×8 patches at patch size 14.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decoder operates autoregressively over a combined multimodal sequence. Standard supervised fine-tuning uses next-token cross-entropy on assistant target tokens.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Multimodal RoPE decomposes rotary position into temporal, height, and width components. Text positions advance equally across all components.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https://arxiv.org/abs/2409.12191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pedagogical example shows why separate height and width rotary coordinates preserve 2D relationships.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https://arxiv.org/abs/2409.12191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Qwen2.5-VL aligns the temporal component of M-RoPE with absolute time and uses dynamic-FPS training.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Qwen2.5-VL uses actual image-scale coordinates for boxes and points rather than traditional normalization and supports stable structured outputs.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The minimal recipe is surprisingly small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report describes training a native dynamic-resolution ViT from scratch, scaling multimodal pretraining to 4.1 trillion tokens, and using supervised/post-training data for task behavior.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Qwen2.5-VL curates general image, document parsing, grounding, video, and visual-agent data. The report emphasizes both pretraining and supervised fine-tuning quality.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This is a pedagogical example modeled on the Qwen team's structured document outputs. Supervised next-token loss trains the assistant response tokens.</a:t>
            </a:r>
          </a:p>
          <a:p>
            <a:endParaRPr/>
          </a:p>
          <a:p>
            <a:r>
              <a:t>[Sources]</a:t>
            </a:r>
          </a:p>
          <a:p>
            <a:r>
              <a:t>- https://qwenlm.github.io/blog/qwen2.5-vl/</a:t>
            </a:r>
          </a:p>
          <a:p>
            <a:r>
              <a:t>- https://arxiv.org/abs/2502.13923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The Qwen2.5-VL report highlights document parsing, visual localization, long-video understanding, and visual-agent behavior.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https://qwenlm.github.io/blog/qwen2.5-vl/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this slide as an implementation and teaching checklist. It synthesizes the architecture and preprocessing details in the paper and released code.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Final synthesis: Qwen2.5-VL balances native-scale visual evidence with computational bottlenecks and multimodal positional structure.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https://arxiv.org/abs/2502.13923</a:t>
            </a:r>
          </a:p>
          <a:p>
            <a:r>
              <a:t>- https://github.com/huggingface/transformers/blob/main/src/transformers/models/qwen2_5_vl/modeling_qwen2_5_vl.py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Rotary position embedding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https://arxiv.org/abs/2104.09864</a:t>
            </a:r>
          </a:p>
          <a:p>
            <a:r>
              <a:t>- https://arxiv.org/abs/2309.16609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The adapter turns an image into a prefix the LLM can consume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https://arxiv.org/abs/2308.12966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Every adapter answers three engineering questions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A projector preserves tokens; a resampler chooses evidence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Teaching cue: The adapter changes where cross-modal mixing happens</a:t>
            </a:r>
          </a:p>
          <a:p>
            <a:endParaRPr/>
          </a:p>
          <a:p>
            <a:r>
              <a:t>[Sources]</a:t>
            </a:r>
          </a:p>
          <a:p>
            <a:r>
              <a:t>- https://arxiv.org/abs/2304.08485</a:t>
            </a:r>
          </a:p>
          <a:p>
            <a:r>
              <a:t>- https://arxiv.org/abs/2308.12966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72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676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">
            <a:extLst>
              <a:ext uri="{FF2B5EF4-FFF2-40B4-BE49-F238E27FC236}">
                <a16:creationId xmlns:a16="http://schemas.microsoft.com/office/drawing/2014/main" id="{7EE82DD8-7C1C-4702-A99D-AAC91ECF2995}"/>
              </a:ext>
            </a:extLst>
          </p:cNvPr>
          <p:cNvSpPr>
            <a:spLocks noGrp="1"/>
          </p:cNvSpPr>
          <p:nvPr/>
        </p:nvSpPr>
        <p:spPr>
          <a:xfrm>
            <a:off x="400050" y="361950"/>
            <a:ext cx="400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12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ADVANCED COMPUTER VISION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D050624E-EFE6-4550-8D33-29E5CAEAECF6}"/>
              </a:ext>
            </a:extLst>
          </p:cNvPr>
          <p:cNvSpPr>
            <a:spLocks noGrp="1"/>
          </p:cNvSpPr>
          <p:nvPr/>
        </p:nvSpPr>
        <p:spPr>
          <a:xfrm>
            <a:off x="400050" y="1619250"/>
            <a:ext cx="752475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4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46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Vision–Language Models</a:t>
            </a:r>
          </a:p>
          <a:p>
            <a:pPr algn="l">
              <a:defRPr sz="46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lang="en-US" sz="46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with an adapter</a:t>
            </a:r>
            <a:endParaRPr sz="4650" b="1" dirty="0">
              <a:solidFill>
                <a:srgbClr val="10182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85FFC88A-F8F0-4A24-A999-D562A9714FED}"/>
              </a:ext>
            </a:extLst>
          </p:cNvPr>
          <p:cNvSpPr>
            <a:spLocks noGrp="1"/>
          </p:cNvSpPr>
          <p:nvPr/>
        </p:nvSpPr>
        <p:spPr>
          <a:xfrm>
            <a:off x="400050" y="4476750"/>
            <a:ext cx="809625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00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800" b="0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From </a:t>
            </a:r>
            <a:r>
              <a:rPr sz="1800" b="0" dirty="0" err="1">
                <a:solidFill>
                  <a:srgbClr val="52606D"/>
                </a:solidFill>
                <a:latin typeface="Arial"/>
                <a:ea typeface="Arial"/>
                <a:cs typeface="Arial"/>
              </a:rPr>
              <a:t>ViT</a:t>
            </a:r>
            <a:r>
              <a:rPr sz="1800" b="0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 features to LLM tokens • </a:t>
            </a:r>
            <a:r>
              <a:rPr sz="1800" b="0" dirty="0" err="1">
                <a:solidFill>
                  <a:srgbClr val="52606D"/>
                </a:solidFill>
                <a:latin typeface="Arial"/>
                <a:ea typeface="Arial"/>
                <a:cs typeface="Arial"/>
              </a:rPr>
              <a:t>LLaVA</a:t>
            </a:r>
            <a:r>
              <a:rPr sz="1800" b="0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, </a:t>
            </a:r>
            <a:r>
              <a:rPr sz="1800" b="0" dirty="0" err="1">
                <a:solidFill>
                  <a:srgbClr val="52606D"/>
                </a:solidFill>
                <a:latin typeface="Arial"/>
                <a:ea typeface="Arial"/>
                <a:cs typeface="Arial"/>
              </a:rPr>
              <a:t>RoPE</a:t>
            </a:r>
            <a:r>
              <a:rPr sz="1800" b="0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, and Qwen‑VL</a:t>
            </a:r>
          </a:p>
        </p:txBody>
      </p:sp>
      <p:sp>
        <p:nvSpPr>
          <p:cNvPr id="4" name="patch-0-0">
            <a:extLst>
              <a:ext uri="{FF2B5EF4-FFF2-40B4-BE49-F238E27FC236}">
                <a16:creationId xmlns:a16="http://schemas.microsoft.com/office/drawing/2014/main" id="{0E6425BE-86F4-4A51-825D-A6782D78C4A9}"/>
              </a:ext>
            </a:extLst>
          </p:cNvPr>
          <p:cNvSpPr>
            <a:spLocks noGrp="1"/>
          </p:cNvSpPr>
          <p:nvPr/>
        </p:nvSpPr>
        <p:spPr>
          <a:xfrm>
            <a:off x="8858250" y="114300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patch-0-1">
            <a:extLst>
              <a:ext uri="{FF2B5EF4-FFF2-40B4-BE49-F238E27FC236}">
                <a16:creationId xmlns:a16="http://schemas.microsoft.com/office/drawing/2014/main" id="{2C1A0C48-D8A7-46DA-BD60-0BA59777A872}"/>
              </a:ext>
            </a:extLst>
          </p:cNvPr>
          <p:cNvSpPr>
            <a:spLocks noGrp="1"/>
          </p:cNvSpPr>
          <p:nvPr/>
        </p:nvSpPr>
        <p:spPr>
          <a:xfrm>
            <a:off x="9220200" y="11430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patch-0-2">
            <a:extLst>
              <a:ext uri="{FF2B5EF4-FFF2-40B4-BE49-F238E27FC236}">
                <a16:creationId xmlns:a16="http://schemas.microsoft.com/office/drawing/2014/main" id="{C25DFF6E-B0B5-4A22-8424-88A3DA851942}"/>
              </a:ext>
            </a:extLst>
          </p:cNvPr>
          <p:cNvSpPr>
            <a:spLocks noGrp="1"/>
          </p:cNvSpPr>
          <p:nvPr/>
        </p:nvSpPr>
        <p:spPr>
          <a:xfrm>
            <a:off x="9582150" y="11430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patch-0-3">
            <a:extLst>
              <a:ext uri="{FF2B5EF4-FFF2-40B4-BE49-F238E27FC236}">
                <a16:creationId xmlns:a16="http://schemas.microsoft.com/office/drawing/2014/main" id="{C0EE1868-ECB6-4E5D-A0EC-0B8085625947}"/>
              </a:ext>
            </a:extLst>
          </p:cNvPr>
          <p:cNvSpPr>
            <a:spLocks noGrp="1"/>
          </p:cNvSpPr>
          <p:nvPr/>
        </p:nvSpPr>
        <p:spPr>
          <a:xfrm>
            <a:off x="9944100" y="114300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patch-0-4">
            <a:extLst>
              <a:ext uri="{FF2B5EF4-FFF2-40B4-BE49-F238E27FC236}">
                <a16:creationId xmlns:a16="http://schemas.microsoft.com/office/drawing/2014/main" id="{C2D2D48D-B5EC-4D96-99BF-C9F466C70BAF}"/>
              </a:ext>
            </a:extLst>
          </p:cNvPr>
          <p:cNvSpPr>
            <a:spLocks noGrp="1"/>
          </p:cNvSpPr>
          <p:nvPr/>
        </p:nvSpPr>
        <p:spPr>
          <a:xfrm>
            <a:off x="10306050" y="114300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patch-0-5">
            <a:extLst>
              <a:ext uri="{FF2B5EF4-FFF2-40B4-BE49-F238E27FC236}">
                <a16:creationId xmlns:a16="http://schemas.microsoft.com/office/drawing/2014/main" id="{6985EDE1-3656-4D67-A0FD-E8BF427F76AE}"/>
              </a:ext>
            </a:extLst>
          </p:cNvPr>
          <p:cNvSpPr>
            <a:spLocks noGrp="1"/>
          </p:cNvSpPr>
          <p:nvPr/>
        </p:nvSpPr>
        <p:spPr>
          <a:xfrm>
            <a:off x="10668000" y="11430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patch-0-6">
            <a:extLst>
              <a:ext uri="{FF2B5EF4-FFF2-40B4-BE49-F238E27FC236}">
                <a16:creationId xmlns:a16="http://schemas.microsoft.com/office/drawing/2014/main" id="{E3DB208E-FFC3-4EB3-969C-1A95A7044297}"/>
              </a:ext>
            </a:extLst>
          </p:cNvPr>
          <p:cNvSpPr>
            <a:spLocks noGrp="1"/>
          </p:cNvSpPr>
          <p:nvPr/>
        </p:nvSpPr>
        <p:spPr>
          <a:xfrm>
            <a:off x="11029950" y="114300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patch-1-0">
            <a:extLst>
              <a:ext uri="{FF2B5EF4-FFF2-40B4-BE49-F238E27FC236}">
                <a16:creationId xmlns:a16="http://schemas.microsoft.com/office/drawing/2014/main" id="{EB0F3F41-3CE1-4132-B720-9A2D6BBEBC81}"/>
              </a:ext>
            </a:extLst>
          </p:cNvPr>
          <p:cNvSpPr>
            <a:spLocks noGrp="1"/>
          </p:cNvSpPr>
          <p:nvPr/>
        </p:nvSpPr>
        <p:spPr>
          <a:xfrm>
            <a:off x="8858250" y="150495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patch-1-1">
            <a:extLst>
              <a:ext uri="{FF2B5EF4-FFF2-40B4-BE49-F238E27FC236}">
                <a16:creationId xmlns:a16="http://schemas.microsoft.com/office/drawing/2014/main" id="{724118C6-A7BD-408C-953A-F2AA7697A134}"/>
              </a:ext>
            </a:extLst>
          </p:cNvPr>
          <p:cNvSpPr>
            <a:spLocks noGrp="1"/>
          </p:cNvSpPr>
          <p:nvPr/>
        </p:nvSpPr>
        <p:spPr>
          <a:xfrm>
            <a:off x="9220200" y="150495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patch-1-2">
            <a:extLst>
              <a:ext uri="{FF2B5EF4-FFF2-40B4-BE49-F238E27FC236}">
                <a16:creationId xmlns:a16="http://schemas.microsoft.com/office/drawing/2014/main" id="{8F70C172-281E-4919-A73F-DD1541DB7DC5}"/>
              </a:ext>
            </a:extLst>
          </p:cNvPr>
          <p:cNvSpPr>
            <a:spLocks noGrp="1"/>
          </p:cNvSpPr>
          <p:nvPr/>
        </p:nvSpPr>
        <p:spPr>
          <a:xfrm>
            <a:off x="9582150" y="150495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patch-1-3">
            <a:extLst>
              <a:ext uri="{FF2B5EF4-FFF2-40B4-BE49-F238E27FC236}">
                <a16:creationId xmlns:a16="http://schemas.microsoft.com/office/drawing/2014/main" id="{8FB44A5F-F380-46AC-9A0D-5FADC13A968D}"/>
              </a:ext>
            </a:extLst>
          </p:cNvPr>
          <p:cNvSpPr>
            <a:spLocks noGrp="1"/>
          </p:cNvSpPr>
          <p:nvPr/>
        </p:nvSpPr>
        <p:spPr>
          <a:xfrm>
            <a:off x="9944100" y="150495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patch-1-4">
            <a:extLst>
              <a:ext uri="{FF2B5EF4-FFF2-40B4-BE49-F238E27FC236}">
                <a16:creationId xmlns:a16="http://schemas.microsoft.com/office/drawing/2014/main" id="{B55CC446-E19A-48F9-A214-033E4594140A}"/>
              </a:ext>
            </a:extLst>
          </p:cNvPr>
          <p:cNvSpPr>
            <a:spLocks noGrp="1"/>
          </p:cNvSpPr>
          <p:nvPr/>
        </p:nvSpPr>
        <p:spPr>
          <a:xfrm>
            <a:off x="10306050" y="150495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patch-1-5">
            <a:extLst>
              <a:ext uri="{FF2B5EF4-FFF2-40B4-BE49-F238E27FC236}">
                <a16:creationId xmlns:a16="http://schemas.microsoft.com/office/drawing/2014/main" id="{4FF68B9A-0117-4AEE-B425-E62B53E70FE8}"/>
              </a:ext>
            </a:extLst>
          </p:cNvPr>
          <p:cNvSpPr>
            <a:spLocks noGrp="1"/>
          </p:cNvSpPr>
          <p:nvPr/>
        </p:nvSpPr>
        <p:spPr>
          <a:xfrm>
            <a:off x="10668000" y="150495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patch-1-6">
            <a:extLst>
              <a:ext uri="{FF2B5EF4-FFF2-40B4-BE49-F238E27FC236}">
                <a16:creationId xmlns:a16="http://schemas.microsoft.com/office/drawing/2014/main" id="{D17A6DC8-6A43-42D9-A41B-A65B5DAF1070}"/>
              </a:ext>
            </a:extLst>
          </p:cNvPr>
          <p:cNvSpPr>
            <a:spLocks noGrp="1"/>
          </p:cNvSpPr>
          <p:nvPr/>
        </p:nvSpPr>
        <p:spPr>
          <a:xfrm>
            <a:off x="11029950" y="150495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patch-2-0">
            <a:extLst>
              <a:ext uri="{FF2B5EF4-FFF2-40B4-BE49-F238E27FC236}">
                <a16:creationId xmlns:a16="http://schemas.microsoft.com/office/drawing/2014/main" id="{CFBE0B34-48A3-44D3-9F41-790C13CA6145}"/>
              </a:ext>
            </a:extLst>
          </p:cNvPr>
          <p:cNvSpPr>
            <a:spLocks noGrp="1"/>
          </p:cNvSpPr>
          <p:nvPr/>
        </p:nvSpPr>
        <p:spPr>
          <a:xfrm>
            <a:off x="8858250" y="18669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patch-2-1">
            <a:extLst>
              <a:ext uri="{FF2B5EF4-FFF2-40B4-BE49-F238E27FC236}">
                <a16:creationId xmlns:a16="http://schemas.microsoft.com/office/drawing/2014/main" id="{C253048C-48CF-4AB6-B925-866934A3EDBB}"/>
              </a:ext>
            </a:extLst>
          </p:cNvPr>
          <p:cNvSpPr>
            <a:spLocks noGrp="1"/>
          </p:cNvSpPr>
          <p:nvPr/>
        </p:nvSpPr>
        <p:spPr>
          <a:xfrm>
            <a:off x="9220200" y="186690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patch-2-2">
            <a:extLst>
              <a:ext uri="{FF2B5EF4-FFF2-40B4-BE49-F238E27FC236}">
                <a16:creationId xmlns:a16="http://schemas.microsoft.com/office/drawing/2014/main" id="{E53B03D5-75DF-4135-BC44-63E915302979}"/>
              </a:ext>
            </a:extLst>
          </p:cNvPr>
          <p:cNvSpPr>
            <a:spLocks noGrp="1"/>
          </p:cNvSpPr>
          <p:nvPr/>
        </p:nvSpPr>
        <p:spPr>
          <a:xfrm>
            <a:off x="9582150" y="186690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patch-2-3">
            <a:extLst>
              <a:ext uri="{FF2B5EF4-FFF2-40B4-BE49-F238E27FC236}">
                <a16:creationId xmlns:a16="http://schemas.microsoft.com/office/drawing/2014/main" id="{C9A67C86-D7BF-42EC-84DB-A5B8B4329B03}"/>
              </a:ext>
            </a:extLst>
          </p:cNvPr>
          <p:cNvSpPr>
            <a:spLocks noGrp="1"/>
          </p:cNvSpPr>
          <p:nvPr/>
        </p:nvSpPr>
        <p:spPr>
          <a:xfrm>
            <a:off x="9944100" y="18669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patch-2-4">
            <a:extLst>
              <a:ext uri="{FF2B5EF4-FFF2-40B4-BE49-F238E27FC236}">
                <a16:creationId xmlns:a16="http://schemas.microsoft.com/office/drawing/2014/main" id="{06BCB07A-948A-4048-95E4-9C4B1DABCB79}"/>
              </a:ext>
            </a:extLst>
          </p:cNvPr>
          <p:cNvSpPr>
            <a:spLocks noGrp="1"/>
          </p:cNvSpPr>
          <p:nvPr/>
        </p:nvSpPr>
        <p:spPr>
          <a:xfrm>
            <a:off x="10306050" y="186690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patch-2-5">
            <a:extLst>
              <a:ext uri="{FF2B5EF4-FFF2-40B4-BE49-F238E27FC236}">
                <a16:creationId xmlns:a16="http://schemas.microsoft.com/office/drawing/2014/main" id="{08E85A92-F2A8-4518-92D5-8F634BEB3A9D}"/>
              </a:ext>
            </a:extLst>
          </p:cNvPr>
          <p:cNvSpPr>
            <a:spLocks noGrp="1"/>
          </p:cNvSpPr>
          <p:nvPr/>
        </p:nvSpPr>
        <p:spPr>
          <a:xfrm>
            <a:off x="10668000" y="18669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patch-2-6">
            <a:extLst>
              <a:ext uri="{FF2B5EF4-FFF2-40B4-BE49-F238E27FC236}">
                <a16:creationId xmlns:a16="http://schemas.microsoft.com/office/drawing/2014/main" id="{0C8C35E2-E4AF-4E5B-831E-4ADC163A3603}"/>
              </a:ext>
            </a:extLst>
          </p:cNvPr>
          <p:cNvSpPr>
            <a:spLocks noGrp="1"/>
          </p:cNvSpPr>
          <p:nvPr/>
        </p:nvSpPr>
        <p:spPr>
          <a:xfrm>
            <a:off x="11029950" y="186690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patch-3-0">
            <a:extLst>
              <a:ext uri="{FF2B5EF4-FFF2-40B4-BE49-F238E27FC236}">
                <a16:creationId xmlns:a16="http://schemas.microsoft.com/office/drawing/2014/main" id="{74468C9A-CCE9-432E-A3A5-484FB304BA78}"/>
              </a:ext>
            </a:extLst>
          </p:cNvPr>
          <p:cNvSpPr>
            <a:spLocks noGrp="1"/>
          </p:cNvSpPr>
          <p:nvPr/>
        </p:nvSpPr>
        <p:spPr>
          <a:xfrm>
            <a:off x="8858250" y="222885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patch-3-1">
            <a:extLst>
              <a:ext uri="{FF2B5EF4-FFF2-40B4-BE49-F238E27FC236}">
                <a16:creationId xmlns:a16="http://schemas.microsoft.com/office/drawing/2014/main" id="{12E4F804-6DE0-4686-8638-52D3AC97B508}"/>
              </a:ext>
            </a:extLst>
          </p:cNvPr>
          <p:cNvSpPr>
            <a:spLocks noGrp="1"/>
          </p:cNvSpPr>
          <p:nvPr/>
        </p:nvSpPr>
        <p:spPr>
          <a:xfrm>
            <a:off x="9220200" y="222885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patch-3-2">
            <a:extLst>
              <a:ext uri="{FF2B5EF4-FFF2-40B4-BE49-F238E27FC236}">
                <a16:creationId xmlns:a16="http://schemas.microsoft.com/office/drawing/2014/main" id="{62ED3F9B-1955-4D2F-9C01-2BB859D40990}"/>
              </a:ext>
            </a:extLst>
          </p:cNvPr>
          <p:cNvSpPr>
            <a:spLocks noGrp="1"/>
          </p:cNvSpPr>
          <p:nvPr/>
        </p:nvSpPr>
        <p:spPr>
          <a:xfrm>
            <a:off x="9582150" y="222885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patch-3-3">
            <a:extLst>
              <a:ext uri="{FF2B5EF4-FFF2-40B4-BE49-F238E27FC236}">
                <a16:creationId xmlns:a16="http://schemas.microsoft.com/office/drawing/2014/main" id="{121C1B39-F9B1-4777-94C3-2DB5B0603360}"/>
              </a:ext>
            </a:extLst>
          </p:cNvPr>
          <p:cNvSpPr>
            <a:spLocks noGrp="1"/>
          </p:cNvSpPr>
          <p:nvPr/>
        </p:nvSpPr>
        <p:spPr>
          <a:xfrm>
            <a:off x="9944100" y="222885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patch-3-4">
            <a:extLst>
              <a:ext uri="{FF2B5EF4-FFF2-40B4-BE49-F238E27FC236}">
                <a16:creationId xmlns:a16="http://schemas.microsoft.com/office/drawing/2014/main" id="{384CA42A-3FFA-490E-9333-C1D67BDD8304}"/>
              </a:ext>
            </a:extLst>
          </p:cNvPr>
          <p:cNvSpPr>
            <a:spLocks noGrp="1"/>
          </p:cNvSpPr>
          <p:nvPr/>
        </p:nvSpPr>
        <p:spPr>
          <a:xfrm>
            <a:off x="10306050" y="222885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patch-3-5">
            <a:extLst>
              <a:ext uri="{FF2B5EF4-FFF2-40B4-BE49-F238E27FC236}">
                <a16:creationId xmlns:a16="http://schemas.microsoft.com/office/drawing/2014/main" id="{905112BE-1C46-4D11-8D18-DE0FF9964E68}"/>
              </a:ext>
            </a:extLst>
          </p:cNvPr>
          <p:cNvSpPr>
            <a:spLocks noGrp="1"/>
          </p:cNvSpPr>
          <p:nvPr/>
        </p:nvSpPr>
        <p:spPr>
          <a:xfrm>
            <a:off x="10668000" y="222885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patch-3-6">
            <a:extLst>
              <a:ext uri="{FF2B5EF4-FFF2-40B4-BE49-F238E27FC236}">
                <a16:creationId xmlns:a16="http://schemas.microsoft.com/office/drawing/2014/main" id="{E3AB0278-3D23-4EE6-9FFF-D1612C4D84F8}"/>
              </a:ext>
            </a:extLst>
          </p:cNvPr>
          <p:cNvSpPr>
            <a:spLocks noGrp="1"/>
          </p:cNvSpPr>
          <p:nvPr/>
        </p:nvSpPr>
        <p:spPr>
          <a:xfrm>
            <a:off x="11029950" y="222885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patch-4-0">
            <a:extLst>
              <a:ext uri="{FF2B5EF4-FFF2-40B4-BE49-F238E27FC236}">
                <a16:creationId xmlns:a16="http://schemas.microsoft.com/office/drawing/2014/main" id="{7F68E338-B25C-49C4-B1D0-CD10D62E1BF7}"/>
              </a:ext>
            </a:extLst>
          </p:cNvPr>
          <p:cNvSpPr>
            <a:spLocks noGrp="1"/>
          </p:cNvSpPr>
          <p:nvPr/>
        </p:nvSpPr>
        <p:spPr>
          <a:xfrm>
            <a:off x="8858250" y="259080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patch-4-1">
            <a:extLst>
              <a:ext uri="{FF2B5EF4-FFF2-40B4-BE49-F238E27FC236}">
                <a16:creationId xmlns:a16="http://schemas.microsoft.com/office/drawing/2014/main" id="{BB47FA54-DABE-4E13-9A58-FFA26B52A826}"/>
              </a:ext>
            </a:extLst>
          </p:cNvPr>
          <p:cNvSpPr>
            <a:spLocks noGrp="1"/>
          </p:cNvSpPr>
          <p:nvPr/>
        </p:nvSpPr>
        <p:spPr>
          <a:xfrm>
            <a:off x="9220200" y="25908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patch-4-2">
            <a:extLst>
              <a:ext uri="{FF2B5EF4-FFF2-40B4-BE49-F238E27FC236}">
                <a16:creationId xmlns:a16="http://schemas.microsoft.com/office/drawing/2014/main" id="{0A2A4BC3-071A-44F2-B628-9D9E5C4B7CF2}"/>
              </a:ext>
            </a:extLst>
          </p:cNvPr>
          <p:cNvSpPr>
            <a:spLocks noGrp="1"/>
          </p:cNvSpPr>
          <p:nvPr/>
        </p:nvSpPr>
        <p:spPr>
          <a:xfrm>
            <a:off x="9582150" y="259080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patch-4-3">
            <a:extLst>
              <a:ext uri="{FF2B5EF4-FFF2-40B4-BE49-F238E27FC236}">
                <a16:creationId xmlns:a16="http://schemas.microsoft.com/office/drawing/2014/main" id="{16114AE3-9514-44AA-A5E9-F77D3B9D9EC3}"/>
              </a:ext>
            </a:extLst>
          </p:cNvPr>
          <p:cNvSpPr>
            <a:spLocks noGrp="1"/>
          </p:cNvSpPr>
          <p:nvPr/>
        </p:nvSpPr>
        <p:spPr>
          <a:xfrm>
            <a:off x="9944100" y="25908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patch-4-4">
            <a:extLst>
              <a:ext uri="{FF2B5EF4-FFF2-40B4-BE49-F238E27FC236}">
                <a16:creationId xmlns:a16="http://schemas.microsoft.com/office/drawing/2014/main" id="{78EA0287-330C-4F86-8728-8CF00370FD84}"/>
              </a:ext>
            </a:extLst>
          </p:cNvPr>
          <p:cNvSpPr>
            <a:spLocks noGrp="1"/>
          </p:cNvSpPr>
          <p:nvPr/>
        </p:nvSpPr>
        <p:spPr>
          <a:xfrm>
            <a:off x="10306050" y="2590800"/>
            <a:ext cx="266700" cy="26670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patch-4-5">
            <a:extLst>
              <a:ext uri="{FF2B5EF4-FFF2-40B4-BE49-F238E27FC236}">
                <a16:creationId xmlns:a16="http://schemas.microsoft.com/office/drawing/2014/main" id="{6FDB6E3D-A07B-4E52-8839-37CC4946D69E}"/>
              </a:ext>
            </a:extLst>
          </p:cNvPr>
          <p:cNvSpPr>
            <a:spLocks noGrp="1"/>
          </p:cNvSpPr>
          <p:nvPr/>
        </p:nvSpPr>
        <p:spPr>
          <a:xfrm>
            <a:off x="10668000" y="2590800"/>
            <a:ext cx="266700" cy="26670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patch-4-6">
            <a:extLst>
              <a:ext uri="{FF2B5EF4-FFF2-40B4-BE49-F238E27FC236}">
                <a16:creationId xmlns:a16="http://schemas.microsoft.com/office/drawing/2014/main" id="{9D065C24-D0E0-4121-B061-CDC22AB43194}"/>
              </a:ext>
            </a:extLst>
          </p:cNvPr>
          <p:cNvSpPr>
            <a:spLocks noGrp="1"/>
          </p:cNvSpPr>
          <p:nvPr/>
        </p:nvSpPr>
        <p:spPr>
          <a:xfrm>
            <a:off x="11029950" y="2590800"/>
            <a:ext cx="266700" cy="2667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0D8C184-2467-085A-AEEA-691AD4A7CCA5}"/>
              </a:ext>
            </a:extLst>
          </p:cNvPr>
          <p:cNvSpPr txBox="1"/>
          <p:nvPr/>
        </p:nvSpPr>
        <p:spPr>
          <a:xfrm>
            <a:off x="400050" y="3643640"/>
            <a:ext cx="5913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Longin Jan Latecki, latecki@temple.edu</a:t>
            </a:r>
          </a:p>
        </p:txBody>
      </p:sp>
    </p:spTree>
    <p:extLst>
      <p:ext uri="{BB962C8B-B14F-4D97-AF65-F5344CB8AC3E}">
        <p14:creationId xmlns:p14="http://schemas.microsoft.com/office/powerpoint/2010/main" val="340989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yebrow">
            <a:extLst>
              <a:ext uri="{FF2B5EF4-FFF2-40B4-BE49-F238E27FC236}">
                <a16:creationId xmlns:a16="http://schemas.microsoft.com/office/drawing/2014/main" id="{62179863-8F02-4BA0-A2EA-57C4B8B4DBA7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086122A-5E7C-47DE-B9AB-FC0D50269C2C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adapter turns an image into a prefix the LLM can consume</a:t>
            </a:r>
          </a:p>
        </p:txBody>
      </p:sp>
      <p:cxnSp>
        <p:nvCxnSpPr>
          <p:cNvPr id="38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EE62C41A-B4D1-4BB4-9D2B-A32D46C3D29D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5" name="token-0">
            <a:extLst>
              <a:ext uri="{FF2B5EF4-FFF2-40B4-BE49-F238E27FC236}">
                <a16:creationId xmlns:a16="http://schemas.microsoft.com/office/drawing/2014/main" id="{3B7AA483-5309-4DC1-8BBB-1ABABD49A060}"/>
              </a:ext>
            </a:extLst>
          </p:cNvPr>
          <p:cNvSpPr>
            <a:spLocks noGrp="1"/>
          </p:cNvSpPr>
          <p:nvPr/>
        </p:nvSpPr>
        <p:spPr>
          <a:xfrm>
            <a:off x="523875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5260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DCB5A003-E19B-4375-8612-1B466DC3972E}"/>
              </a:ext>
            </a:extLst>
          </p:cNvPr>
          <p:cNvSpPr>
            <a:spLocks noGrp="1"/>
          </p:cNvSpPr>
          <p:nvPr/>
        </p:nvSpPr>
        <p:spPr>
          <a:xfrm>
            <a:off x="523875" y="2400300"/>
            <a:ext cx="1045845" cy="95250"/>
          </a:xfrm>
          <a:prstGeom prst="rect">
            <a:avLst/>
          </a:prstGeom>
          <a:solidFill>
            <a:srgbClr val="52606D"/>
          </a:solidFill>
          <a:ln w="9525">
            <a:solidFill>
              <a:srgbClr val="52606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524509A7-52FC-4445-974A-B97F0275920B}"/>
              </a:ext>
            </a:extLst>
          </p:cNvPr>
          <p:cNvSpPr>
            <a:spLocks noGrp="1"/>
          </p:cNvSpPr>
          <p:nvPr/>
        </p:nvSpPr>
        <p:spPr>
          <a:xfrm>
            <a:off x="571500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&lt;BOS&gt;</a:t>
            </a:r>
          </a:p>
        </p:txBody>
      </p:sp>
      <p:sp>
        <p:nvSpPr>
          <p:cNvPr id="8" name="token-1">
            <a:extLst>
              <a:ext uri="{FF2B5EF4-FFF2-40B4-BE49-F238E27FC236}">
                <a16:creationId xmlns:a16="http://schemas.microsoft.com/office/drawing/2014/main" id="{5FEB666C-28FA-424D-A568-8EDA8BFDD2F9}"/>
              </a:ext>
            </a:extLst>
          </p:cNvPr>
          <p:cNvSpPr>
            <a:spLocks noGrp="1"/>
          </p:cNvSpPr>
          <p:nvPr/>
        </p:nvSpPr>
        <p:spPr>
          <a:xfrm>
            <a:off x="1645920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DA8A923F-9711-48A8-9100-1F7C927F3F55}"/>
              </a:ext>
            </a:extLst>
          </p:cNvPr>
          <p:cNvSpPr>
            <a:spLocks noGrp="1"/>
          </p:cNvSpPr>
          <p:nvPr/>
        </p:nvSpPr>
        <p:spPr>
          <a:xfrm>
            <a:off x="1645920" y="2400300"/>
            <a:ext cx="1045845" cy="9525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990C758E-A01B-4AFB-B720-596AE63FFC42}"/>
              </a:ext>
            </a:extLst>
          </p:cNvPr>
          <p:cNvSpPr>
            <a:spLocks noGrp="1"/>
          </p:cNvSpPr>
          <p:nvPr/>
        </p:nvSpPr>
        <p:spPr>
          <a:xfrm>
            <a:off x="1693545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&lt;img&gt;</a:t>
            </a:r>
          </a:p>
        </p:txBody>
      </p:sp>
      <p:sp>
        <p:nvSpPr>
          <p:cNvPr id="11" name="token-2">
            <a:extLst>
              <a:ext uri="{FF2B5EF4-FFF2-40B4-BE49-F238E27FC236}">
                <a16:creationId xmlns:a16="http://schemas.microsoft.com/office/drawing/2014/main" id="{6A43906C-805E-44A7-9DFB-9C21E67388C6}"/>
              </a:ext>
            </a:extLst>
          </p:cNvPr>
          <p:cNvSpPr>
            <a:spLocks noGrp="1"/>
          </p:cNvSpPr>
          <p:nvPr/>
        </p:nvSpPr>
        <p:spPr>
          <a:xfrm>
            <a:off x="2767965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256DA843-0E3B-48D7-96C9-ACCE627284C0}"/>
              </a:ext>
            </a:extLst>
          </p:cNvPr>
          <p:cNvSpPr>
            <a:spLocks noGrp="1"/>
          </p:cNvSpPr>
          <p:nvPr/>
        </p:nvSpPr>
        <p:spPr>
          <a:xfrm>
            <a:off x="2767965" y="2400300"/>
            <a:ext cx="1045845" cy="9525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C17E80B4-5DCF-4199-A575-7C5B1EF2B122}"/>
              </a:ext>
            </a:extLst>
          </p:cNvPr>
          <p:cNvSpPr>
            <a:spLocks noGrp="1"/>
          </p:cNvSpPr>
          <p:nvPr/>
        </p:nvSpPr>
        <p:spPr>
          <a:xfrm>
            <a:off x="2815590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v₁</a:t>
            </a:r>
          </a:p>
        </p:txBody>
      </p:sp>
      <p:sp>
        <p:nvSpPr>
          <p:cNvPr id="14" name="token-3">
            <a:extLst>
              <a:ext uri="{FF2B5EF4-FFF2-40B4-BE49-F238E27FC236}">
                <a16:creationId xmlns:a16="http://schemas.microsoft.com/office/drawing/2014/main" id="{416EB15C-1CD0-4A18-86C5-1F982FE1EAD5}"/>
              </a:ext>
            </a:extLst>
          </p:cNvPr>
          <p:cNvSpPr>
            <a:spLocks noGrp="1"/>
          </p:cNvSpPr>
          <p:nvPr/>
        </p:nvSpPr>
        <p:spPr>
          <a:xfrm>
            <a:off x="3890010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147045AF-543D-4B8E-95F8-0DE52BC00CDD}"/>
              </a:ext>
            </a:extLst>
          </p:cNvPr>
          <p:cNvSpPr>
            <a:spLocks noGrp="1"/>
          </p:cNvSpPr>
          <p:nvPr/>
        </p:nvSpPr>
        <p:spPr>
          <a:xfrm>
            <a:off x="3890010" y="2400300"/>
            <a:ext cx="1045845" cy="9525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DF3A9E3E-3A72-4795-B877-3CAE5086738F}"/>
              </a:ext>
            </a:extLst>
          </p:cNvPr>
          <p:cNvSpPr>
            <a:spLocks noGrp="1"/>
          </p:cNvSpPr>
          <p:nvPr/>
        </p:nvSpPr>
        <p:spPr>
          <a:xfrm>
            <a:off x="3937635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v₂</a:t>
            </a:r>
          </a:p>
        </p:txBody>
      </p:sp>
      <p:sp>
        <p:nvSpPr>
          <p:cNvPr id="17" name="token-4">
            <a:extLst>
              <a:ext uri="{FF2B5EF4-FFF2-40B4-BE49-F238E27FC236}">
                <a16:creationId xmlns:a16="http://schemas.microsoft.com/office/drawing/2014/main" id="{6779A8E4-8C19-4E62-8AEB-9FDBC58FE71B}"/>
              </a:ext>
            </a:extLst>
          </p:cNvPr>
          <p:cNvSpPr>
            <a:spLocks noGrp="1"/>
          </p:cNvSpPr>
          <p:nvPr/>
        </p:nvSpPr>
        <p:spPr>
          <a:xfrm>
            <a:off x="5012055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94976F62-4800-43FC-9B33-ED876EDE757D}"/>
              </a:ext>
            </a:extLst>
          </p:cNvPr>
          <p:cNvSpPr>
            <a:spLocks noGrp="1"/>
          </p:cNvSpPr>
          <p:nvPr/>
        </p:nvSpPr>
        <p:spPr>
          <a:xfrm>
            <a:off x="5012055" y="2400300"/>
            <a:ext cx="1045845" cy="9525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EB50130E-8C44-40E2-86D3-EC6E5CE39FA9}"/>
              </a:ext>
            </a:extLst>
          </p:cNvPr>
          <p:cNvSpPr>
            <a:spLocks noGrp="1"/>
          </p:cNvSpPr>
          <p:nvPr/>
        </p:nvSpPr>
        <p:spPr>
          <a:xfrm>
            <a:off x="5059680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…</a:t>
            </a:r>
          </a:p>
        </p:txBody>
      </p:sp>
      <p:sp>
        <p:nvSpPr>
          <p:cNvPr id="20" name="token-5">
            <a:extLst>
              <a:ext uri="{FF2B5EF4-FFF2-40B4-BE49-F238E27FC236}">
                <a16:creationId xmlns:a16="http://schemas.microsoft.com/office/drawing/2014/main" id="{D77CF98D-9657-4677-A9C5-A495AE88280E}"/>
              </a:ext>
            </a:extLst>
          </p:cNvPr>
          <p:cNvSpPr>
            <a:spLocks noGrp="1"/>
          </p:cNvSpPr>
          <p:nvPr/>
        </p:nvSpPr>
        <p:spPr>
          <a:xfrm>
            <a:off x="6134100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675676FF-82EE-4F1B-BC4C-2620F6A93C4A}"/>
              </a:ext>
            </a:extLst>
          </p:cNvPr>
          <p:cNvSpPr>
            <a:spLocks noGrp="1"/>
          </p:cNvSpPr>
          <p:nvPr/>
        </p:nvSpPr>
        <p:spPr>
          <a:xfrm>
            <a:off x="6134100" y="2400300"/>
            <a:ext cx="1045845" cy="95250"/>
          </a:xfrm>
          <a:prstGeom prst="rect">
            <a:avLst/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46EF42DE-B81F-4970-9020-AD8D76FAB2B9}"/>
              </a:ext>
            </a:extLst>
          </p:cNvPr>
          <p:cNvSpPr>
            <a:spLocks noGrp="1"/>
          </p:cNvSpPr>
          <p:nvPr/>
        </p:nvSpPr>
        <p:spPr>
          <a:xfrm>
            <a:off x="6181725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vₘ</a:t>
            </a:r>
          </a:p>
        </p:txBody>
      </p:sp>
      <p:sp>
        <p:nvSpPr>
          <p:cNvPr id="23" name="token-6">
            <a:extLst>
              <a:ext uri="{FF2B5EF4-FFF2-40B4-BE49-F238E27FC236}">
                <a16:creationId xmlns:a16="http://schemas.microsoft.com/office/drawing/2014/main" id="{F55C9E92-0CC6-4442-AB6E-111A2646D728}"/>
              </a:ext>
            </a:extLst>
          </p:cNvPr>
          <p:cNvSpPr>
            <a:spLocks noGrp="1"/>
          </p:cNvSpPr>
          <p:nvPr/>
        </p:nvSpPr>
        <p:spPr>
          <a:xfrm>
            <a:off x="7256145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C6E007C4-33A7-4908-94BD-AEDF65A6AA32}"/>
              </a:ext>
            </a:extLst>
          </p:cNvPr>
          <p:cNvSpPr>
            <a:spLocks noGrp="1"/>
          </p:cNvSpPr>
          <p:nvPr/>
        </p:nvSpPr>
        <p:spPr>
          <a:xfrm>
            <a:off x="7256145" y="2400300"/>
            <a:ext cx="1045845" cy="9525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D4D43853-77BE-4694-B16D-0224718D130C}"/>
              </a:ext>
            </a:extLst>
          </p:cNvPr>
          <p:cNvSpPr>
            <a:spLocks noGrp="1"/>
          </p:cNvSpPr>
          <p:nvPr/>
        </p:nvSpPr>
        <p:spPr>
          <a:xfrm>
            <a:off x="7303770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&lt;/img&gt;</a:t>
            </a:r>
          </a:p>
        </p:txBody>
      </p:sp>
      <p:sp>
        <p:nvSpPr>
          <p:cNvPr id="26" name="token-7">
            <a:extLst>
              <a:ext uri="{FF2B5EF4-FFF2-40B4-BE49-F238E27FC236}">
                <a16:creationId xmlns:a16="http://schemas.microsoft.com/office/drawing/2014/main" id="{4573A76C-A140-4B5E-B401-8E3C7B680671}"/>
              </a:ext>
            </a:extLst>
          </p:cNvPr>
          <p:cNvSpPr>
            <a:spLocks noGrp="1"/>
          </p:cNvSpPr>
          <p:nvPr/>
        </p:nvSpPr>
        <p:spPr>
          <a:xfrm>
            <a:off x="8378190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id="{77C75A05-2336-4375-8646-5D17A1272E72}"/>
              </a:ext>
            </a:extLst>
          </p:cNvPr>
          <p:cNvSpPr>
            <a:spLocks noGrp="1"/>
          </p:cNvSpPr>
          <p:nvPr/>
        </p:nvSpPr>
        <p:spPr>
          <a:xfrm>
            <a:off x="8378190" y="2400300"/>
            <a:ext cx="1045845" cy="9525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8574A47B-4725-4BFD-8EE1-7FDD08DA9686}"/>
              </a:ext>
            </a:extLst>
          </p:cNvPr>
          <p:cNvSpPr>
            <a:spLocks noGrp="1"/>
          </p:cNvSpPr>
          <p:nvPr/>
        </p:nvSpPr>
        <p:spPr>
          <a:xfrm>
            <a:off x="8425815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User:</a:t>
            </a:r>
          </a:p>
        </p:txBody>
      </p:sp>
      <p:sp>
        <p:nvSpPr>
          <p:cNvPr id="29" name="token-8">
            <a:extLst>
              <a:ext uri="{FF2B5EF4-FFF2-40B4-BE49-F238E27FC236}">
                <a16:creationId xmlns:a16="http://schemas.microsoft.com/office/drawing/2014/main" id="{2B883FC6-1B49-4226-92B2-3B40D095ED6E}"/>
              </a:ext>
            </a:extLst>
          </p:cNvPr>
          <p:cNvSpPr>
            <a:spLocks noGrp="1"/>
          </p:cNvSpPr>
          <p:nvPr/>
        </p:nvSpPr>
        <p:spPr>
          <a:xfrm>
            <a:off x="9500235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">
            <a:extLst>
              <a:ext uri="{FF2B5EF4-FFF2-40B4-BE49-F238E27FC236}">
                <a16:creationId xmlns:a16="http://schemas.microsoft.com/office/drawing/2014/main" id="{4202923B-2C38-42C3-8B60-40E3538A0A97}"/>
              </a:ext>
            </a:extLst>
          </p:cNvPr>
          <p:cNvSpPr>
            <a:spLocks noGrp="1"/>
          </p:cNvSpPr>
          <p:nvPr/>
        </p:nvSpPr>
        <p:spPr>
          <a:xfrm>
            <a:off x="9500235" y="2400300"/>
            <a:ext cx="1045845" cy="9525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">
            <a:extLst>
              <a:ext uri="{FF2B5EF4-FFF2-40B4-BE49-F238E27FC236}">
                <a16:creationId xmlns:a16="http://schemas.microsoft.com/office/drawing/2014/main" id="{17F3E56D-8CED-4841-A48A-26AEB4869C25}"/>
              </a:ext>
            </a:extLst>
          </p:cNvPr>
          <p:cNvSpPr>
            <a:spLocks noGrp="1"/>
          </p:cNvSpPr>
          <p:nvPr/>
        </p:nvSpPr>
        <p:spPr>
          <a:xfrm>
            <a:off x="9547860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What…?</a:t>
            </a:r>
          </a:p>
        </p:txBody>
      </p:sp>
      <p:sp>
        <p:nvSpPr>
          <p:cNvPr id="32" name="token-9">
            <a:extLst>
              <a:ext uri="{FF2B5EF4-FFF2-40B4-BE49-F238E27FC236}">
                <a16:creationId xmlns:a16="http://schemas.microsoft.com/office/drawing/2014/main" id="{1986727A-991C-4C05-8DCC-5855E3D188D1}"/>
              </a:ext>
            </a:extLst>
          </p:cNvPr>
          <p:cNvSpPr>
            <a:spLocks noGrp="1"/>
          </p:cNvSpPr>
          <p:nvPr/>
        </p:nvSpPr>
        <p:spPr>
          <a:xfrm>
            <a:off x="10622280" y="2400300"/>
            <a:ext cx="1045845" cy="85725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86752DBF-19A9-4876-8056-2CBBA310C52E}"/>
              </a:ext>
            </a:extLst>
          </p:cNvPr>
          <p:cNvSpPr>
            <a:spLocks noGrp="1"/>
          </p:cNvSpPr>
          <p:nvPr/>
        </p:nvSpPr>
        <p:spPr>
          <a:xfrm>
            <a:off x="10622280" y="2400300"/>
            <a:ext cx="1045845" cy="95250"/>
          </a:xfrm>
          <a:prstGeom prst="rect">
            <a:avLst/>
          </a:prstGeom>
          <a:solidFill>
            <a:srgbClr val="18A57A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">
            <a:extLst>
              <a:ext uri="{FF2B5EF4-FFF2-40B4-BE49-F238E27FC236}">
                <a16:creationId xmlns:a16="http://schemas.microsoft.com/office/drawing/2014/main" id="{020C4BE7-6C03-49F2-BF22-9085CCF8486A}"/>
              </a:ext>
            </a:extLst>
          </p:cNvPr>
          <p:cNvSpPr>
            <a:spLocks noGrp="1"/>
          </p:cNvSpPr>
          <p:nvPr/>
        </p:nvSpPr>
        <p:spPr>
          <a:xfrm>
            <a:off x="10669905" y="2571750"/>
            <a:ext cx="950595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8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Assistant:</a:t>
            </a:r>
          </a:p>
        </p:txBody>
      </p:sp>
      <p:sp>
        <p:nvSpPr>
          <p:cNvPr id="35" name="text">
            <a:extLst>
              <a:ext uri="{FF2B5EF4-FFF2-40B4-BE49-F238E27FC236}">
                <a16:creationId xmlns:a16="http://schemas.microsoft.com/office/drawing/2014/main" id="{6F62C0ED-D97A-481B-874A-A13004D884D5}"/>
              </a:ext>
            </a:extLst>
          </p:cNvPr>
          <p:cNvSpPr>
            <a:spLocks noGrp="1"/>
          </p:cNvSpPr>
          <p:nvPr/>
        </p:nvSpPr>
        <p:spPr>
          <a:xfrm>
            <a:off x="1905000" y="4000500"/>
            <a:ext cx="8382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950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one ordered sequence presented to the decoder</a:t>
            </a:r>
          </a:p>
        </p:txBody>
      </p:sp>
    </p:spTree>
    <p:extLst>
      <p:ext uri="{BB962C8B-B14F-4D97-AF65-F5344CB8AC3E}">
        <p14:creationId xmlns:p14="http://schemas.microsoft.com/office/powerpoint/2010/main" val="940059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yebrow">
            <a:extLst>
              <a:ext uri="{FF2B5EF4-FFF2-40B4-BE49-F238E27FC236}">
                <a16:creationId xmlns:a16="http://schemas.microsoft.com/office/drawing/2014/main" id="{E74E718E-E2D3-4F35-84EA-672D3A59BD2D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89351840-11A8-424A-BAA1-2D16B8A3D740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Every adapter answers three engineering questions</a:t>
            </a:r>
          </a:p>
        </p:txBody>
      </p:sp>
      <p:cxnSp>
        <p:nvCxnSpPr>
          <p:cNvPr id="16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4C6ED345-8185-4C4E-B8C5-637127E0CC39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77E88F29-F1C9-40EF-8029-1BC16744D41C}"/>
              </a:ext>
            </a:extLst>
          </p:cNvPr>
          <p:cNvSpPr>
            <a:spLocks noGrp="1"/>
          </p:cNvSpPr>
          <p:nvPr/>
        </p:nvSpPr>
        <p:spPr>
          <a:xfrm>
            <a:off x="495300" y="1809750"/>
            <a:ext cx="3429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Width</a:t>
            </a:r>
          </a:p>
        </p:txBody>
      </p:sp>
      <p:cxnSp>
        <p:nvCxnSpPr>
          <p:cNvPr id="19" name="line"/>
          <p:cNvCxnSpPr/>
          <p:nvPr/>
        </p:nvCxnSpPr>
        <p:spPr>
          <a:xfrm>
            <a:off x="495300" y="2343150"/>
            <a:ext cx="3429000" cy="0"/>
          </a:xfrm>
          <a:prstGeom prst="straightConnector1">
            <a:avLst/>
          </a:prstGeom>
          <a:ln w="38100">
            <a:solidFill>
              <a:srgbClr val="2F80ED"/>
            </a:solidFill>
            <a:prstDash val="solid"/>
          </a:ln>
        </p:spPr>
      </p:cxnSp>
      <p:sp>
        <p:nvSpPr>
          <p:cNvPr id="7" name="text">
            <a:extLst>
              <a:ext uri="{FF2B5EF4-FFF2-40B4-BE49-F238E27FC236}">
                <a16:creationId xmlns:a16="http://schemas.microsoft.com/office/drawing/2014/main" id="{F802B732-402B-4BE7-8172-870706C30818}"/>
              </a:ext>
            </a:extLst>
          </p:cNvPr>
          <p:cNvSpPr>
            <a:spLocks noGrp="1"/>
          </p:cNvSpPr>
          <p:nvPr/>
        </p:nvSpPr>
        <p:spPr>
          <a:xfrm>
            <a:off x="495300" y="2647950"/>
            <a:ext cx="34290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725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How do dᵥ-dimensional vision features become dₗ-dimensional LLM embeddings?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604E1A75-BF8F-4E95-B450-5DC21247E705}"/>
              </a:ext>
            </a:extLst>
          </p:cNvPr>
          <p:cNvSpPr>
            <a:spLocks noGrp="1"/>
          </p:cNvSpPr>
          <p:nvPr/>
        </p:nvSpPr>
        <p:spPr>
          <a:xfrm>
            <a:off x="4343400" y="1809750"/>
            <a:ext cx="3429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Length</a:t>
            </a:r>
          </a:p>
        </p:txBody>
      </p:sp>
      <p:cxnSp>
        <p:nvCxnSpPr>
          <p:cNvPr id="22" name="line"/>
          <p:cNvCxnSpPr/>
          <p:nvPr/>
        </p:nvCxnSpPr>
        <p:spPr>
          <a:xfrm>
            <a:off x="4343400" y="2343150"/>
            <a:ext cx="3429000" cy="0"/>
          </a:xfrm>
          <a:prstGeom prst="straightConnector1">
            <a:avLst/>
          </a:prstGeom>
          <a:ln w="38100">
            <a:solidFill>
              <a:srgbClr val="F59E0B"/>
            </a:solidFill>
            <a:prstDash val="solid"/>
          </a:ln>
        </p:spPr>
      </p:cxnSp>
      <p:sp>
        <p:nvSpPr>
          <p:cNvPr id="10" name="text">
            <a:extLst>
              <a:ext uri="{FF2B5EF4-FFF2-40B4-BE49-F238E27FC236}">
                <a16:creationId xmlns:a16="http://schemas.microsoft.com/office/drawing/2014/main" id="{1E4F3F86-E0B6-4912-A014-F2B3EC32258E}"/>
              </a:ext>
            </a:extLst>
          </p:cNvPr>
          <p:cNvSpPr>
            <a:spLocks noGrp="1"/>
          </p:cNvSpPr>
          <p:nvPr/>
        </p:nvSpPr>
        <p:spPr>
          <a:xfrm>
            <a:off x="4343400" y="2647950"/>
            <a:ext cx="34290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725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Do we preserve every patch token or compress the sequence?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15D1877D-AD8C-4952-B462-3B3A0C82662C}"/>
              </a:ext>
            </a:extLst>
          </p:cNvPr>
          <p:cNvSpPr>
            <a:spLocks noGrp="1"/>
          </p:cNvSpPr>
          <p:nvPr/>
        </p:nvSpPr>
        <p:spPr>
          <a:xfrm>
            <a:off x="8191500" y="1809750"/>
            <a:ext cx="3429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Position</a:t>
            </a:r>
          </a:p>
        </p:txBody>
      </p:sp>
      <p:cxnSp>
        <p:nvCxnSpPr>
          <p:cNvPr id="25" name="line"/>
          <p:cNvCxnSpPr/>
          <p:nvPr/>
        </p:nvCxnSpPr>
        <p:spPr>
          <a:xfrm>
            <a:off x="8191500" y="2343150"/>
            <a:ext cx="3429000" cy="0"/>
          </a:xfrm>
          <a:prstGeom prst="straightConnector1">
            <a:avLst/>
          </a:prstGeom>
          <a:ln w="38100">
            <a:solidFill>
              <a:srgbClr val="18A57A"/>
            </a:solidFill>
            <a:prstDash val="solid"/>
          </a:ln>
        </p:spPr>
      </p:cxnSp>
      <p:sp>
        <p:nvSpPr>
          <p:cNvPr id="13" name="text">
            <a:extLst>
              <a:ext uri="{FF2B5EF4-FFF2-40B4-BE49-F238E27FC236}">
                <a16:creationId xmlns:a16="http://schemas.microsoft.com/office/drawing/2014/main" id="{D7BAFA6A-F592-4B35-BBA6-5C9C7E7F32C0}"/>
              </a:ext>
            </a:extLst>
          </p:cNvPr>
          <p:cNvSpPr>
            <a:spLocks noGrp="1"/>
          </p:cNvSpPr>
          <p:nvPr/>
        </p:nvSpPr>
        <p:spPr>
          <a:xfrm>
            <a:off x="8191500" y="2647950"/>
            <a:ext cx="34290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725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How is 2D image location preserved after tokens enter a 1D sequence?</a:t>
            </a:r>
          </a:p>
        </p:txBody>
      </p:sp>
    </p:spTree>
    <p:extLst>
      <p:ext uri="{BB962C8B-B14F-4D97-AF65-F5344CB8AC3E}">
        <p14:creationId xmlns:p14="http://schemas.microsoft.com/office/powerpoint/2010/main" val="1522876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yebrow">
            <a:extLst>
              <a:ext uri="{FF2B5EF4-FFF2-40B4-BE49-F238E27FC236}">
                <a16:creationId xmlns:a16="http://schemas.microsoft.com/office/drawing/2014/main" id="{8D3A5318-3F1A-4B78-9A3E-750D6CDC32F4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646F869-A163-4D73-BDA1-4E692060963C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 projector preserves tokens; a resampler chooses evidence</a:t>
            </a:r>
          </a:p>
        </p:txBody>
      </p:sp>
      <p:cxnSp>
        <p:nvCxnSpPr>
          <p:cNvPr id="22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BCDD3A89-038C-42D6-9CD6-B2E367F15AAE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275105D-D671-4C93-9F01-B8958F1FFF5A}"/>
              </a:ext>
            </a:extLst>
          </p:cNvPr>
          <p:cNvSpPr>
            <a:spLocks noGrp="1"/>
          </p:cNvSpPr>
          <p:nvPr/>
        </p:nvSpPr>
        <p:spPr>
          <a:xfrm>
            <a:off x="495300" y="1524000"/>
            <a:ext cx="533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Linear projector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275A2214-F13A-4716-AF58-C3C5EFC0ED6C}"/>
              </a:ext>
            </a:extLst>
          </p:cNvPr>
          <p:cNvSpPr>
            <a:spLocks noGrp="1"/>
          </p:cNvSpPr>
          <p:nvPr/>
        </p:nvSpPr>
        <p:spPr>
          <a:xfrm>
            <a:off x="6343650" y="1524000"/>
            <a:ext cx="533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Query resampler</a:t>
            </a:r>
          </a:p>
        </p:txBody>
      </p:sp>
      <p:cxnSp>
        <p:nvCxnSpPr>
          <p:cNvPr id="26" name="line"/>
          <p:cNvCxnSpPr/>
          <p:nvPr/>
        </p:nvCxnSpPr>
        <p:spPr>
          <a:xfrm>
            <a:off x="6096000" y="1524000"/>
            <a:ext cx="0" cy="3905250"/>
          </a:xfrm>
          <a:prstGeom prst="straightConnector1">
            <a:avLst/>
          </a:prstGeom>
          <a:ln w="19050">
            <a:solidFill>
              <a:srgbClr val="CBD5E1"/>
            </a:solidFill>
            <a:prstDash val="solid"/>
          </a:ln>
        </p:spPr>
      </p:cxnSp>
      <p:sp>
        <p:nvSpPr>
          <p:cNvPr id="8" name="bullet-0">
            <a:extLst>
              <a:ext uri="{FF2B5EF4-FFF2-40B4-BE49-F238E27FC236}">
                <a16:creationId xmlns:a16="http://schemas.microsoft.com/office/drawing/2014/main" id="{5D1E2208-C0C5-4BC7-A11F-C162EAD82BBE}"/>
              </a:ext>
            </a:extLst>
          </p:cNvPr>
          <p:cNvSpPr>
            <a:spLocks noGrp="1"/>
          </p:cNvSpPr>
          <p:nvPr/>
        </p:nvSpPr>
        <p:spPr>
          <a:xfrm>
            <a:off x="495300" y="23431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bullet-text-0">
            <a:extLst>
              <a:ext uri="{FF2B5EF4-FFF2-40B4-BE49-F238E27FC236}">
                <a16:creationId xmlns:a16="http://schemas.microsoft.com/office/drawing/2014/main" id="{B82A5BE4-C8B2-40ED-AEBF-18A5765D9E95}"/>
              </a:ext>
            </a:extLst>
          </p:cNvPr>
          <p:cNvSpPr>
            <a:spLocks noGrp="1"/>
          </p:cNvSpPr>
          <p:nvPr/>
        </p:nvSpPr>
        <p:spPr>
          <a:xfrm>
            <a:off x="762000" y="22288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One output per input patch</a:t>
            </a:r>
          </a:p>
        </p:txBody>
      </p:sp>
      <p:sp>
        <p:nvSpPr>
          <p:cNvPr id="10" name="bullet-1">
            <a:extLst>
              <a:ext uri="{FF2B5EF4-FFF2-40B4-BE49-F238E27FC236}">
                <a16:creationId xmlns:a16="http://schemas.microsoft.com/office/drawing/2014/main" id="{FE230481-7100-4384-8F38-0A44096CE929}"/>
              </a:ext>
            </a:extLst>
          </p:cNvPr>
          <p:cNvSpPr>
            <a:spLocks noGrp="1"/>
          </p:cNvSpPr>
          <p:nvPr/>
        </p:nvSpPr>
        <p:spPr>
          <a:xfrm>
            <a:off x="495300" y="30480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bullet-text-1">
            <a:extLst>
              <a:ext uri="{FF2B5EF4-FFF2-40B4-BE49-F238E27FC236}">
                <a16:creationId xmlns:a16="http://schemas.microsoft.com/office/drawing/2014/main" id="{9E647BB2-04AC-4A95-B86B-8E3A45E7911A}"/>
              </a:ext>
            </a:extLst>
          </p:cNvPr>
          <p:cNvSpPr>
            <a:spLocks noGrp="1"/>
          </p:cNvSpPr>
          <p:nvPr/>
        </p:nvSpPr>
        <p:spPr>
          <a:xfrm>
            <a:off x="762000" y="293370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Cheap and transparent</a:t>
            </a:r>
          </a:p>
        </p:txBody>
      </p:sp>
      <p:sp>
        <p:nvSpPr>
          <p:cNvPr id="12" name="bullet-2">
            <a:extLst>
              <a:ext uri="{FF2B5EF4-FFF2-40B4-BE49-F238E27FC236}">
                <a16:creationId xmlns:a16="http://schemas.microsoft.com/office/drawing/2014/main" id="{54AE330F-750E-4905-93F9-0CFC5986435B}"/>
              </a:ext>
            </a:extLst>
          </p:cNvPr>
          <p:cNvSpPr>
            <a:spLocks noGrp="1"/>
          </p:cNvSpPr>
          <p:nvPr/>
        </p:nvSpPr>
        <p:spPr>
          <a:xfrm>
            <a:off x="495300" y="37528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bullet-text-2">
            <a:extLst>
              <a:ext uri="{FF2B5EF4-FFF2-40B4-BE49-F238E27FC236}">
                <a16:creationId xmlns:a16="http://schemas.microsoft.com/office/drawing/2014/main" id="{2DFA8CA1-8E9F-4D93-AD7E-1B820195E215}"/>
              </a:ext>
            </a:extLst>
          </p:cNvPr>
          <p:cNvSpPr>
            <a:spLocks noGrp="1"/>
          </p:cNvSpPr>
          <p:nvPr/>
        </p:nvSpPr>
        <p:spPr>
          <a:xfrm>
            <a:off x="762000" y="36385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Longer LLM prefix</a:t>
            </a:r>
          </a:p>
        </p:txBody>
      </p:sp>
      <p:sp>
        <p:nvSpPr>
          <p:cNvPr id="14" name="bullet-0">
            <a:extLst>
              <a:ext uri="{FF2B5EF4-FFF2-40B4-BE49-F238E27FC236}">
                <a16:creationId xmlns:a16="http://schemas.microsoft.com/office/drawing/2014/main" id="{4AFDF6CC-E187-491E-8B89-C9747BD3E026}"/>
              </a:ext>
            </a:extLst>
          </p:cNvPr>
          <p:cNvSpPr>
            <a:spLocks noGrp="1"/>
          </p:cNvSpPr>
          <p:nvPr/>
        </p:nvSpPr>
        <p:spPr>
          <a:xfrm>
            <a:off x="6343650" y="23431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bullet-text-0">
            <a:extLst>
              <a:ext uri="{FF2B5EF4-FFF2-40B4-BE49-F238E27FC236}">
                <a16:creationId xmlns:a16="http://schemas.microsoft.com/office/drawing/2014/main" id="{535447C3-F2B4-4F48-BB5E-E492B6E64C23}"/>
              </a:ext>
            </a:extLst>
          </p:cNvPr>
          <p:cNvSpPr>
            <a:spLocks noGrp="1"/>
          </p:cNvSpPr>
          <p:nvPr/>
        </p:nvSpPr>
        <p:spPr>
          <a:xfrm>
            <a:off x="6610350" y="22288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Fixed number of learned queries</a:t>
            </a:r>
          </a:p>
        </p:txBody>
      </p:sp>
      <p:sp>
        <p:nvSpPr>
          <p:cNvPr id="16" name="bullet-1">
            <a:extLst>
              <a:ext uri="{FF2B5EF4-FFF2-40B4-BE49-F238E27FC236}">
                <a16:creationId xmlns:a16="http://schemas.microsoft.com/office/drawing/2014/main" id="{98FCC869-F319-4B7C-8996-29D5E6DEF6C5}"/>
              </a:ext>
            </a:extLst>
          </p:cNvPr>
          <p:cNvSpPr>
            <a:spLocks noGrp="1"/>
          </p:cNvSpPr>
          <p:nvPr/>
        </p:nvSpPr>
        <p:spPr>
          <a:xfrm>
            <a:off x="6343650" y="30480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bullet-text-1">
            <a:extLst>
              <a:ext uri="{FF2B5EF4-FFF2-40B4-BE49-F238E27FC236}">
                <a16:creationId xmlns:a16="http://schemas.microsoft.com/office/drawing/2014/main" id="{B121DDFD-4458-4906-B10C-5A1B5A1B6ABE}"/>
              </a:ext>
            </a:extLst>
          </p:cNvPr>
          <p:cNvSpPr>
            <a:spLocks noGrp="1"/>
          </p:cNvSpPr>
          <p:nvPr/>
        </p:nvSpPr>
        <p:spPr>
          <a:xfrm>
            <a:off x="6610350" y="293370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Content-selective compression</a:t>
            </a:r>
          </a:p>
        </p:txBody>
      </p:sp>
      <p:sp>
        <p:nvSpPr>
          <p:cNvPr id="18" name="bullet-2">
            <a:extLst>
              <a:ext uri="{FF2B5EF4-FFF2-40B4-BE49-F238E27FC236}">
                <a16:creationId xmlns:a16="http://schemas.microsoft.com/office/drawing/2014/main" id="{8B13E2D2-BCBA-44D1-ADD7-4F0158F4E56F}"/>
              </a:ext>
            </a:extLst>
          </p:cNvPr>
          <p:cNvSpPr>
            <a:spLocks noGrp="1"/>
          </p:cNvSpPr>
          <p:nvPr/>
        </p:nvSpPr>
        <p:spPr>
          <a:xfrm>
            <a:off x="6343650" y="37528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bullet-text-2">
            <a:extLst>
              <a:ext uri="{FF2B5EF4-FFF2-40B4-BE49-F238E27FC236}">
                <a16:creationId xmlns:a16="http://schemas.microsoft.com/office/drawing/2014/main" id="{9D495947-B465-44B1-857A-6E85FAF791A5}"/>
              </a:ext>
            </a:extLst>
          </p:cNvPr>
          <p:cNvSpPr>
            <a:spLocks noGrp="1"/>
          </p:cNvSpPr>
          <p:nvPr/>
        </p:nvSpPr>
        <p:spPr>
          <a:xfrm>
            <a:off x="6610350" y="36385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Extra cross-attention</a:t>
            </a:r>
          </a:p>
        </p:txBody>
      </p:sp>
    </p:spTree>
    <p:extLst>
      <p:ext uri="{BB962C8B-B14F-4D97-AF65-F5344CB8AC3E}">
        <p14:creationId xmlns:p14="http://schemas.microsoft.com/office/powerpoint/2010/main" val="16117114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yebrow">
            <a:extLst>
              <a:ext uri="{FF2B5EF4-FFF2-40B4-BE49-F238E27FC236}">
                <a16:creationId xmlns:a16="http://schemas.microsoft.com/office/drawing/2014/main" id="{27F2560B-1CDA-4546-B3C2-B89553834294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95BDE8A7-FCEE-4CED-B50C-1E76D972F7A4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adapter changes where cross-modal mixing happens</a:t>
            </a:r>
          </a:p>
        </p:txBody>
      </p:sp>
      <p:cxnSp>
        <p:nvCxnSpPr>
          <p:cNvPr id="31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0FEB0C2E-76E0-473E-95E2-76ECE084293F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1D868FB-68F6-4B8A-9244-C7AE1AA68398}"/>
              </a:ext>
            </a:extLst>
          </p:cNvPr>
          <p:cNvSpPr>
            <a:spLocks noGrp="1"/>
          </p:cNvSpPr>
          <p:nvPr/>
        </p:nvSpPr>
        <p:spPr>
          <a:xfrm>
            <a:off x="523875" y="1619250"/>
            <a:ext cx="4953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Projector-style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1C0A138A-97AE-4ED3-940A-27F633EB4EE5}"/>
              </a:ext>
            </a:extLst>
          </p:cNvPr>
          <p:cNvSpPr>
            <a:spLocks noGrp="1"/>
          </p:cNvSpPr>
          <p:nvPr/>
        </p:nvSpPr>
        <p:spPr>
          <a:xfrm>
            <a:off x="6477000" y="1619250"/>
            <a:ext cx="4953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Resampler-style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9BB2BF43-20D1-4800-80BE-9DB67DFE43F5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1285875" cy="857250"/>
          </a:xfrm>
          <a:prstGeom prst="roundRect">
            <a:avLst>
              <a:gd name="adj" fmla="val 13333"/>
            </a:avLst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3060F4EB-8763-47B1-B886-A71346DD6D9B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12858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ViT</a:t>
            </a:r>
          </a:p>
        </p:txBody>
      </p:sp>
      <p:cxnSp>
        <p:nvCxnSpPr>
          <p:cNvPr id="37" name="arrow-line"/>
          <p:cNvCxnSpPr/>
          <p:nvPr/>
        </p:nvCxnSpPr>
        <p:spPr>
          <a:xfrm>
            <a:off x="1981200" y="3095625"/>
            <a:ext cx="34290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0" name="arrow-tip">
            <a:extLst>
              <a:ext uri="{FF2B5EF4-FFF2-40B4-BE49-F238E27FC236}">
                <a16:creationId xmlns:a16="http://schemas.microsoft.com/office/drawing/2014/main" id="{CFCCBF4D-9754-4230-8D5B-AE6CF0C7EFFB}"/>
              </a:ext>
            </a:extLst>
          </p:cNvPr>
          <p:cNvSpPr>
            <a:spLocks noGrp="1"/>
          </p:cNvSpPr>
          <p:nvPr/>
        </p:nvSpPr>
        <p:spPr>
          <a:xfrm>
            <a:off x="2257425" y="3028950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87712E09-CCD9-4B42-BA6B-0BA7250F74DF}"/>
              </a:ext>
            </a:extLst>
          </p:cNvPr>
          <p:cNvSpPr>
            <a:spLocks noGrp="1"/>
          </p:cNvSpPr>
          <p:nvPr/>
        </p:nvSpPr>
        <p:spPr>
          <a:xfrm>
            <a:off x="2381250" y="2667000"/>
            <a:ext cx="1285875" cy="857250"/>
          </a:xfrm>
          <a:prstGeom prst="roundRect">
            <a:avLst>
              <a:gd name="adj" fmla="val 13333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437C11A6-FFE4-4FDB-AA2D-1FD5EB82ADC4}"/>
              </a:ext>
            </a:extLst>
          </p:cNvPr>
          <p:cNvSpPr>
            <a:spLocks noGrp="1"/>
          </p:cNvSpPr>
          <p:nvPr/>
        </p:nvSpPr>
        <p:spPr>
          <a:xfrm>
            <a:off x="2381250" y="2857500"/>
            <a:ext cx="12858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Linear</a:t>
            </a:r>
          </a:p>
        </p:txBody>
      </p:sp>
      <p:cxnSp>
        <p:nvCxnSpPr>
          <p:cNvPr id="41" name="arrow-line"/>
          <p:cNvCxnSpPr/>
          <p:nvPr/>
        </p:nvCxnSpPr>
        <p:spPr>
          <a:xfrm>
            <a:off x="3695700" y="3095625"/>
            <a:ext cx="34290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4" name="arrow-tip">
            <a:extLst>
              <a:ext uri="{FF2B5EF4-FFF2-40B4-BE49-F238E27FC236}">
                <a16:creationId xmlns:a16="http://schemas.microsoft.com/office/drawing/2014/main" id="{8B81ADAC-6D3B-4290-AA91-4E6FAD671825}"/>
              </a:ext>
            </a:extLst>
          </p:cNvPr>
          <p:cNvSpPr>
            <a:spLocks noGrp="1"/>
          </p:cNvSpPr>
          <p:nvPr/>
        </p:nvSpPr>
        <p:spPr>
          <a:xfrm>
            <a:off x="3971925" y="3028950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B21D42A3-837E-49B6-BAA3-BD543DB8C522}"/>
              </a:ext>
            </a:extLst>
          </p:cNvPr>
          <p:cNvSpPr>
            <a:spLocks noGrp="1"/>
          </p:cNvSpPr>
          <p:nvPr/>
        </p:nvSpPr>
        <p:spPr>
          <a:xfrm>
            <a:off x="4095750" y="2667000"/>
            <a:ext cx="1285875" cy="857250"/>
          </a:xfrm>
          <a:prstGeom prst="roundRect">
            <a:avLst>
              <a:gd name="adj" fmla="val 13333"/>
            </a:avLst>
          </a:prstGeom>
          <a:solidFill>
            <a:srgbClr val="102A43"/>
          </a:solidFill>
          <a:ln w="9525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BB3B641E-433A-40DD-A10B-1E9B5F5CCDB5}"/>
              </a:ext>
            </a:extLst>
          </p:cNvPr>
          <p:cNvSpPr>
            <a:spLocks noGrp="1"/>
          </p:cNvSpPr>
          <p:nvPr/>
        </p:nvSpPr>
        <p:spPr>
          <a:xfrm>
            <a:off x="4095750" y="2857500"/>
            <a:ext cx="128587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LLM</a:t>
            </a:r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F7E898DA-B5A4-4108-9A58-DF63243CCBF6}"/>
              </a:ext>
            </a:extLst>
          </p:cNvPr>
          <p:cNvSpPr>
            <a:spLocks noGrp="1"/>
          </p:cNvSpPr>
          <p:nvPr/>
        </p:nvSpPr>
        <p:spPr>
          <a:xfrm>
            <a:off x="6572250" y="2667000"/>
            <a:ext cx="1381125" cy="857250"/>
          </a:xfrm>
          <a:prstGeom prst="roundRect">
            <a:avLst>
              <a:gd name="adj" fmla="val 13333"/>
            </a:avLst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6ED58C4A-BAC1-4F1D-AAB6-AA7EF3CD7E61}"/>
              </a:ext>
            </a:extLst>
          </p:cNvPr>
          <p:cNvSpPr>
            <a:spLocks noGrp="1"/>
          </p:cNvSpPr>
          <p:nvPr/>
        </p:nvSpPr>
        <p:spPr>
          <a:xfrm>
            <a:off x="6572250" y="2857500"/>
            <a:ext cx="1381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ViT</a:t>
            </a:r>
          </a:p>
        </p:txBody>
      </p:sp>
      <p:cxnSp>
        <p:nvCxnSpPr>
          <p:cNvPr id="47" name="arrow-line"/>
          <p:cNvCxnSpPr/>
          <p:nvPr/>
        </p:nvCxnSpPr>
        <p:spPr>
          <a:xfrm>
            <a:off x="7981950" y="3095625"/>
            <a:ext cx="219075" cy="0"/>
          </a:xfrm>
          <a:prstGeom prst="straightConnector1">
            <a:avLst/>
          </a:prstGeom>
          <a:ln w="28575">
            <a:solidFill>
              <a:srgbClr val="F59E0B"/>
            </a:solidFill>
            <a:prstDash val="solid"/>
          </a:ln>
        </p:spPr>
      </p:cxnSp>
      <p:sp>
        <p:nvSpPr>
          <p:cNvPr id="20" name="arrow-tip">
            <a:extLst>
              <a:ext uri="{FF2B5EF4-FFF2-40B4-BE49-F238E27FC236}">
                <a16:creationId xmlns:a16="http://schemas.microsoft.com/office/drawing/2014/main" id="{9722784B-F6A9-44AF-AEED-4C57FC7A6E44}"/>
              </a:ext>
            </a:extLst>
          </p:cNvPr>
          <p:cNvSpPr>
            <a:spLocks noGrp="1"/>
          </p:cNvSpPr>
          <p:nvPr/>
        </p:nvSpPr>
        <p:spPr>
          <a:xfrm>
            <a:off x="8134350" y="3028950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E168645D-6A90-407C-AA02-CF2069C5BD31}"/>
              </a:ext>
            </a:extLst>
          </p:cNvPr>
          <p:cNvSpPr>
            <a:spLocks noGrp="1"/>
          </p:cNvSpPr>
          <p:nvPr/>
        </p:nvSpPr>
        <p:spPr>
          <a:xfrm>
            <a:off x="8239125" y="2667000"/>
            <a:ext cx="1381125" cy="857250"/>
          </a:xfrm>
          <a:prstGeom prst="roundRect">
            <a:avLst>
              <a:gd name="adj" fmla="val 13333"/>
            </a:avLst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00435D3A-1E9B-4F1C-AAE3-5BF5B968F169}"/>
              </a:ext>
            </a:extLst>
          </p:cNvPr>
          <p:cNvSpPr>
            <a:spLocks noGrp="1"/>
          </p:cNvSpPr>
          <p:nvPr/>
        </p:nvSpPr>
        <p:spPr>
          <a:xfrm>
            <a:off x="8239125" y="2857500"/>
            <a:ext cx="1381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Cross-attn</a:t>
            </a:r>
          </a:p>
        </p:txBody>
      </p:sp>
      <p:cxnSp>
        <p:nvCxnSpPr>
          <p:cNvPr id="51" name="arrow-line"/>
          <p:cNvCxnSpPr/>
          <p:nvPr/>
        </p:nvCxnSpPr>
        <p:spPr>
          <a:xfrm>
            <a:off x="9648825" y="3095625"/>
            <a:ext cx="219075" cy="0"/>
          </a:xfrm>
          <a:prstGeom prst="straightConnector1">
            <a:avLst/>
          </a:prstGeom>
          <a:ln w="28575">
            <a:solidFill>
              <a:srgbClr val="F59E0B"/>
            </a:solidFill>
            <a:prstDash val="solid"/>
          </a:ln>
        </p:spPr>
      </p:cxnSp>
      <p:sp>
        <p:nvSpPr>
          <p:cNvPr id="24" name="arrow-tip">
            <a:extLst>
              <a:ext uri="{FF2B5EF4-FFF2-40B4-BE49-F238E27FC236}">
                <a16:creationId xmlns:a16="http://schemas.microsoft.com/office/drawing/2014/main" id="{0F61841E-B596-488E-984B-892CE3B95A6E}"/>
              </a:ext>
            </a:extLst>
          </p:cNvPr>
          <p:cNvSpPr>
            <a:spLocks noGrp="1"/>
          </p:cNvSpPr>
          <p:nvPr/>
        </p:nvSpPr>
        <p:spPr>
          <a:xfrm>
            <a:off x="9801225" y="3028950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id="{C00C5ECC-B834-4CDE-B5C0-C197BFC9E287}"/>
              </a:ext>
            </a:extLst>
          </p:cNvPr>
          <p:cNvSpPr>
            <a:spLocks noGrp="1"/>
          </p:cNvSpPr>
          <p:nvPr/>
        </p:nvSpPr>
        <p:spPr>
          <a:xfrm>
            <a:off x="10191750" y="2667000"/>
            <a:ext cx="1381125" cy="857250"/>
          </a:xfrm>
          <a:prstGeom prst="roundRect">
            <a:avLst>
              <a:gd name="adj" fmla="val 13333"/>
            </a:avLst>
          </a:prstGeom>
          <a:solidFill>
            <a:srgbClr val="102A43"/>
          </a:solidFill>
          <a:ln w="9525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02284F13-3B29-4547-8423-5B2BD909F922}"/>
              </a:ext>
            </a:extLst>
          </p:cNvPr>
          <p:cNvSpPr>
            <a:spLocks noGrp="1"/>
          </p:cNvSpPr>
          <p:nvPr/>
        </p:nvSpPr>
        <p:spPr>
          <a:xfrm>
            <a:off x="10191750" y="2857500"/>
            <a:ext cx="1381125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LLM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EFEC870E-8035-45F8-A209-6C6A2555FE2B}"/>
              </a:ext>
            </a:extLst>
          </p:cNvPr>
          <p:cNvSpPr>
            <a:spLocks noGrp="1"/>
          </p:cNvSpPr>
          <p:nvPr/>
        </p:nvSpPr>
        <p:spPr>
          <a:xfrm>
            <a:off x="523875" y="4095750"/>
            <a:ext cx="4953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mixing happens later inside the decoder</a:t>
            </a: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F44D4F74-02AA-409C-8999-A804726F5AE3}"/>
              </a:ext>
            </a:extLst>
          </p:cNvPr>
          <p:cNvSpPr>
            <a:spLocks noGrp="1"/>
          </p:cNvSpPr>
          <p:nvPr/>
        </p:nvSpPr>
        <p:spPr>
          <a:xfrm>
            <a:off x="6477000" y="4095750"/>
            <a:ext cx="49530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mixing begins in the adapter</a:t>
            </a:r>
          </a:p>
        </p:txBody>
      </p:sp>
    </p:spTree>
    <p:extLst>
      <p:ext uri="{BB962C8B-B14F-4D97-AF65-F5344CB8AC3E}">
        <p14:creationId xmlns:p14="http://schemas.microsoft.com/office/powerpoint/2010/main" val="13511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yebrow">
            <a:extLst>
              <a:ext uri="{FF2B5EF4-FFF2-40B4-BE49-F238E27FC236}">
                <a16:creationId xmlns:a16="http://schemas.microsoft.com/office/drawing/2014/main" id="{FAC445A9-0BC6-4F6E-BD0D-76850DA4EDD9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24D7326A-FC9A-4EA9-8244-F6E77ED0E185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Checkpoint: identify the adapter contract</a:t>
            </a:r>
          </a:p>
        </p:txBody>
      </p:sp>
      <p:cxnSp>
        <p:nvCxnSpPr>
          <p:cNvPr id="11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47E86A04-A67C-41D6-AFC0-4302F18B0471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B35F9E4D-AE2D-41DB-B298-65D15060E25F}"/>
              </a:ext>
            </a:extLst>
          </p:cNvPr>
          <p:cNvSpPr>
            <a:spLocks noGrp="1"/>
          </p:cNvSpPr>
          <p:nvPr/>
        </p:nvSpPr>
        <p:spPr>
          <a:xfrm>
            <a:off x="666750" y="1666875"/>
            <a:ext cx="10858500" cy="1476375"/>
          </a:xfrm>
          <a:prstGeom prst="roundRect">
            <a:avLst>
              <a:gd name="adj" fmla="val 7742"/>
            </a:avLst>
          </a:prstGeom>
          <a:solidFill>
            <a:srgbClr val="EEF6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203E8CCB-B0DD-4A57-821D-47B8B14A79CC}"/>
              </a:ext>
            </a:extLst>
          </p:cNvPr>
          <p:cNvSpPr>
            <a:spLocks noGrp="1"/>
          </p:cNvSpPr>
          <p:nvPr/>
        </p:nvSpPr>
        <p:spPr>
          <a:xfrm>
            <a:off x="952500" y="1857375"/>
            <a:ext cx="10287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22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Given Zᵥ ∈ ℝᴺ×ᵈᵥ and an LLM width dₗ, what must be true before Zᵥ can enter the decoder?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0BF4EE0B-F181-4678-A5FB-B4A9AE8E5370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1047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05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ANSWER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C72672A4-FC68-4645-9BA5-FB9FD981A38F}"/>
              </a:ext>
            </a:extLst>
          </p:cNvPr>
          <p:cNvSpPr>
            <a:spLocks noGrp="1"/>
          </p:cNvSpPr>
          <p:nvPr/>
        </p:nvSpPr>
        <p:spPr>
          <a:xfrm>
            <a:off x="781050" y="4048125"/>
            <a:ext cx="10572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adapter must output a sequence Hᵥ ∈ ℝᴹ×ᵈₗ; M may equal N or be compressed.</a:t>
            </a:r>
          </a:p>
        </p:txBody>
      </p:sp>
    </p:spTree>
    <p:extLst>
      <p:ext uri="{BB962C8B-B14F-4D97-AF65-F5344CB8AC3E}">
        <p14:creationId xmlns:p14="http://schemas.microsoft.com/office/powerpoint/2010/main" val="138788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80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">
            <a:extLst>
              <a:ext uri="{FF2B5EF4-FFF2-40B4-BE49-F238E27FC236}">
                <a16:creationId xmlns:a16="http://schemas.microsoft.com/office/drawing/2014/main" id="{3898285F-B34F-4D28-BDFA-7D378F2C3FFF}"/>
              </a:ext>
            </a:extLst>
          </p:cNvPr>
          <p:cNvSpPr>
            <a:spLocks noGrp="1"/>
          </p:cNvSpPr>
          <p:nvPr/>
        </p:nvSpPr>
        <p:spPr>
          <a:xfrm>
            <a:off x="400050" y="419100"/>
            <a:ext cx="1524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4F4DD95D-27F9-4837-93D2-AEB751D458D4}"/>
              </a:ext>
            </a:extLst>
          </p:cNvPr>
          <p:cNvSpPr>
            <a:spLocks noGrp="1"/>
          </p:cNvSpPr>
          <p:nvPr/>
        </p:nvSpPr>
        <p:spPr>
          <a:xfrm>
            <a:off x="400050" y="2266950"/>
            <a:ext cx="10477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4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LLaVA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CDBCA9D7-0575-4432-B884-FA36E3B9BD63}"/>
              </a:ext>
            </a:extLst>
          </p:cNvPr>
          <p:cNvSpPr>
            <a:spLocks noGrp="1"/>
          </p:cNvSpPr>
          <p:nvPr/>
        </p:nvSpPr>
        <p:spPr>
          <a:xfrm>
            <a:off x="400050" y="37147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The adapter as a learned linear translation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08ACE686-42A2-45E7-A438-D129BA514393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9875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yebrow">
            <a:extLst>
              <a:ext uri="{FF2B5EF4-FFF2-40B4-BE49-F238E27FC236}">
                <a16:creationId xmlns:a16="http://schemas.microsoft.com/office/drawing/2014/main" id="{09B2D8CD-EFF2-45CA-A0CE-A8C898C60561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73966B95-D9D9-4ABC-AA47-D8B6B782C091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LLaVA connects CLIP ViT‑L/14 to Vicuna with one matrix</a:t>
            </a:r>
          </a:p>
        </p:txBody>
      </p:sp>
      <p:cxnSp>
        <p:nvCxnSpPr>
          <p:cNvPr id="22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D749EEB0-39F7-4D93-B9EE-05D613CDA9B1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C16C6403-A3D3-45DB-947E-58FABF742FB7}"/>
              </a:ext>
            </a:extLst>
          </p:cNvPr>
          <p:cNvSpPr>
            <a:spLocks noGrp="1"/>
          </p:cNvSpPr>
          <p:nvPr/>
        </p:nvSpPr>
        <p:spPr>
          <a:xfrm>
            <a:off x="571500" y="2476500"/>
            <a:ext cx="1714500" cy="1143000"/>
          </a:xfrm>
          <a:prstGeom prst="roundRect">
            <a:avLst>
              <a:gd name="adj" fmla="val 10000"/>
            </a:avLst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1A8FB730-AF81-4813-9484-8F4927FAFB28}"/>
              </a:ext>
            </a:extLst>
          </p:cNvPr>
          <p:cNvSpPr>
            <a:spLocks noGrp="1"/>
          </p:cNvSpPr>
          <p:nvPr/>
        </p:nvSpPr>
        <p:spPr>
          <a:xfrm>
            <a:off x="571500" y="2714625"/>
            <a:ext cx="1714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cxnSp>
        <p:nvCxnSpPr>
          <p:cNvPr id="26" name="arrow-line"/>
          <p:cNvCxnSpPr/>
          <p:nvPr/>
        </p:nvCxnSpPr>
        <p:spPr>
          <a:xfrm>
            <a:off x="2324100" y="3048000"/>
            <a:ext cx="12763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8" name="arrow-tip">
            <a:extLst>
              <a:ext uri="{FF2B5EF4-FFF2-40B4-BE49-F238E27FC236}">
                <a16:creationId xmlns:a16="http://schemas.microsoft.com/office/drawing/2014/main" id="{D36EC32C-3395-431B-81CF-C7FDB42D7BC5}"/>
              </a:ext>
            </a:extLst>
          </p:cNvPr>
          <p:cNvSpPr>
            <a:spLocks noGrp="1"/>
          </p:cNvSpPr>
          <p:nvPr/>
        </p:nvSpPr>
        <p:spPr>
          <a:xfrm>
            <a:off x="3533775" y="298132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B55C3AF5-297C-4D35-AA6A-256D9BC93C0E}"/>
              </a:ext>
            </a:extLst>
          </p:cNvPr>
          <p:cNvSpPr>
            <a:spLocks noGrp="1"/>
          </p:cNvSpPr>
          <p:nvPr/>
        </p:nvSpPr>
        <p:spPr>
          <a:xfrm>
            <a:off x="3714750" y="2476500"/>
            <a:ext cx="2095500" cy="1143000"/>
          </a:xfrm>
          <a:prstGeom prst="roundRect">
            <a:avLst>
              <a:gd name="adj" fmla="val 10000"/>
            </a:avLst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390D094E-22ED-4AF3-B173-EF052DD9487A}"/>
              </a:ext>
            </a:extLst>
          </p:cNvPr>
          <p:cNvSpPr>
            <a:spLocks noGrp="1"/>
          </p:cNvSpPr>
          <p:nvPr/>
        </p:nvSpPr>
        <p:spPr>
          <a:xfrm>
            <a:off x="3714750" y="2714625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CLIP ViT‑L/14</a:t>
            </a:r>
          </a:p>
        </p:txBody>
      </p:sp>
      <p:cxnSp>
        <p:nvCxnSpPr>
          <p:cNvPr id="30" name="arrow-line"/>
          <p:cNvCxnSpPr/>
          <p:nvPr/>
        </p:nvCxnSpPr>
        <p:spPr>
          <a:xfrm>
            <a:off x="5848350" y="3048000"/>
            <a:ext cx="8953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2" name="arrow-tip">
            <a:extLst>
              <a:ext uri="{FF2B5EF4-FFF2-40B4-BE49-F238E27FC236}">
                <a16:creationId xmlns:a16="http://schemas.microsoft.com/office/drawing/2014/main" id="{9DC537EF-7819-4E40-8C34-AF1EF57A2A6D}"/>
              </a:ext>
            </a:extLst>
          </p:cNvPr>
          <p:cNvSpPr>
            <a:spLocks noGrp="1"/>
          </p:cNvSpPr>
          <p:nvPr/>
        </p:nvSpPr>
        <p:spPr>
          <a:xfrm>
            <a:off x="6677025" y="298132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265D0939-2778-4DC7-BB2B-21479645B67C}"/>
              </a:ext>
            </a:extLst>
          </p:cNvPr>
          <p:cNvSpPr>
            <a:spLocks noGrp="1"/>
          </p:cNvSpPr>
          <p:nvPr/>
        </p:nvSpPr>
        <p:spPr>
          <a:xfrm>
            <a:off x="6858000" y="2476500"/>
            <a:ext cx="2095500" cy="1143000"/>
          </a:xfrm>
          <a:prstGeom prst="roundRect">
            <a:avLst>
              <a:gd name="adj" fmla="val 1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76D2B068-A93C-4097-880C-C5DBBD796564}"/>
              </a:ext>
            </a:extLst>
          </p:cNvPr>
          <p:cNvSpPr>
            <a:spLocks noGrp="1"/>
          </p:cNvSpPr>
          <p:nvPr/>
        </p:nvSpPr>
        <p:spPr>
          <a:xfrm>
            <a:off x="6858000" y="2714625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linear W</a:t>
            </a:r>
          </a:p>
        </p:txBody>
      </p:sp>
      <p:cxnSp>
        <p:nvCxnSpPr>
          <p:cNvPr id="34" name="arrow-line"/>
          <p:cNvCxnSpPr/>
          <p:nvPr/>
        </p:nvCxnSpPr>
        <p:spPr>
          <a:xfrm>
            <a:off x="8991600" y="3048000"/>
            <a:ext cx="466725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6" name="arrow-tip">
            <a:extLst>
              <a:ext uri="{FF2B5EF4-FFF2-40B4-BE49-F238E27FC236}">
                <a16:creationId xmlns:a16="http://schemas.microsoft.com/office/drawing/2014/main" id="{CA5E2246-D4F3-4C57-91F4-9B8A75CF313D}"/>
              </a:ext>
            </a:extLst>
          </p:cNvPr>
          <p:cNvSpPr>
            <a:spLocks noGrp="1"/>
          </p:cNvSpPr>
          <p:nvPr/>
        </p:nvSpPr>
        <p:spPr>
          <a:xfrm>
            <a:off x="9391650" y="298132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A23417D6-F7E8-4BC6-ADE6-D2B306045A5F}"/>
              </a:ext>
            </a:extLst>
          </p:cNvPr>
          <p:cNvSpPr>
            <a:spLocks noGrp="1"/>
          </p:cNvSpPr>
          <p:nvPr/>
        </p:nvSpPr>
        <p:spPr>
          <a:xfrm>
            <a:off x="9572625" y="2476500"/>
            <a:ext cx="2095500" cy="1143000"/>
          </a:xfrm>
          <a:prstGeom prst="roundRect">
            <a:avLst>
              <a:gd name="adj" fmla="val 10000"/>
            </a:avLst>
          </a:prstGeom>
          <a:solidFill>
            <a:srgbClr val="102A43"/>
          </a:solidFill>
          <a:ln w="9525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8C17CBC2-9A01-464A-9037-DF0319715389}"/>
              </a:ext>
            </a:extLst>
          </p:cNvPr>
          <p:cNvSpPr>
            <a:spLocks noGrp="1"/>
          </p:cNvSpPr>
          <p:nvPr/>
        </p:nvSpPr>
        <p:spPr>
          <a:xfrm>
            <a:off x="9572625" y="2714625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Vicuna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47B5A21D-A76E-47B9-B55E-0D0E09D7D484}"/>
              </a:ext>
            </a:extLst>
          </p:cNvPr>
          <p:cNvSpPr>
            <a:spLocks noGrp="1"/>
          </p:cNvSpPr>
          <p:nvPr/>
        </p:nvSpPr>
        <p:spPr>
          <a:xfrm>
            <a:off x="2381250" y="4333875"/>
            <a:ext cx="7429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202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N patch tokens remain N visual tokens</a:t>
            </a:r>
          </a:p>
        </p:txBody>
      </p:sp>
    </p:spTree>
    <p:extLst>
      <p:ext uri="{BB962C8B-B14F-4D97-AF65-F5344CB8AC3E}">
        <p14:creationId xmlns:p14="http://schemas.microsoft.com/office/powerpoint/2010/main" val="654786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01084-5E56-010B-B4C4-FF7482298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4C25-A594-DEB3-D2A8-0840EF90A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88" y="542851"/>
            <a:ext cx="10745788" cy="1143292"/>
          </a:xfrm>
        </p:spPr>
        <p:txBody>
          <a:bodyPr/>
          <a:lstStyle/>
          <a:p>
            <a:r>
              <a:rPr lang="en-US" altLang="zh-CN" dirty="0"/>
              <a:t>Architecture of </a:t>
            </a:r>
            <a:r>
              <a:rPr lang="it-IT" altLang="zh-CN" dirty="0" err="1"/>
              <a:t>LLaVA</a:t>
            </a:r>
            <a:r>
              <a:rPr lang="it-IT" altLang="zh-CN" dirty="0"/>
              <a:t> (Liu et al. 2023)</a:t>
            </a:r>
            <a:endParaRPr lang="it-IT" dirty="0"/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4269D158-D07E-C97D-9B0B-9E6063B1E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94175D4-C30E-42FD-67A6-82CED7163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946" y="1810868"/>
            <a:ext cx="4839195" cy="413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7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84066-4F09-5C5B-DFAA-C5DEFACA2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C2E80-0B07-B6C9-B76A-251F0B7E3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88" y="542851"/>
            <a:ext cx="10745788" cy="1143292"/>
          </a:xfrm>
        </p:spPr>
        <p:txBody>
          <a:bodyPr/>
          <a:lstStyle/>
          <a:p>
            <a:r>
              <a:rPr lang="en-US" altLang="zh-CN" dirty="0"/>
              <a:t>Architecture of </a:t>
            </a:r>
            <a:r>
              <a:rPr lang="it-IT" altLang="zh-CN" dirty="0"/>
              <a:t>LLaVA</a:t>
            </a:r>
            <a:endParaRPr lang="it-IT" dirty="0"/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21522512-91D2-F605-12B2-B39C35BB1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0180232-58D7-AF87-1013-7FEA37530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8258" y="1492480"/>
            <a:ext cx="9289218" cy="298695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B379F73A-9717-C255-D8D3-FB5FF5B5AE45}"/>
              </a:ext>
            </a:extLst>
          </p:cNvPr>
          <p:cNvSpPr txBox="1"/>
          <p:nvPr/>
        </p:nvSpPr>
        <p:spPr>
          <a:xfrm>
            <a:off x="566738" y="2174107"/>
            <a:ext cx="1202872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400" dirty="0"/>
              <a:t>Vicuna</a:t>
            </a:r>
            <a:endParaRPr lang="zh-CN" altLang="en-US" sz="2400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8639545-235D-3996-CFB7-276228EA5CEF}"/>
              </a:ext>
            </a:extLst>
          </p:cNvPr>
          <p:cNvSpPr txBox="1"/>
          <p:nvPr/>
        </p:nvSpPr>
        <p:spPr>
          <a:xfrm>
            <a:off x="980395" y="3814918"/>
            <a:ext cx="789215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400" dirty="0"/>
              <a:t>Clip</a:t>
            </a:r>
            <a:endParaRPr lang="zh-CN" altLang="en-US" sz="24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CE4D764-3AC4-F63E-7F23-B91CA0399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2406" y="4699671"/>
            <a:ext cx="5839640" cy="12955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6B7813-FA8B-232F-CA69-7725A0925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886" y="5995252"/>
            <a:ext cx="5527820" cy="71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5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yebrow">
            <a:extLst>
              <a:ext uri="{FF2B5EF4-FFF2-40B4-BE49-F238E27FC236}">
                <a16:creationId xmlns:a16="http://schemas.microsoft.com/office/drawing/2014/main" id="{859A9EF9-C7C6-4CB4-8905-984EA8E5E758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781344C7-DE99-4C7B-81AB-9D8A39867BB9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LLaVA preserves the visual sequence and changes only its width</a:t>
            </a:r>
          </a:p>
        </p:txBody>
      </p:sp>
      <p:cxnSp>
        <p:nvCxnSpPr>
          <p:cNvPr id="25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85C18317-06E9-48D8-B4B3-93357BF8638C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276C17B2-A224-43D3-BA0A-7E6C0ABBCDBD}"/>
              </a:ext>
            </a:extLst>
          </p:cNvPr>
          <p:cNvSpPr>
            <a:spLocks noGrp="1"/>
          </p:cNvSpPr>
          <p:nvPr/>
        </p:nvSpPr>
        <p:spPr>
          <a:xfrm>
            <a:off x="552450" y="2476500"/>
            <a:ext cx="1809750" cy="9525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6036CB99-C600-4147-B540-0AC6EBFCBF7F}"/>
              </a:ext>
            </a:extLst>
          </p:cNvPr>
          <p:cNvSpPr>
            <a:spLocks noGrp="1"/>
          </p:cNvSpPr>
          <p:nvPr/>
        </p:nvSpPr>
        <p:spPr>
          <a:xfrm>
            <a:off x="647700" y="2619375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CLIP grid features</a:t>
            </a:r>
          </a:p>
        </p:txBody>
      </p:sp>
      <p:cxnSp>
        <p:nvCxnSpPr>
          <p:cNvPr id="29" name="arrow-line"/>
          <p:cNvCxnSpPr/>
          <p:nvPr/>
        </p:nvCxnSpPr>
        <p:spPr>
          <a:xfrm>
            <a:off x="2381250" y="2952750"/>
            <a:ext cx="2857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8" name="arrow-tip">
            <a:extLst>
              <a:ext uri="{FF2B5EF4-FFF2-40B4-BE49-F238E27FC236}">
                <a16:creationId xmlns:a16="http://schemas.microsoft.com/office/drawing/2014/main" id="{A40353AB-B913-47DE-B0E3-123F22F5CF9C}"/>
              </a:ext>
            </a:extLst>
          </p:cNvPr>
          <p:cNvSpPr>
            <a:spLocks noGrp="1"/>
          </p:cNvSpPr>
          <p:nvPr/>
        </p:nvSpPr>
        <p:spPr>
          <a:xfrm>
            <a:off x="2600325" y="2886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F339282C-0B6E-47B4-9A66-EFB1DF4D66A7}"/>
              </a:ext>
            </a:extLst>
          </p:cNvPr>
          <p:cNvSpPr>
            <a:spLocks noGrp="1"/>
          </p:cNvSpPr>
          <p:nvPr/>
        </p:nvSpPr>
        <p:spPr>
          <a:xfrm>
            <a:off x="2790825" y="2476500"/>
            <a:ext cx="1809750" cy="9525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F5B6A5FC-FF16-43B1-9794-C6472DC8D0E2}"/>
              </a:ext>
            </a:extLst>
          </p:cNvPr>
          <p:cNvSpPr>
            <a:spLocks noGrp="1"/>
          </p:cNvSpPr>
          <p:nvPr/>
        </p:nvSpPr>
        <p:spPr>
          <a:xfrm>
            <a:off x="2886075" y="2619375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Zᵥ ∈ ℝᴺ×ᵈᵥ</a:t>
            </a:r>
          </a:p>
        </p:txBody>
      </p:sp>
      <p:cxnSp>
        <p:nvCxnSpPr>
          <p:cNvPr id="33" name="arrow-line"/>
          <p:cNvCxnSpPr/>
          <p:nvPr/>
        </p:nvCxnSpPr>
        <p:spPr>
          <a:xfrm>
            <a:off x="4619625" y="2952750"/>
            <a:ext cx="2857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2" name="arrow-tip">
            <a:extLst>
              <a:ext uri="{FF2B5EF4-FFF2-40B4-BE49-F238E27FC236}">
                <a16:creationId xmlns:a16="http://schemas.microsoft.com/office/drawing/2014/main" id="{1662216A-0CED-468A-8E1E-62BCEBF0CB8B}"/>
              </a:ext>
            </a:extLst>
          </p:cNvPr>
          <p:cNvSpPr>
            <a:spLocks noGrp="1"/>
          </p:cNvSpPr>
          <p:nvPr/>
        </p:nvSpPr>
        <p:spPr>
          <a:xfrm>
            <a:off x="4838700" y="2886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A1070218-2327-4597-8091-36520099F214}"/>
              </a:ext>
            </a:extLst>
          </p:cNvPr>
          <p:cNvSpPr>
            <a:spLocks noGrp="1"/>
          </p:cNvSpPr>
          <p:nvPr/>
        </p:nvSpPr>
        <p:spPr>
          <a:xfrm>
            <a:off x="5029200" y="2476500"/>
            <a:ext cx="1809750" cy="952500"/>
          </a:xfrm>
          <a:prstGeom prst="roundRect">
            <a:avLst>
              <a:gd name="adj" fmla="val 12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573BE022-CAED-4ED4-BD1C-55A62DBA7057}"/>
              </a:ext>
            </a:extLst>
          </p:cNvPr>
          <p:cNvSpPr>
            <a:spLocks noGrp="1"/>
          </p:cNvSpPr>
          <p:nvPr/>
        </p:nvSpPr>
        <p:spPr>
          <a:xfrm>
            <a:off x="5124450" y="2619375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 ∈ ℝᵈᵥ×ᵈₗ</a:t>
            </a:r>
          </a:p>
        </p:txBody>
      </p:sp>
      <p:cxnSp>
        <p:nvCxnSpPr>
          <p:cNvPr id="37" name="arrow-line"/>
          <p:cNvCxnSpPr/>
          <p:nvPr/>
        </p:nvCxnSpPr>
        <p:spPr>
          <a:xfrm>
            <a:off x="6858000" y="2952750"/>
            <a:ext cx="2857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6" name="arrow-tip">
            <a:extLst>
              <a:ext uri="{FF2B5EF4-FFF2-40B4-BE49-F238E27FC236}">
                <a16:creationId xmlns:a16="http://schemas.microsoft.com/office/drawing/2014/main" id="{57E695E0-0FAA-4B1A-A8BB-57040E78921F}"/>
              </a:ext>
            </a:extLst>
          </p:cNvPr>
          <p:cNvSpPr>
            <a:spLocks noGrp="1"/>
          </p:cNvSpPr>
          <p:nvPr/>
        </p:nvSpPr>
        <p:spPr>
          <a:xfrm>
            <a:off x="7077075" y="2886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21223C6F-AB2D-468D-BBB1-392E9EDFCF2F}"/>
              </a:ext>
            </a:extLst>
          </p:cNvPr>
          <p:cNvSpPr>
            <a:spLocks noGrp="1"/>
          </p:cNvSpPr>
          <p:nvPr/>
        </p:nvSpPr>
        <p:spPr>
          <a:xfrm>
            <a:off x="7267575" y="2476500"/>
            <a:ext cx="1809750" cy="952500"/>
          </a:xfrm>
          <a:prstGeom prst="roundRect">
            <a:avLst>
              <a:gd name="adj" fmla="val 12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65AC6BC9-3610-4476-8215-A0E95756054A}"/>
              </a:ext>
            </a:extLst>
          </p:cNvPr>
          <p:cNvSpPr>
            <a:spLocks noGrp="1"/>
          </p:cNvSpPr>
          <p:nvPr/>
        </p:nvSpPr>
        <p:spPr>
          <a:xfrm>
            <a:off x="7362825" y="2619375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Hᵥ ∈ ℝᴺ×ᵈₗ</a:t>
            </a:r>
          </a:p>
        </p:txBody>
      </p:sp>
      <p:cxnSp>
        <p:nvCxnSpPr>
          <p:cNvPr id="41" name="arrow-line"/>
          <p:cNvCxnSpPr/>
          <p:nvPr/>
        </p:nvCxnSpPr>
        <p:spPr>
          <a:xfrm>
            <a:off x="9096375" y="2952750"/>
            <a:ext cx="2857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20" name="arrow-tip">
            <a:extLst>
              <a:ext uri="{FF2B5EF4-FFF2-40B4-BE49-F238E27FC236}">
                <a16:creationId xmlns:a16="http://schemas.microsoft.com/office/drawing/2014/main" id="{B8211C69-D4FA-4DFB-94AE-4807D9B19637}"/>
              </a:ext>
            </a:extLst>
          </p:cNvPr>
          <p:cNvSpPr>
            <a:spLocks noGrp="1"/>
          </p:cNvSpPr>
          <p:nvPr/>
        </p:nvSpPr>
        <p:spPr>
          <a:xfrm>
            <a:off x="9315450" y="2886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F142F5FB-9383-49B5-BE1D-5AD5B48E0714}"/>
              </a:ext>
            </a:extLst>
          </p:cNvPr>
          <p:cNvSpPr>
            <a:spLocks noGrp="1"/>
          </p:cNvSpPr>
          <p:nvPr/>
        </p:nvSpPr>
        <p:spPr>
          <a:xfrm>
            <a:off x="9505950" y="2476500"/>
            <a:ext cx="1809750" cy="952500"/>
          </a:xfrm>
          <a:prstGeom prst="roundRect">
            <a:avLst>
              <a:gd name="adj" fmla="val 12000"/>
            </a:avLst>
          </a:prstGeom>
          <a:solidFill>
            <a:srgbClr val="102A43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28094609-E077-435B-9C3E-B714FEA06B9D}"/>
              </a:ext>
            </a:extLst>
          </p:cNvPr>
          <p:cNvSpPr>
            <a:spLocks noGrp="1"/>
          </p:cNvSpPr>
          <p:nvPr/>
        </p:nvSpPr>
        <p:spPr>
          <a:xfrm>
            <a:off x="9601200" y="2619375"/>
            <a:ext cx="1619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Vicuna token space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440868CE-AA46-715A-4D76-8810DACE9ABF}"/>
              </a:ext>
            </a:extLst>
          </p:cNvPr>
          <p:cNvSpPr>
            <a:spLocks noGrp="1"/>
          </p:cNvSpPr>
          <p:nvPr/>
        </p:nvSpPr>
        <p:spPr>
          <a:xfrm>
            <a:off x="2114550" y="3648075"/>
            <a:ext cx="10001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2850" b="1">
                <a:solidFill>
                  <a:srgbClr val="7656C9"/>
                </a:solidFill>
                <a:latin typeface="Arial"/>
                <a:ea typeface="Arial"/>
                <a:cs typeface="Arial"/>
              </a:defRPr>
            </a:pPr>
            <a:r>
              <a:rPr sz="2850" b="1" dirty="0">
                <a:solidFill>
                  <a:srgbClr val="7656C9"/>
                </a:solidFill>
                <a:latin typeface="Arial"/>
                <a:ea typeface="Arial"/>
                <a:cs typeface="Arial"/>
              </a:rPr>
              <a:t>Hᵥ = Zᵥ W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549FDE8E-060C-2D77-FD9A-1A0B7C594821}"/>
              </a:ext>
            </a:extLst>
          </p:cNvPr>
          <p:cNvSpPr>
            <a:spLocks noGrp="1"/>
          </p:cNvSpPr>
          <p:nvPr/>
        </p:nvSpPr>
        <p:spPr>
          <a:xfrm>
            <a:off x="1400175" y="4781550"/>
            <a:ext cx="9334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00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Each patch feature is independently mapped into the language embedding space; token count N is unchanged.</a:t>
            </a:r>
          </a:p>
        </p:txBody>
      </p:sp>
      <p:sp>
        <p:nvSpPr>
          <p:cNvPr id="24" name="title">
            <a:extLst>
              <a:ext uri="{FF2B5EF4-FFF2-40B4-BE49-F238E27FC236}">
                <a16:creationId xmlns:a16="http://schemas.microsoft.com/office/drawing/2014/main" id="{956D93FB-1FB2-4615-84F4-F78C7C5E2C9F}"/>
              </a:ext>
            </a:extLst>
          </p:cNvPr>
          <p:cNvSpPr>
            <a:spLocks noGrp="1"/>
          </p:cNvSpPr>
          <p:nvPr/>
        </p:nvSpPr>
        <p:spPr>
          <a:xfrm>
            <a:off x="330778" y="131445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</a:t>
            </a:r>
            <a:r>
              <a:rPr sz="2850" b="1" dirty="0" err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LLaVA</a:t>
            </a: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adapter is a single learned projection</a:t>
            </a:r>
          </a:p>
        </p:txBody>
      </p:sp>
    </p:spTree>
    <p:extLst>
      <p:ext uri="{BB962C8B-B14F-4D97-AF65-F5344CB8AC3E}">
        <p14:creationId xmlns:p14="http://schemas.microsoft.com/office/powerpoint/2010/main" val="101022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yebrow">
            <a:extLst>
              <a:ext uri="{FF2B5EF4-FFF2-40B4-BE49-F238E27FC236}">
                <a16:creationId xmlns:a16="http://schemas.microsoft.com/office/drawing/2014/main" id="{D8657967-67FC-4F3D-A5B6-CE7CB0149F50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E507D60-92E7-4D68-825C-42ADC6A68DA2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By the end, you can trace an image through a VLM</a:t>
            </a:r>
          </a:p>
        </p:txBody>
      </p:sp>
      <p:cxnSp>
        <p:nvCxnSpPr>
          <p:cNvPr id="17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C1E15B9B-62B3-4852-8E55-EEB564A61F50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5" name="bullet-0">
            <a:extLst>
              <a:ext uri="{FF2B5EF4-FFF2-40B4-BE49-F238E27FC236}">
                <a16:creationId xmlns:a16="http://schemas.microsoft.com/office/drawing/2014/main" id="{83455BD6-8D60-40DA-9250-486E945F010C}"/>
              </a:ext>
            </a:extLst>
          </p:cNvPr>
          <p:cNvSpPr>
            <a:spLocks noGrp="1"/>
          </p:cNvSpPr>
          <p:nvPr/>
        </p:nvSpPr>
        <p:spPr>
          <a:xfrm>
            <a:off x="762000" y="16383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bullet-text-0">
            <a:extLst>
              <a:ext uri="{FF2B5EF4-FFF2-40B4-BE49-F238E27FC236}">
                <a16:creationId xmlns:a16="http://schemas.microsoft.com/office/drawing/2014/main" id="{13F06D62-852F-4AC7-BED7-742F7616A725}"/>
              </a:ext>
            </a:extLst>
          </p:cNvPr>
          <p:cNvSpPr>
            <a:spLocks noGrp="1"/>
          </p:cNvSpPr>
          <p:nvPr/>
        </p:nvSpPr>
        <p:spPr>
          <a:xfrm>
            <a:off x="1028700" y="1524000"/>
            <a:ext cx="10020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Locate the adapter between a familiar </a:t>
            </a:r>
            <a:r>
              <a:rPr sz="1650" b="0" dirty="0" err="1">
                <a:solidFill>
                  <a:srgbClr val="101828"/>
                </a:solidFill>
                <a:latin typeface="Arial"/>
                <a:ea typeface="Arial"/>
                <a:cs typeface="Arial"/>
              </a:rPr>
              <a:t>ViT</a:t>
            </a:r>
            <a:r>
              <a:rPr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and a decoder-only LLM</a:t>
            </a:r>
          </a:p>
        </p:txBody>
      </p:sp>
      <p:sp>
        <p:nvSpPr>
          <p:cNvPr id="7" name="bullet-1">
            <a:extLst>
              <a:ext uri="{FF2B5EF4-FFF2-40B4-BE49-F238E27FC236}">
                <a16:creationId xmlns:a16="http://schemas.microsoft.com/office/drawing/2014/main" id="{7C7746C6-D8D0-4E54-9321-C7ED06149D56}"/>
              </a:ext>
            </a:extLst>
          </p:cNvPr>
          <p:cNvSpPr>
            <a:spLocks noGrp="1"/>
          </p:cNvSpPr>
          <p:nvPr/>
        </p:nvSpPr>
        <p:spPr>
          <a:xfrm>
            <a:off x="762000" y="24193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bullet-text-1">
            <a:extLst>
              <a:ext uri="{FF2B5EF4-FFF2-40B4-BE49-F238E27FC236}">
                <a16:creationId xmlns:a16="http://schemas.microsoft.com/office/drawing/2014/main" id="{CF15DD41-5D0A-468D-9041-9A5ECC258130}"/>
              </a:ext>
            </a:extLst>
          </p:cNvPr>
          <p:cNvSpPr>
            <a:spLocks noGrp="1"/>
          </p:cNvSpPr>
          <p:nvPr/>
        </p:nvSpPr>
        <p:spPr>
          <a:xfrm>
            <a:off x="1028700" y="2305050"/>
            <a:ext cx="10020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Explain why visual features must become language-space tokens</a:t>
            </a:r>
          </a:p>
        </p:txBody>
      </p:sp>
      <p:sp>
        <p:nvSpPr>
          <p:cNvPr id="9" name="bullet-2">
            <a:extLst>
              <a:ext uri="{FF2B5EF4-FFF2-40B4-BE49-F238E27FC236}">
                <a16:creationId xmlns:a16="http://schemas.microsoft.com/office/drawing/2014/main" id="{19597832-0AAB-4D8F-B74C-B3831D7D3753}"/>
              </a:ext>
            </a:extLst>
          </p:cNvPr>
          <p:cNvSpPr>
            <a:spLocks noGrp="1"/>
          </p:cNvSpPr>
          <p:nvPr/>
        </p:nvSpPr>
        <p:spPr>
          <a:xfrm>
            <a:off x="762000" y="32004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bullet-text-2">
            <a:extLst>
              <a:ext uri="{FF2B5EF4-FFF2-40B4-BE49-F238E27FC236}">
                <a16:creationId xmlns:a16="http://schemas.microsoft.com/office/drawing/2014/main" id="{0F05DF2D-1488-49F0-8E03-EFD46C34A04F}"/>
              </a:ext>
            </a:extLst>
          </p:cNvPr>
          <p:cNvSpPr>
            <a:spLocks noGrp="1"/>
          </p:cNvSpPr>
          <p:nvPr/>
        </p:nvSpPr>
        <p:spPr>
          <a:xfrm>
            <a:off x="1028700" y="3086100"/>
            <a:ext cx="10020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Derive </a:t>
            </a:r>
            <a:r>
              <a:rPr sz="1650" b="0" dirty="0" err="1">
                <a:solidFill>
                  <a:srgbClr val="101828"/>
                </a:solidFill>
                <a:latin typeface="Arial"/>
                <a:ea typeface="Arial"/>
                <a:cs typeface="Arial"/>
              </a:rPr>
              <a:t>RoPE’s</a:t>
            </a:r>
            <a:r>
              <a:rPr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relative-position effect inside attention</a:t>
            </a:r>
          </a:p>
        </p:txBody>
      </p:sp>
      <p:sp>
        <p:nvSpPr>
          <p:cNvPr id="11" name="bullet-3">
            <a:extLst>
              <a:ext uri="{FF2B5EF4-FFF2-40B4-BE49-F238E27FC236}">
                <a16:creationId xmlns:a16="http://schemas.microsoft.com/office/drawing/2014/main" id="{CBE782C8-54CC-4490-9C5B-04D57D507E68}"/>
              </a:ext>
            </a:extLst>
          </p:cNvPr>
          <p:cNvSpPr>
            <a:spLocks noGrp="1"/>
          </p:cNvSpPr>
          <p:nvPr/>
        </p:nvSpPr>
        <p:spPr>
          <a:xfrm>
            <a:off x="762000" y="39814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bullet-text-3">
            <a:extLst>
              <a:ext uri="{FF2B5EF4-FFF2-40B4-BE49-F238E27FC236}">
                <a16:creationId xmlns:a16="http://schemas.microsoft.com/office/drawing/2014/main" id="{A92AB2B8-80DC-4703-AD23-61C3FEC6C9C3}"/>
              </a:ext>
            </a:extLst>
          </p:cNvPr>
          <p:cNvSpPr>
            <a:spLocks noGrp="1"/>
          </p:cNvSpPr>
          <p:nvPr/>
        </p:nvSpPr>
        <p:spPr>
          <a:xfrm>
            <a:off x="1028700" y="3867150"/>
            <a:ext cx="10020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Follow Qwen‑VL’s 1024 → 256 visual-token compression</a:t>
            </a:r>
          </a:p>
        </p:txBody>
      </p:sp>
      <p:sp>
        <p:nvSpPr>
          <p:cNvPr id="13" name="bullet-4">
            <a:extLst>
              <a:ext uri="{FF2B5EF4-FFF2-40B4-BE49-F238E27FC236}">
                <a16:creationId xmlns:a16="http://schemas.microsoft.com/office/drawing/2014/main" id="{C6ABE97A-D138-4584-B748-87B94013A16F}"/>
              </a:ext>
            </a:extLst>
          </p:cNvPr>
          <p:cNvSpPr>
            <a:spLocks noGrp="1"/>
          </p:cNvSpPr>
          <p:nvPr/>
        </p:nvSpPr>
        <p:spPr>
          <a:xfrm>
            <a:off x="762000" y="47625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bullet-text-4">
            <a:extLst>
              <a:ext uri="{FF2B5EF4-FFF2-40B4-BE49-F238E27FC236}">
                <a16:creationId xmlns:a16="http://schemas.microsoft.com/office/drawing/2014/main" id="{9F3CECD7-8884-412B-B939-1505FA4CFDF0}"/>
              </a:ext>
            </a:extLst>
          </p:cNvPr>
          <p:cNvSpPr>
            <a:spLocks noGrp="1"/>
          </p:cNvSpPr>
          <p:nvPr/>
        </p:nvSpPr>
        <p:spPr>
          <a:xfrm>
            <a:off x="1028700" y="4648200"/>
            <a:ext cx="100203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Read the tensor operations behind Qwen attention</a:t>
            </a:r>
          </a:p>
        </p:txBody>
      </p:sp>
    </p:spTree>
    <p:extLst>
      <p:ext uri="{BB962C8B-B14F-4D97-AF65-F5344CB8AC3E}">
        <p14:creationId xmlns:p14="http://schemas.microsoft.com/office/powerpoint/2010/main" val="1606341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">
            <a:extLst>
              <a:ext uri="{FF2B5EF4-FFF2-40B4-BE49-F238E27FC236}">
                <a16:creationId xmlns:a16="http://schemas.microsoft.com/office/drawing/2014/main" id="{3AC30ED8-E73A-489C-B8D1-4D81E25E599E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3200" b="1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LLAVA TRAINING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F3D7DFC5-1F72-4534-92E1-167D75C3B5A8}"/>
              </a:ext>
            </a:extLst>
          </p:cNvPr>
          <p:cNvSpPr>
            <a:spLocks noGrp="1"/>
          </p:cNvSpPr>
          <p:nvPr/>
        </p:nvSpPr>
        <p:spPr>
          <a:xfrm>
            <a:off x="400050" y="590550"/>
            <a:ext cx="1138237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lang="en-US"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Stage 1: </a:t>
            </a: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No instruction tuning </a:t>
            </a:r>
            <a:r>
              <a:rPr lang="en-US"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-</a:t>
            </a: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alignment only</a:t>
            </a:r>
          </a:p>
        </p:txBody>
      </p:sp>
      <p:cxnSp>
        <p:nvCxnSpPr>
          <p:cNvPr id="35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text">
            <a:extLst>
              <a:ext uri="{FF2B5EF4-FFF2-40B4-BE49-F238E27FC236}">
                <a16:creationId xmlns:a16="http://schemas.microsoft.com/office/drawing/2014/main" id="{C7FBBEEA-13FA-45CA-8CC0-2907A62D6C2E}"/>
              </a:ext>
            </a:extLst>
          </p:cNvPr>
          <p:cNvSpPr>
            <a:spLocks noGrp="1"/>
          </p:cNvSpPr>
          <p:nvPr/>
        </p:nvSpPr>
        <p:spPr>
          <a:xfrm>
            <a:off x="10477500" y="6286500"/>
            <a:ext cx="1314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replaces 22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45588E6A-F8AF-44AC-92AF-3BF9D8833653}"/>
              </a:ext>
            </a:extLst>
          </p:cNvPr>
          <p:cNvSpPr>
            <a:spLocks noGrp="1"/>
          </p:cNvSpPr>
          <p:nvPr/>
        </p:nvSpPr>
        <p:spPr>
          <a:xfrm>
            <a:off x="519112" y="1590675"/>
            <a:ext cx="11144250" cy="704850"/>
          </a:xfrm>
          <a:prstGeom prst="roundRect">
            <a:avLst>
              <a:gd name="adj" fmla="val 16216"/>
            </a:avLst>
          </a:prstGeom>
          <a:solidFill>
            <a:srgbClr val="FFF7E6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511D10A0-8940-4017-BBE9-E0AB4F7B8591}"/>
              </a:ext>
            </a:extLst>
          </p:cNvPr>
          <p:cNvSpPr>
            <a:spLocks noGrp="1"/>
          </p:cNvSpPr>
          <p:nvPr/>
        </p:nvSpPr>
        <p:spPr>
          <a:xfrm>
            <a:off x="742950" y="1704975"/>
            <a:ext cx="71913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803"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model predicts captions</a:t>
            </a:r>
            <a:r>
              <a:rPr lang="en-US" sz="1425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, update only W</a:t>
            </a:r>
            <a:endParaRPr sz="1425" b="1" dirty="0">
              <a:solidFill>
                <a:srgbClr val="101828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40" name="connector"/>
          <p:cNvCxnSpPr/>
          <p:nvPr/>
        </p:nvCxnSpPr>
        <p:spPr>
          <a:xfrm>
            <a:off x="2428875" y="2952750"/>
            <a:ext cx="1000125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9" name="connector-dot">
            <a:extLst>
              <a:ext uri="{FF2B5EF4-FFF2-40B4-BE49-F238E27FC236}">
                <a16:creationId xmlns:a16="http://schemas.microsoft.com/office/drawing/2014/main" id="{7D414D66-B485-44AC-A476-4C12419F8D8B}"/>
              </a:ext>
            </a:extLst>
          </p:cNvPr>
          <p:cNvSpPr>
            <a:spLocks noGrp="1"/>
          </p:cNvSpPr>
          <p:nvPr/>
        </p:nvSpPr>
        <p:spPr>
          <a:xfrm>
            <a:off x="3362325" y="2886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42" name="connector"/>
          <p:cNvCxnSpPr/>
          <p:nvPr/>
        </p:nvCxnSpPr>
        <p:spPr>
          <a:xfrm>
            <a:off x="5524500" y="2952750"/>
            <a:ext cx="10477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1" name="connector-dot">
            <a:extLst>
              <a:ext uri="{FF2B5EF4-FFF2-40B4-BE49-F238E27FC236}">
                <a16:creationId xmlns:a16="http://schemas.microsoft.com/office/drawing/2014/main" id="{04D17A35-F15F-4731-BEE2-D10E373B99C5}"/>
              </a:ext>
            </a:extLst>
          </p:cNvPr>
          <p:cNvSpPr>
            <a:spLocks noGrp="1"/>
          </p:cNvSpPr>
          <p:nvPr/>
        </p:nvSpPr>
        <p:spPr>
          <a:xfrm>
            <a:off x="6505575" y="2886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44" name="connector"/>
          <p:cNvCxnSpPr/>
          <p:nvPr/>
        </p:nvCxnSpPr>
        <p:spPr>
          <a:xfrm>
            <a:off x="8667750" y="2952750"/>
            <a:ext cx="1095375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3" name="connector-dot">
            <a:extLst>
              <a:ext uri="{FF2B5EF4-FFF2-40B4-BE49-F238E27FC236}">
                <a16:creationId xmlns:a16="http://schemas.microsoft.com/office/drawing/2014/main" id="{D850E885-3594-455B-AA12-664C8C9874E3}"/>
              </a:ext>
            </a:extLst>
          </p:cNvPr>
          <p:cNvSpPr>
            <a:spLocks noGrp="1"/>
          </p:cNvSpPr>
          <p:nvPr/>
        </p:nvSpPr>
        <p:spPr>
          <a:xfrm>
            <a:off x="9696450" y="28860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module-0">
            <a:extLst>
              <a:ext uri="{FF2B5EF4-FFF2-40B4-BE49-F238E27FC236}">
                <a16:creationId xmlns:a16="http://schemas.microsoft.com/office/drawing/2014/main" id="{EA4ABE9B-8597-4D4B-8572-E924263F995A}"/>
              </a:ext>
            </a:extLst>
          </p:cNvPr>
          <p:cNvSpPr>
            <a:spLocks noGrp="1"/>
          </p:cNvSpPr>
          <p:nvPr/>
        </p:nvSpPr>
        <p:spPr>
          <a:xfrm>
            <a:off x="523875" y="2571750"/>
            <a:ext cx="1905000" cy="76200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F958EBD2-EA53-4F3F-A0E3-8290BFDBA4F3}"/>
              </a:ext>
            </a:extLst>
          </p:cNvPr>
          <p:cNvSpPr>
            <a:spLocks noGrp="1"/>
          </p:cNvSpPr>
          <p:nvPr/>
        </p:nvSpPr>
        <p:spPr>
          <a:xfrm>
            <a:off x="600075" y="2743200"/>
            <a:ext cx="17526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image I</a:t>
            </a:r>
          </a:p>
        </p:txBody>
      </p:sp>
      <p:sp>
        <p:nvSpPr>
          <p:cNvPr id="16" name="module-1">
            <a:extLst>
              <a:ext uri="{FF2B5EF4-FFF2-40B4-BE49-F238E27FC236}">
                <a16:creationId xmlns:a16="http://schemas.microsoft.com/office/drawing/2014/main" id="{378D58D1-9C36-46A7-BD54-F78F14DAA91D}"/>
              </a:ext>
            </a:extLst>
          </p:cNvPr>
          <p:cNvSpPr>
            <a:spLocks noGrp="1"/>
          </p:cNvSpPr>
          <p:nvPr/>
        </p:nvSpPr>
        <p:spPr>
          <a:xfrm>
            <a:off x="3429000" y="2571750"/>
            <a:ext cx="2095500" cy="762000"/>
          </a:xfrm>
          <a:prstGeom prst="roundRect">
            <a:avLst>
              <a:gd name="adj" fmla="val 15000"/>
            </a:avLst>
          </a:prstGeom>
          <a:solidFill>
            <a:srgbClr val="66C7E8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0370B006-6C61-493C-ADE4-6EC3C930E599}"/>
              </a:ext>
            </a:extLst>
          </p:cNvPr>
          <p:cNvSpPr>
            <a:spLocks noGrp="1"/>
          </p:cNvSpPr>
          <p:nvPr/>
        </p:nvSpPr>
        <p:spPr>
          <a:xfrm>
            <a:off x="3505200" y="2743200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frozen CLIP</a:t>
            </a:r>
          </a:p>
        </p:txBody>
      </p:sp>
      <p:sp>
        <p:nvSpPr>
          <p:cNvPr id="18" name="module-2">
            <a:extLst>
              <a:ext uri="{FF2B5EF4-FFF2-40B4-BE49-F238E27FC236}">
                <a16:creationId xmlns:a16="http://schemas.microsoft.com/office/drawing/2014/main" id="{172488CD-874F-4634-A25D-2A4AD38278EE}"/>
              </a:ext>
            </a:extLst>
          </p:cNvPr>
          <p:cNvSpPr>
            <a:spLocks noGrp="1"/>
          </p:cNvSpPr>
          <p:nvPr/>
        </p:nvSpPr>
        <p:spPr>
          <a:xfrm>
            <a:off x="6572250" y="2571750"/>
            <a:ext cx="2095500" cy="762000"/>
          </a:xfrm>
          <a:prstGeom prst="roundRect">
            <a:avLst>
              <a:gd name="adj" fmla="val 15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7CA71B4C-0656-40D9-8FF9-330D069A27B5}"/>
              </a:ext>
            </a:extLst>
          </p:cNvPr>
          <p:cNvSpPr>
            <a:spLocks noGrp="1"/>
          </p:cNvSpPr>
          <p:nvPr/>
        </p:nvSpPr>
        <p:spPr>
          <a:xfrm>
            <a:off x="6648450" y="2743200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train W</a:t>
            </a:r>
          </a:p>
        </p:txBody>
      </p:sp>
      <p:sp>
        <p:nvSpPr>
          <p:cNvPr id="20" name="module-3">
            <a:extLst>
              <a:ext uri="{FF2B5EF4-FFF2-40B4-BE49-F238E27FC236}">
                <a16:creationId xmlns:a16="http://schemas.microsoft.com/office/drawing/2014/main" id="{C8C55E0A-E578-4C20-B706-BE6CA4743C35}"/>
              </a:ext>
            </a:extLst>
          </p:cNvPr>
          <p:cNvSpPr>
            <a:spLocks noGrp="1"/>
          </p:cNvSpPr>
          <p:nvPr/>
        </p:nvSpPr>
        <p:spPr>
          <a:xfrm>
            <a:off x="9763125" y="2571750"/>
            <a:ext cx="1905000" cy="762000"/>
          </a:xfrm>
          <a:prstGeom prst="roundRect">
            <a:avLst>
              <a:gd name="adj" fmla="val 15000"/>
            </a:avLst>
          </a:prstGeom>
          <a:solidFill>
            <a:srgbClr val="102A43"/>
          </a:solidFill>
          <a:ln w="9525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5C42640F-8A33-472E-AF65-9FAD58292207}"/>
              </a:ext>
            </a:extLst>
          </p:cNvPr>
          <p:cNvSpPr>
            <a:spLocks noGrp="1"/>
          </p:cNvSpPr>
          <p:nvPr/>
        </p:nvSpPr>
        <p:spPr>
          <a:xfrm>
            <a:off x="9839325" y="2743200"/>
            <a:ext cx="17526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frozen Vicuna</a:t>
            </a:r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29C83246-208B-48AE-A1D2-92A9E11DC9EF}"/>
              </a:ext>
            </a:extLst>
          </p:cNvPr>
          <p:cNvSpPr>
            <a:spLocks noGrp="1"/>
          </p:cNvSpPr>
          <p:nvPr/>
        </p:nvSpPr>
        <p:spPr>
          <a:xfrm>
            <a:off x="523875" y="3714750"/>
            <a:ext cx="11144250" cy="1809750"/>
          </a:xfrm>
          <a:prstGeom prst="roundRect">
            <a:avLst>
              <a:gd name="adj" fmla="val 6316"/>
            </a:avLst>
          </a:prstGeom>
          <a:solidFill>
            <a:srgbClr val="F8FAFC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A5C0A834-1F91-4AFE-B562-BFC7082F28FE}"/>
              </a:ext>
            </a:extLst>
          </p:cNvPr>
          <p:cNvSpPr>
            <a:spLocks noGrp="1"/>
          </p:cNvSpPr>
          <p:nvPr/>
        </p:nvSpPr>
        <p:spPr>
          <a:xfrm>
            <a:off x="742950" y="3886200"/>
            <a:ext cx="285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Worked caption-alignment example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4AB5318C-706B-4F8D-9319-31E076354A75}"/>
              </a:ext>
            </a:extLst>
          </p:cNvPr>
          <p:cNvSpPr>
            <a:spLocks noGrp="1"/>
          </p:cNvSpPr>
          <p:nvPr/>
        </p:nvSpPr>
        <p:spPr>
          <a:xfrm>
            <a:off x="742950" y="4305300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Prompt q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01FE01A2-E103-45D0-A8C5-A837B0B0CE9A}"/>
              </a:ext>
            </a:extLst>
          </p:cNvPr>
          <p:cNvSpPr>
            <a:spLocks noGrp="1"/>
          </p:cNvSpPr>
          <p:nvPr/>
        </p:nvSpPr>
        <p:spPr>
          <a:xfrm>
            <a:off x="1790700" y="4286250"/>
            <a:ext cx="2952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Describe the image briefly.</a:t>
            </a:r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22E80892-68E2-4459-A890-0881A0A2C534}"/>
              </a:ext>
            </a:extLst>
          </p:cNvPr>
          <p:cNvSpPr>
            <a:spLocks noGrp="1"/>
          </p:cNvSpPr>
          <p:nvPr/>
        </p:nvSpPr>
        <p:spPr>
          <a:xfrm>
            <a:off x="742950" y="4733925"/>
            <a:ext cx="95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Caption c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3202E887-1568-445C-AF9E-CA41279A9162}"/>
              </a:ext>
            </a:extLst>
          </p:cNvPr>
          <p:cNvSpPr>
            <a:spLocks noGrp="1"/>
          </p:cNvSpPr>
          <p:nvPr/>
        </p:nvSpPr>
        <p:spPr>
          <a:xfrm>
            <a:off x="1790700" y="4705350"/>
            <a:ext cx="3238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 child holds a yellow umbrella.</a:t>
            </a: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04C4675D-C7A7-4036-B43B-3DEB03380D54}"/>
              </a:ext>
            </a:extLst>
          </p:cNvPr>
          <p:cNvSpPr>
            <a:spLocks noGrp="1"/>
          </p:cNvSpPr>
          <p:nvPr/>
        </p:nvSpPr>
        <p:spPr>
          <a:xfrm>
            <a:off x="5619750" y="4000500"/>
            <a:ext cx="152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Caption loss</a:t>
            </a:r>
          </a:p>
        </p:txBody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CB636654-44A5-4F6E-8D15-FFE15362E089}"/>
              </a:ext>
            </a:extLst>
          </p:cNvPr>
          <p:cNvSpPr>
            <a:spLocks noGrp="1"/>
          </p:cNvSpPr>
          <p:nvPr/>
        </p:nvSpPr>
        <p:spPr>
          <a:xfrm>
            <a:off x="5619750" y="4324350"/>
            <a:ext cx="5429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Lalign = −Σₜ log p(cₜ | I, q, c&lt;ₜ)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5C26A4F5-6224-48CD-A54B-580BB060364C}"/>
              </a:ext>
            </a:extLst>
          </p:cNvPr>
          <p:cNvSpPr>
            <a:spLocks noGrp="1"/>
          </p:cNvSpPr>
          <p:nvPr/>
        </p:nvSpPr>
        <p:spPr>
          <a:xfrm>
            <a:off x="5619750" y="4857750"/>
            <a:ext cx="2381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Loss: caption tokens only</a:t>
            </a:r>
          </a:p>
        </p:txBody>
      </p:sp>
      <p:sp>
        <p:nvSpPr>
          <p:cNvPr id="31" name="text">
            <a:extLst>
              <a:ext uri="{FF2B5EF4-FFF2-40B4-BE49-F238E27FC236}">
                <a16:creationId xmlns:a16="http://schemas.microsoft.com/office/drawing/2014/main" id="{2C5BDB47-E670-4DC7-AA97-7FC156109F25}"/>
              </a:ext>
            </a:extLst>
          </p:cNvPr>
          <p:cNvSpPr>
            <a:spLocks noGrp="1"/>
          </p:cNvSpPr>
          <p:nvPr/>
        </p:nvSpPr>
        <p:spPr>
          <a:xfrm>
            <a:off x="8001000" y="4819650"/>
            <a:ext cx="3238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127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∇CLIP = 0   •   ∇W ≠ 0   •   ∇Vicuna = 0</a:t>
            </a:r>
          </a:p>
        </p:txBody>
      </p:sp>
      <p:sp>
        <p:nvSpPr>
          <p:cNvPr id="32" name="text">
            <a:extLst>
              <a:ext uri="{FF2B5EF4-FFF2-40B4-BE49-F238E27FC236}">
                <a16:creationId xmlns:a16="http://schemas.microsoft.com/office/drawing/2014/main" id="{2D9D42B5-6B32-43C6-A11D-DCB7EE96E02F}"/>
              </a:ext>
            </a:extLst>
          </p:cNvPr>
          <p:cNvSpPr>
            <a:spLocks noGrp="1"/>
          </p:cNvSpPr>
          <p:nvPr/>
        </p:nvSpPr>
        <p:spPr>
          <a:xfrm>
            <a:off x="2714625" y="5762625"/>
            <a:ext cx="6762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595K filtered CC3M pairs • 1 epoch • LR 2×10⁻³ • batch 128</a:t>
            </a:r>
          </a:p>
        </p:txBody>
      </p:sp>
    </p:spTree>
    <p:extLst>
      <p:ext uri="{BB962C8B-B14F-4D97-AF65-F5344CB8AC3E}">
        <p14:creationId xmlns:p14="http://schemas.microsoft.com/office/powerpoint/2010/main" val="588604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">
            <a:extLst>
              <a:ext uri="{FF2B5EF4-FFF2-40B4-BE49-F238E27FC236}">
                <a16:creationId xmlns:a16="http://schemas.microsoft.com/office/drawing/2014/main" id="{E60376F0-59C7-445A-99C9-E71BB8AF4DD6}"/>
              </a:ext>
            </a:extLst>
          </p:cNvPr>
          <p:cNvSpPr>
            <a:spLocks noGrp="1"/>
          </p:cNvSpPr>
          <p:nvPr/>
        </p:nvSpPr>
        <p:spPr>
          <a:xfrm>
            <a:off x="504825" y="238125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2800" b="1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LLAVA TRAINING</a:t>
            </a: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73827437-2FE8-4986-89D4-819C53D64492}"/>
              </a:ext>
            </a:extLst>
          </p:cNvPr>
          <p:cNvSpPr>
            <a:spLocks noGrp="1"/>
          </p:cNvSpPr>
          <p:nvPr/>
        </p:nvSpPr>
        <p:spPr>
          <a:xfrm>
            <a:off x="400050" y="590550"/>
            <a:ext cx="1138237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lang="en-US"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Stage 2: </a:t>
            </a: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Instruction tuning</a:t>
            </a:r>
            <a:r>
              <a:rPr lang="en-US"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: </a:t>
            </a: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visual-dialogue training</a:t>
            </a:r>
          </a:p>
        </p:txBody>
      </p:sp>
      <p:cxnSp>
        <p:nvCxnSpPr>
          <p:cNvPr id="28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text">
            <a:extLst>
              <a:ext uri="{FF2B5EF4-FFF2-40B4-BE49-F238E27FC236}">
                <a16:creationId xmlns:a16="http://schemas.microsoft.com/office/drawing/2014/main" id="{11B3A096-0ED9-4B42-A939-7C1F6CCD8CF0}"/>
              </a:ext>
            </a:extLst>
          </p:cNvPr>
          <p:cNvSpPr>
            <a:spLocks noGrp="1"/>
          </p:cNvSpPr>
          <p:nvPr/>
        </p:nvSpPr>
        <p:spPr>
          <a:xfrm>
            <a:off x="10477500" y="6286500"/>
            <a:ext cx="1314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replaces 23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A540C4A3-6E0A-4DEB-81C4-F87E6C94F4DD}"/>
              </a:ext>
            </a:extLst>
          </p:cNvPr>
          <p:cNvSpPr>
            <a:spLocks noGrp="1"/>
          </p:cNvSpPr>
          <p:nvPr/>
        </p:nvSpPr>
        <p:spPr>
          <a:xfrm>
            <a:off x="523875" y="1571625"/>
            <a:ext cx="11144250" cy="552450"/>
          </a:xfrm>
          <a:prstGeom prst="roundRect">
            <a:avLst>
              <a:gd name="adj" fmla="val 20690"/>
            </a:avLst>
          </a:prstGeom>
          <a:solidFill>
            <a:srgbClr val="E8F8F2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CB348C8B-51AB-4C1C-8967-67C980C48ED7}"/>
              </a:ext>
            </a:extLst>
          </p:cNvPr>
          <p:cNvSpPr>
            <a:spLocks noGrp="1"/>
          </p:cNvSpPr>
          <p:nvPr/>
        </p:nvSpPr>
        <p:spPr>
          <a:xfrm>
            <a:off x="762000" y="1695450"/>
            <a:ext cx="10668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Train on (image, user instruction, assistant response) examples; update both W and Vicuna.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104BAE0E-C42F-41A6-B63D-F52686C32D95}"/>
              </a:ext>
            </a:extLst>
          </p:cNvPr>
          <p:cNvSpPr>
            <a:spLocks noGrp="1"/>
          </p:cNvSpPr>
          <p:nvPr/>
        </p:nvSpPr>
        <p:spPr>
          <a:xfrm>
            <a:off x="523875" y="2333625"/>
            <a:ext cx="11144250" cy="609600"/>
          </a:xfrm>
          <a:prstGeom prst="roundRect">
            <a:avLst>
              <a:gd name="adj" fmla="val 18750"/>
            </a:avLst>
          </a:prstGeom>
          <a:solidFill>
            <a:srgbClr val="EEF6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E073EE59-8F3A-4367-A981-882A3C80FF6D}"/>
              </a:ext>
            </a:extLst>
          </p:cNvPr>
          <p:cNvSpPr>
            <a:spLocks noGrp="1"/>
          </p:cNvSpPr>
          <p:nvPr/>
        </p:nvSpPr>
        <p:spPr>
          <a:xfrm>
            <a:off x="714375" y="2476500"/>
            <a:ext cx="85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User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BAFE1DC6-E147-4289-8BF7-7DB4739530FE}"/>
              </a:ext>
            </a:extLst>
          </p:cNvPr>
          <p:cNvSpPr>
            <a:spLocks noGrp="1"/>
          </p:cNvSpPr>
          <p:nvPr/>
        </p:nvSpPr>
        <p:spPr>
          <a:xfrm>
            <a:off x="1666875" y="2447925"/>
            <a:ext cx="533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What color is the umbrella?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351199BB-7330-4EB6-9033-BE3629E3408C}"/>
              </a:ext>
            </a:extLst>
          </p:cNvPr>
          <p:cNvSpPr>
            <a:spLocks noGrp="1"/>
          </p:cNvSpPr>
          <p:nvPr/>
        </p:nvSpPr>
        <p:spPr>
          <a:xfrm>
            <a:off x="10001250" y="2476500"/>
            <a:ext cx="13811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112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context only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E05DDF71-5584-450D-9A56-80BEB6F8F9ED}"/>
              </a:ext>
            </a:extLst>
          </p:cNvPr>
          <p:cNvSpPr>
            <a:spLocks noGrp="1"/>
          </p:cNvSpPr>
          <p:nvPr/>
        </p:nvSpPr>
        <p:spPr>
          <a:xfrm>
            <a:off x="523875" y="3067050"/>
            <a:ext cx="11144250" cy="609600"/>
          </a:xfrm>
          <a:prstGeom prst="roundRect">
            <a:avLst>
              <a:gd name="adj" fmla="val 18750"/>
            </a:avLst>
          </a:prstGeom>
          <a:solidFill>
            <a:srgbClr val="E8F8F2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3F25C980-7B15-451D-9D1E-5B545D2F882F}"/>
              </a:ext>
            </a:extLst>
          </p:cNvPr>
          <p:cNvSpPr>
            <a:spLocks noGrp="1"/>
          </p:cNvSpPr>
          <p:nvPr/>
        </p:nvSpPr>
        <p:spPr>
          <a:xfrm>
            <a:off x="714375" y="3209925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Assistant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A52A6AC0-1C20-44AF-906F-293E2C85B74F}"/>
              </a:ext>
            </a:extLst>
          </p:cNvPr>
          <p:cNvSpPr>
            <a:spLocks noGrp="1"/>
          </p:cNvSpPr>
          <p:nvPr/>
        </p:nvSpPr>
        <p:spPr>
          <a:xfrm>
            <a:off x="1762125" y="3181350"/>
            <a:ext cx="533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umbrella is yellow.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4DB88C35-698C-40AB-8798-7AD06925A42D}"/>
              </a:ext>
            </a:extLst>
          </p:cNvPr>
          <p:cNvSpPr>
            <a:spLocks noGrp="1"/>
          </p:cNvSpPr>
          <p:nvPr/>
        </p:nvSpPr>
        <p:spPr>
          <a:xfrm>
            <a:off x="10287000" y="3209925"/>
            <a:ext cx="10953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LOSS ✓</a:t>
            </a: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FA9D4B2C-5EB6-455C-8E28-679CF3360426}"/>
              </a:ext>
            </a:extLst>
          </p:cNvPr>
          <p:cNvSpPr>
            <a:spLocks noGrp="1"/>
          </p:cNvSpPr>
          <p:nvPr/>
        </p:nvSpPr>
        <p:spPr>
          <a:xfrm>
            <a:off x="523875" y="3800475"/>
            <a:ext cx="11144250" cy="609600"/>
          </a:xfrm>
          <a:prstGeom prst="roundRect">
            <a:avLst>
              <a:gd name="adj" fmla="val 18750"/>
            </a:avLst>
          </a:prstGeom>
          <a:solidFill>
            <a:srgbClr val="EEF6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3AC0A420-89B8-4244-B546-56D0B2CA0606}"/>
              </a:ext>
            </a:extLst>
          </p:cNvPr>
          <p:cNvSpPr>
            <a:spLocks noGrp="1"/>
          </p:cNvSpPr>
          <p:nvPr/>
        </p:nvSpPr>
        <p:spPr>
          <a:xfrm>
            <a:off x="714375" y="3943350"/>
            <a:ext cx="857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User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B45FFE21-C344-433B-B712-DE1226F2DA45}"/>
              </a:ext>
            </a:extLst>
          </p:cNvPr>
          <p:cNvSpPr>
            <a:spLocks noGrp="1"/>
          </p:cNvSpPr>
          <p:nvPr/>
        </p:nvSpPr>
        <p:spPr>
          <a:xfrm>
            <a:off x="1666875" y="3914775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Why might the child be carrying it?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4ACDE9D7-1A90-4242-9F58-2905DAFB40A2}"/>
              </a:ext>
            </a:extLst>
          </p:cNvPr>
          <p:cNvSpPr>
            <a:spLocks noGrp="1"/>
          </p:cNvSpPr>
          <p:nvPr/>
        </p:nvSpPr>
        <p:spPr>
          <a:xfrm>
            <a:off x="10001250" y="3943350"/>
            <a:ext cx="138112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112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context only</a:t>
            </a:r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B542682B-3CBB-4A5F-9385-34F3AF1CD27E}"/>
              </a:ext>
            </a:extLst>
          </p:cNvPr>
          <p:cNvSpPr>
            <a:spLocks noGrp="1"/>
          </p:cNvSpPr>
          <p:nvPr/>
        </p:nvSpPr>
        <p:spPr>
          <a:xfrm>
            <a:off x="523875" y="4533900"/>
            <a:ext cx="11144250" cy="609600"/>
          </a:xfrm>
          <a:prstGeom prst="roundRect">
            <a:avLst>
              <a:gd name="adj" fmla="val 18750"/>
            </a:avLst>
          </a:prstGeom>
          <a:solidFill>
            <a:srgbClr val="E8F8F2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9EB1766B-61F8-44F8-B755-023750A60F62}"/>
              </a:ext>
            </a:extLst>
          </p:cNvPr>
          <p:cNvSpPr>
            <a:spLocks noGrp="1"/>
          </p:cNvSpPr>
          <p:nvPr/>
        </p:nvSpPr>
        <p:spPr>
          <a:xfrm>
            <a:off x="714375" y="4676775"/>
            <a:ext cx="952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Assistant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3D39F221-8103-4981-99EB-C731402ED1C6}"/>
              </a:ext>
            </a:extLst>
          </p:cNvPr>
          <p:cNvSpPr>
            <a:spLocks noGrp="1"/>
          </p:cNvSpPr>
          <p:nvPr/>
        </p:nvSpPr>
        <p:spPr>
          <a:xfrm>
            <a:off x="1762125" y="4648200"/>
            <a:ext cx="619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It likely provides protection from rain.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D2820700-5F15-40AC-BCA7-2DB2FF71217C}"/>
              </a:ext>
            </a:extLst>
          </p:cNvPr>
          <p:cNvSpPr>
            <a:spLocks noGrp="1"/>
          </p:cNvSpPr>
          <p:nvPr/>
        </p:nvSpPr>
        <p:spPr>
          <a:xfrm>
            <a:off x="10287000" y="4676775"/>
            <a:ext cx="10953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LOSS ✓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54FC5525-B8E9-49CE-BA20-AFDD30A19E08}"/>
              </a:ext>
            </a:extLst>
          </p:cNvPr>
          <p:cNvSpPr>
            <a:spLocks noGrp="1"/>
          </p:cNvSpPr>
          <p:nvPr/>
        </p:nvSpPr>
        <p:spPr>
          <a:xfrm>
            <a:off x="952500" y="5305425"/>
            <a:ext cx="7143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Linst = −Σₜ∈assistant log p(aₜ | I, instructions, earlier tokens)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37C44E5B-6781-499F-888B-55D95D884224}"/>
              </a:ext>
            </a:extLst>
          </p:cNvPr>
          <p:cNvSpPr>
            <a:spLocks noGrp="1"/>
          </p:cNvSpPr>
          <p:nvPr/>
        </p:nvSpPr>
        <p:spPr>
          <a:xfrm>
            <a:off x="8143875" y="5305425"/>
            <a:ext cx="3333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1275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∇CLIP = 0   •   ∇W ≠ 0   •   ∇Vicuna ≠ 0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8F1F7CE8-585B-4E44-9722-9685BA5F852C}"/>
              </a:ext>
            </a:extLst>
          </p:cNvPr>
          <p:cNvSpPr>
            <a:spLocks noGrp="1"/>
          </p:cNvSpPr>
          <p:nvPr/>
        </p:nvSpPr>
        <p:spPr>
          <a:xfrm>
            <a:off x="2952750" y="5810250"/>
            <a:ext cx="628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158K instruction examples • 3 epochs • LR 2×10⁻⁵ • batch 32</a:t>
            </a:r>
          </a:p>
        </p:txBody>
      </p:sp>
    </p:spTree>
    <p:extLst>
      <p:ext uri="{BB962C8B-B14F-4D97-AF65-F5344CB8AC3E}">
        <p14:creationId xmlns:p14="http://schemas.microsoft.com/office/powerpoint/2010/main" val="232191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>
            <a:extLst>
              <a:ext uri="{FF2B5EF4-FFF2-40B4-BE49-F238E27FC236}">
                <a16:creationId xmlns:a16="http://schemas.microsoft.com/office/drawing/2014/main" id="{31896425-3879-439A-B051-AA3C04ED6623}"/>
              </a:ext>
            </a:extLst>
          </p:cNvPr>
          <p:cNvSpPr>
            <a:spLocks noGrp="1"/>
          </p:cNvSpPr>
          <p:nvPr/>
        </p:nvSpPr>
        <p:spPr>
          <a:xfrm>
            <a:off x="400050" y="590550"/>
            <a:ext cx="1138237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9067"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Instruction tuning teaches responses to image-conditioned requests</a:t>
            </a:r>
          </a:p>
        </p:txBody>
      </p:sp>
      <p:cxnSp>
        <p:nvCxnSpPr>
          <p:cNvPr id="28" name="footer-rule"/>
          <p:cNvCxnSpPr/>
          <p:nvPr/>
        </p:nvCxnSpPr>
        <p:spPr>
          <a:xfrm>
            <a:off x="-105641" y="6274378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5" name="shape">
            <a:extLst>
              <a:ext uri="{FF2B5EF4-FFF2-40B4-BE49-F238E27FC236}">
                <a16:creationId xmlns:a16="http://schemas.microsoft.com/office/drawing/2014/main" id="{A8588863-0C60-4CA0-B231-B873C893ACC9}"/>
              </a:ext>
            </a:extLst>
          </p:cNvPr>
          <p:cNvSpPr>
            <a:spLocks noGrp="1"/>
          </p:cNvSpPr>
          <p:nvPr/>
        </p:nvSpPr>
        <p:spPr>
          <a:xfrm>
            <a:off x="523875" y="1619250"/>
            <a:ext cx="4476750" cy="3810000"/>
          </a:xfrm>
          <a:prstGeom prst="roundRect">
            <a:avLst>
              <a:gd name="adj" fmla="val 3000"/>
            </a:avLst>
          </a:prstGeom>
          <a:solidFill>
            <a:srgbClr val="EEF6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3C53686E-3803-4301-8E6E-A974D8275EAF}"/>
              </a:ext>
            </a:extLst>
          </p:cNvPr>
          <p:cNvSpPr>
            <a:spLocks noGrp="1"/>
          </p:cNvSpPr>
          <p:nvPr/>
        </p:nvSpPr>
        <p:spPr>
          <a:xfrm>
            <a:off x="781050" y="1809750"/>
            <a:ext cx="1428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12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DEFINITION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FCC48ABC-52C0-41AD-88B6-F9C610150962}"/>
              </a:ext>
            </a:extLst>
          </p:cNvPr>
          <p:cNvSpPr>
            <a:spLocks noGrp="1"/>
          </p:cNvSpPr>
          <p:nvPr/>
        </p:nvSpPr>
        <p:spPr>
          <a:xfrm>
            <a:off x="781050" y="2190750"/>
            <a:ext cx="3714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1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Instruction tuning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DD0D9071-A61C-439E-9B2A-0A14E5E32EE2}"/>
              </a:ext>
            </a:extLst>
          </p:cNvPr>
          <p:cNvSpPr>
            <a:spLocks noGrp="1"/>
          </p:cNvSpPr>
          <p:nvPr/>
        </p:nvSpPr>
        <p:spPr>
          <a:xfrm>
            <a:off x="781050" y="2714625"/>
            <a:ext cx="37147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75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Fine-tune on examples where the user instruction specifies the task and the assistant demonstrates the desired response.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3B66293A-A02F-449F-BB2D-31203765E783}"/>
              </a:ext>
            </a:extLst>
          </p:cNvPr>
          <p:cNvSpPr>
            <a:spLocks noGrp="1"/>
          </p:cNvSpPr>
          <p:nvPr/>
        </p:nvSpPr>
        <p:spPr>
          <a:xfrm>
            <a:off x="781050" y="4000500"/>
            <a:ext cx="1333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Training tuple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E4E8108F-F14C-4AF2-AFE1-F30B305271D4}"/>
              </a:ext>
            </a:extLst>
          </p:cNvPr>
          <p:cNvSpPr>
            <a:spLocks noGrp="1"/>
          </p:cNvSpPr>
          <p:nvPr/>
        </p:nvSpPr>
        <p:spPr>
          <a:xfrm>
            <a:off x="781050" y="4476750"/>
            <a:ext cx="3714750" cy="62865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BB47D808-30EE-4574-A39C-BB59DE889041}"/>
              </a:ext>
            </a:extLst>
          </p:cNvPr>
          <p:cNvSpPr>
            <a:spLocks noGrp="1"/>
          </p:cNvSpPr>
          <p:nvPr/>
        </p:nvSpPr>
        <p:spPr>
          <a:xfrm>
            <a:off x="904875" y="4619625"/>
            <a:ext cx="3467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Linst = −Σₜ log p(aₜ | I, u, a&lt;ₜ)</a:t>
            </a:r>
          </a:p>
        </p:txBody>
      </p:sp>
      <p:sp>
        <p:nvSpPr>
          <p:cNvPr id="13" name="example-0">
            <a:extLst>
              <a:ext uri="{FF2B5EF4-FFF2-40B4-BE49-F238E27FC236}">
                <a16:creationId xmlns:a16="http://schemas.microsoft.com/office/drawing/2014/main" id="{B0603603-2BE0-4483-925D-E827468C49C2}"/>
              </a:ext>
            </a:extLst>
          </p:cNvPr>
          <p:cNvSpPr>
            <a:spLocks noGrp="1"/>
          </p:cNvSpPr>
          <p:nvPr/>
        </p:nvSpPr>
        <p:spPr>
          <a:xfrm>
            <a:off x="5476875" y="1619250"/>
            <a:ext cx="6191250" cy="10287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E870C0D3-F92E-46D3-AA9E-9B5FCC072119}"/>
              </a:ext>
            </a:extLst>
          </p:cNvPr>
          <p:cNvSpPr>
            <a:spLocks noGrp="1"/>
          </p:cNvSpPr>
          <p:nvPr/>
        </p:nvSpPr>
        <p:spPr>
          <a:xfrm>
            <a:off x="5695950" y="1733550"/>
            <a:ext cx="1524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Conversation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E30ABCC3-1F94-48EC-AD7C-1A856F8D727A}"/>
              </a:ext>
            </a:extLst>
          </p:cNvPr>
          <p:cNvSpPr>
            <a:spLocks noGrp="1"/>
          </p:cNvSpPr>
          <p:nvPr/>
        </p:nvSpPr>
        <p:spPr>
          <a:xfrm>
            <a:off x="7334250" y="1714500"/>
            <a:ext cx="4048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User: What color is the umbrella?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65958162-3B8A-4897-B9D5-9045C04E8F20}"/>
              </a:ext>
            </a:extLst>
          </p:cNvPr>
          <p:cNvSpPr>
            <a:spLocks noGrp="1"/>
          </p:cNvSpPr>
          <p:nvPr/>
        </p:nvSpPr>
        <p:spPr>
          <a:xfrm>
            <a:off x="7334250" y="2076450"/>
            <a:ext cx="4048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Assistant: The umbrella is yellow.</a:t>
            </a:r>
          </a:p>
        </p:txBody>
      </p:sp>
      <p:sp>
        <p:nvSpPr>
          <p:cNvPr id="17" name="example-1">
            <a:extLst>
              <a:ext uri="{FF2B5EF4-FFF2-40B4-BE49-F238E27FC236}">
                <a16:creationId xmlns:a16="http://schemas.microsoft.com/office/drawing/2014/main" id="{7707D646-D21E-4DDC-A5F5-718714653846}"/>
              </a:ext>
            </a:extLst>
          </p:cNvPr>
          <p:cNvSpPr>
            <a:spLocks noGrp="1"/>
          </p:cNvSpPr>
          <p:nvPr/>
        </p:nvSpPr>
        <p:spPr>
          <a:xfrm>
            <a:off x="5476875" y="2905125"/>
            <a:ext cx="6191250" cy="10287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AD5F4D48-6E2A-461C-A0B7-FEE5C177C4C6}"/>
              </a:ext>
            </a:extLst>
          </p:cNvPr>
          <p:cNvSpPr>
            <a:spLocks noGrp="1"/>
          </p:cNvSpPr>
          <p:nvPr/>
        </p:nvSpPr>
        <p:spPr>
          <a:xfrm>
            <a:off x="5695950" y="3019425"/>
            <a:ext cx="1524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Description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1E585C4A-3493-4066-A17F-9CB545B355CB}"/>
              </a:ext>
            </a:extLst>
          </p:cNvPr>
          <p:cNvSpPr>
            <a:spLocks noGrp="1"/>
          </p:cNvSpPr>
          <p:nvPr/>
        </p:nvSpPr>
        <p:spPr>
          <a:xfrm>
            <a:off x="7334250" y="3000375"/>
            <a:ext cx="4048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User: Describe the image in detail.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9C22F125-1996-4A76-8296-2D0BD1216949}"/>
              </a:ext>
            </a:extLst>
          </p:cNvPr>
          <p:cNvSpPr>
            <a:spLocks noGrp="1"/>
          </p:cNvSpPr>
          <p:nvPr/>
        </p:nvSpPr>
        <p:spPr>
          <a:xfrm>
            <a:off x="7334250" y="3362325"/>
            <a:ext cx="4048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Assistant: A child in a red coat holds a yellow umbrella…</a:t>
            </a:r>
          </a:p>
        </p:txBody>
      </p:sp>
      <p:sp>
        <p:nvSpPr>
          <p:cNvPr id="21" name="example-2">
            <a:extLst>
              <a:ext uri="{FF2B5EF4-FFF2-40B4-BE49-F238E27FC236}">
                <a16:creationId xmlns:a16="http://schemas.microsoft.com/office/drawing/2014/main" id="{07754669-67FB-4B23-85F6-F7A97F580CEA}"/>
              </a:ext>
            </a:extLst>
          </p:cNvPr>
          <p:cNvSpPr>
            <a:spLocks noGrp="1"/>
          </p:cNvSpPr>
          <p:nvPr/>
        </p:nvSpPr>
        <p:spPr>
          <a:xfrm>
            <a:off x="5476875" y="4191000"/>
            <a:ext cx="6191250" cy="102870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2A9F73CD-8AF8-48C0-8893-F8BB75B1F82C}"/>
              </a:ext>
            </a:extLst>
          </p:cNvPr>
          <p:cNvSpPr>
            <a:spLocks noGrp="1"/>
          </p:cNvSpPr>
          <p:nvPr/>
        </p:nvSpPr>
        <p:spPr>
          <a:xfrm>
            <a:off x="5695950" y="4305300"/>
            <a:ext cx="1524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Reasoning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D06B9DA1-5E15-476B-93A9-EB6081A645A2}"/>
              </a:ext>
            </a:extLst>
          </p:cNvPr>
          <p:cNvSpPr>
            <a:spLocks noGrp="1"/>
          </p:cNvSpPr>
          <p:nvPr/>
        </p:nvSpPr>
        <p:spPr>
          <a:xfrm>
            <a:off x="7334250" y="4286250"/>
            <a:ext cx="4048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User: Why might the child be carrying it?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CBFFF0D7-79C9-454E-BAB1-D0592182BDF1}"/>
              </a:ext>
            </a:extLst>
          </p:cNvPr>
          <p:cNvSpPr>
            <a:spLocks noGrp="1"/>
          </p:cNvSpPr>
          <p:nvPr/>
        </p:nvSpPr>
        <p:spPr>
          <a:xfrm>
            <a:off x="7334250" y="4648200"/>
            <a:ext cx="4048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Assistant: It likely provides protection from rain.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F9FF6997-53C9-4359-9037-4D3C32575F42}"/>
              </a:ext>
            </a:extLst>
          </p:cNvPr>
          <p:cNvSpPr>
            <a:spLocks noGrp="1"/>
          </p:cNvSpPr>
          <p:nvPr/>
        </p:nvSpPr>
        <p:spPr>
          <a:xfrm>
            <a:off x="1259031" y="5926692"/>
            <a:ext cx="10523393" cy="180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defRPr sz="135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The instruction changes the requested behavior; </a:t>
            </a:r>
            <a:endParaRPr lang="en-US" sz="2400" b="1" dirty="0">
              <a:solidFill>
                <a:srgbClr val="52606D"/>
              </a:solidFill>
              <a:latin typeface="Arial"/>
              <a:ea typeface="Arial"/>
              <a:cs typeface="Arial"/>
            </a:endParaRPr>
          </a:p>
          <a:p>
            <a:pPr algn="ctr">
              <a:defRPr sz="135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the image remains shared evidence.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E224D2-C067-B975-8823-9CCBE9346A66}"/>
              </a:ext>
            </a:extLst>
          </p:cNvPr>
          <p:cNvSpPr txBox="1"/>
          <p:nvPr/>
        </p:nvSpPr>
        <p:spPr>
          <a:xfrm>
            <a:off x="1810223" y="3916918"/>
            <a:ext cx="325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(image I, instruction u, answer a)</a:t>
            </a:r>
          </a:p>
        </p:txBody>
      </p:sp>
    </p:spTree>
    <p:extLst>
      <p:ext uri="{BB962C8B-B14F-4D97-AF65-F5344CB8AC3E}">
        <p14:creationId xmlns:p14="http://schemas.microsoft.com/office/powerpoint/2010/main" val="384455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3C2A1-2D53-CB20-2391-3431D4676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F4DEC-C26A-35E0-7DBF-9D7B68FA5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09342"/>
            <a:ext cx="10745788" cy="1143292"/>
          </a:xfrm>
        </p:spPr>
        <p:txBody>
          <a:bodyPr/>
          <a:lstStyle/>
          <a:p>
            <a:r>
              <a:rPr lang="en-US" altLang="zh-CN" dirty="0"/>
              <a:t>Instruction-Tuning Data Generation 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C4867337-6D5D-09A0-CD25-204A735AE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503765C-3DE3-52CD-37FE-F9FC72BC6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4540" y="1657069"/>
            <a:ext cx="10745699" cy="3330986"/>
          </a:xfrm>
        </p:spPr>
        <p:txBody>
          <a:bodyPr>
            <a:noAutofit/>
          </a:bodyPr>
          <a:lstStyle/>
          <a:p>
            <a:r>
              <a:rPr lang="en-US" altLang="zh-CN" sz="2400" b="1" dirty="0"/>
              <a:t>Human Captions:</a:t>
            </a:r>
            <a:r>
              <a:rPr lang="en-US" altLang="zh-CN" sz="2400" dirty="0"/>
              <a:t> Detailed descriptions of what is in an image.</a:t>
            </a:r>
          </a:p>
          <a:p>
            <a:r>
              <a:rPr lang="en-US" altLang="zh-CN" sz="2400" b="1" dirty="0"/>
              <a:t>Bounding Boxes:</a:t>
            </a:r>
            <a:r>
              <a:rPr lang="en-US" altLang="zh-CN" sz="2400" dirty="0"/>
              <a:t> Exact coordinates showing where objects are located.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912EDA7-3E0C-83C1-A4CE-A5BDEE286F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209"/>
          <a:stretch>
            <a:fillRect/>
          </a:stretch>
        </p:blipFill>
        <p:spPr>
          <a:xfrm>
            <a:off x="254539" y="2945923"/>
            <a:ext cx="10745700" cy="27270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32C6DD-1A3E-39F6-C716-EE712F48D8C2}"/>
              </a:ext>
            </a:extLst>
          </p:cNvPr>
          <p:cNvSpPr txBox="1"/>
          <p:nvPr/>
        </p:nvSpPr>
        <p:spPr>
          <a:xfrm>
            <a:off x="557300" y="5801293"/>
            <a:ext cx="107457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/>
              <a:t>The original </a:t>
            </a:r>
            <a:r>
              <a:rPr lang="en-US" sz="2400" dirty="0" err="1"/>
              <a:t>LLaVA’s</a:t>
            </a:r>
            <a:r>
              <a:rPr lang="en-US" sz="2400" dirty="0"/>
              <a:t> visual instruction data was generated using language-only GPT-4, but it was based on both: image captions + object bounding boxes.</a:t>
            </a:r>
          </a:p>
        </p:txBody>
      </p:sp>
    </p:spTree>
    <p:extLst>
      <p:ext uri="{BB962C8B-B14F-4D97-AF65-F5344CB8AC3E}">
        <p14:creationId xmlns:p14="http://schemas.microsoft.com/office/powerpoint/2010/main" val="13827967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4453E-99F9-6352-1ECF-E892BE3E3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58520-195E-37BE-9666-B84F6BD9B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93" y="142650"/>
            <a:ext cx="10745788" cy="1143292"/>
          </a:xfrm>
        </p:spPr>
        <p:txBody>
          <a:bodyPr/>
          <a:lstStyle/>
          <a:p>
            <a:r>
              <a:rPr lang="en-US" altLang="zh-CN" dirty="0"/>
              <a:t>Instruction-Tuning Data Generation 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87CBD484-4FA1-59AC-A8F3-64E91E13D3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E2ABD72-3344-5C0A-4924-B217C938F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093" y="657546"/>
            <a:ext cx="9925938" cy="620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46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577AB-BAF1-CF60-ED39-5267B24B6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B9EBC-3F70-CB04-1650-7430A30B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09342"/>
            <a:ext cx="10745788" cy="1143292"/>
          </a:xfrm>
        </p:spPr>
        <p:txBody>
          <a:bodyPr/>
          <a:lstStyle/>
          <a:p>
            <a:r>
              <a:rPr lang="en-US" altLang="zh-CN" dirty="0"/>
              <a:t>Instruction-Tuning Data Generation 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052A38BE-E37A-AD44-B5A5-42BA50104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46" y="142650"/>
            <a:ext cx="2310861" cy="519944"/>
          </a:xfrm>
          <a:prstGeom prst="rect">
            <a:avLst/>
          </a:prstGeom>
        </p:spPr>
      </p:pic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2AF21A0-212E-CAAE-CD0D-94F3A1C3F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4540" y="1657069"/>
            <a:ext cx="10745699" cy="3330986"/>
          </a:xfrm>
        </p:spPr>
        <p:txBody>
          <a:bodyPr>
            <a:noAutofit/>
          </a:bodyPr>
          <a:lstStyle/>
          <a:p>
            <a:r>
              <a:rPr lang="en-US" altLang="zh-CN" sz="2400" b="1" dirty="0"/>
              <a:t>The </a:t>
            </a:r>
            <a:r>
              <a:rPr lang="en-US" altLang="zh-CN" sz="2400" b="1" dirty="0" err="1"/>
              <a:t>LLaVA</a:t>
            </a:r>
            <a:r>
              <a:rPr lang="en-US" altLang="zh-CN" sz="2400" b="1" dirty="0"/>
              <a:t>-Instruct-</a:t>
            </a:r>
            <a:r>
              <a:rPr lang="en-US" altLang="zh-CN" sz="2400" b="1" dirty="0" err="1"/>
              <a:t>158K</a:t>
            </a:r>
            <a:r>
              <a:rPr lang="en-US" altLang="zh-CN" sz="2400" b="1" dirty="0"/>
              <a:t> Mixture</a:t>
            </a:r>
          </a:p>
          <a:p>
            <a:endParaRPr lang="en-US" altLang="zh-CN" sz="2400" b="1" dirty="0"/>
          </a:p>
          <a:p>
            <a:pPr marL="0" indent="0">
              <a:buNone/>
            </a:pPr>
            <a:endParaRPr lang="en-US" altLang="zh-CN" sz="2400" b="1" dirty="0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E1676BC2-17FD-832D-08C3-11B1F5A919B1}"/>
              </a:ext>
            </a:extLst>
          </p:cNvPr>
          <p:cNvGraphicFramePr>
            <a:graphicFrameLocks noGrp="1"/>
          </p:cNvGraphicFramePr>
          <p:nvPr/>
        </p:nvGraphicFramePr>
        <p:xfrm>
          <a:off x="254540" y="2462858"/>
          <a:ext cx="11682921" cy="3519672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3894307">
                  <a:extLst>
                    <a:ext uri="{9D8B030D-6E8A-4147-A177-3AD203B41FA5}">
                      <a16:colId xmlns:a16="http://schemas.microsoft.com/office/drawing/2014/main" val="517694823"/>
                    </a:ext>
                  </a:extLst>
                </a:gridCol>
                <a:gridCol w="3894307">
                  <a:extLst>
                    <a:ext uri="{9D8B030D-6E8A-4147-A177-3AD203B41FA5}">
                      <a16:colId xmlns:a16="http://schemas.microsoft.com/office/drawing/2014/main" val="3661249168"/>
                    </a:ext>
                  </a:extLst>
                </a:gridCol>
                <a:gridCol w="3894307">
                  <a:extLst>
                    <a:ext uri="{9D8B030D-6E8A-4147-A177-3AD203B41FA5}">
                      <a16:colId xmlns:a16="http://schemas.microsoft.com/office/drawing/2014/main" val="2940359972"/>
                    </a:ext>
                  </a:extLst>
                </a:gridCol>
              </a:tblGrid>
              <a:tr h="2675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Data Category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Sample Size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Strategic Goal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extLst>
                  <a:ext uri="{0D108BD9-81ED-4DB2-BD59-A6C34878D82A}">
                    <a16:rowId xmlns:a16="http://schemas.microsoft.com/office/drawing/2014/main" val="2579523168"/>
                  </a:ext>
                </a:extLst>
              </a:tr>
              <a:tr h="113405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Conversations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CN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58,000</a:t>
                      </a:r>
                      <a:endParaRPr lang="en-US" altLang="zh-CN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Teaches natural multi-turn dialogue flow. The model learns context retention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extLst>
                  <a:ext uri="{0D108BD9-81ED-4DB2-BD59-A6C34878D82A}">
                    <a16:rowId xmlns:a16="http://schemas.microsoft.com/office/drawing/2014/main" val="2036365934"/>
                  </a:ext>
                </a:extLst>
              </a:tr>
              <a:tr h="9082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Detailed Descriptions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CN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23,000</a:t>
                      </a:r>
                      <a:endParaRPr lang="en-US" altLang="zh-CN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Forces rich scene analyses beyond simple object naming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extLst>
                  <a:ext uri="{0D108BD9-81ED-4DB2-BD59-A6C34878D82A}">
                    <a16:rowId xmlns:a16="http://schemas.microsoft.com/office/drawing/2014/main" val="4271370479"/>
                  </a:ext>
                </a:extLst>
              </a:tr>
              <a:tr h="102116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Complex Reasoning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zh-CN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77,000</a:t>
                      </a:r>
                      <a:endParaRPr lang="en-US" altLang="zh-CN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400" b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/>
                        </a:rPr>
                        <a:t>Requires the model to explain "why" things happen, necessitating logic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/>
                        <a:ea typeface="等线" panose="02010600030101010101" pitchFamily="2" charset="-122"/>
                      </a:endParaRPr>
                    </a:p>
                  </a:txBody>
                  <a:tcPr marL="7154" marR="7154" marT="7154" marB="0" anchor="ctr"/>
                </a:tc>
                <a:extLst>
                  <a:ext uri="{0D108BD9-81ED-4DB2-BD59-A6C34878D82A}">
                    <a16:rowId xmlns:a16="http://schemas.microsoft.com/office/drawing/2014/main" val="2477633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2390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>
            <a:extLst>
              <a:ext uri="{FF2B5EF4-FFF2-40B4-BE49-F238E27FC236}">
                <a16:creationId xmlns:a16="http://schemas.microsoft.com/office/drawing/2014/main" id="{BF34E157-F9CB-44C0-8FFA-1934763D5531}"/>
              </a:ext>
            </a:extLst>
          </p:cNvPr>
          <p:cNvSpPr>
            <a:spLocks noGrp="1"/>
          </p:cNvSpPr>
          <p:nvPr/>
        </p:nvSpPr>
        <p:spPr>
          <a:xfrm>
            <a:off x="400050" y="590550"/>
            <a:ext cx="1138237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Ablation: instruction diversity drives visual behavior</a:t>
            </a:r>
          </a:p>
        </p:txBody>
      </p:sp>
      <p:cxnSp>
        <p:nvCxnSpPr>
          <p:cNvPr id="27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text">
            <a:extLst>
              <a:ext uri="{FF2B5EF4-FFF2-40B4-BE49-F238E27FC236}">
                <a16:creationId xmlns:a16="http://schemas.microsoft.com/office/drawing/2014/main" id="{E5C3134C-482B-40D4-91CB-AD0C8955A1F1}"/>
              </a:ext>
            </a:extLst>
          </p:cNvPr>
          <p:cNvSpPr>
            <a:spLocks noGrp="1"/>
          </p:cNvSpPr>
          <p:nvPr/>
        </p:nvSpPr>
        <p:spPr>
          <a:xfrm>
            <a:off x="10477500" y="6286500"/>
            <a:ext cx="1314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replaces 25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45712093-37BA-4FB9-BE7C-AD80ABB3887F}"/>
              </a:ext>
            </a:extLst>
          </p:cNvPr>
          <p:cNvSpPr>
            <a:spLocks noGrp="1"/>
          </p:cNvSpPr>
          <p:nvPr/>
        </p:nvSpPr>
        <p:spPr>
          <a:xfrm>
            <a:off x="666750" y="1809750"/>
            <a:ext cx="2333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Full mixture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696094E4-AD53-4BD3-B097-E78AC6DA32C3}"/>
              </a:ext>
            </a:extLst>
          </p:cNvPr>
          <p:cNvSpPr>
            <a:spLocks noGrp="1"/>
          </p:cNvSpPr>
          <p:nvPr/>
        </p:nvSpPr>
        <p:spPr>
          <a:xfrm>
            <a:off x="666750" y="213360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12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conversation + detail + reasoning</a:t>
            </a:r>
          </a:p>
        </p:txBody>
      </p:sp>
      <p:sp>
        <p:nvSpPr>
          <p:cNvPr id="7" name="bar-bg-0">
            <a:extLst>
              <a:ext uri="{FF2B5EF4-FFF2-40B4-BE49-F238E27FC236}">
                <a16:creationId xmlns:a16="http://schemas.microsoft.com/office/drawing/2014/main" id="{8721E92F-37A1-49A2-B2A4-B8903FC06058}"/>
              </a:ext>
            </a:extLst>
          </p:cNvPr>
          <p:cNvSpPr>
            <a:spLocks noGrp="1"/>
          </p:cNvSpPr>
          <p:nvPr/>
        </p:nvSpPr>
        <p:spPr>
          <a:xfrm>
            <a:off x="3333750" y="1809750"/>
            <a:ext cx="5334000" cy="5334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bar-0">
            <a:extLst>
              <a:ext uri="{FF2B5EF4-FFF2-40B4-BE49-F238E27FC236}">
                <a16:creationId xmlns:a16="http://schemas.microsoft.com/office/drawing/2014/main" id="{24D53324-2BF5-4712-9727-3364EFA694FF}"/>
              </a:ext>
            </a:extLst>
          </p:cNvPr>
          <p:cNvSpPr>
            <a:spLocks noGrp="1"/>
          </p:cNvSpPr>
          <p:nvPr/>
        </p:nvSpPr>
        <p:spPr>
          <a:xfrm>
            <a:off x="3333750" y="1809750"/>
            <a:ext cx="4215003" cy="533400"/>
          </a:xfrm>
          <a:prstGeom prst="rect">
            <a:avLst/>
          </a:prstGeom>
          <a:solidFill>
            <a:srgbClr val="18A57A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C01B3F46-D593-42ED-A4E0-670640C922D0}"/>
              </a:ext>
            </a:extLst>
          </p:cNvPr>
          <p:cNvSpPr>
            <a:spLocks noGrp="1"/>
          </p:cNvSpPr>
          <p:nvPr/>
        </p:nvSpPr>
        <p:spPr>
          <a:xfrm>
            <a:off x="8858250" y="1809750"/>
            <a:ext cx="1143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025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85.1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35146B8B-F3BA-4311-AD31-09D80146702E}"/>
              </a:ext>
            </a:extLst>
          </p:cNvPr>
          <p:cNvSpPr>
            <a:spLocks noGrp="1"/>
          </p:cNvSpPr>
          <p:nvPr/>
        </p:nvSpPr>
        <p:spPr>
          <a:xfrm>
            <a:off x="666750" y="3000375"/>
            <a:ext cx="2333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Conversation only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348F2E04-FCDF-4261-BA04-80FD61680690}"/>
              </a:ext>
            </a:extLst>
          </p:cNvPr>
          <p:cNvSpPr>
            <a:spLocks noGrp="1"/>
          </p:cNvSpPr>
          <p:nvPr/>
        </p:nvSpPr>
        <p:spPr>
          <a:xfrm>
            <a:off x="666750" y="3324225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12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less description and reasoning diversity</a:t>
            </a:r>
          </a:p>
        </p:txBody>
      </p:sp>
      <p:sp>
        <p:nvSpPr>
          <p:cNvPr id="12" name="bar-bg-1">
            <a:extLst>
              <a:ext uri="{FF2B5EF4-FFF2-40B4-BE49-F238E27FC236}">
                <a16:creationId xmlns:a16="http://schemas.microsoft.com/office/drawing/2014/main" id="{6D3278D0-336B-488E-B2D4-ED12F7CDE7A2}"/>
              </a:ext>
            </a:extLst>
          </p:cNvPr>
          <p:cNvSpPr>
            <a:spLocks noGrp="1"/>
          </p:cNvSpPr>
          <p:nvPr/>
        </p:nvSpPr>
        <p:spPr>
          <a:xfrm>
            <a:off x="3333750" y="3000375"/>
            <a:ext cx="5334000" cy="5334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bar-1">
            <a:extLst>
              <a:ext uri="{FF2B5EF4-FFF2-40B4-BE49-F238E27FC236}">
                <a16:creationId xmlns:a16="http://schemas.microsoft.com/office/drawing/2014/main" id="{9DE19262-BE9A-4C7E-B658-D865E679B775}"/>
              </a:ext>
            </a:extLst>
          </p:cNvPr>
          <p:cNvSpPr>
            <a:spLocks noGrp="1"/>
          </p:cNvSpPr>
          <p:nvPr/>
        </p:nvSpPr>
        <p:spPr>
          <a:xfrm>
            <a:off x="3333750" y="3000375"/>
            <a:ext cx="3655314" cy="5334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257B99A6-A60A-49FE-874F-19DB095A4C4C}"/>
              </a:ext>
            </a:extLst>
          </p:cNvPr>
          <p:cNvSpPr>
            <a:spLocks noGrp="1"/>
          </p:cNvSpPr>
          <p:nvPr/>
        </p:nvSpPr>
        <p:spPr>
          <a:xfrm>
            <a:off x="8858250" y="3000375"/>
            <a:ext cx="1143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02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73.8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A87D5C2E-AD4A-4CA9-97D0-CB785FDA36E6}"/>
              </a:ext>
            </a:extLst>
          </p:cNvPr>
          <p:cNvSpPr>
            <a:spLocks noGrp="1"/>
          </p:cNvSpPr>
          <p:nvPr/>
        </p:nvSpPr>
        <p:spPr>
          <a:xfrm>
            <a:off x="666750" y="4191000"/>
            <a:ext cx="2333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No instruction tuning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2CEB64E7-F59C-4348-9402-407FC2C7AB88}"/>
              </a:ext>
            </a:extLst>
          </p:cNvPr>
          <p:cNvSpPr>
            <a:spLocks noGrp="1"/>
          </p:cNvSpPr>
          <p:nvPr/>
        </p:nvSpPr>
        <p:spPr>
          <a:xfrm>
            <a:off x="666750" y="4514850"/>
            <a:ext cx="247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12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alignment stage only</a:t>
            </a:r>
          </a:p>
        </p:txBody>
      </p:sp>
      <p:sp>
        <p:nvSpPr>
          <p:cNvPr id="17" name="bar-bg-2">
            <a:extLst>
              <a:ext uri="{FF2B5EF4-FFF2-40B4-BE49-F238E27FC236}">
                <a16:creationId xmlns:a16="http://schemas.microsoft.com/office/drawing/2014/main" id="{7AC399EF-9053-40FF-95AE-8F586E67151F}"/>
              </a:ext>
            </a:extLst>
          </p:cNvPr>
          <p:cNvSpPr>
            <a:spLocks noGrp="1"/>
          </p:cNvSpPr>
          <p:nvPr/>
        </p:nvSpPr>
        <p:spPr>
          <a:xfrm>
            <a:off x="3333750" y="4191000"/>
            <a:ext cx="5334000" cy="5334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bar-2">
            <a:extLst>
              <a:ext uri="{FF2B5EF4-FFF2-40B4-BE49-F238E27FC236}">
                <a16:creationId xmlns:a16="http://schemas.microsoft.com/office/drawing/2014/main" id="{FDAF0741-9CE2-4248-9EEB-7CEBA77B0603}"/>
              </a:ext>
            </a:extLst>
          </p:cNvPr>
          <p:cNvSpPr>
            <a:spLocks noGrp="1"/>
          </p:cNvSpPr>
          <p:nvPr/>
        </p:nvSpPr>
        <p:spPr>
          <a:xfrm>
            <a:off x="3333750" y="4191000"/>
            <a:ext cx="1064895" cy="533400"/>
          </a:xfrm>
          <a:prstGeom prst="rect">
            <a:avLst/>
          </a:prstGeom>
          <a:solidFill>
            <a:srgbClr val="E55353"/>
          </a:solidFill>
          <a:ln w="9525">
            <a:solidFill>
              <a:srgbClr val="E5535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05EEC6BE-BC66-4892-94C7-75A87B51C84F}"/>
              </a:ext>
            </a:extLst>
          </p:cNvPr>
          <p:cNvSpPr>
            <a:spLocks noGrp="1"/>
          </p:cNvSpPr>
          <p:nvPr/>
        </p:nvSpPr>
        <p:spPr>
          <a:xfrm>
            <a:off x="8858250" y="4191000"/>
            <a:ext cx="1143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025" b="1">
                <a:solidFill>
                  <a:srgbClr val="E5535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55353"/>
                </a:solidFill>
                <a:latin typeface="Arial"/>
                <a:ea typeface="Arial"/>
                <a:cs typeface="Arial"/>
              </a:rPr>
              <a:t>21.5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42C37BCA-B282-4DDA-B9B8-6942B265D336}"/>
              </a:ext>
            </a:extLst>
          </p:cNvPr>
          <p:cNvSpPr>
            <a:spLocks noGrp="1"/>
          </p:cNvSpPr>
          <p:nvPr/>
        </p:nvSpPr>
        <p:spPr>
          <a:xfrm>
            <a:off x="2247900" y="5648325"/>
            <a:ext cx="6667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defRPr sz="12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2400" b="0" dirty="0" err="1">
                <a:solidFill>
                  <a:srgbClr val="52606D"/>
                </a:solidFill>
                <a:latin typeface="Arial"/>
                <a:ea typeface="Arial"/>
                <a:cs typeface="Arial"/>
              </a:rPr>
              <a:t>LLaVA</a:t>
            </a:r>
            <a:r>
              <a:rPr sz="2400" b="0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-Bench (COCO) relative score</a:t>
            </a:r>
            <a:r>
              <a:rPr lang="en-US" sz="2400" b="0" dirty="0">
                <a:solidFill>
                  <a:srgbClr val="52606D"/>
                </a:solidFill>
                <a:latin typeface="Arial"/>
                <a:ea typeface="Arial"/>
                <a:cs typeface="Arial"/>
              </a:rPr>
              <a:t>s</a:t>
            </a:r>
            <a:endParaRPr sz="2400" b="0" dirty="0">
              <a:solidFill>
                <a:srgbClr val="52606D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80146DEC-AE6D-412F-B836-B0C056B09A5D}"/>
              </a:ext>
            </a:extLst>
          </p:cNvPr>
          <p:cNvSpPr>
            <a:spLocks noGrp="1"/>
          </p:cNvSpPr>
          <p:nvPr/>
        </p:nvSpPr>
        <p:spPr>
          <a:xfrm>
            <a:off x="10096500" y="1809750"/>
            <a:ext cx="1571625" cy="3009900"/>
          </a:xfrm>
          <a:prstGeom prst="roundRect">
            <a:avLst>
              <a:gd name="adj" fmla="val 7273"/>
            </a:avLst>
          </a:prstGeom>
          <a:solidFill>
            <a:srgbClr val="102A43"/>
          </a:solidFill>
          <a:ln w="9525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C3BCC1D6-AA5F-4C79-B451-F599E955CCBC}"/>
              </a:ext>
            </a:extLst>
          </p:cNvPr>
          <p:cNvSpPr>
            <a:spLocks noGrp="1"/>
          </p:cNvSpPr>
          <p:nvPr/>
        </p:nvSpPr>
        <p:spPr>
          <a:xfrm>
            <a:off x="10287000" y="2143125"/>
            <a:ext cx="11906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33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4×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8E8A7E56-6B94-4C9A-B40C-F407752C5AB4}"/>
              </a:ext>
            </a:extLst>
          </p:cNvPr>
          <p:cNvSpPr>
            <a:spLocks noGrp="1"/>
          </p:cNvSpPr>
          <p:nvPr/>
        </p:nvSpPr>
        <p:spPr>
          <a:xfrm>
            <a:off x="10287000" y="3000375"/>
            <a:ext cx="1190625" cy="1285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Full training scores nearly four times the no-instruction baseline.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053A4DEF-1089-4FCB-9989-AE4C6A4DADD2}"/>
              </a:ext>
            </a:extLst>
          </p:cNvPr>
          <p:cNvSpPr>
            <a:spLocks noGrp="1"/>
          </p:cNvSpPr>
          <p:nvPr/>
        </p:nvSpPr>
        <p:spPr>
          <a:xfrm>
            <a:off x="1295400" y="5095875"/>
            <a:ext cx="84201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463"/>
          </a:bodyPr>
          <a:lstStyle/>
          <a:p>
            <a:pPr algn="ctr">
              <a:defRPr sz="1350" b="1">
                <a:solidFill>
                  <a:srgbClr val="E55353"/>
                </a:solidFill>
                <a:latin typeface="Arial"/>
                <a:ea typeface="Arial"/>
                <a:cs typeface="Arial"/>
              </a:defRPr>
            </a:pPr>
            <a:r>
              <a:rPr sz="1350" b="1" dirty="0">
                <a:solidFill>
                  <a:srgbClr val="E55353"/>
                </a:solidFill>
                <a:latin typeface="Arial"/>
                <a:ea typeface="Arial"/>
                <a:cs typeface="Arial"/>
              </a:rPr>
              <a:t>21.5 means the visual interface was aligned, but general instruction-following behavior was not taught.</a:t>
            </a:r>
          </a:p>
        </p:txBody>
      </p:sp>
    </p:spTree>
    <p:extLst>
      <p:ext uri="{BB962C8B-B14F-4D97-AF65-F5344CB8AC3E}">
        <p14:creationId xmlns:p14="http://schemas.microsoft.com/office/powerpoint/2010/main" val="1128859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>
            <a:extLst>
              <a:ext uri="{FF2B5EF4-FFF2-40B4-BE49-F238E27FC236}">
                <a16:creationId xmlns:a16="http://schemas.microsoft.com/office/drawing/2014/main" id="{217C79E7-5DCF-4637-B379-97050329C6AE}"/>
              </a:ext>
            </a:extLst>
          </p:cNvPr>
          <p:cNvSpPr>
            <a:spLocks noGrp="1"/>
          </p:cNvSpPr>
          <p:nvPr/>
        </p:nvSpPr>
        <p:spPr>
          <a:xfrm>
            <a:off x="400050" y="590550"/>
            <a:ext cx="1138237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loss family is the same; targets and gradients change</a:t>
            </a:r>
          </a:p>
        </p:txBody>
      </p:sp>
      <p:cxnSp>
        <p:nvCxnSpPr>
          <p:cNvPr id="33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text">
            <a:extLst>
              <a:ext uri="{FF2B5EF4-FFF2-40B4-BE49-F238E27FC236}">
                <a16:creationId xmlns:a16="http://schemas.microsoft.com/office/drawing/2014/main" id="{DBF2D205-06CE-4ECD-B6EE-43C2DE6A39C2}"/>
              </a:ext>
            </a:extLst>
          </p:cNvPr>
          <p:cNvSpPr>
            <a:spLocks noGrp="1"/>
          </p:cNvSpPr>
          <p:nvPr/>
        </p:nvSpPr>
        <p:spPr>
          <a:xfrm>
            <a:off x="10477500" y="6286500"/>
            <a:ext cx="1314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replaces 24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D5866428-AEAB-4DDC-9289-D231844AE767}"/>
              </a:ext>
            </a:extLst>
          </p:cNvPr>
          <p:cNvSpPr>
            <a:spLocks noGrp="1"/>
          </p:cNvSpPr>
          <p:nvPr/>
        </p:nvSpPr>
        <p:spPr>
          <a:xfrm>
            <a:off x="2476500" y="1476375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Both stages use teacher-forced next-token cross-entropy.</a:t>
            </a: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43B804B3-3C7D-44E6-B597-64D4507C81F0}"/>
              </a:ext>
            </a:extLst>
          </p:cNvPr>
          <p:cNvSpPr>
            <a:spLocks noGrp="1"/>
          </p:cNvSpPr>
          <p:nvPr/>
        </p:nvSpPr>
        <p:spPr>
          <a:xfrm>
            <a:off x="523875" y="1952625"/>
            <a:ext cx="5334000" cy="3476625"/>
          </a:xfrm>
          <a:prstGeom prst="roundRect">
            <a:avLst>
              <a:gd name="adj" fmla="val 3288"/>
            </a:avLst>
          </a:prstGeom>
          <a:solidFill>
            <a:srgbClr val="FFF7E6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68410A83-F5B6-4D25-BDBE-C94563A23C43}"/>
              </a:ext>
            </a:extLst>
          </p:cNvPr>
          <p:cNvSpPr>
            <a:spLocks noGrp="1"/>
          </p:cNvSpPr>
          <p:nvPr/>
        </p:nvSpPr>
        <p:spPr>
          <a:xfrm>
            <a:off x="781050" y="2152650"/>
            <a:ext cx="314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NO INSTRUCTION TUNING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A3D08467-5DDF-487C-97AA-ADF62562BE5B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Stage 1 • feature alignment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D94BAE5C-CE5C-437A-9F50-482D72F5BB6F}"/>
              </a:ext>
            </a:extLst>
          </p:cNvPr>
          <p:cNvSpPr>
            <a:spLocks noGrp="1"/>
          </p:cNvSpPr>
          <p:nvPr/>
        </p:nvSpPr>
        <p:spPr>
          <a:xfrm>
            <a:off x="781050" y="2952750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Target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E6E44264-8E1B-414F-8F47-6EA10BF62B73}"/>
              </a:ext>
            </a:extLst>
          </p:cNvPr>
          <p:cNvSpPr>
            <a:spLocks noGrp="1"/>
          </p:cNvSpPr>
          <p:nvPr/>
        </p:nvSpPr>
        <p:spPr>
          <a:xfrm>
            <a:off x="1733550" y="2914650"/>
            <a:ext cx="3333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caption tokens c₁…cT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0830E05D-8879-4A14-A1B8-03103041177F}"/>
              </a:ext>
            </a:extLst>
          </p:cNvPr>
          <p:cNvSpPr>
            <a:spLocks noGrp="1"/>
          </p:cNvSpPr>
          <p:nvPr/>
        </p:nvSpPr>
        <p:spPr>
          <a:xfrm>
            <a:off x="781050" y="3429000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Loss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8D7851D5-EC88-4AE8-AE94-5AEEAB3E3F56}"/>
              </a:ext>
            </a:extLst>
          </p:cNvPr>
          <p:cNvSpPr>
            <a:spLocks noGrp="1"/>
          </p:cNvSpPr>
          <p:nvPr/>
        </p:nvSpPr>
        <p:spPr>
          <a:xfrm>
            <a:off x="1733550" y="3371850"/>
            <a:ext cx="3524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Lalign = −Σ log p(cₜ | I,q,c&lt;ₜ)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67C74585-69A0-4628-8F8E-94214099D482}"/>
              </a:ext>
            </a:extLst>
          </p:cNvPr>
          <p:cNvSpPr>
            <a:spLocks noGrp="1"/>
          </p:cNvSpPr>
          <p:nvPr/>
        </p:nvSpPr>
        <p:spPr>
          <a:xfrm>
            <a:off x="781050" y="4000500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Train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087214BC-4125-498A-9CB1-1CB06F27B1C2}"/>
              </a:ext>
            </a:extLst>
          </p:cNvPr>
          <p:cNvSpPr>
            <a:spLocks noGrp="1"/>
          </p:cNvSpPr>
          <p:nvPr/>
        </p:nvSpPr>
        <p:spPr>
          <a:xfrm>
            <a:off x="1733550" y="3962400"/>
            <a:ext cx="1714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W only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6893DD6A-CB0F-44DF-9D98-51B90D5655F7}"/>
              </a:ext>
            </a:extLst>
          </p:cNvPr>
          <p:cNvSpPr>
            <a:spLocks noGrp="1"/>
          </p:cNvSpPr>
          <p:nvPr/>
        </p:nvSpPr>
        <p:spPr>
          <a:xfrm>
            <a:off x="781050" y="4524375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Learns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BEBAEB41-7309-483B-9EC3-5B87DE100D1D}"/>
              </a:ext>
            </a:extLst>
          </p:cNvPr>
          <p:cNvSpPr>
            <a:spLocks noGrp="1"/>
          </p:cNvSpPr>
          <p:nvPr/>
        </p:nvSpPr>
        <p:spPr>
          <a:xfrm>
            <a:off x="1733550" y="4438650"/>
            <a:ext cx="3381375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How visual features enter the LLM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2410F993-8C38-474F-8581-A6F69CCE2BD9}"/>
              </a:ext>
            </a:extLst>
          </p:cNvPr>
          <p:cNvSpPr>
            <a:spLocks noGrp="1"/>
          </p:cNvSpPr>
          <p:nvPr/>
        </p:nvSpPr>
        <p:spPr>
          <a:xfrm>
            <a:off x="1047750" y="5000625"/>
            <a:ext cx="428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∇CLIP=0   ∇W≠0   ∇Vicuna=0</a:t>
            </a:r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76A62115-B1C1-4B68-994D-5FC925C2D6C8}"/>
              </a:ext>
            </a:extLst>
          </p:cNvPr>
          <p:cNvSpPr>
            <a:spLocks noGrp="1"/>
          </p:cNvSpPr>
          <p:nvPr/>
        </p:nvSpPr>
        <p:spPr>
          <a:xfrm>
            <a:off x="6334125" y="1952625"/>
            <a:ext cx="5334000" cy="3476625"/>
          </a:xfrm>
          <a:prstGeom prst="roundRect">
            <a:avLst>
              <a:gd name="adj" fmla="val 3288"/>
            </a:avLst>
          </a:prstGeom>
          <a:solidFill>
            <a:srgbClr val="E8F8F2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4F1CE481-BDE7-4168-8D8F-130E72863C33}"/>
              </a:ext>
            </a:extLst>
          </p:cNvPr>
          <p:cNvSpPr>
            <a:spLocks noGrp="1"/>
          </p:cNvSpPr>
          <p:nvPr/>
        </p:nvSpPr>
        <p:spPr>
          <a:xfrm>
            <a:off x="6591300" y="21526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INSTRUCTION TUNING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E083BF52-B6F9-4A0B-9E44-87E7A11F45A8}"/>
              </a:ext>
            </a:extLst>
          </p:cNvPr>
          <p:cNvSpPr>
            <a:spLocks noGrp="1"/>
          </p:cNvSpPr>
          <p:nvPr/>
        </p:nvSpPr>
        <p:spPr>
          <a:xfrm>
            <a:off x="6591300" y="2476500"/>
            <a:ext cx="3714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Stage 2 • visual instruction following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3977A966-9B4C-4C55-A42D-EA13CF875C80}"/>
              </a:ext>
            </a:extLst>
          </p:cNvPr>
          <p:cNvSpPr>
            <a:spLocks noGrp="1"/>
          </p:cNvSpPr>
          <p:nvPr/>
        </p:nvSpPr>
        <p:spPr>
          <a:xfrm>
            <a:off x="6591300" y="2952750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Target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D05F96D2-DA7F-4D5C-A9D6-CD68FCDAA6BC}"/>
              </a:ext>
            </a:extLst>
          </p:cNvPr>
          <p:cNvSpPr>
            <a:spLocks noGrp="1"/>
          </p:cNvSpPr>
          <p:nvPr/>
        </p:nvSpPr>
        <p:spPr>
          <a:xfrm>
            <a:off x="7543800" y="2914650"/>
            <a:ext cx="3619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assistant answer tokens a₁…aT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87C1390F-C338-464C-95A9-7917FB270FC5}"/>
              </a:ext>
            </a:extLst>
          </p:cNvPr>
          <p:cNvSpPr>
            <a:spLocks noGrp="1"/>
          </p:cNvSpPr>
          <p:nvPr/>
        </p:nvSpPr>
        <p:spPr>
          <a:xfrm>
            <a:off x="6591300" y="3429000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Loss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5C5B1248-0604-4273-86EA-06BDAB0ACA3A}"/>
              </a:ext>
            </a:extLst>
          </p:cNvPr>
          <p:cNvSpPr>
            <a:spLocks noGrp="1"/>
          </p:cNvSpPr>
          <p:nvPr/>
        </p:nvSpPr>
        <p:spPr>
          <a:xfrm>
            <a:off x="7543800" y="3371850"/>
            <a:ext cx="3524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Linst = −Σ log p(aₜ | I,u,a&lt;ₜ)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81CB0616-F058-429E-92C3-6A0E48BE31A3}"/>
              </a:ext>
            </a:extLst>
          </p:cNvPr>
          <p:cNvSpPr>
            <a:spLocks noGrp="1"/>
          </p:cNvSpPr>
          <p:nvPr/>
        </p:nvSpPr>
        <p:spPr>
          <a:xfrm>
            <a:off x="6591300" y="4000500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Train</a:t>
            </a:r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FD3C36A3-505D-445F-B4A1-2EED49048239}"/>
              </a:ext>
            </a:extLst>
          </p:cNvPr>
          <p:cNvSpPr>
            <a:spLocks noGrp="1"/>
          </p:cNvSpPr>
          <p:nvPr/>
        </p:nvSpPr>
        <p:spPr>
          <a:xfrm>
            <a:off x="7543800" y="3962400"/>
            <a:ext cx="2095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W + Vicuna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4D824CBC-052C-4EF6-A54E-DC12B78190CC}"/>
              </a:ext>
            </a:extLst>
          </p:cNvPr>
          <p:cNvSpPr>
            <a:spLocks noGrp="1"/>
          </p:cNvSpPr>
          <p:nvPr/>
        </p:nvSpPr>
        <p:spPr>
          <a:xfrm>
            <a:off x="6591300" y="4524375"/>
            <a:ext cx="857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Learns</a:t>
            </a: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B5F8C294-CF1F-4BED-87CD-7D3623210A1E}"/>
              </a:ext>
            </a:extLst>
          </p:cNvPr>
          <p:cNvSpPr>
            <a:spLocks noGrp="1"/>
          </p:cNvSpPr>
          <p:nvPr/>
        </p:nvSpPr>
        <p:spPr>
          <a:xfrm>
            <a:off x="7543800" y="4438650"/>
            <a:ext cx="3429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How to use vision to satisfy user intent</a:t>
            </a:r>
          </a:p>
        </p:txBody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BEA3F396-B02A-4370-BE02-78FEBF88B585}"/>
              </a:ext>
            </a:extLst>
          </p:cNvPr>
          <p:cNvSpPr>
            <a:spLocks noGrp="1"/>
          </p:cNvSpPr>
          <p:nvPr/>
        </p:nvSpPr>
        <p:spPr>
          <a:xfrm>
            <a:off x="6858000" y="5000625"/>
            <a:ext cx="428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∇CLIP=0   ∇W≠0   ∇Vicuna≠0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155B2959-2E01-4A6D-9145-061A2913BAB4}"/>
              </a:ext>
            </a:extLst>
          </p:cNvPr>
          <p:cNvSpPr>
            <a:spLocks noGrp="1"/>
          </p:cNvSpPr>
          <p:nvPr/>
        </p:nvSpPr>
        <p:spPr>
          <a:xfrm>
            <a:off x="1952625" y="5715000"/>
            <a:ext cx="828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42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Image and prompt tokens condition predictions but are masked from the target-token loss.</a:t>
            </a:r>
          </a:p>
        </p:txBody>
      </p:sp>
    </p:spTree>
    <p:extLst>
      <p:ext uri="{BB962C8B-B14F-4D97-AF65-F5344CB8AC3E}">
        <p14:creationId xmlns:p14="http://schemas.microsoft.com/office/powerpoint/2010/main" val="1264991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yebrow">
            <a:extLst>
              <a:ext uri="{FF2B5EF4-FFF2-40B4-BE49-F238E27FC236}">
                <a16:creationId xmlns:a16="http://schemas.microsoft.com/office/drawing/2014/main" id="{02A79AC2-546C-4F7E-9687-1DC0A6DE4380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17522907-723E-49A4-BACF-D9964658D2F6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Training loss is applied to </a:t>
            </a:r>
            <a:r>
              <a:rPr lang="en-US"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generated</a:t>
            </a: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tokens—not the prompt</a:t>
            </a:r>
          </a:p>
        </p:txBody>
      </p:sp>
      <p:cxnSp>
        <p:nvCxnSpPr>
          <p:cNvPr id="28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B66AD0D4-7F37-4DE1-B258-45F44AED1854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58263EAE-C35C-4851-8E2B-606E03D7C9A8}"/>
              </a:ext>
            </a:extLst>
          </p:cNvPr>
          <p:cNvSpPr>
            <a:spLocks noGrp="1"/>
          </p:cNvSpPr>
          <p:nvPr/>
        </p:nvSpPr>
        <p:spPr>
          <a:xfrm>
            <a:off x="714375" y="2381250"/>
            <a:ext cx="1285875" cy="76200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D5EB4C65-21AB-4229-B7A9-0FBC365004FC}"/>
              </a:ext>
            </a:extLst>
          </p:cNvPr>
          <p:cNvSpPr>
            <a:spLocks noGrp="1"/>
          </p:cNvSpPr>
          <p:nvPr/>
        </p:nvSpPr>
        <p:spPr>
          <a:xfrm>
            <a:off x="714375" y="2571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&lt;img&gt;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132E1081-AEC8-48A9-B448-9A23E3189D5B}"/>
              </a:ext>
            </a:extLst>
          </p:cNvPr>
          <p:cNvSpPr>
            <a:spLocks noGrp="1"/>
          </p:cNvSpPr>
          <p:nvPr/>
        </p:nvSpPr>
        <p:spPr>
          <a:xfrm>
            <a:off x="714375" y="3333750"/>
            <a:ext cx="1285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masked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DAA204E6-9E1F-4F70-85CE-AC379E7228B2}"/>
              </a:ext>
            </a:extLst>
          </p:cNvPr>
          <p:cNvSpPr>
            <a:spLocks noGrp="1"/>
          </p:cNvSpPr>
          <p:nvPr/>
        </p:nvSpPr>
        <p:spPr>
          <a:xfrm>
            <a:off x="2238375" y="2381250"/>
            <a:ext cx="1285875" cy="76200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0A7D5D21-16CD-4D9D-9C7C-E10C84A1FCA7}"/>
              </a:ext>
            </a:extLst>
          </p:cNvPr>
          <p:cNvSpPr>
            <a:spLocks noGrp="1"/>
          </p:cNvSpPr>
          <p:nvPr/>
        </p:nvSpPr>
        <p:spPr>
          <a:xfrm>
            <a:off x="2238375" y="2571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user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DB0D41FA-9320-449D-8FCD-8373A2AD9A34}"/>
              </a:ext>
            </a:extLst>
          </p:cNvPr>
          <p:cNvSpPr>
            <a:spLocks noGrp="1"/>
          </p:cNvSpPr>
          <p:nvPr/>
        </p:nvSpPr>
        <p:spPr>
          <a:xfrm>
            <a:off x="2238375" y="3333750"/>
            <a:ext cx="1285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masked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623F3BC9-BAF4-4C90-BE14-B02A18956C8C}"/>
              </a:ext>
            </a:extLst>
          </p:cNvPr>
          <p:cNvSpPr>
            <a:spLocks noGrp="1"/>
          </p:cNvSpPr>
          <p:nvPr/>
        </p:nvSpPr>
        <p:spPr>
          <a:xfrm>
            <a:off x="3762375" y="2381250"/>
            <a:ext cx="1285875" cy="76200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3BD57882-B8E8-4F36-80C5-BB4CDDCFF32A}"/>
              </a:ext>
            </a:extLst>
          </p:cNvPr>
          <p:cNvSpPr>
            <a:spLocks noGrp="1"/>
          </p:cNvSpPr>
          <p:nvPr/>
        </p:nvSpPr>
        <p:spPr>
          <a:xfrm>
            <a:off x="3762375" y="2571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question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D37D4931-567E-49FE-9578-F17048D748FA}"/>
              </a:ext>
            </a:extLst>
          </p:cNvPr>
          <p:cNvSpPr>
            <a:spLocks noGrp="1"/>
          </p:cNvSpPr>
          <p:nvPr/>
        </p:nvSpPr>
        <p:spPr>
          <a:xfrm>
            <a:off x="3762375" y="3333750"/>
            <a:ext cx="1285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masked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25FF131B-6584-4D4E-9121-F27DA43D09CE}"/>
              </a:ext>
            </a:extLst>
          </p:cNvPr>
          <p:cNvSpPr>
            <a:spLocks noGrp="1"/>
          </p:cNvSpPr>
          <p:nvPr/>
        </p:nvSpPr>
        <p:spPr>
          <a:xfrm>
            <a:off x="5286375" y="2381250"/>
            <a:ext cx="1285875" cy="762000"/>
          </a:xfrm>
          <a:prstGeom prst="roundRect">
            <a:avLst>
              <a:gd name="adj" fmla="val 15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E2F27608-8999-40CF-BE1C-776A0AE8B3F9}"/>
              </a:ext>
            </a:extLst>
          </p:cNvPr>
          <p:cNvSpPr>
            <a:spLocks noGrp="1"/>
          </p:cNvSpPr>
          <p:nvPr/>
        </p:nvSpPr>
        <p:spPr>
          <a:xfrm>
            <a:off x="5286375" y="2571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assistant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33B29E0C-4D01-427B-9AA0-A489D83FF266}"/>
              </a:ext>
            </a:extLst>
          </p:cNvPr>
          <p:cNvSpPr>
            <a:spLocks noGrp="1"/>
          </p:cNvSpPr>
          <p:nvPr/>
        </p:nvSpPr>
        <p:spPr>
          <a:xfrm>
            <a:off x="5286375" y="3333750"/>
            <a:ext cx="1285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masked</a:t>
            </a:r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22038B37-25CC-4E43-AF5D-48A4E2D2B7A9}"/>
              </a:ext>
            </a:extLst>
          </p:cNvPr>
          <p:cNvSpPr>
            <a:spLocks noGrp="1"/>
          </p:cNvSpPr>
          <p:nvPr/>
        </p:nvSpPr>
        <p:spPr>
          <a:xfrm>
            <a:off x="6810375" y="2381250"/>
            <a:ext cx="1285875" cy="762000"/>
          </a:xfrm>
          <a:prstGeom prst="roundRect">
            <a:avLst>
              <a:gd name="adj" fmla="val 15000"/>
            </a:avLst>
          </a:prstGeom>
          <a:solidFill>
            <a:srgbClr val="E8F8F2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9A92BF55-24CD-4296-BF4A-D82BC7D8E834}"/>
              </a:ext>
            </a:extLst>
          </p:cNvPr>
          <p:cNvSpPr>
            <a:spLocks noGrp="1"/>
          </p:cNvSpPr>
          <p:nvPr/>
        </p:nvSpPr>
        <p:spPr>
          <a:xfrm>
            <a:off x="6810375" y="2571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the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5854D911-FCE0-468D-8717-0B7ABAB3B73F}"/>
              </a:ext>
            </a:extLst>
          </p:cNvPr>
          <p:cNvSpPr>
            <a:spLocks noGrp="1"/>
          </p:cNvSpPr>
          <p:nvPr/>
        </p:nvSpPr>
        <p:spPr>
          <a:xfrm>
            <a:off x="6810375" y="3333750"/>
            <a:ext cx="1285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loss ✓</a:t>
            </a:r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19F67279-81F3-4B78-8825-944B7E8F4587}"/>
              </a:ext>
            </a:extLst>
          </p:cNvPr>
          <p:cNvSpPr>
            <a:spLocks noGrp="1"/>
          </p:cNvSpPr>
          <p:nvPr/>
        </p:nvSpPr>
        <p:spPr>
          <a:xfrm>
            <a:off x="8334375" y="2381250"/>
            <a:ext cx="1285875" cy="762000"/>
          </a:xfrm>
          <a:prstGeom prst="roundRect">
            <a:avLst>
              <a:gd name="adj" fmla="val 15000"/>
            </a:avLst>
          </a:prstGeom>
          <a:solidFill>
            <a:srgbClr val="E8F8F2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25DF7E6B-B6E0-4EB4-B2E1-AF19DA30E6EF}"/>
              </a:ext>
            </a:extLst>
          </p:cNvPr>
          <p:cNvSpPr>
            <a:spLocks noGrp="1"/>
          </p:cNvSpPr>
          <p:nvPr/>
        </p:nvSpPr>
        <p:spPr>
          <a:xfrm>
            <a:off x="8334375" y="2571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answer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57F20263-2710-4E79-A38C-8DEB4778FCDB}"/>
              </a:ext>
            </a:extLst>
          </p:cNvPr>
          <p:cNvSpPr>
            <a:spLocks noGrp="1"/>
          </p:cNvSpPr>
          <p:nvPr/>
        </p:nvSpPr>
        <p:spPr>
          <a:xfrm>
            <a:off x="8334375" y="3333750"/>
            <a:ext cx="1285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loss ✓</a:t>
            </a: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C33719D9-7ADD-4E97-A372-918E514426A6}"/>
              </a:ext>
            </a:extLst>
          </p:cNvPr>
          <p:cNvSpPr>
            <a:spLocks noGrp="1"/>
          </p:cNvSpPr>
          <p:nvPr/>
        </p:nvSpPr>
        <p:spPr>
          <a:xfrm>
            <a:off x="9858375" y="2381250"/>
            <a:ext cx="1285875" cy="762000"/>
          </a:xfrm>
          <a:prstGeom prst="roundRect">
            <a:avLst>
              <a:gd name="adj" fmla="val 15000"/>
            </a:avLst>
          </a:prstGeom>
          <a:solidFill>
            <a:srgbClr val="E8F8F2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D8AC7FED-6665-432B-B2B6-B9C5526E0BC5}"/>
              </a:ext>
            </a:extLst>
          </p:cNvPr>
          <p:cNvSpPr>
            <a:spLocks noGrp="1"/>
          </p:cNvSpPr>
          <p:nvPr/>
        </p:nvSpPr>
        <p:spPr>
          <a:xfrm>
            <a:off x="9858375" y="2571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&lt;/s&gt;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D1B4262E-49E8-4877-8EF9-C0BF4FC3ACB3}"/>
              </a:ext>
            </a:extLst>
          </p:cNvPr>
          <p:cNvSpPr>
            <a:spLocks noGrp="1"/>
          </p:cNvSpPr>
          <p:nvPr/>
        </p:nvSpPr>
        <p:spPr>
          <a:xfrm>
            <a:off x="9858375" y="3333750"/>
            <a:ext cx="12858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loss ✓</a:t>
            </a:r>
          </a:p>
        </p:txBody>
      </p:sp>
    </p:spTree>
    <p:extLst>
      <p:ext uri="{BB962C8B-B14F-4D97-AF65-F5344CB8AC3E}">
        <p14:creationId xmlns:p14="http://schemas.microsoft.com/office/powerpoint/2010/main" val="346320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eyebrow">
            <a:extLst>
              <a:ext uri="{FF2B5EF4-FFF2-40B4-BE49-F238E27FC236}">
                <a16:creationId xmlns:a16="http://schemas.microsoft.com/office/drawing/2014/main" id="{041AB635-1BB6-442E-B97A-F6B8C026D8C0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0013107B-28E2-4A55-80BE-4BAD7F5649BB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 causal mask lets answer tokens read the entire image prefix</a:t>
            </a:r>
          </a:p>
        </p:txBody>
      </p:sp>
      <p:cxnSp>
        <p:nvCxnSpPr>
          <p:cNvPr id="134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41473D6E-0FC7-43E9-8AFB-817F5DEEC3B2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1A9AE9C9-B3E7-457D-B49B-D1F5FA3E24F3}"/>
              </a:ext>
            </a:extLst>
          </p:cNvPr>
          <p:cNvSpPr>
            <a:spLocks noGrp="1"/>
          </p:cNvSpPr>
          <p:nvPr/>
        </p:nvSpPr>
        <p:spPr>
          <a:xfrm>
            <a:off x="2952750" y="17621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E718A316-9933-4B7B-8431-ED055709088A}"/>
              </a:ext>
            </a:extLst>
          </p:cNvPr>
          <p:cNvSpPr>
            <a:spLocks noGrp="1"/>
          </p:cNvSpPr>
          <p:nvPr/>
        </p:nvSpPr>
        <p:spPr>
          <a:xfrm>
            <a:off x="327660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5F5E05CE-D9AC-410B-AE70-A4C39743A100}"/>
              </a:ext>
            </a:extLst>
          </p:cNvPr>
          <p:cNvSpPr>
            <a:spLocks noGrp="1"/>
          </p:cNvSpPr>
          <p:nvPr/>
        </p:nvSpPr>
        <p:spPr>
          <a:xfrm>
            <a:off x="360045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CBA54356-9D2F-46B6-A2A4-7B0079FEDAF1}"/>
              </a:ext>
            </a:extLst>
          </p:cNvPr>
          <p:cNvSpPr>
            <a:spLocks noGrp="1"/>
          </p:cNvSpPr>
          <p:nvPr/>
        </p:nvSpPr>
        <p:spPr>
          <a:xfrm>
            <a:off x="392430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EDA271B1-50BE-4D19-B263-BE77AEE4C402}"/>
              </a:ext>
            </a:extLst>
          </p:cNvPr>
          <p:cNvSpPr>
            <a:spLocks noGrp="1"/>
          </p:cNvSpPr>
          <p:nvPr/>
        </p:nvSpPr>
        <p:spPr>
          <a:xfrm>
            <a:off x="424815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0C2041ED-8E63-4F9B-A274-877F465D011C}"/>
              </a:ext>
            </a:extLst>
          </p:cNvPr>
          <p:cNvSpPr>
            <a:spLocks noGrp="1"/>
          </p:cNvSpPr>
          <p:nvPr/>
        </p:nvSpPr>
        <p:spPr>
          <a:xfrm>
            <a:off x="457200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73A92475-36E9-4326-A427-B55B1EE3230E}"/>
              </a:ext>
            </a:extLst>
          </p:cNvPr>
          <p:cNvSpPr>
            <a:spLocks noGrp="1"/>
          </p:cNvSpPr>
          <p:nvPr/>
        </p:nvSpPr>
        <p:spPr>
          <a:xfrm>
            <a:off x="489585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69DAF41E-C5BD-47A3-930C-3D2D7406764D}"/>
              </a:ext>
            </a:extLst>
          </p:cNvPr>
          <p:cNvSpPr>
            <a:spLocks noGrp="1"/>
          </p:cNvSpPr>
          <p:nvPr/>
        </p:nvSpPr>
        <p:spPr>
          <a:xfrm>
            <a:off x="521970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62BCF293-23C6-453A-9F3D-B2321DA2328D}"/>
              </a:ext>
            </a:extLst>
          </p:cNvPr>
          <p:cNvSpPr>
            <a:spLocks noGrp="1"/>
          </p:cNvSpPr>
          <p:nvPr/>
        </p:nvSpPr>
        <p:spPr>
          <a:xfrm>
            <a:off x="554355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846A4049-E830-4A52-8752-1A933F1A0207}"/>
              </a:ext>
            </a:extLst>
          </p:cNvPr>
          <p:cNvSpPr>
            <a:spLocks noGrp="1"/>
          </p:cNvSpPr>
          <p:nvPr/>
        </p:nvSpPr>
        <p:spPr>
          <a:xfrm>
            <a:off x="586740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09BADFCD-0B24-40BA-A6B9-0DC314C5D23D}"/>
              </a:ext>
            </a:extLst>
          </p:cNvPr>
          <p:cNvSpPr>
            <a:spLocks noGrp="1"/>
          </p:cNvSpPr>
          <p:nvPr/>
        </p:nvSpPr>
        <p:spPr>
          <a:xfrm>
            <a:off x="6191250" y="17621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FEFE36AE-6FF4-401B-9C21-D0B6AFF4DE48}"/>
              </a:ext>
            </a:extLst>
          </p:cNvPr>
          <p:cNvSpPr>
            <a:spLocks noGrp="1"/>
          </p:cNvSpPr>
          <p:nvPr/>
        </p:nvSpPr>
        <p:spPr>
          <a:xfrm>
            <a:off x="2952750" y="20859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CDE0A0A3-0E5A-4714-8A08-B6EF7869D204}"/>
              </a:ext>
            </a:extLst>
          </p:cNvPr>
          <p:cNvSpPr>
            <a:spLocks noGrp="1"/>
          </p:cNvSpPr>
          <p:nvPr/>
        </p:nvSpPr>
        <p:spPr>
          <a:xfrm>
            <a:off x="3276600" y="20859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1870B910-410F-44CC-AD1B-6CA8167E564C}"/>
              </a:ext>
            </a:extLst>
          </p:cNvPr>
          <p:cNvSpPr>
            <a:spLocks noGrp="1"/>
          </p:cNvSpPr>
          <p:nvPr/>
        </p:nvSpPr>
        <p:spPr>
          <a:xfrm>
            <a:off x="360045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DC319339-0815-48B9-BEEE-51AF10692236}"/>
              </a:ext>
            </a:extLst>
          </p:cNvPr>
          <p:cNvSpPr>
            <a:spLocks noGrp="1"/>
          </p:cNvSpPr>
          <p:nvPr/>
        </p:nvSpPr>
        <p:spPr>
          <a:xfrm>
            <a:off x="392430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539DE5C4-F813-4F18-A97D-1531E5E0C480}"/>
              </a:ext>
            </a:extLst>
          </p:cNvPr>
          <p:cNvSpPr>
            <a:spLocks noGrp="1"/>
          </p:cNvSpPr>
          <p:nvPr/>
        </p:nvSpPr>
        <p:spPr>
          <a:xfrm>
            <a:off x="424815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814FCFAE-2647-454F-B1E7-FD470BD429F2}"/>
              </a:ext>
            </a:extLst>
          </p:cNvPr>
          <p:cNvSpPr>
            <a:spLocks noGrp="1"/>
          </p:cNvSpPr>
          <p:nvPr/>
        </p:nvSpPr>
        <p:spPr>
          <a:xfrm>
            <a:off x="457200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">
            <a:extLst>
              <a:ext uri="{FF2B5EF4-FFF2-40B4-BE49-F238E27FC236}">
                <a16:creationId xmlns:a16="http://schemas.microsoft.com/office/drawing/2014/main" id="{CB58FD84-D832-49A8-9A22-8E6BF06D1894}"/>
              </a:ext>
            </a:extLst>
          </p:cNvPr>
          <p:cNvSpPr>
            <a:spLocks noGrp="1"/>
          </p:cNvSpPr>
          <p:nvPr/>
        </p:nvSpPr>
        <p:spPr>
          <a:xfrm>
            <a:off x="489585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2C520183-3BD3-4A89-AE07-0695F5C7D6B7}"/>
              </a:ext>
            </a:extLst>
          </p:cNvPr>
          <p:cNvSpPr>
            <a:spLocks noGrp="1"/>
          </p:cNvSpPr>
          <p:nvPr/>
        </p:nvSpPr>
        <p:spPr>
          <a:xfrm>
            <a:off x="521970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0171111A-1469-4300-8090-D0F43C3EE468}"/>
              </a:ext>
            </a:extLst>
          </p:cNvPr>
          <p:cNvSpPr>
            <a:spLocks noGrp="1"/>
          </p:cNvSpPr>
          <p:nvPr/>
        </p:nvSpPr>
        <p:spPr>
          <a:xfrm>
            <a:off x="554355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">
            <a:extLst>
              <a:ext uri="{FF2B5EF4-FFF2-40B4-BE49-F238E27FC236}">
                <a16:creationId xmlns:a16="http://schemas.microsoft.com/office/drawing/2014/main" id="{FE92BE52-FA7F-44C7-B7F2-46D86B58B4FF}"/>
              </a:ext>
            </a:extLst>
          </p:cNvPr>
          <p:cNvSpPr>
            <a:spLocks noGrp="1"/>
          </p:cNvSpPr>
          <p:nvPr/>
        </p:nvSpPr>
        <p:spPr>
          <a:xfrm>
            <a:off x="586740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">
            <a:extLst>
              <a:ext uri="{FF2B5EF4-FFF2-40B4-BE49-F238E27FC236}">
                <a16:creationId xmlns:a16="http://schemas.microsoft.com/office/drawing/2014/main" id="{2B2DA733-2C93-401F-99B2-DE5077D617B5}"/>
              </a:ext>
            </a:extLst>
          </p:cNvPr>
          <p:cNvSpPr>
            <a:spLocks noGrp="1"/>
          </p:cNvSpPr>
          <p:nvPr/>
        </p:nvSpPr>
        <p:spPr>
          <a:xfrm>
            <a:off x="6191250" y="20859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id="{8B8F6B3B-0595-474E-BD1C-7E3F0C84CA78}"/>
              </a:ext>
            </a:extLst>
          </p:cNvPr>
          <p:cNvSpPr>
            <a:spLocks noGrp="1"/>
          </p:cNvSpPr>
          <p:nvPr/>
        </p:nvSpPr>
        <p:spPr>
          <a:xfrm>
            <a:off x="2952750" y="24098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">
            <a:extLst>
              <a:ext uri="{FF2B5EF4-FFF2-40B4-BE49-F238E27FC236}">
                <a16:creationId xmlns:a16="http://schemas.microsoft.com/office/drawing/2014/main" id="{1F0DBC0F-D7CE-4C70-AD1F-595DF31EAE8D}"/>
              </a:ext>
            </a:extLst>
          </p:cNvPr>
          <p:cNvSpPr>
            <a:spLocks noGrp="1"/>
          </p:cNvSpPr>
          <p:nvPr/>
        </p:nvSpPr>
        <p:spPr>
          <a:xfrm>
            <a:off x="3276600" y="24098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">
            <a:extLst>
              <a:ext uri="{FF2B5EF4-FFF2-40B4-BE49-F238E27FC236}">
                <a16:creationId xmlns:a16="http://schemas.microsoft.com/office/drawing/2014/main" id="{699DCEFE-1225-4CC1-A5A5-344AEFE85740}"/>
              </a:ext>
            </a:extLst>
          </p:cNvPr>
          <p:cNvSpPr>
            <a:spLocks noGrp="1"/>
          </p:cNvSpPr>
          <p:nvPr/>
        </p:nvSpPr>
        <p:spPr>
          <a:xfrm>
            <a:off x="3600450" y="24098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">
            <a:extLst>
              <a:ext uri="{FF2B5EF4-FFF2-40B4-BE49-F238E27FC236}">
                <a16:creationId xmlns:a16="http://schemas.microsoft.com/office/drawing/2014/main" id="{17C095EF-B0D7-4B33-9547-D9A25B43526C}"/>
              </a:ext>
            </a:extLst>
          </p:cNvPr>
          <p:cNvSpPr>
            <a:spLocks noGrp="1"/>
          </p:cNvSpPr>
          <p:nvPr/>
        </p:nvSpPr>
        <p:spPr>
          <a:xfrm>
            <a:off x="392430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">
            <a:extLst>
              <a:ext uri="{FF2B5EF4-FFF2-40B4-BE49-F238E27FC236}">
                <a16:creationId xmlns:a16="http://schemas.microsoft.com/office/drawing/2014/main" id="{6AB28936-F1A5-4B67-BF54-01D4E25A639A}"/>
              </a:ext>
            </a:extLst>
          </p:cNvPr>
          <p:cNvSpPr>
            <a:spLocks noGrp="1"/>
          </p:cNvSpPr>
          <p:nvPr/>
        </p:nvSpPr>
        <p:spPr>
          <a:xfrm>
            <a:off x="424815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">
            <a:extLst>
              <a:ext uri="{FF2B5EF4-FFF2-40B4-BE49-F238E27FC236}">
                <a16:creationId xmlns:a16="http://schemas.microsoft.com/office/drawing/2014/main" id="{21A83331-9FF8-48F0-AEE1-633855B48480}"/>
              </a:ext>
            </a:extLst>
          </p:cNvPr>
          <p:cNvSpPr>
            <a:spLocks noGrp="1"/>
          </p:cNvSpPr>
          <p:nvPr/>
        </p:nvSpPr>
        <p:spPr>
          <a:xfrm>
            <a:off x="457200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">
            <a:extLst>
              <a:ext uri="{FF2B5EF4-FFF2-40B4-BE49-F238E27FC236}">
                <a16:creationId xmlns:a16="http://schemas.microsoft.com/office/drawing/2014/main" id="{1A4DBBE7-3271-4A92-84A1-04932C8FC713}"/>
              </a:ext>
            </a:extLst>
          </p:cNvPr>
          <p:cNvSpPr>
            <a:spLocks noGrp="1"/>
          </p:cNvSpPr>
          <p:nvPr/>
        </p:nvSpPr>
        <p:spPr>
          <a:xfrm>
            <a:off x="489585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shape">
            <a:extLst>
              <a:ext uri="{FF2B5EF4-FFF2-40B4-BE49-F238E27FC236}">
                <a16:creationId xmlns:a16="http://schemas.microsoft.com/office/drawing/2014/main" id="{39A84FB3-F062-4A6B-9673-FC2BAC8A85A1}"/>
              </a:ext>
            </a:extLst>
          </p:cNvPr>
          <p:cNvSpPr>
            <a:spLocks noGrp="1"/>
          </p:cNvSpPr>
          <p:nvPr/>
        </p:nvSpPr>
        <p:spPr>
          <a:xfrm>
            <a:off x="521970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">
            <a:extLst>
              <a:ext uri="{FF2B5EF4-FFF2-40B4-BE49-F238E27FC236}">
                <a16:creationId xmlns:a16="http://schemas.microsoft.com/office/drawing/2014/main" id="{7F57F1A7-52C6-45EB-89B9-C4FAA2F461C2}"/>
              </a:ext>
            </a:extLst>
          </p:cNvPr>
          <p:cNvSpPr>
            <a:spLocks noGrp="1"/>
          </p:cNvSpPr>
          <p:nvPr/>
        </p:nvSpPr>
        <p:spPr>
          <a:xfrm>
            <a:off x="554355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">
            <a:extLst>
              <a:ext uri="{FF2B5EF4-FFF2-40B4-BE49-F238E27FC236}">
                <a16:creationId xmlns:a16="http://schemas.microsoft.com/office/drawing/2014/main" id="{C63DAE2B-D6CC-4637-BD60-B6064512490E}"/>
              </a:ext>
            </a:extLst>
          </p:cNvPr>
          <p:cNvSpPr>
            <a:spLocks noGrp="1"/>
          </p:cNvSpPr>
          <p:nvPr/>
        </p:nvSpPr>
        <p:spPr>
          <a:xfrm>
            <a:off x="586740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">
            <a:extLst>
              <a:ext uri="{FF2B5EF4-FFF2-40B4-BE49-F238E27FC236}">
                <a16:creationId xmlns:a16="http://schemas.microsoft.com/office/drawing/2014/main" id="{3E6B9431-0382-4697-96E3-285A072038D5}"/>
              </a:ext>
            </a:extLst>
          </p:cNvPr>
          <p:cNvSpPr>
            <a:spLocks noGrp="1"/>
          </p:cNvSpPr>
          <p:nvPr/>
        </p:nvSpPr>
        <p:spPr>
          <a:xfrm>
            <a:off x="6191250" y="24098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shape">
            <a:extLst>
              <a:ext uri="{FF2B5EF4-FFF2-40B4-BE49-F238E27FC236}">
                <a16:creationId xmlns:a16="http://schemas.microsoft.com/office/drawing/2014/main" id="{167E7E21-F2C2-4BB5-B9C1-06BF7840330E}"/>
              </a:ext>
            </a:extLst>
          </p:cNvPr>
          <p:cNvSpPr>
            <a:spLocks noGrp="1"/>
          </p:cNvSpPr>
          <p:nvPr/>
        </p:nvSpPr>
        <p:spPr>
          <a:xfrm>
            <a:off x="2952750" y="27336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">
            <a:extLst>
              <a:ext uri="{FF2B5EF4-FFF2-40B4-BE49-F238E27FC236}">
                <a16:creationId xmlns:a16="http://schemas.microsoft.com/office/drawing/2014/main" id="{1632CBE8-EE90-4B7D-82A8-3B5F0FA8E357}"/>
              </a:ext>
            </a:extLst>
          </p:cNvPr>
          <p:cNvSpPr>
            <a:spLocks noGrp="1"/>
          </p:cNvSpPr>
          <p:nvPr/>
        </p:nvSpPr>
        <p:spPr>
          <a:xfrm>
            <a:off x="3276600" y="27336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shape">
            <a:extLst>
              <a:ext uri="{FF2B5EF4-FFF2-40B4-BE49-F238E27FC236}">
                <a16:creationId xmlns:a16="http://schemas.microsoft.com/office/drawing/2014/main" id="{44F0CF0C-1F55-4BA3-BBE5-05B874214578}"/>
              </a:ext>
            </a:extLst>
          </p:cNvPr>
          <p:cNvSpPr>
            <a:spLocks noGrp="1"/>
          </p:cNvSpPr>
          <p:nvPr/>
        </p:nvSpPr>
        <p:spPr>
          <a:xfrm>
            <a:off x="3600450" y="27336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shape">
            <a:extLst>
              <a:ext uri="{FF2B5EF4-FFF2-40B4-BE49-F238E27FC236}">
                <a16:creationId xmlns:a16="http://schemas.microsoft.com/office/drawing/2014/main" id="{8371970F-B117-4D8B-B044-F655EFFDDF4B}"/>
              </a:ext>
            </a:extLst>
          </p:cNvPr>
          <p:cNvSpPr>
            <a:spLocks noGrp="1"/>
          </p:cNvSpPr>
          <p:nvPr/>
        </p:nvSpPr>
        <p:spPr>
          <a:xfrm>
            <a:off x="3924300" y="27336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FA5BE83F-D0E0-4696-A234-73A730454731}"/>
              </a:ext>
            </a:extLst>
          </p:cNvPr>
          <p:cNvSpPr>
            <a:spLocks noGrp="1"/>
          </p:cNvSpPr>
          <p:nvPr/>
        </p:nvSpPr>
        <p:spPr>
          <a:xfrm>
            <a:off x="4248150" y="27336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F1D2038F-29E5-4E92-98B6-0E1D6C4FFBB8}"/>
              </a:ext>
            </a:extLst>
          </p:cNvPr>
          <p:cNvSpPr>
            <a:spLocks noGrp="1"/>
          </p:cNvSpPr>
          <p:nvPr/>
        </p:nvSpPr>
        <p:spPr>
          <a:xfrm>
            <a:off x="4572000" y="27336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1E5C7E86-27FE-41A0-A460-1749A7A3031E}"/>
              </a:ext>
            </a:extLst>
          </p:cNvPr>
          <p:cNvSpPr>
            <a:spLocks noGrp="1"/>
          </p:cNvSpPr>
          <p:nvPr/>
        </p:nvSpPr>
        <p:spPr>
          <a:xfrm>
            <a:off x="4895850" y="27336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69512B2B-D15E-45FD-A310-D2B3CE07E9F7}"/>
              </a:ext>
            </a:extLst>
          </p:cNvPr>
          <p:cNvSpPr>
            <a:spLocks noGrp="1"/>
          </p:cNvSpPr>
          <p:nvPr/>
        </p:nvSpPr>
        <p:spPr>
          <a:xfrm>
            <a:off x="5219700" y="27336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20981A77-1501-461B-92E8-072409BFB384}"/>
              </a:ext>
            </a:extLst>
          </p:cNvPr>
          <p:cNvSpPr>
            <a:spLocks noGrp="1"/>
          </p:cNvSpPr>
          <p:nvPr/>
        </p:nvSpPr>
        <p:spPr>
          <a:xfrm>
            <a:off x="5543550" y="27336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A20FC4C3-4A8F-4196-8BCA-D790227837EE}"/>
              </a:ext>
            </a:extLst>
          </p:cNvPr>
          <p:cNvSpPr>
            <a:spLocks noGrp="1"/>
          </p:cNvSpPr>
          <p:nvPr/>
        </p:nvSpPr>
        <p:spPr>
          <a:xfrm>
            <a:off x="5867400" y="27336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shape">
            <a:extLst>
              <a:ext uri="{FF2B5EF4-FFF2-40B4-BE49-F238E27FC236}">
                <a16:creationId xmlns:a16="http://schemas.microsoft.com/office/drawing/2014/main" id="{ED2AB520-674E-4DB9-98E6-A12421BAAE00}"/>
              </a:ext>
            </a:extLst>
          </p:cNvPr>
          <p:cNvSpPr>
            <a:spLocks noGrp="1"/>
          </p:cNvSpPr>
          <p:nvPr/>
        </p:nvSpPr>
        <p:spPr>
          <a:xfrm>
            <a:off x="6191250" y="27336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shape">
            <a:extLst>
              <a:ext uri="{FF2B5EF4-FFF2-40B4-BE49-F238E27FC236}">
                <a16:creationId xmlns:a16="http://schemas.microsoft.com/office/drawing/2014/main" id="{86A74123-6FC0-4A38-B417-809FBCA14F7E}"/>
              </a:ext>
            </a:extLst>
          </p:cNvPr>
          <p:cNvSpPr>
            <a:spLocks noGrp="1"/>
          </p:cNvSpPr>
          <p:nvPr/>
        </p:nvSpPr>
        <p:spPr>
          <a:xfrm>
            <a:off x="2952750" y="30575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">
            <a:extLst>
              <a:ext uri="{FF2B5EF4-FFF2-40B4-BE49-F238E27FC236}">
                <a16:creationId xmlns:a16="http://schemas.microsoft.com/office/drawing/2014/main" id="{3D43544E-8D97-4E1B-9750-6FCE12C9A01C}"/>
              </a:ext>
            </a:extLst>
          </p:cNvPr>
          <p:cNvSpPr>
            <a:spLocks noGrp="1"/>
          </p:cNvSpPr>
          <p:nvPr/>
        </p:nvSpPr>
        <p:spPr>
          <a:xfrm>
            <a:off x="3276600" y="30575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">
            <a:extLst>
              <a:ext uri="{FF2B5EF4-FFF2-40B4-BE49-F238E27FC236}">
                <a16:creationId xmlns:a16="http://schemas.microsoft.com/office/drawing/2014/main" id="{9F489512-702A-4CE1-A86A-A70E1484A7A0}"/>
              </a:ext>
            </a:extLst>
          </p:cNvPr>
          <p:cNvSpPr>
            <a:spLocks noGrp="1"/>
          </p:cNvSpPr>
          <p:nvPr/>
        </p:nvSpPr>
        <p:spPr>
          <a:xfrm>
            <a:off x="3600450" y="30575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shape">
            <a:extLst>
              <a:ext uri="{FF2B5EF4-FFF2-40B4-BE49-F238E27FC236}">
                <a16:creationId xmlns:a16="http://schemas.microsoft.com/office/drawing/2014/main" id="{2DD131CC-96ED-4D0B-9B40-E7E60F405435}"/>
              </a:ext>
            </a:extLst>
          </p:cNvPr>
          <p:cNvSpPr>
            <a:spLocks noGrp="1"/>
          </p:cNvSpPr>
          <p:nvPr/>
        </p:nvSpPr>
        <p:spPr>
          <a:xfrm>
            <a:off x="3924300" y="30575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shape">
            <a:extLst>
              <a:ext uri="{FF2B5EF4-FFF2-40B4-BE49-F238E27FC236}">
                <a16:creationId xmlns:a16="http://schemas.microsoft.com/office/drawing/2014/main" id="{8F9D9378-E009-41A6-830B-435E726C1C65}"/>
              </a:ext>
            </a:extLst>
          </p:cNvPr>
          <p:cNvSpPr>
            <a:spLocks noGrp="1"/>
          </p:cNvSpPr>
          <p:nvPr/>
        </p:nvSpPr>
        <p:spPr>
          <a:xfrm>
            <a:off x="4248150" y="30575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shape">
            <a:extLst>
              <a:ext uri="{FF2B5EF4-FFF2-40B4-BE49-F238E27FC236}">
                <a16:creationId xmlns:a16="http://schemas.microsoft.com/office/drawing/2014/main" id="{495E4C23-3939-4C95-B27B-ECE067DCDE76}"/>
              </a:ext>
            </a:extLst>
          </p:cNvPr>
          <p:cNvSpPr>
            <a:spLocks noGrp="1"/>
          </p:cNvSpPr>
          <p:nvPr/>
        </p:nvSpPr>
        <p:spPr>
          <a:xfrm>
            <a:off x="4572000" y="30575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shape">
            <a:extLst>
              <a:ext uri="{FF2B5EF4-FFF2-40B4-BE49-F238E27FC236}">
                <a16:creationId xmlns:a16="http://schemas.microsoft.com/office/drawing/2014/main" id="{22BD997A-D1F2-44B7-8955-B61AC8CE687F}"/>
              </a:ext>
            </a:extLst>
          </p:cNvPr>
          <p:cNvSpPr>
            <a:spLocks noGrp="1"/>
          </p:cNvSpPr>
          <p:nvPr/>
        </p:nvSpPr>
        <p:spPr>
          <a:xfrm>
            <a:off x="4895850" y="30575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">
            <a:extLst>
              <a:ext uri="{FF2B5EF4-FFF2-40B4-BE49-F238E27FC236}">
                <a16:creationId xmlns:a16="http://schemas.microsoft.com/office/drawing/2014/main" id="{5334F991-20EC-4FA3-A21A-69FD8CD65FE3}"/>
              </a:ext>
            </a:extLst>
          </p:cNvPr>
          <p:cNvSpPr>
            <a:spLocks noGrp="1"/>
          </p:cNvSpPr>
          <p:nvPr/>
        </p:nvSpPr>
        <p:spPr>
          <a:xfrm>
            <a:off x="5219700" y="30575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shape">
            <a:extLst>
              <a:ext uri="{FF2B5EF4-FFF2-40B4-BE49-F238E27FC236}">
                <a16:creationId xmlns:a16="http://schemas.microsoft.com/office/drawing/2014/main" id="{FC1E32C1-1F08-4ADB-B72D-65BF0DF86039}"/>
              </a:ext>
            </a:extLst>
          </p:cNvPr>
          <p:cNvSpPr>
            <a:spLocks noGrp="1"/>
          </p:cNvSpPr>
          <p:nvPr/>
        </p:nvSpPr>
        <p:spPr>
          <a:xfrm>
            <a:off x="5543550" y="30575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">
            <a:extLst>
              <a:ext uri="{FF2B5EF4-FFF2-40B4-BE49-F238E27FC236}">
                <a16:creationId xmlns:a16="http://schemas.microsoft.com/office/drawing/2014/main" id="{6A62EECC-B7CB-4DFC-AB54-A163E5DAF9F8}"/>
              </a:ext>
            </a:extLst>
          </p:cNvPr>
          <p:cNvSpPr>
            <a:spLocks noGrp="1"/>
          </p:cNvSpPr>
          <p:nvPr/>
        </p:nvSpPr>
        <p:spPr>
          <a:xfrm>
            <a:off x="5867400" y="30575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">
            <a:extLst>
              <a:ext uri="{FF2B5EF4-FFF2-40B4-BE49-F238E27FC236}">
                <a16:creationId xmlns:a16="http://schemas.microsoft.com/office/drawing/2014/main" id="{8E1B60B6-2F8F-45FF-8D07-242F7EEC20D1}"/>
              </a:ext>
            </a:extLst>
          </p:cNvPr>
          <p:cNvSpPr>
            <a:spLocks noGrp="1"/>
          </p:cNvSpPr>
          <p:nvPr/>
        </p:nvSpPr>
        <p:spPr>
          <a:xfrm>
            <a:off x="6191250" y="30575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shape">
            <a:extLst>
              <a:ext uri="{FF2B5EF4-FFF2-40B4-BE49-F238E27FC236}">
                <a16:creationId xmlns:a16="http://schemas.microsoft.com/office/drawing/2014/main" id="{71B7B8B4-F932-486A-AA82-7596E3C853C2}"/>
              </a:ext>
            </a:extLst>
          </p:cNvPr>
          <p:cNvSpPr>
            <a:spLocks noGrp="1"/>
          </p:cNvSpPr>
          <p:nvPr/>
        </p:nvSpPr>
        <p:spPr>
          <a:xfrm>
            <a:off x="2952750" y="33813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">
            <a:extLst>
              <a:ext uri="{FF2B5EF4-FFF2-40B4-BE49-F238E27FC236}">
                <a16:creationId xmlns:a16="http://schemas.microsoft.com/office/drawing/2014/main" id="{B0EF71B5-ADCF-4143-84E5-7A77CF94B873}"/>
              </a:ext>
            </a:extLst>
          </p:cNvPr>
          <p:cNvSpPr>
            <a:spLocks noGrp="1"/>
          </p:cNvSpPr>
          <p:nvPr/>
        </p:nvSpPr>
        <p:spPr>
          <a:xfrm>
            <a:off x="3276600" y="33813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shape">
            <a:extLst>
              <a:ext uri="{FF2B5EF4-FFF2-40B4-BE49-F238E27FC236}">
                <a16:creationId xmlns:a16="http://schemas.microsoft.com/office/drawing/2014/main" id="{C37859DF-C5FB-4494-826E-1FD6EE3675CF}"/>
              </a:ext>
            </a:extLst>
          </p:cNvPr>
          <p:cNvSpPr>
            <a:spLocks noGrp="1"/>
          </p:cNvSpPr>
          <p:nvPr/>
        </p:nvSpPr>
        <p:spPr>
          <a:xfrm>
            <a:off x="3600450" y="33813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shape">
            <a:extLst>
              <a:ext uri="{FF2B5EF4-FFF2-40B4-BE49-F238E27FC236}">
                <a16:creationId xmlns:a16="http://schemas.microsoft.com/office/drawing/2014/main" id="{42DFE1C6-C281-424F-8C84-2FEE05B39916}"/>
              </a:ext>
            </a:extLst>
          </p:cNvPr>
          <p:cNvSpPr>
            <a:spLocks noGrp="1"/>
          </p:cNvSpPr>
          <p:nvPr/>
        </p:nvSpPr>
        <p:spPr>
          <a:xfrm>
            <a:off x="3924300" y="33813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shape">
            <a:extLst>
              <a:ext uri="{FF2B5EF4-FFF2-40B4-BE49-F238E27FC236}">
                <a16:creationId xmlns:a16="http://schemas.microsoft.com/office/drawing/2014/main" id="{39019348-0578-438B-A4D1-5B57969AB667}"/>
              </a:ext>
            </a:extLst>
          </p:cNvPr>
          <p:cNvSpPr>
            <a:spLocks noGrp="1"/>
          </p:cNvSpPr>
          <p:nvPr/>
        </p:nvSpPr>
        <p:spPr>
          <a:xfrm>
            <a:off x="4248150" y="33813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shape">
            <a:extLst>
              <a:ext uri="{FF2B5EF4-FFF2-40B4-BE49-F238E27FC236}">
                <a16:creationId xmlns:a16="http://schemas.microsoft.com/office/drawing/2014/main" id="{02B1DDF3-8A5E-4C88-92B9-AAC33461EF40}"/>
              </a:ext>
            </a:extLst>
          </p:cNvPr>
          <p:cNvSpPr>
            <a:spLocks noGrp="1"/>
          </p:cNvSpPr>
          <p:nvPr/>
        </p:nvSpPr>
        <p:spPr>
          <a:xfrm>
            <a:off x="4572000" y="33813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">
            <a:extLst>
              <a:ext uri="{FF2B5EF4-FFF2-40B4-BE49-F238E27FC236}">
                <a16:creationId xmlns:a16="http://schemas.microsoft.com/office/drawing/2014/main" id="{83D0946B-A33F-4254-B2CD-BC4A222FA42D}"/>
              </a:ext>
            </a:extLst>
          </p:cNvPr>
          <p:cNvSpPr>
            <a:spLocks noGrp="1"/>
          </p:cNvSpPr>
          <p:nvPr/>
        </p:nvSpPr>
        <p:spPr>
          <a:xfrm>
            <a:off x="4895850" y="33813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shape">
            <a:extLst>
              <a:ext uri="{FF2B5EF4-FFF2-40B4-BE49-F238E27FC236}">
                <a16:creationId xmlns:a16="http://schemas.microsoft.com/office/drawing/2014/main" id="{B80706E5-3A00-4D06-81DB-5E8E0D60AE76}"/>
              </a:ext>
            </a:extLst>
          </p:cNvPr>
          <p:cNvSpPr>
            <a:spLocks noGrp="1"/>
          </p:cNvSpPr>
          <p:nvPr/>
        </p:nvSpPr>
        <p:spPr>
          <a:xfrm>
            <a:off x="5219700" y="33813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shape">
            <a:extLst>
              <a:ext uri="{FF2B5EF4-FFF2-40B4-BE49-F238E27FC236}">
                <a16:creationId xmlns:a16="http://schemas.microsoft.com/office/drawing/2014/main" id="{F4C0DA09-0724-4EE0-80AC-3CBBA21AD187}"/>
              </a:ext>
            </a:extLst>
          </p:cNvPr>
          <p:cNvSpPr>
            <a:spLocks noGrp="1"/>
          </p:cNvSpPr>
          <p:nvPr/>
        </p:nvSpPr>
        <p:spPr>
          <a:xfrm>
            <a:off x="5543550" y="33813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shape">
            <a:extLst>
              <a:ext uri="{FF2B5EF4-FFF2-40B4-BE49-F238E27FC236}">
                <a16:creationId xmlns:a16="http://schemas.microsoft.com/office/drawing/2014/main" id="{002FF3A6-907B-46E0-BAFB-5B90A820B497}"/>
              </a:ext>
            </a:extLst>
          </p:cNvPr>
          <p:cNvSpPr>
            <a:spLocks noGrp="1"/>
          </p:cNvSpPr>
          <p:nvPr/>
        </p:nvSpPr>
        <p:spPr>
          <a:xfrm>
            <a:off x="5867400" y="33813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shape">
            <a:extLst>
              <a:ext uri="{FF2B5EF4-FFF2-40B4-BE49-F238E27FC236}">
                <a16:creationId xmlns:a16="http://schemas.microsoft.com/office/drawing/2014/main" id="{9AD79087-FE4C-45BA-9B57-90AF11D0A620}"/>
              </a:ext>
            </a:extLst>
          </p:cNvPr>
          <p:cNvSpPr>
            <a:spLocks noGrp="1"/>
          </p:cNvSpPr>
          <p:nvPr/>
        </p:nvSpPr>
        <p:spPr>
          <a:xfrm>
            <a:off x="6191250" y="33813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shape">
            <a:extLst>
              <a:ext uri="{FF2B5EF4-FFF2-40B4-BE49-F238E27FC236}">
                <a16:creationId xmlns:a16="http://schemas.microsoft.com/office/drawing/2014/main" id="{568347AB-DC42-406B-A0E4-6361779F2BE2}"/>
              </a:ext>
            </a:extLst>
          </p:cNvPr>
          <p:cNvSpPr>
            <a:spLocks noGrp="1"/>
          </p:cNvSpPr>
          <p:nvPr/>
        </p:nvSpPr>
        <p:spPr>
          <a:xfrm>
            <a:off x="2952750" y="37052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shape">
            <a:extLst>
              <a:ext uri="{FF2B5EF4-FFF2-40B4-BE49-F238E27FC236}">
                <a16:creationId xmlns:a16="http://schemas.microsoft.com/office/drawing/2014/main" id="{6591CBB7-F002-4223-8C93-7F856ABD056D}"/>
              </a:ext>
            </a:extLst>
          </p:cNvPr>
          <p:cNvSpPr>
            <a:spLocks noGrp="1"/>
          </p:cNvSpPr>
          <p:nvPr/>
        </p:nvSpPr>
        <p:spPr>
          <a:xfrm>
            <a:off x="3276600" y="37052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shape">
            <a:extLst>
              <a:ext uri="{FF2B5EF4-FFF2-40B4-BE49-F238E27FC236}">
                <a16:creationId xmlns:a16="http://schemas.microsoft.com/office/drawing/2014/main" id="{2CBB5820-E4A8-48B7-B269-6F4260F0BF8F}"/>
              </a:ext>
            </a:extLst>
          </p:cNvPr>
          <p:cNvSpPr>
            <a:spLocks noGrp="1"/>
          </p:cNvSpPr>
          <p:nvPr/>
        </p:nvSpPr>
        <p:spPr>
          <a:xfrm>
            <a:off x="3600450" y="37052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shape">
            <a:extLst>
              <a:ext uri="{FF2B5EF4-FFF2-40B4-BE49-F238E27FC236}">
                <a16:creationId xmlns:a16="http://schemas.microsoft.com/office/drawing/2014/main" id="{785C0640-8B80-4DC7-8CCF-4CF5C055A114}"/>
              </a:ext>
            </a:extLst>
          </p:cNvPr>
          <p:cNvSpPr>
            <a:spLocks noGrp="1"/>
          </p:cNvSpPr>
          <p:nvPr/>
        </p:nvSpPr>
        <p:spPr>
          <a:xfrm>
            <a:off x="3924300" y="37052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shape">
            <a:extLst>
              <a:ext uri="{FF2B5EF4-FFF2-40B4-BE49-F238E27FC236}">
                <a16:creationId xmlns:a16="http://schemas.microsoft.com/office/drawing/2014/main" id="{86853B96-CA93-4949-ACEA-D44B256FF500}"/>
              </a:ext>
            </a:extLst>
          </p:cNvPr>
          <p:cNvSpPr>
            <a:spLocks noGrp="1"/>
          </p:cNvSpPr>
          <p:nvPr/>
        </p:nvSpPr>
        <p:spPr>
          <a:xfrm>
            <a:off x="4248150" y="37052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shape">
            <a:extLst>
              <a:ext uri="{FF2B5EF4-FFF2-40B4-BE49-F238E27FC236}">
                <a16:creationId xmlns:a16="http://schemas.microsoft.com/office/drawing/2014/main" id="{C761ABA3-1CD1-428C-BA44-31766E193533}"/>
              </a:ext>
            </a:extLst>
          </p:cNvPr>
          <p:cNvSpPr>
            <a:spLocks noGrp="1"/>
          </p:cNvSpPr>
          <p:nvPr/>
        </p:nvSpPr>
        <p:spPr>
          <a:xfrm>
            <a:off x="4572000" y="37052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shape">
            <a:extLst>
              <a:ext uri="{FF2B5EF4-FFF2-40B4-BE49-F238E27FC236}">
                <a16:creationId xmlns:a16="http://schemas.microsoft.com/office/drawing/2014/main" id="{D894B814-6801-4B18-AC28-20B816B42ABF}"/>
              </a:ext>
            </a:extLst>
          </p:cNvPr>
          <p:cNvSpPr>
            <a:spLocks noGrp="1"/>
          </p:cNvSpPr>
          <p:nvPr/>
        </p:nvSpPr>
        <p:spPr>
          <a:xfrm>
            <a:off x="4895850" y="37052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shape">
            <a:extLst>
              <a:ext uri="{FF2B5EF4-FFF2-40B4-BE49-F238E27FC236}">
                <a16:creationId xmlns:a16="http://schemas.microsoft.com/office/drawing/2014/main" id="{B68F0C2C-DD06-474F-BDBF-D9375CC915AF}"/>
              </a:ext>
            </a:extLst>
          </p:cNvPr>
          <p:cNvSpPr>
            <a:spLocks noGrp="1"/>
          </p:cNvSpPr>
          <p:nvPr/>
        </p:nvSpPr>
        <p:spPr>
          <a:xfrm>
            <a:off x="5219700" y="37052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shape">
            <a:extLst>
              <a:ext uri="{FF2B5EF4-FFF2-40B4-BE49-F238E27FC236}">
                <a16:creationId xmlns:a16="http://schemas.microsoft.com/office/drawing/2014/main" id="{BC7BF670-DB63-470D-B153-31F8C8606EF0}"/>
              </a:ext>
            </a:extLst>
          </p:cNvPr>
          <p:cNvSpPr>
            <a:spLocks noGrp="1"/>
          </p:cNvSpPr>
          <p:nvPr/>
        </p:nvSpPr>
        <p:spPr>
          <a:xfrm>
            <a:off x="5543550" y="37052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shape">
            <a:extLst>
              <a:ext uri="{FF2B5EF4-FFF2-40B4-BE49-F238E27FC236}">
                <a16:creationId xmlns:a16="http://schemas.microsoft.com/office/drawing/2014/main" id="{5CD60B32-CDDF-4675-A21D-B25FD2347F8C}"/>
              </a:ext>
            </a:extLst>
          </p:cNvPr>
          <p:cNvSpPr>
            <a:spLocks noGrp="1"/>
          </p:cNvSpPr>
          <p:nvPr/>
        </p:nvSpPr>
        <p:spPr>
          <a:xfrm>
            <a:off x="5867400" y="37052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">
            <a:extLst>
              <a:ext uri="{FF2B5EF4-FFF2-40B4-BE49-F238E27FC236}">
                <a16:creationId xmlns:a16="http://schemas.microsoft.com/office/drawing/2014/main" id="{961FED5F-5D5F-473E-8B84-393D181F0F38}"/>
              </a:ext>
            </a:extLst>
          </p:cNvPr>
          <p:cNvSpPr>
            <a:spLocks noGrp="1"/>
          </p:cNvSpPr>
          <p:nvPr/>
        </p:nvSpPr>
        <p:spPr>
          <a:xfrm>
            <a:off x="6191250" y="37052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">
            <a:extLst>
              <a:ext uri="{FF2B5EF4-FFF2-40B4-BE49-F238E27FC236}">
                <a16:creationId xmlns:a16="http://schemas.microsoft.com/office/drawing/2014/main" id="{BDF3F15A-B73D-4DB0-AE08-3742C2E56101}"/>
              </a:ext>
            </a:extLst>
          </p:cNvPr>
          <p:cNvSpPr>
            <a:spLocks noGrp="1"/>
          </p:cNvSpPr>
          <p:nvPr/>
        </p:nvSpPr>
        <p:spPr>
          <a:xfrm>
            <a:off x="295275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shape">
            <a:extLst>
              <a:ext uri="{FF2B5EF4-FFF2-40B4-BE49-F238E27FC236}">
                <a16:creationId xmlns:a16="http://schemas.microsoft.com/office/drawing/2014/main" id="{52EC1B33-C97D-46F4-8EB6-89378DB7C9BF}"/>
              </a:ext>
            </a:extLst>
          </p:cNvPr>
          <p:cNvSpPr>
            <a:spLocks noGrp="1"/>
          </p:cNvSpPr>
          <p:nvPr/>
        </p:nvSpPr>
        <p:spPr>
          <a:xfrm>
            <a:off x="327660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shape">
            <a:extLst>
              <a:ext uri="{FF2B5EF4-FFF2-40B4-BE49-F238E27FC236}">
                <a16:creationId xmlns:a16="http://schemas.microsoft.com/office/drawing/2014/main" id="{E0828953-01EC-4219-B401-842C00252F4F}"/>
              </a:ext>
            </a:extLst>
          </p:cNvPr>
          <p:cNvSpPr>
            <a:spLocks noGrp="1"/>
          </p:cNvSpPr>
          <p:nvPr/>
        </p:nvSpPr>
        <p:spPr>
          <a:xfrm>
            <a:off x="360045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shape">
            <a:extLst>
              <a:ext uri="{FF2B5EF4-FFF2-40B4-BE49-F238E27FC236}">
                <a16:creationId xmlns:a16="http://schemas.microsoft.com/office/drawing/2014/main" id="{514472CE-B324-4E59-ACCD-3DDDD651AE91}"/>
              </a:ext>
            </a:extLst>
          </p:cNvPr>
          <p:cNvSpPr>
            <a:spLocks noGrp="1"/>
          </p:cNvSpPr>
          <p:nvPr/>
        </p:nvSpPr>
        <p:spPr>
          <a:xfrm>
            <a:off x="392430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shape">
            <a:extLst>
              <a:ext uri="{FF2B5EF4-FFF2-40B4-BE49-F238E27FC236}">
                <a16:creationId xmlns:a16="http://schemas.microsoft.com/office/drawing/2014/main" id="{433228BD-35D5-4854-9D57-C56B8D8D0F72}"/>
              </a:ext>
            </a:extLst>
          </p:cNvPr>
          <p:cNvSpPr>
            <a:spLocks noGrp="1"/>
          </p:cNvSpPr>
          <p:nvPr/>
        </p:nvSpPr>
        <p:spPr>
          <a:xfrm>
            <a:off x="424815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shape">
            <a:extLst>
              <a:ext uri="{FF2B5EF4-FFF2-40B4-BE49-F238E27FC236}">
                <a16:creationId xmlns:a16="http://schemas.microsoft.com/office/drawing/2014/main" id="{5DD2C964-1042-49C6-9B9A-E71053DCBA56}"/>
              </a:ext>
            </a:extLst>
          </p:cNvPr>
          <p:cNvSpPr>
            <a:spLocks noGrp="1"/>
          </p:cNvSpPr>
          <p:nvPr/>
        </p:nvSpPr>
        <p:spPr>
          <a:xfrm>
            <a:off x="457200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shape">
            <a:extLst>
              <a:ext uri="{FF2B5EF4-FFF2-40B4-BE49-F238E27FC236}">
                <a16:creationId xmlns:a16="http://schemas.microsoft.com/office/drawing/2014/main" id="{861FB7D5-1A9E-4A01-9EB3-D1884750787A}"/>
              </a:ext>
            </a:extLst>
          </p:cNvPr>
          <p:cNvSpPr>
            <a:spLocks noGrp="1"/>
          </p:cNvSpPr>
          <p:nvPr/>
        </p:nvSpPr>
        <p:spPr>
          <a:xfrm>
            <a:off x="489585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shape">
            <a:extLst>
              <a:ext uri="{FF2B5EF4-FFF2-40B4-BE49-F238E27FC236}">
                <a16:creationId xmlns:a16="http://schemas.microsoft.com/office/drawing/2014/main" id="{040FF4E3-9737-48A7-A9C5-B2277DE6294E}"/>
              </a:ext>
            </a:extLst>
          </p:cNvPr>
          <p:cNvSpPr>
            <a:spLocks noGrp="1"/>
          </p:cNvSpPr>
          <p:nvPr/>
        </p:nvSpPr>
        <p:spPr>
          <a:xfrm>
            <a:off x="5219700" y="40290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shape">
            <a:extLst>
              <a:ext uri="{FF2B5EF4-FFF2-40B4-BE49-F238E27FC236}">
                <a16:creationId xmlns:a16="http://schemas.microsoft.com/office/drawing/2014/main" id="{624BC933-C552-4A2D-B1FD-EE88DA6AFD72}"/>
              </a:ext>
            </a:extLst>
          </p:cNvPr>
          <p:cNvSpPr>
            <a:spLocks noGrp="1"/>
          </p:cNvSpPr>
          <p:nvPr/>
        </p:nvSpPr>
        <p:spPr>
          <a:xfrm>
            <a:off x="5543550" y="40290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shape">
            <a:extLst>
              <a:ext uri="{FF2B5EF4-FFF2-40B4-BE49-F238E27FC236}">
                <a16:creationId xmlns:a16="http://schemas.microsoft.com/office/drawing/2014/main" id="{6314F476-4F0C-402F-B577-FA689D1D0389}"/>
              </a:ext>
            </a:extLst>
          </p:cNvPr>
          <p:cNvSpPr>
            <a:spLocks noGrp="1"/>
          </p:cNvSpPr>
          <p:nvPr/>
        </p:nvSpPr>
        <p:spPr>
          <a:xfrm>
            <a:off x="5867400" y="40290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shape">
            <a:extLst>
              <a:ext uri="{FF2B5EF4-FFF2-40B4-BE49-F238E27FC236}">
                <a16:creationId xmlns:a16="http://schemas.microsoft.com/office/drawing/2014/main" id="{E7EF5CF9-DBC8-4CCD-B97B-2373DDC98F07}"/>
              </a:ext>
            </a:extLst>
          </p:cNvPr>
          <p:cNvSpPr>
            <a:spLocks noGrp="1"/>
          </p:cNvSpPr>
          <p:nvPr/>
        </p:nvSpPr>
        <p:spPr>
          <a:xfrm>
            <a:off x="6191250" y="40290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shape">
            <a:extLst>
              <a:ext uri="{FF2B5EF4-FFF2-40B4-BE49-F238E27FC236}">
                <a16:creationId xmlns:a16="http://schemas.microsoft.com/office/drawing/2014/main" id="{368F3416-F832-4706-A594-092648F5881C}"/>
              </a:ext>
            </a:extLst>
          </p:cNvPr>
          <p:cNvSpPr>
            <a:spLocks noGrp="1"/>
          </p:cNvSpPr>
          <p:nvPr/>
        </p:nvSpPr>
        <p:spPr>
          <a:xfrm>
            <a:off x="295275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shape">
            <a:extLst>
              <a:ext uri="{FF2B5EF4-FFF2-40B4-BE49-F238E27FC236}">
                <a16:creationId xmlns:a16="http://schemas.microsoft.com/office/drawing/2014/main" id="{4305205A-2105-47D0-B0D8-A7D6463501B6}"/>
              </a:ext>
            </a:extLst>
          </p:cNvPr>
          <p:cNvSpPr>
            <a:spLocks noGrp="1"/>
          </p:cNvSpPr>
          <p:nvPr/>
        </p:nvSpPr>
        <p:spPr>
          <a:xfrm>
            <a:off x="327660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shape">
            <a:extLst>
              <a:ext uri="{FF2B5EF4-FFF2-40B4-BE49-F238E27FC236}">
                <a16:creationId xmlns:a16="http://schemas.microsoft.com/office/drawing/2014/main" id="{5F0CCFFA-8A5F-4B6C-A5BB-4E015D6CD818}"/>
              </a:ext>
            </a:extLst>
          </p:cNvPr>
          <p:cNvSpPr>
            <a:spLocks noGrp="1"/>
          </p:cNvSpPr>
          <p:nvPr/>
        </p:nvSpPr>
        <p:spPr>
          <a:xfrm>
            <a:off x="360045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shape">
            <a:extLst>
              <a:ext uri="{FF2B5EF4-FFF2-40B4-BE49-F238E27FC236}">
                <a16:creationId xmlns:a16="http://schemas.microsoft.com/office/drawing/2014/main" id="{29C6513D-8D7A-4A82-A703-1FD829683E3E}"/>
              </a:ext>
            </a:extLst>
          </p:cNvPr>
          <p:cNvSpPr>
            <a:spLocks noGrp="1"/>
          </p:cNvSpPr>
          <p:nvPr/>
        </p:nvSpPr>
        <p:spPr>
          <a:xfrm>
            <a:off x="392430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shape">
            <a:extLst>
              <a:ext uri="{FF2B5EF4-FFF2-40B4-BE49-F238E27FC236}">
                <a16:creationId xmlns:a16="http://schemas.microsoft.com/office/drawing/2014/main" id="{4AB1F6D1-2315-4781-8EF8-A9E17C387333}"/>
              </a:ext>
            </a:extLst>
          </p:cNvPr>
          <p:cNvSpPr>
            <a:spLocks noGrp="1"/>
          </p:cNvSpPr>
          <p:nvPr/>
        </p:nvSpPr>
        <p:spPr>
          <a:xfrm>
            <a:off x="424815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shape">
            <a:extLst>
              <a:ext uri="{FF2B5EF4-FFF2-40B4-BE49-F238E27FC236}">
                <a16:creationId xmlns:a16="http://schemas.microsoft.com/office/drawing/2014/main" id="{564C4D0D-CC7D-495E-A444-E25B20A27885}"/>
              </a:ext>
            </a:extLst>
          </p:cNvPr>
          <p:cNvSpPr>
            <a:spLocks noGrp="1"/>
          </p:cNvSpPr>
          <p:nvPr/>
        </p:nvSpPr>
        <p:spPr>
          <a:xfrm>
            <a:off x="457200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shape">
            <a:extLst>
              <a:ext uri="{FF2B5EF4-FFF2-40B4-BE49-F238E27FC236}">
                <a16:creationId xmlns:a16="http://schemas.microsoft.com/office/drawing/2014/main" id="{E5625906-6B49-442F-8685-DC129388E38E}"/>
              </a:ext>
            </a:extLst>
          </p:cNvPr>
          <p:cNvSpPr>
            <a:spLocks noGrp="1"/>
          </p:cNvSpPr>
          <p:nvPr/>
        </p:nvSpPr>
        <p:spPr>
          <a:xfrm>
            <a:off x="489585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shape">
            <a:extLst>
              <a:ext uri="{FF2B5EF4-FFF2-40B4-BE49-F238E27FC236}">
                <a16:creationId xmlns:a16="http://schemas.microsoft.com/office/drawing/2014/main" id="{3E36C18A-BEC8-4A1E-8D67-EAE8718BC540}"/>
              </a:ext>
            </a:extLst>
          </p:cNvPr>
          <p:cNvSpPr>
            <a:spLocks noGrp="1"/>
          </p:cNvSpPr>
          <p:nvPr/>
        </p:nvSpPr>
        <p:spPr>
          <a:xfrm>
            <a:off x="521970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shape">
            <a:extLst>
              <a:ext uri="{FF2B5EF4-FFF2-40B4-BE49-F238E27FC236}">
                <a16:creationId xmlns:a16="http://schemas.microsoft.com/office/drawing/2014/main" id="{2CE57FF5-53BC-4C0F-A501-C7E6B45998C8}"/>
              </a:ext>
            </a:extLst>
          </p:cNvPr>
          <p:cNvSpPr>
            <a:spLocks noGrp="1"/>
          </p:cNvSpPr>
          <p:nvPr/>
        </p:nvSpPr>
        <p:spPr>
          <a:xfrm>
            <a:off x="5543550" y="43529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shape">
            <a:extLst>
              <a:ext uri="{FF2B5EF4-FFF2-40B4-BE49-F238E27FC236}">
                <a16:creationId xmlns:a16="http://schemas.microsoft.com/office/drawing/2014/main" id="{276ED99F-9B7B-4597-AC06-5D06A4E46F04}"/>
              </a:ext>
            </a:extLst>
          </p:cNvPr>
          <p:cNvSpPr>
            <a:spLocks noGrp="1"/>
          </p:cNvSpPr>
          <p:nvPr/>
        </p:nvSpPr>
        <p:spPr>
          <a:xfrm>
            <a:off x="5867400" y="43529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shape">
            <a:extLst>
              <a:ext uri="{FF2B5EF4-FFF2-40B4-BE49-F238E27FC236}">
                <a16:creationId xmlns:a16="http://schemas.microsoft.com/office/drawing/2014/main" id="{720489EF-4BB5-4216-8A52-417441C0A2BE}"/>
              </a:ext>
            </a:extLst>
          </p:cNvPr>
          <p:cNvSpPr>
            <a:spLocks noGrp="1"/>
          </p:cNvSpPr>
          <p:nvPr/>
        </p:nvSpPr>
        <p:spPr>
          <a:xfrm>
            <a:off x="6191250" y="435292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shape">
            <a:extLst>
              <a:ext uri="{FF2B5EF4-FFF2-40B4-BE49-F238E27FC236}">
                <a16:creationId xmlns:a16="http://schemas.microsoft.com/office/drawing/2014/main" id="{B14B5BD9-278A-4041-AF0A-37B911138E80}"/>
              </a:ext>
            </a:extLst>
          </p:cNvPr>
          <p:cNvSpPr>
            <a:spLocks noGrp="1"/>
          </p:cNvSpPr>
          <p:nvPr/>
        </p:nvSpPr>
        <p:spPr>
          <a:xfrm>
            <a:off x="295275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shape">
            <a:extLst>
              <a:ext uri="{FF2B5EF4-FFF2-40B4-BE49-F238E27FC236}">
                <a16:creationId xmlns:a16="http://schemas.microsoft.com/office/drawing/2014/main" id="{53CFC4BC-2EF1-4696-A3FF-56572A03BE72}"/>
              </a:ext>
            </a:extLst>
          </p:cNvPr>
          <p:cNvSpPr>
            <a:spLocks noGrp="1"/>
          </p:cNvSpPr>
          <p:nvPr/>
        </p:nvSpPr>
        <p:spPr>
          <a:xfrm>
            <a:off x="327660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shape">
            <a:extLst>
              <a:ext uri="{FF2B5EF4-FFF2-40B4-BE49-F238E27FC236}">
                <a16:creationId xmlns:a16="http://schemas.microsoft.com/office/drawing/2014/main" id="{BB40C903-7D49-4F9A-A4E4-404A6E03B27D}"/>
              </a:ext>
            </a:extLst>
          </p:cNvPr>
          <p:cNvSpPr>
            <a:spLocks noGrp="1"/>
          </p:cNvSpPr>
          <p:nvPr/>
        </p:nvSpPr>
        <p:spPr>
          <a:xfrm>
            <a:off x="360045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shape">
            <a:extLst>
              <a:ext uri="{FF2B5EF4-FFF2-40B4-BE49-F238E27FC236}">
                <a16:creationId xmlns:a16="http://schemas.microsoft.com/office/drawing/2014/main" id="{2E01989C-DB3F-4C89-ABB7-C3916352F8AF}"/>
              </a:ext>
            </a:extLst>
          </p:cNvPr>
          <p:cNvSpPr>
            <a:spLocks noGrp="1"/>
          </p:cNvSpPr>
          <p:nvPr/>
        </p:nvSpPr>
        <p:spPr>
          <a:xfrm>
            <a:off x="392430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shape">
            <a:extLst>
              <a:ext uri="{FF2B5EF4-FFF2-40B4-BE49-F238E27FC236}">
                <a16:creationId xmlns:a16="http://schemas.microsoft.com/office/drawing/2014/main" id="{588CCB95-6928-4C66-A2BF-96DEBE37677C}"/>
              </a:ext>
            </a:extLst>
          </p:cNvPr>
          <p:cNvSpPr>
            <a:spLocks noGrp="1"/>
          </p:cNvSpPr>
          <p:nvPr/>
        </p:nvSpPr>
        <p:spPr>
          <a:xfrm>
            <a:off x="424815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shape">
            <a:extLst>
              <a:ext uri="{FF2B5EF4-FFF2-40B4-BE49-F238E27FC236}">
                <a16:creationId xmlns:a16="http://schemas.microsoft.com/office/drawing/2014/main" id="{B82FFD78-3C37-4D9A-BAE9-55B40E46176B}"/>
              </a:ext>
            </a:extLst>
          </p:cNvPr>
          <p:cNvSpPr>
            <a:spLocks noGrp="1"/>
          </p:cNvSpPr>
          <p:nvPr/>
        </p:nvSpPr>
        <p:spPr>
          <a:xfrm>
            <a:off x="457200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shape">
            <a:extLst>
              <a:ext uri="{FF2B5EF4-FFF2-40B4-BE49-F238E27FC236}">
                <a16:creationId xmlns:a16="http://schemas.microsoft.com/office/drawing/2014/main" id="{945F7B99-753A-4398-A45D-1292A4FA2DB7}"/>
              </a:ext>
            </a:extLst>
          </p:cNvPr>
          <p:cNvSpPr>
            <a:spLocks noGrp="1"/>
          </p:cNvSpPr>
          <p:nvPr/>
        </p:nvSpPr>
        <p:spPr>
          <a:xfrm>
            <a:off x="489585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shape">
            <a:extLst>
              <a:ext uri="{FF2B5EF4-FFF2-40B4-BE49-F238E27FC236}">
                <a16:creationId xmlns:a16="http://schemas.microsoft.com/office/drawing/2014/main" id="{A11DF9C7-C313-4CFA-A749-9D8B85F9039B}"/>
              </a:ext>
            </a:extLst>
          </p:cNvPr>
          <p:cNvSpPr>
            <a:spLocks noGrp="1"/>
          </p:cNvSpPr>
          <p:nvPr/>
        </p:nvSpPr>
        <p:spPr>
          <a:xfrm>
            <a:off x="521970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shape">
            <a:extLst>
              <a:ext uri="{FF2B5EF4-FFF2-40B4-BE49-F238E27FC236}">
                <a16:creationId xmlns:a16="http://schemas.microsoft.com/office/drawing/2014/main" id="{65235DA4-F280-46CC-AB0A-A778D7241A1C}"/>
              </a:ext>
            </a:extLst>
          </p:cNvPr>
          <p:cNvSpPr>
            <a:spLocks noGrp="1"/>
          </p:cNvSpPr>
          <p:nvPr/>
        </p:nvSpPr>
        <p:spPr>
          <a:xfrm>
            <a:off x="554355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shape">
            <a:extLst>
              <a:ext uri="{FF2B5EF4-FFF2-40B4-BE49-F238E27FC236}">
                <a16:creationId xmlns:a16="http://schemas.microsoft.com/office/drawing/2014/main" id="{06608CA9-D8BD-40CB-B8C7-02C9466B3D9D}"/>
              </a:ext>
            </a:extLst>
          </p:cNvPr>
          <p:cNvSpPr>
            <a:spLocks noGrp="1"/>
          </p:cNvSpPr>
          <p:nvPr/>
        </p:nvSpPr>
        <p:spPr>
          <a:xfrm>
            <a:off x="5867400" y="467677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shape">
            <a:extLst>
              <a:ext uri="{FF2B5EF4-FFF2-40B4-BE49-F238E27FC236}">
                <a16:creationId xmlns:a16="http://schemas.microsoft.com/office/drawing/2014/main" id="{B7318548-231E-4307-96D9-0B64DB50B71B}"/>
              </a:ext>
            </a:extLst>
          </p:cNvPr>
          <p:cNvSpPr>
            <a:spLocks noGrp="1"/>
          </p:cNvSpPr>
          <p:nvPr/>
        </p:nvSpPr>
        <p:spPr>
          <a:xfrm>
            <a:off x="6191250" y="4676775"/>
            <a:ext cx="304800" cy="304800"/>
          </a:xfrm>
          <a:prstGeom prst="rect">
            <a:avLst/>
          </a:prstGeom>
          <a:solidFill>
            <a:srgbClr val="F1F5F9"/>
          </a:solidFill>
          <a:ln w="9525">
            <a:solidFill>
              <a:srgbClr val="F1F5F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shape">
            <a:extLst>
              <a:ext uri="{FF2B5EF4-FFF2-40B4-BE49-F238E27FC236}">
                <a16:creationId xmlns:a16="http://schemas.microsoft.com/office/drawing/2014/main" id="{6622688A-C05E-4A13-A725-57195DEA2B47}"/>
              </a:ext>
            </a:extLst>
          </p:cNvPr>
          <p:cNvSpPr>
            <a:spLocks noGrp="1"/>
          </p:cNvSpPr>
          <p:nvPr/>
        </p:nvSpPr>
        <p:spPr>
          <a:xfrm>
            <a:off x="295275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shape">
            <a:extLst>
              <a:ext uri="{FF2B5EF4-FFF2-40B4-BE49-F238E27FC236}">
                <a16:creationId xmlns:a16="http://schemas.microsoft.com/office/drawing/2014/main" id="{5987FA6C-3679-4E83-870A-CD9ABD1A0D72}"/>
              </a:ext>
            </a:extLst>
          </p:cNvPr>
          <p:cNvSpPr>
            <a:spLocks noGrp="1"/>
          </p:cNvSpPr>
          <p:nvPr/>
        </p:nvSpPr>
        <p:spPr>
          <a:xfrm>
            <a:off x="327660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shape">
            <a:extLst>
              <a:ext uri="{FF2B5EF4-FFF2-40B4-BE49-F238E27FC236}">
                <a16:creationId xmlns:a16="http://schemas.microsoft.com/office/drawing/2014/main" id="{5C1A8F86-99E9-4BCD-ACA2-B8D42C77D09E}"/>
              </a:ext>
            </a:extLst>
          </p:cNvPr>
          <p:cNvSpPr>
            <a:spLocks noGrp="1"/>
          </p:cNvSpPr>
          <p:nvPr/>
        </p:nvSpPr>
        <p:spPr>
          <a:xfrm>
            <a:off x="360045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shape">
            <a:extLst>
              <a:ext uri="{FF2B5EF4-FFF2-40B4-BE49-F238E27FC236}">
                <a16:creationId xmlns:a16="http://schemas.microsoft.com/office/drawing/2014/main" id="{F31F26C6-2437-473F-9215-E9EB717FF1A7}"/>
              </a:ext>
            </a:extLst>
          </p:cNvPr>
          <p:cNvSpPr>
            <a:spLocks noGrp="1"/>
          </p:cNvSpPr>
          <p:nvPr/>
        </p:nvSpPr>
        <p:spPr>
          <a:xfrm>
            <a:off x="392430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shape">
            <a:extLst>
              <a:ext uri="{FF2B5EF4-FFF2-40B4-BE49-F238E27FC236}">
                <a16:creationId xmlns:a16="http://schemas.microsoft.com/office/drawing/2014/main" id="{4BD0292F-FD5B-47AD-B0CF-E754E7D8274D}"/>
              </a:ext>
            </a:extLst>
          </p:cNvPr>
          <p:cNvSpPr>
            <a:spLocks noGrp="1"/>
          </p:cNvSpPr>
          <p:nvPr/>
        </p:nvSpPr>
        <p:spPr>
          <a:xfrm>
            <a:off x="424815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shape">
            <a:extLst>
              <a:ext uri="{FF2B5EF4-FFF2-40B4-BE49-F238E27FC236}">
                <a16:creationId xmlns:a16="http://schemas.microsoft.com/office/drawing/2014/main" id="{E1EC4DFF-083D-4D5A-A2B9-8922DE2E3555}"/>
              </a:ext>
            </a:extLst>
          </p:cNvPr>
          <p:cNvSpPr>
            <a:spLocks noGrp="1"/>
          </p:cNvSpPr>
          <p:nvPr/>
        </p:nvSpPr>
        <p:spPr>
          <a:xfrm>
            <a:off x="457200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1" name="shape">
            <a:extLst>
              <a:ext uri="{FF2B5EF4-FFF2-40B4-BE49-F238E27FC236}">
                <a16:creationId xmlns:a16="http://schemas.microsoft.com/office/drawing/2014/main" id="{9C9FB9DB-3B40-45DE-8564-3A8DAA04D924}"/>
              </a:ext>
            </a:extLst>
          </p:cNvPr>
          <p:cNvSpPr>
            <a:spLocks noGrp="1"/>
          </p:cNvSpPr>
          <p:nvPr/>
        </p:nvSpPr>
        <p:spPr>
          <a:xfrm>
            <a:off x="489585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2" name="shape">
            <a:extLst>
              <a:ext uri="{FF2B5EF4-FFF2-40B4-BE49-F238E27FC236}">
                <a16:creationId xmlns:a16="http://schemas.microsoft.com/office/drawing/2014/main" id="{E375721B-5051-4B24-A6DA-DE6664F354A1}"/>
              </a:ext>
            </a:extLst>
          </p:cNvPr>
          <p:cNvSpPr>
            <a:spLocks noGrp="1"/>
          </p:cNvSpPr>
          <p:nvPr/>
        </p:nvSpPr>
        <p:spPr>
          <a:xfrm>
            <a:off x="521970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shape">
            <a:extLst>
              <a:ext uri="{FF2B5EF4-FFF2-40B4-BE49-F238E27FC236}">
                <a16:creationId xmlns:a16="http://schemas.microsoft.com/office/drawing/2014/main" id="{D0587885-C8CC-4782-9B89-29EE45A6FE90}"/>
              </a:ext>
            </a:extLst>
          </p:cNvPr>
          <p:cNvSpPr>
            <a:spLocks noGrp="1"/>
          </p:cNvSpPr>
          <p:nvPr/>
        </p:nvSpPr>
        <p:spPr>
          <a:xfrm>
            <a:off x="554355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4" name="shape">
            <a:extLst>
              <a:ext uri="{FF2B5EF4-FFF2-40B4-BE49-F238E27FC236}">
                <a16:creationId xmlns:a16="http://schemas.microsoft.com/office/drawing/2014/main" id="{736A8B16-847E-4BF9-BBAA-AEC80D63D287}"/>
              </a:ext>
            </a:extLst>
          </p:cNvPr>
          <p:cNvSpPr>
            <a:spLocks noGrp="1"/>
          </p:cNvSpPr>
          <p:nvPr/>
        </p:nvSpPr>
        <p:spPr>
          <a:xfrm>
            <a:off x="586740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5" name="shape">
            <a:extLst>
              <a:ext uri="{FF2B5EF4-FFF2-40B4-BE49-F238E27FC236}">
                <a16:creationId xmlns:a16="http://schemas.microsoft.com/office/drawing/2014/main" id="{74CA57F7-A4D2-4776-896F-08ABC0EBF629}"/>
              </a:ext>
            </a:extLst>
          </p:cNvPr>
          <p:cNvSpPr>
            <a:spLocks noGrp="1"/>
          </p:cNvSpPr>
          <p:nvPr/>
        </p:nvSpPr>
        <p:spPr>
          <a:xfrm>
            <a:off x="6191250" y="5000625"/>
            <a:ext cx="304800" cy="304800"/>
          </a:xfrm>
          <a:prstGeom prst="rect">
            <a:avLst/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text">
            <a:extLst>
              <a:ext uri="{FF2B5EF4-FFF2-40B4-BE49-F238E27FC236}">
                <a16:creationId xmlns:a16="http://schemas.microsoft.com/office/drawing/2014/main" id="{E4DCF790-E46C-4559-A90B-94277648A977}"/>
              </a:ext>
            </a:extLst>
          </p:cNvPr>
          <p:cNvSpPr>
            <a:spLocks noGrp="1"/>
          </p:cNvSpPr>
          <p:nvPr/>
        </p:nvSpPr>
        <p:spPr>
          <a:xfrm>
            <a:off x="2952750" y="5495925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sp>
        <p:nvSpPr>
          <p:cNvPr id="127" name="text">
            <a:extLst>
              <a:ext uri="{FF2B5EF4-FFF2-40B4-BE49-F238E27FC236}">
                <a16:creationId xmlns:a16="http://schemas.microsoft.com/office/drawing/2014/main" id="{84069713-8D09-4FCC-A023-CF2C670AD9D8}"/>
              </a:ext>
            </a:extLst>
          </p:cNvPr>
          <p:cNvSpPr>
            <a:spLocks noGrp="1"/>
          </p:cNvSpPr>
          <p:nvPr/>
        </p:nvSpPr>
        <p:spPr>
          <a:xfrm>
            <a:off x="4248150" y="5495925"/>
            <a:ext cx="9715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user</a:t>
            </a:r>
          </a:p>
        </p:txBody>
      </p:sp>
      <p:sp>
        <p:nvSpPr>
          <p:cNvPr id="128" name="text">
            <a:extLst>
              <a:ext uri="{FF2B5EF4-FFF2-40B4-BE49-F238E27FC236}">
                <a16:creationId xmlns:a16="http://schemas.microsoft.com/office/drawing/2014/main" id="{6086FF60-B576-49D8-BB32-C9624B635F2D}"/>
              </a:ext>
            </a:extLst>
          </p:cNvPr>
          <p:cNvSpPr>
            <a:spLocks noGrp="1"/>
          </p:cNvSpPr>
          <p:nvPr/>
        </p:nvSpPr>
        <p:spPr>
          <a:xfrm>
            <a:off x="5219700" y="5495925"/>
            <a:ext cx="1295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answer</a:t>
            </a:r>
          </a:p>
        </p:txBody>
      </p:sp>
      <p:sp>
        <p:nvSpPr>
          <p:cNvPr id="129" name="text">
            <a:extLst>
              <a:ext uri="{FF2B5EF4-FFF2-40B4-BE49-F238E27FC236}">
                <a16:creationId xmlns:a16="http://schemas.microsoft.com/office/drawing/2014/main" id="{A82976A7-5437-43D4-9E07-6575F2417769}"/>
              </a:ext>
            </a:extLst>
          </p:cNvPr>
          <p:cNvSpPr>
            <a:spLocks noGrp="1"/>
          </p:cNvSpPr>
          <p:nvPr/>
        </p:nvSpPr>
        <p:spPr>
          <a:xfrm>
            <a:off x="2952750" y="1400175"/>
            <a:ext cx="35623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query position →</a:t>
            </a:r>
          </a:p>
        </p:txBody>
      </p:sp>
      <p:sp>
        <p:nvSpPr>
          <p:cNvPr id="130" name="text">
            <a:extLst>
              <a:ext uri="{FF2B5EF4-FFF2-40B4-BE49-F238E27FC236}">
                <a16:creationId xmlns:a16="http://schemas.microsoft.com/office/drawing/2014/main" id="{CF9AF460-3AC6-44D9-9588-276DCCB8B38D}"/>
              </a:ext>
            </a:extLst>
          </p:cNvPr>
          <p:cNvSpPr>
            <a:spLocks noGrp="1"/>
          </p:cNvSpPr>
          <p:nvPr/>
        </p:nvSpPr>
        <p:spPr>
          <a:xfrm>
            <a:off x="7620000" y="25717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blue = visible</a:t>
            </a:r>
          </a:p>
        </p:txBody>
      </p:sp>
      <p:sp>
        <p:nvSpPr>
          <p:cNvPr id="131" name="text">
            <a:extLst>
              <a:ext uri="{FF2B5EF4-FFF2-40B4-BE49-F238E27FC236}">
                <a16:creationId xmlns:a16="http://schemas.microsoft.com/office/drawing/2014/main" id="{CBB7B6B4-0A7E-4B79-B74D-BADF91DE7CD7}"/>
              </a:ext>
            </a:extLst>
          </p:cNvPr>
          <p:cNvSpPr>
            <a:spLocks noGrp="1"/>
          </p:cNvSpPr>
          <p:nvPr/>
        </p:nvSpPr>
        <p:spPr>
          <a:xfrm>
            <a:off x="7620000" y="29527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gray = masked</a:t>
            </a:r>
          </a:p>
        </p:txBody>
      </p:sp>
    </p:spTree>
    <p:extLst>
      <p:ext uri="{BB962C8B-B14F-4D97-AF65-F5344CB8AC3E}">
        <p14:creationId xmlns:p14="http://schemas.microsoft.com/office/powerpoint/2010/main" val="2079032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74FFFF-E9C1-7941-432E-4DB0C84F8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024" y="311727"/>
            <a:ext cx="8825676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856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yebrow">
            <a:extLst>
              <a:ext uri="{FF2B5EF4-FFF2-40B4-BE49-F238E27FC236}">
                <a16:creationId xmlns:a16="http://schemas.microsoft.com/office/drawing/2014/main" id="{8448BAAE-ADD0-4DBD-A9CB-49EB610CC8AF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190674E0-7BA3-4DA9-B553-AF586DC58B81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1867"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connector is tiny; the behavior change comes from data and tuning</a:t>
            </a:r>
          </a:p>
        </p:txBody>
      </p:sp>
      <p:cxnSp>
        <p:nvCxnSpPr>
          <p:cNvPr id="16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1E432F8D-CF12-46E7-9FC1-0468291E5030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9FD99E63-0BB4-4768-9880-728D956EA3C5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3333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405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cxnSp>
        <p:nvCxnSpPr>
          <p:cNvPr id="19" name="line"/>
          <p:cNvCxnSpPr/>
          <p:nvPr/>
        </p:nvCxnSpPr>
        <p:spPr>
          <a:xfrm>
            <a:off x="1238250" y="3333750"/>
            <a:ext cx="2190750" cy="0"/>
          </a:xfrm>
          <a:prstGeom prst="straightConnector1">
            <a:avLst/>
          </a:prstGeom>
          <a:ln w="19050">
            <a:solidFill>
              <a:srgbClr val="CBD5E1"/>
            </a:solidFill>
            <a:prstDash val="solid"/>
          </a:ln>
        </p:spPr>
      </p:cxnSp>
      <p:sp>
        <p:nvSpPr>
          <p:cNvPr id="7" name="text">
            <a:extLst>
              <a:ext uri="{FF2B5EF4-FFF2-40B4-BE49-F238E27FC236}">
                <a16:creationId xmlns:a16="http://schemas.microsoft.com/office/drawing/2014/main" id="{AB0840AD-453C-46A2-9BF0-73E6C76B2D19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33337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linear projection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F850C7E7-4D59-4972-BCE5-683D6BB953AB}"/>
              </a:ext>
            </a:extLst>
          </p:cNvPr>
          <p:cNvSpPr>
            <a:spLocks noGrp="1"/>
          </p:cNvSpPr>
          <p:nvPr/>
        </p:nvSpPr>
        <p:spPr>
          <a:xfrm>
            <a:off x="4524375" y="2095500"/>
            <a:ext cx="3333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4050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595K</a:t>
            </a:r>
          </a:p>
        </p:txBody>
      </p:sp>
      <p:cxnSp>
        <p:nvCxnSpPr>
          <p:cNvPr id="22" name="line"/>
          <p:cNvCxnSpPr/>
          <p:nvPr/>
        </p:nvCxnSpPr>
        <p:spPr>
          <a:xfrm>
            <a:off x="5095875" y="3333750"/>
            <a:ext cx="2190750" cy="0"/>
          </a:xfrm>
          <a:prstGeom prst="straightConnector1">
            <a:avLst/>
          </a:prstGeom>
          <a:ln w="19050">
            <a:solidFill>
              <a:srgbClr val="CBD5E1"/>
            </a:solidFill>
            <a:prstDash val="solid"/>
          </a:ln>
        </p:spPr>
      </p:cxnSp>
      <p:sp>
        <p:nvSpPr>
          <p:cNvPr id="10" name="text">
            <a:extLst>
              <a:ext uri="{FF2B5EF4-FFF2-40B4-BE49-F238E27FC236}">
                <a16:creationId xmlns:a16="http://schemas.microsoft.com/office/drawing/2014/main" id="{605CF709-116C-4399-8838-5822D1A78D7D}"/>
              </a:ext>
            </a:extLst>
          </p:cNvPr>
          <p:cNvSpPr>
            <a:spLocks noGrp="1"/>
          </p:cNvSpPr>
          <p:nvPr/>
        </p:nvSpPr>
        <p:spPr>
          <a:xfrm>
            <a:off x="4524375" y="3571875"/>
            <a:ext cx="33337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alignment pairs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BECBE8A0-72E5-4D48-86CA-94D0FFF9748D}"/>
              </a:ext>
            </a:extLst>
          </p:cNvPr>
          <p:cNvSpPr>
            <a:spLocks noGrp="1"/>
          </p:cNvSpPr>
          <p:nvPr/>
        </p:nvSpPr>
        <p:spPr>
          <a:xfrm>
            <a:off x="8382000" y="2095500"/>
            <a:ext cx="33337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405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158K</a:t>
            </a:r>
          </a:p>
        </p:txBody>
      </p:sp>
      <p:cxnSp>
        <p:nvCxnSpPr>
          <p:cNvPr id="25" name="line"/>
          <p:cNvCxnSpPr/>
          <p:nvPr/>
        </p:nvCxnSpPr>
        <p:spPr>
          <a:xfrm>
            <a:off x="8953500" y="3333750"/>
            <a:ext cx="2190750" cy="0"/>
          </a:xfrm>
          <a:prstGeom prst="straightConnector1">
            <a:avLst/>
          </a:prstGeom>
          <a:ln w="19050">
            <a:solidFill>
              <a:srgbClr val="CBD5E1"/>
            </a:solidFill>
            <a:prstDash val="solid"/>
          </a:ln>
        </p:spPr>
      </p:cxnSp>
      <p:sp>
        <p:nvSpPr>
          <p:cNvPr id="13" name="text">
            <a:extLst>
              <a:ext uri="{FF2B5EF4-FFF2-40B4-BE49-F238E27FC236}">
                <a16:creationId xmlns:a16="http://schemas.microsoft.com/office/drawing/2014/main" id="{633909FE-68C9-4035-997F-9FC54D7C8095}"/>
              </a:ext>
            </a:extLst>
          </p:cNvPr>
          <p:cNvSpPr>
            <a:spLocks noGrp="1"/>
          </p:cNvSpPr>
          <p:nvPr/>
        </p:nvSpPr>
        <p:spPr>
          <a:xfrm>
            <a:off x="8382000" y="3571875"/>
            <a:ext cx="333375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725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instruction samples</a:t>
            </a:r>
          </a:p>
        </p:txBody>
      </p:sp>
    </p:spTree>
    <p:extLst>
      <p:ext uri="{BB962C8B-B14F-4D97-AF65-F5344CB8AC3E}">
        <p14:creationId xmlns:p14="http://schemas.microsoft.com/office/powerpoint/2010/main" val="1109678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yebrow">
            <a:extLst>
              <a:ext uri="{FF2B5EF4-FFF2-40B4-BE49-F238E27FC236}">
                <a16:creationId xmlns:a16="http://schemas.microsoft.com/office/drawing/2014/main" id="{B304B36B-E0AA-4AD2-BCB1-CA8971FE4EA4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7AFD84F2-758B-441B-A9AA-70E1157C1018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LLaVA’s simplicity exposes its main trade-offs</a:t>
            </a:r>
          </a:p>
        </p:txBody>
      </p:sp>
      <p:cxnSp>
        <p:nvCxnSpPr>
          <p:cNvPr id="21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F6C60514-4C2F-44D5-96A1-B2BB8312C83B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B20AF397-7EF6-4AAF-8995-7EF2C4E8C48B}"/>
              </a:ext>
            </a:extLst>
          </p:cNvPr>
          <p:cNvSpPr>
            <a:spLocks noGrp="1"/>
          </p:cNvSpPr>
          <p:nvPr/>
        </p:nvSpPr>
        <p:spPr>
          <a:xfrm>
            <a:off x="552450" y="1714500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025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Strengths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7663980C-BBAD-49AB-968F-4A162801F9B3}"/>
              </a:ext>
            </a:extLst>
          </p:cNvPr>
          <p:cNvSpPr>
            <a:spLocks noGrp="1"/>
          </p:cNvSpPr>
          <p:nvPr/>
        </p:nvSpPr>
        <p:spPr>
          <a:xfrm>
            <a:off x="6477000" y="1714500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025" b="1">
                <a:solidFill>
                  <a:srgbClr val="E5535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55353"/>
                </a:solidFill>
                <a:latin typeface="Arial"/>
                <a:ea typeface="Arial"/>
                <a:cs typeface="Arial"/>
              </a:rPr>
              <a:t>Costs</a:t>
            </a:r>
          </a:p>
        </p:txBody>
      </p:sp>
      <p:sp>
        <p:nvSpPr>
          <p:cNvPr id="7" name="bullet-0">
            <a:extLst>
              <a:ext uri="{FF2B5EF4-FFF2-40B4-BE49-F238E27FC236}">
                <a16:creationId xmlns:a16="http://schemas.microsoft.com/office/drawing/2014/main" id="{D949FC0B-2553-4A2A-921B-BBE40FEB227F}"/>
              </a:ext>
            </a:extLst>
          </p:cNvPr>
          <p:cNvSpPr>
            <a:spLocks noGrp="1"/>
          </p:cNvSpPr>
          <p:nvPr/>
        </p:nvSpPr>
        <p:spPr>
          <a:xfrm>
            <a:off x="552450" y="24479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bullet-text-0">
            <a:extLst>
              <a:ext uri="{FF2B5EF4-FFF2-40B4-BE49-F238E27FC236}">
                <a16:creationId xmlns:a16="http://schemas.microsoft.com/office/drawing/2014/main" id="{ADAC11A5-B63E-45E7-A9A4-7A99816C667D}"/>
              </a:ext>
            </a:extLst>
          </p:cNvPr>
          <p:cNvSpPr>
            <a:spLocks noGrp="1"/>
          </p:cNvSpPr>
          <p:nvPr/>
        </p:nvSpPr>
        <p:spPr>
          <a:xfrm>
            <a:off x="819150" y="2333625"/>
            <a:ext cx="46863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Fast to train and easy to ablate</a:t>
            </a:r>
          </a:p>
        </p:txBody>
      </p:sp>
      <p:sp>
        <p:nvSpPr>
          <p:cNvPr id="9" name="bullet-1">
            <a:extLst>
              <a:ext uri="{FF2B5EF4-FFF2-40B4-BE49-F238E27FC236}">
                <a16:creationId xmlns:a16="http://schemas.microsoft.com/office/drawing/2014/main" id="{5F15EE62-166B-404C-A72E-5E410CC5AE72}"/>
              </a:ext>
            </a:extLst>
          </p:cNvPr>
          <p:cNvSpPr>
            <a:spLocks noGrp="1"/>
          </p:cNvSpPr>
          <p:nvPr/>
        </p:nvSpPr>
        <p:spPr>
          <a:xfrm>
            <a:off x="552450" y="31908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bullet-text-1">
            <a:extLst>
              <a:ext uri="{FF2B5EF4-FFF2-40B4-BE49-F238E27FC236}">
                <a16:creationId xmlns:a16="http://schemas.microsoft.com/office/drawing/2014/main" id="{14ECDF8F-8C2E-47B2-B791-BFE7AC031DFF}"/>
              </a:ext>
            </a:extLst>
          </p:cNvPr>
          <p:cNvSpPr>
            <a:spLocks noGrp="1"/>
          </p:cNvSpPr>
          <p:nvPr/>
        </p:nvSpPr>
        <p:spPr>
          <a:xfrm>
            <a:off x="819150" y="3076575"/>
            <a:ext cx="46863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Preserves all patch evidence</a:t>
            </a:r>
          </a:p>
        </p:txBody>
      </p:sp>
      <p:sp>
        <p:nvSpPr>
          <p:cNvPr id="11" name="bullet-2">
            <a:extLst>
              <a:ext uri="{FF2B5EF4-FFF2-40B4-BE49-F238E27FC236}">
                <a16:creationId xmlns:a16="http://schemas.microsoft.com/office/drawing/2014/main" id="{6E490120-087C-481F-91A6-72B501237394}"/>
              </a:ext>
            </a:extLst>
          </p:cNvPr>
          <p:cNvSpPr>
            <a:spLocks noGrp="1"/>
          </p:cNvSpPr>
          <p:nvPr/>
        </p:nvSpPr>
        <p:spPr>
          <a:xfrm>
            <a:off x="552450" y="39338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bullet-text-2">
            <a:extLst>
              <a:ext uri="{FF2B5EF4-FFF2-40B4-BE49-F238E27FC236}">
                <a16:creationId xmlns:a16="http://schemas.microsoft.com/office/drawing/2014/main" id="{02030C29-6F40-4E39-8341-A068D61E2BF3}"/>
              </a:ext>
            </a:extLst>
          </p:cNvPr>
          <p:cNvSpPr>
            <a:spLocks noGrp="1"/>
          </p:cNvSpPr>
          <p:nvPr/>
        </p:nvSpPr>
        <p:spPr>
          <a:xfrm>
            <a:off x="819150" y="3819525"/>
            <a:ext cx="46863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Uses a standard causal LLM interface</a:t>
            </a:r>
          </a:p>
        </p:txBody>
      </p:sp>
      <p:sp>
        <p:nvSpPr>
          <p:cNvPr id="13" name="bullet-0">
            <a:extLst>
              <a:ext uri="{FF2B5EF4-FFF2-40B4-BE49-F238E27FC236}">
                <a16:creationId xmlns:a16="http://schemas.microsoft.com/office/drawing/2014/main" id="{59B1CE57-C277-4B93-AF52-D1C728DF7DF8}"/>
              </a:ext>
            </a:extLst>
          </p:cNvPr>
          <p:cNvSpPr>
            <a:spLocks noGrp="1"/>
          </p:cNvSpPr>
          <p:nvPr/>
        </p:nvSpPr>
        <p:spPr>
          <a:xfrm>
            <a:off x="6477000" y="24479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bullet-text-0">
            <a:extLst>
              <a:ext uri="{FF2B5EF4-FFF2-40B4-BE49-F238E27FC236}">
                <a16:creationId xmlns:a16="http://schemas.microsoft.com/office/drawing/2014/main" id="{245DD481-657D-450B-BC70-C38A192E1E57}"/>
              </a:ext>
            </a:extLst>
          </p:cNvPr>
          <p:cNvSpPr>
            <a:spLocks noGrp="1"/>
          </p:cNvSpPr>
          <p:nvPr/>
        </p:nvSpPr>
        <p:spPr>
          <a:xfrm>
            <a:off x="6743700" y="2333625"/>
            <a:ext cx="46863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Prefix length grows with image resolution</a:t>
            </a:r>
          </a:p>
        </p:txBody>
      </p:sp>
      <p:sp>
        <p:nvSpPr>
          <p:cNvPr id="15" name="bullet-1">
            <a:extLst>
              <a:ext uri="{FF2B5EF4-FFF2-40B4-BE49-F238E27FC236}">
                <a16:creationId xmlns:a16="http://schemas.microsoft.com/office/drawing/2014/main" id="{561104F4-CDE3-471A-970A-24CB0036AD9C}"/>
              </a:ext>
            </a:extLst>
          </p:cNvPr>
          <p:cNvSpPr>
            <a:spLocks noGrp="1"/>
          </p:cNvSpPr>
          <p:nvPr/>
        </p:nvSpPr>
        <p:spPr>
          <a:xfrm>
            <a:off x="6477000" y="319087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bullet-text-1">
            <a:extLst>
              <a:ext uri="{FF2B5EF4-FFF2-40B4-BE49-F238E27FC236}">
                <a16:creationId xmlns:a16="http://schemas.microsoft.com/office/drawing/2014/main" id="{38C1B006-2D6E-4AB1-A623-72D0353BA747}"/>
              </a:ext>
            </a:extLst>
          </p:cNvPr>
          <p:cNvSpPr>
            <a:spLocks noGrp="1"/>
          </p:cNvSpPr>
          <p:nvPr/>
        </p:nvSpPr>
        <p:spPr>
          <a:xfrm>
            <a:off x="6743700" y="3076575"/>
            <a:ext cx="46863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No content-aware compression in the adapter</a:t>
            </a:r>
          </a:p>
        </p:txBody>
      </p:sp>
      <p:sp>
        <p:nvSpPr>
          <p:cNvPr id="17" name="bullet-2">
            <a:extLst>
              <a:ext uri="{FF2B5EF4-FFF2-40B4-BE49-F238E27FC236}">
                <a16:creationId xmlns:a16="http://schemas.microsoft.com/office/drawing/2014/main" id="{8BF5319E-5853-4E42-87FA-006CAE88F4E3}"/>
              </a:ext>
            </a:extLst>
          </p:cNvPr>
          <p:cNvSpPr>
            <a:spLocks noGrp="1"/>
          </p:cNvSpPr>
          <p:nvPr/>
        </p:nvSpPr>
        <p:spPr>
          <a:xfrm>
            <a:off x="6477000" y="3933825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bullet-text-2">
            <a:extLst>
              <a:ext uri="{FF2B5EF4-FFF2-40B4-BE49-F238E27FC236}">
                <a16:creationId xmlns:a16="http://schemas.microsoft.com/office/drawing/2014/main" id="{018C6A53-6EAF-4EE2-A9AC-89914835C7C1}"/>
              </a:ext>
            </a:extLst>
          </p:cNvPr>
          <p:cNvSpPr>
            <a:spLocks noGrp="1"/>
          </p:cNvSpPr>
          <p:nvPr/>
        </p:nvSpPr>
        <p:spPr>
          <a:xfrm>
            <a:off x="6743700" y="3819525"/>
            <a:ext cx="46863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Spatial structure is only implicit in patch order/features</a:t>
            </a:r>
          </a:p>
        </p:txBody>
      </p:sp>
    </p:spTree>
    <p:extLst>
      <p:ext uri="{BB962C8B-B14F-4D97-AF65-F5344CB8AC3E}">
        <p14:creationId xmlns:p14="http://schemas.microsoft.com/office/powerpoint/2010/main" val="16151936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yebrow">
            <a:extLst>
              <a:ext uri="{FF2B5EF4-FFF2-40B4-BE49-F238E27FC236}">
                <a16:creationId xmlns:a16="http://schemas.microsoft.com/office/drawing/2014/main" id="{5420C468-D4A1-4DA8-A026-4FF6E712511C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4EF6907-E146-4BAE-B90C-FE262702ECEC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LLaVA design takeaway</a:t>
            </a:r>
          </a:p>
        </p:txBody>
      </p:sp>
      <p:cxnSp>
        <p:nvCxnSpPr>
          <p:cNvPr id="11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2D6E445E-09CC-4ECA-A4FF-D900B52B85D4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C561BCEE-28E6-4E0E-8D69-567FFC281252}"/>
              </a:ext>
            </a:extLst>
          </p:cNvPr>
          <p:cNvSpPr>
            <a:spLocks noGrp="1"/>
          </p:cNvSpPr>
          <p:nvPr/>
        </p:nvSpPr>
        <p:spPr>
          <a:xfrm>
            <a:off x="666750" y="1666875"/>
            <a:ext cx="10858500" cy="1476375"/>
          </a:xfrm>
          <a:prstGeom prst="roundRect">
            <a:avLst>
              <a:gd name="adj" fmla="val 7742"/>
            </a:avLst>
          </a:prstGeom>
          <a:solidFill>
            <a:srgbClr val="EEF6FF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B0892327-D62C-4349-B592-C87EED76BAC5}"/>
              </a:ext>
            </a:extLst>
          </p:cNvPr>
          <p:cNvSpPr>
            <a:spLocks noGrp="1"/>
          </p:cNvSpPr>
          <p:nvPr/>
        </p:nvSpPr>
        <p:spPr>
          <a:xfrm>
            <a:off x="952500" y="1857375"/>
            <a:ext cx="10287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22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Why can one linear layer be enough to unlock multimodal dialogue?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B257607A-F60D-4FBB-8265-64F75770CE83}"/>
              </a:ext>
            </a:extLst>
          </p:cNvPr>
          <p:cNvSpPr>
            <a:spLocks noGrp="1"/>
          </p:cNvSpPr>
          <p:nvPr/>
        </p:nvSpPr>
        <p:spPr>
          <a:xfrm>
            <a:off x="781050" y="3714750"/>
            <a:ext cx="1047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050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ANSWER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036ED21A-8704-4EB5-988D-6F848AB49FCA}"/>
              </a:ext>
            </a:extLst>
          </p:cNvPr>
          <p:cNvSpPr>
            <a:spLocks noGrp="1"/>
          </p:cNvSpPr>
          <p:nvPr/>
        </p:nvSpPr>
        <p:spPr>
          <a:xfrm>
            <a:off x="781050" y="4048125"/>
            <a:ext cx="105727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75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Both </a:t>
            </a:r>
            <a:r>
              <a:rPr lang="en-US" sz="1875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models</a:t>
            </a:r>
            <a:r>
              <a:rPr sz="1875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are already pretrained. The projector only has to align interfaces; instruction tuning teaches the LLM how to use the aligned evidence.</a:t>
            </a:r>
          </a:p>
        </p:txBody>
      </p:sp>
    </p:spTree>
    <p:extLst>
      <p:ext uri="{BB962C8B-B14F-4D97-AF65-F5344CB8AC3E}">
        <p14:creationId xmlns:p14="http://schemas.microsoft.com/office/powerpoint/2010/main" val="3373725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FF621-B656-3D60-F716-3897BD90B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Problem: token mixing in LLM</a:t>
            </a:r>
          </a:p>
        </p:txBody>
      </p:sp>
      <p:pic>
        <p:nvPicPr>
          <p:cNvPr id="8" name="图片 13">
            <a:extLst>
              <a:ext uri="{FF2B5EF4-FFF2-40B4-BE49-F238E27FC236}">
                <a16:creationId xmlns:a16="http://schemas.microsoft.com/office/drawing/2014/main" id="{2F70AE71-D767-492A-3EA2-BF5AC398A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946" y="1810868"/>
            <a:ext cx="4839195" cy="413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51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6720" y="341376"/>
            <a:ext cx="8534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40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ALIBABA CLOUD  ·  QWEN TEAM  ·  2025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914400"/>
            <a:ext cx="11216640" cy="1706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Qwen2.5-VL</a:t>
            </a:r>
            <a:endParaRPr kumimoji="0" lang="en-US" sz="8500" b="0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Text 5"/>
          <p:cNvSpPr/>
          <p:nvPr/>
        </p:nvSpPr>
        <p:spPr>
          <a:xfrm>
            <a:off x="426720" y="2560320"/>
            <a:ext cx="91440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rgbClr val="5BC8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Vision-Language Model Architecture</a:t>
            </a:r>
            <a:endParaRPr kumimoji="0" lang="en-US" sz="2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26720" y="4389120"/>
            <a:ext cx="2560320" cy="1828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26720" y="4389120"/>
            <a:ext cx="2560320" cy="73152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26720" y="4535424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~7B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26720" y="5388864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Total Parameters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291840" y="4389120"/>
            <a:ext cx="2560320" cy="1828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291840" y="4389120"/>
            <a:ext cx="2560320" cy="73152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291840" y="4535424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5388864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ViT Layers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156960" y="4389120"/>
            <a:ext cx="2560320" cy="1828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156960" y="4389120"/>
            <a:ext cx="2560320" cy="73152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56960" y="4535424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156960" y="5388864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 Layers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9022080" y="4389120"/>
            <a:ext cx="2560320" cy="1828800"/>
          </a:xfrm>
          <a:prstGeom prst="rect">
            <a:avLst/>
          </a:prstGeom>
          <a:solidFill>
            <a:srgbClr val="0D1F3C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9022080" y="4389120"/>
            <a:ext cx="2560320" cy="73152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9022080" y="4535424"/>
            <a:ext cx="256032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9022080" y="5388864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Model Sizes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solidFill>
            <a:srgbClr val="009E90"/>
          </a:solidFill>
          <a:ln w="12700">
            <a:solidFill>
              <a:srgbClr val="009E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State-of-the-art Multimodal Intelligence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text">
            <a:extLst>
              <a:ext uri="{FF2B5EF4-FFF2-40B4-BE49-F238E27FC236}">
                <a16:creationId xmlns:a16="http://schemas.microsoft.com/office/drawing/2014/main" id="{2802F009-5ADD-45D5-A7B7-7CAE04675752}"/>
              </a:ext>
            </a:extLst>
          </p:cNvPr>
          <p:cNvSpPr>
            <a:spLocks noGrp="1"/>
          </p:cNvSpPr>
          <p:nvPr/>
        </p:nvSpPr>
        <p:spPr>
          <a:xfrm>
            <a:off x="906780" y="3362325"/>
            <a:ext cx="7810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2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25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Dynamic visual tokens, efficient </a:t>
            </a:r>
            <a:r>
              <a:rPr sz="2250" b="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ViT</a:t>
            </a:r>
            <a:r>
              <a:rPr sz="2250" b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attention, multimodal position, and scale-aware outputs</a:t>
            </a:r>
          </a:p>
        </p:txBody>
      </p:sp>
      <p:sp>
        <p:nvSpPr>
          <p:cNvPr id="32" name="rect">
            <a:extLst>
              <a:ext uri="{FF2B5EF4-FFF2-40B4-BE49-F238E27FC236}">
                <a16:creationId xmlns:a16="http://schemas.microsoft.com/office/drawing/2014/main" id="{4194B050-1B7C-0B17-D662-085D1B4C956C}"/>
              </a:ext>
            </a:extLst>
          </p:cNvPr>
          <p:cNvSpPr>
            <a:spLocks noGrp="1"/>
          </p:cNvSpPr>
          <p:nvPr/>
        </p:nvSpPr>
        <p:spPr>
          <a:xfrm>
            <a:off x="8893493" y="160782"/>
            <a:ext cx="2524125" cy="314325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">
            <a:extLst>
              <a:ext uri="{FF2B5EF4-FFF2-40B4-BE49-F238E27FC236}">
                <a16:creationId xmlns:a16="http://schemas.microsoft.com/office/drawing/2014/main" id="{C377EDF6-03F4-DA06-400D-7794789B76EE}"/>
              </a:ext>
            </a:extLst>
          </p:cNvPr>
          <p:cNvSpPr>
            <a:spLocks noGrp="1"/>
          </p:cNvSpPr>
          <p:nvPr/>
        </p:nvSpPr>
        <p:spPr>
          <a:xfrm>
            <a:off x="9274493" y="589407"/>
            <a:ext cx="1762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sp>
        <p:nvSpPr>
          <p:cNvPr id="36" name="text">
            <a:extLst>
              <a:ext uri="{FF2B5EF4-FFF2-40B4-BE49-F238E27FC236}">
                <a16:creationId xmlns:a16="http://schemas.microsoft.com/office/drawing/2014/main" id="{4C5F086C-1E33-78F1-CA74-341BCA122834}"/>
              </a:ext>
            </a:extLst>
          </p:cNvPr>
          <p:cNvSpPr>
            <a:spLocks noGrp="1"/>
          </p:cNvSpPr>
          <p:nvPr/>
        </p:nvSpPr>
        <p:spPr>
          <a:xfrm>
            <a:off x="9274493" y="1494282"/>
            <a:ext cx="1762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VIDEO</a:t>
            </a:r>
          </a:p>
        </p:txBody>
      </p:sp>
      <p:sp>
        <p:nvSpPr>
          <p:cNvPr id="38" name="text">
            <a:extLst>
              <a:ext uri="{FF2B5EF4-FFF2-40B4-BE49-F238E27FC236}">
                <a16:creationId xmlns:a16="http://schemas.microsoft.com/office/drawing/2014/main" id="{43050821-AEF7-BA11-2662-A1E03EFF8FBE}"/>
              </a:ext>
            </a:extLst>
          </p:cNvPr>
          <p:cNvSpPr>
            <a:spLocks noGrp="1"/>
          </p:cNvSpPr>
          <p:nvPr/>
        </p:nvSpPr>
        <p:spPr>
          <a:xfrm>
            <a:off x="9274493" y="2399157"/>
            <a:ext cx="176212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TEXT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73152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9728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5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Overview of Qwen2.5-VL</a:t>
            </a:r>
            <a:endParaRPr kumimoji="0" lang="en-US" sz="3450" b="0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34112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What is Qwen2.5-VL?</a:t>
            </a: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2011680"/>
            <a:ext cx="243840" cy="243840"/>
          </a:xfrm>
          <a:prstGeom prst="ellipse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853440" y="1950720"/>
            <a:ext cx="5120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0D1F3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 is a state-of-the-art multimodal large language model developed by Alibaba Cloud's Qwen Team, released in January 2025.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87680" y="3048000"/>
            <a:ext cx="243840" cy="243840"/>
          </a:xfrm>
          <a:prstGeom prst="ellipse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853440" y="2987040"/>
            <a:ext cx="5120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0D1F3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It processes text, images, and video together — combining a powerful Vision Transformer encoder with the Qwen2.5 language decoder.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87680" y="4084320"/>
            <a:ext cx="243840" cy="243840"/>
          </a:xfrm>
          <a:prstGeom prst="ellipse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53440" y="4023360"/>
            <a:ext cx="5120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0" i="0" u="none" strike="noStrike" kern="1200" cap="none" spc="0" normalizeH="0" baseline="0" noProof="0" dirty="0">
                <a:ln>
                  <a:noFill/>
                </a:ln>
                <a:solidFill>
                  <a:srgbClr val="0D1F3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The model family includes three sizes: 3B (edge AI), 7B (production), and 72B (flagship), all open-weight under Apache-2.0.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461760" y="1402080"/>
            <a:ext cx="2438400" cy="176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461760" y="1402080"/>
            <a:ext cx="2438400" cy="9753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583680" y="1621536"/>
            <a:ext cx="21945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Visual Understanding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583680" y="213360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5A709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Objects, scenes, charts, icons, layouts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9144000" y="1402080"/>
            <a:ext cx="2438400" cy="176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144000" y="1402080"/>
            <a:ext cx="2438400" cy="9753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265920" y="1621536"/>
            <a:ext cx="21945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OCR &amp; Documents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265920" y="213360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5A709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Tables, invoices, forms, handwriting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461760" y="3474720"/>
            <a:ext cx="2438400" cy="176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461760" y="3474720"/>
            <a:ext cx="2438400" cy="97536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583680" y="3694176"/>
            <a:ext cx="21945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Long Video (1hr+)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583680" y="420624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5A709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Temporal reasoning, event localization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144000" y="3474720"/>
            <a:ext cx="2438400" cy="1767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8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144000" y="3474720"/>
            <a:ext cx="2438400" cy="9753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265920" y="3694176"/>
            <a:ext cx="21945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Agentic Tasks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9265920" y="4206240"/>
            <a:ext cx="2194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5A709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GUI control, computer &amp; phone use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87680" y="5791200"/>
            <a:ext cx="11216640" cy="609600"/>
          </a:xfrm>
          <a:prstGeom prst="rect">
            <a:avLst/>
          </a:prstGeom>
          <a:solidFill>
            <a:srgbClr val="0D1F3C">
              <a:alpha val="90000"/>
            </a:srgbClr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87680" y="5791200"/>
            <a:ext cx="1121664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Released Jan 2025  ·  Outperforms GPT-4o-mini at 7B scale  ·  Multilingual: Chinese &amp; English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31" name="Picture 30" descr="A black and white logo&#10;&#10;AI-generated content may be incorrect.">
            <a:extLst>
              <a:ext uri="{FF2B5EF4-FFF2-40B4-BE49-F238E27FC236}">
                <a16:creationId xmlns:a16="http://schemas.microsoft.com/office/drawing/2014/main" id="{432722C7-8696-E3FD-467B-8BF74D2F2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7531" y="186720"/>
            <a:ext cx="2764652" cy="660845"/>
          </a:xfrm>
          <a:prstGeom prst="rect">
            <a:avLst/>
          </a:prstGeom>
        </p:spPr>
      </p:pic>
      <p:sp>
        <p:nvSpPr>
          <p:cNvPr id="32" name="Shape 6">
            <a:extLst>
              <a:ext uri="{FF2B5EF4-FFF2-40B4-BE49-F238E27FC236}">
                <a16:creationId xmlns:a16="http://schemas.microsoft.com/office/drawing/2014/main" id="{E02C3DDF-47E1-92B4-1B21-D113BCE98671}"/>
              </a:ext>
            </a:extLst>
          </p:cNvPr>
          <p:cNvSpPr/>
          <p:nvPr/>
        </p:nvSpPr>
        <p:spPr>
          <a:xfrm>
            <a:off x="792480" y="4937760"/>
            <a:ext cx="3779520" cy="512064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322615D0-583B-EEDB-B458-64325AF2D1D4}"/>
              </a:ext>
            </a:extLst>
          </p:cNvPr>
          <p:cNvSpPr/>
          <p:nvPr/>
        </p:nvSpPr>
        <p:spPr>
          <a:xfrm>
            <a:off x="792480" y="4937760"/>
            <a:ext cx="3779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FOCUS: Qwen2.5-VL-7B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D213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6096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9728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Architecture Overview — Qwen2.5-VL-7B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4800" y="1463040"/>
            <a:ext cx="1828800" cy="4389120"/>
          </a:xfrm>
          <a:prstGeom prst="rect">
            <a:avLst/>
          </a:prstGeom>
          <a:solidFill>
            <a:srgbClr val="0D2137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04800" y="15240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267" normalizeH="0" baseline="0" noProof="0" dirty="0">
                <a:ln>
                  <a:noFill/>
                </a:ln>
                <a:solidFill>
                  <a:srgbClr val="5BC8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INPUTS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87680" y="2072640"/>
            <a:ext cx="1463040" cy="853440"/>
          </a:xfrm>
          <a:prstGeom prst="rect">
            <a:avLst/>
          </a:prstGeom>
          <a:solidFill>
            <a:srgbClr val="00C4B4">
              <a:alpha val="70000"/>
            </a:srgbClr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487680" y="2072640"/>
            <a:ext cx="14630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Image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87680" y="3230880"/>
            <a:ext cx="1463040" cy="853440"/>
          </a:xfrm>
          <a:prstGeom prst="rect">
            <a:avLst/>
          </a:prstGeom>
          <a:solidFill>
            <a:srgbClr val="7B5CF0">
              <a:alpha val="70000"/>
            </a:srgbClr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87680" y="3230880"/>
            <a:ext cx="14630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Video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87680" y="4389120"/>
            <a:ext cx="1463040" cy="853440"/>
          </a:xfrm>
          <a:prstGeom prst="rect">
            <a:avLst/>
          </a:prstGeom>
          <a:solidFill>
            <a:srgbClr val="FF8C42">
              <a:alpha val="70000"/>
            </a:srgbClr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87680" y="4389120"/>
            <a:ext cx="1463040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Text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133600" y="2560320"/>
            <a:ext cx="670560" cy="0"/>
          </a:xfrm>
          <a:prstGeom prst="line">
            <a:avLst/>
          </a:prstGeom>
          <a:noFill/>
          <a:ln w="254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767584" y="2487168"/>
            <a:ext cx="121920" cy="146304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2804160" y="1280160"/>
            <a:ext cx="2682240" cy="4632960"/>
          </a:xfrm>
          <a:prstGeom prst="rect">
            <a:avLst/>
          </a:prstGeom>
          <a:solidFill>
            <a:srgbClr val="0B2A40"/>
          </a:solidFill>
          <a:ln w="254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804160" y="1280160"/>
            <a:ext cx="2682240" cy="512064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804160" y="1280160"/>
            <a:ext cx="2682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Vision Encoder (ViT)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2950464" y="1950720"/>
            <a:ext cx="2389632" cy="609600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950464" y="1950720"/>
            <a:ext cx="23896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14×14 Patch Embed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950464" y="2706624"/>
            <a:ext cx="2389632" cy="609600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2950464" y="2706624"/>
            <a:ext cx="23896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2D-RoPE Pos. Embed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2950464" y="3462528"/>
            <a:ext cx="2389632" cy="609600"/>
          </a:xfrm>
          <a:prstGeom prst="rect">
            <a:avLst/>
          </a:prstGeom>
          <a:solidFill>
            <a:srgbClr val="0F3D60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2950464" y="3462528"/>
            <a:ext cx="23896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28× Window Attention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2950464" y="4218432"/>
            <a:ext cx="2389632" cy="609600"/>
          </a:xfrm>
          <a:prstGeom prst="rect">
            <a:avLst/>
          </a:prstGeom>
          <a:solidFill>
            <a:srgbClr val="1C5C80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2950464" y="4218432"/>
            <a:ext cx="23896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4× Full Attention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2950464" y="4974336"/>
            <a:ext cx="2389632" cy="609600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2950464" y="4974336"/>
            <a:ext cx="238963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RMSNorm + SwiGLU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2804160" y="5571744"/>
            <a:ext cx="268224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1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32 Transformer Layers  |  1280 Hidden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5486400" y="3048000"/>
            <a:ext cx="609600" cy="0"/>
          </a:xfrm>
          <a:prstGeom prst="line">
            <a:avLst/>
          </a:prstGeom>
          <a:noFill/>
          <a:ln w="254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059424" y="2974848"/>
            <a:ext cx="121920" cy="146304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156960" y="2499360"/>
            <a:ext cx="1828800" cy="1219200"/>
          </a:xfrm>
          <a:prstGeom prst="rect">
            <a:avLst/>
          </a:prstGeom>
          <a:solidFill>
            <a:srgbClr val="1A2E1A"/>
          </a:solidFill>
          <a:ln w="254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156960" y="2499360"/>
            <a:ext cx="1828800" cy="390144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156960" y="2499360"/>
            <a:ext cx="18288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VL Merger (MLP)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242304" y="2950464"/>
            <a:ext cx="1658112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2×2 Pool → 5120-dim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MLP: 5120→3584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985760" y="3048000"/>
            <a:ext cx="609600" cy="0"/>
          </a:xfrm>
          <a:prstGeom prst="line">
            <a:avLst/>
          </a:prstGeom>
          <a:noFill/>
          <a:ln w="254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8558784" y="2974848"/>
            <a:ext cx="121920" cy="146304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8656320" y="1280160"/>
            <a:ext cx="3048000" cy="4632960"/>
          </a:xfrm>
          <a:prstGeom prst="rect">
            <a:avLst/>
          </a:prstGeom>
          <a:solidFill>
            <a:srgbClr val="1A1035"/>
          </a:solidFill>
          <a:ln w="254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8656320" y="1280160"/>
            <a:ext cx="3048000" cy="512064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8656320" y="1280160"/>
            <a:ext cx="30480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 Decoder (Qwen2.5)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8802624" y="1950720"/>
            <a:ext cx="2755392" cy="609600"/>
          </a:xfrm>
          <a:prstGeom prst="rect">
            <a:avLst/>
          </a:prstGeom>
          <a:solidFill>
            <a:srgbClr val="2A1A5A"/>
          </a:solidFill>
          <a:ln w="635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8802624" y="1950720"/>
            <a:ext cx="275539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 Grouped Query Attention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(4 KV heads)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8802624" y="2706624"/>
            <a:ext cx="2755392" cy="609600"/>
          </a:xfrm>
          <a:prstGeom prst="rect">
            <a:avLst/>
          </a:prstGeom>
          <a:solidFill>
            <a:srgbClr val="2A1A5A"/>
          </a:solidFill>
          <a:ln w="635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8802624" y="2706624"/>
            <a:ext cx="275539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M-RoPE (1D + 2D + Time)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8802624" y="3462528"/>
            <a:ext cx="2755392" cy="609600"/>
          </a:xfrm>
          <a:prstGeom prst="rect">
            <a:avLst/>
          </a:prstGeom>
          <a:solidFill>
            <a:srgbClr val="231545"/>
          </a:solidFill>
          <a:ln w="635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8802624" y="3462528"/>
            <a:ext cx="275539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SwiGLU FFN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8802624" y="4218432"/>
            <a:ext cx="2755392" cy="609600"/>
          </a:xfrm>
          <a:prstGeom prst="rect">
            <a:avLst/>
          </a:prstGeom>
          <a:solidFill>
            <a:srgbClr val="2A1A5A"/>
          </a:solidFill>
          <a:ln w="635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8802624" y="4218432"/>
            <a:ext cx="275539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RMSNorm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8802624" y="4974336"/>
            <a:ext cx="2755392" cy="609600"/>
          </a:xfrm>
          <a:prstGeom prst="rect">
            <a:avLst/>
          </a:prstGeom>
          <a:solidFill>
            <a:srgbClr val="1E1040"/>
          </a:solidFill>
          <a:ln w="635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8802624" y="4974336"/>
            <a:ext cx="275539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151,646 Vocab Tokens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8656320" y="5571744"/>
            <a:ext cx="3048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1" u="none" strike="noStrike" kern="1200" cap="none" spc="0" normalizeH="0" baseline="0" noProof="0" dirty="0">
                <a:ln>
                  <a:noFill/>
                </a:ln>
                <a:solidFill>
                  <a:srgbClr val="7B5CF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 Transformer Layers  |  3584 Hidden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11704320" y="3048000"/>
            <a:ext cx="243840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11643360" y="2682240"/>
            <a:ext cx="487680" cy="792480"/>
          </a:xfrm>
          <a:prstGeom prst="rect">
            <a:avLst/>
          </a:prstGeom>
          <a:solidFill>
            <a:srgbClr val="25354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11643360" y="2682240"/>
            <a:ext cx="48768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OUT</a:t>
            </a:r>
            <a:endParaRPr kumimoji="0" lang="en-US" sz="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304800" y="6278880"/>
            <a:ext cx="304800" cy="21945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707136" y="6242304"/>
            <a:ext cx="243840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Vision Encoder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3352800" y="6278880"/>
            <a:ext cx="304800" cy="219456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3755136" y="6242304"/>
            <a:ext cx="243840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VL Merger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6400800" y="6278880"/>
            <a:ext cx="304800" cy="21945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6803136" y="6242304"/>
            <a:ext cx="243840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 Decoder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73152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9728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Vision Encoder — Dynamic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ViT</a:t>
            </a:r>
            <a:endParaRPr kumimoji="0" lang="en-US" sz="3200" b="0" i="0" u="none" strike="noStrike" kern="1200" cap="none" spc="0" normalizeH="0" baseline="0" noProof="0" err="1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280160"/>
            <a:ext cx="54864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Technical Specifications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1828800"/>
            <a:ext cx="5486400" cy="34137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1828800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Architecture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048000" y="1828800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Vision Transformer (ViT)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87680" y="2170176"/>
            <a:ext cx="5486400" cy="341376"/>
          </a:xfrm>
          <a:prstGeom prst="rect">
            <a:avLst/>
          </a:prstGeom>
          <a:solidFill>
            <a:srgbClr val="FFFFFF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2170176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Parameters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048000" y="2170176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~0.4B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87680" y="2511552"/>
            <a:ext cx="5486400" cy="34137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09600" y="2511552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Transformer Layers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048000" y="2511552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32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7680" y="2852928"/>
            <a:ext cx="5486400" cy="341376"/>
          </a:xfrm>
          <a:prstGeom prst="rect">
            <a:avLst/>
          </a:prstGeom>
          <a:solidFill>
            <a:srgbClr val="FFFFFF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09600" y="2852928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Attention Heads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048000" y="2852928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16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87680" y="3194304"/>
            <a:ext cx="5486400" cy="34137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9600" y="3194304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Hidden Size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048000" y="3194304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1280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87680" y="3535680"/>
            <a:ext cx="5486400" cy="341376"/>
          </a:xfrm>
          <a:prstGeom prst="rect">
            <a:avLst/>
          </a:prstGeom>
          <a:solidFill>
            <a:srgbClr val="FFFFFF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3535680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MLP Inner Size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048000" y="3535680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3456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87680" y="3877056"/>
            <a:ext cx="5486400" cy="34137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09600" y="3877056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Patch Size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048000" y="3877056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14 × 14 pixels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87680" y="4218432"/>
            <a:ext cx="5486400" cy="341376"/>
          </a:xfrm>
          <a:prstGeom prst="rect">
            <a:avLst/>
          </a:prstGeom>
          <a:solidFill>
            <a:srgbClr val="FFFFFF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09600" y="4218432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Full Attn Layers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3048000" y="4218432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4 (idx: 7, 15, 23, 31)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487680" y="4559808"/>
            <a:ext cx="5486400" cy="34137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09600" y="4559808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Window Attn Layers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048000" y="4559808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 (all others)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487680" y="4901184"/>
            <a:ext cx="5486400" cy="341376"/>
          </a:xfrm>
          <a:prstGeom prst="rect">
            <a:avLst/>
          </a:prstGeom>
          <a:solidFill>
            <a:srgbClr val="FFFFFF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09600" y="4901184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Window Size (max)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3048000" y="4901184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8 × 8 patches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87680" y="5242560"/>
            <a:ext cx="5486400" cy="34137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09600" y="5242560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Normalization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3048000" y="5242560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RMSNorm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487680" y="5583936"/>
            <a:ext cx="5486400" cy="341376"/>
          </a:xfrm>
          <a:prstGeom prst="rect">
            <a:avLst/>
          </a:prstGeom>
          <a:solidFill>
            <a:srgbClr val="FFFFFF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09600" y="5583936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Activation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3048000" y="5583936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SwiGLU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487680" y="5925312"/>
            <a:ext cx="5486400" cy="34137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609600" y="5925312"/>
            <a:ext cx="243840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Position Encoding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3048000" y="5925312"/>
            <a:ext cx="286512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2A4A6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2D-RoPE (spatial)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6339840" y="1280160"/>
            <a:ext cx="54864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Key Innovations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6339840" y="1828800"/>
            <a:ext cx="54864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8F0"/>
            </a:solidFill>
            <a:prstDash val="solid"/>
          </a:ln>
          <a:effectLst>
            <a:outerShdw blurRad="762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6339840" y="1828800"/>
            <a:ext cx="85344" cy="109728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6522720" y="1853184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Native Dynamic Resolution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6522720" y="2231136"/>
            <a:ext cx="5181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en-US" sz="1400" dirty="0"/>
              <a:t>Qwen2.5-VL preserves each image’s aspect ratio and uses a variable-size patch grid instead of resizing every image to one fixed square. Images outside a configured pixel budget are proportionally resized, and their dimensions are rounded to multiples of 28.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6339840" y="3048000"/>
            <a:ext cx="54864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8F0"/>
            </a:solidFill>
            <a:prstDash val="solid"/>
          </a:ln>
          <a:effectLst>
            <a:outerShdw blurRad="762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6339840" y="3048000"/>
            <a:ext cx="85344" cy="1097280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6522720" y="3072384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Windowed Attention (28/32 layers)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6522720" y="3450336"/>
            <a:ext cx="5181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3A5A7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Most layers use local window attention (8×8 max) to cut computation from O(n²) to near-linear, without losing global context.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6339840" y="4267200"/>
            <a:ext cx="54864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8F0"/>
            </a:solidFill>
            <a:prstDash val="solid"/>
          </a:ln>
          <a:effectLst>
            <a:outerShdw blurRad="762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6339840" y="4267200"/>
            <a:ext cx="85344" cy="109728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6522720" y="4291584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LLM-Aligned Design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6522720" y="4669536"/>
            <a:ext cx="5181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3A5A7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ViT adopts the same RMSNorm + SwiGLU building blocks as the Qwen2.5 LLM decoder, enabling tighter integration.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6339840" y="5486400"/>
            <a:ext cx="5486400" cy="1097280"/>
          </a:xfrm>
          <a:prstGeom prst="rect">
            <a:avLst/>
          </a:prstGeom>
          <a:solidFill>
            <a:srgbClr val="FFFFFF"/>
          </a:solidFill>
          <a:ln w="12700">
            <a:solidFill>
              <a:srgbClr val="D8E8F0"/>
            </a:solidFill>
            <a:prstDash val="solid"/>
          </a:ln>
          <a:effectLst>
            <a:outerShdw blurRad="762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6339840" y="5486400"/>
            <a:ext cx="85344" cy="1097280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6522720" y="5510784"/>
            <a:ext cx="518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2D Rotary Position Embedding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6522720" y="5888736"/>
            <a:ext cx="5181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3A5A7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Spatial positions encoded via 2D-RoPE, enabling accurate localization of objects and regions in any aspect ratio.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3" name="Picture 62" descr="A black and white logo&#10;&#10;AI-generated content may be incorrect.">
            <a:extLst>
              <a:ext uri="{FF2B5EF4-FFF2-40B4-BE49-F238E27FC236}">
                <a16:creationId xmlns:a16="http://schemas.microsoft.com/office/drawing/2014/main" id="{E0FE203A-1338-8060-D4BE-A49A49EAB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357" y="186720"/>
            <a:ext cx="2764652" cy="66084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">
            <a:extLst>
              <a:ext uri="{FF2B5EF4-FFF2-40B4-BE49-F238E27FC236}">
                <a16:creationId xmlns:a16="http://schemas.microsoft.com/office/drawing/2014/main" id="{E60D79D0-8B5A-46A2-945A-988E6B53ADB7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Dynamic resolution allocates tokens according to image area</a:t>
            </a:r>
          </a:p>
        </p:txBody>
      </p:sp>
      <p:cxnSp>
        <p:nvCxnSpPr>
          <p:cNvPr id="12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BC554917-EDFC-4B6B-81B8-EB9443562E7D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BCD09764-49F4-47C8-B920-43A6FA0A74C5}"/>
              </a:ext>
            </a:extLst>
          </p:cNvPr>
          <p:cNvSpPr>
            <a:spLocks noGrp="1"/>
          </p:cNvSpPr>
          <p:nvPr/>
        </p:nvSpPr>
        <p:spPr>
          <a:xfrm>
            <a:off x="523875" y="1762125"/>
            <a:ext cx="5095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Small image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9A1A8D50-4394-4314-A9EF-E1822A88B0A8}"/>
              </a:ext>
            </a:extLst>
          </p:cNvPr>
          <p:cNvSpPr>
            <a:spLocks noGrp="1"/>
          </p:cNvSpPr>
          <p:nvPr/>
        </p:nvSpPr>
        <p:spPr>
          <a:xfrm>
            <a:off x="523875" y="2333625"/>
            <a:ext cx="5095875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thumbnail is resized within processor bounds and produces a short patch grid. Decoder cost stays low because fewer visual tokens are inserted.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2D0F1BBF-9655-4BAD-9A3B-31774EAB2076}"/>
              </a:ext>
            </a:extLst>
          </p:cNvPr>
          <p:cNvSpPr>
            <a:spLocks noGrp="1"/>
          </p:cNvSpPr>
          <p:nvPr/>
        </p:nvSpPr>
        <p:spPr>
          <a:xfrm>
            <a:off x="6334125" y="1762125"/>
            <a:ext cx="50958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Large document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A983C96B-4676-4EE4-8920-2387C34C65CD}"/>
              </a:ext>
            </a:extLst>
          </p:cNvPr>
          <p:cNvSpPr>
            <a:spLocks noGrp="1"/>
          </p:cNvSpPr>
          <p:nvPr/>
        </p:nvSpPr>
        <p:spPr>
          <a:xfrm>
            <a:off x="6334125" y="2333625"/>
            <a:ext cx="5095875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 high-resolution receipt or page produces a larger grid, preserving more text and layout detail instead of forcing everything into 448×448.</a:t>
            </a:r>
          </a:p>
        </p:txBody>
      </p:sp>
      <p:cxnSp>
        <p:nvCxnSpPr>
          <p:cNvPr id="18" name="connector"/>
          <p:cNvCxnSpPr/>
          <p:nvPr/>
        </p:nvCxnSpPr>
        <p:spPr>
          <a:xfrm>
            <a:off x="5953125" y="1666875"/>
            <a:ext cx="0" cy="3762375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21760368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D213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60960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9728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 Decoder — Qwen2.5 Backbone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280160"/>
            <a:ext cx="512064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 Specifications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1828800"/>
            <a:ext cx="5120640" cy="365760"/>
          </a:xfrm>
          <a:prstGeom prst="rect">
            <a:avLst/>
          </a:prstGeom>
          <a:solidFill>
            <a:srgbClr val="0D1F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182880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Total LLM Params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2926080" y="182880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~6.6B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87680" y="2194560"/>
            <a:ext cx="5120640" cy="365760"/>
          </a:xfrm>
          <a:prstGeom prst="rect">
            <a:avLst/>
          </a:prstGeom>
          <a:solidFill>
            <a:srgbClr val="1124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219456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Transformer Layers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926080" y="219456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87680" y="2560320"/>
            <a:ext cx="5120640" cy="365760"/>
          </a:xfrm>
          <a:prstGeom prst="rect">
            <a:avLst/>
          </a:prstGeom>
          <a:solidFill>
            <a:srgbClr val="0D1F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09600" y="256032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Hidden Size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926080" y="256032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3584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7680" y="2926080"/>
            <a:ext cx="5120640" cy="365760"/>
          </a:xfrm>
          <a:prstGeom prst="rect">
            <a:avLst/>
          </a:prstGeom>
          <a:solidFill>
            <a:srgbClr val="1124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09600" y="292608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MLP Inner Size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926080" y="292608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18,944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87680" y="3291840"/>
            <a:ext cx="5120640" cy="365760"/>
          </a:xfrm>
          <a:prstGeom prst="rect">
            <a:avLst/>
          </a:prstGeom>
          <a:solidFill>
            <a:srgbClr val="0D1F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9600" y="329184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KV Attention Heads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926080" y="329184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4 (128-dim each)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87680" y="3657600"/>
            <a:ext cx="5120640" cy="365760"/>
          </a:xfrm>
          <a:prstGeom prst="rect">
            <a:avLst/>
          </a:prstGeom>
          <a:solidFill>
            <a:srgbClr val="1124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9600" y="365760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Attention Type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2926080" y="365760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Grouped Query Attention (GQA)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87680" y="4023360"/>
            <a:ext cx="5120640" cy="365760"/>
          </a:xfrm>
          <a:prstGeom prst="rect">
            <a:avLst/>
          </a:prstGeom>
          <a:solidFill>
            <a:srgbClr val="0D1F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09600" y="402336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Vocabulary Size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2926080" y="402336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151,646 tokens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87680" y="4389120"/>
            <a:ext cx="5120640" cy="365760"/>
          </a:xfrm>
          <a:prstGeom prst="rect">
            <a:avLst/>
          </a:prstGeom>
          <a:solidFill>
            <a:srgbClr val="1124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09600" y="438912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Position Encoding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2926080" y="438912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M-RoPE (1D + 2D + Temporal)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487680" y="4754880"/>
            <a:ext cx="5120640" cy="365760"/>
          </a:xfrm>
          <a:prstGeom prst="rect">
            <a:avLst/>
          </a:prstGeom>
          <a:solidFill>
            <a:srgbClr val="0D1F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609600" y="475488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Normalization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2926080" y="475488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RMSNorm (pre-norm)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487680" y="5120640"/>
            <a:ext cx="5120640" cy="365760"/>
          </a:xfrm>
          <a:prstGeom prst="rect">
            <a:avLst/>
          </a:prstGeom>
          <a:solidFill>
            <a:srgbClr val="1124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09600" y="512064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Activation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2926080" y="512064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SwiGLU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87680" y="5486400"/>
            <a:ext cx="5120640" cy="365760"/>
          </a:xfrm>
          <a:prstGeom prst="rect">
            <a:avLst/>
          </a:prstGeom>
          <a:solidFill>
            <a:srgbClr val="0D1F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09600" y="548640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Context Length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2926080" y="548640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Up to 32K tokens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487680" y="5852160"/>
            <a:ext cx="5120640" cy="365760"/>
          </a:xfrm>
          <a:prstGeom prst="rect">
            <a:avLst/>
          </a:prstGeom>
          <a:solidFill>
            <a:srgbClr val="112438"/>
          </a:solidFill>
          <a:ln w="6350">
            <a:solidFill>
              <a:srgbClr val="1A3A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609600" y="5852160"/>
            <a:ext cx="2316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1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Pretraining Tokens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2926080" y="5852160"/>
            <a:ext cx="2621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4.1 Trillion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6217920" y="1280160"/>
            <a:ext cx="560832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M-RoPE: Multimodal Position Encoding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6217920" y="1950720"/>
            <a:ext cx="1828800" cy="1584960"/>
          </a:xfrm>
          <a:prstGeom prst="rect">
            <a:avLst/>
          </a:prstGeom>
          <a:solidFill>
            <a:srgbClr val="0D2137"/>
          </a:solidFill>
          <a:ln w="254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6217920" y="1950720"/>
            <a:ext cx="1828800" cy="42672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6217920" y="1950720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Time Axis (T)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6315456" y="2438400"/>
            <a:ext cx="1633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Temporal position for video frames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8205216" y="1950720"/>
            <a:ext cx="1828800" cy="1584960"/>
          </a:xfrm>
          <a:prstGeom prst="rect">
            <a:avLst/>
          </a:prstGeom>
          <a:solidFill>
            <a:srgbClr val="0D2137"/>
          </a:solidFill>
          <a:ln w="254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8205216" y="1950720"/>
            <a:ext cx="1828800" cy="42672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8205216" y="1950720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Height (H)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8302752" y="2438400"/>
            <a:ext cx="1633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Vertical spatial coordinate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10192512" y="1950720"/>
            <a:ext cx="1828800" cy="1584960"/>
          </a:xfrm>
          <a:prstGeom prst="rect">
            <a:avLst/>
          </a:prstGeom>
          <a:solidFill>
            <a:srgbClr val="0D2137"/>
          </a:solidFill>
          <a:ln w="254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10192512" y="1950720"/>
            <a:ext cx="1828800" cy="426720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10192512" y="1950720"/>
            <a:ext cx="1828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Width (W)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10290048" y="2438400"/>
            <a:ext cx="16337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Horizontal spatial coordinate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6217920" y="3779520"/>
            <a:ext cx="5803392" cy="0"/>
          </a:xfrm>
          <a:prstGeom prst="line">
            <a:avLst/>
          </a:prstGeom>
          <a:noFill/>
          <a:ln w="12700">
            <a:solidFill>
              <a:srgbClr val="A8B8CC"/>
            </a:solidFill>
            <a:prstDash val="dash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6217920" y="3840480"/>
            <a:ext cx="5803392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Decomposed rotation applied independently across each dimension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1" name="Picture 60" descr="A black and white logo&#10;&#10;AI-generated content may be incorrect.">
            <a:extLst>
              <a:ext uri="{FF2B5EF4-FFF2-40B4-BE49-F238E27FC236}">
                <a16:creationId xmlns:a16="http://schemas.microsoft.com/office/drawing/2014/main" id="{783F7D7C-C897-8B48-4323-F3D282E79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6922" y="186720"/>
            <a:ext cx="2764652" cy="6608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C69F8E-75FB-25CE-5975-EE6AC06D3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249" y="644236"/>
            <a:ext cx="7658639" cy="457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596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A162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73152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9728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Parameter Breakdown &amp; Training Pipeline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341120"/>
            <a:ext cx="60960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~7B Total Parameters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1975104"/>
            <a:ext cx="694944" cy="85344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48640" y="1975104"/>
            <a:ext cx="573024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ViT</a:t>
            </a:r>
            <a:endParaRPr kumimoji="0" lang="en-US" sz="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~0.4B</a:t>
            </a:r>
            <a:endParaRPr kumimoji="0" lang="en-US" sz="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(5.7%)</a:t>
            </a:r>
            <a:endParaRPr kumimoji="0" lang="en-US" sz="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182624" y="1975104"/>
            <a:ext cx="170688" cy="853440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353312" y="1975104"/>
            <a:ext cx="10143744" cy="853440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414272" y="1975104"/>
            <a:ext cx="10021824" cy="853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 Decoder  ~6.6B (94.3%)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87680" y="3108960"/>
            <a:ext cx="109728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3-Stage Training Pipeline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87680" y="3718560"/>
            <a:ext cx="359664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87680" y="3718560"/>
            <a:ext cx="3596640" cy="58521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33984" y="3730752"/>
            <a:ext cx="79248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STAGE 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09600" y="3986784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ViT Pretraining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33984" y="4413504"/>
            <a:ext cx="1584960" cy="341376"/>
          </a:xfrm>
          <a:prstGeom prst="rect">
            <a:avLst/>
          </a:prstGeom>
          <a:solidFill>
            <a:srgbClr val="00C4B4">
              <a:alpha val="80000"/>
            </a:srgbClr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33984" y="4413504"/>
            <a:ext cx="15849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1.5T tokens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33984" y="4876800"/>
            <a:ext cx="3291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3A5A7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ViT-only training on image-caption pairs, CLIP contrastive learning, OCR data. Builds visual-linguistic alignment.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328160" y="3718560"/>
            <a:ext cx="359664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328160" y="3718560"/>
            <a:ext cx="3596640" cy="58521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474464" y="3730752"/>
            <a:ext cx="79248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STAGE 2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450080" y="3986784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Multimodal Pretraining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474464" y="4413504"/>
            <a:ext cx="1584960" cy="341376"/>
          </a:xfrm>
          <a:prstGeom prst="rect">
            <a:avLst/>
          </a:prstGeom>
          <a:solidFill>
            <a:srgbClr val="7B5CF0">
              <a:alpha val="80000"/>
            </a:srgbClr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474464" y="4413504"/>
            <a:ext cx="15849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2.0T tokens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474464" y="4876800"/>
            <a:ext cx="3291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3A5A7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Full ViT + LLM training on text, VQA, video grounding, agent tasks. Includes long-context up to 32K.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168640" y="3718560"/>
            <a:ext cx="3596640" cy="2743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168640" y="3718560"/>
            <a:ext cx="3596640" cy="58521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314944" y="3730752"/>
            <a:ext cx="79248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STAGE 3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290560" y="3986784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Instruction Tuning (SFT)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314944" y="4413504"/>
            <a:ext cx="1584960" cy="341376"/>
          </a:xfrm>
          <a:prstGeom prst="rect">
            <a:avLst/>
          </a:prstGeom>
          <a:solidFill>
            <a:srgbClr val="FF8C42">
              <a:alpha val="80000"/>
            </a:srgbClr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314944" y="4413504"/>
            <a:ext cx="158496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ChatML format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314944" y="4876800"/>
            <a:ext cx="32918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3A5A7A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Fine-tuning on annotated conversations. Specialises for document parsing, multi-image, video Q&amp;A, GUI control.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34" name="Picture 33" descr="A black and white logo&#10;&#10;AI-generated content may be incorrect.">
            <a:extLst>
              <a:ext uri="{FF2B5EF4-FFF2-40B4-BE49-F238E27FC236}">
                <a16:creationId xmlns:a16="http://schemas.microsoft.com/office/drawing/2014/main" id="{AAAD9325-6680-1174-EFE3-12F28DAA2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009" y="186720"/>
            <a:ext cx="2764652" cy="66084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D213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6096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9728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Core Capabilities &amp; Positioning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87680" y="1341120"/>
            <a:ext cx="3535680" cy="2316480"/>
          </a:xfrm>
          <a:prstGeom prst="rect">
            <a:avLst/>
          </a:prstGeom>
          <a:solidFill>
            <a:srgbClr val="0D1F38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1341120"/>
            <a:ext cx="3535680" cy="48768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9600" y="1341120"/>
            <a:ext cx="32918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Visual Understanding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07136" y="2011680"/>
            <a:ext cx="97536" cy="9753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914400" y="192633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Objects, scenes, landmarks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07136" y="2499360"/>
            <a:ext cx="97536" cy="9753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14400" y="241401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Film/TV IPs, products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07136" y="2987040"/>
            <a:ext cx="97536" cy="9753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914400" y="290169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Expanded category coverage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328160" y="1341120"/>
            <a:ext cx="3535680" cy="2316480"/>
          </a:xfrm>
          <a:prstGeom prst="rect">
            <a:avLst/>
          </a:prstGeom>
          <a:solidFill>
            <a:srgbClr val="0D1F38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328160" y="1341120"/>
            <a:ext cx="3535680" cy="48768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450080" y="1341120"/>
            <a:ext cx="32918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OCR &amp; Document Parsing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547616" y="2011680"/>
            <a:ext cx="97536" cy="9753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54880" y="192633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Invoices, tables, forms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547616" y="2499360"/>
            <a:ext cx="97536" cy="9753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754880" y="241401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Handwriting recognition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547616" y="2987040"/>
            <a:ext cx="97536" cy="9753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754880" y="290169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Structured HTML output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8168640" y="1341120"/>
            <a:ext cx="3535680" cy="2316480"/>
          </a:xfrm>
          <a:prstGeom prst="rect">
            <a:avLst/>
          </a:prstGeom>
          <a:solidFill>
            <a:srgbClr val="0D1F38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168640" y="1341120"/>
            <a:ext cx="3535680" cy="487680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8290560" y="1341120"/>
            <a:ext cx="32918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Long Video (1hr+)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388096" y="2011680"/>
            <a:ext cx="97536" cy="9753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595360" y="192633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Dynamic FPS training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8388096" y="2499360"/>
            <a:ext cx="97536" cy="9753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595360" y="241401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Absolute time encoding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388096" y="2987040"/>
            <a:ext cx="97536" cy="9753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595360" y="290169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Second-level localization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487680" y="3901440"/>
            <a:ext cx="3535680" cy="2316480"/>
          </a:xfrm>
          <a:prstGeom prst="rect">
            <a:avLst/>
          </a:prstGeom>
          <a:solidFill>
            <a:srgbClr val="0D1F38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487680" y="3901440"/>
            <a:ext cx="3535680" cy="487680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09600" y="3901440"/>
            <a:ext cx="32918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Agentic Capabilities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707136" y="4572000"/>
            <a:ext cx="97536" cy="97536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914400" y="448665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Computer use (GUI)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07136" y="5059680"/>
            <a:ext cx="97536" cy="97536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914400" y="497433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Phone use automation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707136" y="5547360"/>
            <a:ext cx="97536" cy="97536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914400" y="546201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Tool-use pipelines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4328160" y="3901440"/>
            <a:ext cx="3535680" cy="2316480"/>
          </a:xfrm>
          <a:prstGeom prst="rect">
            <a:avLst/>
          </a:prstGeom>
          <a:solidFill>
            <a:srgbClr val="0D1F38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4328160" y="3901440"/>
            <a:ext cx="3535680" cy="487680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4450080" y="3901440"/>
            <a:ext cx="32918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Multilingual Support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547616" y="4572000"/>
            <a:ext cx="97536" cy="97536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4754880" y="448665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Chinese &amp; English primary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4547616" y="5059680"/>
            <a:ext cx="97536" cy="97536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4754880" y="497433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Multi-language OCR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4547616" y="5547360"/>
            <a:ext cx="97536" cy="97536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4754880" y="546201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Cross-lingual reasoning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8168640" y="3901440"/>
            <a:ext cx="3535680" cy="2316480"/>
          </a:xfrm>
          <a:prstGeom prst="rect">
            <a:avLst/>
          </a:prstGeom>
          <a:solidFill>
            <a:srgbClr val="0D1F38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8168640" y="3901440"/>
            <a:ext cx="3535680" cy="48768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Text 50"/>
          <p:cNvSpPr/>
          <p:nvPr/>
        </p:nvSpPr>
        <p:spPr>
          <a:xfrm>
            <a:off x="8290560" y="3901440"/>
            <a:ext cx="329184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Production Readiness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8388096" y="4572000"/>
            <a:ext cx="97536" cy="9753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595360" y="448665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Apache-2.0 open-weight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8388096" y="5059680"/>
            <a:ext cx="97536" cy="9753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8595360" y="497433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3B / 7B / 72B variants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8388096" y="5547360"/>
            <a:ext cx="97536" cy="9753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8595360" y="5462016"/>
            <a:ext cx="298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Edge to cloud deployment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487680" y="6315456"/>
            <a:ext cx="11216640" cy="463296"/>
          </a:xfrm>
          <a:prstGeom prst="rect">
            <a:avLst/>
          </a:prstGeom>
          <a:solidFill>
            <a:srgbClr val="009E90"/>
          </a:solidFill>
          <a:ln w="12700">
            <a:solidFill>
              <a:srgbClr val="009E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487680" y="6315456"/>
            <a:ext cx="1121664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Qwen2.5-VL-7B outperforms GPT-4o-mini at comparable scale — practical, production-oriented multimodal AI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62" name="Picture 61" descr="A black and white logo&#10;&#10;AI-generated content may be incorrect.">
            <a:extLst>
              <a:ext uri="{FF2B5EF4-FFF2-40B4-BE49-F238E27FC236}">
                <a16:creationId xmlns:a16="http://schemas.microsoft.com/office/drawing/2014/main" id="{A77DAEDE-87E0-DFFB-BA46-05DD40521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1096" y="186720"/>
            <a:ext cx="2764652" cy="66084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6720" y="365760"/>
            <a:ext cx="487680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5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Summary</a:t>
            </a:r>
            <a:endParaRPr kumimoji="0" lang="en-US" sz="425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6" name="Text 4"/>
          <p:cNvSpPr/>
          <p:nvPr/>
        </p:nvSpPr>
        <p:spPr>
          <a:xfrm>
            <a:off x="426720" y="1097280"/>
            <a:ext cx="67056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Qwen2.5-VL-7B Key Takeaways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767840"/>
            <a:ext cx="11216640" cy="792480"/>
          </a:xfrm>
          <a:prstGeom prst="rect">
            <a:avLst/>
          </a:prstGeom>
          <a:solidFill>
            <a:srgbClr val="0D1F38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26720" y="1767840"/>
            <a:ext cx="73152" cy="79248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33984" y="1780032"/>
            <a:ext cx="182880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Vision Encoder: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499360" y="1780032"/>
            <a:ext cx="89001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32-layer ViT · 1280 hidden · 14×14 patches · 28 window + 4 full attn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26720" y="2694432"/>
            <a:ext cx="11216640" cy="792480"/>
          </a:xfrm>
          <a:prstGeom prst="rect">
            <a:avLst/>
          </a:prstGeom>
          <a:solidFill>
            <a:srgbClr val="0D1F38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6720" y="2694432"/>
            <a:ext cx="73152" cy="792480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33984" y="2706624"/>
            <a:ext cx="182880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7B5CF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LLM Decoder: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499360" y="2706624"/>
            <a:ext cx="89001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28-layer Qwen2.5 · 3584 hidden · GQA · 151K vocab · 4.1T tokens pretrained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6720" y="3621024"/>
            <a:ext cx="11216640" cy="792480"/>
          </a:xfrm>
          <a:prstGeom prst="rect">
            <a:avLst/>
          </a:prstGeom>
          <a:solidFill>
            <a:srgbClr val="0D1F38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6720" y="3621024"/>
            <a:ext cx="73152" cy="792480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33984" y="3633216"/>
            <a:ext cx="182880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2DD4B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VL Merger: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499360" y="3633216"/>
            <a:ext cx="89001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MLP connector: 5120→3584 · Compresses ViT patches 4× · Bridges modalities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26720" y="4547616"/>
            <a:ext cx="11216640" cy="792480"/>
          </a:xfrm>
          <a:prstGeom prst="rect">
            <a:avLst/>
          </a:prstGeom>
          <a:solidFill>
            <a:srgbClr val="0D1F38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26720" y="4547616"/>
            <a:ext cx="73152" cy="792480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33984" y="4559808"/>
            <a:ext cx="182880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8C4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M-RoPE: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2499360" y="4559808"/>
            <a:ext cx="89001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Temporal + 2D spatial position encoding enabling image &amp; video understanding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26720" y="5474208"/>
            <a:ext cx="11216640" cy="792480"/>
          </a:xfrm>
          <a:prstGeom prst="rect">
            <a:avLst/>
          </a:prstGeom>
          <a:solidFill>
            <a:srgbClr val="0D1F38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26720" y="5474208"/>
            <a:ext cx="73152" cy="792480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33984" y="5486400"/>
            <a:ext cx="182880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5BC8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Dynamic Resolution: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2499360" y="5486400"/>
            <a:ext cx="8900160" cy="755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No forced resize — native patching at original image size, any aspect ratio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solidFill>
            <a:srgbClr val="009E90"/>
          </a:solidFill>
          <a:ln w="12700">
            <a:solidFill>
              <a:srgbClr val="009E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2C03B863-9593-3FB8-F3AF-FF1FF68D5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575" y="230894"/>
            <a:ext cx="2764652" cy="66084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D213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6705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3632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Vision Encoder — Windowed vs Full Attention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280160"/>
            <a:ext cx="548640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Why Mixed Attention?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828800"/>
            <a:ext cx="5486400" cy="1341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Pure full self-attention (each token attends to every other) costs O(n²) in both time and memory. For high-res images this is prohibitive — a 1344×1344 image yields ~9,216 patches, making full attention require ~85M attention scores per layer.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87680" y="3230880"/>
            <a:ext cx="5486400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 ViT solves this with a 28/4 split: 28 layers use local window attention (max 8×8 = 64 patches per window), reserving only 4 evenly-spaced layers for global full attention. This provides near-linear scaling while keeping global context.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87680" y="4572000"/>
            <a:ext cx="5486400" cy="463296"/>
          </a:xfrm>
          <a:prstGeom prst="rect">
            <a:avLst/>
          </a:prstGeom>
          <a:solidFill>
            <a:srgbClr val="0D1F3C"/>
          </a:solidFill>
          <a:ln w="635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87680" y="4572000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Attention Type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859280" y="4572000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Complexity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230880" y="4572000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Memory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02480" y="4572000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Layers Used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87680" y="5035296"/>
            <a:ext cx="5486400" cy="463296"/>
          </a:xfrm>
          <a:prstGeom prst="rect">
            <a:avLst/>
          </a:prstGeom>
          <a:solidFill>
            <a:srgbClr val="FFFFFF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87680" y="5035296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Full Self-Attention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859280" y="5035296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O(n²)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230880" y="5035296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High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602480" y="5035296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4 (idx 7,15,23,31)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87680" y="5498592"/>
            <a:ext cx="5486400" cy="463296"/>
          </a:xfrm>
          <a:prstGeom prst="rect">
            <a:avLst/>
          </a:prstGeom>
          <a:solidFill>
            <a:srgbClr val="E8F0F8"/>
          </a:solidFill>
          <a:ln w="6350">
            <a:solidFill>
              <a:srgbClr val="D0DCE8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87680" y="5498592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Windowed (8×8)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859280" y="5498592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O(n · w²)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230880" y="5498592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Low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602480" y="5498592"/>
            <a:ext cx="13716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 (all others)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61760" y="1280160"/>
            <a:ext cx="5242560" cy="487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32-Layer Attention Map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461760" y="188976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461760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7083552" y="188976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083552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7705344" y="188976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705344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8327136" y="188976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327136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4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8948928" y="188976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948928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5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9570720" y="188976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9570720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6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10192512" y="188976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10192512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7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0814304" y="1889760"/>
            <a:ext cx="536448" cy="536448"/>
          </a:xfrm>
          <a:prstGeom prst="rect">
            <a:avLst/>
          </a:prstGeom>
          <a:solidFill>
            <a:srgbClr val="00C4B4"/>
          </a:solidFill>
          <a:ln w="254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0814304" y="188976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8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6461760" y="262128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461760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9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7083552" y="262128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7083552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10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7705344" y="262128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7705344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8327136" y="262128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8327136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12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8948928" y="262128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8948928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13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9570720" y="262128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9570720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14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10192512" y="262128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10192512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15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10814304" y="2621280"/>
            <a:ext cx="536448" cy="536448"/>
          </a:xfrm>
          <a:prstGeom prst="rect">
            <a:avLst/>
          </a:prstGeom>
          <a:solidFill>
            <a:srgbClr val="00C4B4"/>
          </a:solidFill>
          <a:ln w="254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10814304" y="262128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16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6461760" y="335280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6461760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17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7083552" y="335280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7083552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18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7705344" y="335280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7705344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19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2" name="Shape 60"/>
          <p:cNvSpPr/>
          <p:nvPr/>
        </p:nvSpPr>
        <p:spPr>
          <a:xfrm>
            <a:off x="8327136" y="335280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8327136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20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8948928" y="335280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8948928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6" name="Shape 64"/>
          <p:cNvSpPr/>
          <p:nvPr/>
        </p:nvSpPr>
        <p:spPr>
          <a:xfrm>
            <a:off x="9570720" y="335280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7" name="Text 65"/>
          <p:cNvSpPr/>
          <p:nvPr/>
        </p:nvSpPr>
        <p:spPr>
          <a:xfrm>
            <a:off x="9570720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22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8" name="Shape 66"/>
          <p:cNvSpPr/>
          <p:nvPr/>
        </p:nvSpPr>
        <p:spPr>
          <a:xfrm>
            <a:off x="10192512" y="335280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10192512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23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0" name="Shape 68"/>
          <p:cNvSpPr/>
          <p:nvPr/>
        </p:nvSpPr>
        <p:spPr>
          <a:xfrm>
            <a:off x="10814304" y="3352800"/>
            <a:ext cx="536448" cy="536448"/>
          </a:xfrm>
          <a:prstGeom prst="rect">
            <a:avLst/>
          </a:prstGeom>
          <a:solidFill>
            <a:srgbClr val="00C4B4"/>
          </a:solidFill>
          <a:ln w="254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1" name="Text 69"/>
          <p:cNvSpPr/>
          <p:nvPr/>
        </p:nvSpPr>
        <p:spPr>
          <a:xfrm>
            <a:off x="10814304" y="335280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24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2" name="Shape 70"/>
          <p:cNvSpPr/>
          <p:nvPr/>
        </p:nvSpPr>
        <p:spPr>
          <a:xfrm>
            <a:off x="6461760" y="408432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3" name="Text 71"/>
          <p:cNvSpPr/>
          <p:nvPr/>
        </p:nvSpPr>
        <p:spPr>
          <a:xfrm>
            <a:off x="6461760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25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4" name="Shape 72"/>
          <p:cNvSpPr/>
          <p:nvPr/>
        </p:nvSpPr>
        <p:spPr>
          <a:xfrm>
            <a:off x="7083552" y="408432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5" name="Text 73"/>
          <p:cNvSpPr/>
          <p:nvPr/>
        </p:nvSpPr>
        <p:spPr>
          <a:xfrm>
            <a:off x="7083552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26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6" name="Shape 74"/>
          <p:cNvSpPr/>
          <p:nvPr/>
        </p:nvSpPr>
        <p:spPr>
          <a:xfrm>
            <a:off x="7705344" y="408432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7" name="Text 75"/>
          <p:cNvSpPr/>
          <p:nvPr/>
        </p:nvSpPr>
        <p:spPr>
          <a:xfrm>
            <a:off x="7705344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27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8" name="Shape 76"/>
          <p:cNvSpPr/>
          <p:nvPr/>
        </p:nvSpPr>
        <p:spPr>
          <a:xfrm>
            <a:off x="8327136" y="408432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9" name="Text 77"/>
          <p:cNvSpPr/>
          <p:nvPr/>
        </p:nvSpPr>
        <p:spPr>
          <a:xfrm>
            <a:off x="8327136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28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0" name="Shape 78"/>
          <p:cNvSpPr/>
          <p:nvPr/>
        </p:nvSpPr>
        <p:spPr>
          <a:xfrm>
            <a:off x="8948928" y="408432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1" name="Text 79"/>
          <p:cNvSpPr/>
          <p:nvPr/>
        </p:nvSpPr>
        <p:spPr>
          <a:xfrm>
            <a:off x="8948928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29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2" name="Shape 80"/>
          <p:cNvSpPr/>
          <p:nvPr/>
        </p:nvSpPr>
        <p:spPr>
          <a:xfrm>
            <a:off x="9570720" y="408432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3" name="Text 81"/>
          <p:cNvSpPr/>
          <p:nvPr/>
        </p:nvSpPr>
        <p:spPr>
          <a:xfrm>
            <a:off x="9570720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30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4" name="Shape 82"/>
          <p:cNvSpPr/>
          <p:nvPr/>
        </p:nvSpPr>
        <p:spPr>
          <a:xfrm>
            <a:off x="10192512" y="4084320"/>
            <a:ext cx="536448" cy="536448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5" name="Text 83"/>
          <p:cNvSpPr/>
          <p:nvPr/>
        </p:nvSpPr>
        <p:spPr>
          <a:xfrm>
            <a:off x="10192512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31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6" name="Shape 84"/>
          <p:cNvSpPr/>
          <p:nvPr/>
        </p:nvSpPr>
        <p:spPr>
          <a:xfrm>
            <a:off x="10814304" y="4084320"/>
            <a:ext cx="536448" cy="536448"/>
          </a:xfrm>
          <a:prstGeom prst="rect">
            <a:avLst/>
          </a:prstGeom>
          <a:solidFill>
            <a:srgbClr val="00C4B4"/>
          </a:solidFill>
          <a:ln w="254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7" name="Text 85"/>
          <p:cNvSpPr/>
          <p:nvPr/>
        </p:nvSpPr>
        <p:spPr>
          <a:xfrm>
            <a:off x="10814304" y="4084320"/>
            <a:ext cx="536448" cy="536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32</a:t>
            </a:r>
            <a:endParaRPr kumimoji="0" lang="en-US" sz="10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8" name="Shape 86"/>
          <p:cNvSpPr/>
          <p:nvPr/>
        </p:nvSpPr>
        <p:spPr>
          <a:xfrm>
            <a:off x="6461760" y="4937760"/>
            <a:ext cx="341376" cy="268224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9" name="Text 87"/>
          <p:cNvSpPr/>
          <p:nvPr/>
        </p:nvSpPr>
        <p:spPr>
          <a:xfrm>
            <a:off x="6888480" y="4937760"/>
            <a:ext cx="304800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Full Attention (4 layers)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0" name="Shape 88"/>
          <p:cNvSpPr/>
          <p:nvPr/>
        </p:nvSpPr>
        <p:spPr>
          <a:xfrm>
            <a:off x="6461760" y="5303520"/>
            <a:ext cx="341376" cy="268224"/>
          </a:xfrm>
          <a:prstGeom prst="rect">
            <a:avLst/>
          </a:prstGeom>
          <a:solidFill>
            <a:srgbClr val="1A4A6E"/>
          </a:solidFill>
          <a:ln w="635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1" name="Text 89"/>
          <p:cNvSpPr/>
          <p:nvPr/>
        </p:nvSpPr>
        <p:spPr>
          <a:xfrm>
            <a:off x="6888480" y="5303520"/>
            <a:ext cx="3413760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Window Attention (28 layers)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2" name="Shape 90"/>
          <p:cNvSpPr/>
          <p:nvPr/>
        </p:nvSpPr>
        <p:spPr>
          <a:xfrm>
            <a:off x="6461760" y="5791200"/>
            <a:ext cx="5242560" cy="670560"/>
          </a:xfrm>
          <a:prstGeom prst="rect">
            <a:avLst/>
          </a:prstGeom>
          <a:solidFill>
            <a:srgbClr val="00C4B4">
              <a:alpha val="15000"/>
            </a:srgbClr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3" name="Text 91"/>
          <p:cNvSpPr/>
          <p:nvPr/>
        </p:nvSpPr>
        <p:spPr>
          <a:xfrm>
            <a:off x="6583680" y="5791200"/>
            <a:ext cx="499872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~87.5% compute savings vs full attention on large images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95" name="Picture 94" descr="A black and white logo&#10;&#10;AI-generated content may be incorrect.">
            <a:extLst>
              <a:ext uri="{FF2B5EF4-FFF2-40B4-BE49-F238E27FC236}">
                <a16:creationId xmlns:a16="http://schemas.microsoft.com/office/drawing/2014/main" id="{8F2A3555-515D-306C-9FDE-AD627DC1D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444" y="186720"/>
            <a:ext cx="2764652" cy="66084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D213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67056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3632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Video Understanding — Long-Context Temporal Reasoning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280160"/>
            <a:ext cx="54864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How Qwen2.5-VL Processes Video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87680" y="1889760"/>
            <a:ext cx="5486400" cy="1024128"/>
          </a:xfrm>
          <a:prstGeom prst="rect">
            <a:avLst/>
          </a:prstGeom>
          <a:solidFill>
            <a:srgbClr val="0D1F38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87680" y="1889760"/>
            <a:ext cx="73152" cy="1024128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82752" y="1914144"/>
            <a:ext cx="5169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5BC8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Dynamic FPS Sampling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82752" y="2316480"/>
            <a:ext cx="51694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Frame rate varies per video (1–2 FPS for long, higher for short). Keeps token count manageable without missing key moments.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87680" y="3060192"/>
            <a:ext cx="5486400" cy="1024128"/>
          </a:xfrm>
          <a:prstGeom prst="rect">
            <a:avLst/>
          </a:prstGeom>
          <a:solidFill>
            <a:srgbClr val="0D1F38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87680" y="3060192"/>
            <a:ext cx="73152" cy="1024128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82752" y="3084576"/>
            <a:ext cx="5169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Absolute Time Encoding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82752" y="3486912"/>
            <a:ext cx="51694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Each frame's timestamp (in seconds) encoded directly into M-RoPE's temporal axis — not just relative frame index.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87680" y="4230624"/>
            <a:ext cx="5486400" cy="1024128"/>
          </a:xfrm>
          <a:prstGeom prst="rect">
            <a:avLst/>
          </a:prstGeom>
          <a:solidFill>
            <a:srgbClr val="0D1F38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7680" y="4230624"/>
            <a:ext cx="73152" cy="1024128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82752" y="4255008"/>
            <a:ext cx="5169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7B5CF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Visual Token Injection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82752" y="4657344"/>
            <a:ext cx="51694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Frame patches merged via VL Merger, then interleaved with text tokens in the LLM's context window.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87680" y="5401056"/>
            <a:ext cx="5486400" cy="1024128"/>
          </a:xfrm>
          <a:prstGeom prst="rect">
            <a:avLst/>
          </a:prstGeom>
          <a:solidFill>
            <a:srgbClr val="0D1F38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87680" y="5401056"/>
            <a:ext cx="73152" cy="1024128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82752" y="5425440"/>
            <a:ext cx="51694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8C4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Second-Level Localization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82752" y="5827776"/>
            <a:ext cx="5169408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Model can output timestamps ("event starts at 3m 42s") because absolute time is baked into position encoding.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461760" y="1280160"/>
            <a:ext cx="524256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Supported Video Tasks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461760" y="1889760"/>
            <a:ext cx="5242560" cy="829056"/>
          </a:xfrm>
          <a:prstGeom prst="rect">
            <a:avLst/>
          </a:prstGeom>
          <a:solidFill>
            <a:srgbClr val="0D1F38"/>
          </a:solidFill>
          <a:ln w="635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583680" y="1999488"/>
            <a:ext cx="243840" cy="243840"/>
          </a:xfrm>
          <a:prstGeom prst="ellipse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949440" y="1914144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5BC8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Video Q&amp;A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949440" y="2279904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1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"What sport is being played in the first minute?"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461760" y="2840736"/>
            <a:ext cx="5242560" cy="829056"/>
          </a:xfrm>
          <a:prstGeom prst="rect">
            <a:avLst/>
          </a:prstGeom>
          <a:solidFill>
            <a:srgbClr val="0D1F38"/>
          </a:solidFill>
          <a:ln w="635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583680" y="2950464"/>
            <a:ext cx="243840" cy="243840"/>
          </a:xfrm>
          <a:prstGeom prst="ellipse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949440" y="2865120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00C4B4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Event Localization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949440" y="3230880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1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"At what time does the speaker mention pricing?"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461760" y="3791712"/>
            <a:ext cx="5242560" cy="829056"/>
          </a:xfrm>
          <a:prstGeom prst="rect">
            <a:avLst/>
          </a:prstGeom>
          <a:solidFill>
            <a:srgbClr val="0D1F38"/>
          </a:solidFill>
          <a:ln w="635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583680" y="3901440"/>
            <a:ext cx="243840" cy="243840"/>
          </a:xfrm>
          <a:prstGeom prst="ellipse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949440" y="3816096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7B5CF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Video Captioning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6949440" y="4181856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1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Generate detailed description of a 1-hour lecture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6461760" y="4742688"/>
            <a:ext cx="5242560" cy="829056"/>
          </a:xfrm>
          <a:prstGeom prst="rect">
            <a:avLst/>
          </a:prstGeom>
          <a:solidFill>
            <a:srgbClr val="0D1F38"/>
          </a:solidFill>
          <a:ln w="635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6583680" y="4852416"/>
            <a:ext cx="243840" cy="243840"/>
          </a:xfrm>
          <a:prstGeom prst="ellipse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949440" y="4767072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FF8C4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Temporal Grounding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6949440" y="5132832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1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"Find all scenes where a red car appears"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461760" y="5693664"/>
            <a:ext cx="5242560" cy="829056"/>
          </a:xfrm>
          <a:prstGeom prst="rect">
            <a:avLst/>
          </a:prstGeom>
          <a:solidFill>
            <a:srgbClr val="0D1F38"/>
          </a:solidFill>
          <a:ln w="6350">
            <a:solidFill>
              <a:srgbClr val="D0DCE8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6583680" y="5803392"/>
            <a:ext cx="243840" cy="243840"/>
          </a:xfrm>
          <a:prstGeom prst="ellipse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949440" y="5718048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srgbClr val="2DD4B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Multi-shot Analysis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6949440" y="6083808"/>
            <a:ext cx="451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1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Summarize 10 short clips as a single narrative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solidFill>
            <a:srgbClr val="009E90"/>
          </a:solidFill>
          <a:ln w="12700">
            <a:solidFill>
              <a:srgbClr val="009E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Tested on videos up to 1 hour  ·  Video-MME benchmark: 65.1% (7B model)  ·  Supports MP4, AVI, MOV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46" name="Picture 45" descr="A black and white logo&#10;&#10;AI-generated content may be incorrect.">
            <a:extLst>
              <a:ext uri="{FF2B5EF4-FFF2-40B4-BE49-F238E27FC236}">
                <a16:creationId xmlns:a16="http://schemas.microsoft.com/office/drawing/2014/main" id="{AC0B0BDA-D1F4-3899-D7C1-14A6F594C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0139" y="-1019"/>
            <a:ext cx="2378131" cy="6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255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D213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67056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3632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Agentic Capabilities — Computer &amp; Phone Use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280160"/>
            <a:ext cx="10972800" cy="4632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 as an Autonomous Agent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487680" y="1804416"/>
            <a:ext cx="11216640" cy="792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Beyond passive Q&amp;A, Qwen2.5-VL is trained specifically for agentic use cases — it can perceive a screen, reason about the state, and output structured action commands (click, type, scroll, swipe) that an automation framework can execute.</a:t>
            </a:r>
            <a:endParaRPr kumimoji="0" lang="en-US" sz="14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87680" y="2682240"/>
            <a:ext cx="5486400" cy="3657600"/>
          </a:xfrm>
          <a:prstGeom prst="rect">
            <a:avLst/>
          </a:prstGeom>
          <a:solidFill>
            <a:srgbClr val="F0FBF9"/>
          </a:solidFill>
          <a:ln w="25400">
            <a:solidFill>
              <a:srgbClr val="00C4B4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87680" y="2682240"/>
            <a:ext cx="5486400" cy="512064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33984" y="2682240"/>
            <a:ext cx="51937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🖥  Computer Use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70560" y="3316224"/>
            <a:ext cx="755904" cy="34137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70560" y="331622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Perceive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48384" y="327964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Full desktop screenshot as input; bounding boxes for interactive elements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70560" y="4047744"/>
            <a:ext cx="755904" cy="34137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70560" y="404774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Reason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48384" y="401116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Chain-of-thought planning: "I need to open Settings → Network"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70560" y="4779264"/>
            <a:ext cx="755904" cy="34137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70560" y="477926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Act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48384" y="474268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Outputs: click(x,y) · type("text") · scroll(dir) · hotkey(keys)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70560" y="5510784"/>
            <a:ext cx="755904" cy="34137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70560" y="551078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Verify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548384" y="547420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Screenshot after action confirms success or triggers retry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156960" y="2682240"/>
            <a:ext cx="5486400" cy="3657600"/>
          </a:xfrm>
          <a:prstGeom prst="rect">
            <a:avLst/>
          </a:prstGeom>
          <a:solidFill>
            <a:srgbClr val="F5F0FF"/>
          </a:solidFill>
          <a:ln w="25400">
            <a:solidFill>
              <a:srgbClr val="7B5C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156960" y="2682240"/>
            <a:ext cx="5486400" cy="512064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303264" y="2682240"/>
            <a:ext cx="51937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📱  Phone Use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339840" y="3316224"/>
            <a:ext cx="755904" cy="34137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339840" y="331622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Perceive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7217664" y="327964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Mobile UI screenshot; identifies buttons, text fields, navigation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339840" y="4047744"/>
            <a:ext cx="755904" cy="34137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339840" y="404774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Reason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217664" y="401116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Understands iOS/Android conventions and app-specific layouts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339840" y="4779264"/>
            <a:ext cx="755904" cy="34137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6339840" y="477926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Act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217664" y="474268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Outputs: tap(x,y) · swipe(dir) · type("text") · back()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339840" y="5510784"/>
            <a:ext cx="755904" cy="341376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6339840" y="5510784"/>
            <a:ext cx="755904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Verify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7217664" y="5474208"/>
            <a:ext cx="43037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334E6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Tracks app state across multi-step tasks (e.g., booking a flight)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solidFill>
            <a:srgbClr val="009E90"/>
          </a:solidFill>
          <a:ln w="12700">
            <a:solidFill>
              <a:srgbClr val="009E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Evaluated on OSWorld, AndroidWorld benchmarks  ·  Enables no-code automation pipelines  ·  Works with Playwright, ADB, PyAutoGUI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40" name="Picture 39" descr="A black and white logo&#10;&#10;AI-generated content may be incorrect.">
            <a:extLst>
              <a:ext uri="{FF2B5EF4-FFF2-40B4-BE49-F238E27FC236}">
                <a16:creationId xmlns:a16="http://schemas.microsoft.com/office/drawing/2014/main" id="{9F334CD9-990A-D8F8-70A0-A9F0C81E7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3618" y="10024"/>
            <a:ext cx="2764652" cy="66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141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2000" cy="1036320"/>
          </a:xfrm>
          <a:prstGeom prst="rect">
            <a:avLst/>
          </a:prstGeom>
          <a:solidFill>
            <a:schemeClr val="bg1"/>
          </a:solidFill>
          <a:ln w="12700">
            <a:solidFill>
              <a:srgbClr val="0D213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1036320"/>
            <a:ext cx="12192000" cy="67056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87680" y="0"/>
            <a:ext cx="10363200" cy="1036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Model Family, Deployment &amp; Resources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487680" y="1280160"/>
            <a:ext cx="10972800" cy="426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 Model Family</a:t>
            </a: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26720" y="1828800"/>
            <a:ext cx="3535680" cy="3413760"/>
          </a:xfrm>
          <a:prstGeom prst="rect">
            <a:avLst/>
          </a:prstGeom>
          <a:solidFill>
            <a:srgbClr val="0D1F38"/>
          </a:solidFill>
          <a:ln w="19050">
            <a:solidFill>
              <a:srgbClr val="2DD4BF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426720" y="1828800"/>
            <a:ext cx="3535680" cy="548640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548640" y="1828800"/>
            <a:ext cx="329184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Qwen2.5-VL-3B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8640" y="2121408"/>
            <a:ext cx="32918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Edge / Mobile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9600" y="249936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3B params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9600" y="2889504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ViT: 32L / 1280H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09600" y="3279648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LLM: 36L / 2048H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09600" y="3669792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4K context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48640" y="4242816"/>
            <a:ext cx="3291840" cy="792480"/>
          </a:xfrm>
          <a:prstGeom prst="rect">
            <a:avLst/>
          </a:prstGeom>
          <a:solidFill>
            <a:srgbClr val="2DD4BF">
              <a:alpha val="20000"/>
            </a:srgbClr>
          </a:solidFill>
          <a:ln w="635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6176" y="4267200"/>
            <a:ext cx="30967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On-device inference, IoT, mobile apps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267200" y="1828800"/>
            <a:ext cx="3535680" cy="3413760"/>
          </a:xfrm>
          <a:prstGeom prst="rect">
            <a:avLst/>
          </a:prstGeom>
          <a:solidFill>
            <a:srgbClr val="0D1F38"/>
          </a:solidFill>
          <a:ln w="31750">
            <a:solidFill>
              <a:srgbClr val="00C4B4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267200" y="1828800"/>
            <a:ext cx="3535680" cy="548640"/>
          </a:xfrm>
          <a:prstGeom prst="rect">
            <a:avLst/>
          </a:prstGeom>
          <a:solidFill>
            <a:srgbClr val="00C4B4"/>
          </a:solidFill>
          <a:ln w="1270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389120" y="1828800"/>
            <a:ext cx="329184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Qwen2.5-VL-7B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389120" y="2121408"/>
            <a:ext cx="32918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★ Production Focus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450080" y="249936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7B params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450080" y="2889504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ViT: 32L / 1280H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450080" y="3279648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LLM: 28L / 3584H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450080" y="3669792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32K context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389120" y="4242816"/>
            <a:ext cx="3291840" cy="792480"/>
          </a:xfrm>
          <a:prstGeom prst="rect">
            <a:avLst/>
          </a:prstGeom>
          <a:solidFill>
            <a:srgbClr val="00C4B4">
              <a:alpha val="20000"/>
            </a:srgbClr>
          </a:solidFill>
          <a:ln w="6350">
            <a:solidFill>
              <a:srgbClr val="00C4B4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4486656" y="4267200"/>
            <a:ext cx="30967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Server deployment, enterprise APIs, this talk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107680" y="1828800"/>
            <a:ext cx="3535680" cy="3413760"/>
          </a:xfrm>
          <a:prstGeom prst="rect">
            <a:avLst/>
          </a:prstGeom>
          <a:solidFill>
            <a:srgbClr val="0D1F38"/>
          </a:solidFill>
          <a:ln w="19050">
            <a:solidFill>
              <a:srgbClr val="7B5CF0"/>
            </a:solidFill>
            <a:prstDash val="solid"/>
          </a:ln>
          <a:effectLst>
            <a:outerShdw blurRad="1016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107680" y="1828800"/>
            <a:ext cx="3535680" cy="548640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229600" y="1828800"/>
            <a:ext cx="3291840" cy="3413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Qwen2.5-VL-72B</a:t>
            </a:r>
            <a:endParaRPr kumimoji="0" lang="en-US" sz="15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229600" y="2121408"/>
            <a:ext cx="3291840" cy="243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3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Flagship</a:t>
            </a:r>
            <a:endParaRPr kumimoji="0" lang="en-US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290560" y="2499360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72B params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8290560" y="2889504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ViT: 32L / 1280H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8290560" y="3279648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LLM: 80L / 8192H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8290560" y="3669792"/>
            <a:ext cx="316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3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• 128K context</a:t>
            </a:r>
            <a:endParaRPr kumimoji="0" lang="en-US" sz="13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8229600" y="4242816"/>
            <a:ext cx="3291840" cy="792480"/>
          </a:xfrm>
          <a:prstGeom prst="rect">
            <a:avLst/>
          </a:prstGeom>
          <a:solidFill>
            <a:srgbClr val="7B5CF0">
              <a:alpha val="20000"/>
            </a:srgbClr>
          </a:solidFill>
          <a:ln w="635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8327136" y="4267200"/>
            <a:ext cx="309676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Research, maximum accuracy, multi-GPU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487680" y="5425440"/>
            <a:ext cx="1097280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Deployment &amp; Access</a:t>
            </a:r>
            <a:endParaRPr kumimoji="0" lang="en-US" sz="1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426720" y="5876544"/>
            <a:ext cx="975360" cy="390144"/>
          </a:xfrm>
          <a:prstGeom prst="rect">
            <a:avLst/>
          </a:prstGeom>
          <a:solidFill>
            <a:srgbClr val="FF8C42"/>
          </a:solidFill>
          <a:ln w="12700">
            <a:solidFill>
              <a:srgbClr val="FF8C4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426720" y="5876544"/>
            <a:ext cx="9753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HuggingFace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1487424" y="5876544"/>
            <a:ext cx="176784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Qwen/Qwen2.5-VL-7B-Instruct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3328416" y="5876544"/>
            <a:ext cx="975360" cy="390144"/>
          </a:xfrm>
          <a:prstGeom prst="rect">
            <a:avLst/>
          </a:prstGeom>
          <a:solidFill>
            <a:srgbClr val="2DD4BF"/>
          </a:solidFill>
          <a:ln w="12700">
            <a:solidFill>
              <a:srgbClr val="2DD4B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3328416" y="5876544"/>
            <a:ext cx="9753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License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4389120" y="5876544"/>
            <a:ext cx="176784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Apache 2.0 (free commercial use)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6230112" y="5876544"/>
            <a:ext cx="975360" cy="390144"/>
          </a:xfrm>
          <a:prstGeom prst="rect">
            <a:avLst/>
          </a:prstGeom>
          <a:solidFill>
            <a:srgbClr val="5BC8FF"/>
          </a:solidFill>
          <a:ln w="12700">
            <a:solidFill>
              <a:srgbClr val="5BC8FF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6230112" y="5876544"/>
            <a:ext cx="9753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Inference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7290816" y="5876544"/>
            <a:ext cx="176784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vLLM, SGLang, Transformers, llama.cpp (GGUF)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9131808" y="5876544"/>
            <a:ext cx="975360" cy="390144"/>
          </a:xfrm>
          <a:prstGeom prst="rect">
            <a:avLst/>
          </a:prstGeom>
          <a:solidFill>
            <a:srgbClr val="7B5CF0"/>
          </a:solidFill>
          <a:ln w="12700">
            <a:solidFill>
              <a:srgbClr val="7B5CF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9131808" y="5876544"/>
            <a:ext cx="97536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A1628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API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10192512" y="5876544"/>
            <a:ext cx="1767840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7" b="0" i="0" u="none" strike="noStrike" kern="1200" cap="none" spc="0" normalizeH="0" baseline="0" noProof="0" dirty="0">
                <a:ln>
                  <a:noFill/>
                </a:ln>
                <a:solidFill>
                  <a:srgbClr val="A8B8CC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Alibaba Cloud DashScope (hosted)</a:t>
            </a:r>
            <a:endParaRPr kumimoji="0" lang="en-US" sz="126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solidFill>
            <a:srgbClr val="009E90"/>
          </a:solidFill>
          <a:ln w="12700">
            <a:solidFill>
              <a:srgbClr val="009E9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0" y="6608064"/>
            <a:ext cx="12192000" cy="249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Qwen2.5-VL Technical Report · Bai et al., Feb 2025 · github.com/QwenLM/Qwen2.5-VL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pic>
        <p:nvPicPr>
          <p:cNvPr id="52" name="Picture 51" descr="A black and white logo&#10;&#10;AI-generated content may be incorrect.">
            <a:extLst>
              <a:ext uri="{FF2B5EF4-FFF2-40B4-BE49-F238E27FC236}">
                <a16:creationId xmlns:a16="http://schemas.microsoft.com/office/drawing/2014/main" id="{F08D67AB-1F7F-71BE-AB72-C2A5CFF87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357" y="186720"/>
            <a:ext cx="2764652" cy="66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6171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">
            <a:extLst>
              <a:ext uri="{FF2B5EF4-FFF2-40B4-BE49-F238E27FC236}">
                <a16:creationId xmlns:a16="http://schemas.microsoft.com/office/drawing/2014/main" id="{EF4A987C-B12C-40AD-BFD1-8EAA5FD23A58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9767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model is one decoder fed by a variable-length visual tokenizer</a:t>
            </a:r>
          </a:p>
        </p:txBody>
      </p:sp>
      <p:cxnSp>
        <p:nvCxnSpPr>
          <p:cNvPr id="25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F24E44DB-8475-47CD-8F7B-50F860D7E8F2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cxnSp>
        <p:nvCxnSpPr>
          <p:cNvPr id="27" name="connector"/>
          <p:cNvCxnSpPr/>
          <p:nvPr/>
        </p:nvCxnSpPr>
        <p:spPr>
          <a:xfrm>
            <a:off x="2667000" y="2857500"/>
            <a:ext cx="1000125" cy="0"/>
          </a:xfrm>
          <a:prstGeom prst="straightConnector1">
            <a:avLst/>
          </a:prstGeom>
          <a:ln w="28575">
            <a:solidFill>
              <a:srgbClr val="3D8DFF"/>
            </a:solidFill>
            <a:prstDash val="solid"/>
          </a:ln>
        </p:spPr>
      </p:cxnSp>
      <p:sp>
        <p:nvSpPr>
          <p:cNvPr id="5" name="arrow-tip">
            <a:extLst>
              <a:ext uri="{FF2B5EF4-FFF2-40B4-BE49-F238E27FC236}">
                <a16:creationId xmlns:a16="http://schemas.microsoft.com/office/drawing/2014/main" id="{F3D6C461-BF6F-4E11-9C9C-399F02C23067}"/>
              </a:ext>
            </a:extLst>
          </p:cNvPr>
          <p:cNvSpPr>
            <a:spLocks noGrp="1"/>
          </p:cNvSpPr>
          <p:nvPr/>
        </p:nvSpPr>
        <p:spPr>
          <a:xfrm>
            <a:off x="3619500" y="2809875"/>
            <a:ext cx="95250" cy="952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29" name="connector"/>
          <p:cNvCxnSpPr/>
          <p:nvPr/>
        </p:nvCxnSpPr>
        <p:spPr>
          <a:xfrm>
            <a:off x="6096000" y="2857500"/>
            <a:ext cx="1000125" cy="0"/>
          </a:xfrm>
          <a:prstGeom prst="straightConnector1">
            <a:avLst/>
          </a:prstGeom>
          <a:ln w="28575">
            <a:solidFill>
              <a:srgbClr val="3D8DFF"/>
            </a:solidFill>
            <a:prstDash val="solid"/>
          </a:ln>
        </p:spPr>
      </p:cxnSp>
      <p:sp>
        <p:nvSpPr>
          <p:cNvPr id="7" name="arrow-tip">
            <a:extLst>
              <a:ext uri="{FF2B5EF4-FFF2-40B4-BE49-F238E27FC236}">
                <a16:creationId xmlns:a16="http://schemas.microsoft.com/office/drawing/2014/main" id="{021D25B3-231B-4C18-9E93-004DECD8F4C6}"/>
              </a:ext>
            </a:extLst>
          </p:cNvPr>
          <p:cNvSpPr>
            <a:spLocks noGrp="1"/>
          </p:cNvSpPr>
          <p:nvPr/>
        </p:nvSpPr>
        <p:spPr>
          <a:xfrm>
            <a:off x="7048500" y="2809875"/>
            <a:ext cx="95250" cy="952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31" name="connector"/>
          <p:cNvCxnSpPr/>
          <p:nvPr/>
        </p:nvCxnSpPr>
        <p:spPr>
          <a:xfrm>
            <a:off x="9525000" y="2857500"/>
            <a:ext cx="952500" cy="0"/>
          </a:xfrm>
          <a:prstGeom prst="straightConnector1">
            <a:avLst/>
          </a:prstGeom>
          <a:ln w="28575">
            <a:solidFill>
              <a:srgbClr val="3D8DFF"/>
            </a:solidFill>
            <a:prstDash val="solid"/>
          </a:ln>
        </p:spPr>
      </p:cxnSp>
      <p:sp>
        <p:nvSpPr>
          <p:cNvPr id="9" name="arrow-tip">
            <a:extLst>
              <a:ext uri="{FF2B5EF4-FFF2-40B4-BE49-F238E27FC236}">
                <a16:creationId xmlns:a16="http://schemas.microsoft.com/office/drawing/2014/main" id="{756397B4-5E88-4A32-81BF-8661163BD311}"/>
              </a:ext>
            </a:extLst>
          </p:cNvPr>
          <p:cNvSpPr>
            <a:spLocks noGrp="1"/>
          </p:cNvSpPr>
          <p:nvPr/>
        </p:nvSpPr>
        <p:spPr>
          <a:xfrm>
            <a:off x="10429875" y="2809875"/>
            <a:ext cx="95250" cy="952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image / video">
            <a:extLst>
              <a:ext uri="{FF2B5EF4-FFF2-40B4-BE49-F238E27FC236}">
                <a16:creationId xmlns:a16="http://schemas.microsoft.com/office/drawing/2014/main" id="{5EAE8C8C-45F0-409C-ABBC-D77A9018E6E4}"/>
              </a:ext>
            </a:extLst>
          </p:cNvPr>
          <p:cNvSpPr>
            <a:spLocks noGrp="1"/>
          </p:cNvSpPr>
          <p:nvPr/>
        </p:nvSpPr>
        <p:spPr>
          <a:xfrm>
            <a:off x="523875" y="2190750"/>
            <a:ext cx="2143125" cy="1333500"/>
          </a:xfrm>
          <a:prstGeom prst="rect">
            <a:avLst/>
          </a:prstGeom>
          <a:solidFill>
            <a:srgbClr val="EAF6FC"/>
          </a:solidFill>
          <a:ln w="9525">
            <a:solidFill>
              <a:srgbClr val="EAF6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7419BC3D-62BD-473D-88BD-C7334DD04FD0}"/>
              </a:ext>
            </a:extLst>
          </p:cNvPr>
          <p:cNvSpPr>
            <a:spLocks noGrp="1"/>
          </p:cNvSpPr>
          <p:nvPr/>
        </p:nvSpPr>
        <p:spPr>
          <a:xfrm>
            <a:off x="638175" y="2305050"/>
            <a:ext cx="19145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image / video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A0E45C4A-33F3-4140-A62F-DDCBF5A31962}"/>
              </a:ext>
            </a:extLst>
          </p:cNvPr>
          <p:cNvSpPr>
            <a:spLocks noGrp="1"/>
          </p:cNvSpPr>
          <p:nvPr/>
        </p:nvSpPr>
        <p:spPr>
          <a:xfrm>
            <a:off x="657225" y="2667000"/>
            <a:ext cx="187642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native resolution and dynamic FPS</a:t>
            </a:r>
          </a:p>
        </p:txBody>
      </p:sp>
      <p:sp>
        <p:nvSpPr>
          <p:cNvPr id="13" name="vision encoder">
            <a:extLst>
              <a:ext uri="{FF2B5EF4-FFF2-40B4-BE49-F238E27FC236}">
                <a16:creationId xmlns:a16="http://schemas.microsoft.com/office/drawing/2014/main" id="{C0D2716F-51A0-4FDF-8FCA-B8E077ABAB62}"/>
              </a:ext>
            </a:extLst>
          </p:cNvPr>
          <p:cNvSpPr>
            <a:spLocks noGrp="1"/>
          </p:cNvSpPr>
          <p:nvPr/>
        </p:nvSpPr>
        <p:spPr>
          <a:xfrm>
            <a:off x="3667125" y="2000250"/>
            <a:ext cx="2428875" cy="171450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44C9B3E5-A439-43AD-AC5A-C09DF58EC8BE}"/>
              </a:ext>
            </a:extLst>
          </p:cNvPr>
          <p:cNvSpPr>
            <a:spLocks noGrp="1"/>
          </p:cNvSpPr>
          <p:nvPr/>
        </p:nvSpPr>
        <p:spPr>
          <a:xfrm>
            <a:off x="3781425" y="2114550"/>
            <a:ext cx="22002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vision encoder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7891A3C4-EF55-46E4-AFC4-E77F8B4DE1E0}"/>
              </a:ext>
            </a:extLst>
          </p:cNvPr>
          <p:cNvSpPr>
            <a:spLocks noGrp="1"/>
          </p:cNvSpPr>
          <p:nvPr/>
        </p:nvSpPr>
        <p:spPr>
          <a:xfrm>
            <a:off x="3800475" y="2476500"/>
            <a:ext cx="2162175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3D patch embed + mostly windowed ViT</a:t>
            </a:r>
          </a:p>
        </p:txBody>
      </p:sp>
      <p:sp>
        <p:nvSpPr>
          <p:cNvPr id="16" name="PatchMerger">
            <a:extLst>
              <a:ext uri="{FF2B5EF4-FFF2-40B4-BE49-F238E27FC236}">
                <a16:creationId xmlns:a16="http://schemas.microsoft.com/office/drawing/2014/main" id="{8B455191-F43A-4E97-8C79-E4A3A2012842}"/>
              </a:ext>
            </a:extLst>
          </p:cNvPr>
          <p:cNvSpPr>
            <a:spLocks noGrp="1"/>
          </p:cNvSpPr>
          <p:nvPr/>
        </p:nvSpPr>
        <p:spPr>
          <a:xfrm>
            <a:off x="7096125" y="2190750"/>
            <a:ext cx="2428875" cy="133350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40AF7343-39D4-44BE-90EF-89495483CA8B}"/>
              </a:ext>
            </a:extLst>
          </p:cNvPr>
          <p:cNvSpPr>
            <a:spLocks noGrp="1"/>
          </p:cNvSpPr>
          <p:nvPr/>
        </p:nvSpPr>
        <p:spPr>
          <a:xfrm>
            <a:off x="7210425" y="2305050"/>
            <a:ext cx="22002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 dirty="0" err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PatchMerger</a:t>
            </a:r>
            <a:r>
              <a:rPr lang="en-US" sz="16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/Adapter</a:t>
            </a:r>
            <a:endParaRPr sz="165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14D92D6E-F5AE-4547-A06F-5504C66110CE}"/>
              </a:ext>
            </a:extLst>
          </p:cNvPr>
          <p:cNvSpPr>
            <a:spLocks noGrp="1"/>
          </p:cNvSpPr>
          <p:nvPr/>
        </p:nvSpPr>
        <p:spPr>
          <a:xfrm>
            <a:off x="7229475" y="2667000"/>
            <a:ext cx="216217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2×2 spatial grouping + MLP</a:t>
            </a:r>
          </a:p>
        </p:txBody>
      </p:sp>
      <p:sp>
        <p:nvSpPr>
          <p:cNvPr id="19" name="LLM">
            <a:extLst>
              <a:ext uri="{FF2B5EF4-FFF2-40B4-BE49-F238E27FC236}">
                <a16:creationId xmlns:a16="http://schemas.microsoft.com/office/drawing/2014/main" id="{A0B9A7D6-64BF-4854-81CD-99D1F8A5BCAE}"/>
              </a:ext>
            </a:extLst>
          </p:cNvPr>
          <p:cNvSpPr>
            <a:spLocks noGrp="1"/>
          </p:cNvSpPr>
          <p:nvPr/>
        </p:nvSpPr>
        <p:spPr>
          <a:xfrm>
            <a:off x="10477500" y="2190750"/>
            <a:ext cx="1190625" cy="13335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7D41D7BC-42E2-4921-AC5C-8E1F5D28512A}"/>
              </a:ext>
            </a:extLst>
          </p:cNvPr>
          <p:cNvSpPr>
            <a:spLocks noGrp="1"/>
          </p:cNvSpPr>
          <p:nvPr/>
        </p:nvSpPr>
        <p:spPr>
          <a:xfrm>
            <a:off x="10591800" y="2305050"/>
            <a:ext cx="9620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LLM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74134650-9CE3-44E3-8AE9-2B8695F96AF6}"/>
              </a:ext>
            </a:extLst>
          </p:cNvPr>
          <p:cNvSpPr>
            <a:spLocks noGrp="1"/>
          </p:cNvSpPr>
          <p:nvPr/>
        </p:nvSpPr>
        <p:spPr>
          <a:xfrm>
            <a:off x="10610850" y="2667000"/>
            <a:ext cx="923925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Qwen2.5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A5562A79-F9FC-4D6F-9A56-E5F7BCA0C163}"/>
              </a:ext>
            </a:extLst>
          </p:cNvPr>
          <p:cNvSpPr>
            <a:spLocks noGrp="1"/>
          </p:cNvSpPr>
          <p:nvPr/>
        </p:nvSpPr>
        <p:spPr>
          <a:xfrm>
            <a:off x="1619250" y="4476750"/>
            <a:ext cx="8953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9807"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M‑RoPE supplies temporal, height, and width position IDs across the combined sequence.</a:t>
            </a:r>
          </a:p>
        </p:txBody>
      </p:sp>
    </p:spTree>
    <p:extLst>
      <p:ext uri="{BB962C8B-B14F-4D97-AF65-F5344CB8AC3E}">
        <p14:creationId xmlns:p14="http://schemas.microsoft.com/office/powerpoint/2010/main" val="1441871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">
            <a:extLst>
              <a:ext uri="{FF2B5EF4-FFF2-40B4-BE49-F238E27FC236}">
                <a16:creationId xmlns:a16="http://schemas.microsoft.com/office/drawing/2014/main" id="{5D633BB9-2E5E-4CF1-AEF7-05AFBB7217B6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6067"/>
          </a:bodyPr>
          <a:lstStyle/>
          <a:p>
            <a:pPr algn="l">
              <a:buNone/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Qwen2.5-VL’s PatchMerger merges four tokens, then projects to 3584D</a:t>
            </a:r>
          </a:p>
        </p:txBody>
      </p:sp>
      <p:cxnSp>
        <p:nvCxnSpPr>
          <p:cNvPr id="59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6EB5198F-699F-4BF1-92AA-978FE2365AFA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buNone/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47DB287A-8340-4E82-877B-E1EBBB4AFBD8}"/>
              </a:ext>
            </a:extLst>
          </p:cNvPr>
          <p:cNvSpPr>
            <a:spLocks noGrp="1"/>
          </p:cNvSpPr>
          <p:nvPr/>
        </p:nvSpPr>
        <p:spPr>
          <a:xfrm>
            <a:off x="1143000" y="2238375"/>
            <a:ext cx="1095375" cy="904875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905D7832-AA3C-4A5D-B4C9-331F6CBDF3DF}"/>
              </a:ext>
            </a:extLst>
          </p:cNvPr>
          <p:cNvSpPr>
            <a:spLocks noGrp="1"/>
          </p:cNvSpPr>
          <p:nvPr/>
        </p:nvSpPr>
        <p:spPr>
          <a:xfrm>
            <a:off x="1143000" y="2524125"/>
            <a:ext cx="1095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z1</a:t>
            </a:r>
          </a:p>
        </p:txBody>
      </p:sp>
      <p:sp>
        <p:nvSpPr>
          <p:cNvPr id="6" name="rect">
            <a:extLst>
              <a:ext uri="{FF2B5EF4-FFF2-40B4-BE49-F238E27FC236}">
                <a16:creationId xmlns:a16="http://schemas.microsoft.com/office/drawing/2014/main" id="{AEAD0E16-A217-4307-A26A-FBC2D46EEEE8}"/>
              </a:ext>
            </a:extLst>
          </p:cNvPr>
          <p:cNvSpPr>
            <a:spLocks noGrp="1"/>
          </p:cNvSpPr>
          <p:nvPr/>
        </p:nvSpPr>
        <p:spPr>
          <a:xfrm>
            <a:off x="2571750" y="2238375"/>
            <a:ext cx="1095375" cy="904875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491063D3-F87D-49C9-A896-351900F3BAFB}"/>
              </a:ext>
            </a:extLst>
          </p:cNvPr>
          <p:cNvSpPr>
            <a:spLocks noGrp="1"/>
          </p:cNvSpPr>
          <p:nvPr/>
        </p:nvSpPr>
        <p:spPr>
          <a:xfrm>
            <a:off x="2571750" y="2524125"/>
            <a:ext cx="1095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z2</a:t>
            </a:r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4FF32764-280A-41D5-982A-1031950FA610}"/>
              </a:ext>
            </a:extLst>
          </p:cNvPr>
          <p:cNvSpPr>
            <a:spLocks noGrp="1"/>
          </p:cNvSpPr>
          <p:nvPr/>
        </p:nvSpPr>
        <p:spPr>
          <a:xfrm>
            <a:off x="1143000" y="3667125"/>
            <a:ext cx="1095375" cy="904875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D156C9EC-E5FA-4C63-BAA5-273ECA730FAD}"/>
              </a:ext>
            </a:extLst>
          </p:cNvPr>
          <p:cNvSpPr>
            <a:spLocks noGrp="1"/>
          </p:cNvSpPr>
          <p:nvPr/>
        </p:nvSpPr>
        <p:spPr>
          <a:xfrm>
            <a:off x="1143000" y="3952875"/>
            <a:ext cx="1095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z3</a:t>
            </a:r>
          </a:p>
        </p:txBody>
      </p:sp>
      <p:sp>
        <p:nvSpPr>
          <p:cNvPr id="10" name="rect">
            <a:extLst>
              <a:ext uri="{FF2B5EF4-FFF2-40B4-BE49-F238E27FC236}">
                <a16:creationId xmlns:a16="http://schemas.microsoft.com/office/drawing/2014/main" id="{BE9B6A8D-6EF9-4589-8DDD-DBBB27A1654E}"/>
              </a:ext>
            </a:extLst>
          </p:cNvPr>
          <p:cNvSpPr>
            <a:spLocks noGrp="1"/>
          </p:cNvSpPr>
          <p:nvPr/>
        </p:nvSpPr>
        <p:spPr>
          <a:xfrm>
            <a:off x="2571750" y="3667125"/>
            <a:ext cx="1095375" cy="904875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C984BE84-A122-4293-B85C-C6078ED52F26}"/>
              </a:ext>
            </a:extLst>
          </p:cNvPr>
          <p:cNvSpPr>
            <a:spLocks noGrp="1"/>
          </p:cNvSpPr>
          <p:nvPr/>
        </p:nvSpPr>
        <p:spPr>
          <a:xfrm>
            <a:off x="2571750" y="3952875"/>
            <a:ext cx="1095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8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z4</a:t>
            </a:r>
          </a:p>
        </p:txBody>
      </p:sp>
      <p:cxnSp>
        <p:nvCxnSpPr>
          <p:cNvPr id="69" name="connector"/>
          <p:cNvCxnSpPr/>
          <p:nvPr/>
        </p:nvCxnSpPr>
        <p:spPr>
          <a:xfrm>
            <a:off x="3667125" y="3190875"/>
            <a:ext cx="1238250" cy="0"/>
          </a:xfrm>
          <a:prstGeom prst="straightConnector1">
            <a:avLst/>
          </a:prstGeom>
          <a:ln w="28575">
            <a:solidFill>
              <a:srgbClr val="3D8DFF"/>
            </a:solidFill>
            <a:prstDash val="solid"/>
          </a:ln>
        </p:spPr>
      </p:cxnSp>
      <p:sp>
        <p:nvSpPr>
          <p:cNvPr id="13" name="arrow-tip">
            <a:extLst>
              <a:ext uri="{FF2B5EF4-FFF2-40B4-BE49-F238E27FC236}">
                <a16:creationId xmlns:a16="http://schemas.microsoft.com/office/drawing/2014/main" id="{A77BA7CE-4BC1-4E49-A862-12968AE29267}"/>
              </a:ext>
            </a:extLst>
          </p:cNvPr>
          <p:cNvSpPr>
            <a:spLocks noGrp="1"/>
          </p:cNvSpPr>
          <p:nvPr/>
        </p:nvSpPr>
        <p:spPr>
          <a:xfrm>
            <a:off x="4857750" y="3143250"/>
            <a:ext cx="95250" cy="952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concatenate">
            <a:extLst>
              <a:ext uri="{FF2B5EF4-FFF2-40B4-BE49-F238E27FC236}">
                <a16:creationId xmlns:a16="http://schemas.microsoft.com/office/drawing/2014/main" id="{24925D21-5C8F-446E-967B-D7622D4B6FC1}"/>
              </a:ext>
            </a:extLst>
          </p:cNvPr>
          <p:cNvSpPr>
            <a:spLocks noGrp="1"/>
          </p:cNvSpPr>
          <p:nvPr/>
        </p:nvSpPr>
        <p:spPr>
          <a:xfrm>
            <a:off x="4905375" y="2381250"/>
            <a:ext cx="2524125" cy="1619250"/>
          </a:xfrm>
          <a:prstGeom prst="rect">
            <a:avLst/>
          </a:prstGeom>
          <a:solidFill>
            <a:srgbClr val="EDEDED"/>
          </a:solidFill>
          <a:ln w="9525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6B2D2BB7-1905-46DA-B510-09DCEF368821}"/>
              </a:ext>
            </a:extLst>
          </p:cNvPr>
          <p:cNvSpPr>
            <a:spLocks noGrp="1"/>
          </p:cNvSpPr>
          <p:nvPr/>
        </p:nvSpPr>
        <p:spPr>
          <a:xfrm>
            <a:off x="5019675" y="2495550"/>
            <a:ext cx="22955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2×2 spatial merge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151C51D1-4DC6-44DF-9E69-E3104D559B9A}"/>
              </a:ext>
            </a:extLst>
          </p:cNvPr>
          <p:cNvSpPr>
            <a:spLocks noGrp="1"/>
          </p:cNvSpPr>
          <p:nvPr/>
        </p:nvSpPr>
        <p:spPr>
          <a:xfrm>
            <a:off x="5038725" y="2857500"/>
            <a:ext cx="2257425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2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 = Concat(RMSNorm(z₁), …, RMSNorm(z₄))
4 × 1280 = 5120</a:t>
            </a:r>
          </a:p>
        </p:txBody>
      </p:sp>
      <p:cxnSp>
        <p:nvCxnSpPr>
          <p:cNvPr id="74" name="connector"/>
          <p:cNvCxnSpPr/>
          <p:nvPr/>
        </p:nvCxnSpPr>
        <p:spPr>
          <a:xfrm>
            <a:off x="7429500" y="3190875"/>
            <a:ext cx="1143000" cy="0"/>
          </a:xfrm>
          <a:prstGeom prst="straightConnector1">
            <a:avLst/>
          </a:prstGeom>
          <a:ln w="28575">
            <a:solidFill>
              <a:srgbClr val="3D8DFF"/>
            </a:solidFill>
            <a:prstDash val="solid"/>
          </a:ln>
        </p:spPr>
      </p:cxnSp>
      <p:sp>
        <p:nvSpPr>
          <p:cNvPr id="18" name="arrow-tip">
            <a:extLst>
              <a:ext uri="{FF2B5EF4-FFF2-40B4-BE49-F238E27FC236}">
                <a16:creationId xmlns:a16="http://schemas.microsoft.com/office/drawing/2014/main" id="{5C85BB3B-0517-41F8-86D4-822D99D897EF}"/>
              </a:ext>
            </a:extLst>
          </p:cNvPr>
          <p:cNvSpPr>
            <a:spLocks noGrp="1"/>
          </p:cNvSpPr>
          <p:nvPr/>
        </p:nvSpPr>
        <p:spPr>
          <a:xfrm>
            <a:off x="8524875" y="3143250"/>
            <a:ext cx="95250" cy="952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MSNorm + MLP">
            <a:extLst>
              <a:ext uri="{FF2B5EF4-FFF2-40B4-BE49-F238E27FC236}">
                <a16:creationId xmlns:a16="http://schemas.microsoft.com/office/drawing/2014/main" id="{CAF85779-8F09-41C2-87C7-6D7B30D9D95F}"/>
              </a:ext>
            </a:extLst>
          </p:cNvPr>
          <p:cNvSpPr>
            <a:spLocks noGrp="1"/>
          </p:cNvSpPr>
          <p:nvPr/>
        </p:nvSpPr>
        <p:spPr>
          <a:xfrm>
            <a:off x="8572500" y="2381250"/>
            <a:ext cx="2667000" cy="16192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169C6833-74D6-42FA-83E6-F3A40B858D7E}"/>
              </a:ext>
            </a:extLst>
          </p:cNvPr>
          <p:cNvSpPr>
            <a:spLocks noGrp="1"/>
          </p:cNvSpPr>
          <p:nvPr/>
        </p:nvSpPr>
        <p:spPr>
          <a:xfrm>
            <a:off x="8686800" y="2495550"/>
            <a:ext cx="24384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two-layer projector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1256FE54-D0B0-40A8-A0B3-2FF01C9E3DCC}"/>
              </a:ext>
            </a:extLst>
          </p:cNvPr>
          <p:cNvSpPr>
            <a:spLocks noGrp="1"/>
          </p:cNvSpPr>
          <p:nvPr/>
        </p:nvSpPr>
        <p:spPr>
          <a:xfrm>
            <a:off x="8705850" y="2857500"/>
            <a:ext cx="240030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2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W₁: 5120 × 5120
W₂: 3584 × 5120
output v ∈ ℝ³⁵⁸⁴</a:t>
            </a:r>
          </a:p>
        </p:txBody>
      </p:sp>
      <p:sp>
        <p:nvSpPr>
          <p:cNvPr id="22" name="formula">
            <a:extLst>
              <a:ext uri="{FF2B5EF4-FFF2-40B4-BE49-F238E27FC236}">
                <a16:creationId xmlns:a16="http://schemas.microsoft.com/office/drawing/2014/main" id="{67D4731C-6C99-4BE8-B585-B87CAAB621ED}"/>
              </a:ext>
            </a:extLst>
          </p:cNvPr>
          <p:cNvSpPr>
            <a:spLocks noGrp="1"/>
          </p:cNvSpPr>
          <p:nvPr/>
        </p:nvSpPr>
        <p:spPr>
          <a:xfrm>
            <a:off x="2571750" y="5191125"/>
            <a:ext cx="704850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9C44C8E3-61E7-41E0-BCB6-E902D15C3658}"/>
              </a:ext>
            </a:extLst>
          </p:cNvPr>
          <p:cNvSpPr>
            <a:spLocks noGrp="1"/>
          </p:cNvSpPr>
          <p:nvPr/>
        </p:nvSpPr>
        <p:spPr>
          <a:xfrm>
            <a:off x="2705100" y="5267325"/>
            <a:ext cx="6781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h = GELU(W₁m + b₁),        v = W₂h + b₂</a:t>
            </a:r>
          </a:p>
        </p:txBody>
      </p:sp>
    </p:spTree>
    <p:extLst>
      <p:ext uri="{BB962C8B-B14F-4D97-AF65-F5344CB8AC3E}">
        <p14:creationId xmlns:p14="http://schemas.microsoft.com/office/powerpoint/2010/main" val="9153921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">
            <a:extLst>
              <a:ext uri="{FF2B5EF4-FFF2-40B4-BE49-F238E27FC236}">
                <a16:creationId xmlns:a16="http://schemas.microsoft.com/office/drawing/2014/main" id="{0364E386-A4C2-473F-8EF8-C41817BC1C48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Worked example: 560×840 pixels become 600 visual tokens</a:t>
            </a:r>
          </a:p>
        </p:txBody>
      </p:sp>
      <p:cxnSp>
        <p:nvCxnSpPr>
          <p:cNvPr id="164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76737003-6AAA-4E52-8C13-8BD52ACB8061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formula">
            <a:extLst>
              <a:ext uri="{FF2B5EF4-FFF2-40B4-BE49-F238E27FC236}">
                <a16:creationId xmlns:a16="http://schemas.microsoft.com/office/drawing/2014/main" id="{2B1FAE60-7CF9-4084-AE55-FDDEBF2C6AFF}"/>
              </a:ext>
            </a:extLst>
          </p:cNvPr>
          <p:cNvSpPr>
            <a:spLocks noGrp="1"/>
          </p:cNvSpPr>
          <p:nvPr/>
        </p:nvSpPr>
        <p:spPr>
          <a:xfrm>
            <a:off x="666750" y="1714500"/>
            <a:ext cx="609600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5722C32F-A00D-4BEE-B15A-9CB74BA8F415}"/>
              </a:ext>
            </a:extLst>
          </p:cNvPr>
          <p:cNvSpPr>
            <a:spLocks noGrp="1"/>
          </p:cNvSpPr>
          <p:nvPr/>
        </p:nvSpPr>
        <p:spPr>
          <a:xfrm>
            <a:off x="800100" y="1790700"/>
            <a:ext cx="58293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patch grid = (560/14) × (840/14) = 40 × 60</a:t>
            </a:r>
          </a:p>
        </p:txBody>
      </p:sp>
      <p:sp>
        <p:nvSpPr>
          <p:cNvPr id="6" name="formula">
            <a:extLst>
              <a:ext uri="{FF2B5EF4-FFF2-40B4-BE49-F238E27FC236}">
                <a16:creationId xmlns:a16="http://schemas.microsoft.com/office/drawing/2014/main" id="{A3240F4E-0322-485D-A65F-681315F79C68}"/>
              </a:ext>
            </a:extLst>
          </p:cNvPr>
          <p:cNvSpPr>
            <a:spLocks noGrp="1"/>
          </p:cNvSpPr>
          <p:nvPr/>
        </p:nvSpPr>
        <p:spPr>
          <a:xfrm>
            <a:off x="666750" y="2619375"/>
            <a:ext cx="609600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737CB08A-970F-44D5-B2F5-57CC7C5348BF}"/>
              </a:ext>
            </a:extLst>
          </p:cNvPr>
          <p:cNvSpPr>
            <a:spLocks noGrp="1"/>
          </p:cNvSpPr>
          <p:nvPr/>
        </p:nvSpPr>
        <p:spPr>
          <a:xfrm>
            <a:off x="800100" y="2695575"/>
            <a:ext cx="58293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before merge: 40 × 60 = 2,400 tokens</a:t>
            </a:r>
          </a:p>
        </p:txBody>
      </p:sp>
      <p:sp>
        <p:nvSpPr>
          <p:cNvPr id="8" name="formula">
            <a:extLst>
              <a:ext uri="{FF2B5EF4-FFF2-40B4-BE49-F238E27FC236}">
                <a16:creationId xmlns:a16="http://schemas.microsoft.com/office/drawing/2014/main" id="{91C6B4BC-FCF3-4722-9603-0C714F73146A}"/>
              </a:ext>
            </a:extLst>
          </p:cNvPr>
          <p:cNvSpPr>
            <a:spLocks noGrp="1"/>
          </p:cNvSpPr>
          <p:nvPr/>
        </p:nvSpPr>
        <p:spPr>
          <a:xfrm>
            <a:off x="666750" y="3524250"/>
            <a:ext cx="609600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453D286E-D935-4A30-9BDA-197E900042E7}"/>
              </a:ext>
            </a:extLst>
          </p:cNvPr>
          <p:cNvSpPr>
            <a:spLocks noGrp="1"/>
          </p:cNvSpPr>
          <p:nvPr/>
        </p:nvSpPr>
        <p:spPr>
          <a:xfrm>
            <a:off x="800100" y="3600450"/>
            <a:ext cx="58293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after 2×2 merge: 20 × 30 = 600 tokens</a:t>
            </a:r>
          </a:p>
        </p:txBody>
      </p:sp>
      <p:sp>
        <p:nvSpPr>
          <p:cNvPr id="10" name="rect">
            <a:extLst>
              <a:ext uri="{FF2B5EF4-FFF2-40B4-BE49-F238E27FC236}">
                <a16:creationId xmlns:a16="http://schemas.microsoft.com/office/drawing/2014/main" id="{172A460E-77D0-409F-8C54-C84D1677DCE4}"/>
              </a:ext>
            </a:extLst>
          </p:cNvPr>
          <p:cNvSpPr>
            <a:spLocks noGrp="1"/>
          </p:cNvSpPr>
          <p:nvPr/>
        </p:nvSpPr>
        <p:spPr>
          <a:xfrm>
            <a:off x="7810500" y="1666875"/>
            <a:ext cx="2952750" cy="333375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">
            <a:extLst>
              <a:ext uri="{FF2B5EF4-FFF2-40B4-BE49-F238E27FC236}">
                <a16:creationId xmlns:a16="http://schemas.microsoft.com/office/drawing/2014/main" id="{05EFDB99-F965-452A-88F1-CA29D9E6BF8E}"/>
              </a:ext>
            </a:extLst>
          </p:cNvPr>
          <p:cNvSpPr>
            <a:spLocks noGrp="1"/>
          </p:cNvSpPr>
          <p:nvPr/>
        </p:nvSpPr>
        <p:spPr>
          <a:xfrm>
            <a:off x="809625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">
            <a:extLst>
              <a:ext uri="{FF2B5EF4-FFF2-40B4-BE49-F238E27FC236}">
                <a16:creationId xmlns:a16="http://schemas.microsoft.com/office/drawing/2014/main" id="{B19BDCC0-160F-482F-B02F-10A2B446E70A}"/>
              </a:ext>
            </a:extLst>
          </p:cNvPr>
          <p:cNvSpPr>
            <a:spLocks noGrp="1"/>
          </p:cNvSpPr>
          <p:nvPr/>
        </p:nvSpPr>
        <p:spPr>
          <a:xfrm>
            <a:off x="8258175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">
            <a:extLst>
              <a:ext uri="{FF2B5EF4-FFF2-40B4-BE49-F238E27FC236}">
                <a16:creationId xmlns:a16="http://schemas.microsoft.com/office/drawing/2014/main" id="{1FC89AA8-745F-4E93-AFBE-AFAE9053F4F4}"/>
              </a:ext>
            </a:extLst>
          </p:cNvPr>
          <p:cNvSpPr>
            <a:spLocks noGrp="1"/>
          </p:cNvSpPr>
          <p:nvPr/>
        </p:nvSpPr>
        <p:spPr>
          <a:xfrm>
            <a:off x="842010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">
            <a:extLst>
              <a:ext uri="{FF2B5EF4-FFF2-40B4-BE49-F238E27FC236}">
                <a16:creationId xmlns:a16="http://schemas.microsoft.com/office/drawing/2014/main" id="{F0BC9BFD-7DA0-47A9-BBC6-9678D76C8174}"/>
              </a:ext>
            </a:extLst>
          </p:cNvPr>
          <p:cNvSpPr>
            <a:spLocks noGrp="1"/>
          </p:cNvSpPr>
          <p:nvPr/>
        </p:nvSpPr>
        <p:spPr>
          <a:xfrm>
            <a:off x="8582025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">
            <a:extLst>
              <a:ext uri="{FF2B5EF4-FFF2-40B4-BE49-F238E27FC236}">
                <a16:creationId xmlns:a16="http://schemas.microsoft.com/office/drawing/2014/main" id="{CB478720-0C27-45DA-B447-0B05DC270158}"/>
              </a:ext>
            </a:extLst>
          </p:cNvPr>
          <p:cNvSpPr>
            <a:spLocks noGrp="1"/>
          </p:cNvSpPr>
          <p:nvPr/>
        </p:nvSpPr>
        <p:spPr>
          <a:xfrm>
            <a:off x="874395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">
            <a:extLst>
              <a:ext uri="{FF2B5EF4-FFF2-40B4-BE49-F238E27FC236}">
                <a16:creationId xmlns:a16="http://schemas.microsoft.com/office/drawing/2014/main" id="{F224BF96-93DE-4768-A3F6-84BDB49F0D49}"/>
              </a:ext>
            </a:extLst>
          </p:cNvPr>
          <p:cNvSpPr>
            <a:spLocks noGrp="1"/>
          </p:cNvSpPr>
          <p:nvPr/>
        </p:nvSpPr>
        <p:spPr>
          <a:xfrm>
            <a:off x="8905875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">
            <a:extLst>
              <a:ext uri="{FF2B5EF4-FFF2-40B4-BE49-F238E27FC236}">
                <a16:creationId xmlns:a16="http://schemas.microsoft.com/office/drawing/2014/main" id="{C8EB9BC8-A171-439D-8A55-8C1CB451D0D0}"/>
              </a:ext>
            </a:extLst>
          </p:cNvPr>
          <p:cNvSpPr>
            <a:spLocks noGrp="1"/>
          </p:cNvSpPr>
          <p:nvPr/>
        </p:nvSpPr>
        <p:spPr>
          <a:xfrm>
            <a:off x="906780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">
            <a:extLst>
              <a:ext uri="{FF2B5EF4-FFF2-40B4-BE49-F238E27FC236}">
                <a16:creationId xmlns:a16="http://schemas.microsoft.com/office/drawing/2014/main" id="{1CFF2BF4-679E-4D45-82D0-505CDB6A10B1}"/>
              </a:ext>
            </a:extLst>
          </p:cNvPr>
          <p:cNvSpPr>
            <a:spLocks noGrp="1"/>
          </p:cNvSpPr>
          <p:nvPr/>
        </p:nvSpPr>
        <p:spPr>
          <a:xfrm>
            <a:off x="9229725" y="20955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">
            <a:extLst>
              <a:ext uri="{FF2B5EF4-FFF2-40B4-BE49-F238E27FC236}">
                <a16:creationId xmlns:a16="http://schemas.microsoft.com/office/drawing/2014/main" id="{2438356C-126F-4158-9CA3-ECB7B9E5F2E6}"/>
              </a:ext>
            </a:extLst>
          </p:cNvPr>
          <p:cNvSpPr>
            <a:spLocks noGrp="1"/>
          </p:cNvSpPr>
          <p:nvPr/>
        </p:nvSpPr>
        <p:spPr>
          <a:xfrm>
            <a:off x="939165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">
            <a:extLst>
              <a:ext uri="{FF2B5EF4-FFF2-40B4-BE49-F238E27FC236}">
                <a16:creationId xmlns:a16="http://schemas.microsoft.com/office/drawing/2014/main" id="{CB1DE018-D8B2-46AD-AF2E-A138E3B8631A}"/>
              </a:ext>
            </a:extLst>
          </p:cNvPr>
          <p:cNvSpPr>
            <a:spLocks noGrp="1"/>
          </p:cNvSpPr>
          <p:nvPr/>
        </p:nvSpPr>
        <p:spPr>
          <a:xfrm>
            <a:off x="9553575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">
            <a:extLst>
              <a:ext uri="{FF2B5EF4-FFF2-40B4-BE49-F238E27FC236}">
                <a16:creationId xmlns:a16="http://schemas.microsoft.com/office/drawing/2014/main" id="{CC563ECA-CFB1-4DED-8031-9A70F99C339D}"/>
              </a:ext>
            </a:extLst>
          </p:cNvPr>
          <p:cNvSpPr>
            <a:spLocks noGrp="1"/>
          </p:cNvSpPr>
          <p:nvPr/>
        </p:nvSpPr>
        <p:spPr>
          <a:xfrm>
            <a:off x="971550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">
            <a:extLst>
              <a:ext uri="{FF2B5EF4-FFF2-40B4-BE49-F238E27FC236}">
                <a16:creationId xmlns:a16="http://schemas.microsoft.com/office/drawing/2014/main" id="{D1CA128D-044E-48AE-B30A-8048DFA2A39A}"/>
              </a:ext>
            </a:extLst>
          </p:cNvPr>
          <p:cNvSpPr>
            <a:spLocks noGrp="1"/>
          </p:cNvSpPr>
          <p:nvPr/>
        </p:nvSpPr>
        <p:spPr>
          <a:xfrm>
            <a:off x="9877425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">
            <a:extLst>
              <a:ext uri="{FF2B5EF4-FFF2-40B4-BE49-F238E27FC236}">
                <a16:creationId xmlns:a16="http://schemas.microsoft.com/office/drawing/2014/main" id="{60054C95-5A18-4036-BD98-3053A50F5799}"/>
              </a:ext>
            </a:extLst>
          </p:cNvPr>
          <p:cNvSpPr>
            <a:spLocks noGrp="1"/>
          </p:cNvSpPr>
          <p:nvPr/>
        </p:nvSpPr>
        <p:spPr>
          <a:xfrm>
            <a:off x="1003935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">
            <a:extLst>
              <a:ext uri="{FF2B5EF4-FFF2-40B4-BE49-F238E27FC236}">
                <a16:creationId xmlns:a16="http://schemas.microsoft.com/office/drawing/2014/main" id="{A4237101-E1B1-4205-A09B-38F63928AD85}"/>
              </a:ext>
            </a:extLst>
          </p:cNvPr>
          <p:cNvSpPr>
            <a:spLocks noGrp="1"/>
          </p:cNvSpPr>
          <p:nvPr/>
        </p:nvSpPr>
        <p:spPr>
          <a:xfrm>
            <a:off x="10201275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">
            <a:extLst>
              <a:ext uri="{FF2B5EF4-FFF2-40B4-BE49-F238E27FC236}">
                <a16:creationId xmlns:a16="http://schemas.microsoft.com/office/drawing/2014/main" id="{85F844CE-B90B-42DE-A6A5-7A4D20589D45}"/>
              </a:ext>
            </a:extLst>
          </p:cNvPr>
          <p:cNvSpPr>
            <a:spLocks noGrp="1"/>
          </p:cNvSpPr>
          <p:nvPr/>
        </p:nvSpPr>
        <p:spPr>
          <a:xfrm>
            <a:off x="10363200" y="20955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">
            <a:extLst>
              <a:ext uri="{FF2B5EF4-FFF2-40B4-BE49-F238E27FC236}">
                <a16:creationId xmlns:a16="http://schemas.microsoft.com/office/drawing/2014/main" id="{BC55B2C6-5DF2-4B18-980F-6BBAA7E6CD1F}"/>
              </a:ext>
            </a:extLst>
          </p:cNvPr>
          <p:cNvSpPr>
            <a:spLocks noGrp="1"/>
          </p:cNvSpPr>
          <p:nvPr/>
        </p:nvSpPr>
        <p:spPr>
          <a:xfrm>
            <a:off x="809625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">
            <a:extLst>
              <a:ext uri="{FF2B5EF4-FFF2-40B4-BE49-F238E27FC236}">
                <a16:creationId xmlns:a16="http://schemas.microsoft.com/office/drawing/2014/main" id="{6EAF14E9-5D9C-4B7C-BB0B-5C5509982D42}"/>
              </a:ext>
            </a:extLst>
          </p:cNvPr>
          <p:cNvSpPr>
            <a:spLocks noGrp="1"/>
          </p:cNvSpPr>
          <p:nvPr/>
        </p:nvSpPr>
        <p:spPr>
          <a:xfrm>
            <a:off x="8258175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">
            <a:extLst>
              <a:ext uri="{FF2B5EF4-FFF2-40B4-BE49-F238E27FC236}">
                <a16:creationId xmlns:a16="http://schemas.microsoft.com/office/drawing/2014/main" id="{3D8841BD-AD1F-4041-AB28-06301083FDB7}"/>
              </a:ext>
            </a:extLst>
          </p:cNvPr>
          <p:cNvSpPr>
            <a:spLocks noGrp="1"/>
          </p:cNvSpPr>
          <p:nvPr/>
        </p:nvSpPr>
        <p:spPr>
          <a:xfrm>
            <a:off x="842010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">
            <a:extLst>
              <a:ext uri="{FF2B5EF4-FFF2-40B4-BE49-F238E27FC236}">
                <a16:creationId xmlns:a16="http://schemas.microsoft.com/office/drawing/2014/main" id="{7FFDB8A5-D21D-4413-AF99-D5A9371D93B6}"/>
              </a:ext>
            </a:extLst>
          </p:cNvPr>
          <p:cNvSpPr>
            <a:spLocks noGrp="1"/>
          </p:cNvSpPr>
          <p:nvPr/>
        </p:nvSpPr>
        <p:spPr>
          <a:xfrm>
            <a:off x="8582025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">
            <a:extLst>
              <a:ext uri="{FF2B5EF4-FFF2-40B4-BE49-F238E27FC236}">
                <a16:creationId xmlns:a16="http://schemas.microsoft.com/office/drawing/2014/main" id="{BDAF4F75-17E6-4324-90C8-5DDAF43752F5}"/>
              </a:ext>
            </a:extLst>
          </p:cNvPr>
          <p:cNvSpPr>
            <a:spLocks noGrp="1"/>
          </p:cNvSpPr>
          <p:nvPr/>
        </p:nvSpPr>
        <p:spPr>
          <a:xfrm>
            <a:off x="874395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">
            <a:extLst>
              <a:ext uri="{FF2B5EF4-FFF2-40B4-BE49-F238E27FC236}">
                <a16:creationId xmlns:a16="http://schemas.microsoft.com/office/drawing/2014/main" id="{A62E2BD4-5AC1-407D-A162-F6750D532765}"/>
              </a:ext>
            </a:extLst>
          </p:cNvPr>
          <p:cNvSpPr>
            <a:spLocks noGrp="1"/>
          </p:cNvSpPr>
          <p:nvPr/>
        </p:nvSpPr>
        <p:spPr>
          <a:xfrm>
            <a:off x="8905875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rect">
            <a:extLst>
              <a:ext uri="{FF2B5EF4-FFF2-40B4-BE49-F238E27FC236}">
                <a16:creationId xmlns:a16="http://schemas.microsoft.com/office/drawing/2014/main" id="{017B7365-E997-4C92-980C-4CDB2863671A}"/>
              </a:ext>
            </a:extLst>
          </p:cNvPr>
          <p:cNvSpPr>
            <a:spLocks noGrp="1"/>
          </p:cNvSpPr>
          <p:nvPr/>
        </p:nvSpPr>
        <p:spPr>
          <a:xfrm>
            <a:off x="906780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">
            <a:extLst>
              <a:ext uri="{FF2B5EF4-FFF2-40B4-BE49-F238E27FC236}">
                <a16:creationId xmlns:a16="http://schemas.microsoft.com/office/drawing/2014/main" id="{DFC58029-83A3-4034-B977-6A6B5C13D320}"/>
              </a:ext>
            </a:extLst>
          </p:cNvPr>
          <p:cNvSpPr>
            <a:spLocks noGrp="1"/>
          </p:cNvSpPr>
          <p:nvPr/>
        </p:nvSpPr>
        <p:spPr>
          <a:xfrm>
            <a:off x="9229725" y="2314575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">
            <a:extLst>
              <a:ext uri="{FF2B5EF4-FFF2-40B4-BE49-F238E27FC236}">
                <a16:creationId xmlns:a16="http://schemas.microsoft.com/office/drawing/2014/main" id="{BBDCC209-EF51-40A1-B110-09ECA3FE853A}"/>
              </a:ext>
            </a:extLst>
          </p:cNvPr>
          <p:cNvSpPr>
            <a:spLocks noGrp="1"/>
          </p:cNvSpPr>
          <p:nvPr/>
        </p:nvSpPr>
        <p:spPr>
          <a:xfrm>
            <a:off x="939165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">
            <a:extLst>
              <a:ext uri="{FF2B5EF4-FFF2-40B4-BE49-F238E27FC236}">
                <a16:creationId xmlns:a16="http://schemas.microsoft.com/office/drawing/2014/main" id="{9B889165-A849-4445-B5CF-39AE193F8286}"/>
              </a:ext>
            </a:extLst>
          </p:cNvPr>
          <p:cNvSpPr>
            <a:spLocks noGrp="1"/>
          </p:cNvSpPr>
          <p:nvPr/>
        </p:nvSpPr>
        <p:spPr>
          <a:xfrm>
            <a:off x="9553575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rect">
            <a:extLst>
              <a:ext uri="{FF2B5EF4-FFF2-40B4-BE49-F238E27FC236}">
                <a16:creationId xmlns:a16="http://schemas.microsoft.com/office/drawing/2014/main" id="{1A391BFC-FBEF-4D69-B7E5-4F74F24D5DEE}"/>
              </a:ext>
            </a:extLst>
          </p:cNvPr>
          <p:cNvSpPr>
            <a:spLocks noGrp="1"/>
          </p:cNvSpPr>
          <p:nvPr/>
        </p:nvSpPr>
        <p:spPr>
          <a:xfrm>
            <a:off x="971550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">
            <a:extLst>
              <a:ext uri="{FF2B5EF4-FFF2-40B4-BE49-F238E27FC236}">
                <a16:creationId xmlns:a16="http://schemas.microsoft.com/office/drawing/2014/main" id="{B2FC0C9D-71B0-4FCF-881C-C650ABF76D3B}"/>
              </a:ext>
            </a:extLst>
          </p:cNvPr>
          <p:cNvSpPr>
            <a:spLocks noGrp="1"/>
          </p:cNvSpPr>
          <p:nvPr/>
        </p:nvSpPr>
        <p:spPr>
          <a:xfrm>
            <a:off x="9877425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rect">
            <a:extLst>
              <a:ext uri="{FF2B5EF4-FFF2-40B4-BE49-F238E27FC236}">
                <a16:creationId xmlns:a16="http://schemas.microsoft.com/office/drawing/2014/main" id="{96E9A53B-2C90-4222-BDD9-AF40352813F5}"/>
              </a:ext>
            </a:extLst>
          </p:cNvPr>
          <p:cNvSpPr>
            <a:spLocks noGrp="1"/>
          </p:cNvSpPr>
          <p:nvPr/>
        </p:nvSpPr>
        <p:spPr>
          <a:xfrm>
            <a:off x="1003935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">
            <a:extLst>
              <a:ext uri="{FF2B5EF4-FFF2-40B4-BE49-F238E27FC236}">
                <a16:creationId xmlns:a16="http://schemas.microsoft.com/office/drawing/2014/main" id="{CA165F7A-038A-4C1A-8330-3560FA1FC44B}"/>
              </a:ext>
            </a:extLst>
          </p:cNvPr>
          <p:cNvSpPr>
            <a:spLocks noGrp="1"/>
          </p:cNvSpPr>
          <p:nvPr/>
        </p:nvSpPr>
        <p:spPr>
          <a:xfrm>
            <a:off x="10201275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rect">
            <a:extLst>
              <a:ext uri="{FF2B5EF4-FFF2-40B4-BE49-F238E27FC236}">
                <a16:creationId xmlns:a16="http://schemas.microsoft.com/office/drawing/2014/main" id="{7E2B8C61-8A39-45A7-ACC3-AC81BB976EA6}"/>
              </a:ext>
            </a:extLst>
          </p:cNvPr>
          <p:cNvSpPr>
            <a:spLocks noGrp="1"/>
          </p:cNvSpPr>
          <p:nvPr/>
        </p:nvSpPr>
        <p:spPr>
          <a:xfrm>
            <a:off x="10363200" y="23145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">
            <a:extLst>
              <a:ext uri="{FF2B5EF4-FFF2-40B4-BE49-F238E27FC236}">
                <a16:creationId xmlns:a16="http://schemas.microsoft.com/office/drawing/2014/main" id="{9EFA684D-CA86-4432-96DA-5E23EA02465E}"/>
              </a:ext>
            </a:extLst>
          </p:cNvPr>
          <p:cNvSpPr>
            <a:spLocks noGrp="1"/>
          </p:cNvSpPr>
          <p:nvPr/>
        </p:nvSpPr>
        <p:spPr>
          <a:xfrm>
            <a:off x="809625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">
            <a:extLst>
              <a:ext uri="{FF2B5EF4-FFF2-40B4-BE49-F238E27FC236}">
                <a16:creationId xmlns:a16="http://schemas.microsoft.com/office/drawing/2014/main" id="{62E9962D-6220-43A1-8269-FDFB207674FB}"/>
              </a:ext>
            </a:extLst>
          </p:cNvPr>
          <p:cNvSpPr>
            <a:spLocks noGrp="1"/>
          </p:cNvSpPr>
          <p:nvPr/>
        </p:nvSpPr>
        <p:spPr>
          <a:xfrm>
            <a:off x="8258175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rect">
            <a:extLst>
              <a:ext uri="{FF2B5EF4-FFF2-40B4-BE49-F238E27FC236}">
                <a16:creationId xmlns:a16="http://schemas.microsoft.com/office/drawing/2014/main" id="{C7C2F78C-AADD-4EF5-922E-4B4F0B0C88CF}"/>
              </a:ext>
            </a:extLst>
          </p:cNvPr>
          <p:cNvSpPr>
            <a:spLocks noGrp="1"/>
          </p:cNvSpPr>
          <p:nvPr/>
        </p:nvSpPr>
        <p:spPr>
          <a:xfrm>
            <a:off x="842010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rect">
            <a:extLst>
              <a:ext uri="{FF2B5EF4-FFF2-40B4-BE49-F238E27FC236}">
                <a16:creationId xmlns:a16="http://schemas.microsoft.com/office/drawing/2014/main" id="{FC7DD5E1-A0D1-4CEF-BF0A-CC02D064CAFF}"/>
              </a:ext>
            </a:extLst>
          </p:cNvPr>
          <p:cNvSpPr>
            <a:spLocks noGrp="1"/>
          </p:cNvSpPr>
          <p:nvPr/>
        </p:nvSpPr>
        <p:spPr>
          <a:xfrm>
            <a:off x="8582025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rect">
            <a:extLst>
              <a:ext uri="{FF2B5EF4-FFF2-40B4-BE49-F238E27FC236}">
                <a16:creationId xmlns:a16="http://schemas.microsoft.com/office/drawing/2014/main" id="{729A4F7E-2AC8-4352-A01F-A94938C411CD}"/>
              </a:ext>
            </a:extLst>
          </p:cNvPr>
          <p:cNvSpPr>
            <a:spLocks noGrp="1"/>
          </p:cNvSpPr>
          <p:nvPr/>
        </p:nvSpPr>
        <p:spPr>
          <a:xfrm>
            <a:off x="874395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">
            <a:extLst>
              <a:ext uri="{FF2B5EF4-FFF2-40B4-BE49-F238E27FC236}">
                <a16:creationId xmlns:a16="http://schemas.microsoft.com/office/drawing/2014/main" id="{8D181746-5D17-4176-BE14-59CFA16F1DCC}"/>
              </a:ext>
            </a:extLst>
          </p:cNvPr>
          <p:cNvSpPr>
            <a:spLocks noGrp="1"/>
          </p:cNvSpPr>
          <p:nvPr/>
        </p:nvSpPr>
        <p:spPr>
          <a:xfrm>
            <a:off x="8905875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rect">
            <a:extLst>
              <a:ext uri="{FF2B5EF4-FFF2-40B4-BE49-F238E27FC236}">
                <a16:creationId xmlns:a16="http://schemas.microsoft.com/office/drawing/2014/main" id="{0E9A2F18-2227-4DAB-B30D-99FA625B3723}"/>
              </a:ext>
            </a:extLst>
          </p:cNvPr>
          <p:cNvSpPr>
            <a:spLocks noGrp="1"/>
          </p:cNvSpPr>
          <p:nvPr/>
        </p:nvSpPr>
        <p:spPr>
          <a:xfrm>
            <a:off x="906780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rect">
            <a:extLst>
              <a:ext uri="{FF2B5EF4-FFF2-40B4-BE49-F238E27FC236}">
                <a16:creationId xmlns:a16="http://schemas.microsoft.com/office/drawing/2014/main" id="{865E4AAF-27F0-4280-8348-C5321392E1E0}"/>
              </a:ext>
            </a:extLst>
          </p:cNvPr>
          <p:cNvSpPr>
            <a:spLocks noGrp="1"/>
          </p:cNvSpPr>
          <p:nvPr/>
        </p:nvSpPr>
        <p:spPr>
          <a:xfrm>
            <a:off x="9229725" y="253365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rect">
            <a:extLst>
              <a:ext uri="{FF2B5EF4-FFF2-40B4-BE49-F238E27FC236}">
                <a16:creationId xmlns:a16="http://schemas.microsoft.com/office/drawing/2014/main" id="{7C98D531-CF46-4799-97A6-C4C4FD40AD96}"/>
              </a:ext>
            </a:extLst>
          </p:cNvPr>
          <p:cNvSpPr>
            <a:spLocks noGrp="1"/>
          </p:cNvSpPr>
          <p:nvPr/>
        </p:nvSpPr>
        <p:spPr>
          <a:xfrm>
            <a:off x="939165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rect">
            <a:extLst>
              <a:ext uri="{FF2B5EF4-FFF2-40B4-BE49-F238E27FC236}">
                <a16:creationId xmlns:a16="http://schemas.microsoft.com/office/drawing/2014/main" id="{3432AD67-FC94-4BD8-8896-50A496DD77B7}"/>
              </a:ext>
            </a:extLst>
          </p:cNvPr>
          <p:cNvSpPr>
            <a:spLocks noGrp="1"/>
          </p:cNvSpPr>
          <p:nvPr/>
        </p:nvSpPr>
        <p:spPr>
          <a:xfrm>
            <a:off x="9553575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rect">
            <a:extLst>
              <a:ext uri="{FF2B5EF4-FFF2-40B4-BE49-F238E27FC236}">
                <a16:creationId xmlns:a16="http://schemas.microsoft.com/office/drawing/2014/main" id="{F8749FD9-34FC-43F0-8513-40F9E42154FC}"/>
              </a:ext>
            </a:extLst>
          </p:cNvPr>
          <p:cNvSpPr>
            <a:spLocks noGrp="1"/>
          </p:cNvSpPr>
          <p:nvPr/>
        </p:nvSpPr>
        <p:spPr>
          <a:xfrm>
            <a:off x="971550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rect">
            <a:extLst>
              <a:ext uri="{FF2B5EF4-FFF2-40B4-BE49-F238E27FC236}">
                <a16:creationId xmlns:a16="http://schemas.microsoft.com/office/drawing/2014/main" id="{C39E3A0C-E0C0-4674-A0EC-AAE7C4D086CD}"/>
              </a:ext>
            </a:extLst>
          </p:cNvPr>
          <p:cNvSpPr>
            <a:spLocks noGrp="1"/>
          </p:cNvSpPr>
          <p:nvPr/>
        </p:nvSpPr>
        <p:spPr>
          <a:xfrm>
            <a:off x="9877425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rect">
            <a:extLst>
              <a:ext uri="{FF2B5EF4-FFF2-40B4-BE49-F238E27FC236}">
                <a16:creationId xmlns:a16="http://schemas.microsoft.com/office/drawing/2014/main" id="{37FA0B3A-86FE-4808-8A5D-9C17933AFD92}"/>
              </a:ext>
            </a:extLst>
          </p:cNvPr>
          <p:cNvSpPr>
            <a:spLocks noGrp="1"/>
          </p:cNvSpPr>
          <p:nvPr/>
        </p:nvSpPr>
        <p:spPr>
          <a:xfrm>
            <a:off x="1003935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rect">
            <a:extLst>
              <a:ext uri="{FF2B5EF4-FFF2-40B4-BE49-F238E27FC236}">
                <a16:creationId xmlns:a16="http://schemas.microsoft.com/office/drawing/2014/main" id="{6A815E60-6847-46B0-BC41-C848B0B87C2C}"/>
              </a:ext>
            </a:extLst>
          </p:cNvPr>
          <p:cNvSpPr>
            <a:spLocks noGrp="1"/>
          </p:cNvSpPr>
          <p:nvPr/>
        </p:nvSpPr>
        <p:spPr>
          <a:xfrm>
            <a:off x="10201275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rect">
            <a:extLst>
              <a:ext uri="{FF2B5EF4-FFF2-40B4-BE49-F238E27FC236}">
                <a16:creationId xmlns:a16="http://schemas.microsoft.com/office/drawing/2014/main" id="{C949DFD5-E0B4-47B3-BA6C-9030642C3336}"/>
              </a:ext>
            </a:extLst>
          </p:cNvPr>
          <p:cNvSpPr>
            <a:spLocks noGrp="1"/>
          </p:cNvSpPr>
          <p:nvPr/>
        </p:nvSpPr>
        <p:spPr>
          <a:xfrm>
            <a:off x="10363200" y="25336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rect">
            <a:extLst>
              <a:ext uri="{FF2B5EF4-FFF2-40B4-BE49-F238E27FC236}">
                <a16:creationId xmlns:a16="http://schemas.microsoft.com/office/drawing/2014/main" id="{7621814F-E630-4E0F-994C-F6E91AE90235}"/>
              </a:ext>
            </a:extLst>
          </p:cNvPr>
          <p:cNvSpPr>
            <a:spLocks noGrp="1"/>
          </p:cNvSpPr>
          <p:nvPr/>
        </p:nvSpPr>
        <p:spPr>
          <a:xfrm>
            <a:off x="809625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rect">
            <a:extLst>
              <a:ext uri="{FF2B5EF4-FFF2-40B4-BE49-F238E27FC236}">
                <a16:creationId xmlns:a16="http://schemas.microsoft.com/office/drawing/2014/main" id="{A14DEA66-6374-412C-854B-368F67C68E93}"/>
              </a:ext>
            </a:extLst>
          </p:cNvPr>
          <p:cNvSpPr>
            <a:spLocks noGrp="1"/>
          </p:cNvSpPr>
          <p:nvPr/>
        </p:nvSpPr>
        <p:spPr>
          <a:xfrm>
            <a:off x="8258175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rect">
            <a:extLst>
              <a:ext uri="{FF2B5EF4-FFF2-40B4-BE49-F238E27FC236}">
                <a16:creationId xmlns:a16="http://schemas.microsoft.com/office/drawing/2014/main" id="{9ED0394D-7D76-4C1A-BCAA-B25908E91C1D}"/>
              </a:ext>
            </a:extLst>
          </p:cNvPr>
          <p:cNvSpPr>
            <a:spLocks noGrp="1"/>
          </p:cNvSpPr>
          <p:nvPr/>
        </p:nvSpPr>
        <p:spPr>
          <a:xfrm>
            <a:off x="842010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rect">
            <a:extLst>
              <a:ext uri="{FF2B5EF4-FFF2-40B4-BE49-F238E27FC236}">
                <a16:creationId xmlns:a16="http://schemas.microsoft.com/office/drawing/2014/main" id="{E1A9DCAB-2F05-4F95-9399-30709A66F37F}"/>
              </a:ext>
            </a:extLst>
          </p:cNvPr>
          <p:cNvSpPr>
            <a:spLocks noGrp="1"/>
          </p:cNvSpPr>
          <p:nvPr/>
        </p:nvSpPr>
        <p:spPr>
          <a:xfrm>
            <a:off x="8582025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rect">
            <a:extLst>
              <a:ext uri="{FF2B5EF4-FFF2-40B4-BE49-F238E27FC236}">
                <a16:creationId xmlns:a16="http://schemas.microsoft.com/office/drawing/2014/main" id="{B021B3C3-748E-4651-A38B-81154FB31C68}"/>
              </a:ext>
            </a:extLst>
          </p:cNvPr>
          <p:cNvSpPr>
            <a:spLocks noGrp="1"/>
          </p:cNvSpPr>
          <p:nvPr/>
        </p:nvSpPr>
        <p:spPr>
          <a:xfrm>
            <a:off x="874395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rect">
            <a:extLst>
              <a:ext uri="{FF2B5EF4-FFF2-40B4-BE49-F238E27FC236}">
                <a16:creationId xmlns:a16="http://schemas.microsoft.com/office/drawing/2014/main" id="{3D26C6C1-46AB-4445-8D88-8D77F778B5BB}"/>
              </a:ext>
            </a:extLst>
          </p:cNvPr>
          <p:cNvSpPr>
            <a:spLocks noGrp="1"/>
          </p:cNvSpPr>
          <p:nvPr/>
        </p:nvSpPr>
        <p:spPr>
          <a:xfrm>
            <a:off x="8905875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rect">
            <a:extLst>
              <a:ext uri="{FF2B5EF4-FFF2-40B4-BE49-F238E27FC236}">
                <a16:creationId xmlns:a16="http://schemas.microsoft.com/office/drawing/2014/main" id="{9252941B-FE01-4421-A00F-82C83788AC7F}"/>
              </a:ext>
            </a:extLst>
          </p:cNvPr>
          <p:cNvSpPr>
            <a:spLocks noGrp="1"/>
          </p:cNvSpPr>
          <p:nvPr/>
        </p:nvSpPr>
        <p:spPr>
          <a:xfrm>
            <a:off x="906780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rect">
            <a:extLst>
              <a:ext uri="{FF2B5EF4-FFF2-40B4-BE49-F238E27FC236}">
                <a16:creationId xmlns:a16="http://schemas.microsoft.com/office/drawing/2014/main" id="{F91ED7FB-F07E-4ACE-A5E0-3AC6D3EF6515}"/>
              </a:ext>
            </a:extLst>
          </p:cNvPr>
          <p:cNvSpPr>
            <a:spLocks noGrp="1"/>
          </p:cNvSpPr>
          <p:nvPr/>
        </p:nvSpPr>
        <p:spPr>
          <a:xfrm>
            <a:off x="9229725" y="2752725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rect">
            <a:extLst>
              <a:ext uri="{FF2B5EF4-FFF2-40B4-BE49-F238E27FC236}">
                <a16:creationId xmlns:a16="http://schemas.microsoft.com/office/drawing/2014/main" id="{3B28CE03-4735-4A1D-A24D-15A3AEE1D453}"/>
              </a:ext>
            </a:extLst>
          </p:cNvPr>
          <p:cNvSpPr>
            <a:spLocks noGrp="1"/>
          </p:cNvSpPr>
          <p:nvPr/>
        </p:nvSpPr>
        <p:spPr>
          <a:xfrm>
            <a:off x="939165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rect">
            <a:extLst>
              <a:ext uri="{FF2B5EF4-FFF2-40B4-BE49-F238E27FC236}">
                <a16:creationId xmlns:a16="http://schemas.microsoft.com/office/drawing/2014/main" id="{35D5665B-948C-4284-B044-34ADD7545D34}"/>
              </a:ext>
            </a:extLst>
          </p:cNvPr>
          <p:cNvSpPr>
            <a:spLocks noGrp="1"/>
          </p:cNvSpPr>
          <p:nvPr/>
        </p:nvSpPr>
        <p:spPr>
          <a:xfrm>
            <a:off x="9553575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rect">
            <a:extLst>
              <a:ext uri="{FF2B5EF4-FFF2-40B4-BE49-F238E27FC236}">
                <a16:creationId xmlns:a16="http://schemas.microsoft.com/office/drawing/2014/main" id="{F517F019-CC56-4485-AC84-62B1052B4CD1}"/>
              </a:ext>
            </a:extLst>
          </p:cNvPr>
          <p:cNvSpPr>
            <a:spLocks noGrp="1"/>
          </p:cNvSpPr>
          <p:nvPr/>
        </p:nvSpPr>
        <p:spPr>
          <a:xfrm>
            <a:off x="971550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rect">
            <a:extLst>
              <a:ext uri="{FF2B5EF4-FFF2-40B4-BE49-F238E27FC236}">
                <a16:creationId xmlns:a16="http://schemas.microsoft.com/office/drawing/2014/main" id="{CB821877-C543-41DF-A711-4407BB699365}"/>
              </a:ext>
            </a:extLst>
          </p:cNvPr>
          <p:cNvSpPr>
            <a:spLocks noGrp="1"/>
          </p:cNvSpPr>
          <p:nvPr/>
        </p:nvSpPr>
        <p:spPr>
          <a:xfrm>
            <a:off x="9877425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rect">
            <a:extLst>
              <a:ext uri="{FF2B5EF4-FFF2-40B4-BE49-F238E27FC236}">
                <a16:creationId xmlns:a16="http://schemas.microsoft.com/office/drawing/2014/main" id="{BD6A4729-3F8F-44FD-8C41-A5817006B3BA}"/>
              </a:ext>
            </a:extLst>
          </p:cNvPr>
          <p:cNvSpPr>
            <a:spLocks noGrp="1"/>
          </p:cNvSpPr>
          <p:nvPr/>
        </p:nvSpPr>
        <p:spPr>
          <a:xfrm>
            <a:off x="1003935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rect">
            <a:extLst>
              <a:ext uri="{FF2B5EF4-FFF2-40B4-BE49-F238E27FC236}">
                <a16:creationId xmlns:a16="http://schemas.microsoft.com/office/drawing/2014/main" id="{11BD24CA-BC5F-4C7F-A0D3-BD86FB5CC061}"/>
              </a:ext>
            </a:extLst>
          </p:cNvPr>
          <p:cNvSpPr>
            <a:spLocks noGrp="1"/>
          </p:cNvSpPr>
          <p:nvPr/>
        </p:nvSpPr>
        <p:spPr>
          <a:xfrm>
            <a:off x="10201275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rect">
            <a:extLst>
              <a:ext uri="{FF2B5EF4-FFF2-40B4-BE49-F238E27FC236}">
                <a16:creationId xmlns:a16="http://schemas.microsoft.com/office/drawing/2014/main" id="{847784AF-2086-463B-B426-932EFEFB35CB}"/>
              </a:ext>
            </a:extLst>
          </p:cNvPr>
          <p:cNvSpPr>
            <a:spLocks noGrp="1"/>
          </p:cNvSpPr>
          <p:nvPr/>
        </p:nvSpPr>
        <p:spPr>
          <a:xfrm>
            <a:off x="10363200" y="27527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rect">
            <a:extLst>
              <a:ext uri="{FF2B5EF4-FFF2-40B4-BE49-F238E27FC236}">
                <a16:creationId xmlns:a16="http://schemas.microsoft.com/office/drawing/2014/main" id="{6AE9156B-550C-4124-BFED-D6B8091C1BF8}"/>
              </a:ext>
            </a:extLst>
          </p:cNvPr>
          <p:cNvSpPr>
            <a:spLocks noGrp="1"/>
          </p:cNvSpPr>
          <p:nvPr/>
        </p:nvSpPr>
        <p:spPr>
          <a:xfrm>
            <a:off x="809625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2" name="rect">
            <a:extLst>
              <a:ext uri="{FF2B5EF4-FFF2-40B4-BE49-F238E27FC236}">
                <a16:creationId xmlns:a16="http://schemas.microsoft.com/office/drawing/2014/main" id="{778129B8-AEA4-4F34-B1F1-5C65F145E80C}"/>
              </a:ext>
            </a:extLst>
          </p:cNvPr>
          <p:cNvSpPr>
            <a:spLocks noGrp="1"/>
          </p:cNvSpPr>
          <p:nvPr/>
        </p:nvSpPr>
        <p:spPr>
          <a:xfrm>
            <a:off x="8258175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rect">
            <a:extLst>
              <a:ext uri="{FF2B5EF4-FFF2-40B4-BE49-F238E27FC236}">
                <a16:creationId xmlns:a16="http://schemas.microsoft.com/office/drawing/2014/main" id="{6035E1E4-CBEF-411E-83EB-C50BFF792C13}"/>
              </a:ext>
            </a:extLst>
          </p:cNvPr>
          <p:cNvSpPr>
            <a:spLocks noGrp="1"/>
          </p:cNvSpPr>
          <p:nvPr/>
        </p:nvSpPr>
        <p:spPr>
          <a:xfrm>
            <a:off x="842010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rect">
            <a:extLst>
              <a:ext uri="{FF2B5EF4-FFF2-40B4-BE49-F238E27FC236}">
                <a16:creationId xmlns:a16="http://schemas.microsoft.com/office/drawing/2014/main" id="{6B2F588A-3FB7-4C4C-A54C-9887DB054E45}"/>
              </a:ext>
            </a:extLst>
          </p:cNvPr>
          <p:cNvSpPr>
            <a:spLocks noGrp="1"/>
          </p:cNvSpPr>
          <p:nvPr/>
        </p:nvSpPr>
        <p:spPr>
          <a:xfrm>
            <a:off x="8582025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5" name="rect">
            <a:extLst>
              <a:ext uri="{FF2B5EF4-FFF2-40B4-BE49-F238E27FC236}">
                <a16:creationId xmlns:a16="http://schemas.microsoft.com/office/drawing/2014/main" id="{2555AD6C-39F2-4B04-A8A8-BDC827F98639}"/>
              </a:ext>
            </a:extLst>
          </p:cNvPr>
          <p:cNvSpPr>
            <a:spLocks noGrp="1"/>
          </p:cNvSpPr>
          <p:nvPr/>
        </p:nvSpPr>
        <p:spPr>
          <a:xfrm>
            <a:off x="874395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6" name="rect">
            <a:extLst>
              <a:ext uri="{FF2B5EF4-FFF2-40B4-BE49-F238E27FC236}">
                <a16:creationId xmlns:a16="http://schemas.microsoft.com/office/drawing/2014/main" id="{8326108D-9C25-4C6D-BDF7-E413C19D06B8}"/>
              </a:ext>
            </a:extLst>
          </p:cNvPr>
          <p:cNvSpPr>
            <a:spLocks noGrp="1"/>
          </p:cNvSpPr>
          <p:nvPr/>
        </p:nvSpPr>
        <p:spPr>
          <a:xfrm>
            <a:off x="8905875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rect">
            <a:extLst>
              <a:ext uri="{FF2B5EF4-FFF2-40B4-BE49-F238E27FC236}">
                <a16:creationId xmlns:a16="http://schemas.microsoft.com/office/drawing/2014/main" id="{4EF60C46-4A4E-46BB-8D76-549F41D9AD86}"/>
              </a:ext>
            </a:extLst>
          </p:cNvPr>
          <p:cNvSpPr>
            <a:spLocks noGrp="1"/>
          </p:cNvSpPr>
          <p:nvPr/>
        </p:nvSpPr>
        <p:spPr>
          <a:xfrm>
            <a:off x="906780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8" name="rect">
            <a:extLst>
              <a:ext uri="{FF2B5EF4-FFF2-40B4-BE49-F238E27FC236}">
                <a16:creationId xmlns:a16="http://schemas.microsoft.com/office/drawing/2014/main" id="{E9D1B7FE-8E7F-4B57-AF59-1F98B315FCF0}"/>
              </a:ext>
            </a:extLst>
          </p:cNvPr>
          <p:cNvSpPr>
            <a:spLocks noGrp="1"/>
          </p:cNvSpPr>
          <p:nvPr/>
        </p:nvSpPr>
        <p:spPr>
          <a:xfrm>
            <a:off x="9229725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9" name="rect">
            <a:extLst>
              <a:ext uri="{FF2B5EF4-FFF2-40B4-BE49-F238E27FC236}">
                <a16:creationId xmlns:a16="http://schemas.microsoft.com/office/drawing/2014/main" id="{D5D1AAAE-8324-4B93-95C3-C3447FFA4B76}"/>
              </a:ext>
            </a:extLst>
          </p:cNvPr>
          <p:cNvSpPr>
            <a:spLocks noGrp="1"/>
          </p:cNvSpPr>
          <p:nvPr/>
        </p:nvSpPr>
        <p:spPr>
          <a:xfrm>
            <a:off x="939165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rect">
            <a:extLst>
              <a:ext uri="{FF2B5EF4-FFF2-40B4-BE49-F238E27FC236}">
                <a16:creationId xmlns:a16="http://schemas.microsoft.com/office/drawing/2014/main" id="{5916C274-CC0E-4DF7-9EF8-6A561BB85ABF}"/>
              </a:ext>
            </a:extLst>
          </p:cNvPr>
          <p:cNvSpPr>
            <a:spLocks noGrp="1"/>
          </p:cNvSpPr>
          <p:nvPr/>
        </p:nvSpPr>
        <p:spPr>
          <a:xfrm>
            <a:off x="9553575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rect">
            <a:extLst>
              <a:ext uri="{FF2B5EF4-FFF2-40B4-BE49-F238E27FC236}">
                <a16:creationId xmlns:a16="http://schemas.microsoft.com/office/drawing/2014/main" id="{F82A9AB5-8882-4C67-AB19-82EB56657B6B}"/>
              </a:ext>
            </a:extLst>
          </p:cNvPr>
          <p:cNvSpPr>
            <a:spLocks noGrp="1"/>
          </p:cNvSpPr>
          <p:nvPr/>
        </p:nvSpPr>
        <p:spPr>
          <a:xfrm>
            <a:off x="971550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rect">
            <a:extLst>
              <a:ext uri="{FF2B5EF4-FFF2-40B4-BE49-F238E27FC236}">
                <a16:creationId xmlns:a16="http://schemas.microsoft.com/office/drawing/2014/main" id="{725A4C43-2604-4BB1-B8F1-90FCCA3F8A71}"/>
              </a:ext>
            </a:extLst>
          </p:cNvPr>
          <p:cNvSpPr>
            <a:spLocks noGrp="1"/>
          </p:cNvSpPr>
          <p:nvPr/>
        </p:nvSpPr>
        <p:spPr>
          <a:xfrm>
            <a:off x="9877425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rect">
            <a:extLst>
              <a:ext uri="{FF2B5EF4-FFF2-40B4-BE49-F238E27FC236}">
                <a16:creationId xmlns:a16="http://schemas.microsoft.com/office/drawing/2014/main" id="{BABE57BA-90D5-40A5-88A0-059CA8D4AE20}"/>
              </a:ext>
            </a:extLst>
          </p:cNvPr>
          <p:cNvSpPr>
            <a:spLocks noGrp="1"/>
          </p:cNvSpPr>
          <p:nvPr/>
        </p:nvSpPr>
        <p:spPr>
          <a:xfrm>
            <a:off x="1003935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4" name="rect">
            <a:extLst>
              <a:ext uri="{FF2B5EF4-FFF2-40B4-BE49-F238E27FC236}">
                <a16:creationId xmlns:a16="http://schemas.microsoft.com/office/drawing/2014/main" id="{ECFFFEC7-CDD6-4975-959E-38C7CC0B0119}"/>
              </a:ext>
            </a:extLst>
          </p:cNvPr>
          <p:cNvSpPr>
            <a:spLocks noGrp="1"/>
          </p:cNvSpPr>
          <p:nvPr/>
        </p:nvSpPr>
        <p:spPr>
          <a:xfrm>
            <a:off x="10201275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5" name="rect">
            <a:extLst>
              <a:ext uri="{FF2B5EF4-FFF2-40B4-BE49-F238E27FC236}">
                <a16:creationId xmlns:a16="http://schemas.microsoft.com/office/drawing/2014/main" id="{E83FC2F9-52A3-4E26-962F-57322B1C4B1E}"/>
              </a:ext>
            </a:extLst>
          </p:cNvPr>
          <p:cNvSpPr>
            <a:spLocks noGrp="1"/>
          </p:cNvSpPr>
          <p:nvPr/>
        </p:nvSpPr>
        <p:spPr>
          <a:xfrm>
            <a:off x="10363200" y="29718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rect">
            <a:extLst>
              <a:ext uri="{FF2B5EF4-FFF2-40B4-BE49-F238E27FC236}">
                <a16:creationId xmlns:a16="http://schemas.microsoft.com/office/drawing/2014/main" id="{9785C127-4B9D-4CD4-A4EF-6924DC90D2C5}"/>
              </a:ext>
            </a:extLst>
          </p:cNvPr>
          <p:cNvSpPr>
            <a:spLocks noGrp="1"/>
          </p:cNvSpPr>
          <p:nvPr/>
        </p:nvSpPr>
        <p:spPr>
          <a:xfrm>
            <a:off x="809625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rect">
            <a:extLst>
              <a:ext uri="{FF2B5EF4-FFF2-40B4-BE49-F238E27FC236}">
                <a16:creationId xmlns:a16="http://schemas.microsoft.com/office/drawing/2014/main" id="{363B3690-0F61-4F2B-B336-18FBFDC80BD6}"/>
              </a:ext>
            </a:extLst>
          </p:cNvPr>
          <p:cNvSpPr>
            <a:spLocks noGrp="1"/>
          </p:cNvSpPr>
          <p:nvPr/>
        </p:nvSpPr>
        <p:spPr>
          <a:xfrm>
            <a:off x="8258175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8" name="rect">
            <a:extLst>
              <a:ext uri="{FF2B5EF4-FFF2-40B4-BE49-F238E27FC236}">
                <a16:creationId xmlns:a16="http://schemas.microsoft.com/office/drawing/2014/main" id="{739FB903-2836-46D6-BB69-D15E63099FC9}"/>
              </a:ext>
            </a:extLst>
          </p:cNvPr>
          <p:cNvSpPr>
            <a:spLocks noGrp="1"/>
          </p:cNvSpPr>
          <p:nvPr/>
        </p:nvSpPr>
        <p:spPr>
          <a:xfrm>
            <a:off x="842010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9" name="rect">
            <a:extLst>
              <a:ext uri="{FF2B5EF4-FFF2-40B4-BE49-F238E27FC236}">
                <a16:creationId xmlns:a16="http://schemas.microsoft.com/office/drawing/2014/main" id="{EE22D739-1DEA-46A8-AC58-D7F5CA58A539}"/>
              </a:ext>
            </a:extLst>
          </p:cNvPr>
          <p:cNvSpPr>
            <a:spLocks noGrp="1"/>
          </p:cNvSpPr>
          <p:nvPr/>
        </p:nvSpPr>
        <p:spPr>
          <a:xfrm>
            <a:off x="8582025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0" name="rect">
            <a:extLst>
              <a:ext uri="{FF2B5EF4-FFF2-40B4-BE49-F238E27FC236}">
                <a16:creationId xmlns:a16="http://schemas.microsoft.com/office/drawing/2014/main" id="{23543891-C510-4B08-AD67-4FCAD077E119}"/>
              </a:ext>
            </a:extLst>
          </p:cNvPr>
          <p:cNvSpPr>
            <a:spLocks noGrp="1"/>
          </p:cNvSpPr>
          <p:nvPr/>
        </p:nvSpPr>
        <p:spPr>
          <a:xfrm>
            <a:off x="874395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1" name="rect">
            <a:extLst>
              <a:ext uri="{FF2B5EF4-FFF2-40B4-BE49-F238E27FC236}">
                <a16:creationId xmlns:a16="http://schemas.microsoft.com/office/drawing/2014/main" id="{53AAB08C-595F-4FAF-BB10-F92371E9C93D}"/>
              </a:ext>
            </a:extLst>
          </p:cNvPr>
          <p:cNvSpPr>
            <a:spLocks noGrp="1"/>
          </p:cNvSpPr>
          <p:nvPr/>
        </p:nvSpPr>
        <p:spPr>
          <a:xfrm>
            <a:off x="8905875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2" name="rect">
            <a:extLst>
              <a:ext uri="{FF2B5EF4-FFF2-40B4-BE49-F238E27FC236}">
                <a16:creationId xmlns:a16="http://schemas.microsoft.com/office/drawing/2014/main" id="{3BD22466-BD61-4673-BC1C-BD751A00A3EF}"/>
              </a:ext>
            </a:extLst>
          </p:cNvPr>
          <p:cNvSpPr>
            <a:spLocks noGrp="1"/>
          </p:cNvSpPr>
          <p:nvPr/>
        </p:nvSpPr>
        <p:spPr>
          <a:xfrm>
            <a:off x="906780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3" name="rect">
            <a:extLst>
              <a:ext uri="{FF2B5EF4-FFF2-40B4-BE49-F238E27FC236}">
                <a16:creationId xmlns:a16="http://schemas.microsoft.com/office/drawing/2014/main" id="{95EF5EFE-9571-49B7-93AF-18B982A3A22D}"/>
              </a:ext>
            </a:extLst>
          </p:cNvPr>
          <p:cNvSpPr>
            <a:spLocks noGrp="1"/>
          </p:cNvSpPr>
          <p:nvPr/>
        </p:nvSpPr>
        <p:spPr>
          <a:xfrm>
            <a:off x="9229725" y="3190875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4" name="rect">
            <a:extLst>
              <a:ext uri="{FF2B5EF4-FFF2-40B4-BE49-F238E27FC236}">
                <a16:creationId xmlns:a16="http://schemas.microsoft.com/office/drawing/2014/main" id="{6F278F76-63C4-43BF-9464-9F810DAC49ED}"/>
              </a:ext>
            </a:extLst>
          </p:cNvPr>
          <p:cNvSpPr>
            <a:spLocks noGrp="1"/>
          </p:cNvSpPr>
          <p:nvPr/>
        </p:nvSpPr>
        <p:spPr>
          <a:xfrm>
            <a:off x="939165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5" name="rect">
            <a:extLst>
              <a:ext uri="{FF2B5EF4-FFF2-40B4-BE49-F238E27FC236}">
                <a16:creationId xmlns:a16="http://schemas.microsoft.com/office/drawing/2014/main" id="{C2F55823-3039-4BF0-A5E1-C50796C58432}"/>
              </a:ext>
            </a:extLst>
          </p:cNvPr>
          <p:cNvSpPr>
            <a:spLocks noGrp="1"/>
          </p:cNvSpPr>
          <p:nvPr/>
        </p:nvSpPr>
        <p:spPr>
          <a:xfrm>
            <a:off x="9553575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6" name="rect">
            <a:extLst>
              <a:ext uri="{FF2B5EF4-FFF2-40B4-BE49-F238E27FC236}">
                <a16:creationId xmlns:a16="http://schemas.microsoft.com/office/drawing/2014/main" id="{A9EC63CF-7CE3-4469-AF72-58BF2B50645B}"/>
              </a:ext>
            </a:extLst>
          </p:cNvPr>
          <p:cNvSpPr>
            <a:spLocks noGrp="1"/>
          </p:cNvSpPr>
          <p:nvPr/>
        </p:nvSpPr>
        <p:spPr>
          <a:xfrm>
            <a:off x="971550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7" name="rect">
            <a:extLst>
              <a:ext uri="{FF2B5EF4-FFF2-40B4-BE49-F238E27FC236}">
                <a16:creationId xmlns:a16="http://schemas.microsoft.com/office/drawing/2014/main" id="{FE9988F0-8912-45FC-BF7A-77DF059315FE}"/>
              </a:ext>
            </a:extLst>
          </p:cNvPr>
          <p:cNvSpPr>
            <a:spLocks noGrp="1"/>
          </p:cNvSpPr>
          <p:nvPr/>
        </p:nvSpPr>
        <p:spPr>
          <a:xfrm>
            <a:off x="9877425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8" name="rect">
            <a:extLst>
              <a:ext uri="{FF2B5EF4-FFF2-40B4-BE49-F238E27FC236}">
                <a16:creationId xmlns:a16="http://schemas.microsoft.com/office/drawing/2014/main" id="{D78AB226-4CF5-4B7D-BA60-0F5231393F6F}"/>
              </a:ext>
            </a:extLst>
          </p:cNvPr>
          <p:cNvSpPr>
            <a:spLocks noGrp="1"/>
          </p:cNvSpPr>
          <p:nvPr/>
        </p:nvSpPr>
        <p:spPr>
          <a:xfrm>
            <a:off x="1003935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9" name="rect">
            <a:extLst>
              <a:ext uri="{FF2B5EF4-FFF2-40B4-BE49-F238E27FC236}">
                <a16:creationId xmlns:a16="http://schemas.microsoft.com/office/drawing/2014/main" id="{456B4F4D-F682-42EE-85DF-F874FC4BFDED}"/>
              </a:ext>
            </a:extLst>
          </p:cNvPr>
          <p:cNvSpPr>
            <a:spLocks noGrp="1"/>
          </p:cNvSpPr>
          <p:nvPr/>
        </p:nvSpPr>
        <p:spPr>
          <a:xfrm>
            <a:off x="10201275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0" name="rect">
            <a:extLst>
              <a:ext uri="{FF2B5EF4-FFF2-40B4-BE49-F238E27FC236}">
                <a16:creationId xmlns:a16="http://schemas.microsoft.com/office/drawing/2014/main" id="{E7982C94-CA9B-440E-8FF3-D1A12CAFF5EC}"/>
              </a:ext>
            </a:extLst>
          </p:cNvPr>
          <p:cNvSpPr>
            <a:spLocks noGrp="1"/>
          </p:cNvSpPr>
          <p:nvPr/>
        </p:nvSpPr>
        <p:spPr>
          <a:xfrm>
            <a:off x="10363200" y="31908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1" name="rect">
            <a:extLst>
              <a:ext uri="{FF2B5EF4-FFF2-40B4-BE49-F238E27FC236}">
                <a16:creationId xmlns:a16="http://schemas.microsoft.com/office/drawing/2014/main" id="{3FD9C747-82F0-46F8-8F27-CBDD383813F6}"/>
              </a:ext>
            </a:extLst>
          </p:cNvPr>
          <p:cNvSpPr>
            <a:spLocks noGrp="1"/>
          </p:cNvSpPr>
          <p:nvPr/>
        </p:nvSpPr>
        <p:spPr>
          <a:xfrm>
            <a:off x="809625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2" name="rect">
            <a:extLst>
              <a:ext uri="{FF2B5EF4-FFF2-40B4-BE49-F238E27FC236}">
                <a16:creationId xmlns:a16="http://schemas.microsoft.com/office/drawing/2014/main" id="{4F53C3A2-4BC0-4C91-A4E3-6892C2FF4B23}"/>
              </a:ext>
            </a:extLst>
          </p:cNvPr>
          <p:cNvSpPr>
            <a:spLocks noGrp="1"/>
          </p:cNvSpPr>
          <p:nvPr/>
        </p:nvSpPr>
        <p:spPr>
          <a:xfrm>
            <a:off x="8258175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3" name="rect">
            <a:extLst>
              <a:ext uri="{FF2B5EF4-FFF2-40B4-BE49-F238E27FC236}">
                <a16:creationId xmlns:a16="http://schemas.microsoft.com/office/drawing/2014/main" id="{85ABCD0D-4A24-4269-8E6C-B32BDD851DFD}"/>
              </a:ext>
            </a:extLst>
          </p:cNvPr>
          <p:cNvSpPr>
            <a:spLocks noGrp="1"/>
          </p:cNvSpPr>
          <p:nvPr/>
        </p:nvSpPr>
        <p:spPr>
          <a:xfrm>
            <a:off x="842010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4" name="rect">
            <a:extLst>
              <a:ext uri="{FF2B5EF4-FFF2-40B4-BE49-F238E27FC236}">
                <a16:creationId xmlns:a16="http://schemas.microsoft.com/office/drawing/2014/main" id="{D8708BEC-BA6E-4887-99CB-B8364892E1EE}"/>
              </a:ext>
            </a:extLst>
          </p:cNvPr>
          <p:cNvSpPr>
            <a:spLocks noGrp="1"/>
          </p:cNvSpPr>
          <p:nvPr/>
        </p:nvSpPr>
        <p:spPr>
          <a:xfrm>
            <a:off x="8582025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5" name="rect">
            <a:extLst>
              <a:ext uri="{FF2B5EF4-FFF2-40B4-BE49-F238E27FC236}">
                <a16:creationId xmlns:a16="http://schemas.microsoft.com/office/drawing/2014/main" id="{168FDC35-1A3A-4B95-903B-FE8EC5AEF2D0}"/>
              </a:ext>
            </a:extLst>
          </p:cNvPr>
          <p:cNvSpPr>
            <a:spLocks noGrp="1"/>
          </p:cNvSpPr>
          <p:nvPr/>
        </p:nvSpPr>
        <p:spPr>
          <a:xfrm>
            <a:off x="874395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6" name="rect">
            <a:extLst>
              <a:ext uri="{FF2B5EF4-FFF2-40B4-BE49-F238E27FC236}">
                <a16:creationId xmlns:a16="http://schemas.microsoft.com/office/drawing/2014/main" id="{8D371C03-2905-4611-A4A4-3C48EC411671}"/>
              </a:ext>
            </a:extLst>
          </p:cNvPr>
          <p:cNvSpPr>
            <a:spLocks noGrp="1"/>
          </p:cNvSpPr>
          <p:nvPr/>
        </p:nvSpPr>
        <p:spPr>
          <a:xfrm>
            <a:off x="8905875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7" name="rect">
            <a:extLst>
              <a:ext uri="{FF2B5EF4-FFF2-40B4-BE49-F238E27FC236}">
                <a16:creationId xmlns:a16="http://schemas.microsoft.com/office/drawing/2014/main" id="{1766D918-A419-4D0F-BCD4-59D17C2D6D5C}"/>
              </a:ext>
            </a:extLst>
          </p:cNvPr>
          <p:cNvSpPr>
            <a:spLocks noGrp="1"/>
          </p:cNvSpPr>
          <p:nvPr/>
        </p:nvSpPr>
        <p:spPr>
          <a:xfrm>
            <a:off x="906780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8" name="rect">
            <a:extLst>
              <a:ext uri="{FF2B5EF4-FFF2-40B4-BE49-F238E27FC236}">
                <a16:creationId xmlns:a16="http://schemas.microsoft.com/office/drawing/2014/main" id="{52C38893-5761-4E84-A55C-71F96CE8B266}"/>
              </a:ext>
            </a:extLst>
          </p:cNvPr>
          <p:cNvSpPr>
            <a:spLocks noGrp="1"/>
          </p:cNvSpPr>
          <p:nvPr/>
        </p:nvSpPr>
        <p:spPr>
          <a:xfrm>
            <a:off x="9229725" y="340995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9" name="rect">
            <a:extLst>
              <a:ext uri="{FF2B5EF4-FFF2-40B4-BE49-F238E27FC236}">
                <a16:creationId xmlns:a16="http://schemas.microsoft.com/office/drawing/2014/main" id="{566B1C23-B218-4DC0-82B4-6D63E945199C}"/>
              </a:ext>
            </a:extLst>
          </p:cNvPr>
          <p:cNvSpPr>
            <a:spLocks noGrp="1"/>
          </p:cNvSpPr>
          <p:nvPr/>
        </p:nvSpPr>
        <p:spPr>
          <a:xfrm>
            <a:off x="939165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0" name="rect">
            <a:extLst>
              <a:ext uri="{FF2B5EF4-FFF2-40B4-BE49-F238E27FC236}">
                <a16:creationId xmlns:a16="http://schemas.microsoft.com/office/drawing/2014/main" id="{9BC3620F-4196-45E5-9D35-9D6900A0B8EA}"/>
              </a:ext>
            </a:extLst>
          </p:cNvPr>
          <p:cNvSpPr>
            <a:spLocks noGrp="1"/>
          </p:cNvSpPr>
          <p:nvPr/>
        </p:nvSpPr>
        <p:spPr>
          <a:xfrm>
            <a:off x="9553575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1" name="rect">
            <a:extLst>
              <a:ext uri="{FF2B5EF4-FFF2-40B4-BE49-F238E27FC236}">
                <a16:creationId xmlns:a16="http://schemas.microsoft.com/office/drawing/2014/main" id="{85E8D71C-A9F8-48D0-92CA-74365A361224}"/>
              </a:ext>
            </a:extLst>
          </p:cNvPr>
          <p:cNvSpPr>
            <a:spLocks noGrp="1"/>
          </p:cNvSpPr>
          <p:nvPr/>
        </p:nvSpPr>
        <p:spPr>
          <a:xfrm>
            <a:off x="971550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2" name="rect">
            <a:extLst>
              <a:ext uri="{FF2B5EF4-FFF2-40B4-BE49-F238E27FC236}">
                <a16:creationId xmlns:a16="http://schemas.microsoft.com/office/drawing/2014/main" id="{BCF7E08F-4C45-4E41-92CD-B35ADBBCBAA9}"/>
              </a:ext>
            </a:extLst>
          </p:cNvPr>
          <p:cNvSpPr>
            <a:spLocks noGrp="1"/>
          </p:cNvSpPr>
          <p:nvPr/>
        </p:nvSpPr>
        <p:spPr>
          <a:xfrm>
            <a:off x="9877425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3" name="rect">
            <a:extLst>
              <a:ext uri="{FF2B5EF4-FFF2-40B4-BE49-F238E27FC236}">
                <a16:creationId xmlns:a16="http://schemas.microsoft.com/office/drawing/2014/main" id="{68C2C74A-37B4-4F4D-B916-1C468F4BF0EF}"/>
              </a:ext>
            </a:extLst>
          </p:cNvPr>
          <p:cNvSpPr>
            <a:spLocks noGrp="1"/>
          </p:cNvSpPr>
          <p:nvPr/>
        </p:nvSpPr>
        <p:spPr>
          <a:xfrm>
            <a:off x="1003935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4" name="rect">
            <a:extLst>
              <a:ext uri="{FF2B5EF4-FFF2-40B4-BE49-F238E27FC236}">
                <a16:creationId xmlns:a16="http://schemas.microsoft.com/office/drawing/2014/main" id="{30E2801B-BD4D-4BCF-AFC3-1A6B0CAAD018}"/>
              </a:ext>
            </a:extLst>
          </p:cNvPr>
          <p:cNvSpPr>
            <a:spLocks noGrp="1"/>
          </p:cNvSpPr>
          <p:nvPr/>
        </p:nvSpPr>
        <p:spPr>
          <a:xfrm>
            <a:off x="10201275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5" name="rect">
            <a:extLst>
              <a:ext uri="{FF2B5EF4-FFF2-40B4-BE49-F238E27FC236}">
                <a16:creationId xmlns:a16="http://schemas.microsoft.com/office/drawing/2014/main" id="{5A06ED54-60E3-4E3A-A85E-AA1203EFF50E}"/>
              </a:ext>
            </a:extLst>
          </p:cNvPr>
          <p:cNvSpPr>
            <a:spLocks noGrp="1"/>
          </p:cNvSpPr>
          <p:nvPr/>
        </p:nvSpPr>
        <p:spPr>
          <a:xfrm>
            <a:off x="10363200" y="340995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6" name="rect">
            <a:extLst>
              <a:ext uri="{FF2B5EF4-FFF2-40B4-BE49-F238E27FC236}">
                <a16:creationId xmlns:a16="http://schemas.microsoft.com/office/drawing/2014/main" id="{7DDE6968-C36B-453E-AC18-C241CB38D214}"/>
              </a:ext>
            </a:extLst>
          </p:cNvPr>
          <p:cNvSpPr>
            <a:spLocks noGrp="1"/>
          </p:cNvSpPr>
          <p:nvPr/>
        </p:nvSpPr>
        <p:spPr>
          <a:xfrm>
            <a:off x="809625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7" name="rect">
            <a:extLst>
              <a:ext uri="{FF2B5EF4-FFF2-40B4-BE49-F238E27FC236}">
                <a16:creationId xmlns:a16="http://schemas.microsoft.com/office/drawing/2014/main" id="{09617601-9248-4EF6-9637-717E856A7756}"/>
              </a:ext>
            </a:extLst>
          </p:cNvPr>
          <p:cNvSpPr>
            <a:spLocks noGrp="1"/>
          </p:cNvSpPr>
          <p:nvPr/>
        </p:nvSpPr>
        <p:spPr>
          <a:xfrm>
            <a:off x="8258175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8" name="rect">
            <a:extLst>
              <a:ext uri="{FF2B5EF4-FFF2-40B4-BE49-F238E27FC236}">
                <a16:creationId xmlns:a16="http://schemas.microsoft.com/office/drawing/2014/main" id="{1A0D9300-247A-4DB3-A9A3-7FC5E7B9FF43}"/>
              </a:ext>
            </a:extLst>
          </p:cNvPr>
          <p:cNvSpPr>
            <a:spLocks noGrp="1"/>
          </p:cNvSpPr>
          <p:nvPr/>
        </p:nvSpPr>
        <p:spPr>
          <a:xfrm>
            <a:off x="842010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9" name="rect">
            <a:extLst>
              <a:ext uri="{FF2B5EF4-FFF2-40B4-BE49-F238E27FC236}">
                <a16:creationId xmlns:a16="http://schemas.microsoft.com/office/drawing/2014/main" id="{33BD096F-D8D5-4325-9C97-EAB42A91CD83}"/>
              </a:ext>
            </a:extLst>
          </p:cNvPr>
          <p:cNvSpPr>
            <a:spLocks noGrp="1"/>
          </p:cNvSpPr>
          <p:nvPr/>
        </p:nvSpPr>
        <p:spPr>
          <a:xfrm>
            <a:off x="8582025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0" name="rect">
            <a:extLst>
              <a:ext uri="{FF2B5EF4-FFF2-40B4-BE49-F238E27FC236}">
                <a16:creationId xmlns:a16="http://schemas.microsoft.com/office/drawing/2014/main" id="{8D1F8A94-4ABE-4876-8236-7900FA0865F8}"/>
              </a:ext>
            </a:extLst>
          </p:cNvPr>
          <p:cNvSpPr>
            <a:spLocks noGrp="1"/>
          </p:cNvSpPr>
          <p:nvPr/>
        </p:nvSpPr>
        <p:spPr>
          <a:xfrm>
            <a:off x="874395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1" name="rect">
            <a:extLst>
              <a:ext uri="{FF2B5EF4-FFF2-40B4-BE49-F238E27FC236}">
                <a16:creationId xmlns:a16="http://schemas.microsoft.com/office/drawing/2014/main" id="{927031E0-2167-45A6-A9DE-B5DAF301CD43}"/>
              </a:ext>
            </a:extLst>
          </p:cNvPr>
          <p:cNvSpPr>
            <a:spLocks noGrp="1"/>
          </p:cNvSpPr>
          <p:nvPr/>
        </p:nvSpPr>
        <p:spPr>
          <a:xfrm>
            <a:off x="8905875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2" name="rect">
            <a:extLst>
              <a:ext uri="{FF2B5EF4-FFF2-40B4-BE49-F238E27FC236}">
                <a16:creationId xmlns:a16="http://schemas.microsoft.com/office/drawing/2014/main" id="{56EDA024-957E-4BB1-9C72-68DF4CCA4CA2}"/>
              </a:ext>
            </a:extLst>
          </p:cNvPr>
          <p:cNvSpPr>
            <a:spLocks noGrp="1"/>
          </p:cNvSpPr>
          <p:nvPr/>
        </p:nvSpPr>
        <p:spPr>
          <a:xfrm>
            <a:off x="906780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3" name="rect">
            <a:extLst>
              <a:ext uri="{FF2B5EF4-FFF2-40B4-BE49-F238E27FC236}">
                <a16:creationId xmlns:a16="http://schemas.microsoft.com/office/drawing/2014/main" id="{CFDB29B8-030C-40EE-803E-F09310EA5F10}"/>
              </a:ext>
            </a:extLst>
          </p:cNvPr>
          <p:cNvSpPr>
            <a:spLocks noGrp="1"/>
          </p:cNvSpPr>
          <p:nvPr/>
        </p:nvSpPr>
        <p:spPr>
          <a:xfrm>
            <a:off x="9229725" y="3629025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4" name="rect">
            <a:extLst>
              <a:ext uri="{FF2B5EF4-FFF2-40B4-BE49-F238E27FC236}">
                <a16:creationId xmlns:a16="http://schemas.microsoft.com/office/drawing/2014/main" id="{9985FF82-BCD0-446A-A3D4-D2F57AE9F5DD}"/>
              </a:ext>
            </a:extLst>
          </p:cNvPr>
          <p:cNvSpPr>
            <a:spLocks noGrp="1"/>
          </p:cNvSpPr>
          <p:nvPr/>
        </p:nvSpPr>
        <p:spPr>
          <a:xfrm>
            <a:off x="939165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5" name="rect">
            <a:extLst>
              <a:ext uri="{FF2B5EF4-FFF2-40B4-BE49-F238E27FC236}">
                <a16:creationId xmlns:a16="http://schemas.microsoft.com/office/drawing/2014/main" id="{173F0D4F-2193-482C-A279-975ED741B614}"/>
              </a:ext>
            </a:extLst>
          </p:cNvPr>
          <p:cNvSpPr>
            <a:spLocks noGrp="1"/>
          </p:cNvSpPr>
          <p:nvPr/>
        </p:nvSpPr>
        <p:spPr>
          <a:xfrm>
            <a:off x="9553575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6" name="rect">
            <a:extLst>
              <a:ext uri="{FF2B5EF4-FFF2-40B4-BE49-F238E27FC236}">
                <a16:creationId xmlns:a16="http://schemas.microsoft.com/office/drawing/2014/main" id="{EA42487E-6AE1-4F44-9B47-4CDB11EE1939}"/>
              </a:ext>
            </a:extLst>
          </p:cNvPr>
          <p:cNvSpPr>
            <a:spLocks noGrp="1"/>
          </p:cNvSpPr>
          <p:nvPr/>
        </p:nvSpPr>
        <p:spPr>
          <a:xfrm>
            <a:off x="971550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7" name="rect">
            <a:extLst>
              <a:ext uri="{FF2B5EF4-FFF2-40B4-BE49-F238E27FC236}">
                <a16:creationId xmlns:a16="http://schemas.microsoft.com/office/drawing/2014/main" id="{3CD80AE0-C11B-42CE-82F1-B1D03A8309FA}"/>
              </a:ext>
            </a:extLst>
          </p:cNvPr>
          <p:cNvSpPr>
            <a:spLocks noGrp="1"/>
          </p:cNvSpPr>
          <p:nvPr/>
        </p:nvSpPr>
        <p:spPr>
          <a:xfrm>
            <a:off x="9877425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8" name="rect">
            <a:extLst>
              <a:ext uri="{FF2B5EF4-FFF2-40B4-BE49-F238E27FC236}">
                <a16:creationId xmlns:a16="http://schemas.microsoft.com/office/drawing/2014/main" id="{0F445349-3488-4F5A-AF88-5E98503C7748}"/>
              </a:ext>
            </a:extLst>
          </p:cNvPr>
          <p:cNvSpPr>
            <a:spLocks noGrp="1"/>
          </p:cNvSpPr>
          <p:nvPr/>
        </p:nvSpPr>
        <p:spPr>
          <a:xfrm>
            <a:off x="1003935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9" name="rect">
            <a:extLst>
              <a:ext uri="{FF2B5EF4-FFF2-40B4-BE49-F238E27FC236}">
                <a16:creationId xmlns:a16="http://schemas.microsoft.com/office/drawing/2014/main" id="{0900E382-9C36-43EB-A7BF-0B8856557EFF}"/>
              </a:ext>
            </a:extLst>
          </p:cNvPr>
          <p:cNvSpPr>
            <a:spLocks noGrp="1"/>
          </p:cNvSpPr>
          <p:nvPr/>
        </p:nvSpPr>
        <p:spPr>
          <a:xfrm>
            <a:off x="10201275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0" name="rect">
            <a:extLst>
              <a:ext uri="{FF2B5EF4-FFF2-40B4-BE49-F238E27FC236}">
                <a16:creationId xmlns:a16="http://schemas.microsoft.com/office/drawing/2014/main" id="{9F916CBD-A3AF-47C2-9829-5DABE4B8BCC5}"/>
              </a:ext>
            </a:extLst>
          </p:cNvPr>
          <p:cNvSpPr>
            <a:spLocks noGrp="1"/>
          </p:cNvSpPr>
          <p:nvPr/>
        </p:nvSpPr>
        <p:spPr>
          <a:xfrm>
            <a:off x="10363200" y="362902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1" name="rect">
            <a:extLst>
              <a:ext uri="{FF2B5EF4-FFF2-40B4-BE49-F238E27FC236}">
                <a16:creationId xmlns:a16="http://schemas.microsoft.com/office/drawing/2014/main" id="{4DB7D66A-35ED-4C32-890D-EB840482642F}"/>
              </a:ext>
            </a:extLst>
          </p:cNvPr>
          <p:cNvSpPr>
            <a:spLocks noGrp="1"/>
          </p:cNvSpPr>
          <p:nvPr/>
        </p:nvSpPr>
        <p:spPr>
          <a:xfrm>
            <a:off x="809625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2" name="rect">
            <a:extLst>
              <a:ext uri="{FF2B5EF4-FFF2-40B4-BE49-F238E27FC236}">
                <a16:creationId xmlns:a16="http://schemas.microsoft.com/office/drawing/2014/main" id="{54F50561-355A-4D46-84F5-C7B7162C81FA}"/>
              </a:ext>
            </a:extLst>
          </p:cNvPr>
          <p:cNvSpPr>
            <a:spLocks noGrp="1"/>
          </p:cNvSpPr>
          <p:nvPr/>
        </p:nvSpPr>
        <p:spPr>
          <a:xfrm>
            <a:off x="8258175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3" name="rect">
            <a:extLst>
              <a:ext uri="{FF2B5EF4-FFF2-40B4-BE49-F238E27FC236}">
                <a16:creationId xmlns:a16="http://schemas.microsoft.com/office/drawing/2014/main" id="{EFA393E0-5232-4342-8FD0-FE91D656D8FA}"/>
              </a:ext>
            </a:extLst>
          </p:cNvPr>
          <p:cNvSpPr>
            <a:spLocks noGrp="1"/>
          </p:cNvSpPr>
          <p:nvPr/>
        </p:nvSpPr>
        <p:spPr>
          <a:xfrm>
            <a:off x="842010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4" name="rect">
            <a:extLst>
              <a:ext uri="{FF2B5EF4-FFF2-40B4-BE49-F238E27FC236}">
                <a16:creationId xmlns:a16="http://schemas.microsoft.com/office/drawing/2014/main" id="{91AAC9F5-B270-4345-A6B0-D04E9CC10EAB}"/>
              </a:ext>
            </a:extLst>
          </p:cNvPr>
          <p:cNvSpPr>
            <a:spLocks noGrp="1"/>
          </p:cNvSpPr>
          <p:nvPr/>
        </p:nvSpPr>
        <p:spPr>
          <a:xfrm>
            <a:off x="8582025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5" name="rect">
            <a:extLst>
              <a:ext uri="{FF2B5EF4-FFF2-40B4-BE49-F238E27FC236}">
                <a16:creationId xmlns:a16="http://schemas.microsoft.com/office/drawing/2014/main" id="{A81E239D-498D-429E-A4EF-63FD80F83589}"/>
              </a:ext>
            </a:extLst>
          </p:cNvPr>
          <p:cNvSpPr>
            <a:spLocks noGrp="1"/>
          </p:cNvSpPr>
          <p:nvPr/>
        </p:nvSpPr>
        <p:spPr>
          <a:xfrm>
            <a:off x="874395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6" name="rect">
            <a:extLst>
              <a:ext uri="{FF2B5EF4-FFF2-40B4-BE49-F238E27FC236}">
                <a16:creationId xmlns:a16="http://schemas.microsoft.com/office/drawing/2014/main" id="{2565CF20-B227-493A-A5EB-C925622E909C}"/>
              </a:ext>
            </a:extLst>
          </p:cNvPr>
          <p:cNvSpPr>
            <a:spLocks noGrp="1"/>
          </p:cNvSpPr>
          <p:nvPr/>
        </p:nvSpPr>
        <p:spPr>
          <a:xfrm>
            <a:off x="8905875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7" name="rect">
            <a:extLst>
              <a:ext uri="{FF2B5EF4-FFF2-40B4-BE49-F238E27FC236}">
                <a16:creationId xmlns:a16="http://schemas.microsoft.com/office/drawing/2014/main" id="{EB3521B5-081B-49A3-8CED-5D6F3BC9FD83}"/>
              </a:ext>
            </a:extLst>
          </p:cNvPr>
          <p:cNvSpPr>
            <a:spLocks noGrp="1"/>
          </p:cNvSpPr>
          <p:nvPr/>
        </p:nvSpPr>
        <p:spPr>
          <a:xfrm>
            <a:off x="906780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8" name="rect">
            <a:extLst>
              <a:ext uri="{FF2B5EF4-FFF2-40B4-BE49-F238E27FC236}">
                <a16:creationId xmlns:a16="http://schemas.microsoft.com/office/drawing/2014/main" id="{EDAAEFDF-37F7-4998-B998-4FA6E5FC259F}"/>
              </a:ext>
            </a:extLst>
          </p:cNvPr>
          <p:cNvSpPr>
            <a:spLocks noGrp="1"/>
          </p:cNvSpPr>
          <p:nvPr/>
        </p:nvSpPr>
        <p:spPr>
          <a:xfrm>
            <a:off x="9229725" y="3848100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9" name="rect">
            <a:extLst>
              <a:ext uri="{FF2B5EF4-FFF2-40B4-BE49-F238E27FC236}">
                <a16:creationId xmlns:a16="http://schemas.microsoft.com/office/drawing/2014/main" id="{A5C0B685-0A0F-4DE9-B690-A60942BFCEFC}"/>
              </a:ext>
            </a:extLst>
          </p:cNvPr>
          <p:cNvSpPr>
            <a:spLocks noGrp="1"/>
          </p:cNvSpPr>
          <p:nvPr/>
        </p:nvSpPr>
        <p:spPr>
          <a:xfrm>
            <a:off x="939165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0" name="rect">
            <a:extLst>
              <a:ext uri="{FF2B5EF4-FFF2-40B4-BE49-F238E27FC236}">
                <a16:creationId xmlns:a16="http://schemas.microsoft.com/office/drawing/2014/main" id="{F955E020-F0FD-426B-91FC-332C7A0A7D89}"/>
              </a:ext>
            </a:extLst>
          </p:cNvPr>
          <p:cNvSpPr>
            <a:spLocks noGrp="1"/>
          </p:cNvSpPr>
          <p:nvPr/>
        </p:nvSpPr>
        <p:spPr>
          <a:xfrm>
            <a:off x="9553575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1" name="rect">
            <a:extLst>
              <a:ext uri="{FF2B5EF4-FFF2-40B4-BE49-F238E27FC236}">
                <a16:creationId xmlns:a16="http://schemas.microsoft.com/office/drawing/2014/main" id="{D17EE19C-E9A0-4D2E-A5F8-7EE7F6F06F44}"/>
              </a:ext>
            </a:extLst>
          </p:cNvPr>
          <p:cNvSpPr>
            <a:spLocks noGrp="1"/>
          </p:cNvSpPr>
          <p:nvPr/>
        </p:nvSpPr>
        <p:spPr>
          <a:xfrm>
            <a:off x="971550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2" name="rect">
            <a:extLst>
              <a:ext uri="{FF2B5EF4-FFF2-40B4-BE49-F238E27FC236}">
                <a16:creationId xmlns:a16="http://schemas.microsoft.com/office/drawing/2014/main" id="{7924B0DD-56D5-49A4-9650-A5CCA2BEB57C}"/>
              </a:ext>
            </a:extLst>
          </p:cNvPr>
          <p:cNvSpPr>
            <a:spLocks noGrp="1"/>
          </p:cNvSpPr>
          <p:nvPr/>
        </p:nvSpPr>
        <p:spPr>
          <a:xfrm>
            <a:off x="9877425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3" name="rect">
            <a:extLst>
              <a:ext uri="{FF2B5EF4-FFF2-40B4-BE49-F238E27FC236}">
                <a16:creationId xmlns:a16="http://schemas.microsoft.com/office/drawing/2014/main" id="{7B2A9733-0B1E-48D6-B6A0-78EA1C22BCA3}"/>
              </a:ext>
            </a:extLst>
          </p:cNvPr>
          <p:cNvSpPr>
            <a:spLocks noGrp="1"/>
          </p:cNvSpPr>
          <p:nvPr/>
        </p:nvSpPr>
        <p:spPr>
          <a:xfrm>
            <a:off x="1003935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4" name="rect">
            <a:extLst>
              <a:ext uri="{FF2B5EF4-FFF2-40B4-BE49-F238E27FC236}">
                <a16:creationId xmlns:a16="http://schemas.microsoft.com/office/drawing/2014/main" id="{99BC1614-366D-46B0-81B6-0FE1B277B340}"/>
              </a:ext>
            </a:extLst>
          </p:cNvPr>
          <p:cNvSpPr>
            <a:spLocks noGrp="1"/>
          </p:cNvSpPr>
          <p:nvPr/>
        </p:nvSpPr>
        <p:spPr>
          <a:xfrm>
            <a:off x="10201275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5" name="rect">
            <a:extLst>
              <a:ext uri="{FF2B5EF4-FFF2-40B4-BE49-F238E27FC236}">
                <a16:creationId xmlns:a16="http://schemas.microsoft.com/office/drawing/2014/main" id="{49203882-C44D-499B-8EF6-DFF782D3E005}"/>
              </a:ext>
            </a:extLst>
          </p:cNvPr>
          <p:cNvSpPr>
            <a:spLocks noGrp="1"/>
          </p:cNvSpPr>
          <p:nvPr/>
        </p:nvSpPr>
        <p:spPr>
          <a:xfrm>
            <a:off x="10363200" y="3848100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6" name="rect">
            <a:extLst>
              <a:ext uri="{FF2B5EF4-FFF2-40B4-BE49-F238E27FC236}">
                <a16:creationId xmlns:a16="http://schemas.microsoft.com/office/drawing/2014/main" id="{2C1DEC62-DE25-4680-A962-218AFC3E949C}"/>
              </a:ext>
            </a:extLst>
          </p:cNvPr>
          <p:cNvSpPr>
            <a:spLocks noGrp="1"/>
          </p:cNvSpPr>
          <p:nvPr/>
        </p:nvSpPr>
        <p:spPr>
          <a:xfrm>
            <a:off x="809625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7" name="rect">
            <a:extLst>
              <a:ext uri="{FF2B5EF4-FFF2-40B4-BE49-F238E27FC236}">
                <a16:creationId xmlns:a16="http://schemas.microsoft.com/office/drawing/2014/main" id="{011535CD-27A2-4AE6-B91D-3E2ECD6997AA}"/>
              </a:ext>
            </a:extLst>
          </p:cNvPr>
          <p:cNvSpPr>
            <a:spLocks noGrp="1"/>
          </p:cNvSpPr>
          <p:nvPr/>
        </p:nvSpPr>
        <p:spPr>
          <a:xfrm>
            <a:off x="8258175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8" name="rect">
            <a:extLst>
              <a:ext uri="{FF2B5EF4-FFF2-40B4-BE49-F238E27FC236}">
                <a16:creationId xmlns:a16="http://schemas.microsoft.com/office/drawing/2014/main" id="{5EF37A61-9C3C-471F-AEB3-B9751CC78B64}"/>
              </a:ext>
            </a:extLst>
          </p:cNvPr>
          <p:cNvSpPr>
            <a:spLocks noGrp="1"/>
          </p:cNvSpPr>
          <p:nvPr/>
        </p:nvSpPr>
        <p:spPr>
          <a:xfrm>
            <a:off x="842010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9" name="rect">
            <a:extLst>
              <a:ext uri="{FF2B5EF4-FFF2-40B4-BE49-F238E27FC236}">
                <a16:creationId xmlns:a16="http://schemas.microsoft.com/office/drawing/2014/main" id="{A5F8B2B1-CCD8-44F2-9754-9E66673EC5A7}"/>
              </a:ext>
            </a:extLst>
          </p:cNvPr>
          <p:cNvSpPr>
            <a:spLocks noGrp="1"/>
          </p:cNvSpPr>
          <p:nvPr/>
        </p:nvSpPr>
        <p:spPr>
          <a:xfrm>
            <a:off x="8582025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0" name="rect">
            <a:extLst>
              <a:ext uri="{FF2B5EF4-FFF2-40B4-BE49-F238E27FC236}">
                <a16:creationId xmlns:a16="http://schemas.microsoft.com/office/drawing/2014/main" id="{F98A43D9-663D-408B-9B4F-68F4E1E302D1}"/>
              </a:ext>
            </a:extLst>
          </p:cNvPr>
          <p:cNvSpPr>
            <a:spLocks noGrp="1"/>
          </p:cNvSpPr>
          <p:nvPr/>
        </p:nvSpPr>
        <p:spPr>
          <a:xfrm>
            <a:off x="874395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1" name="rect">
            <a:extLst>
              <a:ext uri="{FF2B5EF4-FFF2-40B4-BE49-F238E27FC236}">
                <a16:creationId xmlns:a16="http://schemas.microsoft.com/office/drawing/2014/main" id="{C744D359-9A1F-4E03-A3B5-5B4BF9A2A6FB}"/>
              </a:ext>
            </a:extLst>
          </p:cNvPr>
          <p:cNvSpPr>
            <a:spLocks noGrp="1"/>
          </p:cNvSpPr>
          <p:nvPr/>
        </p:nvSpPr>
        <p:spPr>
          <a:xfrm>
            <a:off x="8905875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2" name="rect">
            <a:extLst>
              <a:ext uri="{FF2B5EF4-FFF2-40B4-BE49-F238E27FC236}">
                <a16:creationId xmlns:a16="http://schemas.microsoft.com/office/drawing/2014/main" id="{AAA0A0FC-A78B-49D2-A2BD-56C248E69DEA}"/>
              </a:ext>
            </a:extLst>
          </p:cNvPr>
          <p:cNvSpPr>
            <a:spLocks noGrp="1"/>
          </p:cNvSpPr>
          <p:nvPr/>
        </p:nvSpPr>
        <p:spPr>
          <a:xfrm>
            <a:off x="906780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3" name="rect">
            <a:extLst>
              <a:ext uri="{FF2B5EF4-FFF2-40B4-BE49-F238E27FC236}">
                <a16:creationId xmlns:a16="http://schemas.microsoft.com/office/drawing/2014/main" id="{3F91E82B-DF28-4C03-9E62-A1E52FE9E1E4}"/>
              </a:ext>
            </a:extLst>
          </p:cNvPr>
          <p:cNvSpPr>
            <a:spLocks noGrp="1"/>
          </p:cNvSpPr>
          <p:nvPr/>
        </p:nvSpPr>
        <p:spPr>
          <a:xfrm>
            <a:off x="9229725" y="4067175"/>
            <a:ext cx="114300" cy="1619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4" name="rect">
            <a:extLst>
              <a:ext uri="{FF2B5EF4-FFF2-40B4-BE49-F238E27FC236}">
                <a16:creationId xmlns:a16="http://schemas.microsoft.com/office/drawing/2014/main" id="{A9C35D2F-C937-4091-B020-538D3756A58E}"/>
              </a:ext>
            </a:extLst>
          </p:cNvPr>
          <p:cNvSpPr>
            <a:spLocks noGrp="1"/>
          </p:cNvSpPr>
          <p:nvPr/>
        </p:nvSpPr>
        <p:spPr>
          <a:xfrm>
            <a:off x="939165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5" name="rect">
            <a:extLst>
              <a:ext uri="{FF2B5EF4-FFF2-40B4-BE49-F238E27FC236}">
                <a16:creationId xmlns:a16="http://schemas.microsoft.com/office/drawing/2014/main" id="{CEA2E6ED-2D99-4445-BD45-26CC32BC7AD9}"/>
              </a:ext>
            </a:extLst>
          </p:cNvPr>
          <p:cNvSpPr>
            <a:spLocks noGrp="1"/>
          </p:cNvSpPr>
          <p:nvPr/>
        </p:nvSpPr>
        <p:spPr>
          <a:xfrm>
            <a:off x="9553575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6" name="rect">
            <a:extLst>
              <a:ext uri="{FF2B5EF4-FFF2-40B4-BE49-F238E27FC236}">
                <a16:creationId xmlns:a16="http://schemas.microsoft.com/office/drawing/2014/main" id="{34788B6A-A61B-4140-8180-C345917191E6}"/>
              </a:ext>
            </a:extLst>
          </p:cNvPr>
          <p:cNvSpPr>
            <a:spLocks noGrp="1"/>
          </p:cNvSpPr>
          <p:nvPr/>
        </p:nvSpPr>
        <p:spPr>
          <a:xfrm>
            <a:off x="971550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7" name="rect">
            <a:extLst>
              <a:ext uri="{FF2B5EF4-FFF2-40B4-BE49-F238E27FC236}">
                <a16:creationId xmlns:a16="http://schemas.microsoft.com/office/drawing/2014/main" id="{836CD2E7-038F-4E2C-B641-3EAD0529AF8B}"/>
              </a:ext>
            </a:extLst>
          </p:cNvPr>
          <p:cNvSpPr>
            <a:spLocks noGrp="1"/>
          </p:cNvSpPr>
          <p:nvPr/>
        </p:nvSpPr>
        <p:spPr>
          <a:xfrm>
            <a:off x="9877425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8" name="rect">
            <a:extLst>
              <a:ext uri="{FF2B5EF4-FFF2-40B4-BE49-F238E27FC236}">
                <a16:creationId xmlns:a16="http://schemas.microsoft.com/office/drawing/2014/main" id="{B2A11EBF-903E-48C1-A44A-E0912F18896B}"/>
              </a:ext>
            </a:extLst>
          </p:cNvPr>
          <p:cNvSpPr>
            <a:spLocks noGrp="1"/>
          </p:cNvSpPr>
          <p:nvPr/>
        </p:nvSpPr>
        <p:spPr>
          <a:xfrm>
            <a:off x="1003935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9" name="rect">
            <a:extLst>
              <a:ext uri="{FF2B5EF4-FFF2-40B4-BE49-F238E27FC236}">
                <a16:creationId xmlns:a16="http://schemas.microsoft.com/office/drawing/2014/main" id="{995661F0-8481-4C37-917C-95348BC40B90}"/>
              </a:ext>
            </a:extLst>
          </p:cNvPr>
          <p:cNvSpPr>
            <a:spLocks noGrp="1"/>
          </p:cNvSpPr>
          <p:nvPr/>
        </p:nvSpPr>
        <p:spPr>
          <a:xfrm>
            <a:off x="10201275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0" name="rect">
            <a:extLst>
              <a:ext uri="{FF2B5EF4-FFF2-40B4-BE49-F238E27FC236}">
                <a16:creationId xmlns:a16="http://schemas.microsoft.com/office/drawing/2014/main" id="{6BBDCED7-1645-4AAE-89F4-94A00744C3F3}"/>
              </a:ext>
            </a:extLst>
          </p:cNvPr>
          <p:cNvSpPr>
            <a:spLocks noGrp="1"/>
          </p:cNvSpPr>
          <p:nvPr/>
        </p:nvSpPr>
        <p:spPr>
          <a:xfrm>
            <a:off x="10363200" y="4067175"/>
            <a:ext cx="114300" cy="1619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1" name="text">
            <a:extLst>
              <a:ext uri="{FF2B5EF4-FFF2-40B4-BE49-F238E27FC236}">
                <a16:creationId xmlns:a16="http://schemas.microsoft.com/office/drawing/2014/main" id="{9E4D5EF6-5327-4D0C-998E-4590F6882F04}"/>
              </a:ext>
            </a:extLst>
          </p:cNvPr>
          <p:cNvSpPr>
            <a:spLocks noGrp="1"/>
          </p:cNvSpPr>
          <p:nvPr/>
        </p:nvSpPr>
        <p:spPr>
          <a:xfrm>
            <a:off x="7905750" y="4572000"/>
            <a:ext cx="2762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illustrative 10×15 thumbnail</a:t>
            </a:r>
          </a:p>
        </p:txBody>
      </p:sp>
      <p:sp>
        <p:nvSpPr>
          <p:cNvPr id="162" name="text">
            <a:extLst>
              <a:ext uri="{FF2B5EF4-FFF2-40B4-BE49-F238E27FC236}">
                <a16:creationId xmlns:a16="http://schemas.microsoft.com/office/drawing/2014/main" id="{AEE42CE9-3197-4D9A-9521-12470C213621}"/>
              </a:ext>
            </a:extLst>
          </p:cNvPr>
          <p:cNvSpPr>
            <a:spLocks noGrp="1"/>
          </p:cNvSpPr>
          <p:nvPr/>
        </p:nvSpPr>
        <p:spPr>
          <a:xfrm>
            <a:off x="1619250" y="5381625"/>
            <a:ext cx="8953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One merged token represents a 28×28-pixel spatial region before resizing effects.</a:t>
            </a:r>
          </a:p>
        </p:txBody>
      </p:sp>
    </p:spTree>
    <p:extLst>
      <p:ext uri="{BB962C8B-B14F-4D97-AF65-F5344CB8AC3E}">
        <p14:creationId xmlns:p14="http://schemas.microsoft.com/office/powerpoint/2010/main" val="1974961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D5E4D0-78CB-9BBB-14AF-178FAFBD9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587" y="353292"/>
            <a:ext cx="10601600" cy="606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629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">
            <a:extLst>
              <a:ext uri="{FF2B5EF4-FFF2-40B4-BE49-F238E27FC236}">
                <a16:creationId xmlns:a16="http://schemas.microsoft.com/office/drawing/2014/main" id="{0794CC17-7B45-4CBE-A830-7D492F2CAC0A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5578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 14×14 spatial patch and two-frame temporal patch form one ViT input token</a:t>
            </a:r>
          </a:p>
        </p:txBody>
      </p:sp>
      <p:cxnSp>
        <p:nvCxnSpPr>
          <p:cNvPr id="47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7C200832-C1D1-43B5-8429-E4C6A8658567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8D7AEDD6-8D06-4A3C-B0A0-22E56FFEF5F1}"/>
              </a:ext>
            </a:extLst>
          </p:cNvPr>
          <p:cNvSpPr>
            <a:spLocks noGrp="1"/>
          </p:cNvSpPr>
          <p:nvPr/>
        </p:nvSpPr>
        <p:spPr>
          <a:xfrm>
            <a:off x="714375" y="1809750"/>
            <a:ext cx="4572000" cy="314325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E35A2986-0FC0-484F-BA25-7B7E15EF4EF8}"/>
              </a:ext>
            </a:extLst>
          </p:cNvPr>
          <p:cNvSpPr>
            <a:spLocks noGrp="1"/>
          </p:cNvSpPr>
          <p:nvPr/>
        </p:nvSpPr>
        <p:spPr>
          <a:xfrm>
            <a:off x="1238250" y="1952625"/>
            <a:ext cx="1333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frame 0</a:t>
            </a:r>
          </a:p>
        </p:txBody>
      </p:sp>
      <p:sp>
        <p:nvSpPr>
          <p:cNvPr id="6" name="rect">
            <a:extLst>
              <a:ext uri="{FF2B5EF4-FFF2-40B4-BE49-F238E27FC236}">
                <a16:creationId xmlns:a16="http://schemas.microsoft.com/office/drawing/2014/main" id="{0A6CC0B4-671A-46E0-9A11-B25C401621B1}"/>
              </a:ext>
            </a:extLst>
          </p:cNvPr>
          <p:cNvSpPr>
            <a:spLocks noGrp="1"/>
          </p:cNvSpPr>
          <p:nvPr/>
        </p:nvSpPr>
        <p:spPr>
          <a:xfrm>
            <a:off x="123825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">
            <a:extLst>
              <a:ext uri="{FF2B5EF4-FFF2-40B4-BE49-F238E27FC236}">
                <a16:creationId xmlns:a16="http://schemas.microsoft.com/office/drawing/2014/main" id="{8556ED48-A0E4-4F8C-9112-2886DE600ECF}"/>
              </a:ext>
            </a:extLst>
          </p:cNvPr>
          <p:cNvSpPr>
            <a:spLocks noGrp="1"/>
          </p:cNvSpPr>
          <p:nvPr/>
        </p:nvSpPr>
        <p:spPr>
          <a:xfrm>
            <a:off x="152400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4E60F2B7-EB4C-499E-AB20-881F9F39D1AA}"/>
              </a:ext>
            </a:extLst>
          </p:cNvPr>
          <p:cNvSpPr>
            <a:spLocks noGrp="1"/>
          </p:cNvSpPr>
          <p:nvPr/>
        </p:nvSpPr>
        <p:spPr>
          <a:xfrm>
            <a:off x="180975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">
            <a:extLst>
              <a:ext uri="{FF2B5EF4-FFF2-40B4-BE49-F238E27FC236}">
                <a16:creationId xmlns:a16="http://schemas.microsoft.com/office/drawing/2014/main" id="{2FCD30AB-AAD0-4313-9D61-8A0350E6C7B4}"/>
              </a:ext>
            </a:extLst>
          </p:cNvPr>
          <p:cNvSpPr>
            <a:spLocks noGrp="1"/>
          </p:cNvSpPr>
          <p:nvPr/>
        </p:nvSpPr>
        <p:spPr>
          <a:xfrm>
            <a:off x="209550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">
            <a:extLst>
              <a:ext uri="{FF2B5EF4-FFF2-40B4-BE49-F238E27FC236}">
                <a16:creationId xmlns:a16="http://schemas.microsoft.com/office/drawing/2014/main" id="{03B5052C-792F-486C-B766-F02990EB20EF}"/>
              </a:ext>
            </a:extLst>
          </p:cNvPr>
          <p:cNvSpPr>
            <a:spLocks noGrp="1"/>
          </p:cNvSpPr>
          <p:nvPr/>
        </p:nvSpPr>
        <p:spPr>
          <a:xfrm>
            <a:off x="1238250" y="26670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">
            <a:extLst>
              <a:ext uri="{FF2B5EF4-FFF2-40B4-BE49-F238E27FC236}">
                <a16:creationId xmlns:a16="http://schemas.microsoft.com/office/drawing/2014/main" id="{39821F61-D1DD-4A10-ACD3-B6CA5DF66C18}"/>
              </a:ext>
            </a:extLst>
          </p:cNvPr>
          <p:cNvSpPr>
            <a:spLocks noGrp="1"/>
          </p:cNvSpPr>
          <p:nvPr/>
        </p:nvSpPr>
        <p:spPr>
          <a:xfrm>
            <a:off x="1524000" y="26670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">
            <a:extLst>
              <a:ext uri="{FF2B5EF4-FFF2-40B4-BE49-F238E27FC236}">
                <a16:creationId xmlns:a16="http://schemas.microsoft.com/office/drawing/2014/main" id="{F1152BF1-46E9-418A-93C6-325A1C40627B}"/>
              </a:ext>
            </a:extLst>
          </p:cNvPr>
          <p:cNvSpPr>
            <a:spLocks noGrp="1"/>
          </p:cNvSpPr>
          <p:nvPr/>
        </p:nvSpPr>
        <p:spPr>
          <a:xfrm>
            <a:off x="1809750" y="2667000"/>
            <a:ext cx="238125" cy="2381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">
            <a:extLst>
              <a:ext uri="{FF2B5EF4-FFF2-40B4-BE49-F238E27FC236}">
                <a16:creationId xmlns:a16="http://schemas.microsoft.com/office/drawing/2014/main" id="{041326BF-2FD9-45DA-9168-85F45EFE225E}"/>
              </a:ext>
            </a:extLst>
          </p:cNvPr>
          <p:cNvSpPr>
            <a:spLocks noGrp="1"/>
          </p:cNvSpPr>
          <p:nvPr/>
        </p:nvSpPr>
        <p:spPr>
          <a:xfrm>
            <a:off x="2095500" y="26670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">
            <a:extLst>
              <a:ext uri="{FF2B5EF4-FFF2-40B4-BE49-F238E27FC236}">
                <a16:creationId xmlns:a16="http://schemas.microsoft.com/office/drawing/2014/main" id="{96533BE8-E7C0-4F43-B73A-D1A2DD4CBAE9}"/>
              </a:ext>
            </a:extLst>
          </p:cNvPr>
          <p:cNvSpPr>
            <a:spLocks noGrp="1"/>
          </p:cNvSpPr>
          <p:nvPr/>
        </p:nvSpPr>
        <p:spPr>
          <a:xfrm>
            <a:off x="123825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">
            <a:extLst>
              <a:ext uri="{FF2B5EF4-FFF2-40B4-BE49-F238E27FC236}">
                <a16:creationId xmlns:a16="http://schemas.microsoft.com/office/drawing/2014/main" id="{2C9A6B4D-336C-4F44-BF64-9004BE79511A}"/>
              </a:ext>
            </a:extLst>
          </p:cNvPr>
          <p:cNvSpPr>
            <a:spLocks noGrp="1"/>
          </p:cNvSpPr>
          <p:nvPr/>
        </p:nvSpPr>
        <p:spPr>
          <a:xfrm>
            <a:off x="152400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">
            <a:extLst>
              <a:ext uri="{FF2B5EF4-FFF2-40B4-BE49-F238E27FC236}">
                <a16:creationId xmlns:a16="http://schemas.microsoft.com/office/drawing/2014/main" id="{CCA9316A-9B29-4699-8FB0-CB943A655C64}"/>
              </a:ext>
            </a:extLst>
          </p:cNvPr>
          <p:cNvSpPr>
            <a:spLocks noGrp="1"/>
          </p:cNvSpPr>
          <p:nvPr/>
        </p:nvSpPr>
        <p:spPr>
          <a:xfrm>
            <a:off x="180975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">
            <a:extLst>
              <a:ext uri="{FF2B5EF4-FFF2-40B4-BE49-F238E27FC236}">
                <a16:creationId xmlns:a16="http://schemas.microsoft.com/office/drawing/2014/main" id="{AEE7844A-8139-49B8-B671-752D4E590B61}"/>
              </a:ext>
            </a:extLst>
          </p:cNvPr>
          <p:cNvSpPr>
            <a:spLocks noGrp="1"/>
          </p:cNvSpPr>
          <p:nvPr/>
        </p:nvSpPr>
        <p:spPr>
          <a:xfrm>
            <a:off x="209550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">
            <a:extLst>
              <a:ext uri="{FF2B5EF4-FFF2-40B4-BE49-F238E27FC236}">
                <a16:creationId xmlns:a16="http://schemas.microsoft.com/office/drawing/2014/main" id="{BDBDC992-1AD1-4192-B482-DFDF71D846EA}"/>
              </a:ext>
            </a:extLst>
          </p:cNvPr>
          <p:cNvSpPr>
            <a:spLocks noGrp="1"/>
          </p:cNvSpPr>
          <p:nvPr/>
        </p:nvSpPr>
        <p:spPr>
          <a:xfrm>
            <a:off x="123825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">
            <a:extLst>
              <a:ext uri="{FF2B5EF4-FFF2-40B4-BE49-F238E27FC236}">
                <a16:creationId xmlns:a16="http://schemas.microsoft.com/office/drawing/2014/main" id="{1A9B3E9D-EDCF-4800-AD33-53F57B572AE8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">
            <a:extLst>
              <a:ext uri="{FF2B5EF4-FFF2-40B4-BE49-F238E27FC236}">
                <a16:creationId xmlns:a16="http://schemas.microsoft.com/office/drawing/2014/main" id="{C6F737C5-94DA-4456-A08E-DF3AB55D0BE8}"/>
              </a:ext>
            </a:extLst>
          </p:cNvPr>
          <p:cNvSpPr>
            <a:spLocks noGrp="1"/>
          </p:cNvSpPr>
          <p:nvPr/>
        </p:nvSpPr>
        <p:spPr>
          <a:xfrm>
            <a:off x="180975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">
            <a:extLst>
              <a:ext uri="{FF2B5EF4-FFF2-40B4-BE49-F238E27FC236}">
                <a16:creationId xmlns:a16="http://schemas.microsoft.com/office/drawing/2014/main" id="{BA27736E-0410-402D-ADD0-734245A29DB5}"/>
              </a:ext>
            </a:extLst>
          </p:cNvPr>
          <p:cNvSpPr>
            <a:spLocks noGrp="1"/>
          </p:cNvSpPr>
          <p:nvPr/>
        </p:nvSpPr>
        <p:spPr>
          <a:xfrm>
            <a:off x="209550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B511EA9A-03D6-4D45-BB4A-D00DDEAA6FB1}"/>
              </a:ext>
            </a:extLst>
          </p:cNvPr>
          <p:cNvSpPr>
            <a:spLocks noGrp="1"/>
          </p:cNvSpPr>
          <p:nvPr/>
        </p:nvSpPr>
        <p:spPr>
          <a:xfrm>
            <a:off x="3048000" y="1952625"/>
            <a:ext cx="1333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frame 1</a:t>
            </a:r>
          </a:p>
        </p:txBody>
      </p:sp>
      <p:sp>
        <p:nvSpPr>
          <p:cNvPr id="23" name="rect">
            <a:extLst>
              <a:ext uri="{FF2B5EF4-FFF2-40B4-BE49-F238E27FC236}">
                <a16:creationId xmlns:a16="http://schemas.microsoft.com/office/drawing/2014/main" id="{CCA33B65-E01F-4508-9DCE-15825686DC69}"/>
              </a:ext>
            </a:extLst>
          </p:cNvPr>
          <p:cNvSpPr>
            <a:spLocks noGrp="1"/>
          </p:cNvSpPr>
          <p:nvPr/>
        </p:nvSpPr>
        <p:spPr>
          <a:xfrm>
            <a:off x="304800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">
            <a:extLst>
              <a:ext uri="{FF2B5EF4-FFF2-40B4-BE49-F238E27FC236}">
                <a16:creationId xmlns:a16="http://schemas.microsoft.com/office/drawing/2014/main" id="{03118E62-F6B2-480C-B1A8-BCF361DFD00D}"/>
              </a:ext>
            </a:extLst>
          </p:cNvPr>
          <p:cNvSpPr>
            <a:spLocks noGrp="1"/>
          </p:cNvSpPr>
          <p:nvPr/>
        </p:nvSpPr>
        <p:spPr>
          <a:xfrm>
            <a:off x="333375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">
            <a:extLst>
              <a:ext uri="{FF2B5EF4-FFF2-40B4-BE49-F238E27FC236}">
                <a16:creationId xmlns:a16="http://schemas.microsoft.com/office/drawing/2014/main" id="{E58E9AA3-2C1B-4288-BE85-1820205714F3}"/>
              </a:ext>
            </a:extLst>
          </p:cNvPr>
          <p:cNvSpPr>
            <a:spLocks noGrp="1"/>
          </p:cNvSpPr>
          <p:nvPr/>
        </p:nvSpPr>
        <p:spPr>
          <a:xfrm>
            <a:off x="361950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">
            <a:extLst>
              <a:ext uri="{FF2B5EF4-FFF2-40B4-BE49-F238E27FC236}">
                <a16:creationId xmlns:a16="http://schemas.microsoft.com/office/drawing/2014/main" id="{72BC1659-9266-4C8C-AB3F-C7EFC9507AAA}"/>
              </a:ext>
            </a:extLst>
          </p:cNvPr>
          <p:cNvSpPr>
            <a:spLocks noGrp="1"/>
          </p:cNvSpPr>
          <p:nvPr/>
        </p:nvSpPr>
        <p:spPr>
          <a:xfrm>
            <a:off x="3905250" y="23812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">
            <a:extLst>
              <a:ext uri="{FF2B5EF4-FFF2-40B4-BE49-F238E27FC236}">
                <a16:creationId xmlns:a16="http://schemas.microsoft.com/office/drawing/2014/main" id="{8FCCE14A-2CA6-4DF0-A360-BC9F3DB82E85}"/>
              </a:ext>
            </a:extLst>
          </p:cNvPr>
          <p:cNvSpPr>
            <a:spLocks noGrp="1"/>
          </p:cNvSpPr>
          <p:nvPr/>
        </p:nvSpPr>
        <p:spPr>
          <a:xfrm>
            <a:off x="3048000" y="26670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">
            <a:extLst>
              <a:ext uri="{FF2B5EF4-FFF2-40B4-BE49-F238E27FC236}">
                <a16:creationId xmlns:a16="http://schemas.microsoft.com/office/drawing/2014/main" id="{4D348AAE-40A6-4BE8-ABCE-246C01E924A9}"/>
              </a:ext>
            </a:extLst>
          </p:cNvPr>
          <p:cNvSpPr>
            <a:spLocks noGrp="1"/>
          </p:cNvSpPr>
          <p:nvPr/>
        </p:nvSpPr>
        <p:spPr>
          <a:xfrm>
            <a:off x="3333750" y="26670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">
            <a:extLst>
              <a:ext uri="{FF2B5EF4-FFF2-40B4-BE49-F238E27FC236}">
                <a16:creationId xmlns:a16="http://schemas.microsoft.com/office/drawing/2014/main" id="{2054FD68-929D-4FE3-BF7C-A4B3C6A0284E}"/>
              </a:ext>
            </a:extLst>
          </p:cNvPr>
          <p:cNvSpPr>
            <a:spLocks noGrp="1"/>
          </p:cNvSpPr>
          <p:nvPr/>
        </p:nvSpPr>
        <p:spPr>
          <a:xfrm>
            <a:off x="3619500" y="2667000"/>
            <a:ext cx="238125" cy="238125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">
            <a:extLst>
              <a:ext uri="{FF2B5EF4-FFF2-40B4-BE49-F238E27FC236}">
                <a16:creationId xmlns:a16="http://schemas.microsoft.com/office/drawing/2014/main" id="{24ED92D3-F7E7-4B62-8A2B-0F07676B6756}"/>
              </a:ext>
            </a:extLst>
          </p:cNvPr>
          <p:cNvSpPr>
            <a:spLocks noGrp="1"/>
          </p:cNvSpPr>
          <p:nvPr/>
        </p:nvSpPr>
        <p:spPr>
          <a:xfrm>
            <a:off x="3905250" y="26670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">
            <a:extLst>
              <a:ext uri="{FF2B5EF4-FFF2-40B4-BE49-F238E27FC236}">
                <a16:creationId xmlns:a16="http://schemas.microsoft.com/office/drawing/2014/main" id="{A38D857E-DE8A-4B88-8304-E1DF61656FC9}"/>
              </a:ext>
            </a:extLst>
          </p:cNvPr>
          <p:cNvSpPr>
            <a:spLocks noGrp="1"/>
          </p:cNvSpPr>
          <p:nvPr/>
        </p:nvSpPr>
        <p:spPr>
          <a:xfrm>
            <a:off x="304800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rect">
            <a:extLst>
              <a:ext uri="{FF2B5EF4-FFF2-40B4-BE49-F238E27FC236}">
                <a16:creationId xmlns:a16="http://schemas.microsoft.com/office/drawing/2014/main" id="{14CF29B8-0293-4C54-A43F-2D5AA5EA8DA4}"/>
              </a:ext>
            </a:extLst>
          </p:cNvPr>
          <p:cNvSpPr>
            <a:spLocks noGrp="1"/>
          </p:cNvSpPr>
          <p:nvPr/>
        </p:nvSpPr>
        <p:spPr>
          <a:xfrm>
            <a:off x="333375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">
            <a:extLst>
              <a:ext uri="{FF2B5EF4-FFF2-40B4-BE49-F238E27FC236}">
                <a16:creationId xmlns:a16="http://schemas.microsoft.com/office/drawing/2014/main" id="{81467D5C-BCC4-4175-9EDD-A6E6557818E9}"/>
              </a:ext>
            </a:extLst>
          </p:cNvPr>
          <p:cNvSpPr>
            <a:spLocks noGrp="1"/>
          </p:cNvSpPr>
          <p:nvPr/>
        </p:nvSpPr>
        <p:spPr>
          <a:xfrm>
            <a:off x="361950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">
            <a:extLst>
              <a:ext uri="{FF2B5EF4-FFF2-40B4-BE49-F238E27FC236}">
                <a16:creationId xmlns:a16="http://schemas.microsoft.com/office/drawing/2014/main" id="{32B8D08F-3358-4F17-AB9B-57B85F9B38E1}"/>
              </a:ext>
            </a:extLst>
          </p:cNvPr>
          <p:cNvSpPr>
            <a:spLocks noGrp="1"/>
          </p:cNvSpPr>
          <p:nvPr/>
        </p:nvSpPr>
        <p:spPr>
          <a:xfrm>
            <a:off x="3905250" y="295275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">
            <a:extLst>
              <a:ext uri="{FF2B5EF4-FFF2-40B4-BE49-F238E27FC236}">
                <a16:creationId xmlns:a16="http://schemas.microsoft.com/office/drawing/2014/main" id="{0739D206-456F-4030-B877-37F78FAC378F}"/>
              </a:ext>
            </a:extLst>
          </p:cNvPr>
          <p:cNvSpPr>
            <a:spLocks noGrp="1"/>
          </p:cNvSpPr>
          <p:nvPr/>
        </p:nvSpPr>
        <p:spPr>
          <a:xfrm>
            <a:off x="304800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rect">
            <a:extLst>
              <a:ext uri="{FF2B5EF4-FFF2-40B4-BE49-F238E27FC236}">
                <a16:creationId xmlns:a16="http://schemas.microsoft.com/office/drawing/2014/main" id="{61EC4A23-70A7-4DB9-BA6A-66D1034C54B2}"/>
              </a:ext>
            </a:extLst>
          </p:cNvPr>
          <p:cNvSpPr>
            <a:spLocks noGrp="1"/>
          </p:cNvSpPr>
          <p:nvPr/>
        </p:nvSpPr>
        <p:spPr>
          <a:xfrm>
            <a:off x="333375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">
            <a:extLst>
              <a:ext uri="{FF2B5EF4-FFF2-40B4-BE49-F238E27FC236}">
                <a16:creationId xmlns:a16="http://schemas.microsoft.com/office/drawing/2014/main" id="{C58410BD-F973-4D5A-A161-369D12097277}"/>
              </a:ext>
            </a:extLst>
          </p:cNvPr>
          <p:cNvSpPr>
            <a:spLocks noGrp="1"/>
          </p:cNvSpPr>
          <p:nvPr/>
        </p:nvSpPr>
        <p:spPr>
          <a:xfrm>
            <a:off x="361950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rect">
            <a:extLst>
              <a:ext uri="{FF2B5EF4-FFF2-40B4-BE49-F238E27FC236}">
                <a16:creationId xmlns:a16="http://schemas.microsoft.com/office/drawing/2014/main" id="{8F4A6954-0EB0-40BF-A8AD-B092C02DE59F}"/>
              </a:ext>
            </a:extLst>
          </p:cNvPr>
          <p:cNvSpPr>
            <a:spLocks noGrp="1"/>
          </p:cNvSpPr>
          <p:nvPr/>
        </p:nvSpPr>
        <p:spPr>
          <a:xfrm>
            <a:off x="3905250" y="3238500"/>
            <a:ext cx="238125" cy="238125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84" name="connector"/>
          <p:cNvCxnSpPr/>
          <p:nvPr/>
        </p:nvCxnSpPr>
        <p:spPr>
          <a:xfrm>
            <a:off x="5286375" y="3381375"/>
            <a:ext cx="1095375" cy="0"/>
          </a:xfrm>
          <a:prstGeom prst="straightConnector1">
            <a:avLst/>
          </a:prstGeom>
          <a:ln w="28575">
            <a:solidFill>
              <a:srgbClr val="3D8DFF"/>
            </a:solidFill>
            <a:prstDash val="solid"/>
          </a:ln>
        </p:spPr>
      </p:cxnSp>
      <p:sp>
        <p:nvSpPr>
          <p:cNvPr id="40" name="arrow-tip">
            <a:extLst>
              <a:ext uri="{FF2B5EF4-FFF2-40B4-BE49-F238E27FC236}">
                <a16:creationId xmlns:a16="http://schemas.microsoft.com/office/drawing/2014/main" id="{16157A82-CAAB-4C07-B743-D8658D8FF527}"/>
              </a:ext>
            </a:extLst>
          </p:cNvPr>
          <p:cNvSpPr>
            <a:spLocks noGrp="1"/>
          </p:cNvSpPr>
          <p:nvPr/>
        </p:nvSpPr>
        <p:spPr>
          <a:xfrm>
            <a:off x="6334125" y="3333750"/>
            <a:ext cx="95250" cy="952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Conv3D patch projection">
            <a:extLst>
              <a:ext uri="{FF2B5EF4-FFF2-40B4-BE49-F238E27FC236}">
                <a16:creationId xmlns:a16="http://schemas.microsoft.com/office/drawing/2014/main" id="{861A304F-094C-46FA-ACE8-409952E1A513}"/>
              </a:ext>
            </a:extLst>
          </p:cNvPr>
          <p:cNvSpPr>
            <a:spLocks noGrp="1"/>
          </p:cNvSpPr>
          <p:nvPr/>
        </p:nvSpPr>
        <p:spPr>
          <a:xfrm>
            <a:off x="6381750" y="2619375"/>
            <a:ext cx="4476750" cy="1476375"/>
          </a:xfrm>
          <a:prstGeom prst="rect">
            <a:avLst/>
          </a:prstGeom>
          <a:solidFill>
            <a:srgbClr val="EDEDED"/>
          </a:solidFill>
          <a:ln w="9525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text">
            <a:extLst>
              <a:ext uri="{FF2B5EF4-FFF2-40B4-BE49-F238E27FC236}">
                <a16:creationId xmlns:a16="http://schemas.microsoft.com/office/drawing/2014/main" id="{71C8D3D9-4453-4E17-8C91-744222247B37}"/>
              </a:ext>
            </a:extLst>
          </p:cNvPr>
          <p:cNvSpPr>
            <a:spLocks noGrp="1"/>
          </p:cNvSpPr>
          <p:nvPr/>
        </p:nvSpPr>
        <p:spPr>
          <a:xfrm>
            <a:off x="6496050" y="2733675"/>
            <a:ext cx="42481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Conv3D patch projection</a:t>
            </a:r>
          </a:p>
        </p:txBody>
      </p:sp>
      <p:sp>
        <p:nvSpPr>
          <p:cNvPr id="43" name="text">
            <a:extLst>
              <a:ext uri="{FF2B5EF4-FFF2-40B4-BE49-F238E27FC236}">
                <a16:creationId xmlns:a16="http://schemas.microsoft.com/office/drawing/2014/main" id="{A022E083-E85D-4081-87AB-C797CC9FA24E}"/>
              </a:ext>
            </a:extLst>
          </p:cNvPr>
          <p:cNvSpPr>
            <a:spLocks noGrp="1"/>
          </p:cNvSpPr>
          <p:nvPr/>
        </p:nvSpPr>
        <p:spPr>
          <a:xfrm>
            <a:off x="6515100" y="3095625"/>
            <a:ext cx="4210050" cy="8858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kernel = stride = (2,14,14)</a:t>
            </a:r>
          </a:p>
          <a:p>
            <a:pPr algn="ctr">
              <a:defRPr sz="12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3×2×14×14 values → one 1152-d vector</a:t>
            </a:r>
          </a:p>
        </p:txBody>
      </p:sp>
      <p:sp>
        <p:nvSpPr>
          <p:cNvPr id="44" name="formula">
            <a:extLst>
              <a:ext uri="{FF2B5EF4-FFF2-40B4-BE49-F238E27FC236}">
                <a16:creationId xmlns:a16="http://schemas.microsoft.com/office/drawing/2014/main" id="{E2DA119B-4F3F-4AA5-B3AF-8C12849587F6}"/>
              </a:ext>
            </a:extLst>
          </p:cNvPr>
          <p:cNvSpPr>
            <a:spLocks noGrp="1"/>
          </p:cNvSpPr>
          <p:nvPr/>
        </p:nvSpPr>
        <p:spPr>
          <a:xfrm>
            <a:off x="2333625" y="5286375"/>
            <a:ext cx="752475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">
            <a:extLst>
              <a:ext uri="{FF2B5EF4-FFF2-40B4-BE49-F238E27FC236}">
                <a16:creationId xmlns:a16="http://schemas.microsoft.com/office/drawing/2014/main" id="{9CE14DEA-BF20-40D5-B1B8-A527C71AE0A9}"/>
              </a:ext>
            </a:extLst>
          </p:cNvPr>
          <p:cNvSpPr>
            <a:spLocks noGrp="1"/>
          </p:cNvSpPr>
          <p:nvPr/>
        </p:nvSpPr>
        <p:spPr>
          <a:xfrm>
            <a:off x="2466975" y="5362575"/>
            <a:ext cx="72580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z = Conv3D(x; kernel=(2,14,14), stride=(2,14,14))</a:t>
            </a:r>
          </a:p>
        </p:txBody>
      </p:sp>
    </p:spTree>
    <p:extLst>
      <p:ext uri="{BB962C8B-B14F-4D97-AF65-F5344CB8AC3E}">
        <p14:creationId xmlns:p14="http://schemas.microsoft.com/office/powerpoint/2010/main" val="13203586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">
            <a:extLst>
              <a:ext uri="{FF2B5EF4-FFF2-40B4-BE49-F238E27FC236}">
                <a16:creationId xmlns:a16="http://schemas.microsoft.com/office/drawing/2014/main" id="{3EF324C2-CC51-4FDA-BEA4-991CD3E8980D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7549" lnSpcReduction="20000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visual encoder mixes local detail with four global-attention checkpoints</a:t>
            </a:r>
          </a:p>
        </p:txBody>
      </p:sp>
      <p:cxnSp>
        <p:nvCxnSpPr>
          <p:cNvPr id="21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166850A8-0D33-4C0A-A4BF-FB9FE9F0158D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0A31D56D-24AA-49FD-94B1-0414AE77A184}"/>
              </a:ext>
            </a:extLst>
          </p:cNvPr>
          <p:cNvSpPr>
            <a:spLocks noGrp="1"/>
          </p:cNvSpPr>
          <p:nvPr/>
        </p:nvSpPr>
        <p:spPr>
          <a:xfrm>
            <a:off x="2381250" y="1809750"/>
            <a:ext cx="7429500" cy="361950"/>
          </a:xfrm>
          <a:prstGeom prst="rect">
            <a:avLst/>
          </a:prstGeom>
          <a:solidFill>
            <a:srgbClr val="EDEDED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F95C306-786B-43BE-9146-661229C9FD4D}"/>
              </a:ext>
            </a:extLst>
          </p:cNvPr>
          <p:cNvSpPr>
            <a:spLocks noGrp="1"/>
          </p:cNvSpPr>
          <p:nvPr/>
        </p:nvSpPr>
        <p:spPr>
          <a:xfrm>
            <a:off x="2571750" y="1866900"/>
            <a:ext cx="704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window-attention blocks</a:t>
            </a:r>
          </a:p>
        </p:txBody>
      </p:sp>
      <p:sp>
        <p:nvSpPr>
          <p:cNvPr id="6" name="rect">
            <a:extLst>
              <a:ext uri="{FF2B5EF4-FFF2-40B4-BE49-F238E27FC236}">
                <a16:creationId xmlns:a16="http://schemas.microsoft.com/office/drawing/2014/main" id="{F5260AB4-311D-43C0-9821-E8B8EF6FE018}"/>
              </a:ext>
            </a:extLst>
          </p:cNvPr>
          <p:cNvSpPr>
            <a:spLocks noGrp="1"/>
          </p:cNvSpPr>
          <p:nvPr/>
        </p:nvSpPr>
        <p:spPr>
          <a:xfrm>
            <a:off x="2381250" y="2333625"/>
            <a:ext cx="7429500" cy="361950"/>
          </a:xfrm>
          <a:prstGeom prst="rect">
            <a:avLst/>
          </a:prstGeom>
          <a:solidFill>
            <a:srgbClr val="6DCBF4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92346584-AB29-4F0A-9141-142E0B047AA4}"/>
              </a:ext>
            </a:extLst>
          </p:cNvPr>
          <p:cNvSpPr>
            <a:spLocks noGrp="1"/>
          </p:cNvSpPr>
          <p:nvPr/>
        </p:nvSpPr>
        <p:spPr>
          <a:xfrm>
            <a:off x="2571750" y="2390775"/>
            <a:ext cx="704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full attention checkpoint</a:t>
            </a:r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1B4C9C8F-A5D8-41C0-8983-CFD55E1FA50E}"/>
              </a:ext>
            </a:extLst>
          </p:cNvPr>
          <p:cNvSpPr>
            <a:spLocks noGrp="1"/>
          </p:cNvSpPr>
          <p:nvPr/>
        </p:nvSpPr>
        <p:spPr>
          <a:xfrm>
            <a:off x="2381250" y="2857500"/>
            <a:ext cx="7429500" cy="361950"/>
          </a:xfrm>
          <a:prstGeom prst="rect">
            <a:avLst/>
          </a:prstGeom>
          <a:solidFill>
            <a:srgbClr val="EDEDED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ADF6D5A8-F1C0-4CDA-A898-B40AAD251F08}"/>
              </a:ext>
            </a:extLst>
          </p:cNvPr>
          <p:cNvSpPr>
            <a:spLocks noGrp="1"/>
          </p:cNvSpPr>
          <p:nvPr/>
        </p:nvSpPr>
        <p:spPr>
          <a:xfrm>
            <a:off x="2571750" y="2914650"/>
            <a:ext cx="704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window-attention blocks</a:t>
            </a:r>
          </a:p>
        </p:txBody>
      </p:sp>
      <p:sp>
        <p:nvSpPr>
          <p:cNvPr id="10" name="rect">
            <a:extLst>
              <a:ext uri="{FF2B5EF4-FFF2-40B4-BE49-F238E27FC236}">
                <a16:creationId xmlns:a16="http://schemas.microsoft.com/office/drawing/2014/main" id="{AD38684E-842D-4F30-81C9-4DFF5194E384}"/>
              </a:ext>
            </a:extLst>
          </p:cNvPr>
          <p:cNvSpPr>
            <a:spLocks noGrp="1"/>
          </p:cNvSpPr>
          <p:nvPr/>
        </p:nvSpPr>
        <p:spPr>
          <a:xfrm>
            <a:off x="2381250" y="3381375"/>
            <a:ext cx="7429500" cy="361950"/>
          </a:xfrm>
          <a:prstGeom prst="rect">
            <a:avLst/>
          </a:prstGeom>
          <a:solidFill>
            <a:srgbClr val="6DCBF4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4BF51EEC-4F7A-4502-AFF5-A42CA5C14528}"/>
              </a:ext>
            </a:extLst>
          </p:cNvPr>
          <p:cNvSpPr>
            <a:spLocks noGrp="1"/>
          </p:cNvSpPr>
          <p:nvPr/>
        </p:nvSpPr>
        <p:spPr>
          <a:xfrm>
            <a:off x="2571750" y="3438525"/>
            <a:ext cx="704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full attention checkpoint</a:t>
            </a:r>
          </a:p>
        </p:txBody>
      </p:sp>
      <p:sp>
        <p:nvSpPr>
          <p:cNvPr id="12" name="rect">
            <a:extLst>
              <a:ext uri="{FF2B5EF4-FFF2-40B4-BE49-F238E27FC236}">
                <a16:creationId xmlns:a16="http://schemas.microsoft.com/office/drawing/2014/main" id="{466C3699-3C9D-4492-9163-0857EBF21DBC}"/>
              </a:ext>
            </a:extLst>
          </p:cNvPr>
          <p:cNvSpPr>
            <a:spLocks noGrp="1"/>
          </p:cNvSpPr>
          <p:nvPr/>
        </p:nvSpPr>
        <p:spPr>
          <a:xfrm>
            <a:off x="2381250" y="3905250"/>
            <a:ext cx="7429500" cy="361950"/>
          </a:xfrm>
          <a:prstGeom prst="rect">
            <a:avLst/>
          </a:prstGeom>
          <a:solidFill>
            <a:srgbClr val="EDEDED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53B933AE-5492-4A64-8DDC-40DD39FA66C9}"/>
              </a:ext>
            </a:extLst>
          </p:cNvPr>
          <p:cNvSpPr>
            <a:spLocks noGrp="1"/>
          </p:cNvSpPr>
          <p:nvPr/>
        </p:nvSpPr>
        <p:spPr>
          <a:xfrm>
            <a:off x="2571750" y="3962400"/>
            <a:ext cx="704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window-attention blocks</a:t>
            </a:r>
          </a:p>
        </p:txBody>
      </p:sp>
      <p:sp>
        <p:nvSpPr>
          <p:cNvPr id="14" name="rect">
            <a:extLst>
              <a:ext uri="{FF2B5EF4-FFF2-40B4-BE49-F238E27FC236}">
                <a16:creationId xmlns:a16="http://schemas.microsoft.com/office/drawing/2014/main" id="{E256688A-00E5-45F1-B426-1E5AB0056782}"/>
              </a:ext>
            </a:extLst>
          </p:cNvPr>
          <p:cNvSpPr>
            <a:spLocks noGrp="1"/>
          </p:cNvSpPr>
          <p:nvPr/>
        </p:nvSpPr>
        <p:spPr>
          <a:xfrm>
            <a:off x="2381250" y="4429125"/>
            <a:ext cx="7429500" cy="361950"/>
          </a:xfrm>
          <a:prstGeom prst="rect">
            <a:avLst/>
          </a:prstGeom>
          <a:solidFill>
            <a:srgbClr val="6DCBF4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6EC6C7F0-EBAD-4B33-BE6E-12941BDC7CA1}"/>
              </a:ext>
            </a:extLst>
          </p:cNvPr>
          <p:cNvSpPr>
            <a:spLocks noGrp="1"/>
          </p:cNvSpPr>
          <p:nvPr/>
        </p:nvSpPr>
        <p:spPr>
          <a:xfrm>
            <a:off x="2571750" y="4486275"/>
            <a:ext cx="7048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full attention checkpoint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0C3540CA-3481-47F6-A34E-54F007BDE2AE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428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3010" lnSpcReduction="10000"/>
          </a:bodyPr>
          <a:lstStyle/>
          <a:p>
            <a:pPr algn="ctr">
              <a:defRPr sz="19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32 ViT blocks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0EA2EC90-06D4-49BA-9247-B6575989B2E4}"/>
              </a:ext>
            </a:extLst>
          </p:cNvPr>
          <p:cNvSpPr>
            <a:spLocks noGrp="1"/>
          </p:cNvSpPr>
          <p:nvPr/>
        </p:nvSpPr>
        <p:spPr>
          <a:xfrm>
            <a:off x="3333750" y="5476875"/>
            <a:ext cx="552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full-attention indices: 7, 15, 23, 31</a:t>
            </a:r>
          </a:p>
        </p:txBody>
      </p:sp>
    </p:spTree>
    <p:extLst>
      <p:ext uri="{BB962C8B-B14F-4D97-AF65-F5344CB8AC3E}">
        <p14:creationId xmlns:p14="http://schemas.microsoft.com/office/powerpoint/2010/main" val="12575458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">
            <a:extLst>
              <a:ext uri="{FF2B5EF4-FFF2-40B4-BE49-F238E27FC236}">
                <a16:creationId xmlns:a16="http://schemas.microsoft.com/office/drawing/2014/main" id="{76AB5688-035A-4D1E-9006-069864F6A4EB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89722" lnSpcReduction="20000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 attention keeps the formula but restricts which keys each query can see</a:t>
            </a:r>
          </a:p>
        </p:txBody>
      </p:sp>
      <p:cxnSp>
        <p:nvCxnSpPr>
          <p:cNvPr id="66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1B74DEF4-8189-45E5-9925-2D6AB0E57F7C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211A56CC-508A-49FB-8924-23986676C151}"/>
              </a:ext>
            </a:extLst>
          </p:cNvPr>
          <p:cNvSpPr>
            <a:spLocks noGrp="1"/>
          </p:cNvSpPr>
          <p:nvPr/>
        </p:nvSpPr>
        <p:spPr>
          <a:xfrm>
            <a:off x="523875" y="1666875"/>
            <a:ext cx="5048250" cy="3476625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5C2541CA-9770-42AE-9AF5-CE726F6CDB2E}"/>
              </a:ext>
            </a:extLst>
          </p:cNvPr>
          <p:cNvSpPr>
            <a:spLocks noGrp="1"/>
          </p:cNvSpPr>
          <p:nvPr/>
        </p:nvSpPr>
        <p:spPr>
          <a:xfrm>
            <a:off x="809625" y="1857375"/>
            <a:ext cx="4476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FULL ATTENTION</a:t>
            </a:r>
          </a:p>
        </p:txBody>
      </p:sp>
      <p:sp>
        <p:nvSpPr>
          <p:cNvPr id="6" name="rect">
            <a:extLst>
              <a:ext uri="{FF2B5EF4-FFF2-40B4-BE49-F238E27FC236}">
                <a16:creationId xmlns:a16="http://schemas.microsoft.com/office/drawing/2014/main" id="{E9C02B34-FE11-453D-BC39-ACBB4E96E7EB}"/>
              </a:ext>
            </a:extLst>
          </p:cNvPr>
          <p:cNvSpPr>
            <a:spLocks noGrp="1"/>
          </p:cNvSpPr>
          <p:nvPr/>
        </p:nvSpPr>
        <p:spPr>
          <a:xfrm>
            <a:off x="1047750" y="247650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">
            <a:extLst>
              <a:ext uri="{FF2B5EF4-FFF2-40B4-BE49-F238E27FC236}">
                <a16:creationId xmlns:a16="http://schemas.microsoft.com/office/drawing/2014/main" id="{E5B1E251-EDF6-4E05-9BE0-FEBF32E7900E}"/>
              </a:ext>
            </a:extLst>
          </p:cNvPr>
          <p:cNvSpPr>
            <a:spLocks noGrp="1"/>
          </p:cNvSpPr>
          <p:nvPr/>
        </p:nvSpPr>
        <p:spPr>
          <a:xfrm>
            <a:off x="1714500" y="247650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B32049E0-9D97-4CC9-9E30-1B90D1EBADBA}"/>
              </a:ext>
            </a:extLst>
          </p:cNvPr>
          <p:cNvSpPr>
            <a:spLocks noGrp="1"/>
          </p:cNvSpPr>
          <p:nvPr/>
        </p:nvSpPr>
        <p:spPr>
          <a:xfrm>
            <a:off x="2381250" y="247650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73" name="connector"/>
          <p:cNvCxnSpPr/>
          <p:nvPr/>
        </p:nvCxnSpPr>
        <p:spPr>
          <a:xfrm>
            <a:off x="1228725" y="2657475"/>
            <a:ext cx="0" cy="0"/>
          </a:xfrm>
          <a:prstGeom prst="straightConnector1">
            <a:avLst/>
          </a:prstGeom>
          <a:ln w="9525">
            <a:solidFill>
              <a:srgbClr val="87C4FF"/>
            </a:solidFill>
            <a:prstDash val="solid"/>
          </a:ln>
        </p:spPr>
      </p:cxnSp>
      <p:sp>
        <p:nvSpPr>
          <p:cNvPr id="10" name="rect">
            <a:extLst>
              <a:ext uri="{FF2B5EF4-FFF2-40B4-BE49-F238E27FC236}">
                <a16:creationId xmlns:a16="http://schemas.microsoft.com/office/drawing/2014/main" id="{CE546EFB-E1C0-4BBB-9D97-9D9E97AF8733}"/>
              </a:ext>
            </a:extLst>
          </p:cNvPr>
          <p:cNvSpPr>
            <a:spLocks noGrp="1"/>
          </p:cNvSpPr>
          <p:nvPr/>
        </p:nvSpPr>
        <p:spPr>
          <a:xfrm>
            <a:off x="3048000" y="247650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">
            <a:extLst>
              <a:ext uri="{FF2B5EF4-FFF2-40B4-BE49-F238E27FC236}">
                <a16:creationId xmlns:a16="http://schemas.microsoft.com/office/drawing/2014/main" id="{97DF11A4-0B97-46FB-802B-5C99890AD744}"/>
              </a:ext>
            </a:extLst>
          </p:cNvPr>
          <p:cNvSpPr>
            <a:spLocks noGrp="1"/>
          </p:cNvSpPr>
          <p:nvPr/>
        </p:nvSpPr>
        <p:spPr>
          <a:xfrm>
            <a:off x="3714750" y="247650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76" name="connector"/>
          <p:cNvCxnSpPr/>
          <p:nvPr/>
        </p:nvCxnSpPr>
        <p:spPr>
          <a:xfrm>
            <a:off x="1228725" y="2657475"/>
            <a:ext cx="1333500" cy="0"/>
          </a:xfrm>
          <a:prstGeom prst="straightConnector1">
            <a:avLst/>
          </a:prstGeom>
          <a:ln w="9525">
            <a:solidFill>
              <a:srgbClr val="87C4FF"/>
            </a:solidFill>
            <a:prstDash val="solid"/>
          </a:ln>
        </p:spPr>
      </p:cxnSp>
      <p:sp>
        <p:nvSpPr>
          <p:cNvPr id="13" name="rect">
            <a:extLst>
              <a:ext uri="{FF2B5EF4-FFF2-40B4-BE49-F238E27FC236}">
                <a16:creationId xmlns:a16="http://schemas.microsoft.com/office/drawing/2014/main" id="{2A4C0F1B-DEB9-4759-AFCC-8BA72C811F55}"/>
              </a:ext>
            </a:extLst>
          </p:cNvPr>
          <p:cNvSpPr>
            <a:spLocks noGrp="1"/>
          </p:cNvSpPr>
          <p:nvPr/>
        </p:nvSpPr>
        <p:spPr>
          <a:xfrm>
            <a:off x="4381500" y="247650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">
            <a:extLst>
              <a:ext uri="{FF2B5EF4-FFF2-40B4-BE49-F238E27FC236}">
                <a16:creationId xmlns:a16="http://schemas.microsoft.com/office/drawing/2014/main" id="{587C9202-CA70-48F1-BF7F-EB6DB83876CF}"/>
              </a:ext>
            </a:extLst>
          </p:cNvPr>
          <p:cNvSpPr>
            <a:spLocks noGrp="1"/>
          </p:cNvSpPr>
          <p:nvPr/>
        </p:nvSpPr>
        <p:spPr>
          <a:xfrm>
            <a:off x="1047750" y="352425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79" name="connector"/>
          <p:cNvCxnSpPr/>
          <p:nvPr/>
        </p:nvCxnSpPr>
        <p:spPr>
          <a:xfrm>
            <a:off x="1228725" y="2657475"/>
            <a:ext cx="2667000" cy="1047750"/>
          </a:xfrm>
          <a:prstGeom prst="straightConnector1">
            <a:avLst/>
          </a:prstGeom>
          <a:ln w="9525">
            <a:solidFill>
              <a:srgbClr val="87C4FF"/>
            </a:solidFill>
            <a:prstDash val="solid"/>
          </a:ln>
        </p:spPr>
      </p:cxnSp>
      <p:sp>
        <p:nvSpPr>
          <p:cNvPr id="16" name="rect">
            <a:extLst>
              <a:ext uri="{FF2B5EF4-FFF2-40B4-BE49-F238E27FC236}">
                <a16:creationId xmlns:a16="http://schemas.microsoft.com/office/drawing/2014/main" id="{8841A412-843A-4E12-ADFC-24E8D7C33F34}"/>
              </a:ext>
            </a:extLst>
          </p:cNvPr>
          <p:cNvSpPr>
            <a:spLocks noGrp="1"/>
          </p:cNvSpPr>
          <p:nvPr/>
        </p:nvSpPr>
        <p:spPr>
          <a:xfrm>
            <a:off x="1714500" y="352425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">
            <a:extLst>
              <a:ext uri="{FF2B5EF4-FFF2-40B4-BE49-F238E27FC236}">
                <a16:creationId xmlns:a16="http://schemas.microsoft.com/office/drawing/2014/main" id="{2AE74233-750C-438E-839B-DDD183CDC5A5}"/>
              </a:ext>
            </a:extLst>
          </p:cNvPr>
          <p:cNvSpPr>
            <a:spLocks noGrp="1"/>
          </p:cNvSpPr>
          <p:nvPr/>
        </p:nvSpPr>
        <p:spPr>
          <a:xfrm>
            <a:off x="2381250" y="352425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82" name="connector"/>
          <p:cNvCxnSpPr/>
          <p:nvPr/>
        </p:nvCxnSpPr>
        <p:spPr>
          <a:xfrm>
            <a:off x="1228725" y="3705225"/>
            <a:ext cx="0" cy="0"/>
          </a:xfrm>
          <a:prstGeom prst="straightConnector1">
            <a:avLst/>
          </a:prstGeom>
          <a:ln w="9525">
            <a:solidFill>
              <a:srgbClr val="87C4FF"/>
            </a:solidFill>
            <a:prstDash val="solid"/>
          </a:ln>
        </p:spPr>
      </p:cxnSp>
      <p:sp>
        <p:nvSpPr>
          <p:cNvPr id="19" name="rect">
            <a:extLst>
              <a:ext uri="{FF2B5EF4-FFF2-40B4-BE49-F238E27FC236}">
                <a16:creationId xmlns:a16="http://schemas.microsoft.com/office/drawing/2014/main" id="{87944E09-5B48-416F-BBAD-315FF5A6F6CA}"/>
              </a:ext>
            </a:extLst>
          </p:cNvPr>
          <p:cNvSpPr>
            <a:spLocks noGrp="1"/>
          </p:cNvSpPr>
          <p:nvPr/>
        </p:nvSpPr>
        <p:spPr>
          <a:xfrm>
            <a:off x="3048000" y="352425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">
            <a:extLst>
              <a:ext uri="{FF2B5EF4-FFF2-40B4-BE49-F238E27FC236}">
                <a16:creationId xmlns:a16="http://schemas.microsoft.com/office/drawing/2014/main" id="{A51732DD-6614-4C3E-9923-8D1D9EE42268}"/>
              </a:ext>
            </a:extLst>
          </p:cNvPr>
          <p:cNvSpPr>
            <a:spLocks noGrp="1"/>
          </p:cNvSpPr>
          <p:nvPr/>
        </p:nvSpPr>
        <p:spPr>
          <a:xfrm>
            <a:off x="3714750" y="352425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85" name="connector"/>
          <p:cNvCxnSpPr/>
          <p:nvPr/>
        </p:nvCxnSpPr>
        <p:spPr>
          <a:xfrm>
            <a:off x="1228725" y="3705225"/>
            <a:ext cx="1333500" cy="0"/>
          </a:xfrm>
          <a:prstGeom prst="straightConnector1">
            <a:avLst/>
          </a:prstGeom>
          <a:ln w="9525">
            <a:solidFill>
              <a:srgbClr val="87C4FF"/>
            </a:solidFill>
            <a:prstDash val="solid"/>
          </a:ln>
        </p:spPr>
      </p:cxnSp>
      <p:sp>
        <p:nvSpPr>
          <p:cNvPr id="22" name="rect">
            <a:extLst>
              <a:ext uri="{FF2B5EF4-FFF2-40B4-BE49-F238E27FC236}">
                <a16:creationId xmlns:a16="http://schemas.microsoft.com/office/drawing/2014/main" id="{D3684041-7DA5-46DB-A383-52BDCA5BA47F}"/>
              </a:ext>
            </a:extLst>
          </p:cNvPr>
          <p:cNvSpPr>
            <a:spLocks noGrp="1"/>
          </p:cNvSpPr>
          <p:nvPr/>
        </p:nvSpPr>
        <p:spPr>
          <a:xfrm>
            <a:off x="4381500" y="3524250"/>
            <a:ext cx="361950" cy="3619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505B4233-B047-414B-B028-230E34EC9CA4}"/>
              </a:ext>
            </a:extLst>
          </p:cNvPr>
          <p:cNvSpPr>
            <a:spLocks noGrp="1"/>
          </p:cNvSpPr>
          <p:nvPr/>
        </p:nvSpPr>
        <p:spPr>
          <a:xfrm>
            <a:off x="1143000" y="4429125"/>
            <a:ext cx="3810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4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key set = all N tokens</a:t>
            </a:r>
          </a:p>
        </p:txBody>
      </p:sp>
      <p:sp>
        <p:nvSpPr>
          <p:cNvPr id="24" name="rect">
            <a:extLst>
              <a:ext uri="{FF2B5EF4-FFF2-40B4-BE49-F238E27FC236}">
                <a16:creationId xmlns:a16="http://schemas.microsoft.com/office/drawing/2014/main" id="{EB7FD869-B54B-4F37-BFE4-2CC0BE73B2A6}"/>
              </a:ext>
            </a:extLst>
          </p:cNvPr>
          <p:cNvSpPr>
            <a:spLocks noGrp="1"/>
          </p:cNvSpPr>
          <p:nvPr/>
        </p:nvSpPr>
        <p:spPr>
          <a:xfrm>
            <a:off x="6191250" y="1666875"/>
            <a:ext cx="5476875" cy="3476625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A0904A85-0EAC-485A-A024-53E4BCC9FB86}"/>
              </a:ext>
            </a:extLst>
          </p:cNvPr>
          <p:cNvSpPr>
            <a:spLocks noGrp="1"/>
          </p:cNvSpPr>
          <p:nvPr/>
        </p:nvSpPr>
        <p:spPr>
          <a:xfrm>
            <a:off x="6477000" y="1857375"/>
            <a:ext cx="4905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 ATTENTION</a:t>
            </a:r>
          </a:p>
        </p:txBody>
      </p:sp>
      <p:sp>
        <p:nvSpPr>
          <p:cNvPr id="26" name="rect">
            <a:extLst>
              <a:ext uri="{FF2B5EF4-FFF2-40B4-BE49-F238E27FC236}">
                <a16:creationId xmlns:a16="http://schemas.microsoft.com/office/drawing/2014/main" id="{50BDA32B-8C50-4F85-B097-A6EE1B4E59ED}"/>
              </a:ext>
            </a:extLst>
          </p:cNvPr>
          <p:cNvSpPr>
            <a:spLocks noGrp="1"/>
          </p:cNvSpPr>
          <p:nvPr/>
        </p:nvSpPr>
        <p:spPr>
          <a:xfrm>
            <a:off x="6762750" y="2381250"/>
            <a:ext cx="176212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">
            <a:extLst>
              <a:ext uri="{FF2B5EF4-FFF2-40B4-BE49-F238E27FC236}">
                <a16:creationId xmlns:a16="http://schemas.microsoft.com/office/drawing/2014/main" id="{4E63E0AA-F52D-48DB-866C-7A12A944E7F2}"/>
              </a:ext>
            </a:extLst>
          </p:cNvPr>
          <p:cNvSpPr>
            <a:spLocks noGrp="1"/>
          </p:cNvSpPr>
          <p:nvPr/>
        </p:nvSpPr>
        <p:spPr>
          <a:xfrm>
            <a:off x="6934200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">
            <a:extLst>
              <a:ext uri="{FF2B5EF4-FFF2-40B4-BE49-F238E27FC236}">
                <a16:creationId xmlns:a16="http://schemas.microsoft.com/office/drawing/2014/main" id="{5A496A90-EC8D-47DC-8AC5-C309A6F43743}"/>
              </a:ext>
            </a:extLst>
          </p:cNvPr>
          <p:cNvSpPr>
            <a:spLocks noGrp="1"/>
          </p:cNvSpPr>
          <p:nvPr/>
        </p:nvSpPr>
        <p:spPr>
          <a:xfrm>
            <a:off x="7305675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">
            <a:extLst>
              <a:ext uri="{FF2B5EF4-FFF2-40B4-BE49-F238E27FC236}">
                <a16:creationId xmlns:a16="http://schemas.microsoft.com/office/drawing/2014/main" id="{F7B63FAF-69AB-439A-9DB1-DA5299A94822}"/>
              </a:ext>
            </a:extLst>
          </p:cNvPr>
          <p:cNvSpPr>
            <a:spLocks noGrp="1"/>
          </p:cNvSpPr>
          <p:nvPr/>
        </p:nvSpPr>
        <p:spPr>
          <a:xfrm>
            <a:off x="7677150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">
            <a:extLst>
              <a:ext uri="{FF2B5EF4-FFF2-40B4-BE49-F238E27FC236}">
                <a16:creationId xmlns:a16="http://schemas.microsoft.com/office/drawing/2014/main" id="{8F6A615B-3D84-424F-BD23-A3494FD06F29}"/>
              </a:ext>
            </a:extLst>
          </p:cNvPr>
          <p:cNvSpPr>
            <a:spLocks noGrp="1"/>
          </p:cNvSpPr>
          <p:nvPr/>
        </p:nvSpPr>
        <p:spPr>
          <a:xfrm>
            <a:off x="8048625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">
            <a:extLst>
              <a:ext uri="{FF2B5EF4-FFF2-40B4-BE49-F238E27FC236}">
                <a16:creationId xmlns:a16="http://schemas.microsoft.com/office/drawing/2014/main" id="{EED6FAB2-041D-4EFF-AEC5-F49ECBCE983E}"/>
              </a:ext>
            </a:extLst>
          </p:cNvPr>
          <p:cNvSpPr>
            <a:spLocks noGrp="1"/>
          </p:cNvSpPr>
          <p:nvPr/>
        </p:nvSpPr>
        <p:spPr>
          <a:xfrm>
            <a:off x="6934200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rect">
            <a:extLst>
              <a:ext uri="{FF2B5EF4-FFF2-40B4-BE49-F238E27FC236}">
                <a16:creationId xmlns:a16="http://schemas.microsoft.com/office/drawing/2014/main" id="{743D44E1-E56B-40E0-9E0B-17D54DD1D9B3}"/>
              </a:ext>
            </a:extLst>
          </p:cNvPr>
          <p:cNvSpPr>
            <a:spLocks noGrp="1"/>
          </p:cNvSpPr>
          <p:nvPr/>
        </p:nvSpPr>
        <p:spPr>
          <a:xfrm>
            <a:off x="7305675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">
            <a:extLst>
              <a:ext uri="{FF2B5EF4-FFF2-40B4-BE49-F238E27FC236}">
                <a16:creationId xmlns:a16="http://schemas.microsoft.com/office/drawing/2014/main" id="{48B6BADD-8A9B-43FE-88DB-AA520FF68CF9}"/>
              </a:ext>
            </a:extLst>
          </p:cNvPr>
          <p:cNvSpPr>
            <a:spLocks noGrp="1"/>
          </p:cNvSpPr>
          <p:nvPr/>
        </p:nvSpPr>
        <p:spPr>
          <a:xfrm>
            <a:off x="7677150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">
            <a:extLst>
              <a:ext uri="{FF2B5EF4-FFF2-40B4-BE49-F238E27FC236}">
                <a16:creationId xmlns:a16="http://schemas.microsoft.com/office/drawing/2014/main" id="{9561220F-3A3C-4F00-BD25-8A7B32BD0895}"/>
              </a:ext>
            </a:extLst>
          </p:cNvPr>
          <p:cNvSpPr>
            <a:spLocks noGrp="1"/>
          </p:cNvSpPr>
          <p:nvPr/>
        </p:nvSpPr>
        <p:spPr>
          <a:xfrm>
            <a:off x="8048625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">
            <a:extLst>
              <a:ext uri="{FF2B5EF4-FFF2-40B4-BE49-F238E27FC236}">
                <a16:creationId xmlns:a16="http://schemas.microsoft.com/office/drawing/2014/main" id="{D8EDB3EF-5847-4757-9188-4D0D6F25EDD1}"/>
              </a:ext>
            </a:extLst>
          </p:cNvPr>
          <p:cNvSpPr>
            <a:spLocks noGrp="1"/>
          </p:cNvSpPr>
          <p:nvPr/>
        </p:nvSpPr>
        <p:spPr>
          <a:xfrm>
            <a:off x="8905875" y="2381250"/>
            <a:ext cx="176212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rect">
            <a:extLst>
              <a:ext uri="{FF2B5EF4-FFF2-40B4-BE49-F238E27FC236}">
                <a16:creationId xmlns:a16="http://schemas.microsoft.com/office/drawing/2014/main" id="{A1065BDC-7E7F-4ECE-980F-C8B606083CB5}"/>
              </a:ext>
            </a:extLst>
          </p:cNvPr>
          <p:cNvSpPr>
            <a:spLocks noGrp="1"/>
          </p:cNvSpPr>
          <p:nvPr/>
        </p:nvSpPr>
        <p:spPr>
          <a:xfrm>
            <a:off x="9077325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">
            <a:extLst>
              <a:ext uri="{FF2B5EF4-FFF2-40B4-BE49-F238E27FC236}">
                <a16:creationId xmlns:a16="http://schemas.microsoft.com/office/drawing/2014/main" id="{A379C52B-4489-4F95-BBE8-E54D036ABB85}"/>
              </a:ext>
            </a:extLst>
          </p:cNvPr>
          <p:cNvSpPr>
            <a:spLocks noGrp="1"/>
          </p:cNvSpPr>
          <p:nvPr/>
        </p:nvSpPr>
        <p:spPr>
          <a:xfrm>
            <a:off x="9448800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rect">
            <a:extLst>
              <a:ext uri="{FF2B5EF4-FFF2-40B4-BE49-F238E27FC236}">
                <a16:creationId xmlns:a16="http://schemas.microsoft.com/office/drawing/2014/main" id="{ABEA8137-7C59-4B10-97B7-337B9AECE234}"/>
              </a:ext>
            </a:extLst>
          </p:cNvPr>
          <p:cNvSpPr>
            <a:spLocks noGrp="1"/>
          </p:cNvSpPr>
          <p:nvPr/>
        </p:nvSpPr>
        <p:spPr>
          <a:xfrm>
            <a:off x="9820275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">
            <a:extLst>
              <a:ext uri="{FF2B5EF4-FFF2-40B4-BE49-F238E27FC236}">
                <a16:creationId xmlns:a16="http://schemas.microsoft.com/office/drawing/2014/main" id="{29D344BE-61B4-4AAF-9E6F-070A1F79A40A}"/>
              </a:ext>
            </a:extLst>
          </p:cNvPr>
          <p:cNvSpPr>
            <a:spLocks noGrp="1"/>
          </p:cNvSpPr>
          <p:nvPr/>
        </p:nvSpPr>
        <p:spPr>
          <a:xfrm>
            <a:off x="10191750" y="251460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rect">
            <a:extLst>
              <a:ext uri="{FF2B5EF4-FFF2-40B4-BE49-F238E27FC236}">
                <a16:creationId xmlns:a16="http://schemas.microsoft.com/office/drawing/2014/main" id="{9AFD3340-D631-43E3-BFE8-0904E6DA61E2}"/>
              </a:ext>
            </a:extLst>
          </p:cNvPr>
          <p:cNvSpPr>
            <a:spLocks noGrp="1"/>
          </p:cNvSpPr>
          <p:nvPr/>
        </p:nvSpPr>
        <p:spPr>
          <a:xfrm>
            <a:off x="9077325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">
            <a:extLst>
              <a:ext uri="{FF2B5EF4-FFF2-40B4-BE49-F238E27FC236}">
                <a16:creationId xmlns:a16="http://schemas.microsoft.com/office/drawing/2014/main" id="{97AC552B-C880-4BDD-98A1-81C985CD6640}"/>
              </a:ext>
            </a:extLst>
          </p:cNvPr>
          <p:cNvSpPr>
            <a:spLocks noGrp="1"/>
          </p:cNvSpPr>
          <p:nvPr/>
        </p:nvSpPr>
        <p:spPr>
          <a:xfrm>
            <a:off x="9448800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">
            <a:extLst>
              <a:ext uri="{FF2B5EF4-FFF2-40B4-BE49-F238E27FC236}">
                <a16:creationId xmlns:a16="http://schemas.microsoft.com/office/drawing/2014/main" id="{44FC108D-AB40-4AFB-AE14-DE5D2C874193}"/>
              </a:ext>
            </a:extLst>
          </p:cNvPr>
          <p:cNvSpPr>
            <a:spLocks noGrp="1"/>
          </p:cNvSpPr>
          <p:nvPr/>
        </p:nvSpPr>
        <p:spPr>
          <a:xfrm>
            <a:off x="9820275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rect">
            <a:extLst>
              <a:ext uri="{FF2B5EF4-FFF2-40B4-BE49-F238E27FC236}">
                <a16:creationId xmlns:a16="http://schemas.microsoft.com/office/drawing/2014/main" id="{5373600A-82D3-4618-8A25-785B533354CF}"/>
              </a:ext>
            </a:extLst>
          </p:cNvPr>
          <p:cNvSpPr>
            <a:spLocks noGrp="1"/>
          </p:cNvSpPr>
          <p:nvPr/>
        </p:nvSpPr>
        <p:spPr>
          <a:xfrm>
            <a:off x="10191750" y="2847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rect">
            <a:extLst>
              <a:ext uri="{FF2B5EF4-FFF2-40B4-BE49-F238E27FC236}">
                <a16:creationId xmlns:a16="http://schemas.microsoft.com/office/drawing/2014/main" id="{709E0EE8-5F27-4E31-8CD6-4AF2303162A8}"/>
              </a:ext>
            </a:extLst>
          </p:cNvPr>
          <p:cNvSpPr>
            <a:spLocks noGrp="1"/>
          </p:cNvSpPr>
          <p:nvPr/>
        </p:nvSpPr>
        <p:spPr>
          <a:xfrm>
            <a:off x="6762750" y="3476625"/>
            <a:ext cx="176212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rect">
            <a:extLst>
              <a:ext uri="{FF2B5EF4-FFF2-40B4-BE49-F238E27FC236}">
                <a16:creationId xmlns:a16="http://schemas.microsoft.com/office/drawing/2014/main" id="{0AFFE2A0-2949-4515-B1F1-7C1A2BA23F29}"/>
              </a:ext>
            </a:extLst>
          </p:cNvPr>
          <p:cNvSpPr>
            <a:spLocks noGrp="1"/>
          </p:cNvSpPr>
          <p:nvPr/>
        </p:nvSpPr>
        <p:spPr>
          <a:xfrm>
            <a:off x="6934200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">
            <a:extLst>
              <a:ext uri="{FF2B5EF4-FFF2-40B4-BE49-F238E27FC236}">
                <a16:creationId xmlns:a16="http://schemas.microsoft.com/office/drawing/2014/main" id="{4AD8F1FC-CFFE-4A2F-97DA-22435A4B9010}"/>
              </a:ext>
            </a:extLst>
          </p:cNvPr>
          <p:cNvSpPr>
            <a:spLocks noGrp="1"/>
          </p:cNvSpPr>
          <p:nvPr/>
        </p:nvSpPr>
        <p:spPr>
          <a:xfrm>
            <a:off x="7305675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rect">
            <a:extLst>
              <a:ext uri="{FF2B5EF4-FFF2-40B4-BE49-F238E27FC236}">
                <a16:creationId xmlns:a16="http://schemas.microsoft.com/office/drawing/2014/main" id="{238A809D-F728-4D41-BC57-188E99CE0B81}"/>
              </a:ext>
            </a:extLst>
          </p:cNvPr>
          <p:cNvSpPr>
            <a:spLocks noGrp="1"/>
          </p:cNvSpPr>
          <p:nvPr/>
        </p:nvSpPr>
        <p:spPr>
          <a:xfrm>
            <a:off x="7677150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rect">
            <a:extLst>
              <a:ext uri="{FF2B5EF4-FFF2-40B4-BE49-F238E27FC236}">
                <a16:creationId xmlns:a16="http://schemas.microsoft.com/office/drawing/2014/main" id="{65EB119F-16CB-4162-9B11-54AA855EF106}"/>
              </a:ext>
            </a:extLst>
          </p:cNvPr>
          <p:cNvSpPr>
            <a:spLocks noGrp="1"/>
          </p:cNvSpPr>
          <p:nvPr/>
        </p:nvSpPr>
        <p:spPr>
          <a:xfrm>
            <a:off x="8048625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rect">
            <a:extLst>
              <a:ext uri="{FF2B5EF4-FFF2-40B4-BE49-F238E27FC236}">
                <a16:creationId xmlns:a16="http://schemas.microsoft.com/office/drawing/2014/main" id="{84A6C308-C9CE-4700-B285-A80166E1103E}"/>
              </a:ext>
            </a:extLst>
          </p:cNvPr>
          <p:cNvSpPr>
            <a:spLocks noGrp="1"/>
          </p:cNvSpPr>
          <p:nvPr/>
        </p:nvSpPr>
        <p:spPr>
          <a:xfrm>
            <a:off x="6934200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rect">
            <a:extLst>
              <a:ext uri="{FF2B5EF4-FFF2-40B4-BE49-F238E27FC236}">
                <a16:creationId xmlns:a16="http://schemas.microsoft.com/office/drawing/2014/main" id="{3ED779F5-0EB2-4F95-A9F2-BBB17E18BC30}"/>
              </a:ext>
            </a:extLst>
          </p:cNvPr>
          <p:cNvSpPr>
            <a:spLocks noGrp="1"/>
          </p:cNvSpPr>
          <p:nvPr/>
        </p:nvSpPr>
        <p:spPr>
          <a:xfrm>
            <a:off x="7305675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rect">
            <a:extLst>
              <a:ext uri="{FF2B5EF4-FFF2-40B4-BE49-F238E27FC236}">
                <a16:creationId xmlns:a16="http://schemas.microsoft.com/office/drawing/2014/main" id="{E7698C12-4D15-429F-91D5-C2010BB93620}"/>
              </a:ext>
            </a:extLst>
          </p:cNvPr>
          <p:cNvSpPr>
            <a:spLocks noGrp="1"/>
          </p:cNvSpPr>
          <p:nvPr/>
        </p:nvSpPr>
        <p:spPr>
          <a:xfrm>
            <a:off x="7677150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rect">
            <a:extLst>
              <a:ext uri="{FF2B5EF4-FFF2-40B4-BE49-F238E27FC236}">
                <a16:creationId xmlns:a16="http://schemas.microsoft.com/office/drawing/2014/main" id="{B6838DEF-90FF-472B-8CD1-4E3BED84266B}"/>
              </a:ext>
            </a:extLst>
          </p:cNvPr>
          <p:cNvSpPr>
            <a:spLocks noGrp="1"/>
          </p:cNvSpPr>
          <p:nvPr/>
        </p:nvSpPr>
        <p:spPr>
          <a:xfrm>
            <a:off x="8048625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rect">
            <a:extLst>
              <a:ext uri="{FF2B5EF4-FFF2-40B4-BE49-F238E27FC236}">
                <a16:creationId xmlns:a16="http://schemas.microsoft.com/office/drawing/2014/main" id="{B032DF9C-E546-46EE-B07E-0BA924074BD1}"/>
              </a:ext>
            </a:extLst>
          </p:cNvPr>
          <p:cNvSpPr>
            <a:spLocks noGrp="1"/>
          </p:cNvSpPr>
          <p:nvPr/>
        </p:nvSpPr>
        <p:spPr>
          <a:xfrm>
            <a:off x="8905875" y="3476625"/>
            <a:ext cx="1762125" cy="857250"/>
          </a:xfrm>
          <a:prstGeom prst="rect">
            <a:avLst/>
          </a:prstGeom>
          <a:solidFill>
            <a:srgbClr val="FFFFFF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rect">
            <a:extLst>
              <a:ext uri="{FF2B5EF4-FFF2-40B4-BE49-F238E27FC236}">
                <a16:creationId xmlns:a16="http://schemas.microsoft.com/office/drawing/2014/main" id="{438CB3E6-BC86-4D16-B843-6A42E62EC9C8}"/>
              </a:ext>
            </a:extLst>
          </p:cNvPr>
          <p:cNvSpPr>
            <a:spLocks noGrp="1"/>
          </p:cNvSpPr>
          <p:nvPr/>
        </p:nvSpPr>
        <p:spPr>
          <a:xfrm>
            <a:off x="9077325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rect">
            <a:extLst>
              <a:ext uri="{FF2B5EF4-FFF2-40B4-BE49-F238E27FC236}">
                <a16:creationId xmlns:a16="http://schemas.microsoft.com/office/drawing/2014/main" id="{E0F8E698-964A-44C2-9287-66F95CFF277C}"/>
              </a:ext>
            </a:extLst>
          </p:cNvPr>
          <p:cNvSpPr>
            <a:spLocks noGrp="1"/>
          </p:cNvSpPr>
          <p:nvPr/>
        </p:nvSpPr>
        <p:spPr>
          <a:xfrm>
            <a:off x="9448800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rect">
            <a:extLst>
              <a:ext uri="{FF2B5EF4-FFF2-40B4-BE49-F238E27FC236}">
                <a16:creationId xmlns:a16="http://schemas.microsoft.com/office/drawing/2014/main" id="{313D0ECA-9117-43B4-9C50-28AC2A72E307}"/>
              </a:ext>
            </a:extLst>
          </p:cNvPr>
          <p:cNvSpPr>
            <a:spLocks noGrp="1"/>
          </p:cNvSpPr>
          <p:nvPr/>
        </p:nvSpPr>
        <p:spPr>
          <a:xfrm>
            <a:off x="9820275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rect">
            <a:extLst>
              <a:ext uri="{FF2B5EF4-FFF2-40B4-BE49-F238E27FC236}">
                <a16:creationId xmlns:a16="http://schemas.microsoft.com/office/drawing/2014/main" id="{44F92BF0-4DAF-4234-8457-3BCDE38624B6}"/>
              </a:ext>
            </a:extLst>
          </p:cNvPr>
          <p:cNvSpPr>
            <a:spLocks noGrp="1"/>
          </p:cNvSpPr>
          <p:nvPr/>
        </p:nvSpPr>
        <p:spPr>
          <a:xfrm>
            <a:off x="10191750" y="3609975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rect">
            <a:extLst>
              <a:ext uri="{FF2B5EF4-FFF2-40B4-BE49-F238E27FC236}">
                <a16:creationId xmlns:a16="http://schemas.microsoft.com/office/drawing/2014/main" id="{D6C0DE9E-0431-4522-A0A5-C9F21A14402B}"/>
              </a:ext>
            </a:extLst>
          </p:cNvPr>
          <p:cNvSpPr>
            <a:spLocks noGrp="1"/>
          </p:cNvSpPr>
          <p:nvPr/>
        </p:nvSpPr>
        <p:spPr>
          <a:xfrm>
            <a:off x="9077325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rect">
            <a:extLst>
              <a:ext uri="{FF2B5EF4-FFF2-40B4-BE49-F238E27FC236}">
                <a16:creationId xmlns:a16="http://schemas.microsoft.com/office/drawing/2014/main" id="{BFE11C8E-5E88-4456-887A-4860D535D75D}"/>
              </a:ext>
            </a:extLst>
          </p:cNvPr>
          <p:cNvSpPr>
            <a:spLocks noGrp="1"/>
          </p:cNvSpPr>
          <p:nvPr/>
        </p:nvSpPr>
        <p:spPr>
          <a:xfrm>
            <a:off x="9448800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rect">
            <a:extLst>
              <a:ext uri="{FF2B5EF4-FFF2-40B4-BE49-F238E27FC236}">
                <a16:creationId xmlns:a16="http://schemas.microsoft.com/office/drawing/2014/main" id="{CAF68AD4-FBDC-4CB1-883D-F51FA9F5A69D}"/>
              </a:ext>
            </a:extLst>
          </p:cNvPr>
          <p:cNvSpPr>
            <a:spLocks noGrp="1"/>
          </p:cNvSpPr>
          <p:nvPr/>
        </p:nvSpPr>
        <p:spPr>
          <a:xfrm>
            <a:off x="9820275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rect">
            <a:extLst>
              <a:ext uri="{FF2B5EF4-FFF2-40B4-BE49-F238E27FC236}">
                <a16:creationId xmlns:a16="http://schemas.microsoft.com/office/drawing/2014/main" id="{CBEF4D96-CCAA-41BF-8039-A9867BFA35A1}"/>
              </a:ext>
            </a:extLst>
          </p:cNvPr>
          <p:cNvSpPr>
            <a:spLocks noGrp="1"/>
          </p:cNvSpPr>
          <p:nvPr/>
        </p:nvSpPr>
        <p:spPr>
          <a:xfrm>
            <a:off x="10191750" y="3943350"/>
            <a:ext cx="209550" cy="2095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">
            <a:extLst>
              <a:ext uri="{FF2B5EF4-FFF2-40B4-BE49-F238E27FC236}">
                <a16:creationId xmlns:a16="http://schemas.microsoft.com/office/drawing/2014/main" id="{7DF562F8-58F6-460A-B6FB-379248E482DB}"/>
              </a:ext>
            </a:extLst>
          </p:cNvPr>
          <p:cNvSpPr>
            <a:spLocks noGrp="1"/>
          </p:cNvSpPr>
          <p:nvPr/>
        </p:nvSpPr>
        <p:spPr>
          <a:xfrm>
            <a:off x="6667500" y="4429125"/>
            <a:ext cx="4524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4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key set = tokens in one window</a:t>
            </a:r>
          </a:p>
        </p:txBody>
      </p:sp>
    </p:spTree>
    <p:extLst>
      <p:ext uri="{BB962C8B-B14F-4D97-AF65-F5344CB8AC3E}">
        <p14:creationId xmlns:p14="http://schemas.microsoft.com/office/powerpoint/2010/main" val="5979556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">
            <a:extLst>
              <a:ext uri="{FF2B5EF4-FFF2-40B4-BE49-F238E27FC236}">
                <a16:creationId xmlns:a16="http://schemas.microsoft.com/office/drawing/2014/main" id="{8BF29CA6-4D20-4CD0-AEE3-8DB5701CC551}"/>
              </a:ext>
            </a:extLst>
          </p:cNvPr>
          <p:cNvSpPr>
            <a:spLocks noGrp="1"/>
          </p:cNvSpPr>
          <p:nvPr/>
        </p:nvSpPr>
        <p:spPr>
          <a:xfrm>
            <a:off x="400050" y="552449"/>
            <a:ext cx="11391900" cy="828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 attention keeps the formula but restricts which tokens keys each query can see.</a:t>
            </a:r>
          </a:p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4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An 8×8-patch window caps local attention at 64 tokens</a:t>
            </a:r>
          </a:p>
        </p:txBody>
      </p:sp>
      <p:cxnSp>
        <p:nvCxnSpPr>
          <p:cNvPr id="76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E18D6C42-0C06-4BEF-BD86-EFB257DEBB77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formula">
            <a:extLst>
              <a:ext uri="{FF2B5EF4-FFF2-40B4-BE49-F238E27FC236}">
                <a16:creationId xmlns:a16="http://schemas.microsoft.com/office/drawing/2014/main" id="{95727A7F-8A74-4A80-92B1-77519BC5485A}"/>
              </a:ext>
            </a:extLst>
          </p:cNvPr>
          <p:cNvSpPr>
            <a:spLocks noGrp="1"/>
          </p:cNvSpPr>
          <p:nvPr/>
        </p:nvSpPr>
        <p:spPr>
          <a:xfrm>
            <a:off x="1047750" y="1666875"/>
            <a:ext cx="733425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29A2F4F-F233-4C43-ABC4-F67DAD2B8C6D}"/>
              </a:ext>
            </a:extLst>
          </p:cNvPr>
          <p:cNvSpPr>
            <a:spLocks noGrp="1"/>
          </p:cNvSpPr>
          <p:nvPr/>
        </p:nvSpPr>
        <p:spPr>
          <a:xfrm>
            <a:off x="1181100" y="1743075"/>
            <a:ext cx="70675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 size</a:t>
            </a:r>
            <a:r>
              <a:rPr lang="en-US" sz="165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on the original </a:t>
            </a:r>
            <a:r>
              <a:rPr lang="en-US" sz="1650" b="1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imge</a:t>
            </a:r>
            <a:r>
              <a:rPr sz="165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= 112 pixels = 8 × 14-pixel patches</a:t>
            </a:r>
          </a:p>
        </p:txBody>
      </p:sp>
      <p:sp>
        <p:nvSpPr>
          <p:cNvPr id="6" name="rect">
            <a:extLst>
              <a:ext uri="{FF2B5EF4-FFF2-40B4-BE49-F238E27FC236}">
                <a16:creationId xmlns:a16="http://schemas.microsoft.com/office/drawing/2014/main" id="{76EDD5DA-B9C3-4683-83A7-49861E7FA04A}"/>
              </a:ext>
            </a:extLst>
          </p:cNvPr>
          <p:cNvSpPr>
            <a:spLocks noGrp="1"/>
          </p:cNvSpPr>
          <p:nvPr/>
        </p:nvSpPr>
        <p:spPr>
          <a:xfrm>
            <a:off x="7000875" y="2524125"/>
            <a:ext cx="3429000" cy="285750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">
            <a:extLst>
              <a:ext uri="{FF2B5EF4-FFF2-40B4-BE49-F238E27FC236}">
                <a16:creationId xmlns:a16="http://schemas.microsoft.com/office/drawing/2014/main" id="{02A74D1C-F5F8-43A5-8B4C-6E285A51F0B7}"/>
              </a:ext>
            </a:extLst>
          </p:cNvPr>
          <p:cNvSpPr>
            <a:spLocks noGrp="1"/>
          </p:cNvSpPr>
          <p:nvPr/>
        </p:nvSpPr>
        <p:spPr>
          <a:xfrm>
            <a:off x="73818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69636DB4-BB83-41FE-877E-E4E97C02F4C7}"/>
              </a:ext>
            </a:extLst>
          </p:cNvPr>
          <p:cNvSpPr>
            <a:spLocks noGrp="1"/>
          </p:cNvSpPr>
          <p:nvPr/>
        </p:nvSpPr>
        <p:spPr>
          <a:xfrm>
            <a:off x="77247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">
            <a:extLst>
              <a:ext uri="{FF2B5EF4-FFF2-40B4-BE49-F238E27FC236}">
                <a16:creationId xmlns:a16="http://schemas.microsoft.com/office/drawing/2014/main" id="{6A1F124F-B4B2-440E-818E-7A2B15CEBB8A}"/>
              </a:ext>
            </a:extLst>
          </p:cNvPr>
          <p:cNvSpPr>
            <a:spLocks noGrp="1"/>
          </p:cNvSpPr>
          <p:nvPr/>
        </p:nvSpPr>
        <p:spPr>
          <a:xfrm>
            <a:off x="80676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">
            <a:extLst>
              <a:ext uri="{FF2B5EF4-FFF2-40B4-BE49-F238E27FC236}">
                <a16:creationId xmlns:a16="http://schemas.microsoft.com/office/drawing/2014/main" id="{53689397-6AD6-4C7C-85D6-AB69E1CE7A35}"/>
              </a:ext>
            </a:extLst>
          </p:cNvPr>
          <p:cNvSpPr>
            <a:spLocks noGrp="1"/>
          </p:cNvSpPr>
          <p:nvPr/>
        </p:nvSpPr>
        <p:spPr>
          <a:xfrm>
            <a:off x="84105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">
            <a:extLst>
              <a:ext uri="{FF2B5EF4-FFF2-40B4-BE49-F238E27FC236}">
                <a16:creationId xmlns:a16="http://schemas.microsoft.com/office/drawing/2014/main" id="{74315FB8-7307-421A-9329-5FFD4D72BB85}"/>
              </a:ext>
            </a:extLst>
          </p:cNvPr>
          <p:cNvSpPr>
            <a:spLocks noGrp="1"/>
          </p:cNvSpPr>
          <p:nvPr/>
        </p:nvSpPr>
        <p:spPr>
          <a:xfrm>
            <a:off x="87534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">
            <a:extLst>
              <a:ext uri="{FF2B5EF4-FFF2-40B4-BE49-F238E27FC236}">
                <a16:creationId xmlns:a16="http://schemas.microsoft.com/office/drawing/2014/main" id="{A650641A-0093-4BD8-A7BE-645F42FECA11}"/>
              </a:ext>
            </a:extLst>
          </p:cNvPr>
          <p:cNvSpPr>
            <a:spLocks noGrp="1"/>
          </p:cNvSpPr>
          <p:nvPr/>
        </p:nvSpPr>
        <p:spPr>
          <a:xfrm>
            <a:off x="90963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rect">
            <a:extLst>
              <a:ext uri="{FF2B5EF4-FFF2-40B4-BE49-F238E27FC236}">
                <a16:creationId xmlns:a16="http://schemas.microsoft.com/office/drawing/2014/main" id="{DFE3D6C3-08D2-4899-BB7E-C713D4992184}"/>
              </a:ext>
            </a:extLst>
          </p:cNvPr>
          <p:cNvSpPr>
            <a:spLocks noGrp="1"/>
          </p:cNvSpPr>
          <p:nvPr/>
        </p:nvSpPr>
        <p:spPr>
          <a:xfrm>
            <a:off x="94392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">
            <a:extLst>
              <a:ext uri="{FF2B5EF4-FFF2-40B4-BE49-F238E27FC236}">
                <a16:creationId xmlns:a16="http://schemas.microsoft.com/office/drawing/2014/main" id="{D5E581BB-D4DC-4AEB-A21D-C1AAE8C3907D}"/>
              </a:ext>
            </a:extLst>
          </p:cNvPr>
          <p:cNvSpPr>
            <a:spLocks noGrp="1"/>
          </p:cNvSpPr>
          <p:nvPr/>
        </p:nvSpPr>
        <p:spPr>
          <a:xfrm>
            <a:off x="9782175" y="2714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">
            <a:extLst>
              <a:ext uri="{FF2B5EF4-FFF2-40B4-BE49-F238E27FC236}">
                <a16:creationId xmlns:a16="http://schemas.microsoft.com/office/drawing/2014/main" id="{B93EDEAB-8529-42F1-BD43-9A9AB0A7A6C9}"/>
              </a:ext>
            </a:extLst>
          </p:cNvPr>
          <p:cNvSpPr>
            <a:spLocks noGrp="1"/>
          </p:cNvSpPr>
          <p:nvPr/>
        </p:nvSpPr>
        <p:spPr>
          <a:xfrm>
            <a:off x="73818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">
            <a:extLst>
              <a:ext uri="{FF2B5EF4-FFF2-40B4-BE49-F238E27FC236}">
                <a16:creationId xmlns:a16="http://schemas.microsoft.com/office/drawing/2014/main" id="{C03D7CA8-2D9F-4E49-858D-AF035DDAE86E}"/>
              </a:ext>
            </a:extLst>
          </p:cNvPr>
          <p:cNvSpPr>
            <a:spLocks noGrp="1"/>
          </p:cNvSpPr>
          <p:nvPr/>
        </p:nvSpPr>
        <p:spPr>
          <a:xfrm>
            <a:off x="77247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rect">
            <a:extLst>
              <a:ext uri="{FF2B5EF4-FFF2-40B4-BE49-F238E27FC236}">
                <a16:creationId xmlns:a16="http://schemas.microsoft.com/office/drawing/2014/main" id="{1875A273-4BB0-47F5-B16C-F59F3A592DE8}"/>
              </a:ext>
            </a:extLst>
          </p:cNvPr>
          <p:cNvSpPr>
            <a:spLocks noGrp="1"/>
          </p:cNvSpPr>
          <p:nvPr/>
        </p:nvSpPr>
        <p:spPr>
          <a:xfrm>
            <a:off x="80676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">
            <a:extLst>
              <a:ext uri="{FF2B5EF4-FFF2-40B4-BE49-F238E27FC236}">
                <a16:creationId xmlns:a16="http://schemas.microsoft.com/office/drawing/2014/main" id="{D3F0F1B2-817D-4F12-BECB-1CE209072809}"/>
              </a:ext>
            </a:extLst>
          </p:cNvPr>
          <p:cNvSpPr>
            <a:spLocks noGrp="1"/>
          </p:cNvSpPr>
          <p:nvPr/>
        </p:nvSpPr>
        <p:spPr>
          <a:xfrm>
            <a:off x="84105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">
            <a:extLst>
              <a:ext uri="{FF2B5EF4-FFF2-40B4-BE49-F238E27FC236}">
                <a16:creationId xmlns:a16="http://schemas.microsoft.com/office/drawing/2014/main" id="{3B80D140-6092-4C8C-8D0F-524F1AF6BFDD}"/>
              </a:ext>
            </a:extLst>
          </p:cNvPr>
          <p:cNvSpPr>
            <a:spLocks noGrp="1"/>
          </p:cNvSpPr>
          <p:nvPr/>
        </p:nvSpPr>
        <p:spPr>
          <a:xfrm>
            <a:off x="87534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">
            <a:extLst>
              <a:ext uri="{FF2B5EF4-FFF2-40B4-BE49-F238E27FC236}">
                <a16:creationId xmlns:a16="http://schemas.microsoft.com/office/drawing/2014/main" id="{D6A89C8A-E67E-418D-99DC-108EEB0F13D3}"/>
              </a:ext>
            </a:extLst>
          </p:cNvPr>
          <p:cNvSpPr>
            <a:spLocks noGrp="1"/>
          </p:cNvSpPr>
          <p:nvPr/>
        </p:nvSpPr>
        <p:spPr>
          <a:xfrm>
            <a:off x="90963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">
            <a:extLst>
              <a:ext uri="{FF2B5EF4-FFF2-40B4-BE49-F238E27FC236}">
                <a16:creationId xmlns:a16="http://schemas.microsoft.com/office/drawing/2014/main" id="{A985BAFF-0644-48EF-8EA8-84C33390C218}"/>
              </a:ext>
            </a:extLst>
          </p:cNvPr>
          <p:cNvSpPr>
            <a:spLocks noGrp="1"/>
          </p:cNvSpPr>
          <p:nvPr/>
        </p:nvSpPr>
        <p:spPr>
          <a:xfrm>
            <a:off x="94392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rect">
            <a:extLst>
              <a:ext uri="{FF2B5EF4-FFF2-40B4-BE49-F238E27FC236}">
                <a16:creationId xmlns:a16="http://schemas.microsoft.com/office/drawing/2014/main" id="{E217BE45-F852-47B0-9C36-BC293431DF0D}"/>
              </a:ext>
            </a:extLst>
          </p:cNvPr>
          <p:cNvSpPr>
            <a:spLocks noGrp="1"/>
          </p:cNvSpPr>
          <p:nvPr/>
        </p:nvSpPr>
        <p:spPr>
          <a:xfrm>
            <a:off x="9782175" y="3019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rect">
            <a:extLst>
              <a:ext uri="{FF2B5EF4-FFF2-40B4-BE49-F238E27FC236}">
                <a16:creationId xmlns:a16="http://schemas.microsoft.com/office/drawing/2014/main" id="{35A6FB95-3B68-43D0-B13E-652FBAF5309C}"/>
              </a:ext>
            </a:extLst>
          </p:cNvPr>
          <p:cNvSpPr>
            <a:spLocks noGrp="1"/>
          </p:cNvSpPr>
          <p:nvPr/>
        </p:nvSpPr>
        <p:spPr>
          <a:xfrm>
            <a:off x="73818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">
            <a:extLst>
              <a:ext uri="{FF2B5EF4-FFF2-40B4-BE49-F238E27FC236}">
                <a16:creationId xmlns:a16="http://schemas.microsoft.com/office/drawing/2014/main" id="{088955FF-4969-4EDA-8225-4ADB4033C874}"/>
              </a:ext>
            </a:extLst>
          </p:cNvPr>
          <p:cNvSpPr>
            <a:spLocks noGrp="1"/>
          </p:cNvSpPr>
          <p:nvPr/>
        </p:nvSpPr>
        <p:spPr>
          <a:xfrm>
            <a:off x="77247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ect">
            <a:extLst>
              <a:ext uri="{FF2B5EF4-FFF2-40B4-BE49-F238E27FC236}">
                <a16:creationId xmlns:a16="http://schemas.microsoft.com/office/drawing/2014/main" id="{9D3AF7C7-3F39-42D7-B41A-06B47BA988BB}"/>
              </a:ext>
            </a:extLst>
          </p:cNvPr>
          <p:cNvSpPr>
            <a:spLocks noGrp="1"/>
          </p:cNvSpPr>
          <p:nvPr/>
        </p:nvSpPr>
        <p:spPr>
          <a:xfrm>
            <a:off x="80676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rect">
            <a:extLst>
              <a:ext uri="{FF2B5EF4-FFF2-40B4-BE49-F238E27FC236}">
                <a16:creationId xmlns:a16="http://schemas.microsoft.com/office/drawing/2014/main" id="{F81CB9BE-5F7A-4F92-8674-4E8BCE480533}"/>
              </a:ext>
            </a:extLst>
          </p:cNvPr>
          <p:cNvSpPr>
            <a:spLocks noGrp="1"/>
          </p:cNvSpPr>
          <p:nvPr/>
        </p:nvSpPr>
        <p:spPr>
          <a:xfrm>
            <a:off x="84105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">
            <a:extLst>
              <a:ext uri="{FF2B5EF4-FFF2-40B4-BE49-F238E27FC236}">
                <a16:creationId xmlns:a16="http://schemas.microsoft.com/office/drawing/2014/main" id="{F09362A9-0A85-459F-9907-86690715D223}"/>
              </a:ext>
            </a:extLst>
          </p:cNvPr>
          <p:cNvSpPr>
            <a:spLocks noGrp="1"/>
          </p:cNvSpPr>
          <p:nvPr/>
        </p:nvSpPr>
        <p:spPr>
          <a:xfrm>
            <a:off x="87534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">
            <a:extLst>
              <a:ext uri="{FF2B5EF4-FFF2-40B4-BE49-F238E27FC236}">
                <a16:creationId xmlns:a16="http://schemas.microsoft.com/office/drawing/2014/main" id="{5312A00B-E41F-4366-B4BC-FB2EA01161E8}"/>
              </a:ext>
            </a:extLst>
          </p:cNvPr>
          <p:cNvSpPr>
            <a:spLocks noGrp="1"/>
          </p:cNvSpPr>
          <p:nvPr/>
        </p:nvSpPr>
        <p:spPr>
          <a:xfrm>
            <a:off x="90963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rect">
            <a:extLst>
              <a:ext uri="{FF2B5EF4-FFF2-40B4-BE49-F238E27FC236}">
                <a16:creationId xmlns:a16="http://schemas.microsoft.com/office/drawing/2014/main" id="{550136C4-7C28-48F6-839E-3A1F1E02A297}"/>
              </a:ext>
            </a:extLst>
          </p:cNvPr>
          <p:cNvSpPr>
            <a:spLocks noGrp="1"/>
          </p:cNvSpPr>
          <p:nvPr/>
        </p:nvSpPr>
        <p:spPr>
          <a:xfrm>
            <a:off x="94392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">
            <a:extLst>
              <a:ext uri="{FF2B5EF4-FFF2-40B4-BE49-F238E27FC236}">
                <a16:creationId xmlns:a16="http://schemas.microsoft.com/office/drawing/2014/main" id="{DE769B52-3408-4CAB-A36D-EF165D1A51E6}"/>
              </a:ext>
            </a:extLst>
          </p:cNvPr>
          <p:cNvSpPr>
            <a:spLocks noGrp="1"/>
          </p:cNvSpPr>
          <p:nvPr/>
        </p:nvSpPr>
        <p:spPr>
          <a:xfrm>
            <a:off x="9782175" y="3324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rect">
            <a:extLst>
              <a:ext uri="{FF2B5EF4-FFF2-40B4-BE49-F238E27FC236}">
                <a16:creationId xmlns:a16="http://schemas.microsoft.com/office/drawing/2014/main" id="{70BFD377-F4DA-447D-A826-F979CA4C51D6}"/>
              </a:ext>
            </a:extLst>
          </p:cNvPr>
          <p:cNvSpPr>
            <a:spLocks noGrp="1"/>
          </p:cNvSpPr>
          <p:nvPr/>
        </p:nvSpPr>
        <p:spPr>
          <a:xfrm>
            <a:off x="7381875" y="36290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rect">
            <a:extLst>
              <a:ext uri="{FF2B5EF4-FFF2-40B4-BE49-F238E27FC236}">
                <a16:creationId xmlns:a16="http://schemas.microsoft.com/office/drawing/2014/main" id="{4D5459EA-D0B5-4DD5-A146-9468D62F4275}"/>
              </a:ext>
            </a:extLst>
          </p:cNvPr>
          <p:cNvSpPr>
            <a:spLocks noGrp="1"/>
          </p:cNvSpPr>
          <p:nvPr/>
        </p:nvSpPr>
        <p:spPr>
          <a:xfrm>
            <a:off x="7724775" y="36290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">
            <a:extLst>
              <a:ext uri="{FF2B5EF4-FFF2-40B4-BE49-F238E27FC236}">
                <a16:creationId xmlns:a16="http://schemas.microsoft.com/office/drawing/2014/main" id="{4FC3D5BB-706E-4CF0-A41B-473BF893E5A8}"/>
              </a:ext>
            </a:extLst>
          </p:cNvPr>
          <p:cNvSpPr>
            <a:spLocks noGrp="1"/>
          </p:cNvSpPr>
          <p:nvPr/>
        </p:nvSpPr>
        <p:spPr>
          <a:xfrm>
            <a:off x="8067675" y="36290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rect">
            <a:extLst>
              <a:ext uri="{FF2B5EF4-FFF2-40B4-BE49-F238E27FC236}">
                <a16:creationId xmlns:a16="http://schemas.microsoft.com/office/drawing/2014/main" id="{CBE3CB25-A3A9-43AF-94A2-CA7B83179F01}"/>
              </a:ext>
            </a:extLst>
          </p:cNvPr>
          <p:cNvSpPr>
            <a:spLocks noGrp="1"/>
          </p:cNvSpPr>
          <p:nvPr/>
        </p:nvSpPr>
        <p:spPr>
          <a:xfrm>
            <a:off x="8410575" y="36290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rect">
            <a:extLst>
              <a:ext uri="{FF2B5EF4-FFF2-40B4-BE49-F238E27FC236}">
                <a16:creationId xmlns:a16="http://schemas.microsoft.com/office/drawing/2014/main" id="{DC4E2CA8-3399-4634-802B-C9AD8255257E}"/>
              </a:ext>
            </a:extLst>
          </p:cNvPr>
          <p:cNvSpPr>
            <a:spLocks noGrp="1"/>
          </p:cNvSpPr>
          <p:nvPr/>
        </p:nvSpPr>
        <p:spPr>
          <a:xfrm>
            <a:off x="8753475" y="3629025"/>
            <a:ext cx="266700" cy="228600"/>
          </a:xfrm>
          <a:prstGeom prst="rect">
            <a:avLst/>
          </a:prstGeom>
          <a:solidFill>
            <a:srgbClr val="3D8DFF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rect">
            <a:extLst>
              <a:ext uri="{FF2B5EF4-FFF2-40B4-BE49-F238E27FC236}">
                <a16:creationId xmlns:a16="http://schemas.microsoft.com/office/drawing/2014/main" id="{E90DB719-E847-43DD-AA85-D07E3A0EECF5}"/>
              </a:ext>
            </a:extLst>
          </p:cNvPr>
          <p:cNvSpPr>
            <a:spLocks noGrp="1"/>
          </p:cNvSpPr>
          <p:nvPr/>
        </p:nvSpPr>
        <p:spPr>
          <a:xfrm>
            <a:off x="9096375" y="36290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rect">
            <a:extLst>
              <a:ext uri="{FF2B5EF4-FFF2-40B4-BE49-F238E27FC236}">
                <a16:creationId xmlns:a16="http://schemas.microsoft.com/office/drawing/2014/main" id="{1082AD14-4849-4DB7-B3D9-A25E580C3384}"/>
              </a:ext>
            </a:extLst>
          </p:cNvPr>
          <p:cNvSpPr>
            <a:spLocks noGrp="1"/>
          </p:cNvSpPr>
          <p:nvPr/>
        </p:nvSpPr>
        <p:spPr>
          <a:xfrm>
            <a:off x="9439275" y="36290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rect">
            <a:extLst>
              <a:ext uri="{FF2B5EF4-FFF2-40B4-BE49-F238E27FC236}">
                <a16:creationId xmlns:a16="http://schemas.microsoft.com/office/drawing/2014/main" id="{2E210FD3-FB73-4787-B636-ECFF916B5E92}"/>
              </a:ext>
            </a:extLst>
          </p:cNvPr>
          <p:cNvSpPr>
            <a:spLocks noGrp="1"/>
          </p:cNvSpPr>
          <p:nvPr/>
        </p:nvSpPr>
        <p:spPr>
          <a:xfrm>
            <a:off x="9782175" y="36290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">
            <a:extLst>
              <a:ext uri="{FF2B5EF4-FFF2-40B4-BE49-F238E27FC236}">
                <a16:creationId xmlns:a16="http://schemas.microsoft.com/office/drawing/2014/main" id="{6DD620B7-A0B0-457B-A307-F573D00B2D5A}"/>
              </a:ext>
            </a:extLst>
          </p:cNvPr>
          <p:cNvSpPr>
            <a:spLocks noGrp="1"/>
          </p:cNvSpPr>
          <p:nvPr/>
        </p:nvSpPr>
        <p:spPr>
          <a:xfrm>
            <a:off x="73818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rect">
            <a:extLst>
              <a:ext uri="{FF2B5EF4-FFF2-40B4-BE49-F238E27FC236}">
                <a16:creationId xmlns:a16="http://schemas.microsoft.com/office/drawing/2014/main" id="{1657FA0F-926A-4B6F-B620-ACA4496A92A6}"/>
              </a:ext>
            </a:extLst>
          </p:cNvPr>
          <p:cNvSpPr>
            <a:spLocks noGrp="1"/>
          </p:cNvSpPr>
          <p:nvPr/>
        </p:nvSpPr>
        <p:spPr>
          <a:xfrm>
            <a:off x="77247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rect">
            <a:extLst>
              <a:ext uri="{FF2B5EF4-FFF2-40B4-BE49-F238E27FC236}">
                <a16:creationId xmlns:a16="http://schemas.microsoft.com/office/drawing/2014/main" id="{B92ACB6B-5384-42AA-B5CE-C89ED05B4A94}"/>
              </a:ext>
            </a:extLst>
          </p:cNvPr>
          <p:cNvSpPr>
            <a:spLocks noGrp="1"/>
          </p:cNvSpPr>
          <p:nvPr/>
        </p:nvSpPr>
        <p:spPr>
          <a:xfrm>
            <a:off x="80676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">
            <a:extLst>
              <a:ext uri="{FF2B5EF4-FFF2-40B4-BE49-F238E27FC236}">
                <a16:creationId xmlns:a16="http://schemas.microsoft.com/office/drawing/2014/main" id="{FA0D55FD-AA18-46B1-A16B-FC99FD71AAE9}"/>
              </a:ext>
            </a:extLst>
          </p:cNvPr>
          <p:cNvSpPr>
            <a:spLocks noGrp="1"/>
          </p:cNvSpPr>
          <p:nvPr/>
        </p:nvSpPr>
        <p:spPr>
          <a:xfrm>
            <a:off x="84105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rect">
            <a:extLst>
              <a:ext uri="{FF2B5EF4-FFF2-40B4-BE49-F238E27FC236}">
                <a16:creationId xmlns:a16="http://schemas.microsoft.com/office/drawing/2014/main" id="{D7212793-5E2A-46A7-A714-1B64A8A207E2}"/>
              </a:ext>
            </a:extLst>
          </p:cNvPr>
          <p:cNvSpPr>
            <a:spLocks noGrp="1"/>
          </p:cNvSpPr>
          <p:nvPr/>
        </p:nvSpPr>
        <p:spPr>
          <a:xfrm>
            <a:off x="87534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rect">
            <a:extLst>
              <a:ext uri="{FF2B5EF4-FFF2-40B4-BE49-F238E27FC236}">
                <a16:creationId xmlns:a16="http://schemas.microsoft.com/office/drawing/2014/main" id="{DFFE8676-3DCB-4771-B7A8-49838990F2FE}"/>
              </a:ext>
            </a:extLst>
          </p:cNvPr>
          <p:cNvSpPr>
            <a:spLocks noGrp="1"/>
          </p:cNvSpPr>
          <p:nvPr/>
        </p:nvSpPr>
        <p:spPr>
          <a:xfrm>
            <a:off x="90963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rect">
            <a:extLst>
              <a:ext uri="{FF2B5EF4-FFF2-40B4-BE49-F238E27FC236}">
                <a16:creationId xmlns:a16="http://schemas.microsoft.com/office/drawing/2014/main" id="{F4512D95-1C50-46C9-8936-6730EB802B81}"/>
              </a:ext>
            </a:extLst>
          </p:cNvPr>
          <p:cNvSpPr>
            <a:spLocks noGrp="1"/>
          </p:cNvSpPr>
          <p:nvPr/>
        </p:nvSpPr>
        <p:spPr>
          <a:xfrm>
            <a:off x="94392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rect">
            <a:extLst>
              <a:ext uri="{FF2B5EF4-FFF2-40B4-BE49-F238E27FC236}">
                <a16:creationId xmlns:a16="http://schemas.microsoft.com/office/drawing/2014/main" id="{CE55EF9B-8773-43D6-B080-B1F992ACC693}"/>
              </a:ext>
            </a:extLst>
          </p:cNvPr>
          <p:cNvSpPr>
            <a:spLocks noGrp="1"/>
          </p:cNvSpPr>
          <p:nvPr/>
        </p:nvSpPr>
        <p:spPr>
          <a:xfrm>
            <a:off x="9782175" y="39338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rect">
            <a:extLst>
              <a:ext uri="{FF2B5EF4-FFF2-40B4-BE49-F238E27FC236}">
                <a16:creationId xmlns:a16="http://schemas.microsoft.com/office/drawing/2014/main" id="{EBC8CBBB-B327-4D9A-AE49-CC2EED03ED82}"/>
              </a:ext>
            </a:extLst>
          </p:cNvPr>
          <p:cNvSpPr>
            <a:spLocks noGrp="1"/>
          </p:cNvSpPr>
          <p:nvPr/>
        </p:nvSpPr>
        <p:spPr>
          <a:xfrm>
            <a:off x="73818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rect">
            <a:extLst>
              <a:ext uri="{FF2B5EF4-FFF2-40B4-BE49-F238E27FC236}">
                <a16:creationId xmlns:a16="http://schemas.microsoft.com/office/drawing/2014/main" id="{F394F3D4-B84B-403F-87D3-FC98C880F406}"/>
              </a:ext>
            </a:extLst>
          </p:cNvPr>
          <p:cNvSpPr>
            <a:spLocks noGrp="1"/>
          </p:cNvSpPr>
          <p:nvPr/>
        </p:nvSpPr>
        <p:spPr>
          <a:xfrm>
            <a:off x="77247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rect">
            <a:extLst>
              <a:ext uri="{FF2B5EF4-FFF2-40B4-BE49-F238E27FC236}">
                <a16:creationId xmlns:a16="http://schemas.microsoft.com/office/drawing/2014/main" id="{BC77D97A-C440-421A-9287-D28544F8A6E2}"/>
              </a:ext>
            </a:extLst>
          </p:cNvPr>
          <p:cNvSpPr>
            <a:spLocks noGrp="1"/>
          </p:cNvSpPr>
          <p:nvPr/>
        </p:nvSpPr>
        <p:spPr>
          <a:xfrm>
            <a:off x="80676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rect">
            <a:extLst>
              <a:ext uri="{FF2B5EF4-FFF2-40B4-BE49-F238E27FC236}">
                <a16:creationId xmlns:a16="http://schemas.microsoft.com/office/drawing/2014/main" id="{4E677DFE-91B7-46EA-81C4-DECD58FC2203}"/>
              </a:ext>
            </a:extLst>
          </p:cNvPr>
          <p:cNvSpPr>
            <a:spLocks noGrp="1"/>
          </p:cNvSpPr>
          <p:nvPr/>
        </p:nvSpPr>
        <p:spPr>
          <a:xfrm>
            <a:off x="84105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rect">
            <a:extLst>
              <a:ext uri="{FF2B5EF4-FFF2-40B4-BE49-F238E27FC236}">
                <a16:creationId xmlns:a16="http://schemas.microsoft.com/office/drawing/2014/main" id="{62E80AC6-825B-4552-B31C-38962A9883E5}"/>
              </a:ext>
            </a:extLst>
          </p:cNvPr>
          <p:cNvSpPr>
            <a:spLocks noGrp="1"/>
          </p:cNvSpPr>
          <p:nvPr/>
        </p:nvSpPr>
        <p:spPr>
          <a:xfrm>
            <a:off x="87534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rect">
            <a:extLst>
              <a:ext uri="{FF2B5EF4-FFF2-40B4-BE49-F238E27FC236}">
                <a16:creationId xmlns:a16="http://schemas.microsoft.com/office/drawing/2014/main" id="{B104A6DF-0608-4023-8E29-703A7267B9F5}"/>
              </a:ext>
            </a:extLst>
          </p:cNvPr>
          <p:cNvSpPr>
            <a:spLocks noGrp="1"/>
          </p:cNvSpPr>
          <p:nvPr/>
        </p:nvSpPr>
        <p:spPr>
          <a:xfrm>
            <a:off x="90963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rect">
            <a:extLst>
              <a:ext uri="{FF2B5EF4-FFF2-40B4-BE49-F238E27FC236}">
                <a16:creationId xmlns:a16="http://schemas.microsoft.com/office/drawing/2014/main" id="{D40B738C-6EAF-4AA2-A8CD-AC478EB69295}"/>
              </a:ext>
            </a:extLst>
          </p:cNvPr>
          <p:cNvSpPr>
            <a:spLocks noGrp="1"/>
          </p:cNvSpPr>
          <p:nvPr/>
        </p:nvSpPr>
        <p:spPr>
          <a:xfrm>
            <a:off x="94392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rect">
            <a:extLst>
              <a:ext uri="{FF2B5EF4-FFF2-40B4-BE49-F238E27FC236}">
                <a16:creationId xmlns:a16="http://schemas.microsoft.com/office/drawing/2014/main" id="{E67E1CEF-CA78-417C-BBB0-F0B8AD91EB9E}"/>
              </a:ext>
            </a:extLst>
          </p:cNvPr>
          <p:cNvSpPr>
            <a:spLocks noGrp="1"/>
          </p:cNvSpPr>
          <p:nvPr/>
        </p:nvSpPr>
        <p:spPr>
          <a:xfrm>
            <a:off x="9782175" y="42386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rect">
            <a:extLst>
              <a:ext uri="{FF2B5EF4-FFF2-40B4-BE49-F238E27FC236}">
                <a16:creationId xmlns:a16="http://schemas.microsoft.com/office/drawing/2014/main" id="{0C2CDD8E-7493-42C3-AA2E-BC154B7256E0}"/>
              </a:ext>
            </a:extLst>
          </p:cNvPr>
          <p:cNvSpPr>
            <a:spLocks noGrp="1"/>
          </p:cNvSpPr>
          <p:nvPr/>
        </p:nvSpPr>
        <p:spPr>
          <a:xfrm>
            <a:off x="73818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rect">
            <a:extLst>
              <a:ext uri="{FF2B5EF4-FFF2-40B4-BE49-F238E27FC236}">
                <a16:creationId xmlns:a16="http://schemas.microsoft.com/office/drawing/2014/main" id="{13DF23F6-7191-486F-BDF3-DCBC6B1BFC1F}"/>
              </a:ext>
            </a:extLst>
          </p:cNvPr>
          <p:cNvSpPr>
            <a:spLocks noGrp="1"/>
          </p:cNvSpPr>
          <p:nvPr/>
        </p:nvSpPr>
        <p:spPr>
          <a:xfrm>
            <a:off x="77247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rect">
            <a:extLst>
              <a:ext uri="{FF2B5EF4-FFF2-40B4-BE49-F238E27FC236}">
                <a16:creationId xmlns:a16="http://schemas.microsoft.com/office/drawing/2014/main" id="{A5AB327D-B25C-4627-84E5-E08555423788}"/>
              </a:ext>
            </a:extLst>
          </p:cNvPr>
          <p:cNvSpPr>
            <a:spLocks noGrp="1"/>
          </p:cNvSpPr>
          <p:nvPr/>
        </p:nvSpPr>
        <p:spPr>
          <a:xfrm>
            <a:off x="80676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rect">
            <a:extLst>
              <a:ext uri="{FF2B5EF4-FFF2-40B4-BE49-F238E27FC236}">
                <a16:creationId xmlns:a16="http://schemas.microsoft.com/office/drawing/2014/main" id="{98659199-802C-4956-B0AB-A8AFE43E7E4E}"/>
              </a:ext>
            </a:extLst>
          </p:cNvPr>
          <p:cNvSpPr>
            <a:spLocks noGrp="1"/>
          </p:cNvSpPr>
          <p:nvPr/>
        </p:nvSpPr>
        <p:spPr>
          <a:xfrm>
            <a:off x="84105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rect">
            <a:extLst>
              <a:ext uri="{FF2B5EF4-FFF2-40B4-BE49-F238E27FC236}">
                <a16:creationId xmlns:a16="http://schemas.microsoft.com/office/drawing/2014/main" id="{86ADCDC1-EF42-4710-A7E9-35A87152D9E4}"/>
              </a:ext>
            </a:extLst>
          </p:cNvPr>
          <p:cNvSpPr>
            <a:spLocks noGrp="1"/>
          </p:cNvSpPr>
          <p:nvPr/>
        </p:nvSpPr>
        <p:spPr>
          <a:xfrm>
            <a:off x="87534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rect">
            <a:extLst>
              <a:ext uri="{FF2B5EF4-FFF2-40B4-BE49-F238E27FC236}">
                <a16:creationId xmlns:a16="http://schemas.microsoft.com/office/drawing/2014/main" id="{51BBA9E2-8750-4FE9-9415-D669FA212CCD}"/>
              </a:ext>
            </a:extLst>
          </p:cNvPr>
          <p:cNvSpPr>
            <a:spLocks noGrp="1"/>
          </p:cNvSpPr>
          <p:nvPr/>
        </p:nvSpPr>
        <p:spPr>
          <a:xfrm>
            <a:off x="90963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rect">
            <a:extLst>
              <a:ext uri="{FF2B5EF4-FFF2-40B4-BE49-F238E27FC236}">
                <a16:creationId xmlns:a16="http://schemas.microsoft.com/office/drawing/2014/main" id="{4CBC9463-AF30-432D-971D-7CC9B268067C}"/>
              </a:ext>
            </a:extLst>
          </p:cNvPr>
          <p:cNvSpPr>
            <a:spLocks noGrp="1"/>
          </p:cNvSpPr>
          <p:nvPr/>
        </p:nvSpPr>
        <p:spPr>
          <a:xfrm>
            <a:off x="94392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rect">
            <a:extLst>
              <a:ext uri="{FF2B5EF4-FFF2-40B4-BE49-F238E27FC236}">
                <a16:creationId xmlns:a16="http://schemas.microsoft.com/office/drawing/2014/main" id="{E1390837-D1A3-4130-A024-4D06E356C8DA}"/>
              </a:ext>
            </a:extLst>
          </p:cNvPr>
          <p:cNvSpPr>
            <a:spLocks noGrp="1"/>
          </p:cNvSpPr>
          <p:nvPr/>
        </p:nvSpPr>
        <p:spPr>
          <a:xfrm>
            <a:off x="9782175" y="45434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rect">
            <a:extLst>
              <a:ext uri="{FF2B5EF4-FFF2-40B4-BE49-F238E27FC236}">
                <a16:creationId xmlns:a16="http://schemas.microsoft.com/office/drawing/2014/main" id="{92CF57AA-6AEB-4DE7-8E95-7510058D48F1}"/>
              </a:ext>
            </a:extLst>
          </p:cNvPr>
          <p:cNvSpPr>
            <a:spLocks noGrp="1"/>
          </p:cNvSpPr>
          <p:nvPr/>
        </p:nvSpPr>
        <p:spPr>
          <a:xfrm>
            <a:off x="73818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rect">
            <a:extLst>
              <a:ext uri="{FF2B5EF4-FFF2-40B4-BE49-F238E27FC236}">
                <a16:creationId xmlns:a16="http://schemas.microsoft.com/office/drawing/2014/main" id="{7FB445C4-C845-445E-90D4-644F3202C811}"/>
              </a:ext>
            </a:extLst>
          </p:cNvPr>
          <p:cNvSpPr>
            <a:spLocks noGrp="1"/>
          </p:cNvSpPr>
          <p:nvPr/>
        </p:nvSpPr>
        <p:spPr>
          <a:xfrm>
            <a:off x="77247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rect">
            <a:extLst>
              <a:ext uri="{FF2B5EF4-FFF2-40B4-BE49-F238E27FC236}">
                <a16:creationId xmlns:a16="http://schemas.microsoft.com/office/drawing/2014/main" id="{27DD1BED-24F8-4013-B363-D8F73865B22A}"/>
              </a:ext>
            </a:extLst>
          </p:cNvPr>
          <p:cNvSpPr>
            <a:spLocks noGrp="1"/>
          </p:cNvSpPr>
          <p:nvPr/>
        </p:nvSpPr>
        <p:spPr>
          <a:xfrm>
            <a:off x="80676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rect">
            <a:extLst>
              <a:ext uri="{FF2B5EF4-FFF2-40B4-BE49-F238E27FC236}">
                <a16:creationId xmlns:a16="http://schemas.microsoft.com/office/drawing/2014/main" id="{1F80777D-8BD9-4A7A-A267-BA42A24ACF0E}"/>
              </a:ext>
            </a:extLst>
          </p:cNvPr>
          <p:cNvSpPr>
            <a:spLocks noGrp="1"/>
          </p:cNvSpPr>
          <p:nvPr/>
        </p:nvSpPr>
        <p:spPr>
          <a:xfrm>
            <a:off x="84105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rect">
            <a:extLst>
              <a:ext uri="{FF2B5EF4-FFF2-40B4-BE49-F238E27FC236}">
                <a16:creationId xmlns:a16="http://schemas.microsoft.com/office/drawing/2014/main" id="{8F1E9F84-135F-4370-8972-3A94390CC9B6}"/>
              </a:ext>
            </a:extLst>
          </p:cNvPr>
          <p:cNvSpPr>
            <a:spLocks noGrp="1"/>
          </p:cNvSpPr>
          <p:nvPr/>
        </p:nvSpPr>
        <p:spPr>
          <a:xfrm>
            <a:off x="87534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rect">
            <a:extLst>
              <a:ext uri="{FF2B5EF4-FFF2-40B4-BE49-F238E27FC236}">
                <a16:creationId xmlns:a16="http://schemas.microsoft.com/office/drawing/2014/main" id="{5A5BA223-1CBF-4513-80BE-F69F180BD869}"/>
              </a:ext>
            </a:extLst>
          </p:cNvPr>
          <p:cNvSpPr>
            <a:spLocks noGrp="1"/>
          </p:cNvSpPr>
          <p:nvPr/>
        </p:nvSpPr>
        <p:spPr>
          <a:xfrm>
            <a:off x="90963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rect">
            <a:extLst>
              <a:ext uri="{FF2B5EF4-FFF2-40B4-BE49-F238E27FC236}">
                <a16:creationId xmlns:a16="http://schemas.microsoft.com/office/drawing/2014/main" id="{48A1A055-4EF6-47B6-B937-7B9397A545AF}"/>
              </a:ext>
            </a:extLst>
          </p:cNvPr>
          <p:cNvSpPr>
            <a:spLocks noGrp="1"/>
          </p:cNvSpPr>
          <p:nvPr/>
        </p:nvSpPr>
        <p:spPr>
          <a:xfrm>
            <a:off x="94392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rect">
            <a:extLst>
              <a:ext uri="{FF2B5EF4-FFF2-40B4-BE49-F238E27FC236}">
                <a16:creationId xmlns:a16="http://schemas.microsoft.com/office/drawing/2014/main" id="{89B83AA3-7DC8-43DE-92F1-0CEAB1B7A154}"/>
              </a:ext>
            </a:extLst>
          </p:cNvPr>
          <p:cNvSpPr>
            <a:spLocks noGrp="1"/>
          </p:cNvSpPr>
          <p:nvPr/>
        </p:nvSpPr>
        <p:spPr>
          <a:xfrm>
            <a:off x="9782175" y="4848225"/>
            <a:ext cx="266700" cy="228600"/>
          </a:xfrm>
          <a:prstGeom prst="rect">
            <a:avLst/>
          </a:prstGeom>
          <a:solidFill>
            <a:srgbClr val="CDEAF7"/>
          </a:solidFill>
          <a:ln w="952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">
            <a:extLst>
              <a:ext uri="{FF2B5EF4-FFF2-40B4-BE49-F238E27FC236}">
                <a16:creationId xmlns:a16="http://schemas.microsoft.com/office/drawing/2014/main" id="{92F66AE0-1342-460E-BAFE-537508557FC3}"/>
              </a:ext>
            </a:extLst>
          </p:cNvPr>
          <p:cNvSpPr>
            <a:spLocks noGrp="1"/>
          </p:cNvSpPr>
          <p:nvPr/>
        </p:nvSpPr>
        <p:spPr>
          <a:xfrm>
            <a:off x="7620000" y="5524500"/>
            <a:ext cx="21907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64 patch tokens</a:t>
            </a:r>
          </a:p>
        </p:txBody>
      </p:sp>
      <p:sp>
        <p:nvSpPr>
          <p:cNvPr id="72" name="text">
            <a:extLst>
              <a:ext uri="{FF2B5EF4-FFF2-40B4-BE49-F238E27FC236}">
                <a16:creationId xmlns:a16="http://schemas.microsoft.com/office/drawing/2014/main" id="{7522EB13-3877-4208-9A6A-CE0A2BF2C31B}"/>
              </a:ext>
            </a:extLst>
          </p:cNvPr>
          <p:cNvSpPr>
            <a:spLocks noGrp="1"/>
          </p:cNvSpPr>
          <p:nvPr/>
        </p:nvSpPr>
        <p:spPr>
          <a:xfrm>
            <a:off x="904875" y="2857500"/>
            <a:ext cx="40005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For N visual patches:</a:t>
            </a:r>
          </a:p>
        </p:txBody>
      </p:sp>
      <p:sp>
        <p:nvSpPr>
          <p:cNvPr id="73" name="text">
            <a:extLst>
              <a:ext uri="{FF2B5EF4-FFF2-40B4-BE49-F238E27FC236}">
                <a16:creationId xmlns:a16="http://schemas.microsoft.com/office/drawing/2014/main" id="{6A27DE74-2BFD-42A7-85DF-7FF0E62CA3D8}"/>
              </a:ext>
            </a:extLst>
          </p:cNvPr>
          <p:cNvSpPr>
            <a:spLocks noGrp="1"/>
          </p:cNvSpPr>
          <p:nvPr/>
        </p:nvSpPr>
        <p:spPr>
          <a:xfrm>
            <a:off x="904875" y="3524250"/>
            <a:ext cx="4572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full attention ≈ O(N²)</a:t>
            </a:r>
          </a:p>
        </p:txBody>
      </p:sp>
      <p:sp>
        <p:nvSpPr>
          <p:cNvPr id="74" name="text">
            <a:extLst>
              <a:ext uri="{FF2B5EF4-FFF2-40B4-BE49-F238E27FC236}">
                <a16:creationId xmlns:a16="http://schemas.microsoft.com/office/drawing/2014/main" id="{245D141C-5EFD-41F4-8B27-90480D335247}"/>
              </a:ext>
            </a:extLst>
          </p:cNvPr>
          <p:cNvSpPr>
            <a:spLocks noGrp="1"/>
          </p:cNvSpPr>
          <p:nvPr/>
        </p:nvSpPr>
        <p:spPr>
          <a:xfrm>
            <a:off x="904875" y="4191000"/>
            <a:ext cx="476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window attention ≈ O(N·64)</a:t>
            </a:r>
          </a:p>
        </p:txBody>
      </p:sp>
    </p:spTree>
    <p:extLst>
      <p:ext uri="{BB962C8B-B14F-4D97-AF65-F5344CB8AC3E}">
        <p14:creationId xmlns:p14="http://schemas.microsoft.com/office/powerpoint/2010/main" val="144606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">
            <a:extLst>
              <a:ext uri="{FF2B5EF4-FFF2-40B4-BE49-F238E27FC236}">
                <a16:creationId xmlns:a16="http://schemas.microsoft.com/office/drawing/2014/main" id="{957BD41A-E89E-4331-9D80-F66CD84172C2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8967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Image and text embeddings become one causal decoder sequence</a:t>
            </a:r>
          </a:p>
        </p:txBody>
      </p:sp>
      <p:cxnSp>
        <p:nvCxnSpPr>
          <p:cNvPr id="36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0B93643C-D3AA-416E-90E0-1CF075C63500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8678DB2C-74F5-4A37-B7D3-C6AB19E5785A}"/>
              </a:ext>
            </a:extLst>
          </p:cNvPr>
          <p:cNvSpPr>
            <a:spLocks noGrp="1"/>
          </p:cNvSpPr>
          <p:nvPr/>
        </p:nvSpPr>
        <p:spPr>
          <a:xfrm>
            <a:off x="428625" y="2190750"/>
            <a:ext cx="1571625" cy="6667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F2CB383D-19B8-4884-AA9A-18B518C9988E}"/>
              </a:ext>
            </a:extLst>
          </p:cNvPr>
          <p:cNvSpPr>
            <a:spLocks noGrp="1"/>
          </p:cNvSpPr>
          <p:nvPr/>
        </p:nvSpPr>
        <p:spPr>
          <a:xfrm>
            <a:off x="476250" y="2362200"/>
            <a:ext cx="1476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&lt;vision_start&gt;</a:t>
            </a:r>
          </a:p>
        </p:txBody>
      </p:sp>
      <p:cxnSp>
        <p:nvCxnSpPr>
          <p:cNvPr id="40" name="connector"/>
          <p:cNvCxnSpPr/>
          <p:nvPr/>
        </p:nvCxnSpPr>
        <p:spPr>
          <a:xfrm>
            <a:off x="2000250" y="2524125"/>
            <a:ext cx="142875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7" name="arrow-tip">
            <a:extLst>
              <a:ext uri="{FF2B5EF4-FFF2-40B4-BE49-F238E27FC236}">
                <a16:creationId xmlns:a16="http://schemas.microsoft.com/office/drawing/2014/main" id="{607C6038-D7A3-4483-B240-9DC90BC9E5A7}"/>
              </a:ext>
            </a:extLst>
          </p:cNvPr>
          <p:cNvSpPr>
            <a:spLocks noGrp="1"/>
          </p:cNvSpPr>
          <p:nvPr/>
        </p:nvSpPr>
        <p:spPr>
          <a:xfrm>
            <a:off x="2095500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5ACC5EE2-D5A2-4DB1-8576-32C671AE71A0}"/>
              </a:ext>
            </a:extLst>
          </p:cNvPr>
          <p:cNvSpPr>
            <a:spLocks noGrp="1"/>
          </p:cNvSpPr>
          <p:nvPr/>
        </p:nvSpPr>
        <p:spPr>
          <a:xfrm>
            <a:off x="2190750" y="2190750"/>
            <a:ext cx="714375" cy="6667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82106423-30E0-4015-881D-DF3D0B6A4F26}"/>
              </a:ext>
            </a:extLst>
          </p:cNvPr>
          <p:cNvSpPr>
            <a:spLocks noGrp="1"/>
          </p:cNvSpPr>
          <p:nvPr/>
        </p:nvSpPr>
        <p:spPr>
          <a:xfrm>
            <a:off x="2238375" y="2362200"/>
            <a:ext cx="619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v₁</a:t>
            </a:r>
          </a:p>
        </p:txBody>
      </p:sp>
      <p:cxnSp>
        <p:nvCxnSpPr>
          <p:cNvPr id="44" name="connector"/>
          <p:cNvCxnSpPr/>
          <p:nvPr/>
        </p:nvCxnSpPr>
        <p:spPr>
          <a:xfrm>
            <a:off x="2905125" y="2524125"/>
            <a:ext cx="142875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11" name="arrow-tip">
            <a:extLst>
              <a:ext uri="{FF2B5EF4-FFF2-40B4-BE49-F238E27FC236}">
                <a16:creationId xmlns:a16="http://schemas.microsoft.com/office/drawing/2014/main" id="{648C2C1C-62F6-4DC9-B7D8-2F33B4100866}"/>
              </a:ext>
            </a:extLst>
          </p:cNvPr>
          <p:cNvSpPr>
            <a:spLocks noGrp="1"/>
          </p:cNvSpPr>
          <p:nvPr/>
        </p:nvSpPr>
        <p:spPr>
          <a:xfrm>
            <a:off x="3000375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rect">
            <a:extLst>
              <a:ext uri="{FF2B5EF4-FFF2-40B4-BE49-F238E27FC236}">
                <a16:creationId xmlns:a16="http://schemas.microsoft.com/office/drawing/2014/main" id="{5B27E393-E4D9-43A8-AB29-CBFA5C539A38}"/>
              </a:ext>
            </a:extLst>
          </p:cNvPr>
          <p:cNvSpPr>
            <a:spLocks noGrp="1"/>
          </p:cNvSpPr>
          <p:nvPr/>
        </p:nvSpPr>
        <p:spPr>
          <a:xfrm>
            <a:off x="3095625" y="2190750"/>
            <a:ext cx="666750" cy="6667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4522E663-7957-4C6F-A57C-D99CF76E4D40}"/>
              </a:ext>
            </a:extLst>
          </p:cNvPr>
          <p:cNvSpPr>
            <a:spLocks noGrp="1"/>
          </p:cNvSpPr>
          <p:nvPr/>
        </p:nvSpPr>
        <p:spPr>
          <a:xfrm>
            <a:off x="3143250" y="2362200"/>
            <a:ext cx="571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…</a:t>
            </a:r>
          </a:p>
        </p:txBody>
      </p:sp>
      <p:cxnSp>
        <p:nvCxnSpPr>
          <p:cNvPr id="48" name="connector"/>
          <p:cNvCxnSpPr/>
          <p:nvPr/>
        </p:nvCxnSpPr>
        <p:spPr>
          <a:xfrm>
            <a:off x="3762375" y="2524125"/>
            <a:ext cx="142875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15" name="arrow-tip">
            <a:extLst>
              <a:ext uri="{FF2B5EF4-FFF2-40B4-BE49-F238E27FC236}">
                <a16:creationId xmlns:a16="http://schemas.microsoft.com/office/drawing/2014/main" id="{DC59F34D-97C9-460C-94EE-C375DE6EE8F4}"/>
              </a:ext>
            </a:extLst>
          </p:cNvPr>
          <p:cNvSpPr>
            <a:spLocks noGrp="1"/>
          </p:cNvSpPr>
          <p:nvPr/>
        </p:nvSpPr>
        <p:spPr>
          <a:xfrm>
            <a:off x="3857625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">
            <a:extLst>
              <a:ext uri="{FF2B5EF4-FFF2-40B4-BE49-F238E27FC236}">
                <a16:creationId xmlns:a16="http://schemas.microsoft.com/office/drawing/2014/main" id="{39DFCDF9-2451-492B-B740-00EA81126763}"/>
              </a:ext>
            </a:extLst>
          </p:cNvPr>
          <p:cNvSpPr>
            <a:spLocks noGrp="1"/>
          </p:cNvSpPr>
          <p:nvPr/>
        </p:nvSpPr>
        <p:spPr>
          <a:xfrm>
            <a:off x="3952875" y="2190750"/>
            <a:ext cx="762000" cy="6667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EF0A1396-620A-4416-B553-9BEDC55C471D}"/>
              </a:ext>
            </a:extLst>
          </p:cNvPr>
          <p:cNvSpPr>
            <a:spLocks noGrp="1"/>
          </p:cNvSpPr>
          <p:nvPr/>
        </p:nvSpPr>
        <p:spPr>
          <a:xfrm>
            <a:off x="4000500" y="2362200"/>
            <a:ext cx="66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vN</a:t>
            </a:r>
          </a:p>
        </p:txBody>
      </p:sp>
      <p:cxnSp>
        <p:nvCxnSpPr>
          <p:cNvPr id="52" name="connector"/>
          <p:cNvCxnSpPr/>
          <p:nvPr/>
        </p:nvCxnSpPr>
        <p:spPr>
          <a:xfrm>
            <a:off x="4714875" y="2524125"/>
            <a:ext cx="142875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19" name="arrow-tip">
            <a:extLst>
              <a:ext uri="{FF2B5EF4-FFF2-40B4-BE49-F238E27FC236}">
                <a16:creationId xmlns:a16="http://schemas.microsoft.com/office/drawing/2014/main" id="{FB2C1B70-26F6-434D-BABA-16224AF6A683}"/>
              </a:ext>
            </a:extLst>
          </p:cNvPr>
          <p:cNvSpPr>
            <a:spLocks noGrp="1"/>
          </p:cNvSpPr>
          <p:nvPr/>
        </p:nvSpPr>
        <p:spPr>
          <a:xfrm>
            <a:off x="4810125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rect">
            <a:extLst>
              <a:ext uri="{FF2B5EF4-FFF2-40B4-BE49-F238E27FC236}">
                <a16:creationId xmlns:a16="http://schemas.microsoft.com/office/drawing/2014/main" id="{390A06D8-8810-4206-8341-A72182BF151B}"/>
              </a:ext>
            </a:extLst>
          </p:cNvPr>
          <p:cNvSpPr>
            <a:spLocks noGrp="1"/>
          </p:cNvSpPr>
          <p:nvPr/>
        </p:nvSpPr>
        <p:spPr>
          <a:xfrm>
            <a:off x="4905375" y="2190750"/>
            <a:ext cx="1476375" cy="6667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543D6E9F-474B-4E3C-93E3-9D56659A42CD}"/>
              </a:ext>
            </a:extLst>
          </p:cNvPr>
          <p:cNvSpPr>
            <a:spLocks noGrp="1"/>
          </p:cNvSpPr>
          <p:nvPr/>
        </p:nvSpPr>
        <p:spPr>
          <a:xfrm>
            <a:off x="4953000" y="2362200"/>
            <a:ext cx="1381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&lt;vision_end&gt;</a:t>
            </a:r>
          </a:p>
        </p:txBody>
      </p:sp>
      <p:cxnSp>
        <p:nvCxnSpPr>
          <p:cNvPr id="56" name="connector"/>
          <p:cNvCxnSpPr/>
          <p:nvPr/>
        </p:nvCxnSpPr>
        <p:spPr>
          <a:xfrm>
            <a:off x="6381750" y="2524125"/>
            <a:ext cx="142875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23" name="arrow-tip">
            <a:extLst>
              <a:ext uri="{FF2B5EF4-FFF2-40B4-BE49-F238E27FC236}">
                <a16:creationId xmlns:a16="http://schemas.microsoft.com/office/drawing/2014/main" id="{72943172-B2DE-40FF-905F-4EB2F2BE8448}"/>
              </a:ext>
            </a:extLst>
          </p:cNvPr>
          <p:cNvSpPr>
            <a:spLocks noGrp="1"/>
          </p:cNvSpPr>
          <p:nvPr/>
        </p:nvSpPr>
        <p:spPr>
          <a:xfrm>
            <a:off x="6477000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">
            <a:extLst>
              <a:ext uri="{FF2B5EF4-FFF2-40B4-BE49-F238E27FC236}">
                <a16:creationId xmlns:a16="http://schemas.microsoft.com/office/drawing/2014/main" id="{60952E03-92C8-4763-83E6-DD8E64349203}"/>
              </a:ext>
            </a:extLst>
          </p:cNvPr>
          <p:cNvSpPr>
            <a:spLocks noGrp="1"/>
          </p:cNvSpPr>
          <p:nvPr/>
        </p:nvSpPr>
        <p:spPr>
          <a:xfrm>
            <a:off x="6572250" y="2190750"/>
            <a:ext cx="1238250" cy="666750"/>
          </a:xfrm>
          <a:prstGeom prst="rect">
            <a:avLst/>
          </a:prstGeom>
          <a:solidFill>
            <a:srgbClr val="EDEDED"/>
          </a:solidFill>
          <a:ln w="9525">
            <a:solidFill>
              <a:srgbClr val="EDED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14A90780-31B7-43C3-A0DF-A0EF6650B789}"/>
              </a:ext>
            </a:extLst>
          </p:cNvPr>
          <p:cNvSpPr>
            <a:spLocks noGrp="1"/>
          </p:cNvSpPr>
          <p:nvPr/>
        </p:nvSpPr>
        <p:spPr>
          <a:xfrm>
            <a:off x="6619875" y="2362200"/>
            <a:ext cx="114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Question</a:t>
            </a:r>
          </a:p>
        </p:txBody>
      </p:sp>
      <p:cxnSp>
        <p:nvCxnSpPr>
          <p:cNvPr id="60" name="connector"/>
          <p:cNvCxnSpPr/>
          <p:nvPr/>
        </p:nvCxnSpPr>
        <p:spPr>
          <a:xfrm>
            <a:off x="7810500" y="2524125"/>
            <a:ext cx="142875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27" name="arrow-tip">
            <a:extLst>
              <a:ext uri="{FF2B5EF4-FFF2-40B4-BE49-F238E27FC236}">
                <a16:creationId xmlns:a16="http://schemas.microsoft.com/office/drawing/2014/main" id="{E91003FF-EC72-4ADB-BF4E-47A924D1323F}"/>
              </a:ext>
            </a:extLst>
          </p:cNvPr>
          <p:cNvSpPr>
            <a:spLocks noGrp="1"/>
          </p:cNvSpPr>
          <p:nvPr/>
        </p:nvSpPr>
        <p:spPr>
          <a:xfrm>
            <a:off x="7905750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rect">
            <a:extLst>
              <a:ext uri="{FF2B5EF4-FFF2-40B4-BE49-F238E27FC236}">
                <a16:creationId xmlns:a16="http://schemas.microsoft.com/office/drawing/2014/main" id="{8797185F-63C6-4C0D-8C89-8D6B85B218F1}"/>
              </a:ext>
            </a:extLst>
          </p:cNvPr>
          <p:cNvSpPr>
            <a:spLocks noGrp="1"/>
          </p:cNvSpPr>
          <p:nvPr/>
        </p:nvSpPr>
        <p:spPr>
          <a:xfrm>
            <a:off x="8001000" y="2190750"/>
            <a:ext cx="1047750" cy="666750"/>
          </a:xfrm>
          <a:prstGeom prst="rect">
            <a:avLst/>
          </a:prstGeom>
          <a:solidFill>
            <a:srgbClr val="18A57A"/>
          </a:solidFill>
          <a:ln w="9525">
            <a:solidFill>
              <a:srgbClr val="18A57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">
            <a:extLst>
              <a:ext uri="{FF2B5EF4-FFF2-40B4-BE49-F238E27FC236}">
                <a16:creationId xmlns:a16="http://schemas.microsoft.com/office/drawing/2014/main" id="{90220C13-79C8-429F-8E87-63040FC7532E}"/>
              </a:ext>
            </a:extLst>
          </p:cNvPr>
          <p:cNvSpPr>
            <a:spLocks noGrp="1"/>
          </p:cNvSpPr>
          <p:nvPr/>
        </p:nvSpPr>
        <p:spPr>
          <a:xfrm>
            <a:off x="8048625" y="2362200"/>
            <a:ext cx="95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Answer</a:t>
            </a:r>
          </a:p>
        </p:txBody>
      </p:sp>
      <p:sp>
        <p:nvSpPr>
          <p:cNvPr id="30" name="text">
            <a:extLst>
              <a:ext uri="{FF2B5EF4-FFF2-40B4-BE49-F238E27FC236}">
                <a16:creationId xmlns:a16="http://schemas.microsoft.com/office/drawing/2014/main" id="{50B91545-FC74-4477-9CD7-2D7D7DEE077D}"/>
              </a:ext>
            </a:extLst>
          </p:cNvPr>
          <p:cNvSpPr>
            <a:spLocks noGrp="1"/>
          </p:cNvSpPr>
          <p:nvPr/>
        </p:nvSpPr>
        <p:spPr>
          <a:xfrm>
            <a:off x="1047750" y="3238500"/>
            <a:ext cx="666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4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42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conditioning context</a:t>
            </a:r>
          </a:p>
        </p:txBody>
      </p:sp>
      <p:sp>
        <p:nvSpPr>
          <p:cNvPr id="31" name="text">
            <a:extLst>
              <a:ext uri="{FF2B5EF4-FFF2-40B4-BE49-F238E27FC236}">
                <a16:creationId xmlns:a16="http://schemas.microsoft.com/office/drawing/2014/main" id="{98128A42-DE11-4A86-9143-09C46BBB0AA2}"/>
              </a:ext>
            </a:extLst>
          </p:cNvPr>
          <p:cNvSpPr>
            <a:spLocks noGrp="1"/>
          </p:cNvSpPr>
          <p:nvPr/>
        </p:nvSpPr>
        <p:spPr>
          <a:xfrm>
            <a:off x="8477250" y="3238500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425" b="1">
                <a:solidFill>
                  <a:srgbClr val="18A57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8A57A"/>
                </a:solidFill>
                <a:latin typeface="Arial"/>
                <a:ea typeface="Arial"/>
                <a:cs typeface="Arial"/>
              </a:rPr>
              <a:t>predicted tokens</a:t>
            </a:r>
          </a:p>
        </p:txBody>
      </p:sp>
      <p:sp>
        <p:nvSpPr>
          <p:cNvPr id="32" name="formula">
            <a:extLst>
              <a:ext uri="{FF2B5EF4-FFF2-40B4-BE49-F238E27FC236}">
                <a16:creationId xmlns:a16="http://schemas.microsoft.com/office/drawing/2014/main" id="{7A89ADAC-C55D-4E7B-9AD8-B4D1AA548F2B}"/>
              </a:ext>
            </a:extLst>
          </p:cNvPr>
          <p:cNvSpPr>
            <a:spLocks noGrp="1"/>
          </p:cNvSpPr>
          <p:nvPr/>
        </p:nvSpPr>
        <p:spPr>
          <a:xfrm>
            <a:off x="2381250" y="4191000"/>
            <a:ext cx="7429500" cy="66675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">
            <a:extLst>
              <a:ext uri="{FF2B5EF4-FFF2-40B4-BE49-F238E27FC236}">
                <a16:creationId xmlns:a16="http://schemas.microsoft.com/office/drawing/2014/main" id="{1E4D7061-B1E9-4D08-8C4A-DA41FB3349FC}"/>
              </a:ext>
            </a:extLst>
          </p:cNvPr>
          <p:cNvSpPr>
            <a:spLocks noGrp="1"/>
          </p:cNvSpPr>
          <p:nvPr/>
        </p:nvSpPr>
        <p:spPr>
          <a:xfrm>
            <a:off x="2514600" y="4267200"/>
            <a:ext cx="71628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 = −Σt∈assistant log p(yₜ | visual tokens, prompt, y&lt;ₜ)</a:t>
            </a:r>
          </a:p>
        </p:txBody>
      </p:sp>
      <p:sp>
        <p:nvSpPr>
          <p:cNvPr id="34" name="text">
            <a:extLst>
              <a:ext uri="{FF2B5EF4-FFF2-40B4-BE49-F238E27FC236}">
                <a16:creationId xmlns:a16="http://schemas.microsoft.com/office/drawing/2014/main" id="{E4B00BE5-B4E7-4E3C-A23B-DA6354C0BA73}"/>
              </a:ext>
            </a:extLst>
          </p:cNvPr>
          <p:cNvSpPr>
            <a:spLocks noGrp="1"/>
          </p:cNvSpPr>
          <p:nvPr/>
        </p:nvSpPr>
        <p:spPr>
          <a:xfrm>
            <a:off x="1666875" y="5381625"/>
            <a:ext cx="8858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1452"/>
          </a:bodyPr>
          <a:lstStyle/>
          <a:p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Visual and user tokens condition the answer; supervised loss is applied to target assistant tokens.</a:t>
            </a:r>
          </a:p>
        </p:txBody>
      </p:sp>
    </p:spTree>
    <p:extLst>
      <p:ext uri="{BB962C8B-B14F-4D97-AF65-F5344CB8AC3E}">
        <p14:creationId xmlns:p14="http://schemas.microsoft.com/office/powerpoint/2010/main" val="18797044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">
            <a:extLst>
              <a:ext uri="{FF2B5EF4-FFF2-40B4-BE49-F238E27FC236}">
                <a16:creationId xmlns:a16="http://schemas.microsoft.com/office/drawing/2014/main" id="{1AD926D6-9CFD-4AB1-97E9-D95B3813DC50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9451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M‑RoPE gives every token temporal, height, and width coordinates</a:t>
            </a:r>
          </a:p>
        </p:txBody>
      </p:sp>
      <p:cxnSp>
        <p:nvCxnSpPr>
          <p:cNvPr id="26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B9E87BD3-CD9E-4008-BA8A-9223998BFF36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B7538282-46B8-429F-A146-DC7CFD5B46F2}"/>
              </a:ext>
            </a:extLst>
          </p:cNvPr>
          <p:cNvSpPr>
            <a:spLocks noGrp="1"/>
          </p:cNvSpPr>
          <p:nvPr/>
        </p:nvSpPr>
        <p:spPr>
          <a:xfrm>
            <a:off x="762000" y="161925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modality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4C164F8F-AE51-4F59-8031-B784FCD99121}"/>
              </a:ext>
            </a:extLst>
          </p:cNvPr>
          <p:cNvSpPr>
            <a:spLocks noGrp="1"/>
          </p:cNvSpPr>
          <p:nvPr/>
        </p:nvSpPr>
        <p:spPr>
          <a:xfrm>
            <a:off x="3381375" y="1619250"/>
            <a:ext cx="190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temporal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846EB516-A41B-4C9B-A30F-BE6428A17D7C}"/>
              </a:ext>
            </a:extLst>
          </p:cNvPr>
          <p:cNvSpPr>
            <a:spLocks noGrp="1"/>
          </p:cNvSpPr>
          <p:nvPr/>
        </p:nvSpPr>
        <p:spPr>
          <a:xfrm>
            <a:off x="6000750" y="1619250"/>
            <a:ext cx="190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height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290791F5-8EF9-4ACE-991F-833EF397B945}"/>
              </a:ext>
            </a:extLst>
          </p:cNvPr>
          <p:cNvSpPr>
            <a:spLocks noGrp="1"/>
          </p:cNvSpPr>
          <p:nvPr/>
        </p:nvSpPr>
        <p:spPr>
          <a:xfrm>
            <a:off x="8620125" y="1619250"/>
            <a:ext cx="1905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width</a:t>
            </a:r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8412F39A-7D8E-4A9C-A48C-AE5771BDF69F}"/>
              </a:ext>
            </a:extLst>
          </p:cNvPr>
          <p:cNvSpPr>
            <a:spLocks noGrp="1"/>
          </p:cNvSpPr>
          <p:nvPr/>
        </p:nvSpPr>
        <p:spPr>
          <a:xfrm>
            <a:off x="619125" y="2047875"/>
            <a:ext cx="10382250" cy="714375"/>
          </a:xfrm>
          <a:prstGeom prst="rect">
            <a:avLst/>
          </a:prstGeom>
          <a:solidFill>
            <a:srgbClr val="EDEDED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49FCCCA0-61BB-4180-8C0E-93ABE5326CF1}"/>
              </a:ext>
            </a:extLst>
          </p:cNvPr>
          <p:cNvSpPr>
            <a:spLocks noGrp="1"/>
          </p:cNvSpPr>
          <p:nvPr/>
        </p:nvSpPr>
        <p:spPr>
          <a:xfrm>
            <a:off x="857250" y="2228850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text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D3BAE4FB-947F-4C01-AC9D-AC705648A463}"/>
              </a:ext>
            </a:extLst>
          </p:cNvPr>
          <p:cNvSpPr>
            <a:spLocks noGrp="1"/>
          </p:cNvSpPr>
          <p:nvPr/>
        </p:nvSpPr>
        <p:spPr>
          <a:xfrm>
            <a:off x="3286125" y="22288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7118ACEF-1481-4E16-BF81-A49A89D264F6}"/>
              </a:ext>
            </a:extLst>
          </p:cNvPr>
          <p:cNvSpPr>
            <a:spLocks noGrp="1"/>
          </p:cNvSpPr>
          <p:nvPr/>
        </p:nvSpPr>
        <p:spPr>
          <a:xfrm>
            <a:off x="5905500" y="22288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36A69118-DA30-44B3-8DD5-026A02D5545B}"/>
              </a:ext>
            </a:extLst>
          </p:cNvPr>
          <p:cNvSpPr>
            <a:spLocks noGrp="1"/>
          </p:cNvSpPr>
          <p:nvPr/>
        </p:nvSpPr>
        <p:spPr>
          <a:xfrm>
            <a:off x="8524875" y="22288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p</a:t>
            </a:r>
          </a:p>
        </p:txBody>
      </p:sp>
      <p:sp>
        <p:nvSpPr>
          <p:cNvPr id="13" name="rect">
            <a:extLst>
              <a:ext uri="{FF2B5EF4-FFF2-40B4-BE49-F238E27FC236}">
                <a16:creationId xmlns:a16="http://schemas.microsoft.com/office/drawing/2014/main" id="{6FEAF056-05D7-4697-96C2-10873BD536A7}"/>
              </a:ext>
            </a:extLst>
          </p:cNvPr>
          <p:cNvSpPr>
            <a:spLocks noGrp="1"/>
          </p:cNvSpPr>
          <p:nvPr/>
        </p:nvSpPr>
        <p:spPr>
          <a:xfrm>
            <a:off x="619125" y="3048000"/>
            <a:ext cx="10382250" cy="714375"/>
          </a:xfrm>
          <a:prstGeom prst="rect">
            <a:avLst/>
          </a:prstGeom>
          <a:solidFill>
            <a:srgbClr val="EAF6FC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A5504F95-915C-4B2B-AB90-9AE68E03AD6B}"/>
              </a:ext>
            </a:extLst>
          </p:cNvPr>
          <p:cNvSpPr>
            <a:spLocks noGrp="1"/>
          </p:cNvSpPr>
          <p:nvPr/>
        </p:nvSpPr>
        <p:spPr>
          <a:xfrm>
            <a:off x="857250" y="3228975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image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118EE5D7-8380-4BE8-8A2C-CA0756D472FF}"/>
              </a:ext>
            </a:extLst>
          </p:cNvPr>
          <p:cNvSpPr>
            <a:spLocks noGrp="1"/>
          </p:cNvSpPr>
          <p:nvPr/>
        </p:nvSpPr>
        <p:spPr>
          <a:xfrm>
            <a:off x="3286125" y="3228975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 dirty="0">
                <a:solidFill>
                  <a:srgbClr val="3D8DFF"/>
                </a:solidFill>
                <a:latin typeface="Arial"/>
                <a:ea typeface="Arial"/>
                <a:cs typeface="Arial"/>
              </a:rPr>
              <a:t>constant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2D7DD7D2-ABE4-4709-984D-DA9E654D0E65}"/>
              </a:ext>
            </a:extLst>
          </p:cNvPr>
          <p:cNvSpPr>
            <a:spLocks noGrp="1"/>
          </p:cNvSpPr>
          <p:nvPr/>
        </p:nvSpPr>
        <p:spPr>
          <a:xfrm>
            <a:off x="5905500" y="3228975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row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89FC6DDA-5ECB-43EC-A17D-E61BACB9F9D5}"/>
              </a:ext>
            </a:extLst>
          </p:cNvPr>
          <p:cNvSpPr>
            <a:spLocks noGrp="1"/>
          </p:cNvSpPr>
          <p:nvPr/>
        </p:nvSpPr>
        <p:spPr>
          <a:xfrm>
            <a:off x="8524875" y="3228975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column</a:t>
            </a:r>
          </a:p>
        </p:txBody>
      </p:sp>
      <p:sp>
        <p:nvSpPr>
          <p:cNvPr id="18" name="rect">
            <a:extLst>
              <a:ext uri="{FF2B5EF4-FFF2-40B4-BE49-F238E27FC236}">
                <a16:creationId xmlns:a16="http://schemas.microsoft.com/office/drawing/2014/main" id="{DE8B500C-1E4B-4453-954F-EAD429FEFAD4}"/>
              </a:ext>
            </a:extLst>
          </p:cNvPr>
          <p:cNvSpPr>
            <a:spLocks noGrp="1"/>
          </p:cNvSpPr>
          <p:nvPr/>
        </p:nvSpPr>
        <p:spPr>
          <a:xfrm>
            <a:off x="619125" y="4048125"/>
            <a:ext cx="10382250" cy="714375"/>
          </a:xfrm>
          <a:prstGeom prst="rect">
            <a:avLst/>
          </a:prstGeom>
          <a:solidFill>
            <a:srgbClr val="EAF5F0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FA9F29D6-343C-4891-A4A3-0B2D637FEDD4}"/>
              </a:ext>
            </a:extLst>
          </p:cNvPr>
          <p:cNvSpPr>
            <a:spLocks noGrp="1"/>
          </p:cNvSpPr>
          <p:nvPr/>
        </p:nvSpPr>
        <p:spPr>
          <a:xfrm>
            <a:off x="857250" y="4229100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video</a:t>
            </a:r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65F8855C-C0CB-4E51-AB3B-BAA987602AD4}"/>
              </a:ext>
            </a:extLst>
          </p:cNvPr>
          <p:cNvSpPr>
            <a:spLocks noGrp="1"/>
          </p:cNvSpPr>
          <p:nvPr/>
        </p:nvSpPr>
        <p:spPr>
          <a:xfrm>
            <a:off x="3286125" y="422910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time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ED132717-1322-46D6-AFD1-AA7465E6244A}"/>
              </a:ext>
            </a:extLst>
          </p:cNvPr>
          <p:cNvSpPr>
            <a:spLocks noGrp="1"/>
          </p:cNvSpPr>
          <p:nvPr/>
        </p:nvSpPr>
        <p:spPr>
          <a:xfrm>
            <a:off x="5905500" y="422910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row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5072E268-970D-4A9F-B02F-0D321D14CBAB}"/>
              </a:ext>
            </a:extLst>
          </p:cNvPr>
          <p:cNvSpPr>
            <a:spLocks noGrp="1"/>
          </p:cNvSpPr>
          <p:nvPr/>
        </p:nvSpPr>
        <p:spPr>
          <a:xfrm>
            <a:off x="8524875" y="422910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column</a:t>
            </a:r>
          </a:p>
        </p:txBody>
      </p:sp>
    </p:spTree>
    <p:extLst>
      <p:ext uri="{BB962C8B-B14F-4D97-AF65-F5344CB8AC3E}">
        <p14:creationId xmlns:p14="http://schemas.microsoft.com/office/powerpoint/2010/main" val="13641235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">
            <a:extLst>
              <a:ext uri="{FF2B5EF4-FFF2-40B4-BE49-F238E27FC236}">
                <a16:creationId xmlns:a16="http://schemas.microsoft.com/office/drawing/2014/main" id="{2A82F8FB-32EC-4623-A591-0EB01421871E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Spatial RoPE distinguishes horizontal from vertical displacement</a:t>
            </a:r>
          </a:p>
        </p:txBody>
      </p:sp>
      <p:cxnSp>
        <p:nvCxnSpPr>
          <p:cNvPr id="20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E6078EEA-3031-4B87-86F3-98DCC5EAD2FE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E8D894CC-04B1-4B5B-84F4-FC610BEDA7D8}"/>
              </a:ext>
            </a:extLst>
          </p:cNvPr>
          <p:cNvSpPr>
            <a:spLocks noGrp="1"/>
          </p:cNvSpPr>
          <p:nvPr/>
        </p:nvSpPr>
        <p:spPr>
          <a:xfrm>
            <a:off x="1571625" y="2047875"/>
            <a:ext cx="1714500" cy="10477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2BA3661E-B07B-4A91-8345-2778D601E9BA}"/>
              </a:ext>
            </a:extLst>
          </p:cNvPr>
          <p:cNvSpPr>
            <a:spLocks noGrp="1"/>
          </p:cNvSpPr>
          <p:nvPr/>
        </p:nvSpPr>
        <p:spPr>
          <a:xfrm>
            <a:off x="1571625" y="2381250"/>
            <a:ext cx="1714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(h=2,w=3)</a:t>
            </a:r>
          </a:p>
        </p:txBody>
      </p:sp>
      <p:sp>
        <p:nvSpPr>
          <p:cNvPr id="6" name="rect">
            <a:extLst>
              <a:ext uri="{FF2B5EF4-FFF2-40B4-BE49-F238E27FC236}">
                <a16:creationId xmlns:a16="http://schemas.microsoft.com/office/drawing/2014/main" id="{99340D4F-D5C6-496B-B5BC-FA3F5D5C9833}"/>
              </a:ext>
            </a:extLst>
          </p:cNvPr>
          <p:cNvSpPr>
            <a:spLocks noGrp="1"/>
          </p:cNvSpPr>
          <p:nvPr/>
        </p:nvSpPr>
        <p:spPr>
          <a:xfrm>
            <a:off x="4095750" y="2047875"/>
            <a:ext cx="1714500" cy="10477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FECC01F6-5273-47DD-880D-EF23FC821A98}"/>
              </a:ext>
            </a:extLst>
          </p:cNvPr>
          <p:cNvSpPr>
            <a:spLocks noGrp="1"/>
          </p:cNvSpPr>
          <p:nvPr/>
        </p:nvSpPr>
        <p:spPr>
          <a:xfrm>
            <a:off x="4095750" y="2381250"/>
            <a:ext cx="1714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(2,4)</a:t>
            </a:r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7DB48BB5-8D57-4B43-9573-A3E2F59719B7}"/>
              </a:ext>
            </a:extLst>
          </p:cNvPr>
          <p:cNvSpPr>
            <a:spLocks noGrp="1"/>
          </p:cNvSpPr>
          <p:nvPr/>
        </p:nvSpPr>
        <p:spPr>
          <a:xfrm>
            <a:off x="1571625" y="3857625"/>
            <a:ext cx="1714500" cy="104775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F8622853-7872-4F47-82B8-8FBA0180316C}"/>
              </a:ext>
            </a:extLst>
          </p:cNvPr>
          <p:cNvSpPr>
            <a:spLocks noGrp="1"/>
          </p:cNvSpPr>
          <p:nvPr/>
        </p:nvSpPr>
        <p:spPr>
          <a:xfrm>
            <a:off x="1571625" y="4191000"/>
            <a:ext cx="1714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(3,3)</a:t>
            </a:r>
          </a:p>
        </p:txBody>
      </p:sp>
      <p:cxnSp>
        <p:nvCxnSpPr>
          <p:cNvPr id="28" name="connector"/>
          <p:cNvCxnSpPr/>
          <p:nvPr/>
        </p:nvCxnSpPr>
        <p:spPr>
          <a:xfrm>
            <a:off x="3286125" y="2571750"/>
            <a:ext cx="809625" cy="0"/>
          </a:xfrm>
          <a:prstGeom prst="straightConnector1">
            <a:avLst/>
          </a:prstGeom>
          <a:ln w="28575">
            <a:solidFill>
              <a:srgbClr val="3D8DFF"/>
            </a:solidFill>
            <a:prstDash val="solid"/>
          </a:ln>
        </p:spPr>
      </p:cxnSp>
      <p:sp>
        <p:nvSpPr>
          <p:cNvPr id="11" name="arrow-tip">
            <a:extLst>
              <a:ext uri="{FF2B5EF4-FFF2-40B4-BE49-F238E27FC236}">
                <a16:creationId xmlns:a16="http://schemas.microsoft.com/office/drawing/2014/main" id="{9B8C4DBF-62C9-412B-8CB6-EB9AB16E0BD3}"/>
              </a:ext>
            </a:extLst>
          </p:cNvPr>
          <p:cNvSpPr>
            <a:spLocks noGrp="1"/>
          </p:cNvSpPr>
          <p:nvPr/>
        </p:nvSpPr>
        <p:spPr>
          <a:xfrm>
            <a:off x="4048125" y="2524125"/>
            <a:ext cx="95250" cy="952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cxnSp>
        <p:nvCxnSpPr>
          <p:cNvPr id="30" name="connector"/>
          <p:cNvCxnSpPr/>
          <p:nvPr/>
        </p:nvCxnSpPr>
        <p:spPr>
          <a:xfrm>
            <a:off x="2428875" y="3095625"/>
            <a:ext cx="0" cy="762000"/>
          </a:xfrm>
          <a:prstGeom prst="straightConnector1">
            <a:avLst/>
          </a:prstGeom>
          <a:ln w="28575">
            <a:solidFill>
              <a:srgbClr val="F59E0B"/>
            </a:solidFill>
            <a:prstDash val="solid"/>
          </a:ln>
        </p:spPr>
      </p:cxnSp>
      <p:sp>
        <p:nvSpPr>
          <p:cNvPr id="13" name="arrow-tip">
            <a:extLst>
              <a:ext uri="{FF2B5EF4-FFF2-40B4-BE49-F238E27FC236}">
                <a16:creationId xmlns:a16="http://schemas.microsoft.com/office/drawing/2014/main" id="{79491976-FE6F-44BC-97E8-7F53F25E7F3A}"/>
              </a:ext>
            </a:extLst>
          </p:cNvPr>
          <p:cNvSpPr>
            <a:spLocks noGrp="1"/>
          </p:cNvSpPr>
          <p:nvPr/>
        </p:nvSpPr>
        <p:spPr>
          <a:xfrm>
            <a:off x="2381250" y="3810000"/>
            <a:ext cx="95250" cy="95250"/>
          </a:xfrm>
          <a:prstGeom prst="rect">
            <a:avLst/>
          </a:prstGeom>
          <a:solidFill>
            <a:srgbClr val="F59E0B"/>
          </a:solidFill>
          <a:ln w="9525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E6744887-E6EA-422A-AD69-7CF72E629EBF}"/>
              </a:ext>
            </a:extLst>
          </p:cNvPr>
          <p:cNvSpPr>
            <a:spLocks noGrp="1"/>
          </p:cNvSpPr>
          <p:nvPr/>
        </p:nvSpPr>
        <p:spPr>
          <a:xfrm>
            <a:off x="3333750" y="1666875"/>
            <a:ext cx="2095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Δh=0, Δw=1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B689E897-FD73-4D66-ABDB-46928040AD33}"/>
              </a:ext>
            </a:extLst>
          </p:cNvPr>
          <p:cNvSpPr>
            <a:spLocks noGrp="1"/>
          </p:cNvSpPr>
          <p:nvPr/>
        </p:nvSpPr>
        <p:spPr>
          <a:xfrm>
            <a:off x="333375" y="3333750"/>
            <a:ext cx="1714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Δh=1, Δw=0</a:t>
            </a:r>
          </a:p>
        </p:txBody>
      </p:sp>
      <p:sp>
        <p:nvSpPr>
          <p:cNvPr id="16" name="formula">
            <a:extLst>
              <a:ext uri="{FF2B5EF4-FFF2-40B4-BE49-F238E27FC236}">
                <a16:creationId xmlns:a16="http://schemas.microsoft.com/office/drawing/2014/main" id="{23A9B476-B948-441C-AA3D-D6830FA59563}"/>
              </a:ext>
            </a:extLst>
          </p:cNvPr>
          <p:cNvSpPr>
            <a:spLocks noGrp="1"/>
          </p:cNvSpPr>
          <p:nvPr/>
        </p:nvSpPr>
        <p:spPr>
          <a:xfrm>
            <a:off x="6667500" y="2381250"/>
            <a:ext cx="4095750" cy="66675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502EB3F1-EFFC-4672-992E-E2BA9FA31314}"/>
              </a:ext>
            </a:extLst>
          </p:cNvPr>
          <p:cNvSpPr>
            <a:spLocks noGrp="1"/>
          </p:cNvSpPr>
          <p:nvPr/>
        </p:nvSpPr>
        <p:spPr>
          <a:xfrm>
            <a:off x="6800850" y="2457450"/>
            <a:ext cx="38290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score(i,j) depends on Δt, Δh, Δw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0AB5305B-1CE9-41F1-B1D7-E94B3E060D4B}"/>
              </a:ext>
            </a:extLst>
          </p:cNvPr>
          <p:cNvSpPr>
            <a:spLocks noGrp="1"/>
          </p:cNvSpPr>
          <p:nvPr/>
        </p:nvSpPr>
        <p:spPr>
          <a:xfrm>
            <a:off x="6477000" y="3571875"/>
            <a:ext cx="4476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7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Flattened sequence distance alone cannot preserve both directions; M‑RoPE can.</a:t>
            </a:r>
          </a:p>
        </p:txBody>
      </p:sp>
    </p:spTree>
    <p:extLst>
      <p:ext uri="{BB962C8B-B14F-4D97-AF65-F5344CB8AC3E}">
        <p14:creationId xmlns:p14="http://schemas.microsoft.com/office/powerpoint/2010/main" val="13275186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">
            <a:extLst>
              <a:ext uri="{FF2B5EF4-FFF2-40B4-BE49-F238E27FC236}">
                <a16:creationId xmlns:a16="http://schemas.microsoft.com/office/drawing/2014/main" id="{AEBE6774-2B5E-4011-982F-4CE9180A29D4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804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Absolute-time encoding makes unequal video gaps unequal in phase</a:t>
            </a:r>
          </a:p>
        </p:txBody>
      </p:sp>
      <p:cxnSp>
        <p:nvCxnSpPr>
          <p:cNvPr id="29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1ED8DF7F-CD91-4CB8-94B4-B83F47B45C4D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CF7771B4-571A-4167-BB76-A524C70D63D7}"/>
              </a:ext>
            </a:extLst>
          </p:cNvPr>
          <p:cNvSpPr>
            <a:spLocks noGrp="1"/>
          </p:cNvSpPr>
          <p:nvPr/>
        </p:nvSpPr>
        <p:spPr>
          <a:xfrm>
            <a:off x="762000" y="2000250"/>
            <a:ext cx="1666875" cy="104775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C299E72F-3AE5-4AAE-ACCC-AA6E6642F0FB}"/>
              </a:ext>
            </a:extLst>
          </p:cNvPr>
          <p:cNvSpPr>
            <a:spLocks noGrp="1"/>
          </p:cNvSpPr>
          <p:nvPr/>
        </p:nvSpPr>
        <p:spPr>
          <a:xfrm>
            <a:off x="762000" y="2190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frame 0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6FCA070C-54EB-4058-8796-5CB36106965B}"/>
              </a:ext>
            </a:extLst>
          </p:cNvPr>
          <p:cNvSpPr>
            <a:spLocks noGrp="1"/>
          </p:cNvSpPr>
          <p:nvPr/>
        </p:nvSpPr>
        <p:spPr>
          <a:xfrm>
            <a:off x="762000" y="2571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0.0 s</a:t>
            </a:r>
          </a:p>
        </p:txBody>
      </p:sp>
      <p:cxnSp>
        <p:nvCxnSpPr>
          <p:cNvPr id="34" name="connector"/>
          <p:cNvCxnSpPr/>
          <p:nvPr/>
        </p:nvCxnSpPr>
        <p:spPr>
          <a:xfrm>
            <a:off x="2428875" y="2524125"/>
            <a:ext cx="476250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8" name="arrow-tip">
            <a:extLst>
              <a:ext uri="{FF2B5EF4-FFF2-40B4-BE49-F238E27FC236}">
                <a16:creationId xmlns:a16="http://schemas.microsoft.com/office/drawing/2014/main" id="{4BC8847B-3E34-415A-8EF4-3B57FB5E8DF3}"/>
              </a:ext>
            </a:extLst>
          </p:cNvPr>
          <p:cNvSpPr>
            <a:spLocks noGrp="1"/>
          </p:cNvSpPr>
          <p:nvPr/>
        </p:nvSpPr>
        <p:spPr>
          <a:xfrm>
            <a:off x="2857500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">
            <a:extLst>
              <a:ext uri="{FF2B5EF4-FFF2-40B4-BE49-F238E27FC236}">
                <a16:creationId xmlns:a16="http://schemas.microsoft.com/office/drawing/2014/main" id="{1ED37328-DBBB-4519-8EE4-BE388AF03439}"/>
              </a:ext>
            </a:extLst>
          </p:cNvPr>
          <p:cNvSpPr>
            <a:spLocks noGrp="1"/>
          </p:cNvSpPr>
          <p:nvPr/>
        </p:nvSpPr>
        <p:spPr>
          <a:xfrm>
            <a:off x="3143250" y="2000250"/>
            <a:ext cx="1666875" cy="104775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06BA1A9A-9522-490F-BCC3-CE70A26BFBC2}"/>
              </a:ext>
            </a:extLst>
          </p:cNvPr>
          <p:cNvSpPr>
            <a:spLocks noGrp="1"/>
          </p:cNvSpPr>
          <p:nvPr/>
        </p:nvSpPr>
        <p:spPr>
          <a:xfrm>
            <a:off x="3143250" y="2190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frame 1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85736EF1-6EA3-467B-A1F3-0DF1006767B8}"/>
              </a:ext>
            </a:extLst>
          </p:cNvPr>
          <p:cNvSpPr>
            <a:spLocks noGrp="1"/>
          </p:cNvSpPr>
          <p:nvPr/>
        </p:nvSpPr>
        <p:spPr>
          <a:xfrm>
            <a:off x="3143250" y="2571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0.5 s</a:t>
            </a:r>
          </a:p>
        </p:txBody>
      </p:sp>
      <p:cxnSp>
        <p:nvCxnSpPr>
          <p:cNvPr id="39" name="connector"/>
          <p:cNvCxnSpPr/>
          <p:nvPr/>
        </p:nvCxnSpPr>
        <p:spPr>
          <a:xfrm>
            <a:off x="4810125" y="2524125"/>
            <a:ext cx="476250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13" name="arrow-tip">
            <a:extLst>
              <a:ext uri="{FF2B5EF4-FFF2-40B4-BE49-F238E27FC236}">
                <a16:creationId xmlns:a16="http://schemas.microsoft.com/office/drawing/2014/main" id="{8CF42C5B-EA04-494E-B745-1DA1FEBCAB1F}"/>
              </a:ext>
            </a:extLst>
          </p:cNvPr>
          <p:cNvSpPr>
            <a:spLocks noGrp="1"/>
          </p:cNvSpPr>
          <p:nvPr/>
        </p:nvSpPr>
        <p:spPr>
          <a:xfrm>
            <a:off x="5238750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rect">
            <a:extLst>
              <a:ext uri="{FF2B5EF4-FFF2-40B4-BE49-F238E27FC236}">
                <a16:creationId xmlns:a16="http://schemas.microsoft.com/office/drawing/2014/main" id="{8F5FB4E7-B65F-4CD0-B6ED-874488F55FCB}"/>
              </a:ext>
            </a:extLst>
          </p:cNvPr>
          <p:cNvSpPr>
            <a:spLocks noGrp="1"/>
          </p:cNvSpPr>
          <p:nvPr/>
        </p:nvSpPr>
        <p:spPr>
          <a:xfrm>
            <a:off x="5524500" y="2000250"/>
            <a:ext cx="1666875" cy="10477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857B318E-4822-442B-B4F8-CD646F3561AB}"/>
              </a:ext>
            </a:extLst>
          </p:cNvPr>
          <p:cNvSpPr>
            <a:spLocks noGrp="1"/>
          </p:cNvSpPr>
          <p:nvPr/>
        </p:nvSpPr>
        <p:spPr>
          <a:xfrm>
            <a:off x="5524500" y="2190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frame 2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5A36A93D-617D-44BD-977D-D5BD77E5CD8C}"/>
              </a:ext>
            </a:extLst>
          </p:cNvPr>
          <p:cNvSpPr>
            <a:spLocks noGrp="1"/>
          </p:cNvSpPr>
          <p:nvPr/>
        </p:nvSpPr>
        <p:spPr>
          <a:xfrm>
            <a:off x="5524500" y="2571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2.0 s</a:t>
            </a:r>
          </a:p>
        </p:txBody>
      </p:sp>
      <p:cxnSp>
        <p:nvCxnSpPr>
          <p:cNvPr id="44" name="connector"/>
          <p:cNvCxnSpPr/>
          <p:nvPr/>
        </p:nvCxnSpPr>
        <p:spPr>
          <a:xfrm>
            <a:off x="7191375" y="2524125"/>
            <a:ext cx="476250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18" name="arrow-tip">
            <a:extLst>
              <a:ext uri="{FF2B5EF4-FFF2-40B4-BE49-F238E27FC236}">
                <a16:creationId xmlns:a16="http://schemas.microsoft.com/office/drawing/2014/main" id="{2EF011D0-7463-43D3-ABD5-3528DDB425EF}"/>
              </a:ext>
            </a:extLst>
          </p:cNvPr>
          <p:cNvSpPr>
            <a:spLocks noGrp="1"/>
          </p:cNvSpPr>
          <p:nvPr/>
        </p:nvSpPr>
        <p:spPr>
          <a:xfrm>
            <a:off x="7620000" y="2476500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rect">
            <a:extLst>
              <a:ext uri="{FF2B5EF4-FFF2-40B4-BE49-F238E27FC236}">
                <a16:creationId xmlns:a16="http://schemas.microsoft.com/office/drawing/2014/main" id="{80E31006-D31F-496F-89F0-CBB89EE0255C}"/>
              </a:ext>
            </a:extLst>
          </p:cNvPr>
          <p:cNvSpPr>
            <a:spLocks noGrp="1"/>
          </p:cNvSpPr>
          <p:nvPr/>
        </p:nvSpPr>
        <p:spPr>
          <a:xfrm>
            <a:off x="7905750" y="2000250"/>
            <a:ext cx="1666875" cy="104775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CD658FF7-41F4-4CB3-896E-5A70676A5E7F}"/>
              </a:ext>
            </a:extLst>
          </p:cNvPr>
          <p:cNvSpPr>
            <a:spLocks noGrp="1"/>
          </p:cNvSpPr>
          <p:nvPr/>
        </p:nvSpPr>
        <p:spPr>
          <a:xfrm>
            <a:off x="7905750" y="2190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frame 3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4EE4EE8D-536E-4868-83CB-080D779E7D77}"/>
              </a:ext>
            </a:extLst>
          </p:cNvPr>
          <p:cNvSpPr>
            <a:spLocks noGrp="1"/>
          </p:cNvSpPr>
          <p:nvPr/>
        </p:nvSpPr>
        <p:spPr>
          <a:xfrm>
            <a:off x="7905750" y="2571750"/>
            <a:ext cx="16668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2.5 s</a:t>
            </a:r>
          </a:p>
        </p:txBody>
      </p:sp>
      <p:sp>
        <p:nvSpPr>
          <p:cNvPr id="22" name="formula">
            <a:extLst>
              <a:ext uri="{FF2B5EF4-FFF2-40B4-BE49-F238E27FC236}">
                <a16:creationId xmlns:a16="http://schemas.microsoft.com/office/drawing/2014/main" id="{AA61F224-5031-483F-8E75-308570C16F2D}"/>
              </a:ext>
            </a:extLst>
          </p:cNvPr>
          <p:cNvSpPr>
            <a:spLocks noGrp="1"/>
          </p:cNvSpPr>
          <p:nvPr/>
        </p:nvSpPr>
        <p:spPr>
          <a:xfrm>
            <a:off x="2571750" y="3857625"/>
            <a:ext cx="704850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CCE59013-03DE-4DC6-BD2D-58D3969AA369}"/>
              </a:ext>
            </a:extLst>
          </p:cNvPr>
          <p:cNvSpPr>
            <a:spLocks noGrp="1"/>
          </p:cNvSpPr>
          <p:nvPr/>
        </p:nvSpPr>
        <p:spPr>
          <a:xfrm>
            <a:off x="2705100" y="3933825"/>
            <a:ext cx="6781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temporal position step ∝ seconds elapsed</a:t>
            </a:r>
          </a:p>
        </p:txBody>
      </p:sp>
      <p:sp>
        <p:nvSpPr>
          <p:cNvPr id="24" name="text">
            <a:extLst>
              <a:ext uri="{FF2B5EF4-FFF2-40B4-BE49-F238E27FC236}">
                <a16:creationId xmlns:a16="http://schemas.microsoft.com/office/drawing/2014/main" id="{470F8112-91A4-49C7-B717-8EB929499F46}"/>
              </a:ext>
            </a:extLst>
          </p:cNvPr>
          <p:cNvSpPr>
            <a:spLocks noGrp="1"/>
          </p:cNvSpPr>
          <p:nvPr/>
        </p:nvSpPr>
        <p:spPr>
          <a:xfrm>
            <a:off x="2047875" y="3143250"/>
            <a:ext cx="952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0.5 s</a:t>
            </a:r>
          </a:p>
        </p:txBody>
      </p:sp>
      <p:sp>
        <p:nvSpPr>
          <p:cNvPr id="25" name="text">
            <a:extLst>
              <a:ext uri="{FF2B5EF4-FFF2-40B4-BE49-F238E27FC236}">
                <a16:creationId xmlns:a16="http://schemas.microsoft.com/office/drawing/2014/main" id="{31229D38-2153-41AB-8DCA-EB652FEC713F}"/>
              </a:ext>
            </a:extLst>
          </p:cNvPr>
          <p:cNvSpPr>
            <a:spLocks noGrp="1"/>
          </p:cNvSpPr>
          <p:nvPr/>
        </p:nvSpPr>
        <p:spPr>
          <a:xfrm>
            <a:off x="4429125" y="3143250"/>
            <a:ext cx="952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1.5 s</a:t>
            </a:r>
          </a:p>
        </p:txBody>
      </p:sp>
      <p:sp>
        <p:nvSpPr>
          <p:cNvPr id="26" name="text">
            <a:extLst>
              <a:ext uri="{FF2B5EF4-FFF2-40B4-BE49-F238E27FC236}">
                <a16:creationId xmlns:a16="http://schemas.microsoft.com/office/drawing/2014/main" id="{5D745865-E4DE-4482-B8B2-C34F159E57CE}"/>
              </a:ext>
            </a:extLst>
          </p:cNvPr>
          <p:cNvSpPr>
            <a:spLocks noGrp="1"/>
          </p:cNvSpPr>
          <p:nvPr/>
        </p:nvSpPr>
        <p:spPr>
          <a:xfrm>
            <a:off x="6810375" y="3143250"/>
            <a:ext cx="9525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0.5 s</a:t>
            </a:r>
          </a:p>
        </p:txBody>
      </p:sp>
      <p:sp>
        <p:nvSpPr>
          <p:cNvPr id="27" name="text">
            <a:extLst>
              <a:ext uri="{FF2B5EF4-FFF2-40B4-BE49-F238E27FC236}">
                <a16:creationId xmlns:a16="http://schemas.microsoft.com/office/drawing/2014/main" id="{1B92D115-4A45-48C1-B6F4-5CEB64DE80BF}"/>
              </a:ext>
            </a:extLst>
          </p:cNvPr>
          <p:cNvSpPr>
            <a:spLocks noGrp="1"/>
          </p:cNvSpPr>
          <p:nvPr/>
        </p:nvSpPr>
        <p:spPr>
          <a:xfrm>
            <a:off x="1619250" y="5143500"/>
            <a:ext cx="8953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Dynamic-FPS training exposes the model to different sampling rates while preserving real time.</a:t>
            </a:r>
          </a:p>
        </p:txBody>
      </p:sp>
    </p:spTree>
    <p:extLst>
      <p:ext uri="{BB962C8B-B14F-4D97-AF65-F5344CB8AC3E}">
        <p14:creationId xmlns:p14="http://schemas.microsoft.com/office/powerpoint/2010/main" val="17684958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">
            <a:extLst>
              <a:ext uri="{FF2B5EF4-FFF2-40B4-BE49-F238E27FC236}">
                <a16:creationId xmlns:a16="http://schemas.microsoft.com/office/drawing/2014/main" id="{A5E53A30-00A5-40F6-B1AB-23DF83C22E1A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Native-scale coordinates replace the old 0–1000 normalization</a:t>
            </a:r>
          </a:p>
        </p:txBody>
      </p:sp>
      <p:cxnSp>
        <p:nvCxnSpPr>
          <p:cNvPr id="15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EF9CB764-AC82-48AB-A4B2-75125065F258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EE95F756-7C99-4685-839C-DAEF2B00AB6A}"/>
              </a:ext>
            </a:extLst>
          </p:cNvPr>
          <p:cNvSpPr>
            <a:spLocks noGrp="1"/>
          </p:cNvSpPr>
          <p:nvPr/>
        </p:nvSpPr>
        <p:spPr>
          <a:xfrm>
            <a:off x="571500" y="1666875"/>
            <a:ext cx="4667250" cy="352425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">
            <a:extLst>
              <a:ext uri="{FF2B5EF4-FFF2-40B4-BE49-F238E27FC236}">
                <a16:creationId xmlns:a16="http://schemas.microsoft.com/office/drawing/2014/main" id="{BF995367-C2F4-4B10-87CB-83A82295FFF6}"/>
              </a:ext>
            </a:extLst>
          </p:cNvPr>
          <p:cNvSpPr>
            <a:spLocks noGrp="1"/>
          </p:cNvSpPr>
          <p:nvPr/>
        </p:nvSpPr>
        <p:spPr>
          <a:xfrm>
            <a:off x="1571625" y="2333625"/>
            <a:ext cx="2381250" cy="1571625"/>
          </a:xfrm>
          <a:prstGeom prst="rect">
            <a:avLst/>
          </a:prstGeom>
          <a:solidFill>
            <a:srgbClr val="CDEAF7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4CEBFD18-7EC6-4E55-86FC-F1A0E87688F5}"/>
              </a:ext>
            </a:extLst>
          </p:cNvPr>
          <p:cNvSpPr>
            <a:spLocks noGrp="1"/>
          </p:cNvSpPr>
          <p:nvPr/>
        </p:nvSpPr>
        <p:spPr>
          <a:xfrm>
            <a:off x="1857375" y="2905125"/>
            <a:ext cx="180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invoice total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8828A87D-2737-4F3F-AEC4-957A55B9DD96}"/>
              </a:ext>
            </a:extLst>
          </p:cNvPr>
          <p:cNvSpPr>
            <a:spLocks noGrp="1"/>
          </p:cNvSpPr>
          <p:nvPr/>
        </p:nvSpPr>
        <p:spPr>
          <a:xfrm>
            <a:off x="1476375" y="4476750"/>
            <a:ext cx="2762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image = 1200×1600 px</a:t>
            </a:r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478043B3-C4CB-4C82-A4E0-11E1E1D921D9}"/>
              </a:ext>
            </a:extLst>
          </p:cNvPr>
          <p:cNvSpPr>
            <a:spLocks noGrp="1"/>
          </p:cNvSpPr>
          <p:nvPr/>
        </p:nvSpPr>
        <p:spPr>
          <a:xfrm>
            <a:off x="6096000" y="1905000"/>
            <a:ext cx="5143500" cy="276225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BB82AF50-C923-4769-B1A3-53DF41C56962}"/>
              </a:ext>
            </a:extLst>
          </p:cNvPr>
          <p:cNvSpPr>
            <a:spLocks noGrp="1"/>
          </p:cNvSpPr>
          <p:nvPr/>
        </p:nvSpPr>
        <p:spPr>
          <a:xfrm>
            <a:off x="6429375" y="21907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Locate the invoice total.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EB6630EC-7C6B-466B-A351-C893BD00DED9}"/>
              </a:ext>
            </a:extLst>
          </p:cNvPr>
          <p:cNvSpPr>
            <a:spLocks noGrp="1"/>
          </p:cNvSpPr>
          <p:nvPr/>
        </p:nvSpPr>
        <p:spPr>
          <a:xfrm>
            <a:off x="6429375" y="2905125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{"bbox_2d":[240,510,815,760],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F16A8003-4562-4CAC-9750-D6086376EDC2}"/>
              </a:ext>
            </a:extLst>
          </p:cNvPr>
          <p:cNvSpPr>
            <a:spLocks noGrp="1"/>
          </p:cNvSpPr>
          <p:nvPr/>
        </p:nvSpPr>
        <p:spPr>
          <a:xfrm>
            <a:off x="6429375" y="3333750"/>
            <a:ext cx="4476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42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 "label":"invoice total"}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EA1CAB4D-F841-4458-BFE6-13A50EB8F605}"/>
              </a:ext>
            </a:extLst>
          </p:cNvPr>
          <p:cNvSpPr>
            <a:spLocks noGrp="1"/>
          </p:cNvSpPr>
          <p:nvPr/>
        </p:nvSpPr>
        <p:spPr>
          <a:xfrm>
            <a:off x="6429375" y="4048125"/>
            <a:ext cx="4476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8258" lnSpcReduction="10000"/>
          </a:bodyPr>
          <a:lstStyle/>
          <a:p>
            <a:pPr algn="ctr">
              <a:defRPr sz="1350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Coordinates are expressed on the actual processed image scale.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3512B34B-B12B-492B-A4B3-14133AE2C81C}"/>
              </a:ext>
            </a:extLst>
          </p:cNvPr>
          <p:cNvSpPr>
            <a:spLocks noGrp="1"/>
          </p:cNvSpPr>
          <p:nvPr/>
        </p:nvSpPr>
        <p:spPr>
          <a:xfrm>
            <a:off x="1524000" y="5476875"/>
            <a:ext cx="914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5187"/>
          </a:bodyPr>
          <a:lstStyle/>
          <a:p>
            <a:pPr algn="ctr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Downstream tools can map the result directly to pixels—after validating bounds and preprocessing scale.</a:t>
            </a:r>
          </a:p>
        </p:txBody>
      </p:sp>
    </p:spTree>
    <p:extLst>
      <p:ext uri="{BB962C8B-B14F-4D97-AF65-F5344CB8AC3E}">
        <p14:creationId xmlns:p14="http://schemas.microsoft.com/office/powerpoint/2010/main" val="188155985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">
            <a:extLst>
              <a:ext uri="{FF2B5EF4-FFF2-40B4-BE49-F238E27FC236}">
                <a16:creationId xmlns:a16="http://schemas.microsoft.com/office/drawing/2014/main" id="{85498360-4501-451B-8FD5-102A9C022551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0672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Training combines broad pretraining with task-focused supervision</a:t>
            </a:r>
          </a:p>
        </p:txBody>
      </p:sp>
      <p:cxnSp>
        <p:nvCxnSpPr>
          <p:cNvPr id="16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80A971AB-4945-4720-B8BA-6329F6E06F4C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cxnSp>
        <p:nvCxnSpPr>
          <p:cNvPr id="18" name="connector"/>
          <p:cNvCxnSpPr/>
          <p:nvPr/>
        </p:nvCxnSpPr>
        <p:spPr>
          <a:xfrm>
            <a:off x="762000" y="3190875"/>
            <a:ext cx="10477500" cy="0"/>
          </a:xfrm>
          <a:prstGeom prst="straightConnector1">
            <a:avLst/>
          </a:prstGeom>
          <a:ln w="19050">
            <a:solidFill>
              <a:srgbClr val="000000"/>
            </a:solidFill>
            <a:prstDash val="solid"/>
          </a:ln>
        </p:spPr>
      </p:cxnSp>
      <p:sp>
        <p:nvSpPr>
          <p:cNvPr id="5" name="rect">
            <a:extLst>
              <a:ext uri="{FF2B5EF4-FFF2-40B4-BE49-F238E27FC236}">
                <a16:creationId xmlns:a16="http://schemas.microsoft.com/office/drawing/2014/main" id="{C9B0065F-D2BA-41EF-8C71-587042F51AEA}"/>
              </a:ext>
            </a:extLst>
          </p:cNvPr>
          <p:cNvSpPr>
            <a:spLocks noGrp="1"/>
          </p:cNvSpPr>
          <p:nvPr/>
        </p:nvSpPr>
        <p:spPr>
          <a:xfrm>
            <a:off x="952500" y="3133725"/>
            <a:ext cx="114300" cy="1143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5C94FEE9-576F-4776-8BB5-D5F845DFF558}"/>
              </a:ext>
            </a:extLst>
          </p:cNvPr>
          <p:cNvSpPr>
            <a:spLocks noGrp="1"/>
          </p:cNvSpPr>
          <p:nvPr/>
        </p:nvSpPr>
        <p:spPr>
          <a:xfrm>
            <a:off x="809625" y="2619375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VISION PRETRAIN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286C55C0-A0C7-497F-9C42-87D1206D38C1}"/>
              </a:ext>
            </a:extLst>
          </p:cNvPr>
          <p:cNvSpPr>
            <a:spLocks noGrp="1"/>
          </p:cNvSpPr>
          <p:nvPr/>
        </p:nvSpPr>
        <p:spPr>
          <a:xfrm>
            <a:off x="809625" y="3667125"/>
            <a:ext cx="2857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native dynamic-resolution ViT</a:t>
            </a:r>
          </a:p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CLIP-style visual learning</a:t>
            </a:r>
          </a:p>
        </p:txBody>
      </p:sp>
      <p:sp>
        <p:nvSpPr>
          <p:cNvPr id="8" name="rect">
            <a:extLst>
              <a:ext uri="{FF2B5EF4-FFF2-40B4-BE49-F238E27FC236}">
                <a16:creationId xmlns:a16="http://schemas.microsoft.com/office/drawing/2014/main" id="{213E0B16-BB0D-4507-9279-27DF6D1F8280}"/>
              </a:ext>
            </a:extLst>
          </p:cNvPr>
          <p:cNvSpPr>
            <a:spLocks noGrp="1"/>
          </p:cNvSpPr>
          <p:nvPr/>
        </p:nvSpPr>
        <p:spPr>
          <a:xfrm>
            <a:off x="4286250" y="3133725"/>
            <a:ext cx="114300" cy="1143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AE051259-395B-4779-A896-DAED3DBBE42F}"/>
              </a:ext>
            </a:extLst>
          </p:cNvPr>
          <p:cNvSpPr>
            <a:spLocks noGrp="1"/>
          </p:cNvSpPr>
          <p:nvPr/>
        </p:nvSpPr>
        <p:spPr>
          <a:xfrm>
            <a:off x="4143375" y="2619375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MULTIMODAL PRETRAIN</a:t>
            </a:r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D15D4823-DB5D-42DF-9DB4-E7808B8C437E}"/>
              </a:ext>
            </a:extLst>
          </p:cNvPr>
          <p:cNvSpPr>
            <a:spLocks noGrp="1"/>
          </p:cNvSpPr>
          <p:nvPr/>
        </p:nvSpPr>
        <p:spPr>
          <a:xfrm>
            <a:off x="4143375" y="3667125"/>
            <a:ext cx="2857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image, document, grounding, video</a:t>
            </a:r>
          </a:p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4.1T multimodal tokens reported</a:t>
            </a:r>
          </a:p>
        </p:txBody>
      </p:sp>
      <p:sp>
        <p:nvSpPr>
          <p:cNvPr id="11" name="rect">
            <a:extLst>
              <a:ext uri="{FF2B5EF4-FFF2-40B4-BE49-F238E27FC236}">
                <a16:creationId xmlns:a16="http://schemas.microsoft.com/office/drawing/2014/main" id="{5A2AAEB0-9559-49AB-8FE9-0ABC831405A9}"/>
              </a:ext>
            </a:extLst>
          </p:cNvPr>
          <p:cNvSpPr>
            <a:spLocks noGrp="1"/>
          </p:cNvSpPr>
          <p:nvPr/>
        </p:nvSpPr>
        <p:spPr>
          <a:xfrm>
            <a:off x="7810500" y="3133725"/>
            <a:ext cx="114300" cy="1143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CB25ED88-B984-43DF-BC67-85AD209C48BF}"/>
              </a:ext>
            </a:extLst>
          </p:cNvPr>
          <p:cNvSpPr>
            <a:spLocks noGrp="1"/>
          </p:cNvSpPr>
          <p:nvPr/>
        </p:nvSpPr>
        <p:spPr>
          <a:xfrm>
            <a:off x="7667625" y="2619375"/>
            <a:ext cx="2667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POST-TRAIN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3E3EB5C4-2A5C-4071-86EB-4C83414A7931}"/>
              </a:ext>
            </a:extLst>
          </p:cNvPr>
          <p:cNvSpPr>
            <a:spLocks noGrp="1"/>
          </p:cNvSpPr>
          <p:nvPr/>
        </p:nvSpPr>
        <p:spPr>
          <a:xfrm>
            <a:off x="7667625" y="3667125"/>
            <a:ext cx="2857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instruction following</a:t>
            </a:r>
          </a:p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structured outputs and agent data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4E724432-1CCE-4AEC-B5C8-107BDA1AF020}"/>
              </a:ext>
            </a:extLst>
          </p:cNvPr>
          <p:cNvSpPr>
            <a:spLocks noGrp="1"/>
          </p:cNvSpPr>
          <p:nvPr/>
        </p:nvSpPr>
        <p:spPr>
          <a:xfrm>
            <a:off x="1190625" y="1447800"/>
            <a:ext cx="914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0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curriculum teaches perception first, then multimodal knowledge, then controllable behavior.</a:t>
            </a:r>
          </a:p>
        </p:txBody>
      </p:sp>
    </p:spTree>
    <p:extLst>
      <p:ext uri="{BB962C8B-B14F-4D97-AF65-F5344CB8AC3E}">
        <p14:creationId xmlns:p14="http://schemas.microsoft.com/office/powerpoint/2010/main" val="273103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EE3DE4-2BE8-3548-5150-039707B2E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477" y="415636"/>
            <a:ext cx="9953013" cy="562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70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">
            <a:extLst>
              <a:ext uri="{FF2B5EF4-FFF2-40B4-BE49-F238E27FC236}">
                <a16:creationId xmlns:a16="http://schemas.microsoft.com/office/drawing/2014/main" id="{ED03E1A9-B20E-4B77-A903-2A9887C5666E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Pretraining data teaches five distinct kinds of visual evidence</a:t>
            </a:r>
          </a:p>
        </p:txBody>
      </p:sp>
      <p:cxnSp>
        <p:nvCxnSpPr>
          <p:cNvPr id="18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065EAFF5-0EAD-4BE0-B848-902BA2B52171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045DEAEA-E466-488E-8BA7-969ED2AEB02A}"/>
              </a:ext>
            </a:extLst>
          </p:cNvPr>
          <p:cNvSpPr>
            <a:spLocks noGrp="1"/>
          </p:cNvSpPr>
          <p:nvPr/>
        </p:nvSpPr>
        <p:spPr>
          <a:xfrm>
            <a:off x="523875" y="1714500"/>
            <a:ext cx="5429250" cy="1571625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EBC01188-105C-4BD2-898C-4BAC13591304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natural images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367A5066-6157-441B-96D2-223FAE0E5735}"/>
              </a:ext>
            </a:extLst>
          </p:cNvPr>
          <p:cNvSpPr>
            <a:spLocks noGrp="1"/>
          </p:cNvSpPr>
          <p:nvPr/>
        </p:nvSpPr>
        <p:spPr>
          <a:xfrm>
            <a:off x="762000" y="2495550"/>
            <a:ext cx="4953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objects, scenes, attributes</a:t>
            </a:r>
          </a:p>
        </p:txBody>
      </p:sp>
      <p:sp>
        <p:nvSpPr>
          <p:cNvPr id="7" name="rect">
            <a:extLst>
              <a:ext uri="{FF2B5EF4-FFF2-40B4-BE49-F238E27FC236}">
                <a16:creationId xmlns:a16="http://schemas.microsoft.com/office/drawing/2014/main" id="{884EA90B-A2A1-44F0-A35E-D4BC53EB391C}"/>
              </a:ext>
            </a:extLst>
          </p:cNvPr>
          <p:cNvSpPr>
            <a:spLocks noGrp="1"/>
          </p:cNvSpPr>
          <p:nvPr/>
        </p:nvSpPr>
        <p:spPr>
          <a:xfrm>
            <a:off x="6238875" y="1714500"/>
            <a:ext cx="5429250" cy="1571625"/>
          </a:xfrm>
          <a:prstGeom prst="rect">
            <a:avLst/>
          </a:prstGeom>
          <a:solidFill>
            <a:srgbClr val="EAF6FC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E96FF34E-4363-4ABA-A5B3-F362B58B683C}"/>
              </a:ext>
            </a:extLst>
          </p:cNvPr>
          <p:cNvSpPr>
            <a:spLocks noGrp="1"/>
          </p:cNvSpPr>
          <p:nvPr/>
        </p:nvSpPr>
        <p:spPr>
          <a:xfrm>
            <a:off x="6477000" y="1952625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documents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0A019122-4B18-4C0F-84ED-9A53E3C835F5}"/>
              </a:ext>
            </a:extLst>
          </p:cNvPr>
          <p:cNvSpPr>
            <a:spLocks noGrp="1"/>
          </p:cNvSpPr>
          <p:nvPr/>
        </p:nvSpPr>
        <p:spPr>
          <a:xfrm>
            <a:off x="6477000" y="2495550"/>
            <a:ext cx="4953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OCR, tables, formulas, layout</a:t>
            </a:r>
          </a:p>
        </p:txBody>
      </p:sp>
      <p:sp>
        <p:nvSpPr>
          <p:cNvPr id="10" name="rect">
            <a:extLst>
              <a:ext uri="{FF2B5EF4-FFF2-40B4-BE49-F238E27FC236}">
                <a16:creationId xmlns:a16="http://schemas.microsoft.com/office/drawing/2014/main" id="{C06AD1DE-A5B8-4ABE-B26C-DC4030503673}"/>
              </a:ext>
            </a:extLst>
          </p:cNvPr>
          <p:cNvSpPr>
            <a:spLocks noGrp="1"/>
          </p:cNvSpPr>
          <p:nvPr/>
        </p:nvSpPr>
        <p:spPr>
          <a:xfrm>
            <a:off x="523875" y="3667125"/>
            <a:ext cx="5429250" cy="1571625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46A9434F-A0A2-4740-96CA-351D4F450B9D}"/>
              </a:ext>
            </a:extLst>
          </p:cNvPr>
          <p:cNvSpPr>
            <a:spLocks noGrp="1"/>
          </p:cNvSpPr>
          <p:nvPr/>
        </p:nvSpPr>
        <p:spPr>
          <a:xfrm>
            <a:off x="762000" y="39052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grounding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11FD010A-6755-4E8E-9926-8C817FE86796}"/>
              </a:ext>
            </a:extLst>
          </p:cNvPr>
          <p:cNvSpPr>
            <a:spLocks noGrp="1"/>
          </p:cNvSpPr>
          <p:nvPr/>
        </p:nvSpPr>
        <p:spPr>
          <a:xfrm>
            <a:off x="762000" y="4448175"/>
            <a:ext cx="4953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boxes, points, descriptions</a:t>
            </a:r>
          </a:p>
        </p:txBody>
      </p:sp>
      <p:sp>
        <p:nvSpPr>
          <p:cNvPr id="13" name="rect">
            <a:extLst>
              <a:ext uri="{FF2B5EF4-FFF2-40B4-BE49-F238E27FC236}">
                <a16:creationId xmlns:a16="http://schemas.microsoft.com/office/drawing/2014/main" id="{330924F6-FDC8-4490-8E95-971A5BB275DA}"/>
              </a:ext>
            </a:extLst>
          </p:cNvPr>
          <p:cNvSpPr>
            <a:spLocks noGrp="1"/>
          </p:cNvSpPr>
          <p:nvPr/>
        </p:nvSpPr>
        <p:spPr>
          <a:xfrm>
            <a:off x="6238875" y="3667125"/>
            <a:ext cx="5429250" cy="1571625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5D686221-7E20-4FE3-AFAD-E15106FC4BE3}"/>
              </a:ext>
            </a:extLst>
          </p:cNvPr>
          <p:cNvSpPr>
            <a:spLocks noGrp="1"/>
          </p:cNvSpPr>
          <p:nvPr/>
        </p:nvSpPr>
        <p:spPr>
          <a:xfrm>
            <a:off x="6477000" y="390525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video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9AF605E3-CCD8-4CE3-8EB1-E4407D62F221}"/>
              </a:ext>
            </a:extLst>
          </p:cNvPr>
          <p:cNvSpPr>
            <a:spLocks noGrp="1"/>
          </p:cNvSpPr>
          <p:nvPr/>
        </p:nvSpPr>
        <p:spPr>
          <a:xfrm>
            <a:off x="6477000" y="4448175"/>
            <a:ext cx="4953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events, timing, long context</a:t>
            </a:r>
          </a:p>
        </p:txBody>
      </p:sp>
    </p:spTree>
    <p:extLst>
      <p:ext uri="{BB962C8B-B14F-4D97-AF65-F5344CB8AC3E}">
        <p14:creationId xmlns:p14="http://schemas.microsoft.com/office/powerpoint/2010/main" val="15320144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">
            <a:extLst>
              <a:ext uri="{FF2B5EF4-FFF2-40B4-BE49-F238E27FC236}">
                <a16:creationId xmlns:a16="http://schemas.microsoft.com/office/drawing/2014/main" id="{9C10D22D-A0A4-41E9-98FF-DE5FA8BEB7CB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1149" lnSpcReduction="20000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One supervised example can train language, grounding, and structure together</a:t>
            </a:r>
          </a:p>
        </p:txBody>
      </p:sp>
      <p:cxnSp>
        <p:nvCxnSpPr>
          <p:cNvPr id="14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6C4B51E0-9713-498A-AAD9-7DE8CBE21490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339DD2AD-957F-4DD7-BFC6-B78276506D42}"/>
              </a:ext>
            </a:extLst>
          </p:cNvPr>
          <p:cNvSpPr>
            <a:spLocks noGrp="1"/>
          </p:cNvSpPr>
          <p:nvPr/>
        </p:nvSpPr>
        <p:spPr>
          <a:xfrm>
            <a:off x="619125" y="1666875"/>
            <a:ext cx="10953750" cy="666750"/>
          </a:xfrm>
          <a:prstGeom prst="rect">
            <a:avLst/>
          </a:prstGeom>
          <a:solidFill>
            <a:srgbClr val="EDEDED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66F010BB-F1C6-41D9-8705-3A28D3A30A01}"/>
              </a:ext>
            </a:extLst>
          </p:cNvPr>
          <p:cNvSpPr>
            <a:spLocks noGrp="1"/>
          </p:cNvSpPr>
          <p:nvPr/>
        </p:nvSpPr>
        <p:spPr>
          <a:xfrm>
            <a:off x="809625" y="1857375"/>
            <a:ext cx="857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USER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C63A13CC-00E8-48A0-9D7F-F34AD25B0747}"/>
              </a:ext>
            </a:extLst>
          </p:cNvPr>
          <p:cNvSpPr>
            <a:spLocks noGrp="1"/>
          </p:cNvSpPr>
          <p:nvPr/>
        </p:nvSpPr>
        <p:spPr>
          <a:xfrm>
            <a:off x="1714500" y="1838325"/>
            <a:ext cx="8858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Read the total and return its bounding box as JSON.</a:t>
            </a:r>
          </a:p>
        </p:txBody>
      </p:sp>
      <p:sp>
        <p:nvSpPr>
          <p:cNvPr id="7" name="rect">
            <a:extLst>
              <a:ext uri="{FF2B5EF4-FFF2-40B4-BE49-F238E27FC236}">
                <a16:creationId xmlns:a16="http://schemas.microsoft.com/office/drawing/2014/main" id="{6DD4BD32-176B-427E-BF28-D0044291CDA7}"/>
              </a:ext>
            </a:extLst>
          </p:cNvPr>
          <p:cNvSpPr>
            <a:spLocks noGrp="1"/>
          </p:cNvSpPr>
          <p:nvPr/>
        </p:nvSpPr>
        <p:spPr>
          <a:xfrm>
            <a:off x="619125" y="2571750"/>
            <a:ext cx="10953750" cy="1524000"/>
          </a:xfrm>
          <a:prstGeom prst="rect">
            <a:avLst/>
          </a:prstGeom>
          <a:solidFill>
            <a:srgbClr val="EAF6FC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8DC89F70-3527-451B-8839-2E1F5CD55CE6}"/>
              </a:ext>
            </a:extLst>
          </p:cNvPr>
          <p:cNvSpPr>
            <a:spLocks noGrp="1"/>
          </p:cNvSpPr>
          <p:nvPr/>
        </p:nvSpPr>
        <p:spPr>
          <a:xfrm>
            <a:off x="809625" y="2762250"/>
            <a:ext cx="1714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ASSISTANT TARGET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16727B90-E83E-4840-A9E5-31C181380AC2}"/>
              </a:ext>
            </a:extLst>
          </p:cNvPr>
          <p:cNvSpPr>
            <a:spLocks noGrp="1"/>
          </p:cNvSpPr>
          <p:nvPr/>
        </p:nvSpPr>
        <p:spPr>
          <a:xfrm>
            <a:off x="1714500" y="3190875"/>
            <a:ext cx="8953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7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{"text":"$3,000","bbox_2d":[471,682,529,704]}</a:t>
            </a:r>
          </a:p>
        </p:txBody>
      </p:sp>
      <p:sp>
        <p:nvSpPr>
          <p:cNvPr id="10" name="formula">
            <a:extLst>
              <a:ext uri="{FF2B5EF4-FFF2-40B4-BE49-F238E27FC236}">
                <a16:creationId xmlns:a16="http://schemas.microsoft.com/office/drawing/2014/main" id="{E68D8458-717F-48BF-BDCD-47BF65043009}"/>
              </a:ext>
            </a:extLst>
          </p:cNvPr>
          <p:cNvSpPr>
            <a:spLocks noGrp="1"/>
          </p:cNvSpPr>
          <p:nvPr/>
        </p:nvSpPr>
        <p:spPr>
          <a:xfrm>
            <a:off x="2571750" y="4619625"/>
            <a:ext cx="7048500" cy="571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E43709AC-56A0-4623-A084-F4FF2F38B355}"/>
              </a:ext>
            </a:extLst>
          </p:cNvPr>
          <p:cNvSpPr>
            <a:spLocks noGrp="1"/>
          </p:cNvSpPr>
          <p:nvPr/>
        </p:nvSpPr>
        <p:spPr>
          <a:xfrm>
            <a:off x="2705100" y="4695825"/>
            <a:ext cx="67818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6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 = −Σt log p(yₜ | image, instruction, y&lt;ₜ)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4F81EB33-5D00-427A-B9B8-09549D70B659}"/>
              </a:ext>
            </a:extLst>
          </p:cNvPr>
          <p:cNvSpPr>
            <a:spLocks noGrp="1"/>
          </p:cNvSpPr>
          <p:nvPr/>
        </p:nvSpPr>
        <p:spPr>
          <a:xfrm>
            <a:off x="2000250" y="5524500"/>
            <a:ext cx="8191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500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The same next-token loss trains semantic content and the exact output schema.</a:t>
            </a:r>
          </a:p>
        </p:txBody>
      </p:sp>
    </p:spTree>
    <p:extLst>
      <p:ext uri="{BB962C8B-B14F-4D97-AF65-F5344CB8AC3E}">
        <p14:creationId xmlns:p14="http://schemas.microsoft.com/office/powerpoint/2010/main" val="15528461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">
            <a:extLst>
              <a:ext uri="{FF2B5EF4-FFF2-40B4-BE49-F238E27FC236}">
                <a16:creationId xmlns:a16="http://schemas.microsoft.com/office/drawing/2014/main" id="{F77AE462-1C8B-42D7-B4E6-0C03302C79AA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0096" lnSpcReduction="20000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model’s strongest interfaces are structured, temporal, and actionable</a:t>
            </a:r>
          </a:p>
        </p:txBody>
      </p:sp>
      <p:cxnSp>
        <p:nvCxnSpPr>
          <p:cNvPr id="22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8D1EB764-6380-47F4-93E1-F4CD94598202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66A6BDF0-9B92-44A9-B332-5A386CD00CA2}"/>
              </a:ext>
            </a:extLst>
          </p:cNvPr>
          <p:cNvSpPr>
            <a:spLocks noGrp="1"/>
          </p:cNvSpPr>
          <p:nvPr/>
        </p:nvSpPr>
        <p:spPr>
          <a:xfrm>
            <a:off x="476250" y="1714500"/>
            <a:ext cx="2381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DOCUMENT</a:t>
            </a:r>
          </a:p>
        </p:txBody>
      </p:sp>
      <p:sp>
        <p:nvSpPr>
          <p:cNvPr id="5" name="rect">
            <a:extLst>
              <a:ext uri="{FF2B5EF4-FFF2-40B4-BE49-F238E27FC236}">
                <a16:creationId xmlns:a16="http://schemas.microsoft.com/office/drawing/2014/main" id="{E0683CEB-E135-4518-8BE3-625B1EE257B6}"/>
              </a:ext>
            </a:extLst>
          </p:cNvPr>
          <p:cNvSpPr>
            <a:spLocks noGrp="1"/>
          </p:cNvSpPr>
          <p:nvPr/>
        </p:nvSpPr>
        <p:spPr>
          <a:xfrm>
            <a:off x="476250" y="2238375"/>
            <a:ext cx="2381250" cy="200025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E1A055C6-95E2-4C94-9447-794BD47C3927}"/>
              </a:ext>
            </a:extLst>
          </p:cNvPr>
          <p:cNvSpPr>
            <a:spLocks noGrp="1"/>
          </p:cNvSpPr>
          <p:nvPr/>
        </p:nvSpPr>
        <p:spPr>
          <a:xfrm>
            <a:off x="476250" y="2476500"/>
            <a:ext cx="238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36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JSON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8A63F17F-B148-45BB-A47F-B4D88C0386F6}"/>
              </a:ext>
            </a:extLst>
          </p:cNvPr>
          <p:cNvSpPr>
            <a:spLocks noGrp="1"/>
          </p:cNvSpPr>
          <p:nvPr/>
        </p:nvSpPr>
        <p:spPr>
          <a:xfrm>
            <a:off x="714375" y="3381375"/>
            <a:ext cx="1905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extract tables, forms, and fields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37079328-8D3C-47B3-89DC-E526B142A3F9}"/>
              </a:ext>
            </a:extLst>
          </p:cNvPr>
          <p:cNvSpPr>
            <a:spLocks noGrp="1"/>
          </p:cNvSpPr>
          <p:nvPr/>
        </p:nvSpPr>
        <p:spPr>
          <a:xfrm>
            <a:off x="3333750" y="1714500"/>
            <a:ext cx="2381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GROUNDING</a:t>
            </a:r>
          </a:p>
        </p:txBody>
      </p:sp>
      <p:sp>
        <p:nvSpPr>
          <p:cNvPr id="9" name="rect">
            <a:extLst>
              <a:ext uri="{FF2B5EF4-FFF2-40B4-BE49-F238E27FC236}">
                <a16:creationId xmlns:a16="http://schemas.microsoft.com/office/drawing/2014/main" id="{3910024E-7EAF-4B95-94F3-8716A1D0A37F}"/>
              </a:ext>
            </a:extLst>
          </p:cNvPr>
          <p:cNvSpPr>
            <a:spLocks noGrp="1"/>
          </p:cNvSpPr>
          <p:nvPr/>
        </p:nvSpPr>
        <p:spPr>
          <a:xfrm>
            <a:off x="3333750" y="2238375"/>
            <a:ext cx="2381250" cy="200025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">
            <a:extLst>
              <a:ext uri="{FF2B5EF4-FFF2-40B4-BE49-F238E27FC236}">
                <a16:creationId xmlns:a16="http://schemas.microsoft.com/office/drawing/2014/main" id="{4A84E4D9-C33C-4B44-85C2-4E425E2D2969}"/>
              </a:ext>
            </a:extLst>
          </p:cNvPr>
          <p:cNvSpPr>
            <a:spLocks noGrp="1"/>
          </p:cNvSpPr>
          <p:nvPr/>
        </p:nvSpPr>
        <p:spPr>
          <a:xfrm>
            <a:off x="3333750" y="2476500"/>
            <a:ext cx="238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36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x,y</a:t>
            </a:r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036BA752-7229-4E1A-A8DD-51CD933824A0}"/>
              </a:ext>
            </a:extLst>
          </p:cNvPr>
          <p:cNvSpPr>
            <a:spLocks noGrp="1"/>
          </p:cNvSpPr>
          <p:nvPr/>
        </p:nvSpPr>
        <p:spPr>
          <a:xfrm>
            <a:off x="3571875" y="3381375"/>
            <a:ext cx="1905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boxes and points at native scale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09BA22BF-D1C8-4C96-A272-C4C052AAD324}"/>
              </a:ext>
            </a:extLst>
          </p:cNvPr>
          <p:cNvSpPr>
            <a:spLocks noGrp="1"/>
          </p:cNvSpPr>
          <p:nvPr/>
        </p:nvSpPr>
        <p:spPr>
          <a:xfrm>
            <a:off x="6191250" y="1714500"/>
            <a:ext cx="2381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VIDEO</a:t>
            </a:r>
          </a:p>
        </p:txBody>
      </p:sp>
      <p:sp>
        <p:nvSpPr>
          <p:cNvPr id="13" name="rect">
            <a:extLst>
              <a:ext uri="{FF2B5EF4-FFF2-40B4-BE49-F238E27FC236}">
                <a16:creationId xmlns:a16="http://schemas.microsoft.com/office/drawing/2014/main" id="{C017E46A-8BA8-4228-AB91-A92E63BB45C0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2381250" cy="2000250"/>
          </a:xfrm>
          <a:prstGeom prst="rect">
            <a:avLst/>
          </a:prstGeom>
          <a:solidFill>
            <a:srgbClr val="EAF6FC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8B76D724-A1AD-49B6-A1FB-B5F3D8AD142D}"/>
              </a:ext>
            </a:extLst>
          </p:cNvPr>
          <p:cNvSpPr>
            <a:spLocks noGrp="1"/>
          </p:cNvSpPr>
          <p:nvPr/>
        </p:nvSpPr>
        <p:spPr>
          <a:xfrm>
            <a:off x="6191250" y="2476500"/>
            <a:ext cx="238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36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t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3DAFF90B-67B1-42C1-9BDB-8C6E7147EA97}"/>
              </a:ext>
            </a:extLst>
          </p:cNvPr>
          <p:cNvSpPr>
            <a:spLocks noGrp="1"/>
          </p:cNvSpPr>
          <p:nvPr/>
        </p:nvSpPr>
        <p:spPr>
          <a:xfrm>
            <a:off x="6429375" y="3381375"/>
            <a:ext cx="1905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locate events in elapsed time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CDA24224-3B4B-4606-A32E-5A36308FFE5B}"/>
              </a:ext>
            </a:extLst>
          </p:cNvPr>
          <p:cNvSpPr>
            <a:spLocks noGrp="1"/>
          </p:cNvSpPr>
          <p:nvPr/>
        </p:nvSpPr>
        <p:spPr>
          <a:xfrm>
            <a:off x="9048750" y="1714500"/>
            <a:ext cx="23812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275" b="1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6606B"/>
                </a:solidFill>
                <a:latin typeface="Arial"/>
                <a:ea typeface="Arial"/>
                <a:cs typeface="Arial"/>
              </a:rPr>
              <a:t>AGENT</a:t>
            </a:r>
          </a:p>
        </p:txBody>
      </p:sp>
      <p:sp>
        <p:nvSpPr>
          <p:cNvPr id="17" name="rect">
            <a:extLst>
              <a:ext uri="{FF2B5EF4-FFF2-40B4-BE49-F238E27FC236}">
                <a16:creationId xmlns:a16="http://schemas.microsoft.com/office/drawing/2014/main" id="{C2EB096F-22F2-40A3-B3BE-6B648950DEBE}"/>
              </a:ext>
            </a:extLst>
          </p:cNvPr>
          <p:cNvSpPr>
            <a:spLocks noGrp="1"/>
          </p:cNvSpPr>
          <p:nvPr/>
        </p:nvSpPr>
        <p:spPr>
          <a:xfrm>
            <a:off x="9048750" y="2238375"/>
            <a:ext cx="2381250" cy="200025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5D7B919C-EE7C-4A1D-B13C-18B90B2B6B5B}"/>
              </a:ext>
            </a:extLst>
          </p:cNvPr>
          <p:cNvSpPr>
            <a:spLocks noGrp="1"/>
          </p:cNvSpPr>
          <p:nvPr/>
        </p:nvSpPr>
        <p:spPr>
          <a:xfrm>
            <a:off x="9048750" y="2476500"/>
            <a:ext cx="238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36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id="{F45622B6-6F00-42A7-8149-5648A4B8E6EB}"/>
              </a:ext>
            </a:extLst>
          </p:cNvPr>
          <p:cNvSpPr>
            <a:spLocks noGrp="1"/>
          </p:cNvSpPr>
          <p:nvPr/>
        </p:nvSpPr>
        <p:spPr>
          <a:xfrm>
            <a:off x="9286875" y="3381375"/>
            <a:ext cx="1905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reason about screens and actions</a:t>
            </a:r>
          </a:p>
        </p:txBody>
      </p:sp>
    </p:spTree>
    <p:extLst>
      <p:ext uri="{BB962C8B-B14F-4D97-AF65-F5344CB8AC3E}">
        <p14:creationId xmlns:p14="http://schemas.microsoft.com/office/powerpoint/2010/main" val="17115997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">
            <a:extLst>
              <a:ext uri="{FF2B5EF4-FFF2-40B4-BE49-F238E27FC236}">
                <a16:creationId xmlns:a16="http://schemas.microsoft.com/office/drawing/2014/main" id="{E9DA4306-CCA0-4ECD-AF26-CBD6F56CE7BC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2243"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Implementation checkpoints prevent the most common misconceptions</a:t>
            </a:r>
          </a:p>
        </p:txBody>
      </p:sp>
      <p:cxnSp>
        <p:nvCxnSpPr>
          <p:cNvPr id="20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3F7A6132-FF73-4BCD-9B2A-2EB4C181E0E3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4" name="rect">
            <a:extLst>
              <a:ext uri="{FF2B5EF4-FFF2-40B4-BE49-F238E27FC236}">
                <a16:creationId xmlns:a16="http://schemas.microsoft.com/office/drawing/2014/main" id="{8743E53C-0446-4A6A-B957-D7E83866C5D6}"/>
              </a:ext>
            </a:extLst>
          </p:cNvPr>
          <p:cNvSpPr>
            <a:spLocks noGrp="1"/>
          </p:cNvSpPr>
          <p:nvPr/>
        </p:nvSpPr>
        <p:spPr>
          <a:xfrm>
            <a:off x="666750" y="1571625"/>
            <a:ext cx="323850" cy="3238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FE72FABD-B72C-44FB-9F6F-6382AE538A8F}"/>
              </a:ext>
            </a:extLst>
          </p:cNvPr>
          <p:cNvSpPr>
            <a:spLocks noGrp="1"/>
          </p:cNvSpPr>
          <p:nvPr/>
        </p:nvSpPr>
        <p:spPr>
          <a:xfrm>
            <a:off x="666750" y="1590675"/>
            <a:ext cx="323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79A8BC74-B532-4E39-9138-5F78AADEDB13}"/>
              </a:ext>
            </a:extLst>
          </p:cNvPr>
          <p:cNvSpPr>
            <a:spLocks noGrp="1"/>
          </p:cNvSpPr>
          <p:nvPr/>
        </p:nvSpPr>
        <p:spPr>
          <a:xfrm>
            <a:off x="1238250" y="1552575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Dynamic resolution means variable visual-token length—not arbitrary unbounded input.</a:t>
            </a:r>
          </a:p>
        </p:txBody>
      </p:sp>
      <p:sp>
        <p:nvSpPr>
          <p:cNvPr id="7" name="rect">
            <a:extLst>
              <a:ext uri="{FF2B5EF4-FFF2-40B4-BE49-F238E27FC236}">
                <a16:creationId xmlns:a16="http://schemas.microsoft.com/office/drawing/2014/main" id="{3D8D8B7A-F267-4FFB-BB77-031A120C1838}"/>
              </a:ext>
            </a:extLst>
          </p:cNvPr>
          <p:cNvSpPr>
            <a:spLocks noGrp="1"/>
          </p:cNvSpPr>
          <p:nvPr/>
        </p:nvSpPr>
        <p:spPr>
          <a:xfrm>
            <a:off x="666750" y="2381250"/>
            <a:ext cx="323850" cy="32385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45D2B593-2F39-4386-B830-22D75AB740B4}"/>
              </a:ext>
            </a:extLst>
          </p:cNvPr>
          <p:cNvSpPr>
            <a:spLocks noGrp="1"/>
          </p:cNvSpPr>
          <p:nvPr/>
        </p:nvSpPr>
        <p:spPr>
          <a:xfrm>
            <a:off x="666750" y="2400300"/>
            <a:ext cx="323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9" name="text">
            <a:extLst>
              <a:ext uri="{FF2B5EF4-FFF2-40B4-BE49-F238E27FC236}">
                <a16:creationId xmlns:a16="http://schemas.microsoft.com/office/drawing/2014/main" id="{459FE091-5B3A-4502-9971-5D43494C4DD1}"/>
              </a:ext>
            </a:extLst>
          </p:cNvPr>
          <p:cNvSpPr>
            <a:spLocks noGrp="1"/>
          </p:cNvSpPr>
          <p:nvPr/>
        </p:nvSpPr>
        <p:spPr>
          <a:xfrm>
            <a:off x="1238250" y="2362200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PatchMerger means local 2×2 grouping—not learned-query cross-attention.</a:t>
            </a:r>
          </a:p>
        </p:txBody>
      </p:sp>
      <p:sp>
        <p:nvSpPr>
          <p:cNvPr id="10" name="rect">
            <a:extLst>
              <a:ext uri="{FF2B5EF4-FFF2-40B4-BE49-F238E27FC236}">
                <a16:creationId xmlns:a16="http://schemas.microsoft.com/office/drawing/2014/main" id="{AC2E16A6-BF66-493B-A522-2A0D6DDB8D07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323850" cy="3238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90263587-25ED-4F5D-9C6C-34EC85BFE1D3}"/>
              </a:ext>
            </a:extLst>
          </p:cNvPr>
          <p:cNvSpPr>
            <a:spLocks noGrp="1"/>
          </p:cNvSpPr>
          <p:nvPr/>
        </p:nvSpPr>
        <p:spPr>
          <a:xfrm>
            <a:off x="666750" y="3209925"/>
            <a:ext cx="323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3318DCB5-5477-4C00-A03B-A4BF136DE930}"/>
              </a:ext>
            </a:extLst>
          </p:cNvPr>
          <p:cNvSpPr>
            <a:spLocks noGrp="1"/>
          </p:cNvSpPr>
          <p:nvPr/>
        </p:nvSpPr>
        <p:spPr>
          <a:xfrm>
            <a:off x="1238250" y="3171825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Window attention lives in the ViT; four blocks still provide global vision mixing.</a:t>
            </a:r>
          </a:p>
        </p:txBody>
      </p:sp>
      <p:sp>
        <p:nvSpPr>
          <p:cNvPr id="13" name="rect">
            <a:extLst>
              <a:ext uri="{FF2B5EF4-FFF2-40B4-BE49-F238E27FC236}">
                <a16:creationId xmlns:a16="http://schemas.microsoft.com/office/drawing/2014/main" id="{E75D0C36-2E62-4417-9C62-3209073B508C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23850" cy="3238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0F0DBE3D-4B35-468C-8ABB-811EE1665444}"/>
              </a:ext>
            </a:extLst>
          </p:cNvPr>
          <p:cNvSpPr>
            <a:spLocks noGrp="1"/>
          </p:cNvSpPr>
          <p:nvPr/>
        </p:nvSpPr>
        <p:spPr>
          <a:xfrm>
            <a:off x="666750" y="4019550"/>
            <a:ext cx="323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157B8981-B68C-4169-B088-3D0B399EAD34}"/>
              </a:ext>
            </a:extLst>
          </p:cNvPr>
          <p:cNvSpPr>
            <a:spLocks noGrp="1"/>
          </p:cNvSpPr>
          <p:nvPr/>
        </p:nvSpPr>
        <p:spPr>
          <a:xfrm>
            <a:off x="1238250" y="3981450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M‑RoPE positions the combined multimodal sequence; 2D RoPE also operates inside the ViT.</a:t>
            </a:r>
          </a:p>
        </p:txBody>
      </p:sp>
      <p:sp>
        <p:nvSpPr>
          <p:cNvPr id="16" name="rect">
            <a:extLst>
              <a:ext uri="{FF2B5EF4-FFF2-40B4-BE49-F238E27FC236}">
                <a16:creationId xmlns:a16="http://schemas.microsoft.com/office/drawing/2014/main" id="{2460F703-F575-4DB3-98DF-7699EE956CC6}"/>
              </a:ext>
            </a:extLst>
          </p:cNvPr>
          <p:cNvSpPr>
            <a:spLocks noGrp="1"/>
          </p:cNvSpPr>
          <p:nvPr/>
        </p:nvSpPr>
        <p:spPr>
          <a:xfrm>
            <a:off x="666750" y="4810125"/>
            <a:ext cx="323850" cy="323850"/>
          </a:xfrm>
          <a:prstGeom prst="rect">
            <a:avLst/>
          </a:prstGeom>
          <a:solidFill>
            <a:srgbClr val="6DCBF4"/>
          </a:solidFill>
          <a:ln w="9525">
            <a:solidFill>
              <a:srgbClr val="6DCBF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33C75255-DB0A-423A-A22E-25AFB57286A7}"/>
              </a:ext>
            </a:extLst>
          </p:cNvPr>
          <p:cNvSpPr>
            <a:spLocks noGrp="1"/>
          </p:cNvSpPr>
          <p:nvPr/>
        </p:nvSpPr>
        <p:spPr>
          <a:xfrm>
            <a:off x="666750" y="4829175"/>
            <a:ext cx="323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94E44C32-3F03-4730-ADCA-5BDBFAF6BCE2}"/>
              </a:ext>
            </a:extLst>
          </p:cNvPr>
          <p:cNvSpPr>
            <a:spLocks noGrp="1"/>
          </p:cNvSpPr>
          <p:nvPr/>
        </p:nvSpPr>
        <p:spPr>
          <a:xfrm>
            <a:off x="1238250" y="4791075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50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Native coordinates refer to the processed image scale; preprocessing must be tracked.</a:t>
            </a:r>
          </a:p>
        </p:txBody>
      </p:sp>
    </p:spTree>
    <p:extLst>
      <p:ext uri="{BB962C8B-B14F-4D97-AF65-F5344CB8AC3E}">
        <p14:creationId xmlns:p14="http://schemas.microsoft.com/office/powerpoint/2010/main" val="4061921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">
            <a:extLst>
              <a:ext uri="{FF2B5EF4-FFF2-40B4-BE49-F238E27FC236}">
                <a16:creationId xmlns:a16="http://schemas.microsoft.com/office/drawing/2014/main" id="{69D674E2-80B5-4B16-BC44-E2AB7099CCD9}"/>
              </a:ext>
            </a:extLst>
          </p:cNvPr>
          <p:cNvSpPr>
            <a:spLocks noGrp="1"/>
          </p:cNvSpPr>
          <p:nvPr/>
        </p:nvSpPr>
        <p:spPr>
          <a:xfrm>
            <a:off x="400050" y="552450"/>
            <a:ext cx="113919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The design is a sequence of controlled information bottlenecks</a:t>
            </a:r>
          </a:p>
        </p:txBody>
      </p:sp>
      <p:cxnSp>
        <p:nvCxnSpPr>
          <p:cNvPr id="24" name="connector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B8BCC4"/>
            </a:solidFill>
            <a:prstDash val="solid"/>
          </a:ln>
        </p:spPr>
      </p:cxnSp>
      <p:sp>
        <p:nvSpPr>
          <p:cNvPr id="3" name="text">
            <a:extLst>
              <a:ext uri="{FF2B5EF4-FFF2-40B4-BE49-F238E27FC236}">
                <a16:creationId xmlns:a16="http://schemas.microsoft.com/office/drawing/2014/main" id="{815230FC-29E8-4C14-A516-C6AD9171569C}"/>
              </a:ext>
            </a:extLst>
          </p:cNvPr>
          <p:cNvSpPr>
            <a:spLocks noGrp="1"/>
          </p:cNvSpPr>
          <p:nvPr/>
        </p:nvSpPr>
        <p:spPr>
          <a:xfrm>
            <a:off x="11191875" y="6286500"/>
            <a:ext cx="5905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6606B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6606B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cxnSp>
        <p:nvCxnSpPr>
          <p:cNvPr id="26" name="connector"/>
          <p:cNvCxnSpPr/>
          <p:nvPr/>
        </p:nvCxnSpPr>
        <p:spPr>
          <a:xfrm>
            <a:off x="2762250" y="3048000"/>
            <a:ext cx="381000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5" name="arrow-tip">
            <a:extLst>
              <a:ext uri="{FF2B5EF4-FFF2-40B4-BE49-F238E27FC236}">
                <a16:creationId xmlns:a16="http://schemas.microsoft.com/office/drawing/2014/main" id="{191C56D6-09B0-4E44-8328-EFEF7D8FF03B}"/>
              </a:ext>
            </a:extLst>
          </p:cNvPr>
          <p:cNvSpPr>
            <a:spLocks noGrp="1"/>
          </p:cNvSpPr>
          <p:nvPr/>
        </p:nvSpPr>
        <p:spPr>
          <a:xfrm>
            <a:off x="3095625" y="3000375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">
            <a:extLst>
              <a:ext uri="{FF2B5EF4-FFF2-40B4-BE49-F238E27FC236}">
                <a16:creationId xmlns:a16="http://schemas.microsoft.com/office/drawing/2014/main" id="{1D75D900-0916-40AF-B503-43F4EA2CEC6B}"/>
              </a:ext>
            </a:extLst>
          </p:cNvPr>
          <p:cNvSpPr>
            <a:spLocks noGrp="1"/>
          </p:cNvSpPr>
          <p:nvPr/>
        </p:nvSpPr>
        <p:spPr>
          <a:xfrm>
            <a:off x="428625" y="2190750"/>
            <a:ext cx="2333625" cy="1714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91D29118-14F4-4950-9BF7-42F3A556EB09}"/>
              </a:ext>
            </a:extLst>
          </p:cNvPr>
          <p:cNvSpPr>
            <a:spLocks noGrp="1"/>
          </p:cNvSpPr>
          <p:nvPr/>
        </p:nvSpPr>
        <p:spPr>
          <a:xfrm>
            <a:off x="571500" y="2428875"/>
            <a:ext cx="2047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PATCH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81BF3B12-42FB-4D29-8C51-0815FA6D4CE6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8573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14×14×2 local measurement</a:t>
            </a:r>
          </a:p>
        </p:txBody>
      </p:sp>
      <p:cxnSp>
        <p:nvCxnSpPr>
          <p:cNvPr id="31" name="connector"/>
          <p:cNvCxnSpPr/>
          <p:nvPr/>
        </p:nvCxnSpPr>
        <p:spPr>
          <a:xfrm>
            <a:off x="5524500" y="3048000"/>
            <a:ext cx="381000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10" name="arrow-tip">
            <a:extLst>
              <a:ext uri="{FF2B5EF4-FFF2-40B4-BE49-F238E27FC236}">
                <a16:creationId xmlns:a16="http://schemas.microsoft.com/office/drawing/2014/main" id="{70C7A456-F80D-4342-A62A-49CD0462A21D}"/>
              </a:ext>
            </a:extLst>
          </p:cNvPr>
          <p:cNvSpPr>
            <a:spLocks noGrp="1"/>
          </p:cNvSpPr>
          <p:nvPr/>
        </p:nvSpPr>
        <p:spPr>
          <a:xfrm>
            <a:off x="5857875" y="3000375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rect">
            <a:extLst>
              <a:ext uri="{FF2B5EF4-FFF2-40B4-BE49-F238E27FC236}">
                <a16:creationId xmlns:a16="http://schemas.microsoft.com/office/drawing/2014/main" id="{E159CE23-8FAA-4581-82F6-588A60B91D12}"/>
              </a:ext>
            </a:extLst>
          </p:cNvPr>
          <p:cNvSpPr>
            <a:spLocks noGrp="1"/>
          </p:cNvSpPr>
          <p:nvPr/>
        </p:nvSpPr>
        <p:spPr>
          <a:xfrm>
            <a:off x="3190875" y="2190750"/>
            <a:ext cx="2333625" cy="1714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DCC54FA6-B00F-41EF-8508-ABE4432949E1}"/>
              </a:ext>
            </a:extLst>
          </p:cNvPr>
          <p:cNvSpPr>
            <a:spLocks noGrp="1"/>
          </p:cNvSpPr>
          <p:nvPr/>
        </p:nvSpPr>
        <p:spPr>
          <a:xfrm>
            <a:off x="3333750" y="2428875"/>
            <a:ext cx="2047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ATTEND</a:t>
            </a:r>
          </a:p>
        </p:txBody>
      </p:sp>
      <p:sp>
        <p:nvSpPr>
          <p:cNvPr id="13" name="text">
            <a:extLst>
              <a:ext uri="{FF2B5EF4-FFF2-40B4-BE49-F238E27FC236}">
                <a16:creationId xmlns:a16="http://schemas.microsoft.com/office/drawing/2014/main" id="{5D921B42-D0D6-4771-8C28-0586DA5DDA12}"/>
              </a:ext>
            </a:extLst>
          </p:cNvPr>
          <p:cNvSpPr>
            <a:spLocks noGrp="1"/>
          </p:cNvSpPr>
          <p:nvPr/>
        </p:nvSpPr>
        <p:spPr>
          <a:xfrm>
            <a:off x="3429000" y="3048000"/>
            <a:ext cx="18573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mostly local; four global layers</a:t>
            </a:r>
          </a:p>
        </p:txBody>
      </p:sp>
      <p:cxnSp>
        <p:nvCxnSpPr>
          <p:cNvPr id="36" name="connector"/>
          <p:cNvCxnSpPr/>
          <p:nvPr/>
        </p:nvCxnSpPr>
        <p:spPr>
          <a:xfrm>
            <a:off x="8286750" y="3048000"/>
            <a:ext cx="381000" cy="0"/>
          </a:xfrm>
          <a:prstGeom prst="straightConnector1">
            <a:avLst/>
          </a:prstGeom>
          <a:ln w="28575">
            <a:solidFill>
              <a:srgbClr val="B8BCC4"/>
            </a:solidFill>
            <a:prstDash val="solid"/>
          </a:ln>
        </p:spPr>
      </p:cxnSp>
      <p:sp>
        <p:nvSpPr>
          <p:cNvPr id="15" name="arrow-tip">
            <a:extLst>
              <a:ext uri="{FF2B5EF4-FFF2-40B4-BE49-F238E27FC236}">
                <a16:creationId xmlns:a16="http://schemas.microsoft.com/office/drawing/2014/main" id="{411FB425-45E3-4558-AC19-B5A399C2C8AF}"/>
              </a:ext>
            </a:extLst>
          </p:cNvPr>
          <p:cNvSpPr>
            <a:spLocks noGrp="1"/>
          </p:cNvSpPr>
          <p:nvPr/>
        </p:nvSpPr>
        <p:spPr>
          <a:xfrm>
            <a:off x="8620125" y="3000375"/>
            <a:ext cx="95250" cy="95250"/>
          </a:xfrm>
          <a:prstGeom prst="rect">
            <a:avLst/>
          </a:prstGeom>
          <a:solidFill>
            <a:srgbClr val="B8BCC4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">
            <a:extLst>
              <a:ext uri="{FF2B5EF4-FFF2-40B4-BE49-F238E27FC236}">
                <a16:creationId xmlns:a16="http://schemas.microsoft.com/office/drawing/2014/main" id="{78B17339-D1D7-4257-899D-1E848CD7EE11}"/>
              </a:ext>
            </a:extLst>
          </p:cNvPr>
          <p:cNvSpPr>
            <a:spLocks noGrp="1"/>
          </p:cNvSpPr>
          <p:nvPr/>
        </p:nvSpPr>
        <p:spPr>
          <a:xfrm>
            <a:off x="5953125" y="2190750"/>
            <a:ext cx="2333625" cy="1714500"/>
          </a:xfrm>
          <a:prstGeom prst="rect">
            <a:avLst/>
          </a:prstGeom>
          <a:solidFill>
            <a:srgbClr val="3D8DFF"/>
          </a:solidFill>
          <a:ln w="9525">
            <a:solidFill>
              <a:srgbClr val="3D8D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05C74D04-480F-4AEE-B48E-5FE8463D95E6}"/>
              </a:ext>
            </a:extLst>
          </p:cNvPr>
          <p:cNvSpPr>
            <a:spLocks noGrp="1"/>
          </p:cNvSpPr>
          <p:nvPr/>
        </p:nvSpPr>
        <p:spPr>
          <a:xfrm>
            <a:off x="6096000" y="2428875"/>
            <a:ext cx="2047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MERGE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F945DB04-F6EC-4336-936E-0579AC0595E7}"/>
              </a:ext>
            </a:extLst>
          </p:cNvPr>
          <p:cNvSpPr>
            <a:spLocks noGrp="1"/>
          </p:cNvSpPr>
          <p:nvPr/>
        </p:nvSpPr>
        <p:spPr>
          <a:xfrm>
            <a:off x="6191250" y="3048000"/>
            <a:ext cx="18573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2×2 neighbors → one token</a:t>
            </a:r>
          </a:p>
        </p:txBody>
      </p:sp>
      <p:sp>
        <p:nvSpPr>
          <p:cNvPr id="19" name="rect">
            <a:extLst>
              <a:ext uri="{FF2B5EF4-FFF2-40B4-BE49-F238E27FC236}">
                <a16:creationId xmlns:a16="http://schemas.microsoft.com/office/drawing/2014/main" id="{F3DF5C66-6085-4A4E-B32C-3E6E5C6D2354}"/>
              </a:ext>
            </a:extLst>
          </p:cNvPr>
          <p:cNvSpPr>
            <a:spLocks noGrp="1"/>
          </p:cNvSpPr>
          <p:nvPr/>
        </p:nvSpPr>
        <p:spPr>
          <a:xfrm>
            <a:off x="8715375" y="2190750"/>
            <a:ext cx="2333625" cy="1714500"/>
          </a:xfrm>
          <a:prstGeom prst="rect">
            <a:avLst/>
          </a:prstGeom>
          <a:solidFill>
            <a:srgbClr val="F7F7F7"/>
          </a:solidFill>
          <a:ln w="9525">
            <a:solidFill>
              <a:srgbClr val="B8BCC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">
            <a:extLst>
              <a:ext uri="{FF2B5EF4-FFF2-40B4-BE49-F238E27FC236}">
                <a16:creationId xmlns:a16="http://schemas.microsoft.com/office/drawing/2014/main" id="{9BF6B7EA-3C09-4B88-AA4F-8F5F6A4A6F14}"/>
              </a:ext>
            </a:extLst>
          </p:cNvPr>
          <p:cNvSpPr>
            <a:spLocks noGrp="1"/>
          </p:cNvSpPr>
          <p:nvPr/>
        </p:nvSpPr>
        <p:spPr>
          <a:xfrm>
            <a:off x="8858250" y="2428875"/>
            <a:ext cx="20478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7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DECODE</a:t>
            </a:r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05C47B49-B47C-4E2D-8F7F-F05BFFC2FC45}"/>
              </a:ext>
            </a:extLst>
          </p:cNvPr>
          <p:cNvSpPr>
            <a:spLocks noGrp="1"/>
          </p:cNvSpPr>
          <p:nvPr/>
        </p:nvSpPr>
        <p:spPr>
          <a:xfrm>
            <a:off x="8953500" y="3048000"/>
            <a:ext cx="1857375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350" b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00000"/>
                </a:solidFill>
                <a:latin typeface="Arial"/>
                <a:ea typeface="Arial"/>
                <a:cs typeface="Arial"/>
              </a:rPr>
              <a:t>M‑RoPE + causal prediction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97F651BC-0419-427D-8287-2477563AD8B4}"/>
              </a:ext>
            </a:extLst>
          </p:cNvPr>
          <p:cNvSpPr>
            <a:spLocks noGrp="1"/>
          </p:cNvSpPr>
          <p:nvPr/>
        </p:nvSpPr>
        <p:spPr>
          <a:xfrm>
            <a:off x="1381125" y="4857750"/>
            <a:ext cx="942975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725" b="1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00000"/>
                </a:solidFill>
                <a:latin typeface="Arial"/>
                <a:ea typeface="Arial"/>
                <a:cs typeface="Arial"/>
              </a:rPr>
              <a:t>Dynamic scale preserves evidence; window attention controls compute; PatchMerger controls decoder length; M‑RoPE preserves space and time.</a:t>
            </a:r>
          </a:p>
        </p:txBody>
      </p:sp>
    </p:spTree>
    <p:extLst>
      <p:ext uri="{BB962C8B-B14F-4D97-AF65-F5344CB8AC3E}">
        <p14:creationId xmlns:p14="http://schemas.microsoft.com/office/powerpoint/2010/main" val="14048561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56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">
            <a:extLst>
              <a:ext uri="{FF2B5EF4-FFF2-40B4-BE49-F238E27FC236}">
                <a16:creationId xmlns:a16="http://schemas.microsoft.com/office/drawing/2014/main" id="{618A5B93-E908-4AD9-9C3B-F565744E5A51}"/>
              </a:ext>
            </a:extLst>
          </p:cNvPr>
          <p:cNvSpPr>
            <a:spLocks noGrp="1"/>
          </p:cNvSpPr>
          <p:nvPr/>
        </p:nvSpPr>
        <p:spPr>
          <a:xfrm>
            <a:off x="400050" y="419100"/>
            <a:ext cx="1524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4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0</a:t>
            </a:r>
            <a:r>
              <a:rPr lang="en-US" sz="4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48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text">
            <a:extLst>
              <a:ext uri="{FF2B5EF4-FFF2-40B4-BE49-F238E27FC236}">
                <a16:creationId xmlns:a16="http://schemas.microsoft.com/office/drawing/2014/main" id="{69DF0490-B8C9-47C9-969B-CB6E0EE05917}"/>
              </a:ext>
            </a:extLst>
          </p:cNvPr>
          <p:cNvSpPr>
            <a:spLocks noGrp="1"/>
          </p:cNvSpPr>
          <p:nvPr/>
        </p:nvSpPr>
        <p:spPr>
          <a:xfrm>
            <a:off x="400050" y="2266950"/>
            <a:ext cx="10477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4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Rotary position embedding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D9F7DCBE-CB86-4F40-A814-DE13BDDD4913}"/>
              </a:ext>
            </a:extLst>
          </p:cNvPr>
          <p:cNvSpPr>
            <a:spLocks noGrp="1"/>
          </p:cNvSpPr>
          <p:nvPr/>
        </p:nvSpPr>
        <p:spPr>
          <a:xfrm>
            <a:off x="400050" y="37147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Position enters attention by rotating Q and K</a:t>
            </a:r>
          </a:p>
        </p:txBody>
      </p:sp>
      <p:sp>
        <p:nvSpPr>
          <p:cNvPr id="4" name="text">
            <a:extLst>
              <a:ext uri="{FF2B5EF4-FFF2-40B4-BE49-F238E27FC236}">
                <a16:creationId xmlns:a16="http://schemas.microsoft.com/office/drawing/2014/main" id="{92E5A9D6-7282-4013-BB88-D1DD38E7E7EF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8006911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EDA3B3-3142-55F6-4321-1ED9E3154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72" y="699655"/>
            <a:ext cx="11959437" cy="54510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AF7359-AC60-D6B4-EDB2-FA157178F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956" y="1208509"/>
            <a:ext cx="11534087" cy="10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29493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ACBE5B-8AF3-B889-ED32-6D7A75F12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177051"/>
            <a:ext cx="11191586" cy="4728444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B8092D-46EB-9B8E-5FA7-A1C261E632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461" y="4905495"/>
            <a:ext cx="6719168" cy="185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921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A1DC0A-93CD-29D3-9FE4-BF1284E74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25" y="718706"/>
            <a:ext cx="6429375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9C393E-2894-BA6E-B449-A10B9F2DD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6" y="995794"/>
            <a:ext cx="6066934" cy="47160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80220B-7B62-0E22-7A08-35ED6471F712}"/>
              </a:ext>
            </a:extLst>
          </p:cNvPr>
          <p:cNvSpPr txBox="1"/>
          <p:nvPr/>
        </p:nvSpPr>
        <p:spPr>
          <a:xfrm>
            <a:off x="2528455" y="61392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https://towardsdatascience.com/rope-clearly-explained/</a:t>
            </a:r>
          </a:p>
        </p:txBody>
      </p:sp>
    </p:spTree>
    <p:extLst>
      <p:ext uri="{BB962C8B-B14F-4D97-AF65-F5344CB8AC3E}">
        <p14:creationId xmlns:p14="http://schemas.microsoft.com/office/powerpoint/2010/main" val="21449924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A01836-3B16-82C0-EF16-C37E3AF8A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589" y="66054"/>
            <a:ext cx="8017364" cy="33629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EA58AE-1303-4D0A-9525-421447C53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588" y="3379235"/>
            <a:ext cx="8364249" cy="33629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E55E3B-B4FF-B380-466D-2FFDA05EB84B}"/>
              </a:ext>
            </a:extLst>
          </p:cNvPr>
          <p:cNvSpPr txBox="1"/>
          <p:nvPr/>
        </p:nvSpPr>
        <p:spPr>
          <a:xfrm>
            <a:off x="290945" y="374072"/>
            <a:ext cx="31456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Complex number </a:t>
            </a:r>
          </a:p>
          <a:p>
            <a:r>
              <a:rPr lang="en-US" sz="3200" dirty="0"/>
              <a:t>interpretation</a:t>
            </a:r>
          </a:p>
        </p:txBody>
      </p:sp>
    </p:spTree>
    <p:extLst>
      <p:ext uri="{BB962C8B-B14F-4D97-AF65-F5344CB8AC3E}">
        <p14:creationId xmlns:p14="http://schemas.microsoft.com/office/powerpoint/2010/main" val="401344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yebrow">
            <a:extLst>
              <a:ext uri="{FF2B5EF4-FFF2-40B4-BE49-F238E27FC236}">
                <a16:creationId xmlns:a16="http://schemas.microsoft.com/office/drawing/2014/main" id="{9E429075-AEA1-462F-878B-F5B340A535D5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D06D9E8-CE07-47E6-B6C2-21C5067581E6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 ViT already gives us the right raw material</a:t>
            </a:r>
          </a:p>
        </p:txBody>
      </p:sp>
      <p:cxnSp>
        <p:nvCxnSpPr>
          <p:cNvPr id="22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2B0B172B-BFBF-4B59-855E-D094164E35B9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5" name="text">
            <a:extLst>
              <a:ext uri="{FF2B5EF4-FFF2-40B4-BE49-F238E27FC236}">
                <a16:creationId xmlns:a16="http://schemas.microsoft.com/office/drawing/2014/main" id="{197B7A08-D6F0-4B3C-8BE2-AEC49A5695B2}"/>
              </a:ext>
            </a:extLst>
          </p:cNvPr>
          <p:cNvSpPr>
            <a:spLocks noGrp="1"/>
          </p:cNvSpPr>
          <p:nvPr/>
        </p:nvSpPr>
        <p:spPr>
          <a:xfrm>
            <a:off x="495300" y="1524000"/>
            <a:ext cx="533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ViT output</a:t>
            </a:r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8D218CEA-E7EC-4B2D-96B3-DD5BA8442060}"/>
              </a:ext>
            </a:extLst>
          </p:cNvPr>
          <p:cNvSpPr>
            <a:spLocks noGrp="1"/>
          </p:cNvSpPr>
          <p:nvPr/>
        </p:nvSpPr>
        <p:spPr>
          <a:xfrm>
            <a:off x="6343650" y="1524000"/>
            <a:ext cx="5334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950" b="1">
                <a:solidFill>
                  <a:srgbClr val="F59E0B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59E0B"/>
                </a:solidFill>
                <a:latin typeface="Arial"/>
                <a:ea typeface="Arial"/>
                <a:cs typeface="Arial"/>
              </a:rPr>
              <a:t>What the LLM needs</a:t>
            </a:r>
          </a:p>
        </p:txBody>
      </p:sp>
      <p:cxnSp>
        <p:nvCxnSpPr>
          <p:cNvPr id="26" name="line"/>
          <p:cNvCxnSpPr/>
          <p:nvPr/>
        </p:nvCxnSpPr>
        <p:spPr>
          <a:xfrm>
            <a:off x="6096000" y="1524000"/>
            <a:ext cx="0" cy="3905250"/>
          </a:xfrm>
          <a:prstGeom prst="straightConnector1">
            <a:avLst/>
          </a:prstGeom>
          <a:ln w="19050">
            <a:solidFill>
              <a:srgbClr val="CBD5E1"/>
            </a:solidFill>
            <a:prstDash val="solid"/>
          </a:ln>
        </p:spPr>
      </p:cxnSp>
      <p:sp>
        <p:nvSpPr>
          <p:cNvPr id="8" name="bullet-0">
            <a:extLst>
              <a:ext uri="{FF2B5EF4-FFF2-40B4-BE49-F238E27FC236}">
                <a16:creationId xmlns:a16="http://schemas.microsoft.com/office/drawing/2014/main" id="{E50D725C-588B-48AD-9C6B-4D93548C953E}"/>
              </a:ext>
            </a:extLst>
          </p:cNvPr>
          <p:cNvSpPr>
            <a:spLocks noGrp="1"/>
          </p:cNvSpPr>
          <p:nvPr/>
        </p:nvSpPr>
        <p:spPr>
          <a:xfrm>
            <a:off x="495300" y="23431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bullet-text-0">
            <a:extLst>
              <a:ext uri="{FF2B5EF4-FFF2-40B4-BE49-F238E27FC236}">
                <a16:creationId xmlns:a16="http://schemas.microsoft.com/office/drawing/2014/main" id="{93B53459-053E-4128-AB66-214462616518}"/>
              </a:ext>
            </a:extLst>
          </p:cNvPr>
          <p:cNvSpPr>
            <a:spLocks noGrp="1"/>
          </p:cNvSpPr>
          <p:nvPr/>
        </p:nvSpPr>
        <p:spPr>
          <a:xfrm>
            <a:off x="762000" y="22288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A sequence of patch features</a:t>
            </a:r>
          </a:p>
        </p:txBody>
      </p:sp>
      <p:sp>
        <p:nvSpPr>
          <p:cNvPr id="10" name="bullet-1">
            <a:extLst>
              <a:ext uri="{FF2B5EF4-FFF2-40B4-BE49-F238E27FC236}">
                <a16:creationId xmlns:a16="http://schemas.microsoft.com/office/drawing/2014/main" id="{0BD14A6A-F270-43F6-B008-B79E6FFA2982}"/>
              </a:ext>
            </a:extLst>
          </p:cNvPr>
          <p:cNvSpPr>
            <a:spLocks noGrp="1"/>
          </p:cNvSpPr>
          <p:nvPr/>
        </p:nvSpPr>
        <p:spPr>
          <a:xfrm>
            <a:off x="495300" y="30480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bullet-text-1">
            <a:extLst>
              <a:ext uri="{FF2B5EF4-FFF2-40B4-BE49-F238E27FC236}">
                <a16:creationId xmlns:a16="http://schemas.microsoft.com/office/drawing/2014/main" id="{007E5292-0F1A-4C51-940D-AA83CF612FA9}"/>
              </a:ext>
            </a:extLst>
          </p:cNvPr>
          <p:cNvSpPr>
            <a:spLocks noGrp="1"/>
          </p:cNvSpPr>
          <p:nvPr/>
        </p:nvSpPr>
        <p:spPr>
          <a:xfrm>
            <a:off x="762000" y="293370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Spatially organized evidence</a:t>
            </a:r>
          </a:p>
        </p:txBody>
      </p:sp>
      <p:sp>
        <p:nvSpPr>
          <p:cNvPr id="12" name="bullet-2">
            <a:extLst>
              <a:ext uri="{FF2B5EF4-FFF2-40B4-BE49-F238E27FC236}">
                <a16:creationId xmlns:a16="http://schemas.microsoft.com/office/drawing/2014/main" id="{679918CA-D644-448C-9D56-BE87EB74E686}"/>
              </a:ext>
            </a:extLst>
          </p:cNvPr>
          <p:cNvSpPr>
            <a:spLocks noGrp="1"/>
          </p:cNvSpPr>
          <p:nvPr/>
        </p:nvSpPr>
        <p:spPr>
          <a:xfrm>
            <a:off x="495300" y="37528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bullet-text-2">
            <a:extLst>
              <a:ext uri="{FF2B5EF4-FFF2-40B4-BE49-F238E27FC236}">
                <a16:creationId xmlns:a16="http://schemas.microsoft.com/office/drawing/2014/main" id="{AD625542-4996-4B55-ABC5-542FCD8B8886}"/>
              </a:ext>
            </a:extLst>
          </p:cNvPr>
          <p:cNvSpPr>
            <a:spLocks noGrp="1"/>
          </p:cNvSpPr>
          <p:nvPr/>
        </p:nvSpPr>
        <p:spPr>
          <a:xfrm>
            <a:off x="762000" y="36385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lang="en-US"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Embeddings </a:t>
            </a:r>
            <a:r>
              <a:rPr lang="en-US" sz="165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of dim</a:t>
            </a:r>
            <a:r>
              <a:rPr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dᵥ</a:t>
            </a:r>
            <a:r>
              <a:rPr lang="en-US"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set by the </a:t>
            </a:r>
            <a:r>
              <a:rPr lang="en-US" sz="1650" b="0" dirty="0" err="1">
                <a:solidFill>
                  <a:srgbClr val="101828"/>
                </a:solidFill>
                <a:latin typeface="Arial"/>
                <a:ea typeface="Arial"/>
                <a:cs typeface="Arial"/>
              </a:rPr>
              <a:t>ViT</a:t>
            </a:r>
            <a:endParaRPr sz="1650" b="0" dirty="0">
              <a:solidFill>
                <a:srgbClr val="10182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bullet-0">
            <a:extLst>
              <a:ext uri="{FF2B5EF4-FFF2-40B4-BE49-F238E27FC236}">
                <a16:creationId xmlns:a16="http://schemas.microsoft.com/office/drawing/2014/main" id="{D3CA8F02-83BC-4613-8100-87FE66E6EA82}"/>
              </a:ext>
            </a:extLst>
          </p:cNvPr>
          <p:cNvSpPr>
            <a:spLocks noGrp="1"/>
          </p:cNvSpPr>
          <p:nvPr/>
        </p:nvSpPr>
        <p:spPr>
          <a:xfrm>
            <a:off x="6343650" y="23431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bullet-text-0">
            <a:extLst>
              <a:ext uri="{FF2B5EF4-FFF2-40B4-BE49-F238E27FC236}">
                <a16:creationId xmlns:a16="http://schemas.microsoft.com/office/drawing/2014/main" id="{14E30C14-E527-429F-A4C9-ABBD83B33999}"/>
              </a:ext>
            </a:extLst>
          </p:cNvPr>
          <p:cNvSpPr>
            <a:spLocks noGrp="1"/>
          </p:cNvSpPr>
          <p:nvPr/>
        </p:nvSpPr>
        <p:spPr>
          <a:xfrm>
            <a:off x="6610350" y="22288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A sequence of token embeddings</a:t>
            </a:r>
          </a:p>
        </p:txBody>
      </p:sp>
      <p:sp>
        <p:nvSpPr>
          <p:cNvPr id="16" name="bullet-1">
            <a:extLst>
              <a:ext uri="{FF2B5EF4-FFF2-40B4-BE49-F238E27FC236}">
                <a16:creationId xmlns:a16="http://schemas.microsoft.com/office/drawing/2014/main" id="{A2EF2706-AFC5-4E27-8DB1-BC8D4C12A5A2}"/>
              </a:ext>
            </a:extLst>
          </p:cNvPr>
          <p:cNvSpPr>
            <a:spLocks noGrp="1"/>
          </p:cNvSpPr>
          <p:nvPr/>
        </p:nvSpPr>
        <p:spPr>
          <a:xfrm>
            <a:off x="6343650" y="304800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bullet-text-1">
            <a:extLst>
              <a:ext uri="{FF2B5EF4-FFF2-40B4-BE49-F238E27FC236}">
                <a16:creationId xmlns:a16="http://schemas.microsoft.com/office/drawing/2014/main" id="{4BB6554C-474F-4620-8298-8C08D9093EDD}"/>
              </a:ext>
            </a:extLst>
          </p:cNvPr>
          <p:cNvSpPr>
            <a:spLocks noGrp="1"/>
          </p:cNvSpPr>
          <p:nvPr/>
        </p:nvSpPr>
        <p:spPr>
          <a:xfrm>
            <a:off x="6610350" y="293370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01828"/>
                </a:solidFill>
                <a:latin typeface="Arial"/>
                <a:ea typeface="Arial"/>
                <a:cs typeface="Arial"/>
              </a:rPr>
              <a:t>Ordered context for causal attention</a:t>
            </a:r>
          </a:p>
        </p:txBody>
      </p:sp>
      <p:sp>
        <p:nvSpPr>
          <p:cNvPr id="18" name="bullet-2">
            <a:extLst>
              <a:ext uri="{FF2B5EF4-FFF2-40B4-BE49-F238E27FC236}">
                <a16:creationId xmlns:a16="http://schemas.microsoft.com/office/drawing/2014/main" id="{E2909564-897A-4AE7-9F13-2CBA57E2E51D}"/>
              </a:ext>
            </a:extLst>
          </p:cNvPr>
          <p:cNvSpPr>
            <a:spLocks noGrp="1"/>
          </p:cNvSpPr>
          <p:nvPr/>
        </p:nvSpPr>
        <p:spPr>
          <a:xfrm>
            <a:off x="6343650" y="3752850"/>
            <a:ext cx="114300" cy="11430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bullet-text-2">
            <a:extLst>
              <a:ext uri="{FF2B5EF4-FFF2-40B4-BE49-F238E27FC236}">
                <a16:creationId xmlns:a16="http://schemas.microsoft.com/office/drawing/2014/main" id="{B133BD83-823A-405F-B819-7FD10C0128F9}"/>
              </a:ext>
            </a:extLst>
          </p:cNvPr>
          <p:cNvSpPr>
            <a:spLocks noGrp="1"/>
          </p:cNvSpPr>
          <p:nvPr/>
        </p:nvSpPr>
        <p:spPr>
          <a:xfrm>
            <a:off x="6610350" y="3638550"/>
            <a:ext cx="50673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650" b="0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lang="en-US"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Embeddings of dim</a:t>
            </a:r>
            <a:r>
              <a:rPr sz="1650" b="0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dₗ set by the language model</a:t>
            </a:r>
          </a:p>
        </p:txBody>
      </p:sp>
    </p:spTree>
    <p:extLst>
      <p:ext uri="{BB962C8B-B14F-4D97-AF65-F5344CB8AC3E}">
        <p14:creationId xmlns:p14="http://schemas.microsoft.com/office/powerpoint/2010/main" val="124482841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F5FD52-B03B-0A20-381A-40EDB3B34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31" y="138545"/>
            <a:ext cx="10772278" cy="674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1184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CDD4DD-FCF3-E207-362C-71877FBAC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778" y="180109"/>
            <a:ext cx="7754804" cy="629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3818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D14262-A731-D6A3-F0D9-8B920AC46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128" y="68263"/>
            <a:ext cx="8589744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17047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7AD5D3-4BBC-D605-779A-C2B940A46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8" y="803564"/>
            <a:ext cx="12116629" cy="52716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1D39C2-65D3-3D23-8683-1AD341FC5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64" y="1524001"/>
            <a:ext cx="4047358" cy="7513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E6F8B7-C1A5-9A6F-F90C-4FEB2D938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3268" y="1246595"/>
            <a:ext cx="6719168" cy="185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313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7AE826-29E8-0C97-BCB3-6402E3197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695278"/>
            <a:ext cx="11950700" cy="54674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41018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A3F3DE-1BB7-68AE-4A9C-4B8728C4E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829723"/>
            <a:ext cx="11950700" cy="5198554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3CC266-8E8C-C48F-D53C-4B465EC34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679" y="297559"/>
            <a:ext cx="6719168" cy="185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4460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32DEB5-AF98-C6B9-258D-807B53DC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784908"/>
            <a:ext cx="11950700" cy="5288184"/>
          </a:xfrm>
          <a:prstGeom prst="rect">
            <a:avLst/>
          </a:prstGeom>
          <a:noFill/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C8BB32-E1F7-ED88-89F7-08B6B575C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56" y="1575709"/>
            <a:ext cx="11534087" cy="103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334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6799FD-8776-2F58-6777-7D0C1C3D7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709" y="1091687"/>
            <a:ext cx="12245418" cy="47757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25837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3165D9-1831-EE53-A0A3-4446FA46A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964169"/>
            <a:ext cx="11950700" cy="4929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67326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416C4F-AE7D-85CD-C0AA-257DD19D4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1158367"/>
            <a:ext cx="11950700" cy="45412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3919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yebrow">
            <a:extLst>
              <a:ext uri="{FF2B5EF4-FFF2-40B4-BE49-F238E27FC236}">
                <a16:creationId xmlns:a16="http://schemas.microsoft.com/office/drawing/2014/main" id="{807AA1E7-D3F4-471B-8019-A6D29B10D493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60619B0-FB5C-4922-933C-6BD36D80A951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Adapter-style VLMs keep the two pretrained </a:t>
            </a:r>
            <a:r>
              <a:rPr lang="en-US"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models</a:t>
            </a:r>
            <a:r>
              <a:rPr sz="2850" b="1" dirty="0">
                <a:solidFill>
                  <a:srgbClr val="101828"/>
                </a:solidFill>
                <a:latin typeface="Arial"/>
                <a:ea typeface="Arial"/>
                <a:cs typeface="Arial"/>
              </a:rPr>
              <a:t> visible</a:t>
            </a:r>
          </a:p>
        </p:txBody>
      </p:sp>
      <p:cxnSp>
        <p:nvCxnSpPr>
          <p:cNvPr id="10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CA007C01-44DC-4F55-B339-87BD820D2C3E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EBAD8587-7B90-4353-B77E-2F315EB70B45}"/>
              </a:ext>
            </a:extLst>
          </p:cNvPr>
          <p:cNvSpPr>
            <a:spLocks noGrp="1"/>
          </p:cNvSpPr>
          <p:nvPr/>
        </p:nvSpPr>
        <p:spPr>
          <a:xfrm>
            <a:off x="495300" y="1809750"/>
            <a:ext cx="11182350" cy="1428750"/>
          </a:xfrm>
          <a:prstGeom prst="roundRect">
            <a:avLst>
              <a:gd name="adj" fmla="val 8000"/>
            </a:avLst>
          </a:prstGeom>
          <a:solidFill>
            <a:srgbClr val="102A43"/>
          </a:solidFill>
          <a:ln w="9525">
            <a:solidFill>
              <a:srgbClr val="102A4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11255A91-7487-4EC6-8788-0C6D6E06BA86}"/>
              </a:ext>
            </a:extLst>
          </p:cNvPr>
          <p:cNvSpPr>
            <a:spLocks noGrp="1"/>
          </p:cNvSpPr>
          <p:nvPr/>
        </p:nvSpPr>
        <p:spPr>
          <a:xfrm>
            <a:off x="742950" y="2000250"/>
            <a:ext cx="10668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26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vision encoder  →  adapter  →  autoregressive LLM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B685B024-3D2B-4F25-AA79-A9F1BAC1B25D}"/>
              </a:ext>
            </a:extLst>
          </p:cNvPr>
          <p:cNvSpPr>
            <a:spLocks noGrp="1"/>
          </p:cNvSpPr>
          <p:nvPr/>
        </p:nvSpPr>
        <p:spPr>
          <a:xfrm>
            <a:off x="1428750" y="3810000"/>
            <a:ext cx="9334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202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We focus on models that translate visual features into the LLM’s token interface—not unified-from-scratch multimodal transformers.</a:t>
            </a:r>
          </a:p>
        </p:txBody>
      </p:sp>
    </p:spTree>
    <p:extLst>
      <p:ext uri="{BB962C8B-B14F-4D97-AF65-F5344CB8AC3E}">
        <p14:creationId xmlns:p14="http://schemas.microsoft.com/office/powerpoint/2010/main" val="5401732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B5ACAB-2B96-D868-B3E1-83E94FE50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919353"/>
            <a:ext cx="11950700" cy="5019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524836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4FDFD6B-015B-C69E-602F-6F90200E7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72" y="802785"/>
            <a:ext cx="10152495" cy="5456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4584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yebrow">
            <a:extLst>
              <a:ext uri="{FF2B5EF4-FFF2-40B4-BE49-F238E27FC236}">
                <a16:creationId xmlns:a16="http://schemas.microsoft.com/office/drawing/2014/main" id="{D981322A-0EA0-49D1-992E-1D16A100E02D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342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975" b="1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52606D"/>
                </a:solidFill>
                <a:latin typeface="Arial"/>
                <a:ea typeface="Arial"/>
                <a:cs typeface="Arial"/>
              </a:rPr>
              <a:t>ADAPTER-STYLE VLMS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21670FBA-CDC6-47BC-B7E3-655115B1930C}"/>
              </a:ext>
            </a:extLst>
          </p:cNvPr>
          <p:cNvSpPr>
            <a:spLocks noGrp="1"/>
          </p:cNvSpPr>
          <p:nvPr/>
        </p:nvSpPr>
        <p:spPr>
          <a:xfrm>
            <a:off x="400050" y="609600"/>
            <a:ext cx="11334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285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The minimal recipe is surprisingly small</a:t>
            </a:r>
          </a:p>
        </p:txBody>
      </p:sp>
      <p:cxnSp>
        <p:nvCxnSpPr>
          <p:cNvPr id="26" name="footer-rule"/>
          <p:cNvCxnSpPr/>
          <p:nvPr/>
        </p:nvCxnSpPr>
        <p:spPr>
          <a:xfrm>
            <a:off x="400050" y="6191250"/>
            <a:ext cx="11391900" cy="0"/>
          </a:xfrm>
          <a:prstGeom prst="straightConnector1">
            <a:avLst/>
          </a:prstGeom>
          <a:ln w="9525">
            <a:solidFill>
              <a:srgbClr val="CBD5E1"/>
            </a:solidFill>
            <a:prstDash val="solid"/>
          </a:ln>
        </p:spPr>
      </p:cxnSp>
      <p:sp>
        <p:nvSpPr>
          <p:cNvPr id="4" name="slide-number">
            <a:extLst>
              <a:ext uri="{FF2B5EF4-FFF2-40B4-BE49-F238E27FC236}">
                <a16:creationId xmlns:a16="http://schemas.microsoft.com/office/drawing/2014/main" id="{EF8653D1-576F-4625-AF3B-8E503E1E5AB0}"/>
              </a:ext>
            </a:extLst>
          </p:cNvPr>
          <p:cNvSpPr>
            <a:spLocks noGrp="1"/>
          </p:cNvSpPr>
          <p:nvPr/>
        </p:nvSpPr>
        <p:spPr>
          <a:xfrm>
            <a:off x="11315700" y="6286500"/>
            <a:ext cx="476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r">
              <a:defRPr sz="975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15621CFB-EF9F-425F-9AF8-42ACACF17C89}"/>
              </a:ext>
            </a:extLst>
          </p:cNvPr>
          <p:cNvSpPr>
            <a:spLocks noGrp="1"/>
          </p:cNvSpPr>
          <p:nvPr/>
        </p:nvSpPr>
        <p:spPr>
          <a:xfrm>
            <a:off x="571500" y="2266950"/>
            <a:ext cx="2286000" cy="1143000"/>
          </a:xfrm>
          <a:prstGeom prst="roundRect">
            <a:avLst>
              <a:gd name="adj" fmla="val 10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">
            <a:extLst>
              <a:ext uri="{FF2B5EF4-FFF2-40B4-BE49-F238E27FC236}">
                <a16:creationId xmlns:a16="http://schemas.microsoft.com/office/drawing/2014/main" id="{ED126D10-3D74-498F-BF5A-773FB1FFE707}"/>
              </a:ext>
            </a:extLst>
          </p:cNvPr>
          <p:cNvSpPr>
            <a:spLocks noGrp="1"/>
          </p:cNvSpPr>
          <p:nvPr/>
        </p:nvSpPr>
        <p:spPr>
          <a:xfrm>
            <a:off x="742950" y="2381250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7" name="text">
            <a:extLst>
              <a:ext uri="{FF2B5EF4-FFF2-40B4-BE49-F238E27FC236}">
                <a16:creationId xmlns:a16="http://schemas.microsoft.com/office/drawing/2014/main" id="{F839B29C-D28A-46E5-94ED-CB8BE922C2F2}"/>
              </a:ext>
            </a:extLst>
          </p:cNvPr>
          <p:cNvSpPr>
            <a:spLocks noGrp="1"/>
          </p:cNvSpPr>
          <p:nvPr/>
        </p:nvSpPr>
        <p:spPr>
          <a:xfrm>
            <a:off x="742950" y="2724150"/>
            <a:ext cx="19431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8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Encode patches</a:t>
            </a:r>
          </a:p>
        </p:txBody>
      </p:sp>
      <p:cxnSp>
        <p:nvCxnSpPr>
          <p:cNvPr id="31" name="arrow-line"/>
          <p:cNvCxnSpPr/>
          <p:nvPr/>
        </p:nvCxnSpPr>
        <p:spPr>
          <a:xfrm>
            <a:off x="2876550" y="2838450"/>
            <a:ext cx="4381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9" name="arrow-tip">
            <a:extLst>
              <a:ext uri="{FF2B5EF4-FFF2-40B4-BE49-F238E27FC236}">
                <a16:creationId xmlns:a16="http://schemas.microsoft.com/office/drawing/2014/main" id="{382EDBD9-6AA9-4BDD-B027-44A3025A9742}"/>
              </a:ext>
            </a:extLst>
          </p:cNvPr>
          <p:cNvSpPr>
            <a:spLocks noGrp="1"/>
          </p:cNvSpPr>
          <p:nvPr/>
        </p:nvSpPr>
        <p:spPr>
          <a:xfrm>
            <a:off x="3248025" y="27717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B0CF625F-4F5F-49CB-884F-0EAD94DADE11}"/>
              </a:ext>
            </a:extLst>
          </p:cNvPr>
          <p:cNvSpPr>
            <a:spLocks noGrp="1"/>
          </p:cNvSpPr>
          <p:nvPr/>
        </p:nvSpPr>
        <p:spPr>
          <a:xfrm>
            <a:off x="3429000" y="2266950"/>
            <a:ext cx="2286000" cy="1143000"/>
          </a:xfrm>
          <a:prstGeom prst="roundRect">
            <a:avLst>
              <a:gd name="adj" fmla="val 10000"/>
            </a:avLst>
          </a:prstGeom>
          <a:solidFill>
            <a:srgbClr val="E7F6FC"/>
          </a:solidFill>
          <a:ln w="9525">
            <a:solidFill>
              <a:srgbClr val="66C7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">
            <a:extLst>
              <a:ext uri="{FF2B5EF4-FFF2-40B4-BE49-F238E27FC236}">
                <a16:creationId xmlns:a16="http://schemas.microsoft.com/office/drawing/2014/main" id="{850834A9-DC87-440A-ACCD-76891BB9B63D}"/>
              </a:ext>
            </a:extLst>
          </p:cNvPr>
          <p:cNvSpPr>
            <a:spLocks noGrp="1"/>
          </p:cNvSpPr>
          <p:nvPr/>
        </p:nvSpPr>
        <p:spPr>
          <a:xfrm>
            <a:off x="3600450" y="2381250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BAB6CB41-6F8C-41B7-A8F2-3ED2A683F6D7}"/>
              </a:ext>
            </a:extLst>
          </p:cNvPr>
          <p:cNvSpPr>
            <a:spLocks noGrp="1"/>
          </p:cNvSpPr>
          <p:nvPr/>
        </p:nvSpPr>
        <p:spPr>
          <a:xfrm>
            <a:off x="3600450" y="2724150"/>
            <a:ext cx="19431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3750" lnSpcReduction="10000"/>
          </a:bodyPr>
          <a:lstStyle/>
          <a:p>
            <a:pPr algn="l">
              <a:defRPr sz="18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Adapt width / length</a:t>
            </a:r>
          </a:p>
        </p:txBody>
      </p:sp>
      <p:cxnSp>
        <p:nvCxnSpPr>
          <p:cNvPr id="36" name="arrow-line"/>
          <p:cNvCxnSpPr/>
          <p:nvPr/>
        </p:nvCxnSpPr>
        <p:spPr>
          <a:xfrm>
            <a:off x="5734050" y="2838450"/>
            <a:ext cx="4381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4" name="arrow-tip">
            <a:extLst>
              <a:ext uri="{FF2B5EF4-FFF2-40B4-BE49-F238E27FC236}">
                <a16:creationId xmlns:a16="http://schemas.microsoft.com/office/drawing/2014/main" id="{732F2A2E-A46B-4E10-B090-E72F1AB7AD39}"/>
              </a:ext>
            </a:extLst>
          </p:cNvPr>
          <p:cNvSpPr>
            <a:spLocks noGrp="1"/>
          </p:cNvSpPr>
          <p:nvPr/>
        </p:nvSpPr>
        <p:spPr>
          <a:xfrm>
            <a:off x="6105525" y="27717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61E5C6CD-9540-43A9-AA70-99B48CEA9718}"/>
              </a:ext>
            </a:extLst>
          </p:cNvPr>
          <p:cNvSpPr>
            <a:spLocks noGrp="1"/>
          </p:cNvSpPr>
          <p:nvPr/>
        </p:nvSpPr>
        <p:spPr>
          <a:xfrm>
            <a:off x="6286500" y="2266950"/>
            <a:ext cx="2286000" cy="1143000"/>
          </a:xfrm>
          <a:prstGeom prst="roundRect">
            <a:avLst>
              <a:gd name="adj" fmla="val 10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9FF0CB4C-6779-4B92-A38C-31B3DE03C519}"/>
              </a:ext>
            </a:extLst>
          </p:cNvPr>
          <p:cNvSpPr>
            <a:spLocks noGrp="1"/>
          </p:cNvSpPr>
          <p:nvPr/>
        </p:nvSpPr>
        <p:spPr>
          <a:xfrm>
            <a:off x="6457950" y="2381250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C1CA0652-D66F-4C14-85EC-EA2351EDBA69}"/>
              </a:ext>
            </a:extLst>
          </p:cNvPr>
          <p:cNvSpPr>
            <a:spLocks noGrp="1"/>
          </p:cNvSpPr>
          <p:nvPr/>
        </p:nvSpPr>
        <p:spPr>
          <a:xfrm>
            <a:off x="6457950" y="2724150"/>
            <a:ext cx="19431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3750" lnSpcReduction="10000"/>
          </a:bodyPr>
          <a:lstStyle/>
          <a:p>
            <a:pPr algn="l">
              <a:defRPr sz="18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Insert visual tokens</a:t>
            </a:r>
          </a:p>
        </p:txBody>
      </p:sp>
      <p:cxnSp>
        <p:nvCxnSpPr>
          <p:cNvPr id="41" name="arrow-line"/>
          <p:cNvCxnSpPr/>
          <p:nvPr/>
        </p:nvCxnSpPr>
        <p:spPr>
          <a:xfrm>
            <a:off x="8591550" y="2838450"/>
            <a:ext cx="438150" cy="0"/>
          </a:xfrm>
          <a:prstGeom prst="straightConnector1">
            <a:avLst/>
          </a:prstGeom>
          <a:ln w="28575">
            <a:solidFill>
              <a:srgbClr val="2F80ED"/>
            </a:solidFill>
            <a:prstDash val="solid"/>
          </a:ln>
        </p:spPr>
      </p:cxnSp>
      <p:sp>
        <p:nvSpPr>
          <p:cNvPr id="19" name="arrow-tip">
            <a:extLst>
              <a:ext uri="{FF2B5EF4-FFF2-40B4-BE49-F238E27FC236}">
                <a16:creationId xmlns:a16="http://schemas.microsoft.com/office/drawing/2014/main" id="{01B300F4-29B0-4E51-8C9A-6B705DAB84DB}"/>
              </a:ext>
            </a:extLst>
          </p:cNvPr>
          <p:cNvSpPr>
            <a:spLocks noGrp="1"/>
          </p:cNvSpPr>
          <p:nvPr/>
        </p:nvSpPr>
        <p:spPr>
          <a:xfrm>
            <a:off x="8963025" y="2771775"/>
            <a:ext cx="133350" cy="133350"/>
          </a:xfrm>
          <a:prstGeom prst="roundRect">
            <a:avLst>
              <a:gd name="adj" fmla="val 50000"/>
            </a:avLst>
          </a:prstGeom>
          <a:solidFill>
            <a:srgbClr val="2F80ED"/>
          </a:solidFill>
          <a:ln w="9525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">
            <a:extLst>
              <a:ext uri="{FF2B5EF4-FFF2-40B4-BE49-F238E27FC236}">
                <a16:creationId xmlns:a16="http://schemas.microsoft.com/office/drawing/2014/main" id="{5C3B6783-3FA9-43BE-9689-560FAA6673D8}"/>
              </a:ext>
            </a:extLst>
          </p:cNvPr>
          <p:cNvSpPr>
            <a:spLocks noGrp="1"/>
          </p:cNvSpPr>
          <p:nvPr/>
        </p:nvSpPr>
        <p:spPr>
          <a:xfrm>
            <a:off x="9144000" y="2266950"/>
            <a:ext cx="2286000" cy="1143000"/>
          </a:xfrm>
          <a:prstGeom prst="roundRect">
            <a:avLst>
              <a:gd name="adj" fmla="val 10000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">
            <a:extLst>
              <a:ext uri="{FF2B5EF4-FFF2-40B4-BE49-F238E27FC236}">
                <a16:creationId xmlns:a16="http://schemas.microsoft.com/office/drawing/2014/main" id="{9EB229A3-C82E-4F5F-ADCC-995BAD520408}"/>
              </a:ext>
            </a:extLst>
          </p:cNvPr>
          <p:cNvSpPr>
            <a:spLocks noGrp="1"/>
          </p:cNvSpPr>
          <p:nvPr/>
        </p:nvSpPr>
        <p:spPr>
          <a:xfrm>
            <a:off x="9315450" y="2381250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l">
              <a:defRPr sz="1275" b="1">
                <a:solidFill>
                  <a:srgbClr val="2F80E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F80ED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2" name="text">
            <a:extLst>
              <a:ext uri="{FF2B5EF4-FFF2-40B4-BE49-F238E27FC236}">
                <a16:creationId xmlns:a16="http://schemas.microsoft.com/office/drawing/2014/main" id="{7A8A4D1B-C8CF-4FD5-A8DD-20C720D97B05}"/>
              </a:ext>
            </a:extLst>
          </p:cNvPr>
          <p:cNvSpPr>
            <a:spLocks noGrp="1"/>
          </p:cNvSpPr>
          <p:nvPr/>
        </p:nvSpPr>
        <p:spPr>
          <a:xfrm>
            <a:off x="9315450" y="2724150"/>
            <a:ext cx="19431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 fontScale="94923"/>
          </a:bodyPr>
          <a:lstStyle/>
          <a:p>
            <a:pPr algn="l">
              <a:defRPr sz="1800" b="1">
                <a:solidFill>
                  <a:srgbClr val="10182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1828"/>
                </a:solidFill>
                <a:latin typeface="Arial"/>
                <a:ea typeface="Arial"/>
                <a:cs typeface="Arial"/>
              </a:rPr>
              <a:t>Predict text tokens</a:t>
            </a:r>
          </a:p>
        </p:txBody>
      </p:sp>
      <p:sp>
        <p:nvSpPr>
          <p:cNvPr id="23" name="text">
            <a:extLst>
              <a:ext uri="{FF2B5EF4-FFF2-40B4-BE49-F238E27FC236}">
                <a16:creationId xmlns:a16="http://schemas.microsoft.com/office/drawing/2014/main" id="{718D8B5E-2717-44B6-8B41-6609D0120139}"/>
              </a:ext>
            </a:extLst>
          </p:cNvPr>
          <p:cNvSpPr>
            <a:spLocks noGrp="1"/>
          </p:cNvSpPr>
          <p:nvPr/>
        </p:nvSpPr>
        <p:spPr>
          <a:xfrm>
            <a:off x="1428750" y="4286250"/>
            <a:ext cx="93345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defRPr sz="1800" b="0">
                <a:solidFill>
                  <a:srgbClr val="52606D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06D"/>
                </a:solidFill>
                <a:latin typeface="Arial"/>
                <a:ea typeface="Arial"/>
                <a:cs typeface="Arial"/>
              </a:rPr>
              <a:t>The architectural novelty is often concentrated in step 2; the learning signal still comes from next-token prediction.</a:t>
            </a:r>
          </a:p>
        </p:txBody>
      </p:sp>
    </p:spTree>
    <p:extLst>
      <p:ext uri="{BB962C8B-B14F-4D97-AF65-F5344CB8AC3E}">
        <p14:creationId xmlns:p14="http://schemas.microsoft.com/office/powerpoint/2010/main" val="74996193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2668</TotalTime>
  <Words>6080</Words>
  <Application>Microsoft Office PowerPoint</Application>
  <DocSecurity>0</DocSecurity>
  <PresentationFormat>Widescreen</PresentationFormat>
  <Paragraphs>1027</Paragraphs>
  <Slides>81</Slides>
  <Notes>56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5" baseType="lpstr">
      <vt:lpstr>Aptos</vt:lpstr>
      <vt:lpstr>Arial</vt:lpstr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Architecture of LLaVA (Liu et al. 2023)</vt:lpstr>
      <vt:lpstr>Architecture of LLaVA</vt:lpstr>
      <vt:lpstr>PowerPoint Presentation</vt:lpstr>
      <vt:lpstr>PowerPoint Presentation</vt:lpstr>
      <vt:lpstr>PowerPoint Presentation</vt:lpstr>
      <vt:lpstr>PowerPoint Presentation</vt:lpstr>
      <vt:lpstr>Instruction-Tuning Data Generation </vt:lpstr>
      <vt:lpstr>Instruction-Tuning Data Generation </vt:lpstr>
      <vt:lpstr>Instruction-Tuning Data Generation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Problem: token mixing in LLM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Longin Jan Latecki</cp:lastModifiedBy>
  <cp:revision>27</cp:revision>
  <dcterms:created xsi:type="dcterms:W3CDTF">2026-08-29T18:51:46Z</dcterms:created>
  <dcterms:modified xsi:type="dcterms:W3CDTF">2026-09-06T01:27:06Z</dcterms:modified>
</cp:coreProperties>
</file>