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334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</p:sldIdLst>
  <p:sldSz cx="9144000" cy="5143500" type="screen16x9"/>
  <p:notesSz cx="9144000" cy="5143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89" y="11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chemeClr val="tx1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5045700"/>
            <a:ext cx="9144000" cy="98425"/>
          </a:xfrm>
          <a:custGeom>
            <a:avLst/>
            <a:gdLst/>
            <a:ahLst/>
            <a:cxnLst/>
            <a:rect l="l" t="t" r="r" b="b"/>
            <a:pathLst>
              <a:path w="9144000" h="98425">
                <a:moveTo>
                  <a:pt x="9143999" y="97799"/>
                </a:moveTo>
                <a:lnTo>
                  <a:pt x="0" y="977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97799"/>
                </a:lnTo>
                <a:close/>
              </a:path>
            </a:pathLst>
          </a:custGeom>
          <a:solidFill>
            <a:srgbClr val="CCA6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175" y="146094"/>
            <a:ext cx="7746149" cy="5077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4725" y="1291010"/>
            <a:ext cx="4933950" cy="27527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chemeClr val="tx1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25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1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7.jp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18349" y="3266725"/>
            <a:ext cx="1082040" cy="1125220"/>
          </a:xfrm>
          <a:custGeom>
            <a:avLst/>
            <a:gdLst/>
            <a:ahLst/>
            <a:cxnLst/>
            <a:rect l="l" t="t" r="r" b="b"/>
            <a:pathLst>
              <a:path w="1082039" h="1125220">
                <a:moveTo>
                  <a:pt x="1081624" y="0"/>
                </a:moveTo>
                <a:lnTo>
                  <a:pt x="1081624" y="1124949"/>
                </a:lnTo>
                <a:lnTo>
                  <a:pt x="0" y="1124949"/>
                </a:lnTo>
              </a:path>
            </a:pathLst>
          </a:custGeom>
          <a:ln w="28574">
            <a:solidFill>
              <a:srgbClr val="CCA6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900" y="744574"/>
            <a:ext cx="9113520" cy="2052955"/>
          </a:xfrm>
          <a:custGeom>
            <a:avLst/>
            <a:gdLst/>
            <a:ahLst/>
            <a:cxnLst/>
            <a:rect l="l" t="t" r="r" b="b"/>
            <a:pathLst>
              <a:path w="9113520" h="2052955">
                <a:moveTo>
                  <a:pt x="9113099" y="2052599"/>
                </a:moveTo>
                <a:lnTo>
                  <a:pt x="0" y="2052599"/>
                </a:lnTo>
                <a:lnTo>
                  <a:pt x="0" y="0"/>
                </a:lnTo>
                <a:lnTo>
                  <a:pt x="9113099" y="0"/>
                </a:lnTo>
                <a:lnTo>
                  <a:pt x="9113099" y="2052599"/>
                </a:lnTo>
                <a:close/>
              </a:path>
            </a:pathLst>
          </a:custGeom>
          <a:solidFill>
            <a:srgbClr val="981E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xfrm>
            <a:off x="816839" y="1514334"/>
            <a:ext cx="753364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latin typeface="Times New Roman"/>
                <a:cs typeface="Times New Roman"/>
              </a:rPr>
              <a:t>Image</a:t>
            </a:r>
            <a:r>
              <a:rPr sz="3000" spc="-11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Retrieval</a:t>
            </a:r>
            <a:r>
              <a:rPr sz="3000" spc="-10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&amp;</a:t>
            </a:r>
            <a:r>
              <a:rPr sz="3000" spc="-10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Image</a:t>
            </a:r>
            <a:r>
              <a:rPr sz="3000" spc="-10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Similarity</a:t>
            </a:r>
            <a:r>
              <a:rPr sz="3000" spc="-105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Times New Roman"/>
                <a:cs typeface="Times New Roman"/>
              </a:rPr>
              <a:t>Measures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3505" y="2855588"/>
            <a:ext cx="2165985" cy="5054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889"/>
              </a:lnSpc>
              <a:spcBef>
                <a:spcPts val="100"/>
              </a:spcBef>
            </a:pPr>
            <a:r>
              <a:rPr sz="1750" spc="-110" dirty="0">
                <a:latin typeface="Arial Narrow"/>
                <a:cs typeface="Arial Narrow"/>
              </a:rPr>
              <a:t>Trafford</a:t>
            </a:r>
            <a:r>
              <a:rPr sz="1750" spc="-40" dirty="0">
                <a:latin typeface="Arial Narrow"/>
                <a:cs typeface="Arial Narrow"/>
              </a:rPr>
              <a:t> </a:t>
            </a:r>
            <a:r>
              <a:rPr sz="1750" spc="-20" dirty="0">
                <a:latin typeface="Arial Narrow"/>
                <a:cs typeface="Arial Narrow"/>
              </a:rPr>
              <a:t>Hunt</a:t>
            </a:r>
            <a:endParaRPr sz="1750">
              <a:latin typeface="Arial Narrow"/>
              <a:cs typeface="Arial Narrow"/>
            </a:endParaRPr>
          </a:p>
          <a:p>
            <a:pPr algn="ctr">
              <a:lnSpc>
                <a:spcPts val="1889"/>
              </a:lnSpc>
            </a:pPr>
            <a:r>
              <a:rPr sz="1750" spc="-245" dirty="0">
                <a:latin typeface="Arial Narrow"/>
                <a:cs typeface="Arial Narrow"/>
              </a:rPr>
              <a:t>MS</a:t>
            </a:r>
            <a:r>
              <a:rPr sz="1750" spc="-45" dirty="0">
                <a:latin typeface="Arial Narrow"/>
                <a:cs typeface="Arial Narrow"/>
              </a:rPr>
              <a:t> </a:t>
            </a:r>
            <a:r>
              <a:rPr sz="1750" spc="-130" dirty="0">
                <a:latin typeface="Arial Narrow"/>
                <a:cs typeface="Arial Narrow"/>
              </a:rPr>
              <a:t>Computational</a:t>
            </a:r>
            <a:r>
              <a:rPr sz="1750" spc="-40" dirty="0">
                <a:latin typeface="Arial Narrow"/>
                <a:cs typeface="Arial Narrow"/>
              </a:rPr>
              <a:t> </a:t>
            </a:r>
            <a:r>
              <a:rPr sz="1750" spc="-160" dirty="0">
                <a:latin typeface="Arial Narrow"/>
                <a:cs typeface="Arial Narrow"/>
              </a:rPr>
              <a:t>Data</a:t>
            </a:r>
            <a:r>
              <a:rPr sz="1750" spc="-40" dirty="0">
                <a:latin typeface="Arial Narrow"/>
                <a:cs typeface="Arial Narrow"/>
              </a:rPr>
              <a:t> </a:t>
            </a:r>
            <a:r>
              <a:rPr sz="1750" spc="-125" dirty="0">
                <a:latin typeface="Arial Narrow"/>
                <a:cs typeface="Arial Narrow"/>
              </a:rPr>
              <a:t>Science</a:t>
            </a:r>
            <a:endParaRPr sz="1750">
              <a:latin typeface="Arial Narrow"/>
              <a:cs typeface="Arial Narro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76386" y="2870878"/>
            <a:ext cx="1791970" cy="633730"/>
          </a:xfrm>
          <a:prstGeom prst="rect">
            <a:avLst/>
          </a:prstGeom>
        </p:spPr>
        <p:txBody>
          <a:bodyPr vert="horz" wrap="square" lIns="0" tIns="48894" rIns="0" bIns="0" rtlCol="0">
            <a:spAutoFit/>
          </a:bodyPr>
          <a:lstStyle/>
          <a:p>
            <a:pPr marL="12700" marR="5080" indent="260350">
              <a:lnSpc>
                <a:spcPts val="2270"/>
              </a:lnSpc>
              <a:spcBef>
                <a:spcPts val="384"/>
              </a:spcBef>
            </a:pPr>
            <a:r>
              <a:rPr sz="2100" spc="-120" dirty="0">
                <a:latin typeface="Arial Narrow"/>
                <a:cs typeface="Arial Narrow"/>
              </a:rPr>
              <a:t>Albert</a:t>
            </a:r>
            <a:r>
              <a:rPr sz="2100" spc="-30" dirty="0">
                <a:latin typeface="Arial Narrow"/>
                <a:cs typeface="Arial Narrow"/>
              </a:rPr>
              <a:t> </a:t>
            </a:r>
            <a:r>
              <a:rPr sz="2100" spc="-50" dirty="0">
                <a:latin typeface="Arial Narrow"/>
                <a:cs typeface="Arial Narrow"/>
              </a:rPr>
              <a:t>Alvarado </a:t>
            </a:r>
            <a:r>
              <a:rPr sz="2100" spc="-275" dirty="0">
                <a:latin typeface="Arial Narrow"/>
                <a:cs typeface="Arial Narrow"/>
              </a:rPr>
              <a:t>MS</a:t>
            </a:r>
            <a:r>
              <a:rPr sz="2100" spc="-60" dirty="0">
                <a:latin typeface="Arial Narrow"/>
                <a:cs typeface="Arial Narrow"/>
              </a:rPr>
              <a:t> </a:t>
            </a:r>
            <a:r>
              <a:rPr sz="2100" spc="-175" dirty="0">
                <a:latin typeface="Arial Narrow"/>
                <a:cs typeface="Arial Narrow"/>
              </a:rPr>
              <a:t>Computer</a:t>
            </a:r>
            <a:r>
              <a:rPr sz="2100" spc="-60" dirty="0">
                <a:latin typeface="Arial Narrow"/>
                <a:cs typeface="Arial Narrow"/>
              </a:rPr>
              <a:t> </a:t>
            </a:r>
            <a:r>
              <a:rPr sz="2100" spc="-195" dirty="0">
                <a:latin typeface="Arial Narrow"/>
                <a:cs typeface="Arial Narrow"/>
              </a:rPr>
              <a:t>Science</a:t>
            </a:r>
            <a:endParaRPr sz="2100">
              <a:latin typeface="Arial Narrow"/>
              <a:cs typeface="Arial Narro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02613" y="2849916"/>
            <a:ext cx="1787525" cy="7956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ts val="2100"/>
              </a:lnSpc>
              <a:spcBef>
                <a:spcPts val="90"/>
              </a:spcBef>
            </a:pPr>
            <a:r>
              <a:rPr sz="1950" spc="-165" dirty="0">
                <a:latin typeface="Arial Narrow"/>
                <a:cs typeface="Arial Narrow"/>
              </a:rPr>
              <a:t>Darshan</a:t>
            </a:r>
            <a:r>
              <a:rPr sz="1950" spc="-75" dirty="0">
                <a:latin typeface="Arial Narrow"/>
                <a:cs typeface="Arial Narrow"/>
              </a:rPr>
              <a:t> </a:t>
            </a:r>
            <a:r>
              <a:rPr sz="1950" spc="-10" dirty="0">
                <a:latin typeface="Arial Narrow"/>
                <a:cs typeface="Arial Narrow"/>
              </a:rPr>
              <a:t>Patel</a:t>
            </a:r>
            <a:endParaRPr sz="1950">
              <a:latin typeface="Arial Narrow"/>
              <a:cs typeface="Arial Narrow"/>
            </a:endParaRPr>
          </a:p>
          <a:p>
            <a:pPr marL="12700" marR="5080" algn="ctr">
              <a:lnSpc>
                <a:spcPct val="79700"/>
              </a:lnSpc>
              <a:spcBef>
                <a:spcPts val="240"/>
              </a:spcBef>
            </a:pPr>
            <a:r>
              <a:rPr sz="1950" spc="-265" dirty="0">
                <a:latin typeface="Arial Narrow"/>
                <a:cs typeface="Arial Narrow"/>
              </a:rPr>
              <a:t>MS</a:t>
            </a:r>
            <a:r>
              <a:rPr sz="1950" spc="-55" dirty="0">
                <a:latin typeface="Arial Narrow"/>
                <a:cs typeface="Arial Narrow"/>
              </a:rPr>
              <a:t> </a:t>
            </a:r>
            <a:r>
              <a:rPr sz="1950" spc="-145" dirty="0">
                <a:latin typeface="Arial Narrow"/>
                <a:cs typeface="Arial Narrow"/>
              </a:rPr>
              <a:t>Computational</a:t>
            </a:r>
            <a:r>
              <a:rPr sz="1950" spc="-55" dirty="0">
                <a:latin typeface="Arial Narrow"/>
                <a:cs typeface="Arial Narrow"/>
              </a:rPr>
              <a:t> </a:t>
            </a:r>
            <a:r>
              <a:rPr sz="1950" spc="-160" dirty="0">
                <a:latin typeface="Arial Narrow"/>
                <a:cs typeface="Arial Narrow"/>
              </a:rPr>
              <a:t>Data </a:t>
            </a:r>
            <a:r>
              <a:rPr sz="1950" spc="-45" dirty="0">
                <a:latin typeface="Arial Narrow"/>
                <a:cs typeface="Arial Narrow"/>
              </a:rPr>
              <a:t>Science</a:t>
            </a:r>
            <a:endParaRPr sz="1950">
              <a:latin typeface="Arial Narrow"/>
              <a:cs typeface="Arial Narrow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44376" y="837250"/>
            <a:ext cx="686150" cy="79259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946259" rIns="0" bIns="0" rtlCol="0">
            <a:spAutoFit/>
          </a:bodyPr>
          <a:lstStyle/>
          <a:p>
            <a:pPr marL="469265" indent="-312420">
              <a:lnSpc>
                <a:spcPct val="100000"/>
              </a:lnSpc>
              <a:spcBef>
                <a:spcPts val="535"/>
              </a:spcBef>
              <a:buSzPct val="61111"/>
              <a:buFont typeface="Arial"/>
              <a:buChar char="●"/>
              <a:tabLst>
                <a:tab pos="469265" algn="l"/>
              </a:tabLst>
            </a:pPr>
            <a:r>
              <a:rPr sz="1800" b="0" dirty="0">
                <a:latin typeface="Open Sans"/>
                <a:cs typeface="Open Sans"/>
              </a:rPr>
              <a:t>High</a:t>
            </a:r>
            <a:r>
              <a:rPr sz="1800" b="0" spc="-40" dirty="0">
                <a:latin typeface="Open Sans"/>
                <a:cs typeface="Open Sans"/>
              </a:rPr>
              <a:t> </a:t>
            </a:r>
            <a:r>
              <a:rPr sz="1800" b="0" dirty="0">
                <a:latin typeface="Open Sans"/>
                <a:cs typeface="Open Sans"/>
              </a:rPr>
              <a:t>score</a:t>
            </a:r>
            <a:r>
              <a:rPr sz="1800" b="0" spc="-35" dirty="0">
                <a:latin typeface="Open Sans"/>
                <a:cs typeface="Open Sans"/>
              </a:rPr>
              <a:t> </a:t>
            </a:r>
            <a:r>
              <a:rPr sz="1800" b="0" dirty="0">
                <a:latin typeface="Open Sans"/>
                <a:cs typeface="Open Sans"/>
              </a:rPr>
              <a:t>can</a:t>
            </a:r>
            <a:r>
              <a:rPr sz="1800" b="0" spc="-35" dirty="0">
                <a:latin typeface="Open Sans"/>
                <a:cs typeface="Open Sans"/>
              </a:rPr>
              <a:t> </a:t>
            </a:r>
            <a:r>
              <a:rPr sz="1800" b="0" spc="-10" dirty="0">
                <a:latin typeface="Open Sans"/>
                <a:cs typeface="Open Sans"/>
              </a:rPr>
              <a:t>mean:</a:t>
            </a:r>
            <a:endParaRPr sz="1800">
              <a:latin typeface="Open Sans"/>
              <a:cs typeface="Open Sans"/>
            </a:endParaRPr>
          </a:p>
          <a:p>
            <a:pPr marL="926465" lvl="1" indent="-312420">
              <a:lnSpc>
                <a:spcPct val="100000"/>
              </a:lnSpc>
              <a:spcBef>
                <a:spcPts val="340"/>
              </a:spcBef>
              <a:buSzPct val="78571"/>
              <a:buFont typeface="Arial"/>
              <a:buChar char="○"/>
              <a:tabLst>
                <a:tab pos="926465" algn="l"/>
              </a:tabLst>
            </a:pPr>
            <a:r>
              <a:rPr sz="1400" dirty="0">
                <a:latin typeface="Open Sans"/>
                <a:cs typeface="Open Sans"/>
              </a:rPr>
              <a:t>Similar</a:t>
            </a:r>
            <a:r>
              <a:rPr sz="1400" spc="-35" dirty="0">
                <a:latin typeface="Open Sans"/>
                <a:cs typeface="Open Sans"/>
              </a:rPr>
              <a:t> </a:t>
            </a:r>
            <a:r>
              <a:rPr sz="1400" spc="-10" dirty="0">
                <a:latin typeface="Open Sans"/>
                <a:cs typeface="Open Sans"/>
              </a:rPr>
              <a:t>direction</a:t>
            </a:r>
            <a:endParaRPr sz="1400">
              <a:latin typeface="Open Sans"/>
              <a:cs typeface="Open Sans"/>
            </a:endParaRPr>
          </a:p>
          <a:p>
            <a:pPr marL="926465" lvl="1" indent="-312420">
              <a:lnSpc>
                <a:spcPct val="100000"/>
              </a:lnSpc>
              <a:spcBef>
                <a:spcPts val="254"/>
              </a:spcBef>
              <a:buSzPct val="78571"/>
              <a:buFont typeface="Arial"/>
              <a:buChar char="○"/>
              <a:tabLst>
                <a:tab pos="926465" algn="l"/>
              </a:tabLst>
            </a:pPr>
            <a:r>
              <a:rPr sz="1400" dirty="0">
                <a:latin typeface="Open Sans"/>
                <a:cs typeface="Open Sans"/>
              </a:rPr>
              <a:t>OR</a:t>
            </a:r>
            <a:r>
              <a:rPr sz="1400" spc="-20" dirty="0">
                <a:latin typeface="Open Sans"/>
                <a:cs typeface="Open Sans"/>
              </a:rPr>
              <a:t> </a:t>
            </a:r>
            <a:r>
              <a:rPr sz="1400" dirty="0">
                <a:latin typeface="Open Sans"/>
                <a:cs typeface="Open Sans"/>
              </a:rPr>
              <a:t>just</a:t>
            </a:r>
            <a:r>
              <a:rPr sz="1400" spc="-20" dirty="0">
                <a:latin typeface="Open Sans"/>
                <a:cs typeface="Open Sans"/>
              </a:rPr>
              <a:t> </a:t>
            </a:r>
            <a:r>
              <a:rPr sz="1400" dirty="0">
                <a:latin typeface="Open Sans"/>
                <a:cs typeface="Open Sans"/>
              </a:rPr>
              <a:t>large</a:t>
            </a:r>
            <a:r>
              <a:rPr sz="1400" spc="-15" dirty="0">
                <a:latin typeface="Open Sans"/>
                <a:cs typeface="Open Sans"/>
              </a:rPr>
              <a:t> </a:t>
            </a:r>
            <a:r>
              <a:rPr sz="1400" spc="-10" dirty="0">
                <a:latin typeface="Open Sans"/>
                <a:cs typeface="Open Sans"/>
              </a:rPr>
              <a:t>magnitude</a:t>
            </a:r>
            <a:endParaRPr sz="14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1435"/>
              </a:spcBef>
            </a:pPr>
            <a:r>
              <a:rPr sz="1800" b="0" spc="-10" dirty="0">
                <a:latin typeface="Open Sans"/>
                <a:cs typeface="Open Sans"/>
              </a:rPr>
              <a:t>Problem:</a:t>
            </a:r>
            <a:endParaRPr sz="1800">
              <a:latin typeface="Open Sans"/>
              <a:cs typeface="Open Sans"/>
            </a:endParaRPr>
          </a:p>
          <a:p>
            <a:pPr marL="71755">
              <a:lnSpc>
                <a:spcPct val="100000"/>
              </a:lnSpc>
              <a:spcBef>
                <a:spcPts val="325"/>
              </a:spcBef>
            </a:pPr>
            <a:r>
              <a:rPr sz="1800" b="0" spc="-10" dirty="0">
                <a:latin typeface="Open Sans"/>
                <a:cs typeface="Open Sans"/>
              </a:rPr>
              <a:t>Magnitude</a:t>
            </a:r>
            <a:r>
              <a:rPr sz="1800" b="0" spc="-60" dirty="0">
                <a:latin typeface="Open Sans"/>
                <a:cs typeface="Open Sans"/>
              </a:rPr>
              <a:t> </a:t>
            </a:r>
            <a:r>
              <a:rPr sz="1800" b="0" dirty="0">
                <a:latin typeface="Open Sans"/>
                <a:cs typeface="Open Sans"/>
              </a:rPr>
              <a:t>may</a:t>
            </a:r>
            <a:r>
              <a:rPr sz="1800" b="0" spc="-55" dirty="0">
                <a:latin typeface="Open Sans"/>
                <a:cs typeface="Open Sans"/>
              </a:rPr>
              <a:t> </a:t>
            </a:r>
            <a:r>
              <a:rPr sz="1800" b="0" dirty="0">
                <a:latin typeface="Open Sans"/>
                <a:cs typeface="Open Sans"/>
              </a:rPr>
              <a:t>not</a:t>
            </a:r>
            <a:r>
              <a:rPr sz="1800" b="0" spc="-55" dirty="0">
                <a:latin typeface="Open Sans"/>
                <a:cs typeface="Open Sans"/>
              </a:rPr>
              <a:t> </a:t>
            </a:r>
            <a:r>
              <a:rPr sz="1800" b="0" dirty="0">
                <a:latin typeface="Open Sans"/>
                <a:cs typeface="Open Sans"/>
              </a:rPr>
              <a:t>reﬂect</a:t>
            </a:r>
            <a:r>
              <a:rPr sz="1800" b="0" spc="-55" dirty="0">
                <a:latin typeface="Open Sans"/>
                <a:cs typeface="Open Sans"/>
              </a:rPr>
              <a:t> </a:t>
            </a:r>
            <a:r>
              <a:rPr sz="1800" b="0" dirty="0">
                <a:latin typeface="Open Sans"/>
                <a:cs typeface="Open Sans"/>
              </a:rPr>
              <a:t>semantic</a:t>
            </a:r>
            <a:r>
              <a:rPr sz="1800" b="0" spc="-55" dirty="0">
                <a:latin typeface="Open Sans"/>
                <a:cs typeface="Open Sans"/>
              </a:rPr>
              <a:t> </a:t>
            </a:r>
            <a:r>
              <a:rPr sz="1800" b="0" spc="-10" dirty="0">
                <a:latin typeface="Open Sans"/>
                <a:cs typeface="Open Sans"/>
              </a:rPr>
              <a:t>similarity</a:t>
            </a:r>
            <a:endParaRPr sz="1800">
              <a:latin typeface="Open Sans"/>
              <a:cs typeface="Open San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4787" y="1337887"/>
            <a:ext cx="2895599" cy="380999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-4762" y="-4762"/>
            <a:ext cx="9153525" cy="720090"/>
            <a:chOff x="-4762" y="-4762"/>
            <a:chExt cx="9153525" cy="72009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02600" y="51874"/>
              <a:ext cx="525174" cy="60665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0"/>
              <a:ext cx="9144000" cy="710565"/>
            </a:xfrm>
            <a:custGeom>
              <a:avLst/>
              <a:gdLst/>
              <a:ahLst/>
              <a:cxnLst/>
              <a:rect l="l" t="t" r="r" b="b"/>
              <a:pathLst>
                <a:path w="9144000" h="710565">
                  <a:moveTo>
                    <a:pt x="9143999" y="710399"/>
                  </a:moveTo>
                  <a:lnTo>
                    <a:pt x="0" y="710399"/>
                  </a:lnTo>
                  <a:lnTo>
                    <a:pt x="0" y="0"/>
                  </a:lnTo>
                  <a:lnTo>
                    <a:pt x="9143999" y="0"/>
                  </a:lnTo>
                  <a:lnTo>
                    <a:pt x="9143999" y="710399"/>
                  </a:lnTo>
                  <a:close/>
                </a:path>
              </a:pathLst>
            </a:custGeom>
            <a:solidFill>
              <a:srgbClr val="981E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9144000" cy="710565"/>
            </a:xfrm>
            <a:custGeom>
              <a:avLst/>
              <a:gdLst/>
              <a:ahLst/>
              <a:cxnLst/>
              <a:rect l="l" t="t" r="r" b="b"/>
              <a:pathLst>
                <a:path w="9144000" h="710565">
                  <a:moveTo>
                    <a:pt x="0" y="0"/>
                  </a:moveTo>
                  <a:lnTo>
                    <a:pt x="9143999" y="0"/>
                  </a:lnTo>
                  <a:lnTo>
                    <a:pt x="9143999" y="710399"/>
                  </a:lnTo>
                  <a:lnTo>
                    <a:pt x="0" y="7103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">
              <a:lnSpc>
                <a:spcPct val="100000"/>
              </a:lnSpc>
              <a:spcBef>
                <a:spcPts val="100"/>
              </a:spcBef>
            </a:pPr>
            <a:r>
              <a:rPr spc="-160" dirty="0">
                <a:latin typeface="Arial Narrow"/>
                <a:cs typeface="Arial Narrow"/>
              </a:rPr>
              <a:t>Dot</a:t>
            </a:r>
            <a:r>
              <a:rPr spc="-65" dirty="0">
                <a:latin typeface="Arial Narrow"/>
                <a:cs typeface="Arial Narrow"/>
              </a:rPr>
              <a:t> </a:t>
            </a:r>
            <a:r>
              <a:rPr spc="-160" dirty="0">
                <a:latin typeface="Arial Narrow"/>
                <a:cs typeface="Arial Narrow"/>
              </a:rPr>
              <a:t>Product</a:t>
            </a:r>
            <a:r>
              <a:rPr spc="-65" dirty="0">
                <a:latin typeface="Arial Narrow"/>
                <a:cs typeface="Arial Narrow"/>
              </a:rPr>
              <a:t> </a:t>
            </a:r>
            <a:r>
              <a:rPr spc="-75" dirty="0">
                <a:latin typeface="Arial Narrow"/>
                <a:cs typeface="Arial Narrow"/>
              </a:rPr>
              <a:t>Intuition</a:t>
            </a: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02600" y="51874"/>
            <a:ext cx="525174" cy="6066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1583" y="2724104"/>
            <a:ext cx="3027680" cy="809625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432434" indent="-419734">
              <a:lnSpc>
                <a:spcPct val="100000"/>
              </a:lnSpc>
              <a:spcBef>
                <a:spcPts val="525"/>
              </a:spcBef>
              <a:buSzPct val="138888"/>
              <a:buFont typeface="Arial"/>
              <a:buChar char="●"/>
              <a:tabLst>
                <a:tab pos="432434" algn="l"/>
              </a:tabLst>
            </a:pPr>
            <a:r>
              <a:rPr sz="1800" dirty="0">
                <a:latin typeface="Open Sans"/>
                <a:cs typeface="Open Sans"/>
              </a:rPr>
              <a:t>Measures</a:t>
            </a:r>
            <a:r>
              <a:rPr sz="1800" spc="-65" dirty="0">
                <a:latin typeface="Open Sans"/>
                <a:cs typeface="Open Sans"/>
              </a:rPr>
              <a:t> </a:t>
            </a:r>
            <a:r>
              <a:rPr sz="1800" b="1" dirty="0">
                <a:latin typeface="Open Sans"/>
                <a:cs typeface="Open Sans"/>
              </a:rPr>
              <a:t>angle</a:t>
            </a:r>
            <a:r>
              <a:rPr sz="1800" b="1" spc="-75" dirty="0">
                <a:latin typeface="Open Sans"/>
                <a:cs typeface="Open Sans"/>
              </a:rPr>
              <a:t> </a:t>
            </a:r>
            <a:r>
              <a:rPr sz="1800" b="1" spc="-20" dirty="0">
                <a:latin typeface="Open Sans"/>
                <a:cs typeface="Open Sans"/>
              </a:rPr>
              <a:t>only</a:t>
            </a:r>
            <a:endParaRPr sz="1800">
              <a:latin typeface="Open Sans"/>
              <a:cs typeface="Open Sans"/>
            </a:endParaRPr>
          </a:p>
          <a:p>
            <a:pPr marL="432434" indent="-419734">
              <a:lnSpc>
                <a:spcPct val="100000"/>
              </a:lnSpc>
              <a:spcBef>
                <a:spcPts val="1290"/>
              </a:spcBef>
              <a:buSzPct val="138888"/>
              <a:buFont typeface="Arial"/>
              <a:buChar char="●"/>
              <a:tabLst>
                <a:tab pos="432434" algn="l"/>
              </a:tabLst>
            </a:pPr>
            <a:r>
              <a:rPr sz="1800" dirty="0">
                <a:latin typeface="Open Sans"/>
                <a:cs typeface="Open Sans"/>
              </a:rPr>
              <a:t>Range:</a:t>
            </a:r>
            <a:r>
              <a:rPr sz="1800" spc="-35" dirty="0">
                <a:latin typeface="Open Sans"/>
                <a:cs typeface="Open Sans"/>
              </a:rPr>
              <a:t> </a:t>
            </a:r>
            <a:r>
              <a:rPr sz="1800" dirty="0">
                <a:latin typeface="Open Sans"/>
                <a:cs typeface="Open Sans"/>
              </a:rPr>
              <a:t>[−1,1][-1,</a:t>
            </a:r>
            <a:r>
              <a:rPr sz="1800" spc="-30" dirty="0">
                <a:latin typeface="Open Sans"/>
                <a:cs typeface="Open Sans"/>
              </a:rPr>
              <a:t> </a:t>
            </a:r>
            <a:r>
              <a:rPr sz="1800" spc="-10" dirty="0">
                <a:latin typeface="Open Sans"/>
                <a:cs typeface="Open Sans"/>
              </a:rPr>
              <a:t>1][−1,1]</a:t>
            </a:r>
            <a:endParaRPr sz="1800">
              <a:latin typeface="Open Sans"/>
              <a:cs typeface="Open San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1675" y="1323925"/>
            <a:ext cx="2362199" cy="742949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-4762" y="-4762"/>
            <a:ext cx="9153525" cy="720090"/>
            <a:chOff x="-4762" y="-4762"/>
            <a:chExt cx="9153525" cy="72009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02600" y="51874"/>
              <a:ext cx="525174" cy="60665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0"/>
              <a:ext cx="9144000" cy="710565"/>
            </a:xfrm>
            <a:custGeom>
              <a:avLst/>
              <a:gdLst/>
              <a:ahLst/>
              <a:cxnLst/>
              <a:rect l="l" t="t" r="r" b="b"/>
              <a:pathLst>
                <a:path w="9144000" h="710565">
                  <a:moveTo>
                    <a:pt x="9143999" y="710399"/>
                  </a:moveTo>
                  <a:lnTo>
                    <a:pt x="0" y="710399"/>
                  </a:lnTo>
                  <a:lnTo>
                    <a:pt x="0" y="0"/>
                  </a:lnTo>
                  <a:lnTo>
                    <a:pt x="9143999" y="0"/>
                  </a:lnTo>
                  <a:lnTo>
                    <a:pt x="9143999" y="710399"/>
                  </a:lnTo>
                  <a:close/>
                </a:path>
              </a:pathLst>
            </a:custGeom>
            <a:solidFill>
              <a:srgbClr val="981E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9144000" cy="710565"/>
            </a:xfrm>
            <a:custGeom>
              <a:avLst/>
              <a:gdLst/>
              <a:ahLst/>
              <a:cxnLst/>
              <a:rect l="l" t="t" r="r" b="b"/>
              <a:pathLst>
                <a:path w="9144000" h="710565">
                  <a:moveTo>
                    <a:pt x="0" y="0"/>
                  </a:moveTo>
                  <a:lnTo>
                    <a:pt x="9143999" y="0"/>
                  </a:lnTo>
                  <a:lnTo>
                    <a:pt x="9143999" y="710399"/>
                  </a:lnTo>
                  <a:lnTo>
                    <a:pt x="0" y="7103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">
              <a:lnSpc>
                <a:spcPct val="100000"/>
              </a:lnSpc>
              <a:spcBef>
                <a:spcPts val="100"/>
              </a:spcBef>
            </a:pPr>
            <a:r>
              <a:rPr spc="-210" dirty="0">
                <a:latin typeface="Arial Narrow"/>
                <a:cs typeface="Arial Narrow"/>
              </a:rPr>
              <a:t>Cosine</a:t>
            </a:r>
            <a:r>
              <a:rPr spc="-25" dirty="0">
                <a:latin typeface="Arial Narrow"/>
                <a:cs typeface="Arial Narrow"/>
              </a:rPr>
              <a:t> </a:t>
            </a:r>
            <a:r>
              <a:rPr spc="-95" dirty="0">
                <a:latin typeface="Arial Narrow"/>
                <a:cs typeface="Arial Narrow"/>
              </a:rPr>
              <a:t>Similarity</a:t>
            </a: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02600" y="51874"/>
            <a:ext cx="525174" cy="6066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5249" y="1247958"/>
            <a:ext cx="5074285" cy="97218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379095" indent="-366395">
              <a:lnSpc>
                <a:spcPct val="100000"/>
              </a:lnSpc>
              <a:spcBef>
                <a:spcPts val="420"/>
              </a:spcBef>
              <a:buFont typeface="Arial"/>
              <a:buChar char="●"/>
              <a:tabLst>
                <a:tab pos="379095" algn="l"/>
              </a:tabLst>
            </a:pPr>
            <a:r>
              <a:rPr sz="1800" dirty="0">
                <a:latin typeface="Cambria"/>
                <a:cs typeface="Cambria"/>
              </a:rPr>
              <a:t>𝜃</a:t>
            </a:r>
            <a:r>
              <a:rPr sz="1800" spc="40" dirty="0">
                <a:latin typeface="Cambria"/>
                <a:cs typeface="Cambria"/>
              </a:rPr>
              <a:t> </a:t>
            </a:r>
            <a:r>
              <a:rPr sz="1800" dirty="0">
                <a:latin typeface="Open Sans"/>
                <a:cs typeface="Open Sans"/>
              </a:rPr>
              <a:t>=</a:t>
            </a:r>
            <a:r>
              <a:rPr sz="1800" spc="-30" dirty="0">
                <a:latin typeface="Open Sans"/>
                <a:cs typeface="Open Sans"/>
              </a:rPr>
              <a:t> </a:t>
            </a:r>
            <a:r>
              <a:rPr sz="1800" dirty="0">
                <a:latin typeface="Open Sans"/>
                <a:cs typeface="Open Sans"/>
              </a:rPr>
              <a:t>0°</a:t>
            </a:r>
            <a:r>
              <a:rPr sz="1800" spc="-25" dirty="0">
                <a:latin typeface="Open Sans"/>
                <a:cs typeface="Open Sans"/>
              </a:rPr>
              <a:t> </a:t>
            </a:r>
            <a:r>
              <a:rPr sz="1800" dirty="0">
                <a:latin typeface="Arial"/>
                <a:cs typeface="Arial"/>
              </a:rPr>
              <a:t>→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Open Sans"/>
                <a:cs typeface="Open Sans"/>
              </a:rPr>
              <a:t>identical</a:t>
            </a:r>
            <a:r>
              <a:rPr sz="1800" spc="-25" dirty="0">
                <a:latin typeface="Open Sans"/>
                <a:cs typeface="Open Sans"/>
              </a:rPr>
              <a:t> </a:t>
            </a:r>
            <a:r>
              <a:rPr sz="1800" dirty="0">
                <a:latin typeface="Open Sans"/>
                <a:cs typeface="Open Sans"/>
              </a:rPr>
              <a:t>direction</a:t>
            </a:r>
            <a:r>
              <a:rPr sz="1800" spc="-15" dirty="0">
                <a:latin typeface="Open Sans"/>
                <a:cs typeface="Open Sans"/>
              </a:rPr>
              <a:t> </a:t>
            </a:r>
            <a:r>
              <a:rPr sz="1800" dirty="0">
                <a:latin typeface="Arial"/>
                <a:cs typeface="Arial"/>
              </a:rPr>
              <a:t>→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Open Sans"/>
                <a:cs typeface="Open Sans"/>
              </a:rPr>
              <a:t>max</a:t>
            </a:r>
            <a:r>
              <a:rPr sz="1800" spc="-30" dirty="0">
                <a:latin typeface="Open Sans"/>
                <a:cs typeface="Open Sans"/>
              </a:rPr>
              <a:t> </a:t>
            </a:r>
            <a:r>
              <a:rPr sz="1800" spc="-10" dirty="0">
                <a:latin typeface="Open Sans"/>
                <a:cs typeface="Open Sans"/>
              </a:rPr>
              <a:t>similarity</a:t>
            </a:r>
            <a:endParaRPr sz="1800">
              <a:latin typeface="Open Sans"/>
              <a:cs typeface="Open Sans"/>
            </a:endParaRPr>
          </a:p>
          <a:p>
            <a:pPr marL="379095" indent="-366395">
              <a:lnSpc>
                <a:spcPct val="100000"/>
              </a:lnSpc>
              <a:spcBef>
                <a:spcPts val="325"/>
              </a:spcBef>
              <a:buFont typeface="Arial"/>
              <a:buChar char="●"/>
              <a:tabLst>
                <a:tab pos="379095" algn="l"/>
              </a:tabLst>
            </a:pPr>
            <a:r>
              <a:rPr sz="1800" dirty="0">
                <a:latin typeface="Cambria"/>
                <a:cs typeface="Cambria"/>
              </a:rPr>
              <a:t>𝜃</a:t>
            </a:r>
            <a:r>
              <a:rPr sz="1800" spc="45" dirty="0">
                <a:latin typeface="Cambria"/>
                <a:cs typeface="Cambria"/>
              </a:rPr>
              <a:t> </a:t>
            </a:r>
            <a:r>
              <a:rPr sz="1800" dirty="0">
                <a:latin typeface="Open Sans"/>
                <a:cs typeface="Open Sans"/>
              </a:rPr>
              <a:t>=</a:t>
            </a:r>
            <a:r>
              <a:rPr sz="1800" spc="-25" dirty="0">
                <a:latin typeface="Open Sans"/>
                <a:cs typeface="Open Sans"/>
              </a:rPr>
              <a:t> </a:t>
            </a:r>
            <a:r>
              <a:rPr sz="1800" dirty="0">
                <a:latin typeface="Open Sans"/>
                <a:cs typeface="Open Sans"/>
              </a:rPr>
              <a:t>90°</a:t>
            </a:r>
            <a:r>
              <a:rPr sz="1800" spc="-10" dirty="0">
                <a:latin typeface="Open Sans"/>
                <a:cs typeface="Open Sans"/>
              </a:rPr>
              <a:t> </a:t>
            </a:r>
            <a:r>
              <a:rPr sz="1800" dirty="0">
                <a:latin typeface="Arial"/>
                <a:cs typeface="Arial"/>
              </a:rPr>
              <a:t>→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10" dirty="0">
                <a:latin typeface="Open Sans"/>
                <a:cs typeface="Open Sans"/>
              </a:rPr>
              <a:t>unrelated</a:t>
            </a:r>
            <a:endParaRPr sz="1800">
              <a:latin typeface="Open Sans"/>
              <a:cs typeface="Open Sans"/>
            </a:endParaRPr>
          </a:p>
          <a:p>
            <a:pPr marL="379095" indent="-366395">
              <a:lnSpc>
                <a:spcPct val="100000"/>
              </a:lnSpc>
              <a:spcBef>
                <a:spcPts val="325"/>
              </a:spcBef>
              <a:buFont typeface="Arial"/>
              <a:buChar char="●"/>
              <a:tabLst>
                <a:tab pos="379095" algn="l"/>
              </a:tabLst>
            </a:pPr>
            <a:r>
              <a:rPr sz="1800" dirty="0">
                <a:latin typeface="Cambria"/>
                <a:cs typeface="Cambria"/>
              </a:rPr>
              <a:t>𝜃</a:t>
            </a:r>
            <a:r>
              <a:rPr sz="1800" spc="45" dirty="0">
                <a:latin typeface="Cambria"/>
                <a:cs typeface="Cambria"/>
              </a:rPr>
              <a:t> </a:t>
            </a:r>
            <a:r>
              <a:rPr sz="1800" dirty="0">
                <a:latin typeface="Open Sans"/>
                <a:cs typeface="Open Sans"/>
              </a:rPr>
              <a:t>=</a:t>
            </a:r>
            <a:r>
              <a:rPr sz="1800" spc="-25" dirty="0">
                <a:latin typeface="Open Sans"/>
                <a:cs typeface="Open Sans"/>
              </a:rPr>
              <a:t> </a:t>
            </a:r>
            <a:r>
              <a:rPr sz="1800" dirty="0">
                <a:latin typeface="Open Sans"/>
                <a:cs typeface="Open Sans"/>
              </a:rPr>
              <a:t>180°</a:t>
            </a:r>
            <a:r>
              <a:rPr sz="1800" spc="-15" dirty="0">
                <a:latin typeface="Open Sans"/>
                <a:cs typeface="Open Sans"/>
              </a:rPr>
              <a:t> </a:t>
            </a:r>
            <a:r>
              <a:rPr sz="1800" dirty="0">
                <a:latin typeface="Arial"/>
                <a:cs typeface="Arial"/>
              </a:rPr>
              <a:t>→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10" dirty="0">
                <a:latin typeface="Open Sans"/>
                <a:cs typeface="Open Sans"/>
              </a:rPr>
              <a:t>opposite</a:t>
            </a:r>
            <a:endParaRPr sz="1800">
              <a:latin typeface="Open Sans"/>
              <a:cs typeface="Open San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60999" y="1567549"/>
            <a:ext cx="3733225" cy="3575949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-4762" y="-4762"/>
            <a:ext cx="9153525" cy="720090"/>
            <a:chOff x="-4762" y="-4762"/>
            <a:chExt cx="9153525" cy="72009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02600" y="51874"/>
              <a:ext cx="525174" cy="60665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0"/>
              <a:ext cx="9144000" cy="710565"/>
            </a:xfrm>
            <a:custGeom>
              <a:avLst/>
              <a:gdLst/>
              <a:ahLst/>
              <a:cxnLst/>
              <a:rect l="l" t="t" r="r" b="b"/>
              <a:pathLst>
                <a:path w="9144000" h="710565">
                  <a:moveTo>
                    <a:pt x="9143999" y="710399"/>
                  </a:moveTo>
                  <a:lnTo>
                    <a:pt x="0" y="710399"/>
                  </a:lnTo>
                  <a:lnTo>
                    <a:pt x="0" y="0"/>
                  </a:lnTo>
                  <a:lnTo>
                    <a:pt x="9143999" y="0"/>
                  </a:lnTo>
                  <a:lnTo>
                    <a:pt x="9143999" y="710399"/>
                  </a:lnTo>
                  <a:close/>
                </a:path>
              </a:pathLst>
            </a:custGeom>
            <a:solidFill>
              <a:srgbClr val="981E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9144000" cy="710565"/>
            </a:xfrm>
            <a:custGeom>
              <a:avLst/>
              <a:gdLst/>
              <a:ahLst/>
              <a:cxnLst/>
              <a:rect l="l" t="t" r="r" b="b"/>
              <a:pathLst>
                <a:path w="9144000" h="710565">
                  <a:moveTo>
                    <a:pt x="0" y="0"/>
                  </a:moveTo>
                  <a:lnTo>
                    <a:pt x="9143999" y="0"/>
                  </a:lnTo>
                  <a:lnTo>
                    <a:pt x="9143999" y="710399"/>
                  </a:lnTo>
                  <a:lnTo>
                    <a:pt x="0" y="7103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">
              <a:lnSpc>
                <a:spcPct val="100000"/>
              </a:lnSpc>
              <a:spcBef>
                <a:spcPts val="100"/>
              </a:spcBef>
            </a:pPr>
            <a:r>
              <a:rPr spc="-165" dirty="0">
                <a:latin typeface="Arial Narrow"/>
                <a:cs typeface="Arial Narrow"/>
              </a:rPr>
              <a:t>Geometric</a:t>
            </a:r>
            <a:r>
              <a:rPr spc="-45" dirty="0">
                <a:latin typeface="Arial Narrow"/>
                <a:cs typeface="Arial Narrow"/>
              </a:rPr>
              <a:t> </a:t>
            </a:r>
            <a:r>
              <a:rPr spc="-100" dirty="0">
                <a:latin typeface="Arial Narrow"/>
                <a:cs typeface="Arial Narrow"/>
              </a:rPr>
              <a:t>Interpretation</a:t>
            </a: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02600" y="51874"/>
            <a:ext cx="525174" cy="6066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5249" y="2651562"/>
            <a:ext cx="3047365" cy="65659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379095" indent="-366395">
              <a:lnSpc>
                <a:spcPct val="100000"/>
              </a:lnSpc>
              <a:spcBef>
                <a:spcPts val="420"/>
              </a:spcBef>
              <a:buFont typeface="Arial"/>
              <a:buChar char="●"/>
              <a:tabLst>
                <a:tab pos="379095" algn="l"/>
              </a:tabLst>
            </a:pPr>
            <a:r>
              <a:rPr sz="1800" dirty="0">
                <a:latin typeface="Open Sans"/>
                <a:cs typeface="Open Sans"/>
              </a:rPr>
              <a:t>Converts</a:t>
            </a:r>
            <a:r>
              <a:rPr sz="1800" spc="-70" dirty="0">
                <a:latin typeface="Open Sans"/>
                <a:cs typeface="Open Sans"/>
              </a:rPr>
              <a:t> </a:t>
            </a:r>
            <a:r>
              <a:rPr sz="1800" dirty="0">
                <a:latin typeface="Open Sans"/>
                <a:cs typeface="Open Sans"/>
              </a:rPr>
              <a:t>to</a:t>
            </a:r>
            <a:r>
              <a:rPr sz="1800" spc="-50" dirty="0">
                <a:latin typeface="Open Sans"/>
                <a:cs typeface="Open Sans"/>
              </a:rPr>
              <a:t> </a:t>
            </a:r>
            <a:r>
              <a:rPr sz="1800" b="1" dirty="0">
                <a:latin typeface="Open Sans"/>
                <a:cs typeface="Open Sans"/>
              </a:rPr>
              <a:t>unit</a:t>
            </a:r>
            <a:r>
              <a:rPr sz="1800" b="1" spc="-65" dirty="0">
                <a:latin typeface="Open Sans"/>
                <a:cs typeface="Open Sans"/>
              </a:rPr>
              <a:t> </a:t>
            </a:r>
            <a:r>
              <a:rPr sz="1800" b="1" spc="-10" dirty="0">
                <a:latin typeface="Open Sans"/>
                <a:cs typeface="Open Sans"/>
              </a:rPr>
              <a:t>vectors</a:t>
            </a:r>
            <a:endParaRPr sz="1800">
              <a:latin typeface="Open Sans"/>
              <a:cs typeface="Open Sans"/>
            </a:endParaRPr>
          </a:p>
          <a:p>
            <a:pPr marL="379095" indent="-366395">
              <a:lnSpc>
                <a:spcPct val="100000"/>
              </a:lnSpc>
              <a:spcBef>
                <a:spcPts val="325"/>
              </a:spcBef>
              <a:buFont typeface="Arial"/>
              <a:buChar char="●"/>
              <a:tabLst>
                <a:tab pos="379095" algn="l"/>
              </a:tabLst>
            </a:pPr>
            <a:r>
              <a:rPr sz="1800" spc="-10" dirty="0">
                <a:latin typeface="Open Sans"/>
                <a:cs typeface="Open Sans"/>
              </a:rPr>
              <a:t>Then:</a:t>
            </a:r>
            <a:endParaRPr sz="1800">
              <a:latin typeface="Open Sans"/>
              <a:cs typeface="Open San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1700" y="1364800"/>
            <a:ext cx="1219199" cy="76199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17752" y="3537777"/>
            <a:ext cx="1999258" cy="416508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-4762" y="-4762"/>
            <a:ext cx="9153525" cy="720090"/>
            <a:chOff x="-4762" y="-4762"/>
            <a:chExt cx="9153525" cy="72009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02600" y="51874"/>
              <a:ext cx="525174" cy="60665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0"/>
              <a:ext cx="9144000" cy="710565"/>
            </a:xfrm>
            <a:custGeom>
              <a:avLst/>
              <a:gdLst/>
              <a:ahLst/>
              <a:cxnLst/>
              <a:rect l="l" t="t" r="r" b="b"/>
              <a:pathLst>
                <a:path w="9144000" h="710565">
                  <a:moveTo>
                    <a:pt x="9143999" y="710399"/>
                  </a:moveTo>
                  <a:lnTo>
                    <a:pt x="0" y="710399"/>
                  </a:lnTo>
                  <a:lnTo>
                    <a:pt x="0" y="0"/>
                  </a:lnTo>
                  <a:lnTo>
                    <a:pt x="9143999" y="0"/>
                  </a:lnTo>
                  <a:lnTo>
                    <a:pt x="9143999" y="710399"/>
                  </a:lnTo>
                  <a:close/>
                </a:path>
              </a:pathLst>
            </a:custGeom>
            <a:solidFill>
              <a:srgbClr val="981E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0"/>
              <a:ext cx="9144000" cy="710565"/>
            </a:xfrm>
            <a:custGeom>
              <a:avLst/>
              <a:gdLst/>
              <a:ahLst/>
              <a:cxnLst/>
              <a:rect l="l" t="t" r="r" b="b"/>
              <a:pathLst>
                <a:path w="9144000" h="710565">
                  <a:moveTo>
                    <a:pt x="0" y="0"/>
                  </a:moveTo>
                  <a:lnTo>
                    <a:pt x="9143999" y="0"/>
                  </a:lnTo>
                  <a:lnTo>
                    <a:pt x="9143999" y="710399"/>
                  </a:lnTo>
                  <a:lnTo>
                    <a:pt x="0" y="7103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">
              <a:lnSpc>
                <a:spcPct val="100000"/>
              </a:lnSpc>
              <a:spcBef>
                <a:spcPts val="100"/>
              </a:spcBef>
            </a:pPr>
            <a:r>
              <a:rPr spc="-160" dirty="0">
                <a:latin typeface="Arial Narrow"/>
                <a:cs typeface="Arial Narrow"/>
              </a:rPr>
              <a:t>Dot</a:t>
            </a:r>
            <a:r>
              <a:rPr spc="-50" dirty="0">
                <a:latin typeface="Arial Narrow"/>
                <a:cs typeface="Arial Narrow"/>
              </a:rPr>
              <a:t> </a:t>
            </a:r>
            <a:r>
              <a:rPr spc="-229" dirty="0">
                <a:latin typeface="Arial Narrow"/>
                <a:cs typeface="Arial Narrow"/>
              </a:rPr>
              <a:t>vs</a:t>
            </a:r>
            <a:r>
              <a:rPr spc="-50" dirty="0">
                <a:latin typeface="Arial Narrow"/>
                <a:cs typeface="Arial Narrow"/>
              </a:rPr>
              <a:t> </a:t>
            </a:r>
            <a:r>
              <a:rPr spc="-210" dirty="0">
                <a:latin typeface="Arial Narrow"/>
                <a:cs typeface="Arial Narrow"/>
              </a:rPr>
              <a:t>Cosine</a:t>
            </a:r>
            <a:r>
              <a:rPr spc="-50" dirty="0">
                <a:latin typeface="Arial Narrow"/>
                <a:cs typeface="Arial Narrow"/>
              </a:rPr>
              <a:t> </a:t>
            </a:r>
            <a:r>
              <a:rPr spc="-155" dirty="0">
                <a:latin typeface="Arial Narrow"/>
                <a:cs typeface="Arial Narrow"/>
              </a:rPr>
              <a:t>(Comparison)</a:t>
            </a: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02600" y="51874"/>
            <a:ext cx="525174" cy="6066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947737" y="1804987"/>
          <a:ext cx="7239000" cy="15671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1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03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Property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001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Dot</a:t>
                      </a:r>
                      <a:r>
                        <a:rPr sz="11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Product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001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Cosine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001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605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Uses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magnitude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spc="-25" dirty="0">
                          <a:latin typeface="Arial"/>
                          <a:cs typeface="Arial"/>
                        </a:rPr>
                        <a:t>Yes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spc="-25" dirty="0">
                          <a:latin typeface="Arial"/>
                          <a:cs typeface="Arial"/>
                        </a:rPr>
                        <a:t>No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605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Uses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direction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spc="-25" dirty="0">
                          <a:latin typeface="Arial"/>
                          <a:cs typeface="Arial"/>
                        </a:rPr>
                        <a:t>Yes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spc="-25" dirty="0">
                          <a:latin typeface="Arial"/>
                          <a:cs typeface="Arial"/>
                        </a:rPr>
                        <a:t>Yes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605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Scale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sensitive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spc="-25" dirty="0">
                          <a:latin typeface="Arial"/>
                          <a:cs typeface="Arial"/>
                        </a:rPr>
                        <a:t>Yes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spc="-25" dirty="0">
                          <a:latin typeface="Arial"/>
                          <a:cs typeface="Arial"/>
                        </a:rPr>
                        <a:t>No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3" name="object 3"/>
          <p:cNvGrpSpPr/>
          <p:nvPr/>
        </p:nvGrpSpPr>
        <p:grpSpPr>
          <a:xfrm>
            <a:off x="-4762" y="-4762"/>
            <a:ext cx="9153525" cy="720090"/>
            <a:chOff x="-4762" y="-4762"/>
            <a:chExt cx="9153525" cy="7200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02600" y="51874"/>
              <a:ext cx="525174" cy="60665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0"/>
              <a:ext cx="9144000" cy="710565"/>
            </a:xfrm>
            <a:custGeom>
              <a:avLst/>
              <a:gdLst/>
              <a:ahLst/>
              <a:cxnLst/>
              <a:rect l="l" t="t" r="r" b="b"/>
              <a:pathLst>
                <a:path w="9144000" h="710565">
                  <a:moveTo>
                    <a:pt x="9143999" y="710399"/>
                  </a:moveTo>
                  <a:lnTo>
                    <a:pt x="0" y="710399"/>
                  </a:lnTo>
                  <a:lnTo>
                    <a:pt x="0" y="0"/>
                  </a:lnTo>
                  <a:lnTo>
                    <a:pt x="9143999" y="0"/>
                  </a:lnTo>
                  <a:lnTo>
                    <a:pt x="9143999" y="710399"/>
                  </a:lnTo>
                  <a:close/>
                </a:path>
              </a:pathLst>
            </a:custGeom>
            <a:solidFill>
              <a:srgbClr val="981E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144000" cy="710565"/>
            </a:xfrm>
            <a:custGeom>
              <a:avLst/>
              <a:gdLst/>
              <a:ahLst/>
              <a:cxnLst/>
              <a:rect l="l" t="t" r="r" b="b"/>
              <a:pathLst>
                <a:path w="9144000" h="710565">
                  <a:moveTo>
                    <a:pt x="0" y="0"/>
                  </a:moveTo>
                  <a:lnTo>
                    <a:pt x="9143999" y="0"/>
                  </a:lnTo>
                  <a:lnTo>
                    <a:pt x="9143999" y="710399"/>
                  </a:lnTo>
                  <a:lnTo>
                    <a:pt x="0" y="7103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 descr="$PPTXTitle"/>
          <p:cNvSpPr txBox="1">
            <a:spLocks noGrp="1"/>
          </p:cNvSpPr>
          <p:nvPr>
            <p:ph type="title"/>
          </p:nvPr>
        </p:nvSpPr>
        <p:spPr>
          <a:xfrm>
            <a:off x="73025" y="171811"/>
            <a:ext cx="1942464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60" dirty="0">
                <a:latin typeface="Arial Narrow"/>
                <a:cs typeface="Arial Narrow"/>
              </a:rPr>
              <a:t>Dot</a:t>
            </a:r>
            <a:r>
              <a:rPr spc="-65" dirty="0">
                <a:latin typeface="Arial Narrow"/>
                <a:cs typeface="Arial Narrow"/>
              </a:rPr>
              <a:t> </a:t>
            </a:r>
            <a:r>
              <a:rPr spc="-160" dirty="0">
                <a:latin typeface="Arial Narrow"/>
                <a:cs typeface="Arial Narrow"/>
              </a:rPr>
              <a:t>Product</a:t>
            </a:r>
            <a:r>
              <a:rPr spc="-65" dirty="0">
                <a:latin typeface="Arial Narrow"/>
                <a:cs typeface="Arial Narrow"/>
              </a:rPr>
              <a:t> </a:t>
            </a:r>
            <a:r>
              <a:rPr spc="-229" dirty="0">
                <a:latin typeface="Arial Narrow"/>
                <a:cs typeface="Arial Narrow"/>
              </a:rPr>
              <a:t>vs</a:t>
            </a:r>
            <a:r>
              <a:rPr spc="-65" dirty="0">
                <a:latin typeface="Arial Narrow"/>
                <a:cs typeface="Arial Narrow"/>
              </a:rPr>
              <a:t> </a:t>
            </a:r>
            <a:r>
              <a:rPr spc="-185" dirty="0">
                <a:latin typeface="Arial Narrow"/>
                <a:cs typeface="Arial Narrow"/>
              </a:rPr>
              <a:t>Cosine</a:t>
            </a: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02600" y="51874"/>
            <a:ext cx="525174" cy="6066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4725" y="1289106"/>
            <a:ext cx="4523105" cy="2019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Open Sans"/>
                <a:cs typeface="Open Sans"/>
              </a:rPr>
              <a:t>Embeddings</a:t>
            </a:r>
            <a:r>
              <a:rPr sz="1800" spc="-65" dirty="0">
                <a:latin typeface="Open Sans"/>
                <a:cs typeface="Open Sans"/>
              </a:rPr>
              <a:t> </a:t>
            </a:r>
            <a:r>
              <a:rPr sz="1800" dirty="0">
                <a:latin typeface="Open Sans"/>
                <a:cs typeface="Open Sans"/>
              </a:rPr>
              <a:t>encode</a:t>
            </a:r>
            <a:r>
              <a:rPr sz="1800" spc="-65" dirty="0">
                <a:latin typeface="Open Sans"/>
                <a:cs typeface="Open Sans"/>
              </a:rPr>
              <a:t> </a:t>
            </a:r>
            <a:r>
              <a:rPr sz="1800" dirty="0">
                <a:latin typeface="Open Sans"/>
                <a:cs typeface="Open Sans"/>
              </a:rPr>
              <a:t>meaning</a:t>
            </a:r>
            <a:r>
              <a:rPr sz="1800" spc="-65" dirty="0">
                <a:latin typeface="Open Sans"/>
                <a:cs typeface="Open Sans"/>
              </a:rPr>
              <a:t> </a:t>
            </a:r>
            <a:r>
              <a:rPr sz="1800" dirty="0">
                <a:latin typeface="Open Sans"/>
                <a:cs typeface="Open Sans"/>
              </a:rPr>
              <a:t>in</a:t>
            </a:r>
            <a:r>
              <a:rPr sz="1800" spc="-35" dirty="0">
                <a:latin typeface="Open Sans"/>
                <a:cs typeface="Open Sans"/>
              </a:rPr>
              <a:t> </a:t>
            </a:r>
            <a:r>
              <a:rPr sz="1800" b="1" spc="-10" dirty="0">
                <a:latin typeface="Open Sans"/>
                <a:cs typeface="Open Sans"/>
              </a:rPr>
              <a:t>direction</a:t>
            </a:r>
            <a:endParaRPr sz="18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1520"/>
              </a:spcBef>
            </a:pPr>
            <a:r>
              <a:rPr sz="1800" spc="-10" dirty="0">
                <a:latin typeface="Open Sans"/>
                <a:cs typeface="Open Sans"/>
              </a:rPr>
              <a:t>Magnitude</a:t>
            </a:r>
            <a:r>
              <a:rPr sz="1800" spc="-55" dirty="0">
                <a:latin typeface="Open Sans"/>
                <a:cs typeface="Open Sans"/>
              </a:rPr>
              <a:t> </a:t>
            </a:r>
            <a:r>
              <a:rPr sz="1800" dirty="0">
                <a:latin typeface="Open Sans"/>
                <a:cs typeface="Open Sans"/>
              </a:rPr>
              <a:t>may</a:t>
            </a:r>
            <a:r>
              <a:rPr sz="1800" spc="-50" dirty="0">
                <a:latin typeface="Open Sans"/>
                <a:cs typeface="Open Sans"/>
              </a:rPr>
              <a:t> </a:t>
            </a:r>
            <a:r>
              <a:rPr sz="1800" spc="-10" dirty="0">
                <a:latin typeface="Open Sans"/>
                <a:cs typeface="Open Sans"/>
              </a:rPr>
              <a:t>encode:</a:t>
            </a:r>
            <a:endParaRPr sz="1800">
              <a:latin typeface="Open Sans"/>
              <a:cs typeface="Open Sans"/>
            </a:endParaRPr>
          </a:p>
          <a:p>
            <a:pPr marL="469265" indent="-366395">
              <a:lnSpc>
                <a:spcPct val="100000"/>
              </a:lnSpc>
              <a:spcBef>
                <a:spcPts val="1525"/>
              </a:spcBef>
              <a:buFont typeface="Arial"/>
              <a:buChar char="●"/>
              <a:tabLst>
                <a:tab pos="469265" algn="l"/>
              </a:tabLst>
            </a:pPr>
            <a:r>
              <a:rPr sz="1800" spc="-10" dirty="0">
                <a:latin typeface="Open Sans"/>
                <a:cs typeface="Open Sans"/>
              </a:rPr>
              <a:t>Conﬁdence</a:t>
            </a:r>
            <a:endParaRPr sz="1800">
              <a:latin typeface="Open Sans"/>
              <a:cs typeface="Open Sans"/>
            </a:endParaRPr>
          </a:p>
          <a:p>
            <a:pPr marL="469265" indent="-366395">
              <a:lnSpc>
                <a:spcPct val="100000"/>
              </a:lnSpc>
              <a:spcBef>
                <a:spcPts val="325"/>
              </a:spcBef>
              <a:buFont typeface="Arial"/>
              <a:buChar char="●"/>
              <a:tabLst>
                <a:tab pos="469265" algn="l"/>
              </a:tabLst>
            </a:pPr>
            <a:r>
              <a:rPr sz="1800" dirty="0">
                <a:latin typeface="Open Sans"/>
                <a:cs typeface="Open Sans"/>
              </a:rPr>
              <a:t>Scaling</a:t>
            </a:r>
            <a:r>
              <a:rPr sz="1800" spc="-35" dirty="0">
                <a:latin typeface="Open Sans"/>
                <a:cs typeface="Open Sans"/>
              </a:rPr>
              <a:t> </a:t>
            </a:r>
            <a:r>
              <a:rPr sz="1800" spc="-10" dirty="0">
                <a:latin typeface="Open Sans"/>
                <a:cs typeface="Open Sans"/>
              </a:rPr>
              <a:t>artifacts</a:t>
            </a:r>
            <a:endParaRPr sz="18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1525"/>
              </a:spcBef>
            </a:pPr>
            <a:r>
              <a:rPr sz="1800" dirty="0">
                <a:latin typeface="Open Sans"/>
                <a:cs typeface="Open Sans"/>
              </a:rPr>
              <a:t>Cosine</a:t>
            </a:r>
            <a:r>
              <a:rPr sz="1800" spc="-85" dirty="0">
                <a:latin typeface="Open Sans"/>
                <a:cs typeface="Open Sans"/>
              </a:rPr>
              <a:t> </a:t>
            </a:r>
            <a:r>
              <a:rPr sz="1800" dirty="0">
                <a:latin typeface="Open Sans"/>
                <a:cs typeface="Open Sans"/>
              </a:rPr>
              <a:t>removes</a:t>
            </a:r>
            <a:r>
              <a:rPr sz="1800" spc="-80" dirty="0">
                <a:latin typeface="Open Sans"/>
                <a:cs typeface="Open Sans"/>
              </a:rPr>
              <a:t> </a:t>
            </a:r>
            <a:r>
              <a:rPr sz="1800" dirty="0">
                <a:latin typeface="Open Sans"/>
                <a:cs typeface="Open Sans"/>
              </a:rPr>
              <a:t>irrelevant</a:t>
            </a:r>
            <a:r>
              <a:rPr sz="1800" spc="-80" dirty="0">
                <a:latin typeface="Open Sans"/>
                <a:cs typeface="Open Sans"/>
              </a:rPr>
              <a:t> </a:t>
            </a:r>
            <a:r>
              <a:rPr sz="1800" spc="-10" dirty="0">
                <a:latin typeface="Open Sans"/>
                <a:cs typeface="Open Sans"/>
              </a:rPr>
              <a:t>variation</a:t>
            </a:r>
            <a:endParaRPr sz="1800">
              <a:latin typeface="Open Sans"/>
              <a:cs typeface="Open San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4762" y="-4762"/>
            <a:ext cx="9153525" cy="720090"/>
            <a:chOff x="-4762" y="-4762"/>
            <a:chExt cx="9153525" cy="7200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02600" y="51874"/>
              <a:ext cx="525174" cy="60665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0"/>
              <a:ext cx="9144000" cy="710565"/>
            </a:xfrm>
            <a:custGeom>
              <a:avLst/>
              <a:gdLst/>
              <a:ahLst/>
              <a:cxnLst/>
              <a:rect l="l" t="t" r="r" b="b"/>
              <a:pathLst>
                <a:path w="9144000" h="710565">
                  <a:moveTo>
                    <a:pt x="9143999" y="710399"/>
                  </a:moveTo>
                  <a:lnTo>
                    <a:pt x="0" y="710399"/>
                  </a:lnTo>
                  <a:lnTo>
                    <a:pt x="0" y="0"/>
                  </a:lnTo>
                  <a:lnTo>
                    <a:pt x="9143999" y="0"/>
                  </a:lnTo>
                  <a:lnTo>
                    <a:pt x="9143999" y="710399"/>
                  </a:lnTo>
                  <a:close/>
                </a:path>
              </a:pathLst>
            </a:custGeom>
            <a:solidFill>
              <a:srgbClr val="981E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144000" cy="710565"/>
            </a:xfrm>
            <a:custGeom>
              <a:avLst/>
              <a:gdLst/>
              <a:ahLst/>
              <a:cxnLst/>
              <a:rect l="l" t="t" r="r" b="b"/>
              <a:pathLst>
                <a:path w="9144000" h="710565">
                  <a:moveTo>
                    <a:pt x="0" y="0"/>
                  </a:moveTo>
                  <a:lnTo>
                    <a:pt x="9143999" y="0"/>
                  </a:lnTo>
                  <a:lnTo>
                    <a:pt x="9143999" y="710399"/>
                  </a:lnTo>
                  <a:lnTo>
                    <a:pt x="0" y="7103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">
              <a:lnSpc>
                <a:spcPct val="100000"/>
              </a:lnSpc>
              <a:spcBef>
                <a:spcPts val="100"/>
              </a:spcBef>
            </a:pPr>
            <a:r>
              <a:rPr spc="-240" dirty="0">
                <a:latin typeface="Arial Narrow"/>
                <a:cs typeface="Arial Narrow"/>
              </a:rPr>
              <a:t>Why</a:t>
            </a:r>
            <a:r>
              <a:rPr spc="-40" dirty="0">
                <a:latin typeface="Arial Narrow"/>
                <a:cs typeface="Arial Narrow"/>
              </a:rPr>
              <a:t> </a:t>
            </a:r>
            <a:r>
              <a:rPr spc="-210" dirty="0">
                <a:latin typeface="Arial Narrow"/>
                <a:cs typeface="Arial Narrow"/>
              </a:rPr>
              <a:t>Cosine</a:t>
            </a:r>
            <a:r>
              <a:rPr spc="-40" dirty="0">
                <a:latin typeface="Arial Narrow"/>
                <a:cs typeface="Arial Narrow"/>
              </a:rPr>
              <a:t> </a:t>
            </a:r>
            <a:r>
              <a:rPr spc="-165" dirty="0">
                <a:latin typeface="Arial Narrow"/>
                <a:cs typeface="Arial Narrow"/>
              </a:rPr>
              <a:t>Works</a:t>
            </a: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02600" y="51874"/>
            <a:ext cx="525174" cy="6066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5249" y="1247958"/>
            <a:ext cx="4909820" cy="97218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379095" indent="-366395">
              <a:lnSpc>
                <a:spcPct val="100000"/>
              </a:lnSpc>
              <a:spcBef>
                <a:spcPts val="420"/>
              </a:spcBef>
              <a:buFont typeface="Arial"/>
              <a:buChar char="●"/>
              <a:tabLst>
                <a:tab pos="379095" algn="l"/>
              </a:tabLst>
            </a:pPr>
            <a:r>
              <a:rPr sz="1800" dirty="0">
                <a:latin typeface="Open Sans"/>
                <a:cs typeface="Open Sans"/>
              </a:rPr>
              <a:t>In</a:t>
            </a:r>
            <a:r>
              <a:rPr sz="1800" spc="-15" dirty="0">
                <a:latin typeface="Open Sans"/>
                <a:cs typeface="Open Sans"/>
              </a:rPr>
              <a:t> </a:t>
            </a:r>
            <a:r>
              <a:rPr sz="1800" dirty="0">
                <a:latin typeface="Open Sans"/>
                <a:cs typeface="Open Sans"/>
              </a:rPr>
              <a:t>high</a:t>
            </a:r>
            <a:r>
              <a:rPr sz="1800" spc="-15" dirty="0">
                <a:latin typeface="Open Sans"/>
                <a:cs typeface="Open Sans"/>
              </a:rPr>
              <a:t> </a:t>
            </a:r>
            <a:r>
              <a:rPr sz="1800" spc="-10" dirty="0">
                <a:latin typeface="Open Sans"/>
                <a:cs typeface="Open Sans"/>
              </a:rPr>
              <a:t>dimensions:</a:t>
            </a:r>
            <a:endParaRPr sz="1800">
              <a:latin typeface="Open Sans"/>
              <a:cs typeface="Open Sans"/>
            </a:endParaRPr>
          </a:p>
          <a:p>
            <a:pPr marL="836294" lvl="1" indent="-415925">
              <a:lnSpc>
                <a:spcPct val="100000"/>
              </a:lnSpc>
              <a:spcBef>
                <a:spcPts val="325"/>
              </a:spcBef>
              <a:buAutoNum type="alphaLcPeriod"/>
              <a:tabLst>
                <a:tab pos="836294" algn="l"/>
              </a:tabLst>
            </a:pPr>
            <a:r>
              <a:rPr sz="1800" dirty="0">
                <a:latin typeface="Open Sans"/>
                <a:cs typeface="Open Sans"/>
              </a:rPr>
              <a:t>Vectors</a:t>
            </a:r>
            <a:r>
              <a:rPr sz="1800" spc="-55" dirty="0">
                <a:latin typeface="Open Sans"/>
                <a:cs typeface="Open Sans"/>
              </a:rPr>
              <a:t> </a:t>
            </a:r>
            <a:r>
              <a:rPr sz="1800" dirty="0">
                <a:latin typeface="Open Sans"/>
                <a:cs typeface="Open Sans"/>
              </a:rPr>
              <a:t>tend</a:t>
            </a:r>
            <a:r>
              <a:rPr sz="1800" spc="-50" dirty="0">
                <a:latin typeface="Open Sans"/>
                <a:cs typeface="Open Sans"/>
              </a:rPr>
              <a:t> </a:t>
            </a:r>
            <a:r>
              <a:rPr sz="1800" dirty="0">
                <a:latin typeface="Open Sans"/>
                <a:cs typeface="Open Sans"/>
              </a:rPr>
              <a:t>to</a:t>
            </a:r>
            <a:r>
              <a:rPr sz="1800" spc="-55" dirty="0">
                <a:latin typeface="Open Sans"/>
                <a:cs typeface="Open Sans"/>
              </a:rPr>
              <a:t> </a:t>
            </a:r>
            <a:r>
              <a:rPr sz="1800" dirty="0">
                <a:latin typeface="Open Sans"/>
                <a:cs typeface="Open Sans"/>
              </a:rPr>
              <a:t>be</a:t>
            </a:r>
            <a:r>
              <a:rPr sz="1800" spc="-30" dirty="0">
                <a:latin typeface="Open Sans"/>
                <a:cs typeface="Open Sans"/>
              </a:rPr>
              <a:t> </a:t>
            </a:r>
            <a:r>
              <a:rPr sz="1800" b="1" dirty="0">
                <a:latin typeface="Open Sans"/>
                <a:cs typeface="Open Sans"/>
              </a:rPr>
              <a:t>nearly</a:t>
            </a:r>
            <a:r>
              <a:rPr sz="1800" b="1" spc="-50" dirty="0">
                <a:latin typeface="Open Sans"/>
                <a:cs typeface="Open Sans"/>
              </a:rPr>
              <a:t> </a:t>
            </a:r>
            <a:r>
              <a:rPr sz="1800" b="1" spc="-10" dirty="0">
                <a:latin typeface="Open Sans"/>
                <a:cs typeface="Open Sans"/>
              </a:rPr>
              <a:t>orthogonal</a:t>
            </a:r>
            <a:endParaRPr sz="1800">
              <a:latin typeface="Open Sans"/>
              <a:cs typeface="Open Sans"/>
            </a:endParaRPr>
          </a:p>
          <a:p>
            <a:pPr marL="379095" indent="-366395">
              <a:lnSpc>
                <a:spcPct val="100000"/>
              </a:lnSpc>
              <a:spcBef>
                <a:spcPts val="325"/>
              </a:spcBef>
              <a:buFont typeface="Arial"/>
              <a:buChar char="●"/>
              <a:tabLst>
                <a:tab pos="379095" algn="l"/>
              </a:tabLst>
            </a:pPr>
            <a:r>
              <a:rPr sz="1800" spc="-10" dirty="0">
                <a:latin typeface="Open Sans"/>
                <a:cs typeface="Open Sans"/>
              </a:rPr>
              <a:t>Distances</a:t>
            </a:r>
            <a:r>
              <a:rPr sz="1800" spc="-65" dirty="0">
                <a:latin typeface="Open Sans"/>
                <a:cs typeface="Open Sans"/>
              </a:rPr>
              <a:t> </a:t>
            </a:r>
            <a:r>
              <a:rPr sz="1800" dirty="0">
                <a:latin typeface="Open Sans"/>
                <a:cs typeface="Open Sans"/>
              </a:rPr>
              <a:t>become</a:t>
            </a:r>
            <a:r>
              <a:rPr sz="1800" spc="-60" dirty="0">
                <a:latin typeface="Open Sans"/>
                <a:cs typeface="Open Sans"/>
              </a:rPr>
              <a:t> </a:t>
            </a:r>
            <a:r>
              <a:rPr sz="1800" dirty="0">
                <a:latin typeface="Open Sans"/>
                <a:cs typeface="Open Sans"/>
              </a:rPr>
              <a:t>less</a:t>
            </a:r>
            <a:r>
              <a:rPr sz="1800" spc="-65" dirty="0">
                <a:latin typeface="Open Sans"/>
                <a:cs typeface="Open Sans"/>
              </a:rPr>
              <a:t> </a:t>
            </a:r>
            <a:r>
              <a:rPr sz="1800" spc="-10" dirty="0">
                <a:latin typeface="Open Sans"/>
                <a:cs typeface="Open Sans"/>
              </a:rPr>
              <a:t>informative</a:t>
            </a:r>
            <a:endParaRPr sz="1800">
              <a:latin typeface="Open Sans"/>
              <a:cs typeface="Open San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4762" y="-4762"/>
            <a:ext cx="9153525" cy="720090"/>
            <a:chOff x="-4762" y="-4762"/>
            <a:chExt cx="9153525" cy="7200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02600" y="51874"/>
              <a:ext cx="525174" cy="60665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0"/>
              <a:ext cx="9144000" cy="710565"/>
            </a:xfrm>
            <a:custGeom>
              <a:avLst/>
              <a:gdLst/>
              <a:ahLst/>
              <a:cxnLst/>
              <a:rect l="l" t="t" r="r" b="b"/>
              <a:pathLst>
                <a:path w="9144000" h="710565">
                  <a:moveTo>
                    <a:pt x="9143999" y="710399"/>
                  </a:moveTo>
                  <a:lnTo>
                    <a:pt x="0" y="710399"/>
                  </a:lnTo>
                  <a:lnTo>
                    <a:pt x="0" y="0"/>
                  </a:lnTo>
                  <a:lnTo>
                    <a:pt x="9143999" y="0"/>
                  </a:lnTo>
                  <a:lnTo>
                    <a:pt x="9143999" y="710399"/>
                  </a:lnTo>
                  <a:close/>
                </a:path>
              </a:pathLst>
            </a:custGeom>
            <a:solidFill>
              <a:srgbClr val="981E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144000" cy="710565"/>
            </a:xfrm>
            <a:custGeom>
              <a:avLst/>
              <a:gdLst/>
              <a:ahLst/>
              <a:cxnLst/>
              <a:rect l="l" t="t" r="r" b="b"/>
              <a:pathLst>
                <a:path w="9144000" h="710565">
                  <a:moveTo>
                    <a:pt x="0" y="0"/>
                  </a:moveTo>
                  <a:lnTo>
                    <a:pt x="9143999" y="0"/>
                  </a:lnTo>
                  <a:lnTo>
                    <a:pt x="9143999" y="710399"/>
                  </a:lnTo>
                  <a:lnTo>
                    <a:pt x="0" y="7103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">
              <a:lnSpc>
                <a:spcPct val="100000"/>
              </a:lnSpc>
              <a:spcBef>
                <a:spcPts val="100"/>
              </a:spcBef>
            </a:pPr>
            <a:r>
              <a:rPr spc="-140" dirty="0">
                <a:latin typeface="Arial Narrow"/>
                <a:cs typeface="Arial Narrow"/>
              </a:rPr>
              <a:t>High-</a:t>
            </a:r>
            <a:r>
              <a:rPr spc="-145" dirty="0">
                <a:latin typeface="Arial Narrow"/>
                <a:cs typeface="Arial Narrow"/>
              </a:rPr>
              <a:t>Dimensional</a:t>
            </a:r>
            <a:r>
              <a:rPr spc="20" dirty="0">
                <a:latin typeface="Arial Narrow"/>
                <a:cs typeface="Arial Narrow"/>
              </a:rPr>
              <a:t> </a:t>
            </a:r>
            <a:r>
              <a:rPr spc="-204" dirty="0">
                <a:latin typeface="Arial Narrow"/>
                <a:cs typeface="Arial Narrow"/>
              </a:rPr>
              <a:t>Spaces</a:t>
            </a: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02600" y="51874"/>
            <a:ext cx="525174" cy="6066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4725" y="1289106"/>
            <a:ext cx="3175635" cy="1235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indent="-366395">
              <a:lnSpc>
                <a:spcPct val="100000"/>
              </a:lnSpc>
              <a:spcBef>
                <a:spcPts val="100"/>
              </a:spcBef>
              <a:buFont typeface="Arial"/>
              <a:buChar char="●"/>
              <a:tabLst>
                <a:tab pos="469265" algn="l"/>
              </a:tabLst>
            </a:pPr>
            <a:r>
              <a:rPr sz="1800" spc="-10" dirty="0">
                <a:latin typeface="Open Sans"/>
                <a:cs typeface="Open Sans"/>
              </a:rPr>
              <a:t>Distances</a:t>
            </a:r>
            <a:r>
              <a:rPr sz="1800" spc="-40" dirty="0">
                <a:latin typeface="Open Sans"/>
                <a:cs typeface="Open Sans"/>
              </a:rPr>
              <a:t> </a:t>
            </a:r>
            <a:r>
              <a:rPr sz="1800" spc="-10" dirty="0">
                <a:latin typeface="Open Sans"/>
                <a:cs typeface="Open Sans"/>
              </a:rPr>
              <a:t>cluster:</a:t>
            </a:r>
            <a:endParaRPr sz="1800">
              <a:latin typeface="Open Sans"/>
              <a:cs typeface="Open Sans"/>
            </a:endParaRPr>
          </a:p>
          <a:p>
            <a:pPr>
              <a:lnSpc>
                <a:spcPct val="100000"/>
              </a:lnSpc>
            </a:pPr>
            <a:endParaRPr sz="180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305"/>
              </a:spcBef>
            </a:pPr>
            <a:endParaRPr sz="18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Open Sans"/>
                <a:cs typeface="Open Sans"/>
              </a:rPr>
              <a:t>Hard</a:t>
            </a:r>
            <a:r>
              <a:rPr sz="1800" spc="-35" dirty="0">
                <a:latin typeface="Open Sans"/>
                <a:cs typeface="Open Sans"/>
              </a:rPr>
              <a:t> </a:t>
            </a:r>
            <a:r>
              <a:rPr sz="1800" dirty="0">
                <a:latin typeface="Open Sans"/>
                <a:cs typeface="Open Sans"/>
              </a:rPr>
              <a:t>to</a:t>
            </a:r>
            <a:r>
              <a:rPr sz="1800" spc="-35" dirty="0">
                <a:latin typeface="Open Sans"/>
                <a:cs typeface="Open Sans"/>
              </a:rPr>
              <a:t> </a:t>
            </a:r>
            <a:r>
              <a:rPr sz="1800" dirty="0">
                <a:latin typeface="Open Sans"/>
                <a:cs typeface="Open Sans"/>
              </a:rPr>
              <a:t>distinguish</a:t>
            </a:r>
            <a:r>
              <a:rPr sz="1800" spc="-35" dirty="0">
                <a:latin typeface="Open Sans"/>
                <a:cs typeface="Open Sans"/>
              </a:rPr>
              <a:t> </a:t>
            </a:r>
            <a:r>
              <a:rPr sz="1800" spc="-10" dirty="0">
                <a:latin typeface="Open Sans"/>
                <a:cs typeface="Open Sans"/>
              </a:rPr>
              <a:t>neighbors</a:t>
            </a:r>
            <a:endParaRPr sz="1800">
              <a:latin typeface="Open Sans"/>
              <a:cs typeface="Open San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165750" y="1735825"/>
            <a:ext cx="6621145" cy="3193415"/>
            <a:chOff x="1165750" y="1735825"/>
            <a:chExt cx="6621145" cy="319341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65750" y="1735825"/>
              <a:ext cx="3622058" cy="33537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07673" y="2071200"/>
              <a:ext cx="3978726" cy="2857575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-4762" y="-4762"/>
            <a:ext cx="9153525" cy="720090"/>
            <a:chOff x="-4762" y="-4762"/>
            <a:chExt cx="9153525" cy="72009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02600" y="51874"/>
              <a:ext cx="525174" cy="60665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0" y="0"/>
              <a:ext cx="9144000" cy="710565"/>
            </a:xfrm>
            <a:custGeom>
              <a:avLst/>
              <a:gdLst/>
              <a:ahLst/>
              <a:cxnLst/>
              <a:rect l="l" t="t" r="r" b="b"/>
              <a:pathLst>
                <a:path w="9144000" h="710565">
                  <a:moveTo>
                    <a:pt x="9143999" y="710399"/>
                  </a:moveTo>
                  <a:lnTo>
                    <a:pt x="0" y="710399"/>
                  </a:lnTo>
                  <a:lnTo>
                    <a:pt x="0" y="0"/>
                  </a:lnTo>
                  <a:lnTo>
                    <a:pt x="9143999" y="0"/>
                  </a:lnTo>
                  <a:lnTo>
                    <a:pt x="9143999" y="710399"/>
                  </a:lnTo>
                  <a:close/>
                </a:path>
              </a:pathLst>
            </a:custGeom>
            <a:solidFill>
              <a:srgbClr val="981E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0"/>
              <a:ext cx="9144000" cy="710565"/>
            </a:xfrm>
            <a:custGeom>
              <a:avLst/>
              <a:gdLst/>
              <a:ahLst/>
              <a:cxnLst/>
              <a:rect l="l" t="t" r="r" b="b"/>
              <a:pathLst>
                <a:path w="9144000" h="710565">
                  <a:moveTo>
                    <a:pt x="0" y="0"/>
                  </a:moveTo>
                  <a:lnTo>
                    <a:pt x="9143999" y="0"/>
                  </a:lnTo>
                  <a:lnTo>
                    <a:pt x="9143999" y="710399"/>
                  </a:lnTo>
                  <a:lnTo>
                    <a:pt x="0" y="7103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">
              <a:lnSpc>
                <a:spcPct val="100000"/>
              </a:lnSpc>
              <a:spcBef>
                <a:spcPts val="100"/>
              </a:spcBef>
            </a:pPr>
            <a:r>
              <a:rPr spc="-165" dirty="0">
                <a:latin typeface="Arial Narrow"/>
                <a:cs typeface="Arial Narrow"/>
              </a:rPr>
              <a:t>Distance</a:t>
            </a:r>
            <a:r>
              <a:rPr spc="-55" dirty="0">
                <a:latin typeface="Arial Narrow"/>
                <a:cs typeface="Arial Narrow"/>
              </a:rPr>
              <a:t> </a:t>
            </a:r>
            <a:r>
              <a:rPr spc="-150" dirty="0">
                <a:latin typeface="Arial Narrow"/>
                <a:cs typeface="Arial Narrow"/>
              </a:rPr>
              <a:t>Concentration</a:t>
            </a: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02600" y="51874"/>
            <a:ext cx="525174" cy="60665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5249" y="1247958"/>
            <a:ext cx="3529965" cy="97218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379095" indent="-366395">
              <a:lnSpc>
                <a:spcPct val="100000"/>
              </a:lnSpc>
              <a:spcBef>
                <a:spcPts val="420"/>
              </a:spcBef>
              <a:buFont typeface="Arial"/>
              <a:buChar char="●"/>
              <a:tabLst>
                <a:tab pos="379095" algn="l"/>
              </a:tabLst>
            </a:pPr>
            <a:r>
              <a:rPr sz="1800" dirty="0">
                <a:latin typeface="Open Sans"/>
                <a:cs typeface="Open Sans"/>
              </a:rPr>
              <a:t>Angle</a:t>
            </a:r>
            <a:r>
              <a:rPr sz="1800" spc="-60" dirty="0">
                <a:latin typeface="Open Sans"/>
                <a:cs typeface="Open Sans"/>
              </a:rPr>
              <a:t> </a:t>
            </a:r>
            <a:r>
              <a:rPr sz="1800" dirty="0">
                <a:latin typeface="Open Sans"/>
                <a:cs typeface="Open Sans"/>
              </a:rPr>
              <a:t>still</a:t>
            </a:r>
            <a:r>
              <a:rPr sz="1800" spc="-60" dirty="0">
                <a:latin typeface="Open Sans"/>
                <a:cs typeface="Open Sans"/>
              </a:rPr>
              <a:t> </a:t>
            </a:r>
            <a:r>
              <a:rPr sz="1800" dirty="0">
                <a:latin typeface="Open Sans"/>
                <a:cs typeface="Open Sans"/>
              </a:rPr>
              <a:t>varies</a:t>
            </a:r>
            <a:r>
              <a:rPr sz="1800" spc="-60" dirty="0">
                <a:latin typeface="Open Sans"/>
                <a:cs typeface="Open Sans"/>
              </a:rPr>
              <a:t> </a:t>
            </a:r>
            <a:r>
              <a:rPr sz="1800" spc="-10" dirty="0">
                <a:latin typeface="Open Sans"/>
                <a:cs typeface="Open Sans"/>
              </a:rPr>
              <a:t>meaningfully</a:t>
            </a:r>
            <a:endParaRPr sz="1800">
              <a:latin typeface="Open Sans"/>
              <a:cs typeface="Open Sans"/>
            </a:endParaRPr>
          </a:p>
          <a:p>
            <a:pPr marL="379095" indent="-366395">
              <a:lnSpc>
                <a:spcPct val="100000"/>
              </a:lnSpc>
              <a:spcBef>
                <a:spcPts val="325"/>
              </a:spcBef>
              <a:buFont typeface="Arial"/>
              <a:buChar char="●"/>
              <a:tabLst>
                <a:tab pos="379095" algn="l"/>
              </a:tabLst>
            </a:pPr>
            <a:r>
              <a:rPr sz="1800" spc="-10" dirty="0">
                <a:latin typeface="Open Sans"/>
                <a:cs typeface="Open Sans"/>
              </a:rPr>
              <a:t>Preserves</a:t>
            </a:r>
            <a:r>
              <a:rPr sz="1800" spc="-40" dirty="0">
                <a:latin typeface="Open Sans"/>
                <a:cs typeface="Open Sans"/>
              </a:rPr>
              <a:t> </a:t>
            </a:r>
            <a:r>
              <a:rPr sz="1800" dirty="0">
                <a:latin typeface="Open Sans"/>
                <a:cs typeface="Open Sans"/>
              </a:rPr>
              <a:t>relative</a:t>
            </a:r>
            <a:r>
              <a:rPr sz="1800" spc="-40" dirty="0">
                <a:latin typeface="Open Sans"/>
                <a:cs typeface="Open Sans"/>
              </a:rPr>
              <a:t> </a:t>
            </a:r>
            <a:r>
              <a:rPr sz="1800" spc="-10" dirty="0">
                <a:latin typeface="Open Sans"/>
                <a:cs typeface="Open Sans"/>
              </a:rPr>
              <a:t>similarity</a:t>
            </a:r>
            <a:endParaRPr sz="1800">
              <a:latin typeface="Open Sans"/>
              <a:cs typeface="Open Sans"/>
            </a:endParaRPr>
          </a:p>
          <a:p>
            <a:pPr marL="379095" indent="-366395">
              <a:lnSpc>
                <a:spcPct val="100000"/>
              </a:lnSpc>
              <a:spcBef>
                <a:spcPts val="325"/>
              </a:spcBef>
              <a:buFont typeface="Arial"/>
              <a:buChar char="●"/>
              <a:tabLst>
                <a:tab pos="379095" algn="l"/>
              </a:tabLst>
            </a:pPr>
            <a:r>
              <a:rPr sz="1800" dirty="0">
                <a:latin typeface="Open Sans"/>
                <a:cs typeface="Open Sans"/>
              </a:rPr>
              <a:t>More</a:t>
            </a:r>
            <a:r>
              <a:rPr sz="1800" spc="-45" dirty="0">
                <a:latin typeface="Open Sans"/>
                <a:cs typeface="Open Sans"/>
              </a:rPr>
              <a:t> </a:t>
            </a:r>
            <a:r>
              <a:rPr sz="1800" dirty="0">
                <a:latin typeface="Open Sans"/>
                <a:cs typeface="Open Sans"/>
              </a:rPr>
              <a:t>stable</a:t>
            </a:r>
            <a:r>
              <a:rPr sz="1800" spc="-45" dirty="0">
                <a:latin typeface="Open Sans"/>
                <a:cs typeface="Open Sans"/>
              </a:rPr>
              <a:t> </a:t>
            </a:r>
            <a:r>
              <a:rPr sz="1800" dirty="0">
                <a:latin typeface="Open Sans"/>
                <a:cs typeface="Open Sans"/>
              </a:rPr>
              <a:t>for</a:t>
            </a:r>
            <a:r>
              <a:rPr sz="1800" spc="-45" dirty="0">
                <a:latin typeface="Open Sans"/>
                <a:cs typeface="Open Sans"/>
              </a:rPr>
              <a:t> </a:t>
            </a:r>
            <a:r>
              <a:rPr sz="1800" spc="-10" dirty="0">
                <a:latin typeface="Open Sans"/>
                <a:cs typeface="Open Sans"/>
              </a:rPr>
              <a:t>ranking</a:t>
            </a:r>
            <a:endParaRPr sz="1800">
              <a:latin typeface="Open Sans"/>
              <a:cs typeface="Open San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4762" y="-4762"/>
            <a:ext cx="9153525" cy="720090"/>
            <a:chOff x="-4762" y="-4762"/>
            <a:chExt cx="9153525" cy="7200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02600" y="51874"/>
              <a:ext cx="525174" cy="60665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0"/>
              <a:ext cx="9144000" cy="710565"/>
            </a:xfrm>
            <a:custGeom>
              <a:avLst/>
              <a:gdLst/>
              <a:ahLst/>
              <a:cxnLst/>
              <a:rect l="l" t="t" r="r" b="b"/>
              <a:pathLst>
                <a:path w="9144000" h="710565">
                  <a:moveTo>
                    <a:pt x="9143999" y="710399"/>
                  </a:moveTo>
                  <a:lnTo>
                    <a:pt x="0" y="710399"/>
                  </a:lnTo>
                  <a:lnTo>
                    <a:pt x="0" y="0"/>
                  </a:lnTo>
                  <a:lnTo>
                    <a:pt x="9143999" y="0"/>
                  </a:lnTo>
                  <a:lnTo>
                    <a:pt x="9143999" y="710399"/>
                  </a:lnTo>
                  <a:close/>
                </a:path>
              </a:pathLst>
            </a:custGeom>
            <a:solidFill>
              <a:srgbClr val="981E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144000" cy="710565"/>
            </a:xfrm>
            <a:custGeom>
              <a:avLst/>
              <a:gdLst/>
              <a:ahLst/>
              <a:cxnLst/>
              <a:rect l="l" t="t" r="r" b="b"/>
              <a:pathLst>
                <a:path w="9144000" h="710565">
                  <a:moveTo>
                    <a:pt x="0" y="0"/>
                  </a:moveTo>
                  <a:lnTo>
                    <a:pt x="9143999" y="0"/>
                  </a:lnTo>
                  <a:lnTo>
                    <a:pt x="9143999" y="710399"/>
                  </a:lnTo>
                  <a:lnTo>
                    <a:pt x="0" y="7103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 descr="$PPTXTitle"/>
          <p:cNvSpPr txBox="1">
            <a:spLocks noGrp="1"/>
          </p:cNvSpPr>
          <p:nvPr>
            <p:ph type="title"/>
          </p:nvPr>
        </p:nvSpPr>
        <p:spPr>
          <a:xfrm>
            <a:off x="73025" y="171811"/>
            <a:ext cx="183578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40" dirty="0">
                <a:latin typeface="Arial Narrow"/>
                <a:cs typeface="Arial Narrow"/>
              </a:rPr>
              <a:t>Why</a:t>
            </a:r>
            <a:r>
              <a:rPr spc="-50" dirty="0">
                <a:latin typeface="Arial Narrow"/>
                <a:cs typeface="Arial Narrow"/>
              </a:rPr>
              <a:t> </a:t>
            </a:r>
            <a:r>
              <a:rPr spc="-210" dirty="0">
                <a:latin typeface="Arial Narrow"/>
                <a:cs typeface="Arial Narrow"/>
              </a:rPr>
              <a:t>Cosine</a:t>
            </a:r>
            <a:r>
              <a:rPr spc="-50" dirty="0">
                <a:latin typeface="Arial Narrow"/>
                <a:cs typeface="Arial Narrow"/>
              </a:rPr>
              <a:t> </a:t>
            </a:r>
            <a:r>
              <a:rPr spc="-135" dirty="0">
                <a:latin typeface="Arial Narrow"/>
                <a:cs typeface="Arial Narrow"/>
              </a:rPr>
              <a:t>Is</a:t>
            </a:r>
            <a:r>
              <a:rPr spc="-45" dirty="0">
                <a:latin typeface="Arial Narrow"/>
                <a:cs typeface="Arial Narrow"/>
              </a:rPr>
              <a:t> </a:t>
            </a:r>
            <a:r>
              <a:rPr spc="-95" dirty="0">
                <a:latin typeface="Arial Narrow"/>
                <a:cs typeface="Arial Narrow"/>
              </a:rPr>
              <a:t>Better</a:t>
            </a: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02600" y="51874"/>
            <a:ext cx="525174" cy="60665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5249" y="1247958"/>
            <a:ext cx="4356100" cy="97218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379095" indent="-366395">
              <a:lnSpc>
                <a:spcPct val="100000"/>
              </a:lnSpc>
              <a:spcBef>
                <a:spcPts val="420"/>
              </a:spcBef>
              <a:buFont typeface="Arial"/>
              <a:buChar char="●"/>
              <a:tabLst>
                <a:tab pos="379095" algn="l"/>
              </a:tabLst>
            </a:pPr>
            <a:r>
              <a:rPr sz="1800" spc="-10" dirty="0">
                <a:latin typeface="Open Sans"/>
                <a:cs typeface="Open Sans"/>
              </a:rPr>
              <a:t>Goal:</a:t>
            </a:r>
            <a:endParaRPr sz="1800">
              <a:latin typeface="Open Sans"/>
              <a:cs typeface="Open Sans"/>
            </a:endParaRPr>
          </a:p>
          <a:p>
            <a:pPr marL="836294" lvl="1" indent="-415925">
              <a:lnSpc>
                <a:spcPct val="100000"/>
              </a:lnSpc>
              <a:spcBef>
                <a:spcPts val="325"/>
              </a:spcBef>
              <a:buAutoNum type="alphaLcPeriod"/>
              <a:tabLst>
                <a:tab pos="836294" algn="l"/>
              </a:tabLst>
            </a:pPr>
            <a:r>
              <a:rPr sz="1800" dirty="0">
                <a:latin typeface="Open Sans"/>
                <a:cs typeface="Open Sans"/>
              </a:rPr>
              <a:t>Structure</a:t>
            </a:r>
            <a:r>
              <a:rPr sz="1800" spc="-45" dirty="0">
                <a:latin typeface="Open Sans"/>
                <a:cs typeface="Open Sans"/>
              </a:rPr>
              <a:t> </a:t>
            </a:r>
            <a:r>
              <a:rPr sz="1800" dirty="0">
                <a:latin typeface="Open Sans"/>
                <a:cs typeface="Open Sans"/>
              </a:rPr>
              <a:t>the</a:t>
            </a:r>
            <a:r>
              <a:rPr sz="1800" spc="-45" dirty="0">
                <a:latin typeface="Open Sans"/>
                <a:cs typeface="Open Sans"/>
              </a:rPr>
              <a:t> </a:t>
            </a:r>
            <a:r>
              <a:rPr sz="1800" dirty="0">
                <a:latin typeface="Open Sans"/>
                <a:cs typeface="Open Sans"/>
              </a:rPr>
              <a:t>space</a:t>
            </a:r>
            <a:r>
              <a:rPr sz="1800" spc="-45" dirty="0">
                <a:latin typeface="Open Sans"/>
                <a:cs typeface="Open Sans"/>
              </a:rPr>
              <a:t> </a:t>
            </a:r>
            <a:r>
              <a:rPr sz="1800" spc="-10" dirty="0">
                <a:latin typeface="Open Sans"/>
                <a:cs typeface="Open Sans"/>
              </a:rPr>
              <a:t>meaningfully</a:t>
            </a:r>
            <a:endParaRPr sz="1800">
              <a:latin typeface="Open Sans"/>
              <a:cs typeface="Open Sans"/>
            </a:endParaRPr>
          </a:p>
          <a:p>
            <a:pPr marL="379095" indent="-366395">
              <a:lnSpc>
                <a:spcPct val="100000"/>
              </a:lnSpc>
              <a:spcBef>
                <a:spcPts val="325"/>
              </a:spcBef>
              <a:buFont typeface="Arial"/>
              <a:buChar char="●"/>
              <a:tabLst>
                <a:tab pos="379095" algn="l"/>
              </a:tabLst>
            </a:pPr>
            <a:r>
              <a:rPr sz="1800" dirty="0">
                <a:latin typeface="Open Sans"/>
                <a:cs typeface="Open Sans"/>
              </a:rPr>
              <a:t>Done</a:t>
            </a:r>
            <a:r>
              <a:rPr sz="1800" spc="-40" dirty="0">
                <a:latin typeface="Open Sans"/>
                <a:cs typeface="Open Sans"/>
              </a:rPr>
              <a:t> </a:t>
            </a:r>
            <a:r>
              <a:rPr sz="1800" dirty="0">
                <a:latin typeface="Open Sans"/>
                <a:cs typeface="Open Sans"/>
              </a:rPr>
              <a:t>via</a:t>
            </a:r>
            <a:r>
              <a:rPr sz="1800" spc="-25" dirty="0">
                <a:latin typeface="Open Sans"/>
                <a:cs typeface="Open Sans"/>
              </a:rPr>
              <a:t> </a:t>
            </a:r>
            <a:r>
              <a:rPr sz="1800" b="1" dirty="0">
                <a:latin typeface="Open Sans"/>
                <a:cs typeface="Open Sans"/>
              </a:rPr>
              <a:t>metric</a:t>
            </a:r>
            <a:r>
              <a:rPr sz="1800" b="1" spc="-40" dirty="0">
                <a:latin typeface="Open Sans"/>
                <a:cs typeface="Open Sans"/>
              </a:rPr>
              <a:t> </a:t>
            </a:r>
            <a:r>
              <a:rPr sz="1800" b="1" spc="-10" dirty="0">
                <a:latin typeface="Open Sans"/>
                <a:cs typeface="Open Sans"/>
              </a:rPr>
              <a:t>learning</a:t>
            </a:r>
            <a:endParaRPr sz="1800">
              <a:latin typeface="Open Sans"/>
              <a:cs typeface="Open San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4762" y="-4762"/>
            <a:ext cx="9153525" cy="720090"/>
            <a:chOff x="-4762" y="-4762"/>
            <a:chExt cx="9153525" cy="7200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02600" y="51874"/>
              <a:ext cx="525174" cy="60665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0"/>
              <a:ext cx="9144000" cy="710565"/>
            </a:xfrm>
            <a:custGeom>
              <a:avLst/>
              <a:gdLst/>
              <a:ahLst/>
              <a:cxnLst/>
              <a:rect l="l" t="t" r="r" b="b"/>
              <a:pathLst>
                <a:path w="9144000" h="710565">
                  <a:moveTo>
                    <a:pt x="9143999" y="710399"/>
                  </a:moveTo>
                  <a:lnTo>
                    <a:pt x="0" y="710399"/>
                  </a:lnTo>
                  <a:lnTo>
                    <a:pt x="0" y="0"/>
                  </a:lnTo>
                  <a:lnTo>
                    <a:pt x="9143999" y="0"/>
                  </a:lnTo>
                  <a:lnTo>
                    <a:pt x="9143999" y="710399"/>
                  </a:lnTo>
                  <a:close/>
                </a:path>
              </a:pathLst>
            </a:custGeom>
            <a:solidFill>
              <a:srgbClr val="981E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144000" cy="710565"/>
            </a:xfrm>
            <a:custGeom>
              <a:avLst/>
              <a:gdLst/>
              <a:ahLst/>
              <a:cxnLst/>
              <a:rect l="l" t="t" r="r" b="b"/>
              <a:pathLst>
                <a:path w="9144000" h="710565">
                  <a:moveTo>
                    <a:pt x="0" y="0"/>
                  </a:moveTo>
                  <a:lnTo>
                    <a:pt x="9143999" y="0"/>
                  </a:lnTo>
                  <a:lnTo>
                    <a:pt x="9143999" y="710399"/>
                  </a:lnTo>
                  <a:lnTo>
                    <a:pt x="0" y="7103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">
              <a:lnSpc>
                <a:spcPct val="100000"/>
              </a:lnSpc>
              <a:spcBef>
                <a:spcPts val="100"/>
              </a:spcBef>
            </a:pPr>
            <a:r>
              <a:rPr spc="-155" dirty="0">
                <a:latin typeface="Arial Narrow"/>
                <a:cs typeface="Arial Narrow"/>
              </a:rPr>
              <a:t>Learning</a:t>
            </a:r>
            <a:r>
              <a:rPr spc="-70" dirty="0">
                <a:latin typeface="Arial Narrow"/>
                <a:cs typeface="Arial Narrow"/>
              </a:rPr>
              <a:t> </a:t>
            </a:r>
            <a:r>
              <a:rPr spc="-220" dirty="0">
                <a:latin typeface="Arial Narrow"/>
                <a:cs typeface="Arial Narrow"/>
              </a:rPr>
              <a:t>a</a:t>
            </a:r>
            <a:r>
              <a:rPr spc="-65" dirty="0">
                <a:latin typeface="Arial Narrow"/>
                <a:cs typeface="Arial Narrow"/>
              </a:rPr>
              <a:t> </a:t>
            </a:r>
            <a:r>
              <a:rPr spc="-260" dirty="0">
                <a:latin typeface="Arial Narrow"/>
                <a:cs typeface="Arial Narrow"/>
              </a:rPr>
              <a:t>Good</a:t>
            </a:r>
            <a:r>
              <a:rPr spc="-65" dirty="0">
                <a:latin typeface="Arial Narrow"/>
                <a:cs typeface="Arial Narrow"/>
              </a:rPr>
              <a:t> </a:t>
            </a:r>
            <a:r>
              <a:rPr spc="-190" dirty="0">
                <a:latin typeface="Arial Narrow"/>
                <a:cs typeface="Arial Narrow"/>
              </a:rPr>
              <a:t>Embedding</a:t>
            </a:r>
            <a:r>
              <a:rPr spc="-70" dirty="0">
                <a:latin typeface="Arial Narrow"/>
                <a:cs typeface="Arial Narrow"/>
              </a:rPr>
              <a:t> </a:t>
            </a:r>
            <a:r>
              <a:rPr spc="-185" dirty="0">
                <a:latin typeface="Arial Narrow"/>
                <a:cs typeface="Arial Narrow"/>
              </a:rPr>
              <a:t>Space</a:t>
            </a: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02600" y="51874"/>
            <a:ext cx="525174" cy="6066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4725" y="1290616"/>
            <a:ext cx="8364220" cy="2700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469265" algn="l"/>
              </a:tabLst>
            </a:pPr>
            <a:r>
              <a:rPr sz="1500" dirty="0">
                <a:latin typeface="Open Sans"/>
                <a:cs typeface="Open Sans"/>
              </a:rPr>
              <a:t>Explain</a:t>
            </a:r>
            <a:r>
              <a:rPr sz="1500" spc="-45" dirty="0">
                <a:latin typeface="Open Sans"/>
                <a:cs typeface="Open Sans"/>
              </a:rPr>
              <a:t> </a:t>
            </a:r>
            <a:r>
              <a:rPr sz="1500" dirty="0">
                <a:latin typeface="Open Sans"/>
                <a:cs typeface="Open Sans"/>
              </a:rPr>
              <a:t>how</a:t>
            </a:r>
            <a:r>
              <a:rPr sz="1500" spc="-40" dirty="0">
                <a:latin typeface="Open Sans"/>
                <a:cs typeface="Open Sans"/>
              </a:rPr>
              <a:t> </a:t>
            </a:r>
            <a:r>
              <a:rPr sz="1500" dirty="0">
                <a:latin typeface="Open Sans"/>
                <a:cs typeface="Open Sans"/>
              </a:rPr>
              <a:t>images</a:t>
            </a:r>
            <a:r>
              <a:rPr sz="1500" spc="-45" dirty="0">
                <a:latin typeface="Open Sans"/>
                <a:cs typeface="Open Sans"/>
              </a:rPr>
              <a:t> </a:t>
            </a:r>
            <a:r>
              <a:rPr sz="1500" dirty="0">
                <a:latin typeface="Open Sans"/>
                <a:cs typeface="Open Sans"/>
              </a:rPr>
              <a:t>are</a:t>
            </a:r>
            <a:r>
              <a:rPr sz="1500" spc="-40" dirty="0">
                <a:latin typeface="Open Sans"/>
                <a:cs typeface="Open Sans"/>
              </a:rPr>
              <a:t> </a:t>
            </a:r>
            <a:r>
              <a:rPr sz="1500" dirty="0">
                <a:latin typeface="Open Sans"/>
                <a:cs typeface="Open Sans"/>
              </a:rPr>
              <a:t>represented</a:t>
            </a:r>
            <a:r>
              <a:rPr sz="1500" spc="-40" dirty="0">
                <a:latin typeface="Open Sans"/>
                <a:cs typeface="Open Sans"/>
              </a:rPr>
              <a:t> </a:t>
            </a:r>
            <a:r>
              <a:rPr sz="1500" dirty="0">
                <a:latin typeface="Open Sans"/>
                <a:cs typeface="Open Sans"/>
              </a:rPr>
              <a:t>as</a:t>
            </a:r>
            <a:r>
              <a:rPr sz="1500" spc="-45" dirty="0">
                <a:latin typeface="Open Sans"/>
                <a:cs typeface="Open Sans"/>
              </a:rPr>
              <a:t> </a:t>
            </a:r>
            <a:r>
              <a:rPr sz="1500" spc="-10" dirty="0">
                <a:latin typeface="Open Sans"/>
                <a:cs typeface="Open Sans"/>
              </a:rPr>
              <a:t>embeddings</a:t>
            </a:r>
            <a:r>
              <a:rPr sz="1500" spc="-40" dirty="0">
                <a:latin typeface="Open Sans"/>
                <a:cs typeface="Open Sans"/>
              </a:rPr>
              <a:t> </a:t>
            </a:r>
            <a:r>
              <a:rPr sz="1500" dirty="0">
                <a:latin typeface="Open Sans"/>
                <a:cs typeface="Open Sans"/>
              </a:rPr>
              <a:t>for</a:t>
            </a:r>
            <a:r>
              <a:rPr sz="1500" spc="-45" dirty="0">
                <a:latin typeface="Open Sans"/>
                <a:cs typeface="Open Sans"/>
              </a:rPr>
              <a:t> </a:t>
            </a:r>
            <a:r>
              <a:rPr sz="1500" dirty="0">
                <a:latin typeface="Open Sans"/>
                <a:cs typeface="Open Sans"/>
              </a:rPr>
              <a:t>retrieval</a:t>
            </a:r>
            <a:r>
              <a:rPr sz="1500" spc="-40" dirty="0">
                <a:latin typeface="Open Sans"/>
                <a:cs typeface="Open Sans"/>
              </a:rPr>
              <a:t> </a:t>
            </a:r>
            <a:r>
              <a:rPr sz="1500" spc="-10" dirty="0">
                <a:latin typeface="Open Sans"/>
                <a:cs typeface="Open Sans"/>
              </a:rPr>
              <a:t>tasks.</a:t>
            </a:r>
            <a:endParaRPr sz="1500">
              <a:latin typeface="Open Sans"/>
              <a:cs typeface="Open Sans"/>
            </a:endParaRPr>
          </a:p>
          <a:p>
            <a:pPr marL="12700" marR="1039494" indent="456565">
              <a:lnSpc>
                <a:spcPct val="105200"/>
              </a:lnSpc>
              <a:spcBef>
                <a:spcPts val="1200"/>
              </a:spcBef>
              <a:buAutoNum type="arabicPeriod"/>
              <a:tabLst>
                <a:tab pos="469265" algn="l"/>
              </a:tabLst>
            </a:pPr>
            <a:r>
              <a:rPr sz="1500" dirty="0">
                <a:latin typeface="Open Sans"/>
                <a:cs typeface="Open Sans"/>
              </a:rPr>
              <a:t>Diﬀerentiate</a:t>
            </a:r>
            <a:r>
              <a:rPr sz="1500" spc="-40" dirty="0">
                <a:latin typeface="Open Sans"/>
                <a:cs typeface="Open Sans"/>
              </a:rPr>
              <a:t> </a:t>
            </a:r>
            <a:r>
              <a:rPr sz="1500" dirty="0">
                <a:latin typeface="Open Sans"/>
                <a:cs typeface="Open Sans"/>
              </a:rPr>
              <a:t>cosine</a:t>
            </a:r>
            <a:r>
              <a:rPr sz="1500" spc="-35" dirty="0">
                <a:latin typeface="Open Sans"/>
                <a:cs typeface="Open Sans"/>
              </a:rPr>
              <a:t> </a:t>
            </a:r>
            <a:r>
              <a:rPr sz="1500" dirty="0">
                <a:latin typeface="Open Sans"/>
                <a:cs typeface="Open Sans"/>
              </a:rPr>
              <a:t>similarity</a:t>
            </a:r>
            <a:r>
              <a:rPr sz="1500" spc="-35" dirty="0">
                <a:latin typeface="Open Sans"/>
                <a:cs typeface="Open Sans"/>
              </a:rPr>
              <a:t> </a:t>
            </a:r>
            <a:r>
              <a:rPr sz="1500" dirty="0">
                <a:latin typeface="Open Sans"/>
                <a:cs typeface="Open Sans"/>
              </a:rPr>
              <a:t>from</a:t>
            </a:r>
            <a:r>
              <a:rPr sz="1500" spc="-35" dirty="0">
                <a:latin typeface="Open Sans"/>
                <a:cs typeface="Open Sans"/>
              </a:rPr>
              <a:t> </a:t>
            </a:r>
            <a:r>
              <a:rPr sz="1500" dirty="0">
                <a:latin typeface="Open Sans"/>
                <a:cs typeface="Open Sans"/>
              </a:rPr>
              <a:t>dot</a:t>
            </a:r>
            <a:r>
              <a:rPr sz="1500" spc="-35" dirty="0">
                <a:latin typeface="Open Sans"/>
                <a:cs typeface="Open Sans"/>
              </a:rPr>
              <a:t> </a:t>
            </a:r>
            <a:r>
              <a:rPr sz="1500" dirty="0">
                <a:latin typeface="Open Sans"/>
                <a:cs typeface="Open Sans"/>
              </a:rPr>
              <a:t>product</a:t>
            </a:r>
            <a:r>
              <a:rPr sz="1500" spc="-35" dirty="0">
                <a:latin typeface="Open Sans"/>
                <a:cs typeface="Open Sans"/>
              </a:rPr>
              <a:t> </a:t>
            </a:r>
            <a:r>
              <a:rPr sz="1500" dirty="0">
                <a:latin typeface="Open Sans"/>
                <a:cs typeface="Open Sans"/>
              </a:rPr>
              <a:t>and</a:t>
            </a:r>
            <a:r>
              <a:rPr sz="1500" spc="-40" dirty="0">
                <a:latin typeface="Open Sans"/>
                <a:cs typeface="Open Sans"/>
              </a:rPr>
              <a:t> </a:t>
            </a:r>
            <a:r>
              <a:rPr sz="1500" spc="-10" dirty="0">
                <a:latin typeface="Open Sans"/>
                <a:cs typeface="Open Sans"/>
              </a:rPr>
              <a:t>understand</a:t>
            </a:r>
            <a:r>
              <a:rPr sz="1500" spc="-35" dirty="0">
                <a:latin typeface="Open Sans"/>
                <a:cs typeface="Open Sans"/>
              </a:rPr>
              <a:t> </a:t>
            </a:r>
            <a:r>
              <a:rPr sz="1500" dirty="0">
                <a:latin typeface="Open Sans"/>
                <a:cs typeface="Open Sans"/>
              </a:rPr>
              <a:t>when</a:t>
            </a:r>
            <a:r>
              <a:rPr sz="1500" spc="-35" dirty="0">
                <a:latin typeface="Open Sans"/>
                <a:cs typeface="Open Sans"/>
              </a:rPr>
              <a:t> </a:t>
            </a:r>
            <a:r>
              <a:rPr sz="1500" dirty="0">
                <a:latin typeface="Open Sans"/>
                <a:cs typeface="Open Sans"/>
              </a:rPr>
              <a:t>each</a:t>
            </a:r>
            <a:r>
              <a:rPr sz="1500" spc="-35" dirty="0">
                <a:latin typeface="Open Sans"/>
                <a:cs typeface="Open Sans"/>
              </a:rPr>
              <a:t> </a:t>
            </a:r>
            <a:r>
              <a:rPr sz="1500" spc="-25" dirty="0">
                <a:latin typeface="Open Sans"/>
                <a:cs typeface="Open Sans"/>
              </a:rPr>
              <a:t>is </a:t>
            </a:r>
            <a:r>
              <a:rPr sz="1500" spc="-10" dirty="0">
                <a:latin typeface="Open Sans"/>
                <a:cs typeface="Open Sans"/>
              </a:rPr>
              <a:t>appropriate.</a:t>
            </a:r>
            <a:endParaRPr sz="1500">
              <a:latin typeface="Open Sans"/>
              <a:cs typeface="Open Sans"/>
            </a:endParaRPr>
          </a:p>
          <a:p>
            <a:pPr marL="469265" indent="-456565">
              <a:lnSpc>
                <a:spcPct val="100000"/>
              </a:lnSpc>
              <a:spcBef>
                <a:spcPts val="1295"/>
              </a:spcBef>
              <a:buAutoNum type="arabicPeriod"/>
              <a:tabLst>
                <a:tab pos="469265" algn="l"/>
              </a:tabLst>
            </a:pPr>
            <a:r>
              <a:rPr sz="1500" dirty="0">
                <a:latin typeface="Open Sans"/>
                <a:cs typeface="Open Sans"/>
              </a:rPr>
              <a:t>Describe</a:t>
            </a:r>
            <a:r>
              <a:rPr sz="1500" spc="-35" dirty="0">
                <a:latin typeface="Open Sans"/>
                <a:cs typeface="Open Sans"/>
              </a:rPr>
              <a:t> </a:t>
            </a:r>
            <a:r>
              <a:rPr sz="1500" dirty="0">
                <a:latin typeface="Open Sans"/>
                <a:cs typeface="Open Sans"/>
              </a:rPr>
              <a:t>how</a:t>
            </a:r>
            <a:r>
              <a:rPr sz="1500" spc="-30" dirty="0">
                <a:latin typeface="Open Sans"/>
                <a:cs typeface="Open Sans"/>
              </a:rPr>
              <a:t> </a:t>
            </a:r>
            <a:r>
              <a:rPr sz="1500" dirty="0">
                <a:latin typeface="Open Sans"/>
                <a:cs typeface="Open Sans"/>
              </a:rPr>
              <a:t>learned</a:t>
            </a:r>
            <a:r>
              <a:rPr sz="1500" spc="-30" dirty="0">
                <a:latin typeface="Open Sans"/>
                <a:cs typeface="Open Sans"/>
              </a:rPr>
              <a:t> </a:t>
            </a:r>
            <a:r>
              <a:rPr sz="1500" dirty="0">
                <a:latin typeface="Open Sans"/>
                <a:cs typeface="Open Sans"/>
              </a:rPr>
              <a:t>metric</a:t>
            </a:r>
            <a:r>
              <a:rPr sz="1500" spc="-30" dirty="0">
                <a:latin typeface="Open Sans"/>
                <a:cs typeface="Open Sans"/>
              </a:rPr>
              <a:t> </a:t>
            </a:r>
            <a:r>
              <a:rPr sz="1500" dirty="0">
                <a:latin typeface="Open Sans"/>
                <a:cs typeface="Open Sans"/>
              </a:rPr>
              <a:t>spaces</a:t>
            </a:r>
            <a:r>
              <a:rPr sz="1500" spc="-30" dirty="0">
                <a:latin typeface="Open Sans"/>
                <a:cs typeface="Open Sans"/>
              </a:rPr>
              <a:t> </a:t>
            </a:r>
            <a:r>
              <a:rPr sz="1500" dirty="0">
                <a:latin typeface="Open Sans"/>
                <a:cs typeface="Open Sans"/>
              </a:rPr>
              <a:t>enable</a:t>
            </a:r>
            <a:r>
              <a:rPr sz="1500" spc="-30" dirty="0">
                <a:latin typeface="Open Sans"/>
                <a:cs typeface="Open Sans"/>
              </a:rPr>
              <a:t> </a:t>
            </a:r>
            <a:r>
              <a:rPr sz="1500" dirty="0">
                <a:latin typeface="Open Sans"/>
                <a:cs typeface="Open Sans"/>
              </a:rPr>
              <a:t>semantically</a:t>
            </a:r>
            <a:r>
              <a:rPr sz="1500" spc="-30" dirty="0">
                <a:latin typeface="Open Sans"/>
                <a:cs typeface="Open Sans"/>
              </a:rPr>
              <a:t> </a:t>
            </a:r>
            <a:r>
              <a:rPr sz="1500" spc="-10" dirty="0">
                <a:latin typeface="Open Sans"/>
                <a:cs typeface="Open Sans"/>
              </a:rPr>
              <a:t>meaningful</a:t>
            </a:r>
            <a:r>
              <a:rPr sz="1500" spc="-30" dirty="0">
                <a:latin typeface="Open Sans"/>
                <a:cs typeface="Open Sans"/>
              </a:rPr>
              <a:t> </a:t>
            </a:r>
            <a:r>
              <a:rPr sz="1500" spc="-10" dirty="0">
                <a:latin typeface="Open Sans"/>
                <a:cs typeface="Open Sans"/>
              </a:rPr>
              <a:t>similarity.</a:t>
            </a:r>
            <a:endParaRPr sz="1500">
              <a:latin typeface="Open Sans"/>
              <a:cs typeface="Open Sans"/>
            </a:endParaRPr>
          </a:p>
          <a:p>
            <a:pPr marL="469265" indent="-456565">
              <a:lnSpc>
                <a:spcPct val="100000"/>
              </a:lnSpc>
              <a:spcBef>
                <a:spcPts val="1295"/>
              </a:spcBef>
              <a:buAutoNum type="arabicPeriod"/>
              <a:tabLst>
                <a:tab pos="469265" algn="l"/>
              </a:tabLst>
            </a:pPr>
            <a:r>
              <a:rPr sz="1500" dirty="0">
                <a:latin typeface="Open Sans"/>
                <a:cs typeface="Open Sans"/>
              </a:rPr>
              <a:t>Explain</a:t>
            </a:r>
            <a:r>
              <a:rPr sz="1500" spc="-40" dirty="0">
                <a:latin typeface="Open Sans"/>
                <a:cs typeface="Open Sans"/>
              </a:rPr>
              <a:t> </a:t>
            </a:r>
            <a:r>
              <a:rPr sz="1500" dirty="0">
                <a:latin typeface="Open Sans"/>
                <a:cs typeface="Open Sans"/>
              </a:rPr>
              <a:t>how</a:t>
            </a:r>
            <a:r>
              <a:rPr sz="1500" spc="-35" dirty="0">
                <a:latin typeface="Open Sans"/>
                <a:cs typeface="Open Sans"/>
              </a:rPr>
              <a:t> </a:t>
            </a:r>
            <a:r>
              <a:rPr sz="1500" spc="-10" dirty="0">
                <a:latin typeface="Open Sans"/>
                <a:cs typeface="Open Sans"/>
              </a:rPr>
              <a:t>cross-</a:t>
            </a:r>
            <a:r>
              <a:rPr sz="1500" dirty="0">
                <a:latin typeface="Open Sans"/>
                <a:cs typeface="Open Sans"/>
              </a:rPr>
              <a:t>modal</a:t>
            </a:r>
            <a:r>
              <a:rPr sz="1500" spc="-35" dirty="0">
                <a:latin typeface="Open Sans"/>
                <a:cs typeface="Open Sans"/>
              </a:rPr>
              <a:t> </a:t>
            </a:r>
            <a:r>
              <a:rPr sz="1500" dirty="0">
                <a:latin typeface="Open Sans"/>
                <a:cs typeface="Open Sans"/>
              </a:rPr>
              <a:t>retrieval</a:t>
            </a:r>
            <a:r>
              <a:rPr sz="1500" spc="-40" dirty="0">
                <a:latin typeface="Open Sans"/>
                <a:cs typeface="Open Sans"/>
              </a:rPr>
              <a:t> </a:t>
            </a:r>
            <a:r>
              <a:rPr sz="1500" dirty="0">
                <a:latin typeface="Open Sans"/>
                <a:cs typeface="Open Sans"/>
              </a:rPr>
              <a:t>maps</a:t>
            </a:r>
            <a:r>
              <a:rPr sz="1500" spc="-35" dirty="0">
                <a:latin typeface="Open Sans"/>
                <a:cs typeface="Open Sans"/>
              </a:rPr>
              <a:t> </a:t>
            </a:r>
            <a:r>
              <a:rPr sz="1500" dirty="0">
                <a:latin typeface="Open Sans"/>
                <a:cs typeface="Open Sans"/>
              </a:rPr>
              <a:t>text</a:t>
            </a:r>
            <a:r>
              <a:rPr sz="1500" spc="-35" dirty="0">
                <a:latin typeface="Open Sans"/>
                <a:cs typeface="Open Sans"/>
              </a:rPr>
              <a:t> </a:t>
            </a:r>
            <a:r>
              <a:rPr sz="1500" dirty="0">
                <a:latin typeface="Open Sans"/>
                <a:cs typeface="Open Sans"/>
              </a:rPr>
              <a:t>and</a:t>
            </a:r>
            <a:r>
              <a:rPr sz="1500" spc="-40" dirty="0">
                <a:latin typeface="Open Sans"/>
                <a:cs typeface="Open Sans"/>
              </a:rPr>
              <a:t> </a:t>
            </a:r>
            <a:r>
              <a:rPr sz="1500" dirty="0">
                <a:latin typeface="Open Sans"/>
                <a:cs typeface="Open Sans"/>
              </a:rPr>
              <a:t>images</a:t>
            </a:r>
            <a:r>
              <a:rPr sz="1500" spc="-35" dirty="0">
                <a:latin typeface="Open Sans"/>
                <a:cs typeface="Open Sans"/>
              </a:rPr>
              <a:t> </a:t>
            </a:r>
            <a:r>
              <a:rPr sz="1500" dirty="0">
                <a:latin typeface="Open Sans"/>
                <a:cs typeface="Open Sans"/>
              </a:rPr>
              <a:t>into</a:t>
            </a:r>
            <a:r>
              <a:rPr sz="1500" spc="-35" dirty="0">
                <a:latin typeface="Open Sans"/>
                <a:cs typeface="Open Sans"/>
              </a:rPr>
              <a:t> </a:t>
            </a:r>
            <a:r>
              <a:rPr sz="1500" dirty="0">
                <a:latin typeface="Open Sans"/>
                <a:cs typeface="Open Sans"/>
              </a:rPr>
              <a:t>a</a:t>
            </a:r>
            <a:r>
              <a:rPr sz="1500" spc="-40" dirty="0">
                <a:latin typeface="Open Sans"/>
                <a:cs typeface="Open Sans"/>
              </a:rPr>
              <a:t> </a:t>
            </a:r>
            <a:r>
              <a:rPr sz="1500" dirty="0">
                <a:latin typeface="Open Sans"/>
                <a:cs typeface="Open Sans"/>
              </a:rPr>
              <a:t>shared</a:t>
            </a:r>
            <a:r>
              <a:rPr sz="1500" spc="-35" dirty="0">
                <a:latin typeface="Open Sans"/>
                <a:cs typeface="Open Sans"/>
              </a:rPr>
              <a:t> </a:t>
            </a:r>
            <a:r>
              <a:rPr sz="1500" spc="-10" dirty="0">
                <a:latin typeface="Open Sans"/>
                <a:cs typeface="Open Sans"/>
              </a:rPr>
              <a:t>embedding</a:t>
            </a:r>
            <a:r>
              <a:rPr sz="1500" spc="-35" dirty="0">
                <a:latin typeface="Open Sans"/>
                <a:cs typeface="Open Sans"/>
              </a:rPr>
              <a:t> </a:t>
            </a:r>
            <a:r>
              <a:rPr sz="1500" spc="-10" dirty="0">
                <a:latin typeface="Open Sans"/>
                <a:cs typeface="Open Sans"/>
              </a:rPr>
              <a:t>space.</a:t>
            </a:r>
            <a:endParaRPr sz="1500">
              <a:latin typeface="Open Sans"/>
              <a:cs typeface="Open Sans"/>
            </a:endParaRPr>
          </a:p>
          <a:p>
            <a:pPr marL="469265" indent="-456565">
              <a:lnSpc>
                <a:spcPct val="100000"/>
              </a:lnSpc>
              <a:spcBef>
                <a:spcPts val="1290"/>
              </a:spcBef>
              <a:buAutoNum type="arabicPeriod"/>
              <a:tabLst>
                <a:tab pos="469265" algn="l"/>
              </a:tabLst>
            </a:pPr>
            <a:r>
              <a:rPr sz="1500" dirty="0">
                <a:latin typeface="Open Sans"/>
                <a:cs typeface="Open Sans"/>
              </a:rPr>
              <a:t>Evaluate</a:t>
            </a:r>
            <a:r>
              <a:rPr sz="1500" spc="-50" dirty="0">
                <a:latin typeface="Open Sans"/>
                <a:cs typeface="Open Sans"/>
              </a:rPr>
              <a:t> </a:t>
            </a:r>
            <a:r>
              <a:rPr sz="1500" dirty="0">
                <a:latin typeface="Open Sans"/>
                <a:cs typeface="Open Sans"/>
              </a:rPr>
              <a:t>retrieval</a:t>
            </a:r>
            <a:r>
              <a:rPr sz="1500" spc="-45" dirty="0">
                <a:latin typeface="Open Sans"/>
                <a:cs typeface="Open Sans"/>
              </a:rPr>
              <a:t> </a:t>
            </a:r>
            <a:r>
              <a:rPr sz="1500" dirty="0">
                <a:latin typeface="Open Sans"/>
                <a:cs typeface="Open Sans"/>
              </a:rPr>
              <a:t>performance</a:t>
            </a:r>
            <a:r>
              <a:rPr sz="1500" spc="-50" dirty="0">
                <a:latin typeface="Open Sans"/>
                <a:cs typeface="Open Sans"/>
              </a:rPr>
              <a:t> </a:t>
            </a:r>
            <a:r>
              <a:rPr sz="1500" dirty="0">
                <a:latin typeface="Open Sans"/>
                <a:cs typeface="Open Sans"/>
              </a:rPr>
              <a:t>using</a:t>
            </a:r>
            <a:r>
              <a:rPr sz="1500" spc="-45" dirty="0">
                <a:latin typeface="Open Sans"/>
                <a:cs typeface="Open Sans"/>
              </a:rPr>
              <a:t> </a:t>
            </a:r>
            <a:r>
              <a:rPr sz="1500" dirty="0">
                <a:latin typeface="Open Sans"/>
                <a:cs typeface="Open Sans"/>
              </a:rPr>
              <a:t>Recall@K</a:t>
            </a:r>
            <a:r>
              <a:rPr sz="1500" spc="-50" dirty="0">
                <a:latin typeface="Open Sans"/>
                <a:cs typeface="Open Sans"/>
              </a:rPr>
              <a:t> </a:t>
            </a:r>
            <a:r>
              <a:rPr sz="1500" dirty="0">
                <a:latin typeface="Open Sans"/>
                <a:cs typeface="Open Sans"/>
              </a:rPr>
              <a:t>and</a:t>
            </a:r>
            <a:r>
              <a:rPr sz="1500" spc="-45" dirty="0">
                <a:latin typeface="Open Sans"/>
                <a:cs typeface="Open Sans"/>
              </a:rPr>
              <a:t> </a:t>
            </a:r>
            <a:r>
              <a:rPr sz="1500" spc="-20" dirty="0">
                <a:latin typeface="Open Sans"/>
                <a:cs typeface="Open Sans"/>
              </a:rPr>
              <a:t>mAP.</a:t>
            </a:r>
            <a:endParaRPr sz="1500">
              <a:latin typeface="Open Sans"/>
              <a:cs typeface="Open Sans"/>
            </a:endParaRPr>
          </a:p>
          <a:p>
            <a:pPr marL="12700" marR="287655" indent="456565">
              <a:lnSpc>
                <a:spcPct val="105200"/>
              </a:lnSpc>
              <a:spcBef>
                <a:spcPts val="1200"/>
              </a:spcBef>
              <a:buAutoNum type="arabicPeriod"/>
              <a:tabLst>
                <a:tab pos="469265" algn="l"/>
              </a:tabLst>
            </a:pPr>
            <a:r>
              <a:rPr sz="1500" dirty="0">
                <a:latin typeface="Open Sans"/>
                <a:cs typeface="Open Sans"/>
              </a:rPr>
              <a:t>Interpret</a:t>
            </a:r>
            <a:r>
              <a:rPr sz="1500" spc="-35" dirty="0">
                <a:latin typeface="Open Sans"/>
                <a:cs typeface="Open Sans"/>
              </a:rPr>
              <a:t> </a:t>
            </a:r>
            <a:r>
              <a:rPr sz="1500" dirty="0">
                <a:latin typeface="Open Sans"/>
                <a:cs typeface="Open Sans"/>
              </a:rPr>
              <a:t>retrieval</a:t>
            </a:r>
            <a:r>
              <a:rPr sz="1500" spc="-30" dirty="0">
                <a:latin typeface="Open Sans"/>
                <a:cs typeface="Open Sans"/>
              </a:rPr>
              <a:t> </a:t>
            </a:r>
            <a:r>
              <a:rPr sz="1500" dirty="0">
                <a:latin typeface="Open Sans"/>
                <a:cs typeface="Open Sans"/>
              </a:rPr>
              <a:t>results</a:t>
            </a:r>
            <a:r>
              <a:rPr sz="1500" spc="-35" dirty="0">
                <a:latin typeface="Open Sans"/>
                <a:cs typeface="Open Sans"/>
              </a:rPr>
              <a:t> </a:t>
            </a:r>
            <a:r>
              <a:rPr sz="1500" dirty="0">
                <a:latin typeface="Open Sans"/>
                <a:cs typeface="Open Sans"/>
              </a:rPr>
              <a:t>and</a:t>
            </a:r>
            <a:r>
              <a:rPr sz="1500" spc="-35" dirty="0">
                <a:latin typeface="Open Sans"/>
                <a:cs typeface="Open Sans"/>
              </a:rPr>
              <a:t> </a:t>
            </a:r>
            <a:r>
              <a:rPr sz="1500" dirty="0">
                <a:latin typeface="Open Sans"/>
                <a:cs typeface="Open Sans"/>
              </a:rPr>
              <a:t>reason</a:t>
            </a:r>
            <a:r>
              <a:rPr sz="1500" spc="-30" dirty="0">
                <a:latin typeface="Open Sans"/>
                <a:cs typeface="Open Sans"/>
              </a:rPr>
              <a:t> </a:t>
            </a:r>
            <a:r>
              <a:rPr sz="1500" dirty="0">
                <a:latin typeface="Open Sans"/>
                <a:cs typeface="Open Sans"/>
              </a:rPr>
              <a:t>about</a:t>
            </a:r>
            <a:r>
              <a:rPr sz="1500" spc="-35" dirty="0">
                <a:latin typeface="Open Sans"/>
                <a:cs typeface="Open Sans"/>
              </a:rPr>
              <a:t> </a:t>
            </a:r>
            <a:r>
              <a:rPr sz="1500" dirty="0">
                <a:latin typeface="Open Sans"/>
                <a:cs typeface="Open Sans"/>
              </a:rPr>
              <a:t>what</a:t>
            </a:r>
            <a:r>
              <a:rPr sz="1500" spc="-30" dirty="0">
                <a:latin typeface="Open Sans"/>
                <a:cs typeface="Open Sans"/>
              </a:rPr>
              <a:t> </a:t>
            </a:r>
            <a:r>
              <a:rPr sz="1500" dirty="0">
                <a:latin typeface="Open Sans"/>
                <a:cs typeface="Open Sans"/>
              </a:rPr>
              <a:t>makes</a:t>
            </a:r>
            <a:r>
              <a:rPr sz="1500" spc="-35" dirty="0">
                <a:latin typeface="Open Sans"/>
                <a:cs typeface="Open Sans"/>
              </a:rPr>
              <a:t> </a:t>
            </a:r>
            <a:r>
              <a:rPr sz="1500" dirty="0">
                <a:latin typeface="Open Sans"/>
                <a:cs typeface="Open Sans"/>
              </a:rPr>
              <a:t>a</a:t>
            </a:r>
            <a:r>
              <a:rPr sz="1500" spc="-30" dirty="0">
                <a:latin typeface="Open Sans"/>
                <a:cs typeface="Open Sans"/>
              </a:rPr>
              <a:t> </a:t>
            </a:r>
            <a:r>
              <a:rPr sz="1500" dirty="0">
                <a:latin typeface="Open Sans"/>
                <a:cs typeface="Open Sans"/>
              </a:rPr>
              <a:t>retrieval</a:t>
            </a:r>
            <a:r>
              <a:rPr sz="1500" spc="-35" dirty="0">
                <a:latin typeface="Open Sans"/>
                <a:cs typeface="Open Sans"/>
              </a:rPr>
              <a:t> </a:t>
            </a:r>
            <a:r>
              <a:rPr sz="1500" dirty="0">
                <a:latin typeface="Open Sans"/>
                <a:cs typeface="Open Sans"/>
              </a:rPr>
              <a:t>system</a:t>
            </a:r>
            <a:r>
              <a:rPr sz="1500" spc="-30" dirty="0">
                <a:latin typeface="Open Sans"/>
                <a:cs typeface="Open Sans"/>
              </a:rPr>
              <a:t> </a:t>
            </a:r>
            <a:r>
              <a:rPr sz="1500" dirty="0">
                <a:latin typeface="Open Sans"/>
                <a:cs typeface="Open Sans"/>
              </a:rPr>
              <a:t>succeed</a:t>
            </a:r>
            <a:r>
              <a:rPr sz="1500" spc="-35" dirty="0">
                <a:latin typeface="Open Sans"/>
                <a:cs typeface="Open Sans"/>
              </a:rPr>
              <a:t> </a:t>
            </a:r>
            <a:r>
              <a:rPr sz="1500" spc="-25" dirty="0">
                <a:latin typeface="Open Sans"/>
                <a:cs typeface="Open Sans"/>
              </a:rPr>
              <a:t>or </a:t>
            </a:r>
            <a:r>
              <a:rPr sz="1500" spc="-10" dirty="0">
                <a:latin typeface="Open Sans"/>
                <a:cs typeface="Open Sans"/>
              </a:rPr>
              <a:t>fail.</a:t>
            </a:r>
            <a:endParaRPr sz="1500">
              <a:latin typeface="Open Sans"/>
              <a:cs typeface="Open San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4762" y="-4762"/>
            <a:ext cx="9153525" cy="720090"/>
            <a:chOff x="-4762" y="-4762"/>
            <a:chExt cx="9153525" cy="7200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02600" y="51874"/>
              <a:ext cx="525174" cy="60665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0"/>
              <a:ext cx="9144000" cy="710565"/>
            </a:xfrm>
            <a:custGeom>
              <a:avLst/>
              <a:gdLst/>
              <a:ahLst/>
              <a:cxnLst/>
              <a:rect l="l" t="t" r="r" b="b"/>
              <a:pathLst>
                <a:path w="9144000" h="710565">
                  <a:moveTo>
                    <a:pt x="9143999" y="710399"/>
                  </a:moveTo>
                  <a:lnTo>
                    <a:pt x="0" y="710399"/>
                  </a:lnTo>
                  <a:lnTo>
                    <a:pt x="0" y="0"/>
                  </a:lnTo>
                  <a:lnTo>
                    <a:pt x="9143999" y="0"/>
                  </a:lnTo>
                  <a:lnTo>
                    <a:pt x="9143999" y="710399"/>
                  </a:lnTo>
                  <a:close/>
                </a:path>
              </a:pathLst>
            </a:custGeom>
            <a:solidFill>
              <a:srgbClr val="981E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144000" cy="710565"/>
            </a:xfrm>
            <a:custGeom>
              <a:avLst/>
              <a:gdLst/>
              <a:ahLst/>
              <a:cxnLst/>
              <a:rect l="l" t="t" r="r" b="b"/>
              <a:pathLst>
                <a:path w="9144000" h="710565">
                  <a:moveTo>
                    <a:pt x="0" y="0"/>
                  </a:moveTo>
                  <a:lnTo>
                    <a:pt x="9143999" y="0"/>
                  </a:lnTo>
                  <a:lnTo>
                    <a:pt x="9143999" y="710399"/>
                  </a:lnTo>
                  <a:lnTo>
                    <a:pt x="0" y="7103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">
              <a:lnSpc>
                <a:spcPct val="100000"/>
              </a:lnSpc>
              <a:spcBef>
                <a:spcPts val="100"/>
              </a:spcBef>
            </a:pPr>
            <a:r>
              <a:rPr spc="-155" dirty="0">
                <a:latin typeface="Arial Narrow"/>
                <a:cs typeface="Arial Narrow"/>
              </a:rPr>
              <a:t>Learning</a:t>
            </a:r>
            <a:r>
              <a:rPr spc="-70" dirty="0">
                <a:latin typeface="Arial Narrow"/>
                <a:cs typeface="Arial Narrow"/>
              </a:rPr>
              <a:t> </a:t>
            </a:r>
            <a:r>
              <a:rPr spc="-155" dirty="0">
                <a:latin typeface="Arial Narrow"/>
                <a:cs typeface="Arial Narrow"/>
              </a:rPr>
              <a:t>Objectives</a:t>
            </a: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02600" y="51874"/>
            <a:ext cx="525174" cy="60665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4725" y="1289106"/>
            <a:ext cx="3656329" cy="1235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indent="-366395">
              <a:lnSpc>
                <a:spcPct val="100000"/>
              </a:lnSpc>
              <a:spcBef>
                <a:spcPts val="100"/>
              </a:spcBef>
              <a:buFont typeface="Arial"/>
              <a:buChar char="●"/>
              <a:tabLst>
                <a:tab pos="469265" algn="l"/>
              </a:tabLst>
            </a:pPr>
            <a:r>
              <a:rPr sz="1800" dirty="0">
                <a:latin typeface="Open Sans"/>
                <a:cs typeface="Open Sans"/>
              </a:rPr>
              <a:t>Input:</a:t>
            </a:r>
            <a:r>
              <a:rPr sz="1800" spc="-45" dirty="0">
                <a:latin typeface="Open Sans"/>
                <a:cs typeface="Open Sans"/>
              </a:rPr>
              <a:t> </a:t>
            </a:r>
            <a:r>
              <a:rPr sz="1800" dirty="0">
                <a:latin typeface="Open Sans"/>
                <a:cs typeface="Open Sans"/>
              </a:rPr>
              <a:t>face</a:t>
            </a:r>
            <a:r>
              <a:rPr sz="1800" spc="-40" dirty="0">
                <a:latin typeface="Open Sans"/>
                <a:cs typeface="Open Sans"/>
              </a:rPr>
              <a:t> </a:t>
            </a:r>
            <a:r>
              <a:rPr sz="1800" spc="-10" dirty="0">
                <a:latin typeface="Open Sans"/>
                <a:cs typeface="Open Sans"/>
              </a:rPr>
              <a:t>image</a:t>
            </a:r>
            <a:endParaRPr sz="18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1520"/>
              </a:spcBef>
            </a:pPr>
            <a:r>
              <a:rPr sz="1800" spc="-10" dirty="0">
                <a:latin typeface="Open Sans"/>
                <a:cs typeface="Open Sans"/>
              </a:rPr>
              <a:t>Output:</a:t>
            </a:r>
            <a:endParaRPr sz="1800">
              <a:latin typeface="Open Sans"/>
              <a:cs typeface="Open Sans"/>
            </a:endParaRPr>
          </a:p>
          <a:p>
            <a:pPr marL="469265" indent="-366395">
              <a:lnSpc>
                <a:spcPct val="100000"/>
              </a:lnSpc>
              <a:spcBef>
                <a:spcPts val="1525"/>
              </a:spcBef>
              <a:buFont typeface="Arial"/>
              <a:buChar char="●"/>
              <a:tabLst>
                <a:tab pos="469265" algn="l"/>
              </a:tabLst>
            </a:pPr>
            <a:r>
              <a:rPr sz="1800" dirty="0">
                <a:latin typeface="Open Sans"/>
                <a:cs typeface="Open Sans"/>
              </a:rPr>
              <a:t>Same</a:t>
            </a:r>
            <a:r>
              <a:rPr sz="1800" spc="-45" dirty="0">
                <a:latin typeface="Open Sans"/>
                <a:cs typeface="Open Sans"/>
              </a:rPr>
              <a:t> </a:t>
            </a:r>
            <a:r>
              <a:rPr sz="1800" dirty="0">
                <a:latin typeface="Open Sans"/>
                <a:cs typeface="Open Sans"/>
              </a:rPr>
              <a:t>identity</a:t>
            </a:r>
            <a:r>
              <a:rPr sz="1800" spc="-30" dirty="0">
                <a:latin typeface="Open Sans"/>
                <a:cs typeface="Open Sans"/>
              </a:rPr>
              <a:t> </a:t>
            </a:r>
            <a:r>
              <a:rPr sz="1800" dirty="0">
                <a:latin typeface="Arial"/>
                <a:cs typeface="Arial"/>
              </a:rPr>
              <a:t>→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dirty="0">
                <a:latin typeface="Open Sans"/>
                <a:cs typeface="Open Sans"/>
              </a:rPr>
              <a:t>close</a:t>
            </a:r>
            <a:r>
              <a:rPr sz="1800" spc="-40" dirty="0">
                <a:latin typeface="Open Sans"/>
                <a:cs typeface="Open Sans"/>
              </a:rPr>
              <a:t> </a:t>
            </a:r>
            <a:r>
              <a:rPr sz="1800" spc="-10" dirty="0">
                <a:latin typeface="Open Sans"/>
                <a:cs typeface="Open Sans"/>
              </a:rPr>
              <a:t>vectors</a:t>
            </a:r>
            <a:endParaRPr sz="1800">
              <a:latin typeface="Open Sans"/>
              <a:cs typeface="Open San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1325" y="1638225"/>
            <a:ext cx="1611073" cy="40276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6550" y="2571750"/>
            <a:ext cx="4896724" cy="2262000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-4762" y="-4762"/>
            <a:ext cx="9153525" cy="720090"/>
            <a:chOff x="-4762" y="-4762"/>
            <a:chExt cx="9153525" cy="72009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02600" y="51874"/>
              <a:ext cx="525174" cy="60665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0"/>
              <a:ext cx="9144000" cy="710565"/>
            </a:xfrm>
            <a:custGeom>
              <a:avLst/>
              <a:gdLst/>
              <a:ahLst/>
              <a:cxnLst/>
              <a:rect l="l" t="t" r="r" b="b"/>
              <a:pathLst>
                <a:path w="9144000" h="710565">
                  <a:moveTo>
                    <a:pt x="9143999" y="710399"/>
                  </a:moveTo>
                  <a:lnTo>
                    <a:pt x="0" y="710399"/>
                  </a:lnTo>
                  <a:lnTo>
                    <a:pt x="0" y="0"/>
                  </a:lnTo>
                  <a:lnTo>
                    <a:pt x="9143999" y="0"/>
                  </a:lnTo>
                  <a:lnTo>
                    <a:pt x="9143999" y="710399"/>
                  </a:lnTo>
                  <a:close/>
                </a:path>
              </a:pathLst>
            </a:custGeom>
            <a:solidFill>
              <a:srgbClr val="981E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0"/>
              <a:ext cx="9144000" cy="710565"/>
            </a:xfrm>
            <a:custGeom>
              <a:avLst/>
              <a:gdLst/>
              <a:ahLst/>
              <a:cxnLst/>
              <a:rect l="l" t="t" r="r" b="b"/>
              <a:pathLst>
                <a:path w="9144000" h="710565">
                  <a:moveTo>
                    <a:pt x="0" y="0"/>
                  </a:moveTo>
                  <a:lnTo>
                    <a:pt x="9143999" y="0"/>
                  </a:lnTo>
                  <a:lnTo>
                    <a:pt x="9143999" y="710399"/>
                  </a:lnTo>
                  <a:lnTo>
                    <a:pt x="0" y="7103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">
              <a:lnSpc>
                <a:spcPct val="100000"/>
              </a:lnSpc>
              <a:spcBef>
                <a:spcPts val="100"/>
              </a:spcBef>
            </a:pPr>
            <a:r>
              <a:rPr spc="-195" dirty="0">
                <a:latin typeface="Arial Narrow"/>
                <a:cs typeface="Arial Narrow"/>
              </a:rPr>
              <a:t>FaceNet</a:t>
            </a:r>
            <a:r>
              <a:rPr spc="-60" dirty="0">
                <a:latin typeface="Arial Narrow"/>
                <a:cs typeface="Arial Narrow"/>
              </a:rPr>
              <a:t> </a:t>
            </a:r>
            <a:r>
              <a:rPr spc="-190" dirty="0">
                <a:latin typeface="Arial Narrow"/>
                <a:cs typeface="Arial Narrow"/>
              </a:rPr>
              <a:t>Example</a:t>
            </a: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02600" y="51874"/>
            <a:ext cx="525174" cy="60665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5249" y="1247958"/>
            <a:ext cx="3585845" cy="97218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379095" indent="-366395">
              <a:lnSpc>
                <a:spcPct val="100000"/>
              </a:lnSpc>
              <a:spcBef>
                <a:spcPts val="420"/>
              </a:spcBef>
              <a:buFont typeface="Arial"/>
              <a:buChar char="●"/>
              <a:tabLst>
                <a:tab pos="379095" algn="l"/>
              </a:tabLst>
            </a:pPr>
            <a:r>
              <a:rPr sz="1800" dirty="0">
                <a:latin typeface="Open Sans"/>
                <a:cs typeface="Open Sans"/>
              </a:rPr>
              <a:t>Anchor</a:t>
            </a:r>
          </a:p>
          <a:p>
            <a:pPr marL="379095" indent="-366395">
              <a:lnSpc>
                <a:spcPct val="100000"/>
              </a:lnSpc>
              <a:spcBef>
                <a:spcPts val="325"/>
              </a:spcBef>
              <a:buFont typeface="Arial"/>
              <a:buChar char="●"/>
              <a:tabLst>
                <a:tab pos="379095" algn="l"/>
              </a:tabLst>
            </a:pPr>
            <a:r>
              <a:rPr sz="1800" dirty="0">
                <a:latin typeface="Open Sans"/>
                <a:cs typeface="Open Sans"/>
              </a:rPr>
              <a:t>Positive</a:t>
            </a:r>
            <a:r>
              <a:rPr sz="1800" spc="-75" dirty="0">
                <a:latin typeface="Open Sans"/>
                <a:cs typeface="Open Sans"/>
              </a:rPr>
              <a:t> </a:t>
            </a:r>
            <a:r>
              <a:rPr sz="1800" dirty="0">
                <a:latin typeface="Open Sans"/>
                <a:cs typeface="Open Sans"/>
              </a:rPr>
              <a:t>(same</a:t>
            </a:r>
            <a:r>
              <a:rPr sz="1800" spc="-75" dirty="0">
                <a:latin typeface="Open Sans"/>
                <a:cs typeface="Open Sans"/>
              </a:rPr>
              <a:t> </a:t>
            </a:r>
            <a:r>
              <a:rPr sz="1800" spc="-10" dirty="0">
                <a:latin typeface="Open Sans"/>
                <a:cs typeface="Open Sans"/>
              </a:rPr>
              <a:t>class)</a:t>
            </a:r>
            <a:endParaRPr sz="1800" dirty="0">
              <a:latin typeface="Open Sans"/>
              <a:cs typeface="Open Sans"/>
            </a:endParaRPr>
          </a:p>
          <a:p>
            <a:pPr marL="379095" indent="-366395">
              <a:lnSpc>
                <a:spcPct val="100000"/>
              </a:lnSpc>
              <a:spcBef>
                <a:spcPts val="325"/>
              </a:spcBef>
              <a:buFont typeface="Arial"/>
              <a:buChar char="●"/>
              <a:tabLst>
                <a:tab pos="379095" algn="l"/>
              </a:tabLst>
            </a:pPr>
            <a:r>
              <a:rPr sz="1800">
                <a:latin typeface="Open Sans"/>
                <a:cs typeface="Open Sans"/>
              </a:rPr>
              <a:t>Negative</a:t>
            </a:r>
            <a:r>
              <a:rPr sz="1800" spc="-70">
                <a:latin typeface="Open Sans"/>
                <a:cs typeface="Open Sans"/>
              </a:rPr>
              <a:t> </a:t>
            </a:r>
            <a:r>
              <a:rPr sz="1800" spc="-10" dirty="0">
                <a:latin typeface="Open Sans"/>
                <a:cs typeface="Open Sans"/>
              </a:rPr>
              <a:t>(diﬀerent</a:t>
            </a:r>
            <a:r>
              <a:rPr sz="1800" spc="-65" dirty="0">
                <a:latin typeface="Open Sans"/>
                <a:cs typeface="Open Sans"/>
              </a:rPr>
              <a:t> </a:t>
            </a:r>
            <a:r>
              <a:rPr sz="1800" spc="-10" dirty="0">
                <a:latin typeface="Open Sans"/>
                <a:cs typeface="Open Sans"/>
              </a:rPr>
              <a:t>class)</a:t>
            </a:r>
            <a:endParaRPr sz="1800" dirty="0">
              <a:latin typeface="Open Sans"/>
              <a:cs typeface="Open San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3500" y="2724150"/>
            <a:ext cx="4876799" cy="1142999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-4762" y="-4762"/>
            <a:ext cx="9153525" cy="720090"/>
            <a:chOff x="-4762" y="-4762"/>
            <a:chExt cx="9153525" cy="72009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02600" y="51874"/>
              <a:ext cx="525174" cy="60665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0"/>
              <a:ext cx="9144000" cy="710565"/>
            </a:xfrm>
            <a:custGeom>
              <a:avLst/>
              <a:gdLst/>
              <a:ahLst/>
              <a:cxnLst/>
              <a:rect l="l" t="t" r="r" b="b"/>
              <a:pathLst>
                <a:path w="9144000" h="710565">
                  <a:moveTo>
                    <a:pt x="9143999" y="710399"/>
                  </a:moveTo>
                  <a:lnTo>
                    <a:pt x="0" y="710399"/>
                  </a:lnTo>
                  <a:lnTo>
                    <a:pt x="0" y="0"/>
                  </a:lnTo>
                  <a:lnTo>
                    <a:pt x="9143999" y="0"/>
                  </a:lnTo>
                  <a:lnTo>
                    <a:pt x="9143999" y="710399"/>
                  </a:lnTo>
                  <a:close/>
                </a:path>
              </a:pathLst>
            </a:custGeom>
            <a:solidFill>
              <a:srgbClr val="981E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9144000" cy="710565"/>
            </a:xfrm>
            <a:custGeom>
              <a:avLst/>
              <a:gdLst/>
              <a:ahLst/>
              <a:cxnLst/>
              <a:rect l="l" t="t" r="r" b="b"/>
              <a:pathLst>
                <a:path w="9144000" h="710565">
                  <a:moveTo>
                    <a:pt x="0" y="0"/>
                  </a:moveTo>
                  <a:lnTo>
                    <a:pt x="9143999" y="0"/>
                  </a:lnTo>
                  <a:lnTo>
                    <a:pt x="9143999" y="710399"/>
                  </a:lnTo>
                  <a:lnTo>
                    <a:pt x="0" y="7103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 descr="$PPTXTitle"/>
          <p:cNvSpPr txBox="1">
            <a:spLocks noGrp="1"/>
          </p:cNvSpPr>
          <p:nvPr>
            <p:ph type="title"/>
          </p:nvPr>
        </p:nvSpPr>
        <p:spPr>
          <a:xfrm>
            <a:off x="73025" y="171811"/>
            <a:ext cx="116776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14" dirty="0">
                <a:latin typeface="Arial Narrow"/>
                <a:cs typeface="Arial Narrow"/>
              </a:rPr>
              <a:t>Triplet</a:t>
            </a:r>
            <a:r>
              <a:rPr spc="-15" dirty="0">
                <a:latin typeface="Arial Narrow"/>
                <a:cs typeface="Arial Narrow"/>
              </a:rPr>
              <a:t> </a:t>
            </a:r>
            <a:r>
              <a:rPr spc="-140" dirty="0">
                <a:latin typeface="Arial Narrow"/>
                <a:cs typeface="Arial Narrow"/>
              </a:rPr>
              <a:t>Setup</a:t>
            </a: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02600" y="51874"/>
            <a:ext cx="525174" cy="60665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8D7740-F1F9-BB19-64B6-412646DD7E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59"/>
            <a:ext cx="9144000" cy="510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8536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5249" y="2692710"/>
            <a:ext cx="15335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9095" indent="-366395">
              <a:lnSpc>
                <a:spcPct val="100000"/>
              </a:lnSpc>
              <a:spcBef>
                <a:spcPts val="100"/>
              </a:spcBef>
              <a:buFont typeface="Arial"/>
              <a:buChar char="●"/>
              <a:tabLst>
                <a:tab pos="379095" algn="l"/>
              </a:tabLst>
            </a:pPr>
            <a:r>
              <a:rPr sz="1800" dirty="0">
                <a:latin typeface="Cambria"/>
                <a:cs typeface="Cambria"/>
              </a:rPr>
              <a:t>𝛂</a:t>
            </a:r>
            <a:r>
              <a:rPr sz="1800" spc="30" dirty="0">
                <a:latin typeface="Cambria"/>
                <a:cs typeface="Cambria"/>
              </a:rPr>
              <a:t> </a:t>
            </a:r>
            <a:r>
              <a:rPr sz="1800" dirty="0">
                <a:latin typeface="Open Sans"/>
                <a:cs typeface="Open Sans"/>
              </a:rPr>
              <a:t>=</a:t>
            </a:r>
            <a:r>
              <a:rPr sz="1800" spc="-40" dirty="0">
                <a:latin typeface="Open Sans"/>
                <a:cs typeface="Open Sans"/>
              </a:rPr>
              <a:t> </a:t>
            </a:r>
            <a:r>
              <a:rPr sz="1800" spc="-10" dirty="0">
                <a:latin typeface="Open Sans"/>
                <a:cs typeface="Open Sans"/>
              </a:rPr>
              <a:t>margin</a:t>
            </a:r>
            <a:endParaRPr sz="1800" dirty="0">
              <a:latin typeface="Open Sans"/>
              <a:cs typeface="Open San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12307" y="1260782"/>
            <a:ext cx="6173527" cy="974767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-4762" y="-4762"/>
            <a:ext cx="9153525" cy="720090"/>
            <a:chOff x="-4762" y="-4762"/>
            <a:chExt cx="9153525" cy="72009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02600" y="51874"/>
              <a:ext cx="525174" cy="60665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0"/>
              <a:ext cx="9144000" cy="710565"/>
            </a:xfrm>
            <a:custGeom>
              <a:avLst/>
              <a:gdLst/>
              <a:ahLst/>
              <a:cxnLst/>
              <a:rect l="l" t="t" r="r" b="b"/>
              <a:pathLst>
                <a:path w="9144000" h="710565">
                  <a:moveTo>
                    <a:pt x="9143999" y="710399"/>
                  </a:moveTo>
                  <a:lnTo>
                    <a:pt x="0" y="710399"/>
                  </a:lnTo>
                  <a:lnTo>
                    <a:pt x="0" y="0"/>
                  </a:lnTo>
                  <a:lnTo>
                    <a:pt x="9143999" y="0"/>
                  </a:lnTo>
                  <a:lnTo>
                    <a:pt x="9143999" y="710399"/>
                  </a:lnTo>
                  <a:close/>
                </a:path>
              </a:pathLst>
            </a:custGeom>
            <a:solidFill>
              <a:srgbClr val="981E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9144000" cy="710565"/>
            </a:xfrm>
            <a:custGeom>
              <a:avLst/>
              <a:gdLst/>
              <a:ahLst/>
              <a:cxnLst/>
              <a:rect l="l" t="t" r="r" b="b"/>
              <a:pathLst>
                <a:path w="9144000" h="710565">
                  <a:moveTo>
                    <a:pt x="0" y="0"/>
                  </a:moveTo>
                  <a:lnTo>
                    <a:pt x="9143999" y="0"/>
                  </a:lnTo>
                  <a:lnTo>
                    <a:pt x="9143999" y="710399"/>
                  </a:lnTo>
                  <a:lnTo>
                    <a:pt x="0" y="7103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 descr="$PPTXTitle"/>
          <p:cNvSpPr txBox="1">
            <a:spLocks noGrp="1"/>
          </p:cNvSpPr>
          <p:nvPr>
            <p:ph type="title"/>
          </p:nvPr>
        </p:nvSpPr>
        <p:spPr>
          <a:xfrm>
            <a:off x="73025" y="171811"/>
            <a:ext cx="1042669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14" dirty="0">
                <a:latin typeface="Arial Narrow"/>
                <a:cs typeface="Arial Narrow"/>
              </a:rPr>
              <a:t>Triplet</a:t>
            </a:r>
            <a:r>
              <a:rPr spc="-15" dirty="0">
                <a:latin typeface="Arial Narrow"/>
                <a:cs typeface="Arial Narrow"/>
              </a:rPr>
              <a:t> </a:t>
            </a:r>
            <a:r>
              <a:rPr spc="-229" dirty="0">
                <a:latin typeface="Arial Narrow"/>
                <a:cs typeface="Arial Narrow"/>
              </a:rPr>
              <a:t>Loss</a:t>
            </a: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02600" y="51874"/>
            <a:ext cx="525174" cy="60665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4725" y="1289106"/>
            <a:ext cx="1556385" cy="2171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indent="-366395">
              <a:lnSpc>
                <a:spcPct val="100000"/>
              </a:lnSpc>
              <a:spcBef>
                <a:spcPts val="100"/>
              </a:spcBef>
              <a:buFont typeface="Arial"/>
              <a:buChar char="●"/>
              <a:tabLst>
                <a:tab pos="469265" algn="l"/>
              </a:tabLst>
            </a:pPr>
            <a:r>
              <a:rPr sz="1800" spc="-10" dirty="0">
                <a:latin typeface="Open Sans"/>
                <a:cs typeface="Open Sans"/>
              </a:rPr>
              <a:t>Minimize:</a:t>
            </a:r>
            <a:endParaRPr sz="1800">
              <a:latin typeface="Open Sans"/>
              <a:cs typeface="Open Sans"/>
            </a:endParaRPr>
          </a:p>
          <a:p>
            <a:pPr marL="12700" marR="5080" indent="456565">
              <a:lnSpc>
                <a:spcPct val="341100"/>
              </a:lnSpc>
              <a:buFont typeface="Arial"/>
              <a:buChar char="●"/>
              <a:tabLst>
                <a:tab pos="469265" algn="l"/>
              </a:tabLst>
            </a:pPr>
            <a:r>
              <a:rPr sz="1800" spc="-10" dirty="0">
                <a:latin typeface="Open Sans"/>
                <a:cs typeface="Open Sans"/>
              </a:rPr>
              <a:t>Maximize: Constraint:</a:t>
            </a:r>
            <a:endParaRPr sz="1800">
              <a:latin typeface="Open Sans"/>
              <a:cs typeface="Open San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08889" y="1748439"/>
            <a:ext cx="1195335" cy="31875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9249" y="2571750"/>
            <a:ext cx="1354695" cy="39844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96904" y="3638954"/>
            <a:ext cx="3494435" cy="388271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-4762" y="-4762"/>
            <a:ext cx="9153525" cy="720090"/>
            <a:chOff x="-4762" y="-4762"/>
            <a:chExt cx="9153525" cy="720090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402600" y="51874"/>
              <a:ext cx="525174" cy="60665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0" y="0"/>
              <a:ext cx="9144000" cy="710565"/>
            </a:xfrm>
            <a:custGeom>
              <a:avLst/>
              <a:gdLst/>
              <a:ahLst/>
              <a:cxnLst/>
              <a:rect l="l" t="t" r="r" b="b"/>
              <a:pathLst>
                <a:path w="9144000" h="710565">
                  <a:moveTo>
                    <a:pt x="9143999" y="710399"/>
                  </a:moveTo>
                  <a:lnTo>
                    <a:pt x="0" y="710399"/>
                  </a:lnTo>
                  <a:lnTo>
                    <a:pt x="0" y="0"/>
                  </a:lnTo>
                  <a:lnTo>
                    <a:pt x="9143999" y="0"/>
                  </a:lnTo>
                  <a:lnTo>
                    <a:pt x="9143999" y="710399"/>
                  </a:lnTo>
                  <a:close/>
                </a:path>
              </a:pathLst>
            </a:custGeom>
            <a:solidFill>
              <a:srgbClr val="981E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0"/>
              <a:ext cx="9144000" cy="710565"/>
            </a:xfrm>
            <a:custGeom>
              <a:avLst/>
              <a:gdLst/>
              <a:ahLst/>
              <a:cxnLst/>
              <a:rect l="l" t="t" r="r" b="b"/>
              <a:pathLst>
                <a:path w="9144000" h="710565">
                  <a:moveTo>
                    <a:pt x="0" y="0"/>
                  </a:moveTo>
                  <a:lnTo>
                    <a:pt x="9143999" y="0"/>
                  </a:lnTo>
                  <a:lnTo>
                    <a:pt x="9143999" y="710399"/>
                  </a:lnTo>
                  <a:lnTo>
                    <a:pt x="0" y="7103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">
              <a:lnSpc>
                <a:spcPct val="100000"/>
              </a:lnSpc>
              <a:spcBef>
                <a:spcPts val="100"/>
              </a:spcBef>
            </a:pPr>
            <a:r>
              <a:rPr spc="-114" dirty="0">
                <a:latin typeface="Arial Narrow"/>
                <a:cs typeface="Arial Narrow"/>
              </a:rPr>
              <a:t>Triplet</a:t>
            </a:r>
            <a:r>
              <a:rPr spc="-35" dirty="0">
                <a:latin typeface="Arial Narrow"/>
                <a:cs typeface="Arial Narrow"/>
              </a:rPr>
              <a:t> </a:t>
            </a:r>
            <a:r>
              <a:rPr spc="-250" dirty="0">
                <a:latin typeface="Arial Narrow"/>
                <a:cs typeface="Arial Narrow"/>
              </a:rPr>
              <a:t>Loss</a:t>
            </a:r>
            <a:r>
              <a:rPr spc="-35" dirty="0">
                <a:latin typeface="Arial Narrow"/>
                <a:cs typeface="Arial Narrow"/>
              </a:rPr>
              <a:t> </a:t>
            </a:r>
            <a:r>
              <a:rPr spc="-75" dirty="0">
                <a:latin typeface="Arial Narrow"/>
                <a:cs typeface="Arial Narrow"/>
              </a:rPr>
              <a:t>Intuition</a:t>
            </a:r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402600" y="51874"/>
            <a:ext cx="525174" cy="60665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5249" y="1247958"/>
            <a:ext cx="4400550" cy="65659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379095" indent="-366395">
              <a:lnSpc>
                <a:spcPct val="100000"/>
              </a:lnSpc>
              <a:spcBef>
                <a:spcPts val="420"/>
              </a:spcBef>
              <a:buFont typeface="Arial"/>
              <a:buChar char="●"/>
              <a:tabLst>
                <a:tab pos="379095" algn="l"/>
              </a:tabLst>
            </a:pPr>
            <a:r>
              <a:rPr sz="1800" dirty="0">
                <a:latin typeface="Open Sans"/>
                <a:cs typeface="Open Sans"/>
              </a:rPr>
              <a:t>Clusters</a:t>
            </a:r>
            <a:r>
              <a:rPr sz="1800" spc="-85" dirty="0">
                <a:latin typeface="Open Sans"/>
                <a:cs typeface="Open Sans"/>
              </a:rPr>
              <a:t> </a:t>
            </a:r>
            <a:r>
              <a:rPr sz="1800" dirty="0">
                <a:latin typeface="Open Sans"/>
                <a:cs typeface="Open Sans"/>
              </a:rPr>
              <a:t>form</a:t>
            </a:r>
            <a:r>
              <a:rPr sz="1800" spc="-85" dirty="0">
                <a:latin typeface="Open Sans"/>
                <a:cs typeface="Open Sans"/>
              </a:rPr>
              <a:t> </a:t>
            </a:r>
            <a:r>
              <a:rPr sz="1800" spc="-10" dirty="0">
                <a:latin typeface="Open Sans"/>
                <a:cs typeface="Open Sans"/>
              </a:rPr>
              <a:t>naturally</a:t>
            </a:r>
            <a:endParaRPr sz="1800">
              <a:latin typeface="Open Sans"/>
              <a:cs typeface="Open Sans"/>
            </a:endParaRPr>
          </a:p>
          <a:p>
            <a:pPr marL="379095" indent="-366395">
              <a:lnSpc>
                <a:spcPct val="100000"/>
              </a:lnSpc>
              <a:spcBef>
                <a:spcPts val="325"/>
              </a:spcBef>
              <a:buFont typeface="Arial"/>
              <a:buChar char="●"/>
              <a:tabLst>
                <a:tab pos="379095" algn="l"/>
              </a:tabLst>
            </a:pPr>
            <a:r>
              <a:rPr sz="1800" dirty="0">
                <a:latin typeface="Open Sans"/>
                <a:cs typeface="Open Sans"/>
              </a:rPr>
              <a:t>Separation</a:t>
            </a:r>
            <a:r>
              <a:rPr sz="1800" spc="-85" dirty="0">
                <a:latin typeface="Open Sans"/>
                <a:cs typeface="Open Sans"/>
              </a:rPr>
              <a:t> </a:t>
            </a:r>
            <a:r>
              <a:rPr sz="1800" dirty="0">
                <a:latin typeface="Open Sans"/>
                <a:cs typeface="Open Sans"/>
              </a:rPr>
              <a:t>between</a:t>
            </a:r>
            <a:r>
              <a:rPr sz="1800" spc="-85" dirty="0">
                <a:latin typeface="Open Sans"/>
                <a:cs typeface="Open Sans"/>
              </a:rPr>
              <a:t> </a:t>
            </a:r>
            <a:r>
              <a:rPr sz="1800" dirty="0">
                <a:latin typeface="Open Sans"/>
                <a:cs typeface="Open Sans"/>
              </a:rPr>
              <a:t>classes</a:t>
            </a:r>
            <a:r>
              <a:rPr sz="1800" spc="-85" dirty="0">
                <a:latin typeface="Open Sans"/>
                <a:cs typeface="Open Sans"/>
              </a:rPr>
              <a:t> </a:t>
            </a:r>
            <a:r>
              <a:rPr sz="1800" spc="-10" dirty="0">
                <a:latin typeface="Open Sans"/>
                <a:cs typeface="Open Sans"/>
              </a:rPr>
              <a:t>increases</a:t>
            </a:r>
            <a:endParaRPr sz="1800">
              <a:latin typeface="Open Sans"/>
              <a:cs typeface="Open San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6509" y="1988300"/>
            <a:ext cx="4801814" cy="2884375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-4762" y="-4762"/>
            <a:ext cx="9153525" cy="720090"/>
            <a:chOff x="-4762" y="-4762"/>
            <a:chExt cx="9153525" cy="72009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02600" y="51874"/>
              <a:ext cx="525174" cy="60665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0"/>
              <a:ext cx="9144000" cy="710565"/>
            </a:xfrm>
            <a:custGeom>
              <a:avLst/>
              <a:gdLst/>
              <a:ahLst/>
              <a:cxnLst/>
              <a:rect l="l" t="t" r="r" b="b"/>
              <a:pathLst>
                <a:path w="9144000" h="710565">
                  <a:moveTo>
                    <a:pt x="9143999" y="710399"/>
                  </a:moveTo>
                  <a:lnTo>
                    <a:pt x="0" y="710399"/>
                  </a:lnTo>
                  <a:lnTo>
                    <a:pt x="0" y="0"/>
                  </a:lnTo>
                  <a:lnTo>
                    <a:pt x="9143999" y="0"/>
                  </a:lnTo>
                  <a:lnTo>
                    <a:pt x="9143999" y="710399"/>
                  </a:lnTo>
                  <a:close/>
                </a:path>
              </a:pathLst>
            </a:custGeom>
            <a:solidFill>
              <a:srgbClr val="981E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9144000" cy="710565"/>
            </a:xfrm>
            <a:custGeom>
              <a:avLst/>
              <a:gdLst/>
              <a:ahLst/>
              <a:cxnLst/>
              <a:rect l="l" t="t" r="r" b="b"/>
              <a:pathLst>
                <a:path w="9144000" h="710565">
                  <a:moveTo>
                    <a:pt x="0" y="0"/>
                  </a:moveTo>
                  <a:lnTo>
                    <a:pt x="9143999" y="0"/>
                  </a:lnTo>
                  <a:lnTo>
                    <a:pt x="9143999" y="710399"/>
                  </a:lnTo>
                  <a:lnTo>
                    <a:pt x="0" y="7103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 descr="$PPTXTitle"/>
          <p:cNvSpPr txBox="1">
            <a:spLocks noGrp="1"/>
          </p:cNvSpPr>
          <p:nvPr>
            <p:ph type="title"/>
          </p:nvPr>
        </p:nvSpPr>
        <p:spPr>
          <a:xfrm>
            <a:off x="73025" y="171811"/>
            <a:ext cx="240284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30" dirty="0">
                <a:latin typeface="Arial Narrow"/>
                <a:cs typeface="Arial Narrow"/>
              </a:rPr>
              <a:t>Effect</a:t>
            </a:r>
            <a:r>
              <a:rPr spc="-65" dirty="0">
                <a:latin typeface="Arial Narrow"/>
                <a:cs typeface="Arial Narrow"/>
              </a:rPr>
              <a:t> </a:t>
            </a:r>
            <a:r>
              <a:rPr spc="-204" dirty="0">
                <a:latin typeface="Arial Narrow"/>
                <a:cs typeface="Arial Narrow"/>
              </a:rPr>
              <a:t>on</a:t>
            </a:r>
            <a:r>
              <a:rPr spc="-65" dirty="0">
                <a:latin typeface="Arial Narrow"/>
                <a:cs typeface="Arial Narrow"/>
              </a:rPr>
              <a:t> </a:t>
            </a:r>
            <a:r>
              <a:rPr spc="-190" dirty="0">
                <a:latin typeface="Arial Narrow"/>
                <a:cs typeface="Arial Narrow"/>
              </a:rPr>
              <a:t>Embedding</a:t>
            </a:r>
            <a:r>
              <a:rPr spc="-65" dirty="0">
                <a:latin typeface="Arial Narrow"/>
                <a:cs typeface="Arial Narrow"/>
              </a:rPr>
              <a:t> </a:t>
            </a:r>
            <a:r>
              <a:rPr spc="-190" dirty="0">
                <a:latin typeface="Arial Narrow"/>
                <a:cs typeface="Arial Narrow"/>
              </a:rPr>
              <a:t>Space</a:t>
            </a: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02600" y="51874"/>
            <a:ext cx="525174" cy="60665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5249" y="1247958"/>
            <a:ext cx="3991610" cy="97218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379095" indent="-366395">
              <a:lnSpc>
                <a:spcPct val="100000"/>
              </a:lnSpc>
              <a:spcBef>
                <a:spcPts val="420"/>
              </a:spcBef>
              <a:buFont typeface="Arial"/>
              <a:buChar char="●"/>
              <a:tabLst>
                <a:tab pos="379095" algn="l"/>
              </a:tabLst>
            </a:pPr>
            <a:r>
              <a:rPr sz="1800" dirty="0">
                <a:latin typeface="Open Sans"/>
                <a:cs typeface="Open Sans"/>
              </a:rPr>
              <a:t>Retrieval</a:t>
            </a:r>
            <a:r>
              <a:rPr sz="1800" spc="-50" dirty="0">
                <a:latin typeface="Open Sans"/>
                <a:cs typeface="Open Sans"/>
              </a:rPr>
              <a:t> </a:t>
            </a:r>
            <a:r>
              <a:rPr sz="1800" dirty="0">
                <a:latin typeface="Open Sans"/>
                <a:cs typeface="Open Sans"/>
              </a:rPr>
              <a:t>=</a:t>
            </a:r>
            <a:r>
              <a:rPr sz="1800" spc="-50" dirty="0">
                <a:latin typeface="Open Sans"/>
                <a:cs typeface="Open Sans"/>
              </a:rPr>
              <a:t> </a:t>
            </a:r>
            <a:r>
              <a:rPr sz="1800" dirty="0">
                <a:latin typeface="Open Sans"/>
                <a:cs typeface="Open Sans"/>
              </a:rPr>
              <a:t>nearest</a:t>
            </a:r>
            <a:r>
              <a:rPr sz="1800" spc="-50" dirty="0">
                <a:latin typeface="Open Sans"/>
                <a:cs typeface="Open Sans"/>
              </a:rPr>
              <a:t> </a:t>
            </a:r>
            <a:r>
              <a:rPr sz="1800" spc="-10" dirty="0">
                <a:latin typeface="Open Sans"/>
                <a:cs typeface="Open Sans"/>
              </a:rPr>
              <a:t>neighbors</a:t>
            </a:r>
            <a:endParaRPr sz="1800">
              <a:latin typeface="Open Sans"/>
              <a:cs typeface="Open Sans"/>
            </a:endParaRPr>
          </a:p>
          <a:p>
            <a:pPr marL="379095" indent="-366395">
              <a:lnSpc>
                <a:spcPct val="100000"/>
              </a:lnSpc>
              <a:spcBef>
                <a:spcPts val="325"/>
              </a:spcBef>
              <a:buFont typeface="Arial"/>
              <a:buChar char="●"/>
              <a:tabLst>
                <a:tab pos="379095" algn="l"/>
              </a:tabLst>
            </a:pPr>
            <a:r>
              <a:rPr sz="1800" dirty="0">
                <a:latin typeface="Open Sans"/>
                <a:cs typeface="Open Sans"/>
              </a:rPr>
              <a:t>Better</a:t>
            </a:r>
            <a:r>
              <a:rPr sz="1800" spc="-50" dirty="0">
                <a:latin typeface="Open Sans"/>
                <a:cs typeface="Open Sans"/>
              </a:rPr>
              <a:t> </a:t>
            </a:r>
            <a:r>
              <a:rPr sz="1800" dirty="0">
                <a:latin typeface="Open Sans"/>
                <a:cs typeface="Open Sans"/>
              </a:rPr>
              <a:t>geometry</a:t>
            </a:r>
            <a:r>
              <a:rPr sz="1800" spc="-20" dirty="0">
                <a:latin typeface="Open Sans"/>
                <a:cs typeface="Open Sans"/>
              </a:rPr>
              <a:t> </a:t>
            </a:r>
            <a:r>
              <a:rPr sz="1800" dirty="0">
                <a:latin typeface="Arial"/>
                <a:cs typeface="Arial"/>
              </a:rPr>
              <a:t>→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dirty="0">
                <a:latin typeface="Open Sans"/>
                <a:cs typeface="Open Sans"/>
              </a:rPr>
              <a:t>better</a:t>
            </a:r>
            <a:r>
              <a:rPr sz="1800" spc="-50" dirty="0">
                <a:latin typeface="Open Sans"/>
                <a:cs typeface="Open Sans"/>
              </a:rPr>
              <a:t> </a:t>
            </a:r>
            <a:r>
              <a:rPr sz="1800" spc="-10" dirty="0">
                <a:latin typeface="Open Sans"/>
                <a:cs typeface="Open Sans"/>
              </a:rPr>
              <a:t>ranking</a:t>
            </a:r>
            <a:endParaRPr sz="1800">
              <a:latin typeface="Open Sans"/>
              <a:cs typeface="Open Sans"/>
            </a:endParaRPr>
          </a:p>
          <a:p>
            <a:pPr marL="379095" indent="-366395">
              <a:lnSpc>
                <a:spcPct val="100000"/>
              </a:lnSpc>
              <a:spcBef>
                <a:spcPts val="325"/>
              </a:spcBef>
              <a:buFont typeface="Arial"/>
              <a:buChar char="●"/>
              <a:tabLst>
                <a:tab pos="379095" algn="l"/>
              </a:tabLst>
            </a:pPr>
            <a:r>
              <a:rPr sz="1800" dirty="0">
                <a:latin typeface="Open Sans"/>
                <a:cs typeface="Open Sans"/>
              </a:rPr>
              <a:t>Works</a:t>
            </a:r>
            <a:r>
              <a:rPr sz="1800" spc="-65" dirty="0">
                <a:latin typeface="Open Sans"/>
                <a:cs typeface="Open Sans"/>
              </a:rPr>
              <a:t> </a:t>
            </a:r>
            <a:r>
              <a:rPr sz="1800" dirty="0">
                <a:latin typeface="Open Sans"/>
                <a:cs typeface="Open Sans"/>
              </a:rPr>
              <a:t>with</a:t>
            </a:r>
            <a:r>
              <a:rPr sz="1800" spc="-60" dirty="0">
                <a:latin typeface="Open Sans"/>
                <a:cs typeface="Open Sans"/>
              </a:rPr>
              <a:t> </a:t>
            </a:r>
            <a:r>
              <a:rPr sz="1800" dirty="0">
                <a:latin typeface="Open Sans"/>
                <a:cs typeface="Open Sans"/>
              </a:rPr>
              <a:t>cosine</a:t>
            </a:r>
            <a:r>
              <a:rPr sz="1800" spc="-60" dirty="0">
                <a:latin typeface="Open Sans"/>
                <a:cs typeface="Open Sans"/>
              </a:rPr>
              <a:t> </a:t>
            </a:r>
            <a:r>
              <a:rPr sz="1800" spc="-10" dirty="0">
                <a:latin typeface="Open Sans"/>
                <a:cs typeface="Open Sans"/>
              </a:rPr>
              <a:t>similarity</a:t>
            </a:r>
            <a:endParaRPr sz="1800">
              <a:latin typeface="Open Sans"/>
              <a:cs typeface="Open San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4762" y="-4762"/>
            <a:ext cx="9153525" cy="720090"/>
            <a:chOff x="-4762" y="-4762"/>
            <a:chExt cx="9153525" cy="7200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02600" y="51874"/>
              <a:ext cx="525174" cy="60665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0"/>
              <a:ext cx="9144000" cy="710565"/>
            </a:xfrm>
            <a:custGeom>
              <a:avLst/>
              <a:gdLst/>
              <a:ahLst/>
              <a:cxnLst/>
              <a:rect l="l" t="t" r="r" b="b"/>
              <a:pathLst>
                <a:path w="9144000" h="710565">
                  <a:moveTo>
                    <a:pt x="9143999" y="710399"/>
                  </a:moveTo>
                  <a:lnTo>
                    <a:pt x="0" y="710399"/>
                  </a:lnTo>
                  <a:lnTo>
                    <a:pt x="0" y="0"/>
                  </a:lnTo>
                  <a:lnTo>
                    <a:pt x="9143999" y="0"/>
                  </a:lnTo>
                  <a:lnTo>
                    <a:pt x="9143999" y="710399"/>
                  </a:lnTo>
                  <a:close/>
                </a:path>
              </a:pathLst>
            </a:custGeom>
            <a:solidFill>
              <a:srgbClr val="981E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144000" cy="710565"/>
            </a:xfrm>
            <a:custGeom>
              <a:avLst/>
              <a:gdLst/>
              <a:ahLst/>
              <a:cxnLst/>
              <a:rect l="l" t="t" r="r" b="b"/>
              <a:pathLst>
                <a:path w="9144000" h="710565">
                  <a:moveTo>
                    <a:pt x="0" y="0"/>
                  </a:moveTo>
                  <a:lnTo>
                    <a:pt x="9143999" y="0"/>
                  </a:lnTo>
                  <a:lnTo>
                    <a:pt x="9143999" y="710399"/>
                  </a:lnTo>
                  <a:lnTo>
                    <a:pt x="0" y="7103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">
              <a:lnSpc>
                <a:spcPct val="100000"/>
              </a:lnSpc>
              <a:spcBef>
                <a:spcPts val="100"/>
              </a:spcBef>
            </a:pPr>
            <a:r>
              <a:rPr spc="-240" dirty="0">
                <a:latin typeface="Arial Narrow"/>
                <a:cs typeface="Arial Narrow"/>
              </a:rPr>
              <a:t>Why</a:t>
            </a:r>
            <a:r>
              <a:rPr spc="-50" dirty="0">
                <a:latin typeface="Arial Narrow"/>
                <a:cs typeface="Arial Narrow"/>
              </a:rPr>
              <a:t> </a:t>
            </a:r>
            <a:r>
              <a:rPr spc="-185" dirty="0">
                <a:latin typeface="Arial Narrow"/>
                <a:cs typeface="Arial Narrow"/>
              </a:rPr>
              <a:t>This</a:t>
            </a:r>
            <a:r>
              <a:rPr spc="-45" dirty="0">
                <a:latin typeface="Arial Narrow"/>
                <a:cs typeface="Arial Narrow"/>
              </a:rPr>
              <a:t> </a:t>
            </a:r>
            <a:r>
              <a:rPr spc="-195" dirty="0">
                <a:latin typeface="Arial Narrow"/>
                <a:cs typeface="Arial Narrow"/>
              </a:rPr>
              <a:t>Helps</a:t>
            </a:r>
            <a:r>
              <a:rPr spc="-50" dirty="0">
                <a:latin typeface="Arial Narrow"/>
                <a:cs typeface="Arial Narrow"/>
              </a:rPr>
              <a:t> </a:t>
            </a:r>
            <a:r>
              <a:rPr spc="-110" dirty="0">
                <a:latin typeface="Arial Narrow"/>
                <a:cs typeface="Arial Narrow"/>
              </a:rPr>
              <a:t>Retrieval</a:t>
            </a: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02600" y="51874"/>
            <a:ext cx="525174" cy="60665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2564" y="1247958"/>
            <a:ext cx="3820795" cy="128778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431800" indent="-419100">
              <a:lnSpc>
                <a:spcPct val="100000"/>
              </a:lnSpc>
              <a:spcBef>
                <a:spcPts val="420"/>
              </a:spcBef>
              <a:buAutoNum type="arabicPeriod"/>
              <a:tabLst>
                <a:tab pos="431800" algn="l"/>
              </a:tabLst>
            </a:pPr>
            <a:r>
              <a:rPr sz="1800" dirty="0">
                <a:latin typeface="Open Sans"/>
                <a:cs typeface="Open Sans"/>
              </a:rPr>
              <a:t>Image</a:t>
            </a:r>
            <a:r>
              <a:rPr sz="1800" spc="-40" dirty="0">
                <a:latin typeface="Open Sans"/>
                <a:cs typeface="Open Sans"/>
              </a:rPr>
              <a:t> </a:t>
            </a:r>
            <a:r>
              <a:rPr sz="1800" dirty="0">
                <a:latin typeface="Arial"/>
                <a:cs typeface="Arial"/>
              </a:rPr>
              <a:t>→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10" dirty="0">
                <a:latin typeface="Open Sans"/>
                <a:cs typeface="Open Sans"/>
              </a:rPr>
              <a:t>embedding</a:t>
            </a:r>
            <a:r>
              <a:rPr sz="1800" spc="-25" dirty="0">
                <a:latin typeface="Open Sans"/>
                <a:cs typeface="Open Sans"/>
              </a:rPr>
              <a:t> </a:t>
            </a:r>
            <a:r>
              <a:rPr sz="1800" spc="-20" dirty="0">
                <a:latin typeface="Cambria"/>
                <a:cs typeface="Cambria"/>
              </a:rPr>
              <a:t>𝑓</a:t>
            </a:r>
            <a:r>
              <a:rPr sz="1800" spc="-20" dirty="0">
                <a:latin typeface="Open Sans"/>
                <a:cs typeface="Open Sans"/>
              </a:rPr>
              <a:t>(</a:t>
            </a:r>
            <a:r>
              <a:rPr sz="1800" spc="-20" dirty="0">
                <a:latin typeface="Cambria"/>
                <a:cs typeface="Cambria"/>
              </a:rPr>
              <a:t>𝔁</a:t>
            </a:r>
            <a:r>
              <a:rPr sz="1800" spc="-20" dirty="0">
                <a:latin typeface="Open Sans"/>
                <a:cs typeface="Open Sans"/>
              </a:rPr>
              <a:t>)</a:t>
            </a:r>
            <a:endParaRPr sz="1800">
              <a:latin typeface="Open Sans"/>
              <a:cs typeface="Open Sans"/>
            </a:endParaRPr>
          </a:p>
          <a:p>
            <a:pPr marL="431800" indent="-419100">
              <a:lnSpc>
                <a:spcPct val="100000"/>
              </a:lnSpc>
              <a:spcBef>
                <a:spcPts val="325"/>
              </a:spcBef>
              <a:buAutoNum type="arabicPeriod"/>
              <a:tabLst>
                <a:tab pos="431800" algn="l"/>
              </a:tabLst>
            </a:pPr>
            <a:r>
              <a:rPr sz="1800" dirty="0">
                <a:latin typeface="Open Sans"/>
                <a:cs typeface="Open Sans"/>
              </a:rPr>
              <a:t>Compare</a:t>
            </a:r>
            <a:r>
              <a:rPr sz="1800" spc="-90" dirty="0">
                <a:latin typeface="Open Sans"/>
                <a:cs typeface="Open Sans"/>
              </a:rPr>
              <a:t> </a:t>
            </a:r>
            <a:r>
              <a:rPr sz="1800" dirty="0">
                <a:latin typeface="Open Sans"/>
                <a:cs typeface="Open Sans"/>
              </a:rPr>
              <a:t>using</a:t>
            </a:r>
            <a:r>
              <a:rPr sz="1800" spc="-90" dirty="0">
                <a:latin typeface="Open Sans"/>
                <a:cs typeface="Open Sans"/>
              </a:rPr>
              <a:t> </a:t>
            </a:r>
            <a:r>
              <a:rPr sz="1800" dirty="0">
                <a:latin typeface="Open Sans"/>
                <a:cs typeface="Open Sans"/>
              </a:rPr>
              <a:t>cosine</a:t>
            </a:r>
            <a:r>
              <a:rPr sz="1800" spc="-90" dirty="0">
                <a:latin typeface="Open Sans"/>
                <a:cs typeface="Open Sans"/>
              </a:rPr>
              <a:t> </a:t>
            </a:r>
            <a:r>
              <a:rPr sz="1800" spc="-10" dirty="0">
                <a:latin typeface="Open Sans"/>
                <a:cs typeface="Open Sans"/>
              </a:rPr>
              <a:t>similarity</a:t>
            </a:r>
            <a:endParaRPr sz="1800">
              <a:latin typeface="Open Sans"/>
              <a:cs typeface="Open Sans"/>
            </a:endParaRPr>
          </a:p>
          <a:p>
            <a:pPr marL="431800" indent="-419100">
              <a:lnSpc>
                <a:spcPct val="100000"/>
              </a:lnSpc>
              <a:spcBef>
                <a:spcPts val="325"/>
              </a:spcBef>
              <a:buAutoNum type="arabicPeriod"/>
              <a:tabLst>
                <a:tab pos="431800" algn="l"/>
              </a:tabLst>
            </a:pPr>
            <a:r>
              <a:rPr sz="1800" dirty="0">
                <a:latin typeface="Open Sans"/>
                <a:cs typeface="Open Sans"/>
              </a:rPr>
              <a:t>Rank</a:t>
            </a:r>
            <a:r>
              <a:rPr sz="1800" spc="-65" dirty="0">
                <a:latin typeface="Open Sans"/>
                <a:cs typeface="Open Sans"/>
              </a:rPr>
              <a:t> </a:t>
            </a:r>
            <a:r>
              <a:rPr sz="1800" spc="-10" dirty="0">
                <a:latin typeface="Open Sans"/>
                <a:cs typeface="Open Sans"/>
              </a:rPr>
              <a:t>results</a:t>
            </a:r>
            <a:endParaRPr sz="1800">
              <a:latin typeface="Open Sans"/>
              <a:cs typeface="Open Sans"/>
            </a:endParaRPr>
          </a:p>
          <a:p>
            <a:pPr marL="431800" indent="-419100">
              <a:lnSpc>
                <a:spcPct val="100000"/>
              </a:lnSpc>
              <a:spcBef>
                <a:spcPts val="325"/>
              </a:spcBef>
              <a:buAutoNum type="arabicPeriod"/>
              <a:tabLst>
                <a:tab pos="431800" algn="l"/>
              </a:tabLst>
            </a:pPr>
            <a:r>
              <a:rPr sz="1800" dirty="0">
                <a:latin typeface="Open Sans"/>
                <a:cs typeface="Open Sans"/>
              </a:rPr>
              <a:t>Return</a:t>
            </a:r>
            <a:r>
              <a:rPr sz="1800" spc="-10" dirty="0">
                <a:latin typeface="Open Sans"/>
                <a:cs typeface="Open Sans"/>
              </a:rPr>
              <a:t> top-</a:t>
            </a:r>
            <a:r>
              <a:rPr sz="1800" spc="-50" dirty="0">
                <a:latin typeface="Open Sans"/>
                <a:cs typeface="Open Sans"/>
              </a:rPr>
              <a:t>K</a:t>
            </a:r>
            <a:endParaRPr sz="1800">
              <a:latin typeface="Open Sans"/>
              <a:cs typeface="Open San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4762" y="-4762"/>
            <a:ext cx="9153525" cy="720090"/>
            <a:chOff x="-4762" y="-4762"/>
            <a:chExt cx="9153525" cy="7200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02600" y="51874"/>
              <a:ext cx="525174" cy="60665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0"/>
              <a:ext cx="9144000" cy="710565"/>
            </a:xfrm>
            <a:custGeom>
              <a:avLst/>
              <a:gdLst/>
              <a:ahLst/>
              <a:cxnLst/>
              <a:rect l="l" t="t" r="r" b="b"/>
              <a:pathLst>
                <a:path w="9144000" h="710565">
                  <a:moveTo>
                    <a:pt x="9143999" y="710399"/>
                  </a:moveTo>
                  <a:lnTo>
                    <a:pt x="0" y="710399"/>
                  </a:lnTo>
                  <a:lnTo>
                    <a:pt x="0" y="0"/>
                  </a:lnTo>
                  <a:lnTo>
                    <a:pt x="9143999" y="0"/>
                  </a:lnTo>
                  <a:lnTo>
                    <a:pt x="9143999" y="710399"/>
                  </a:lnTo>
                  <a:close/>
                </a:path>
              </a:pathLst>
            </a:custGeom>
            <a:solidFill>
              <a:srgbClr val="981E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144000" cy="710565"/>
            </a:xfrm>
            <a:custGeom>
              <a:avLst/>
              <a:gdLst/>
              <a:ahLst/>
              <a:cxnLst/>
              <a:rect l="l" t="t" r="r" b="b"/>
              <a:pathLst>
                <a:path w="9144000" h="710565">
                  <a:moveTo>
                    <a:pt x="0" y="0"/>
                  </a:moveTo>
                  <a:lnTo>
                    <a:pt x="9143999" y="0"/>
                  </a:lnTo>
                  <a:lnTo>
                    <a:pt x="9143999" y="710399"/>
                  </a:lnTo>
                  <a:lnTo>
                    <a:pt x="0" y="7103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">
              <a:lnSpc>
                <a:spcPct val="100000"/>
              </a:lnSpc>
              <a:spcBef>
                <a:spcPts val="100"/>
              </a:spcBef>
            </a:pPr>
            <a:r>
              <a:rPr spc="-145" dirty="0">
                <a:latin typeface="Arial Narrow"/>
                <a:cs typeface="Arial Narrow"/>
              </a:rPr>
              <a:t>Full</a:t>
            </a:r>
            <a:r>
              <a:rPr spc="-50" dirty="0">
                <a:latin typeface="Arial Narrow"/>
                <a:cs typeface="Arial Narrow"/>
              </a:rPr>
              <a:t> </a:t>
            </a:r>
            <a:r>
              <a:rPr spc="-110" dirty="0">
                <a:latin typeface="Arial Narrow"/>
                <a:cs typeface="Arial Narrow"/>
              </a:rPr>
              <a:t>Pipeline</a:t>
            </a: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02600" y="51874"/>
            <a:ext cx="525174" cy="60665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5249" y="1247958"/>
            <a:ext cx="5466080" cy="97218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379095" indent="-366395">
              <a:lnSpc>
                <a:spcPct val="100000"/>
              </a:lnSpc>
              <a:spcBef>
                <a:spcPts val="420"/>
              </a:spcBef>
              <a:buFont typeface="Arial"/>
              <a:buChar char="●"/>
              <a:tabLst>
                <a:tab pos="379095" algn="l"/>
              </a:tabLst>
            </a:pPr>
            <a:r>
              <a:rPr sz="1800" spc="-10" dirty="0">
                <a:latin typeface="Open Sans"/>
                <a:cs typeface="Open Sans"/>
              </a:rPr>
              <a:t>Embeddings</a:t>
            </a:r>
            <a:r>
              <a:rPr sz="1800" spc="-40" dirty="0">
                <a:latin typeface="Open Sans"/>
                <a:cs typeface="Open Sans"/>
              </a:rPr>
              <a:t> </a:t>
            </a:r>
            <a:r>
              <a:rPr sz="1800" dirty="0">
                <a:latin typeface="Arial"/>
                <a:cs typeface="Arial"/>
              </a:rPr>
              <a:t>→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dirty="0">
                <a:latin typeface="Open Sans"/>
                <a:cs typeface="Open Sans"/>
              </a:rPr>
              <a:t>semantic</a:t>
            </a:r>
            <a:r>
              <a:rPr sz="1800" spc="-45" dirty="0">
                <a:latin typeface="Open Sans"/>
                <a:cs typeface="Open Sans"/>
              </a:rPr>
              <a:t> </a:t>
            </a:r>
            <a:r>
              <a:rPr sz="1800" spc="-10" dirty="0">
                <a:latin typeface="Open Sans"/>
                <a:cs typeface="Open Sans"/>
              </a:rPr>
              <a:t>representation</a:t>
            </a:r>
            <a:endParaRPr sz="1800">
              <a:latin typeface="Open Sans"/>
              <a:cs typeface="Open Sans"/>
            </a:endParaRPr>
          </a:p>
          <a:p>
            <a:pPr marL="379095" indent="-366395">
              <a:lnSpc>
                <a:spcPct val="100000"/>
              </a:lnSpc>
              <a:spcBef>
                <a:spcPts val="325"/>
              </a:spcBef>
              <a:buFont typeface="Arial"/>
              <a:buChar char="●"/>
              <a:tabLst>
                <a:tab pos="379095" algn="l"/>
              </a:tabLst>
            </a:pPr>
            <a:r>
              <a:rPr sz="1800" dirty="0">
                <a:latin typeface="Open Sans"/>
                <a:cs typeface="Open Sans"/>
              </a:rPr>
              <a:t>Cosine</a:t>
            </a:r>
            <a:r>
              <a:rPr sz="1800" spc="-50" dirty="0">
                <a:latin typeface="Open Sans"/>
                <a:cs typeface="Open Sans"/>
              </a:rPr>
              <a:t> </a:t>
            </a:r>
            <a:r>
              <a:rPr sz="1800" dirty="0">
                <a:latin typeface="Open Sans"/>
                <a:cs typeface="Open Sans"/>
              </a:rPr>
              <a:t>similarity</a:t>
            </a:r>
            <a:r>
              <a:rPr sz="1800" spc="-25" dirty="0">
                <a:latin typeface="Open Sans"/>
                <a:cs typeface="Open Sans"/>
              </a:rPr>
              <a:t> </a:t>
            </a:r>
            <a:r>
              <a:rPr sz="1800" dirty="0">
                <a:latin typeface="Arial"/>
                <a:cs typeface="Arial"/>
              </a:rPr>
              <a:t>→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10" dirty="0">
                <a:latin typeface="Open Sans"/>
                <a:cs typeface="Open Sans"/>
              </a:rPr>
              <a:t>direction-</a:t>
            </a:r>
            <a:r>
              <a:rPr sz="1800" dirty="0">
                <a:latin typeface="Open Sans"/>
                <a:cs typeface="Open Sans"/>
              </a:rPr>
              <a:t>based</a:t>
            </a:r>
            <a:r>
              <a:rPr sz="1800" spc="-45" dirty="0">
                <a:latin typeface="Open Sans"/>
                <a:cs typeface="Open Sans"/>
              </a:rPr>
              <a:t> </a:t>
            </a:r>
            <a:r>
              <a:rPr sz="1800" spc="-10" dirty="0">
                <a:latin typeface="Open Sans"/>
                <a:cs typeface="Open Sans"/>
              </a:rPr>
              <a:t>comparison</a:t>
            </a:r>
            <a:endParaRPr sz="1800">
              <a:latin typeface="Open Sans"/>
              <a:cs typeface="Open Sans"/>
            </a:endParaRPr>
          </a:p>
          <a:p>
            <a:pPr marL="379095" indent="-366395">
              <a:lnSpc>
                <a:spcPct val="100000"/>
              </a:lnSpc>
              <a:spcBef>
                <a:spcPts val="325"/>
              </a:spcBef>
              <a:buFont typeface="Arial"/>
              <a:buChar char="●"/>
              <a:tabLst>
                <a:tab pos="379095" algn="l"/>
              </a:tabLst>
            </a:pPr>
            <a:r>
              <a:rPr sz="1800" dirty="0">
                <a:latin typeface="Open Sans"/>
                <a:cs typeface="Open Sans"/>
              </a:rPr>
              <a:t>Triplet</a:t>
            </a:r>
            <a:r>
              <a:rPr sz="1800" spc="-35" dirty="0">
                <a:latin typeface="Open Sans"/>
                <a:cs typeface="Open Sans"/>
              </a:rPr>
              <a:t> </a:t>
            </a:r>
            <a:r>
              <a:rPr sz="1800" dirty="0">
                <a:latin typeface="Open Sans"/>
                <a:cs typeface="Open Sans"/>
              </a:rPr>
              <a:t>loss</a:t>
            </a:r>
            <a:r>
              <a:rPr sz="1800" spc="-20" dirty="0">
                <a:latin typeface="Open Sans"/>
                <a:cs typeface="Open Sans"/>
              </a:rPr>
              <a:t> </a:t>
            </a:r>
            <a:r>
              <a:rPr sz="1800" dirty="0">
                <a:latin typeface="Arial"/>
                <a:cs typeface="Arial"/>
              </a:rPr>
              <a:t>→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Open Sans"/>
                <a:cs typeface="Open Sans"/>
              </a:rPr>
              <a:t>learns</a:t>
            </a:r>
            <a:r>
              <a:rPr sz="1800" spc="-30" dirty="0">
                <a:latin typeface="Open Sans"/>
                <a:cs typeface="Open Sans"/>
              </a:rPr>
              <a:t> </a:t>
            </a:r>
            <a:r>
              <a:rPr sz="1800" spc="-10" dirty="0">
                <a:latin typeface="Open Sans"/>
                <a:cs typeface="Open Sans"/>
              </a:rPr>
              <a:t>meaningful</a:t>
            </a:r>
            <a:r>
              <a:rPr sz="1800" spc="-35" dirty="0">
                <a:latin typeface="Open Sans"/>
                <a:cs typeface="Open Sans"/>
              </a:rPr>
              <a:t> </a:t>
            </a:r>
            <a:r>
              <a:rPr sz="1800" spc="-10" dirty="0">
                <a:latin typeface="Open Sans"/>
                <a:cs typeface="Open Sans"/>
              </a:rPr>
              <a:t>structure</a:t>
            </a:r>
            <a:endParaRPr sz="1800">
              <a:latin typeface="Open Sans"/>
              <a:cs typeface="Open San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4762" y="-4762"/>
            <a:ext cx="9153525" cy="720090"/>
            <a:chOff x="-4762" y="-4762"/>
            <a:chExt cx="9153525" cy="7200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02600" y="51874"/>
              <a:ext cx="525174" cy="60665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0"/>
              <a:ext cx="9144000" cy="710565"/>
            </a:xfrm>
            <a:custGeom>
              <a:avLst/>
              <a:gdLst/>
              <a:ahLst/>
              <a:cxnLst/>
              <a:rect l="l" t="t" r="r" b="b"/>
              <a:pathLst>
                <a:path w="9144000" h="710565">
                  <a:moveTo>
                    <a:pt x="9143999" y="710399"/>
                  </a:moveTo>
                  <a:lnTo>
                    <a:pt x="0" y="710399"/>
                  </a:lnTo>
                  <a:lnTo>
                    <a:pt x="0" y="0"/>
                  </a:lnTo>
                  <a:lnTo>
                    <a:pt x="9143999" y="0"/>
                  </a:lnTo>
                  <a:lnTo>
                    <a:pt x="9143999" y="710399"/>
                  </a:lnTo>
                  <a:close/>
                </a:path>
              </a:pathLst>
            </a:custGeom>
            <a:solidFill>
              <a:srgbClr val="981E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144000" cy="710565"/>
            </a:xfrm>
            <a:custGeom>
              <a:avLst/>
              <a:gdLst/>
              <a:ahLst/>
              <a:cxnLst/>
              <a:rect l="l" t="t" r="r" b="b"/>
              <a:pathLst>
                <a:path w="9144000" h="710565">
                  <a:moveTo>
                    <a:pt x="0" y="0"/>
                  </a:moveTo>
                  <a:lnTo>
                    <a:pt x="9143999" y="0"/>
                  </a:lnTo>
                  <a:lnTo>
                    <a:pt x="9143999" y="710399"/>
                  </a:lnTo>
                  <a:lnTo>
                    <a:pt x="0" y="7103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">
              <a:lnSpc>
                <a:spcPct val="100000"/>
              </a:lnSpc>
              <a:spcBef>
                <a:spcPts val="100"/>
              </a:spcBef>
            </a:pPr>
            <a:r>
              <a:rPr spc="-229" dirty="0">
                <a:latin typeface="Arial Narrow"/>
                <a:cs typeface="Arial Narrow"/>
              </a:rPr>
              <a:t>Key</a:t>
            </a:r>
            <a:r>
              <a:rPr spc="-55" dirty="0">
                <a:latin typeface="Arial Narrow"/>
                <a:cs typeface="Arial Narrow"/>
              </a:rPr>
              <a:t> </a:t>
            </a:r>
            <a:r>
              <a:rPr spc="-204" dirty="0">
                <a:latin typeface="Arial Narrow"/>
                <a:cs typeface="Arial Narrow"/>
              </a:rPr>
              <a:t>Takeaways</a:t>
            </a: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02600" y="51874"/>
            <a:ext cx="525174" cy="60665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4725" y="1282659"/>
            <a:ext cx="2604770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latin typeface="Open Sans"/>
                <a:cs typeface="Open Sans"/>
              </a:rPr>
              <a:t>You</a:t>
            </a:r>
            <a:r>
              <a:rPr sz="1400" spc="-55" dirty="0">
                <a:latin typeface="Open Sans"/>
                <a:cs typeface="Open Sans"/>
              </a:rPr>
              <a:t> </a:t>
            </a:r>
            <a:r>
              <a:rPr sz="1400" dirty="0">
                <a:latin typeface="Open Sans"/>
                <a:cs typeface="Open Sans"/>
              </a:rPr>
              <a:t>are</a:t>
            </a:r>
            <a:r>
              <a:rPr sz="1400" spc="-50" dirty="0">
                <a:latin typeface="Open Sans"/>
                <a:cs typeface="Open Sans"/>
              </a:rPr>
              <a:t> </a:t>
            </a:r>
            <a:r>
              <a:rPr sz="1400" dirty="0">
                <a:latin typeface="Open Sans"/>
                <a:cs typeface="Open Sans"/>
              </a:rPr>
              <a:t>given</a:t>
            </a:r>
            <a:r>
              <a:rPr sz="1400" spc="-50" dirty="0">
                <a:latin typeface="Open Sans"/>
                <a:cs typeface="Open Sans"/>
              </a:rPr>
              <a:t> </a:t>
            </a:r>
            <a:r>
              <a:rPr sz="1400" dirty="0">
                <a:latin typeface="Open Sans"/>
                <a:cs typeface="Open Sans"/>
              </a:rPr>
              <a:t>two</a:t>
            </a:r>
            <a:r>
              <a:rPr sz="1400" spc="-50" dirty="0">
                <a:latin typeface="Open Sans"/>
                <a:cs typeface="Open Sans"/>
              </a:rPr>
              <a:t> </a:t>
            </a:r>
            <a:r>
              <a:rPr sz="1400" spc="-10" dirty="0">
                <a:latin typeface="Open Sans"/>
                <a:cs typeface="Open Sans"/>
              </a:rPr>
              <a:t>embeddings:</a:t>
            </a:r>
            <a:endParaRPr sz="1400">
              <a:latin typeface="Open Sans"/>
              <a:cs typeface="Open San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4725" y="2345763"/>
            <a:ext cx="3515995" cy="1656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latin typeface="Open Sans"/>
                <a:cs typeface="Open Sans"/>
              </a:rPr>
              <a:t>Which</a:t>
            </a:r>
            <a:r>
              <a:rPr sz="1400" spc="-35" dirty="0">
                <a:latin typeface="Open Sans"/>
                <a:cs typeface="Open Sans"/>
              </a:rPr>
              <a:t> </a:t>
            </a:r>
            <a:r>
              <a:rPr sz="1400" spc="-10" dirty="0">
                <a:latin typeface="Open Sans"/>
                <a:cs typeface="Open Sans"/>
              </a:rPr>
              <a:t>statement</a:t>
            </a:r>
            <a:r>
              <a:rPr sz="1400" spc="-30" dirty="0">
                <a:latin typeface="Open Sans"/>
                <a:cs typeface="Open Sans"/>
              </a:rPr>
              <a:t> </a:t>
            </a:r>
            <a:r>
              <a:rPr sz="1400" dirty="0">
                <a:latin typeface="Open Sans"/>
                <a:cs typeface="Open Sans"/>
              </a:rPr>
              <a:t>is</a:t>
            </a:r>
            <a:r>
              <a:rPr sz="1400" spc="-35" dirty="0">
                <a:latin typeface="Open Sans"/>
                <a:cs typeface="Open Sans"/>
              </a:rPr>
              <a:t> </a:t>
            </a:r>
            <a:r>
              <a:rPr sz="1400" spc="-10" dirty="0">
                <a:latin typeface="Open Sans"/>
                <a:cs typeface="Open Sans"/>
              </a:rPr>
              <a:t>true?</a:t>
            </a:r>
            <a:endParaRPr sz="1400">
              <a:latin typeface="Open Sans"/>
              <a:cs typeface="Open Sans"/>
            </a:endParaRPr>
          </a:p>
          <a:p>
            <a:pPr marL="221615" indent="-208915">
              <a:lnSpc>
                <a:spcPct val="100000"/>
              </a:lnSpc>
              <a:spcBef>
                <a:spcPts val="1110"/>
              </a:spcBef>
              <a:buAutoNum type="alphaUcParenR"/>
              <a:tabLst>
                <a:tab pos="221615" algn="l"/>
              </a:tabLst>
            </a:pPr>
            <a:r>
              <a:rPr sz="1400" dirty="0">
                <a:latin typeface="Open Sans"/>
                <a:cs typeface="Open Sans"/>
              </a:rPr>
              <a:t>Cosine</a:t>
            </a:r>
            <a:r>
              <a:rPr sz="1400" spc="-35" dirty="0">
                <a:latin typeface="Open Sans"/>
                <a:cs typeface="Open Sans"/>
              </a:rPr>
              <a:t> </a:t>
            </a:r>
            <a:r>
              <a:rPr sz="1400" spc="-10" dirty="0">
                <a:latin typeface="Open Sans"/>
                <a:cs typeface="Open Sans"/>
              </a:rPr>
              <a:t>similarity</a:t>
            </a:r>
            <a:r>
              <a:rPr sz="1400" spc="-30" dirty="0">
                <a:latin typeface="Open Sans"/>
                <a:cs typeface="Open Sans"/>
              </a:rPr>
              <a:t> </a:t>
            </a:r>
            <a:r>
              <a:rPr sz="1400" dirty="0">
                <a:latin typeface="Open Sans"/>
                <a:cs typeface="Open Sans"/>
              </a:rPr>
              <a:t>=</a:t>
            </a:r>
            <a:r>
              <a:rPr sz="1400" spc="-35" dirty="0">
                <a:latin typeface="Open Sans"/>
                <a:cs typeface="Open Sans"/>
              </a:rPr>
              <a:t> </a:t>
            </a:r>
            <a:r>
              <a:rPr sz="1400" spc="-50" dirty="0">
                <a:latin typeface="Open Sans"/>
                <a:cs typeface="Open Sans"/>
              </a:rPr>
              <a:t>1</a:t>
            </a:r>
            <a:endParaRPr sz="1400">
              <a:latin typeface="Open Sans"/>
              <a:cs typeface="Open Sans"/>
            </a:endParaRPr>
          </a:p>
          <a:p>
            <a:pPr marL="224154" indent="-211454">
              <a:lnSpc>
                <a:spcPct val="100000"/>
              </a:lnSpc>
              <a:spcBef>
                <a:spcPts val="1110"/>
              </a:spcBef>
              <a:buAutoNum type="alphaUcParenR"/>
              <a:tabLst>
                <a:tab pos="224154" algn="l"/>
              </a:tabLst>
            </a:pPr>
            <a:r>
              <a:rPr sz="1400" dirty="0">
                <a:latin typeface="Open Sans"/>
                <a:cs typeface="Open Sans"/>
              </a:rPr>
              <a:t>Dot</a:t>
            </a:r>
            <a:r>
              <a:rPr sz="1400" spc="-55" dirty="0">
                <a:latin typeface="Open Sans"/>
                <a:cs typeface="Open Sans"/>
              </a:rPr>
              <a:t> </a:t>
            </a:r>
            <a:r>
              <a:rPr sz="1400" dirty="0">
                <a:latin typeface="Open Sans"/>
                <a:cs typeface="Open Sans"/>
              </a:rPr>
              <a:t>product</a:t>
            </a:r>
            <a:r>
              <a:rPr sz="1400" spc="-55" dirty="0">
                <a:latin typeface="Open Sans"/>
                <a:cs typeface="Open Sans"/>
              </a:rPr>
              <a:t> </a:t>
            </a:r>
            <a:r>
              <a:rPr sz="1400" dirty="0">
                <a:latin typeface="Open Sans"/>
                <a:cs typeface="Open Sans"/>
              </a:rPr>
              <a:t>=</a:t>
            </a:r>
            <a:r>
              <a:rPr sz="1400" spc="-55" dirty="0">
                <a:latin typeface="Open Sans"/>
                <a:cs typeface="Open Sans"/>
              </a:rPr>
              <a:t> </a:t>
            </a:r>
            <a:r>
              <a:rPr sz="1400" spc="-50" dirty="0">
                <a:latin typeface="Open Sans"/>
                <a:cs typeface="Open Sans"/>
              </a:rPr>
              <a:t>1</a:t>
            </a:r>
            <a:endParaRPr sz="1400">
              <a:latin typeface="Open Sans"/>
              <a:cs typeface="Open Sans"/>
            </a:endParaRPr>
          </a:p>
          <a:p>
            <a:pPr marL="220979" indent="-208279">
              <a:lnSpc>
                <a:spcPct val="100000"/>
              </a:lnSpc>
              <a:spcBef>
                <a:spcPts val="1110"/>
              </a:spcBef>
              <a:buAutoNum type="alphaUcParenR"/>
              <a:tabLst>
                <a:tab pos="220979" algn="l"/>
              </a:tabLst>
            </a:pPr>
            <a:r>
              <a:rPr sz="1400" dirty="0">
                <a:latin typeface="Open Sans"/>
                <a:cs typeface="Open Sans"/>
              </a:rPr>
              <a:t>They</a:t>
            </a:r>
            <a:r>
              <a:rPr sz="1400" spc="-35" dirty="0">
                <a:latin typeface="Open Sans"/>
                <a:cs typeface="Open Sans"/>
              </a:rPr>
              <a:t> </a:t>
            </a:r>
            <a:r>
              <a:rPr sz="1400" dirty="0">
                <a:latin typeface="Open Sans"/>
                <a:cs typeface="Open Sans"/>
              </a:rPr>
              <a:t>are</a:t>
            </a:r>
            <a:r>
              <a:rPr sz="1400" spc="-30" dirty="0">
                <a:latin typeface="Open Sans"/>
                <a:cs typeface="Open Sans"/>
              </a:rPr>
              <a:t> </a:t>
            </a:r>
            <a:r>
              <a:rPr sz="1400" spc="-10" dirty="0">
                <a:latin typeface="Open Sans"/>
                <a:cs typeface="Open Sans"/>
              </a:rPr>
              <a:t>completely</a:t>
            </a:r>
            <a:r>
              <a:rPr sz="1400" spc="-30" dirty="0">
                <a:latin typeface="Open Sans"/>
                <a:cs typeface="Open Sans"/>
              </a:rPr>
              <a:t> </a:t>
            </a:r>
            <a:r>
              <a:rPr sz="1400" spc="-10" dirty="0">
                <a:latin typeface="Open Sans"/>
                <a:cs typeface="Open Sans"/>
              </a:rPr>
              <a:t>diﬀerent</a:t>
            </a:r>
            <a:r>
              <a:rPr sz="1400" spc="-35" dirty="0">
                <a:latin typeface="Open Sans"/>
                <a:cs typeface="Open Sans"/>
              </a:rPr>
              <a:t> </a:t>
            </a:r>
            <a:r>
              <a:rPr sz="1400" spc="-10" dirty="0">
                <a:latin typeface="Open Sans"/>
                <a:cs typeface="Open Sans"/>
              </a:rPr>
              <a:t>directions</a:t>
            </a:r>
            <a:endParaRPr sz="1400">
              <a:latin typeface="Open Sans"/>
              <a:cs typeface="Open Sans"/>
            </a:endParaRPr>
          </a:p>
          <a:p>
            <a:pPr marL="238125" indent="-225425">
              <a:lnSpc>
                <a:spcPct val="100000"/>
              </a:lnSpc>
              <a:spcBef>
                <a:spcPts val="1110"/>
              </a:spcBef>
              <a:buAutoNum type="alphaUcParenR"/>
              <a:tabLst>
                <a:tab pos="238125" algn="l"/>
              </a:tabLst>
            </a:pPr>
            <a:r>
              <a:rPr sz="1400" dirty="0">
                <a:latin typeface="Open Sans"/>
                <a:cs typeface="Open Sans"/>
              </a:rPr>
              <a:t>Cosine</a:t>
            </a:r>
            <a:r>
              <a:rPr sz="1400" spc="-35" dirty="0">
                <a:latin typeface="Open Sans"/>
                <a:cs typeface="Open Sans"/>
              </a:rPr>
              <a:t> </a:t>
            </a:r>
            <a:r>
              <a:rPr sz="1400" spc="-10" dirty="0">
                <a:latin typeface="Open Sans"/>
                <a:cs typeface="Open Sans"/>
              </a:rPr>
              <a:t>similarity</a:t>
            </a:r>
            <a:r>
              <a:rPr sz="1400" spc="-30" dirty="0">
                <a:latin typeface="Open Sans"/>
                <a:cs typeface="Open Sans"/>
              </a:rPr>
              <a:t> </a:t>
            </a:r>
            <a:r>
              <a:rPr sz="1400" dirty="0">
                <a:latin typeface="Open Sans"/>
                <a:cs typeface="Open Sans"/>
              </a:rPr>
              <a:t>=</a:t>
            </a:r>
            <a:r>
              <a:rPr sz="1400" spc="-35" dirty="0">
                <a:latin typeface="Open Sans"/>
                <a:cs typeface="Open Sans"/>
              </a:rPr>
              <a:t> </a:t>
            </a:r>
            <a:r>
              <a:rPr sz="1400" spc="-50" dirty="0">
                <a:latin typeface="Open Sans"/>
                <a:cs typeface="Open Sans"/>
              </a:rPr>
              <a:t>0</a:t>
            </a:r>
            <a:endParaRPr sz="1400">
              <a:latin typeface="Open Sans"/>
              <a:cs typeface="Open San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98212" y="1519875"/>
            <a:ext cx="1457324" cy="838199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-4762" y="-4762"/>
            <a:ext cx="9153525" cy="720090"/>
            <a:chOff x="-4762" y="-4762"/>
            <a:chExt cx="9153525" cy="72009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02600" y="51874"/>
              <a:ext cx="525174" cy="60665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0"/>
              <a:ext cx="9144000" cy="710565"/>
            </a:xfrm>
            <a:custGeom>
              <a:avLst/>
              <a:gdLst/>
              <a:ahLst/>
              <a:cxnLst/>
              <a:rect l="l" t="t" r="r" b="b"/>
              <a:pathLst>
                <a:path w="9144000" h="710565">
                  <a:moveTo>
                    <a:pt x="9143999" y="710399"/>
                  </a:moveTo>
                  <a:lnTo>
                    <a:pt x="0" y="710399"/>
                  </a:lnTo>
                  <a:lnTo>
                    <a:pt x="0" y="0"/>
                  </a:lnTo>
                  <a:lnTo>
                    <a:pt x="9143999" y="0"/>
                  </a:lnTo>
                  <a:lnTo>
                    <a:pt x="9143999" y="710399"/>
                  </a:lnTo>
                  <a:close/>
                </a:path>
              </a:pathLst>
            </a:custGeom>
            <a:solidFill>
              <a:srgbClr val="981E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0"/>
              <a:ext cx="9144000" cy="710565"/>
            </a:xfrm>
            <a:custGeom>
              <a:avLst/>
              <a:gdLst/>
              <a:ahLst/>
              <a:cxnLst/>
              <a:rect l="l" t="t" r="r" b="b"/>
              <a:pathLst>
                <a:path w="9144000" h="710565">
                  <a:moveTo>
                    <a:pt x="0" y="0"/>
                  </a:moveTo>
                  <a:lnTo>
                    <a:pt x="9143999" y="0"/>
                  </a:lnTo>
                  <a:lnTo>
                    <a:pt x="9143999" y="710399"/>
                  </a:lnTo>
                  <a:lnTo>
                    <a:pt x="0" y="7103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">
              <a:lnSpc>
                <a:spcPct val="100000"/>
              </a:lnSpc>
              <a:spcBef>
                <a:spcPts val="100"/>
              </a:spcBef>
            </a:pPr>
            <a:r>
              <a:rPr spc="-215" dirty="0">
                <a:latin typeface="Arial Narrow"/>
                <a:cs typeface="Arial Narrow"/>
              </a:rPr>
              <a:t>Check</a:t>
            </a:r>
            <a:r>
              <a:rPr spc="-55" dirty="0">
                <a:latin typeface="Arial Narrow"/>
                <a:cs typeface="Arial Narrow"/>
              </a:rPr>
              <a:t> </a:t>
            </a:r>
            <a:r>
              <a:rPr spc="-204" dirty="0">
                <a:latin typeface="Arial Narrow"/>
                <a:cs typeface="Arial Narrow"/>
              </a:rPr>
              <a:t>on</a:t>
            </a:r>
            <a:r>
              <a:rPr spc="-55" dirty="0">
                <a:latin typeface="Arial Narrow"/>
                <a:cs typeface="Arial Narrow"/>
              </a:rPr>
              <a:t> </a:t>
            </a:r>
            <a:r>
              <a:rPr spc="-150" dirty="0">
                <a:latin typeface="Arial Narrow"/>
                <a:cs typeface="Arial Narrow"/>
              </a:rPr>
              <a:t>Learning</a:t>
            </a: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02600" y="51874"/>
            <a:ext cx="525174" cy="6066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95937" y="460225"/>
            <a:ext cx="1082040" cy="1125220"/>
          </a:xfrm>
          <a:custGeom>
            <a:avLst/>
            <a:gdLst/>
            <a:ahLst/>
            <a:cxnLst/>
            <a:rect l="l" t="t" r="r" b="b"/>
            <a:pathLst>
              <a:path w="1082040" h="1125220">
                <a:moveTo>
                  <a:pt x="1081624" y="1124949"/>
                </a:moveTo>
                <a:lnTo>
                  <a:pt x="1081624" y="0"/>
                </a:lnTo>
                <a:lnTo>
                  <a:pt x="0" y="0"/>
                </a:lnTo>
              </a:path>
            </a:pathLst>
          </a:custGeom>
          <a:ln w="28574">
            <a:solidFill>
              <a:srgbClr val="CCA6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6425" y="3558325"/>
            <a:ext cx="1082040" cy="1125220"/>
          </a:xfrm>
          <a:custGeom>
            <a:avLst/>
            <a:gdLst/>
            <a:ahLst/>
            <a:cxnLst/>
            <a:rect l="l" t="t" r="r" b="b"/>
            <a:pathLst>
              <a:path w="1082040" h="1125220">
                <a:moveTo>
                  <a:pt x="0" y="0"/>
                </a:moveTo>
                <a:lnTo>
                  <a:pt x="0" y="1124949"/>
                </a:lnTo>
                <a:lnTo>
                  <a:pt x="1081624" y="1124949"/>
                </a:lnTo>
              </a:path>
            </a:pathLst>
          </a:custGeom>
          <a:ln w="28574">
            <a:solidFill>
              <a:srgbClr val="CCA6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341854" y="2257577"/>
            <a:ext cx="4460875" cy="613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25"/>
              </a:lnSpc>
            </a:pPr>
            <a:r>
              <a:rPr sz="4200" spc="-330" dirty="0">
                <a:latin typeface="Arial Narrow"/>
                <a:cs typeface="Arial Narrow"/>
              </a:rPr>
              <a:t>Embedding</a:t>
            </a:r>
            <a:r>
              <a:rPr sz="4200" spc="-155" dirty="0">
                <a:latin typeface="Arial Narrow"/>
                <a:cs typeface="Arial Narrow"/>
              </a:rPr>
              <a:t> </a:t>
            </a:r>
            <a:r>
              <a:rPr sz="4200" spc="-430" dirty="0">
                <a:latin typeface="Arial Narrow"/>
                <a:cs typeface="Arial Narrow"/>
              </a:rPr>
              <a:t>Based</a:t>
            </a:r>
            <a:r>
              <a:rPr sz="4200" spc="-155" dirty="0">
                <a:latin typeface="Arial Narrow"/>
                <a:cs typeface="Arial Narrow"/>
              </a:rPr>
              <a:t> </a:t>
            </a:r>
            <a:r>
              <a:rPr sz="4200" spc="-280" dirty="0">
                <a:latin typeface="Arial Narrow"/>
                <a:cs typeface="Arial Narrow"/>
              </a:rPr>
              <a:t>Retrieval</a:t>
            </a:r>
            <a:endParaRPr sz="4200">
              <a:latin typeface="Arial Narrow"/>
              <a:cs typeface="Arial Narrow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450" y="1981499"/>
            <a:ext cx="9113520" cy="1181100"/>
          </a:xfrm>
          <a:custGeom>
            <a:avLst/>
            <a:gdLst/>
            <a:ahLst/>
            <a:cxnLst/>
            <a:rect l="l" t="t" r="r" b="b"/>
            <a:pathLst>
              <a:path w="9113520" h="1181100">
                <a:moveTo>
                  <a:pt x="9113099" y="1180499"/>
                </a:moveTo>
                <a:lnTo>
                  <a:pt x="0" y="1180499"/>
                </a:lnTo>
                <a:lnTo>
                  <a:pt x="0" y="0"/>
                </a:lnTo>
                <a:lnTo>
                  <a:pt x="9113099" y="0"/>
                </a:lnTo>
                <a:lnTo>
                  <a:pt x="9113099" y="1180499"/>
                </a:lnTo>
                <a:close/>
              </a:path>
            </a:pathLst>
          </a:custGeom>
          <a:solidFill>
            <a:srgbClr val="981E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 descr="$PPTXTitle"/>
          <p:cNvSpPr txBox="1">
            <a:spLocks noGrp="1"/>
          </p:cNvSpPr>
          <p:nvPr>
            <p:ph type="title"/>
          </p:nvPr>
        </p:nvSpPr>
        <p:spPr>
          <a:xfrm>
            <a:off x="2852992" y="2315210"/>
            <a:ext cx="343852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270" dirty="0">
                <a:latin typeface="Arial Narrow"/>
                <a:cs typeface="Arial Narrow"/>
              </a:rPr>
              <a:t>Embedding</a:t>
            </a:r>
            <a:r>
              <a:rPr sz="3000" spc="-105" dirty="0">
                <a:latin typeface="Arial Narrow"/>
                <a:cs typeface="Arial Narrow"/>
              </a:rPr>
              <a:t> </a:t>
            </a:r>
            <a:r>
              <a:rPr sz="3000" spc="-325" dirty="0">
                <a:latin typeface="Arial Narrow"/>
                <a:cs typeface="Arial Narrow"/>
              </a:rPr>
              <a:t>Based</a:t>
            </a:r>
            <a:r>
              <a:rPr sz="3000" spc="-100" dirty="0">
                <a:latin typeface="Arial Narrow"/>
                <a:cs typeface="Arial Narrow"/>
              </a:rPr>
              <a:t> </a:t>
            </a:r>
            <a:r>
              <a:rPr sz="3000" spc="-155" dirty="0">
                <a:latin typeface="Arial Narrow"/>
                <a:cs typeface="Arial Narrow"/>
              </a:rPr>
              <a:t>Retrieval</a:t>
            </a:r>
            <a:endParaRPr sz="30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4725" y="1289106"/>
            <a:ext cx="7482205" cy="2171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Open Sans"/>
                <a:cs typeface="Open Sans"/>
              </a:rPr>
              <a:t>Why</a:t>
            </a:r>
            <a:r>
              <a:rPr sz="1800" spc="-45" dirty="0">
                <a:latin typeface="Open Sans"/>
                <a:cs typeface="Open Sans"/>
              </a:rPr>
              <a:t> </a:t>
            </a:r>
            <a:r>
              <a:rPr sz="1800" dirty="0">
                <a:latin typeface="Open Sans"/>
                <a:cs typeface="Open Sans"/>
              </a:rPr>
              <a:t>might</a:t>
            </a:r>
            <a:r>
              <a:rPr sz="1800" spc="-40" dirty="0">
                <a:latin typeface="Open Sans"/>
                <a:cs typeface="Open Sans"/>
              </a:rPr>
              <a:t> </a:t>
            </a:r>
            <a:r>
              <a:rPr sz="1800" dirty="0">
                <a:latin typeface="Open Sans"/>
                <a:cs typeface="Open Sans"/>
              </a:rPr>
              <a:t>cosine</a:t>
            </a:r>
            <a:r>
              <a:rPr sz="1800" spc="-45" dirty="0">
                <a:latin typeface="Open Sans"/>
                <a:cs typeface="Open Sans"/>
              </a:rPr>
              <a:t> </a:t>
            </a:r>
            <a:r>
              <a:rPr sz="1800" spc="-10" dirty="0">
                <a:latin typeface="Open Sans"/>
                <a:cs typeface="Open Sans"/>
              </a:rPr>
              <a:t>similarity</a:t>
            </a:r>
            <a:r>
              <a:rPr sz="1800" spc="-40" dirty="0">
                <a:latin typeface="Open Sans"/>
                <a:cs typeface="Open Sans"/>
              </a:rPr>
              <a:t> </a:t>
            </a:r>
            <a:r>
              <a:rPr sz="1800" dirty="0">
                <a:latin typeface="Open Sans"/>
                <a:cs typeface="Open Sans"/>
              </a:rPr>
              <a:t>be</a:t>
            </a:r>
            <a:r>
              <a:rPr sz="1800" spc="-40" dirty="0">
                <a:latin typeface="Open Sans"/>
                <a:cs typeface="Open Sans"/>
              </a:rPr>
              <a:t> </a:t>
            </a:r>
            <a:r>
              <a:rPr sz="1800" spc="-10" dirty="0">
                <a:latin typeface="Open Sans"/>
                <a:cs typeface="Open Sans"/>
              </a:rPr>
              <a:t>preferred</a:t>
            </a:r>
            <a:r>
              <a:rPr sz="1800" spc="-45" dirty="0">
                <a:latin typeface="Open Sans"/>
                <a:cs typeface="Open Sans"/>
              </a:rPr>
              <a:t> </a:t>
            </a:r>
            <a:r>
              <a:rPr sz="1800" dirty="0">
                <a:latin typeface="Open Sans"/>
                <a:cs typeface="Open Sans"/>
              </a:rPr>
              <a:t>over</a:t>
            </a:r>
            <a:r>
              <a:rPr sz="1800" spc="-40" dirty="0">
                <a:latin typeface="Open Sans"/>
                <a:cs typeface="Open Sans"/>
              </a:rPr>
              <a:t> </a:t>
            </a:r>
            <a:r>
              <a:rPr sz="1800" dirty="0">
                <a:latin typeface="Open Sans"/>
                <a:cs typeface="Open Sans"/>
              </a:rPr>
              <a:t>dot</a:t>
            </a:r>
            <a:r>
              <a:rPr sz="1800" spc="-45" dirty="0">
                <a:latin typeface="Open Sans"/>
                <a:cs typeface="Open Sans"/>
              </a:rPr>
              <a:t> </a:t>
            </a:r>
            <a:r>
              <a:rPr sz="1800" dirty="0">
                <a:latin typeface="Open Sans"/>
                <a:cs typeface="Open Sans"/>
              </a:rPr>
              <a:t>product</a:t>
            </a:r>
            <a:r>
              <a:rPr sz="1800" spc="-40" dirty="0">
                <a:latin typeface="Open Sans"/>
                <a:cs typeface="Open Sans"/>
              </a:rPr>
              <a:t> </a:t>
            </a:r>
            <a:r>
              <a:rPr sz="1800" dirty="0">
                <a:latin typeface="Open Sans"/>
                <a:cs typeface="Open Sans"/>
              </a:rPr>
              <a:t>in</a:t>
            </a:r>
            <a:r>
              <a:rPr sz="1800" spc="-40" dirty="0">
                <a:latin typeface="Open Sans"/>
                <a:cs typeface="Open Sans"/>
              </a:rPr>
              <a:t> </a:t>
            </a:r>
            <a:r>
              <a:rPr sz="1800" spc="-10" dirty="0">
                <a:latin typeface="Open Sans"/>
                <a:cs typeface="Open Sans"/>
              </a:rPr>
              <a:t>retrieval?</a:t>
            </a:r>
            <a:endParaRPr sz="1800">
              <a:latin typeface="Open Sans"/>
              <a:cs typeface="Open Sans"/>
            </a:endParaRPr>
          </a:p>
          <a:p>
            <a:pPr marL="281940" indent="-269240">
              <a:lnSpc>
                <a:spcPct val="100000"/>
              </a:lnSpc>
              <a:spcBef>
                <a:spcPts val="1520"/>
              </a:spcBef>
              <a:buAutoNum type="alphaUcParenR"/>
              <a:tabLst>
                <a:tab pos="281940" algn="l"/>
              </a:tabLst>
            </a:pPr>
            <a:r>
              <a:rPr sz="1800" dirty="0">
                <a:latin typeface="Open Sans"/>
                <a:cs typeface="Open Sans"/>
              </a:rPr>
              <a:t>It</a:t>
            </a:r>
            <a:r>
              <a:rPr sz="1800" spc="-55" dirty="0">
                <a:latin typeface="Open Sans"/>
                <a:cs typeface="Open Sans"/>
              </a:rPr>
              <a:t> </a:t>
            </a:r>
            <a:r>
              <a:rPr sz="1800" dirty="0">
                <a:latin typeface="Open Sans"/>
                <a:cs typeface="Open Sans"/>
              </a:rPr>
              <a:t>ignores</a:t>
            </a:r>
            <a:r>
              <a:rPr sz="1800" spc="-55" dirty="0">
                <a:latin typeface="Open Sans"/>
                <a:cs typeface="Open Sans"/>
              </a:rPr>
              <a:t> </a:t>
            </a:r>
            <a:r>
              <a:rPr sz="1800" spc="-10" dirty="0">
                <a:latin typeface="Open Sans"/>
                <a:cs typeface="Open Sans"/>
              </a:rPr>
              <a:t>magnitude</a:t>
            </a:r>
            <a:endParaRPr sz="1800">
              <a:latin typeface="Open Sans"/>
              <a:cs typeface="Open Sans"/>
            </a:endParaRPr>
          </a:p>
          <a:p>
            <a:pPr marL="285115" indent="-272415">
              <a:lnSpc>
                <a:spcPct val="100000"/>
              </a:lnSpc>
              <a:spcBef>
                <a:spcPts val="1525"/>
              </a:spcBef>
              <a:buAutoNum type="alphaUcParenR"/>
              <a:tabLst>
                <a:tab pos="285115" algn="l"/>
              </a:tabLst>
            </a:pPr>
            <a:r>
              <a:rPr sz="1800" dirty="0">
                <a:latin typeface="Open Sans"/>
                <a:cs typeface="Open Sans"/>
              </a:rPr>
              <a:t>It</a:t>
            </a:r>
            <a:r>
              <a:rPr sz="1800" spc="-35" dirty="0">
                <a:latin typeface="Open Sans"/>
                <a:cs typeface="Open Sans"/>
              </a:rPr>
              <a:t> </a:t>
            </a:r>
            <a:r>
              <a:rPr sz="1800" dirty="0">
                <a:latin typeface="Open Sans"/>
                <a:cs typeface="Open Sans"/>
              </a:rPr>
              <a:t>is</a:t>
            </a:r>
            <a:r>
              <a:rPr sz="1800" spc="-35" dirty="0">
                <a:latin typeface="Open Sans"/>
                <a:cs typeface="Open Sans"/>
              </a:rPr>
              <a:t> </a:t>
            </a:r>
            <a:r>
              <a:rPr sz="1800" dirty="0">
                <a:latin typeface="Open Sans"/>
                <a:cs typeface="Open Sans"/>
              </a:rPr>
              <a:t>faster</a:t>
            </a:r>
            <a:r>
              <a:rPr sz="1800" spc="-35" dirty="0">
                <a:latin typeface="Open Sans"/>
                <a:cs typeface="Open Sans"/>
              </a:rPr>
              <a:t> </a:t>
            </a:r>
            <a:r>
              <a:rPr sz="1800" dirty="0">
                <a:latin typeface="Open Sans"/>
                <a:cs typeface="Open Sans"/>
              </a:rPr>
              <a:t>to</a:t>
            </a:r>
            <a:r>
              <a:rPr sz="1800" spc="-35" dirty="0">
                <a:latin typeface="Open Sans"/>
                <a:cs typeface="Open Sans"/>
              </a:rPr>
              <a:t> </a:t>
            </a:r>
            <a:r>
              <a:rPr sz="1800" spc="-10" dirty="0">
                <a:latin typeface="Open Sans"/>
                <a:cs typeface="Open Sans"/>
              </a:rPr>
              <a:t>compute</a:t>
            </a:r>
            <a:endParaRPr sz="1800">
              <a:latin typeface="Open Sans"/>
              <a:cs typeface="Open Sans"/>
            </a:endParaRPr>
          </a:p>
          <a:p>
            <a:pPr marL="281305" indent="-268605">
              <a:lnSpc>
                <a:spcPct val="100000"/>
              </a:lnSpc>
              <a:spcBef>
                <a:spcPts val="1525"/>
              </a:spcBef>
              <a:buAutoNum type="alphaUcParenR"/>
              <a:tabLst>
                <a:tab pos="281305" algn="l"/>
              </a:tabLst>
            </a:pPr>
            <a:r>
              <a:rPr sz="1800" dirty="0">
                <a:latin typeface="Open Sans"/>
                <a:cs typeface="Open Sans"/>
              </a:rPr>
              <a:t>It</a:t>
            </a:r>
            <a:r>
              <a:rPr sz="1800" spc="-45" dirty="0">
                <a:latin typeface="Open Sans"/>
                <a:cs typeface="Open Sans"/>
              </a:rPr>
              <a:t> </a:t>
            </a:r>
            <a:r>
              <a:rPr sz="1800" spc="-10" dirty="0">
                <a:latin typeface="Open Sans"/>
                <a:cs typeface="Open Sans"/>
              </a:rPr>
              <a:t>increases</a:t>
            </a:r>
            <a:r>
              <a:rPr sz="1800" spc="-40" dirty="0">
                <a:latin typeface="Open Sans"/>
                <a:cs typeface="Open Sans"/>
              </a:rPr>
              <a:t> </a:t>
            </a:r>
            <a:r>
              <a:rPr sz="1800" dirty="0">
                <a:latin typeface="Open Sans"/>
                <a:cs typeface="Open Sans"/>
              </a:rPr>
              <a:t>vector</a:t>
            </a:r>
            <a:r>
              <a:rPr sz="1800" spc="-45" dirty="0">
                <a:latin typeface="Open Sans"/>
                <a:cs typeface="Open Sans"/>
              </a:rPr>
              <a:t> </a:t>
            </a:r>
            <a:r>
              <a:rPr sz="1800" spc="-10" dirty="0">
                <a:latin typeface="Open Sans"/>
                <a:cs typeface="Open Sans"/>
              </a:rPr>
              <a:t>length</a:t>
            </a:r>
            <a:endParaRPr sz="1800">
              <a:latin typeface="Open Sans"/>
              <a:cs typeface="Open Sans"/>
            </a:endParaRPr>
          </a:p>
          <a:p>
            <a:pPr marL="302895" indent="-290195">
              <a:lnSpc>
                <a:spcPct val="100000"/>
              </a:lnSpc>
              <a:spcBef>
                <a:spcPts val="1525"/>
              </a:spcBef>
              <a:buAutoNum type="alphaUcParenR"/>
              <a:tabLst>
                <a:tab pos="302895" algn="l"/>
              </a:tabLst>
            </a:pPr>
            <a:r>
              <a:rPr sz="1800" dirty="0">
                <a:latin typeface="Open Sans"/>
                <a:cs typeface="Open Sans"/>
              </a:rPr>
              <a:t>It</a:t>
            </a:r>
            <a:r>
              <a:rPr sz="1800" spc="-45" dirty="0">
                <a:latin typeface="Open Sans"/>
                <a:cs typeface="Open Sans"/>
              </a:rPr>
              <a:t> </a:t>
            </a:r>
            <a:r>
              <a:rPr sz="1800" dirty="0">
                <a:latin typeface="Open Sans"/>
                <a:cs typeface="Open Sans"/>
              </a:rPr>
              <a:t>removes</a:t>
            </a:r>
            <a:r>
              <a:rPr sz="1800" spc="-45" dirty="0">
                <a:latin typeface="Open Sans"/>
                <a:cs typeface="Open Sans"/>
              </a:rPr>
              <a:t> </a:t>
            </a:r>
            <a:r>
              <a:rPr sz="1800" dirty="0">
                <a:latin typeface="Open Sans"/>
                <a:cs typeface="Open Sans"/>
              </a:rPr>
              <a:t>all</a:t>
            </a:r>
            <a:r>
              <a:rPr sz="1800" spc="-45" dirty="0">
                <a:latin typeface="Open Sans"/>
                <a:cs typeface="Open Sans"/>
              </a:rPr>
              <a:t> </a:t>
            </a:r>
            <a:r>
              <a:rPr sz="1800" spc="-10" dirty="0">
                <a:latin typeface="Open Sans"/>
                <a:cs typeface="Open Sans"/>
              </a:rPr>
              <a:t>noise</a:t>
            </a:r>
            <a:endParaRPr sz="1800">
              <a:latin typeface="Open Sans"/>
              <a:cs typeface="Open San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4762" y="-4762"/>
            <a:ext cx="9153525" cy="720090"/>
            <a:chOff x="-4762" y="-4762"/>
            <a:chExt cx="9153525" cy="7200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02600" y="51874"/>
              <a:ext cx="525174" cy="60665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0"/>
              <a:ext cx="9144000" cy="710565"/>
            </a:xfrm>
            <a:custGeom>
              <a:avLst/>
              <a:gdLst/>
              <a:ahLst/>
              <a:cxnLst/>
              <a:rect l="l" t="t" r="r" b="b"/>
              <a:pathLst>
                <a:path w="9144000" h="710565">
                  <a:moveTo>
                    <a:pt x="9143999" y="710399"/>
                  </a:moveTo>
                  <a:lnTo>
                    <a:pt x="0" y="710399"/>
                  </a:lnTo>
                  <a:lnTo>
                    <a:pt x="0" y="0"/>
                  </a:lnTo>
                  <a:lnTo>
                    <a:pt x="9143999" y="0"/>
                  </a:lnTo>
                  <a:lnTo>
                    <a:pt x="9143999" y="710399"/>
                  </a:lnTo>
                  <a:close/>
                </a:path>
              </a:pathLst>
            </a:custGeom>
            <a:solidFill>
              <a:srgbClr val="981E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144000" cy="710565"/>
            </a:xfrm>
            <a:custGeom>
              <a:avLst/>
              <a:gdLst/>
              <a:ahLst/>
              <a:cxnLst/>
              <a:rect l="l" t="t" r="r" b="b"/>
              <a:pathLst>
                <a:path w="9144000" h="710565">
                  <a:moveTo>
                    <a:pt x="0" y="0"/>
                  </a:moveTo>
                  <a:lnTo>
                    <a:pt x="9143999" y="0"/>
                  </a:lnTo>
                  <a:lnTo>
                    <a:pt x="9143999" y="710399"/>
                  </a:lnTo>
                  <a:lnTo>
                    <a:pt x="0" y="7103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">
              <a:lnSpc>
                <a:spcPct val="100000"/>
              </a:lnSpc>
              <a:spcBef>
                <a:spcPts val="100"/>
              </a:spcBef>
            </a:pPr>
            <a:r>
              <a:rPr spc="-215" dirty="0">
                <a:latin typeface="Arial Narrow"/>
                <a:cs typeface="Arial Narrow"/>
              </a:rPr>
              <a:t>Check</a:t>
            </a:r>
            <a:r>
              <a:rPr spc="-55" dirty="0">
                <a:latin typeface="Arial Narrow"/>
                <a:cs typeface="Arial Narrow"/>
              </a:rPr>
              <a:t> </a:t>
            </a:r>
            <a:r>
              <a:rPr spc="-204" dirty="0">
                <a:latin typeface="Arial Narrow"/>
                <a:cs typeface="Arial Narrow"/>
              </a:rPr>
              <a:t>on</a:t>
            </a:r>
            <a:r>
              <a:rPr spc="-55" dirty="0">
                <a:latin typeface="Arial Narrow"/>
                <a:cs typeface="Arial Narrow"/>
              </a:rPr>
              <a:t> </a:t>
            </a:r>
            <a:r>
              <a:rPr spc="-150" dirty="0">
                <a:latin typeface="Arial Narrow"/>
                <a:cs typeface="Arial Narrow"/>
              </a:rPr>
              <a:t>Learning</a:t>
            </a: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02600" y="51874"/>
            <a:ext cx="525174" cy="60665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95937" y="460225"/>
            <a:ext cx="1082040" cy="1125220"/>
          </a:xfrm>
          <a:custGeom>
            <a:avLst/>
            <a:gdLst/>
            <a:ahLst/>
            <a:cxnLst/>
            <a:rect l="l" t="t" r="r" b="b"/>
            <a:pathLst>
              <a:path w="1082040" h="1125220">
                <a:moveTo>
                  <a:pt x="1081624" y="1124949"/>
                </a:moveTo>
                <a:lnTo>
                  <a:pt x="1081624" y="0"/>
                </a:lnTo>
                <a:lnTo>
                  <a:pt x="0" y="0"/>
                </a:lnTo>
              </a:path>
            </a:pathLst>
          </a:custGeom>
          <a:ln w="28574">
            <a:solidFill>
              <a:srgbClr val="CCA6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6425" y="3558325"/>
            <a:ext cx="1082040" cy="1125220"/>
          </a:xfrm>
          <a:custGeom>
            <a:avLst/>
            <a:gdLst/>
            <a:ahLst/>
            <a:cxnLst/>
            <a:rect l="l" t="t" r="r" b="b"/>
            <a:pathLst>
              <a:path w="1082040" h="1125220">
                <a:moveTo>
                  <a:pt x="0" y="0"/>
                </a:moveTo>
                <a:lnTo>
                  <a:pt x="0" y="1124949"/>
                </a:lnTo>
                <a:lnTo>
                  <a:pt x="1081624" y="1124949"/>
                </a:lnTo>
              </a:path>
            </a:pathLst>
          </a:custGeom>
          <a:ln w="28574">
            <a:solidFill>
              <a:srgbClr val="CCA6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341854" y="2257577"/>
            <a:ext cx="4460875" cy="613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25"/>
              </a:lnSpc>
            </a:pPr>
            <a:r>
              <a:rPr sz="4200" spc="-330" dirty="0">
                <a:latin typeface="Arial Narrow"/>
                <a:cs typeface="Arial Narrow"/>
              </a:rPr>
              <a:t>Embedding</a:t>
            </a:r>
            <a:r>
              <a:rPr sz="4200" spc="-155" dirty="0">
                <a:latin typeface="Arial Narrow"/>
                <a:cs typeface="Arial Narrow"/>
              </a:rPr>
              <a:t> </a:t>
            </a:r>
            <a:r>
              <a:rPr sz="4200" spc="-430" dirty="0">
                <a:latin typeface="Arial Narrow"/>
                <a:cs typeface="Arial Narrow"/>
              </a:rPr>
              <a:t>Based</a:t>
            </a:r>
            <a:r>
              <a:rPr sz="4200" spc="-155" dirty="0">
                <a:latin typeface="Arial Narrow"/>
                <a:cs typeface="Arial Narrow"/>
              </a:rPr>
              <a:t> </a:t>
            </a:r>
            <a:r>
              <a:rPr sz="4200" spc="-280" dirty="0">
                <a:latin typeface="Arial Narrow"/>
                <a:cs typeface="Arial Narrow"/>
              </a:rPr>
              <a:t>Retrieval</a:t>
            </a:r>
            <a:endParaRPr sz="4200">
              <a:latin typeface="Arial Narrow"/>
              <a:cs typeface="Arial Narrow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450" y="1981499"/>
            <a:ext cx="9113520" cy="1181100"/>
          </a:xfrm>
          <a:custGeom>
            <a:avLst/>
            <a:gdLst/>
            <a:ahLst/>
            <a:cxnLst/>
            <a:rect l="l" t="t" r="r" b="b"/>
            <a:pathLst>
              <a:path w="9113520" h="1181100">
                <a:moveTo>
                  <a:pt x="9113099" y="1180499"/>
                </a:moveTo>
                <a:lnTo>
                  <a:pt x="0" y="1180499"/>
                </a:lnTo>
                <a:lnTo>
                  <a:pt x="0" y="0"/>
                </a:lnTo>
                <a:lnTo>
                  <a:pt x="9113099" y="0"/>
                </a:lnTo>
                <a:lnTo>
                  <a:pt x="9113099" y="1180499"/>
                </a:lnTo>
                <a:close/>
              </a:path>
            </a:pathLst>
          </a:custGeom>
          <a:solidFill>
            <a:srgbClr val="981E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 descr="$PPTXTitle"/>
          <p:cNvSpPr txBox="1">
            <a:spLocks noGrp="1"/>
          </p:cNvSpPr>
          <p:nvPr>
            <p:ph type="title"/>
          </p:nvPr>
        </p:nvSpPr>
        <p:spPr>
          <a:xfrm>
            <a:off x="3218181" y="2315210"/>
            <a:ext cx="270764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335" dirty="0">
                <a:latin typeface="Arial Narrow"/>
                <a:cs typeface="Arial Narrow"/>
              </a:rPr>
              <a:t>Cross</a:t>
            </a:r>
            <a:r>
              <a:rPr sz="3000" spc="-114" dirty="0">
                <a:latin typeface="Arial Narrow"/>
                <a:cs typeface="Arial Narrow"/>
              </a:rPr>
              <a:t> </a:t>
            </a:r>
            <a:r>
              <a:rPr sz="3000" spc="-270" dirty="0">
                <a:latin typeface="Arial Narrow"/>
                <a:cs typeface="Arial Narrow"/>
              </a:rPr>
              <a:t>Modal</a:t>
            </a:r>
            <a:r>
              <a:rPr sz="3000" spc="-114" dirty="0">
                <a:latin typeface="Arial Narrow"/>
                <a:cs typeface="Arial Narrow"/>
              </a:rPr>
              <a:t> </a:t>
            </a:r>
            <a:r>
              <a:rPr sz="3000" spc="-165" dirty="0">
                <a:latin typeface="Arial Narrow"/>
                <a:cs typeface="Arial Narrow"/>
              </a:rPr>
              <a:t>Retrieval</a:t>
            </a:r>
            <a:endParaRPr sz="30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4762" y="-4762"/>
            <a:ext cx="9153525" cy="720090"/>
            <a:chOff x="-4762" y="-4762"/>
            <a:chExt cx="9153525" cy="7200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02600" y="51874"/>
              <a:ext cx="525174" cy="60665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9144000" cy="710565"/>
            </a:xfrm>
            <a:custGeom>
              <a:avLst/>
              <a:gdLst/>
              <a:ahLst/>
              <a:cxnLst/>
              <a:rect l="l" t="t" r="r" b="b"/>
              <a:pathLst>
                <a:path w="9144000" h="710565">
                  <a:moveTo>
                    <a:pt x="9143999" y="710399"/>
                  </a:moveTo>
                  <a:lnTo>
                    <a:pt x="0" y="710399"/>
                  </a:lnTo>
                  <a:lnTo>
                    <a:pt x="0" y="0"/>
                  </a:lnTo>
                  <a:lnTo>
                    <a:pt x="9143999" y="0"/>
                  </a:lnTo>
                  <a:lnTo>
                    <a:pt x="9143999" y="710399"/>
                  </a:lnTo>
                  <a:close/>
                </a:path>
              </a:pathLst>
            </a:custGeom>
            <a:solidFill>
              <a:srgbClr val="981E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9144000" cy="710565"/>
            </a:xfrm>
            <a:custGeom>
              <a:avLst/>
              <a:gdLst/>
              <a:ahLst/>
              <a:cxnLst/>
              <a:rect l="l" t="t" r="r" b="b"/>
              <a:pathLst>
                <a:path w="9144000" h="710565">
                  <a:moveTo>
                    <a:pt x="0" y="0"/>
                  </a:moveTo>
                  <a:lnTo>
                    <a:pt x="9143999" y="0"/>
                  </a:lnTo>
                  <a:lnTo>
                    <a:pt x="9143999" y="710399"/>
                  </a:lnTo>
                  <a:lnTo>
                    <a:pt x="0" y="7103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02600" y="51874"/>
              <a:ext cx="525174" cy="606650"/>
            </a:xfrm>
            <a:prstGeom prst="rect">
              <a:avLst/>
            </a:prstGeom>
          </p:spPr>
        </p:pic>
      </p:grpSp>
      <p:sp>
        <p:nvSpPr>
          <p:cNvPr id="7" name="object 7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">
              <a:lnSpc>
                <a:spcPct val="100000"/>
              </a:lnSpc>
              <a:spcBef>
                <a:spcPts val="100"/>
              </a:spcBef>
            </a:pPr>
            <a:r>
              <a:rPr sz="2000" dirty="0"/>
              <a:t>Introduction</a:t>
            </a:r>
            <a:r>
              <a:rPr sz="2000" spc="-35" dirty="0"/>
              <a:t> </a:t>
            </a:r>
            <a:r>
              <a:rPr sz="2000" dirty="0"/>
              <a:t>to</a:t>
            </a:r>
            <a:r>
              <a:rPr sz="2000" spc="-20" dirty="0"/>
              <a:t> </a:t>
            </a:r>
            <a:r>
              <a:rPr sz="2000" spc="-10" dirty="0"/>
              <a:t>Cross-</a:t>
            </a:r>
            <a:r>
              <a:rPr sz="2000" dirty="0"/>
              <a:t>Modal</a:t>
            </a:r>
            <a:r>
              <a:rPr sz="2000" spc="-20" dirty="0"/>
              <a:t> </a:t>
            </a:r>
            <a:r>
              <a:rPr sz="2000" spc="-10" dirty="0"/>
              <a:t>Search</a:t>
            </a:r>
            <a:endParaRPr sz="2000"/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3624" y="710400"/>
            <a:ext cx="7732800" cy="4274199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4725" y="1358413"/>
            <a:ext cx="8171180" cy="3073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Open Sans"/>
                <a:cs typeface="Open Sans"/>
              </a:rPr>
              <a:t>The</a:t>
            </a:r>
            <a:r>
              <a:rPr sz="1400" b="1" spc="-45" dirty="0">
                <a:latin typeface="Open Sans"/>
                <a:cs typeface="Open Sans"/>
              </a:rPr>
              <a:t> </a:t>
            </a:r>
            <a:r>
              <a:rPr sz="1400" b="1" spc="-10" dirty="0">
                <a:latin typeface="Open Sans"/>
                <a:cs typeface="Open Sans"/>
              </a:rPr>
              <a:t>Heterogeneity</a:t>
            </a:r>
            <a:r>
              <a:rPr sz="1400" b="1" spc="-40" dirty="0">
                <a:latin typeface="Open Sans"/>
                <a:cs typeface="Open Sans"/>
              </a:rPr>
              <a:t> </a:t>
            </a:r>
            <a:r>
              <a:rPr sz="1400" b="1" dirty="0">
                <a:latin typeface="Open Sans"/>
                <a:cs typeface="Open Sans"/>
              </a:rPr>
              <a:t>Gap:</a:t>
            </a:r>
            <a:r>
              <a:rPr sz="1400" b="1" spc="-25" dirty="0">
                <a:latin typeface="Open Sans"/>
                <a:cs typeface="Open Sans"/>
              </a:rPr>
              <a:t> </a:t>
            </a:r>
            <a:r>
              <a:rPr sz="1400" spc="-10" dirty="0">
                <a:latin typeface="Open Sans"/>
                <a:cs typeface="Open Sans"/>
              </a:rPr>
              <a:t>Understanding</a:t>
            </a:r>
            <a:r>
              <a:rPr sz="1400" spc="-40" dirty="0">
                <a:latin typeface="Open Sans"/>
                <a:cs typeface="Open Sans"/>
              </a:rPr>
              <a:t> </a:t>
            </a:r>
            <a:r>
              <a:rPr sz="1400" dirty="0">
                <a:latin typeface="Open Sans"/>
                <a:cs typeface="Open Sans"/>
              </a:rPr>
              <a:t>the</a:t>
            </a:r>
            <a:r>
              <a:rPr sz="1400" spc="-40" dirty="0">
                <a:latin typeface="Open Sans"/>
                <a:cs typeface="Open Sans"/>
              </a:rPr>
              <a:t> </a:t>
            </a:r>
            <a:r>
              <a:rPr sz="1400" spc="-10" dirty="0">
                <a:latin typeface="Open Sans"/>
                <a:cs typeface="Open Sans"/>
              </a:rPr>
              <a:t>fundamental</a:t>
            </a:r>
            <a:r>
              <a:rPr sz="1400" spc="-40" dirty="0">
                <a:latin typeface="Open Sans"/>
                <a:cs typeface="Open Sans"/>
              </a:rPr>
              <a:t> </a:t>
            </a:r>
            <a:r>
              <a:rPr sz="1400" dirty="0">
                <a:latin typeface="Open Sans"/>
                <a:cs typeface="Open Sans"/>
              </a:rPr>
              <a:t>disconnect</a:t>
            </a:r>
            <a:r>
              <a:rPr sz="1400" spc="-40" dirty="0">
                <a:latin typeface="Open Sans"/>
                <a:cs typeface="Open Sans"/>
              </a:rPr>
              <a:t> </a:t>
            </a:r>
            <a:r>
              <a:rPr sz="1400" spc="-10" dirty="0">
                <a:latin typeface="Open Sans"/>
                <a:cs typeface="Open Sans"/>
              </a:rPr>
              <a:t>between</a:t>
            </a:r>
            <a:r>
              <a:rPr sz="1400" spc="-40" dirty="0">
                <a:latin typeface="Open Sans"/>
                <a:cs typeface="Open Sans"/>
              </a:rPr>
              <a:t> </a:t>
            </a:r>
            <a:r>
              <a:rPr sz="1400" dirty="0">
                <a:latin typeface="Open Sans"/>
                <a:cs typeface="Open Sans"/>
              </a:rPr>
              <a:t>pixels</a:t>
            </a:r>
            <a:r>
              <a:rPr sz="1400" spc="-40" dirty="0">
                <a:latin typeface="Open Sans"/>
                <a:cs typeface="Open Sans"/>
              </a:rPr>
              <a:t> </a:t>
            </a:r>
            <a:r>
              <a:rPr sz="1400" dirty="0">
                <a:latin typeface="Open Sans"/>
                <a:cs typeface="Open Sans"/>
              </a:rPr>
              <a:t>and</a:t>
            </a:r>
            <a:r>
              <a:rPr sz="1400" spc="-40" dirty="0">
                <a:latin typeface="Open Sans"/>
                <a:cs typeface="Open Sans"/>
              </a:rPr>
              <a:t> </a:t>
            </a:r>
            <a:r>
              <a:rPr sz="1400" spc="-10" dirty="0">
                <a:latin typeface="Open Sans"/>
                <a:cs typeface="Open Sans"/>
              </a:rPr>
              <a:t>text.</a:t>
            </a:r>
            <a:endParaRPr sz="140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130"/>
              </a:spcBef>
            </a:pPr>
            <a:endParaRPr sz="14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</a:pPr>
            <a:r>
              <a:rPr sz="1400" b="1" spc="-10" dirty="0">
                <a:latin typeface="Open Sans"/>
                <a:cs typeface="Open Sans"/>
              </a:rPr>
              <a:t>Baseline</a:t>
            </a:r>
            <a:r>
              <a:rPr sz="1400" b="1" spc="-30" dirty="0">
                <a:latin typeface="Open Sans"/>
                <a:cs typeface="Open Sans"/>
              </a:rPr>
              <a:t> </a:t>
            </a:r>
            <a:r>
              <a:rPr sz="1400" b="1" spc="-10" dirty="0">
                <a:latin typeface="Open Sans"/>
                <a:cs typeface="Open Sans"/>
              </a:rPr>
              <a:t>Architecture</a:t>
            </a:r>
            <a:r>
              <a:rPr sz="1400" b="1" spc="-25" dirty="0">
                <a:latin typeface="Open Sans"/>
                <a:cs typeface="Open Sans"/>
              </a:rPr>
              <a:t> </a:t>
            </a:r>
            <a:r>
              <a:rPr sz="1400" b="1" dirty="0">
                <a:latin typeface="Open Sans"/>
                <a:cs typeface="Open Sans"/>
              </a:rPr>
              <a:t>(CLIP):</a:t>
            </a:r>
            <a:r>
              <a:rPr sz="1400" b="1" spc="-10" dirty="0">
                <a:latin typeface="Open Sans"/>
                <a:cs typeface="Open Sans"/>
              </a:rPr>
              <a:t> </a:t>
            </a:r>
            <a:r>
              <a:rPr sz="1400" spc="-20" dirty="0">
                <a:latin typeface="Open Sans"/>
                <a:cs typeface="Open Sans"/>
              </a:rPr>
              <a:t>Dual-</a:t>
            </a:r>
            <a:r>
              <a:rPr sz="1400" spc="-10" dirty="0">
                <a:latin typeface="Open Sans"/>
                <a:cs typeface="Open Sans"/>
              </a:rPr>
              <a:t>encoders</a:t>
            </a:r>
            <a:r>
              <a:rPr sz="1400" spc="-30" dirty="0">
                <a:latin typeface="Open Sans"/>
                <a:cs typeface="Open Sans"/>
              </a:rPr>
              <a:t> </a:t>
            </a:r>
            <a:r>
              <a:rPr sz="1400" dirty="0">
                <a:latin typeface="Open Sans"/>
                <a:cs typeface="Open Sans"/>
              </a:rPr>
              <a:t>and</a:t>
            </a:r>
            <a:r>
              <a:rPr sz="1400" spc="-25" dirty="0">
                <a:latin typeface="Open Sans"/>
                <a:cs typeface="Open Sans"/>
              </a:rPr>
              <a:t> </a:t>
            </a:r>
            <a:r>
              <a:rPr sz="1400" dirty="0">
                <a:latin typeface="Open Sans"/>
                <a:cs typeface="Open Sans"/>
              </a:rPr>
              <a:t>contrastive</a:t>
            </a:r>
            <a:r>
              <a:rPr sz="1400" spc="-25" dirty="0">
                <a:latin typeface="Open Sans"/>
                <a:cs typeface="Open Sans"/>
              </a:rPr>
              <a:t> </a:t>
            </a:r>
            <a:r>
              <a:rPr sz="1400" spc="-10" dirty="0">
                <a:latin typeface="Open Sans"/>
                <a:cs typeface="Open Sans"/>
              </a:rPr>
              <a:t>learning.</a:t>
            </a:r>
            <a:endParaRPr sz="140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135"/>
              </a:spcBef>
            </a:pPr>
            <a:endParaRPr sz="14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Open Sans"/>
                <a:cs typeface="Open Sans"/>
              </a:rPr>
              <a:t>Composed</a:t>
            </a:r>
            <a:r>
              <a:rPr sz="1400" b="1" spc="-35" dirty="0">
                <a:latin typeface="Open Sans"/>
                <a:cs typeface="Open Sans"/>
              </a:rPr>
              <a:t> </a:t>
            </a:r>
            <a:r>
              <a:rPr sz="1400" b="1" dirty="0">
                <a:latin typeface="Open Sans"/>
                <a:cs typeface="Open Sans"/>
              </a:rPr>
              <a:t>Image</a:t>
            </a:r>
            <a:r>
              <a:rPr sz="1400" b="1" spc="-30" dirty="0">
                <a:latin typeface="Open Sans"/>
                <a:cs typeface="Open Sans"/>
              </a:rPr>
              <a:t> </a:t>
            </a:r>
            <a:r>
              <a:rPr sz="1400" b="1" spc="-10" dirty="0">
                <a:latin typeface="Open Sans"/>
                <a:cs typeface="Open Sans"/>
              </a:rPr>
              <a:t>Retrieval</a:t>
            </a:r>
            <a:r>
              <a:rPr sz="1400" b="1" spc="-30" dirty="0">
                <a:latin typeface="Open Sans"/>
                <a:cs typeface="Open Sans"/>
              </a:rPr>
              <a:t> </a:t>
            </a:r>
            <a:r>
              <a:rPr sz="1400" b="1" dirty="0">
                <a:latin typeface="Open Sans"/>
                <a:cs typeface="Open Sans"/>
              </a:rPr>
              <a:t>(CIR):</a:t>
            </a:r>
            <a:r>
              <a:rPr sz="1400" b="1" spc="-20" dirty="0">
                <a:latin typeface="Open Sans"/>
                <a:cs typeface="Open Sans"/>
              </a:rPr>
              <a:t> </a:t>
            </a:r>
            <a:r>
              <a:rPr sz="1400" spc="-10" dirty="0">
                <a:latin typeface="Open Sans"/>
                <a:cs typeface="Open Sans"/>
              </a:rPr>
              <a:t>Modifying</a:t>
            </a:r>
            <a:r>
              <a:rPr sz="1400" spc="-30" dirty="0">
                <a:latin typeface="Open Sans"/>
                <a:cs typeface="Open Sans"/>
              </a:rPr>
              <a:t> </a:t>
            </a:r>
            <a:r>
              <a:rPr sz="1400" spc="-10" dirty="0">
                <a:latin typeface="Open Sans"/>
                <a:cs typeface="Open Sans"/>
              </a:rPr>
              <a:t>reference</a:t>
            </a:r>
            <a:r>
              <a:rPr sz="1400" spc="-35" dirty="0">
                <a:latin typeface="Open Sans"/>
                <a:cs typeface="Open Sans"/>
              </a:rPr>
              <a:t> </a:t>
            </a:r>
            <a:r>
              <a:rPr sz="1400" dirty="0">
                <a:latin typeface="Open Sans"/>
                <a:cs typeface="Open Sans"/>
              </a:rPr>
              <a:t>images</a:t>
            </a:r>
            <a:r>
              <a:rPr sz="1400" spc="-30" dirty="0">
                <a:latin typeface="Open Sans"/>
                <a:cs typeface="Open Sans"/>
              </a:rPr>
              <a:t> </a:t>
            </a:r>
            <a:r>
              <a:rPr sz="1400" dirty="0">
                <a:latin typeface="Open Sans"/>
                <a:cs typeface="Open Sans"/>
              </a:rPr>
              <a:t>with</a:t>
            </a:r>
            <a:r>
              <a:rPr sz="1400" spc="-30" dirty="0">
                <a:latin typeface="Open Sans"/>
                <a:cs typeface="Open Sans"/>
              </a:rPr>
              <a:t> </a:t>
            </a:r>
            <a:r>
              <a:rPr sz="1400" spc="-20" dirty="0">
                <a:latin typeface="Open Sans"/>
                <a:cs typeface="Open Sans"/>
              </a:rPr>
              <a:t>text-</a:t>
            </a:r>
            <a:r>
              <a:rPr sz="1400" dirty="0">
                <a:latin typeface="Open Sans"/>
                <a:cs typeface="Open Sans"/>
              </a:rPr>
              <a:t>based</a:t>
            </a:r>
            <a:r>
              <a:rPr sz="1400" spc="-30" dirty="0">
                <a:latin typeface="Open Sans"/>
                <a:cs typeface="Open Sans"/>
              </a:rPr>
              <a:t> </a:t>
            </a:r>
            <a:r>
              <a:rPr sz="1400" dirty="0">
                <a:latin typeface="Open Sans"/>
                <a:cs typeface="Open Sans"/>
              </a:rPr>
              <a:t>instructions</a:t>
            </a:r>
            <a:r>
              <a:rPr sz="1400" spc="-30" dirty="0">
                <a:latin typeface="Open Sans"/>
                <a:cs typeface="Open Sans"/>
              </a:rPr>
              <a:t> </a:t>
            </a:r>
            <a:r>
              <a:rPr sz="1400" spc="-10" dirty="0">
                <a:latin typeface="Open Sans"/>
                <a:cs typeface="Open Sans"/>
              </a:rPr>
              <a:t>(TIRG).</a:t>
            </a:r>
            <a:endParaRPr sz="140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135"/>
              </a:spcBef>
            </a:pPr>
            <a:endParaRPr sz="14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Open Sans"/>
                <a:cs typeface="Open Sans"/>
              </a:rPr>
              <a:t>The</a:t>
            </a:r>
            <a:r>
              <a:rPr sz="1400" b="1" spc="-35" dirty="0">
                <a:latin typeface="Open Sans"/>
                <a:cs typeface="Open Sans"/>
              </a:rPr>
              <a:t> </a:t>
            </a:r>
            <a:r>
              <a:rPr sz="1400" b="1" spc="-10" dirty="0">
                <a:latin typeface="Open Sans"/>
                <a:cs typeface="Open Sans"/>
              </a:rPr>
              <a:t>Evolution</a:t>
            </a:r>
            <a:r>
              <a:rPr sz="1400" b="1" spc="-30" dirty="0">
                <a:latin typeface="Open Sans"/>
                <a:cs typeface="Open Sans"/>
              </a:rPr>
              <a:t> </a:t>
            </a:r>
            <a:r>
              <a:rPr sz="1400" b="1" dirty="0">
                <a:latin typeface="Open Sans"/>
                <a:cs typeface="Open Sans"/>
              </a:rPr>
              <a:t>of</a:t>
            </a:r>
            <a:r>
              <a:rPr sz="1400" b="1" spc="-30" dirty="0">
                <a:latin typeface="Open Sans"/>
                <a:cs typeface="Open Sans"/>
              </a:rPr>
              <a:t> </a:t>
            </a:r>
            <a:r>
              <a:rPr sz="1400" b="1" spc="-10" dirty="0">
                <a:latin typeface="Open Sans"/>
                <a:cs typeface="Open Sans"/>
              </a:rPr>
              <a:t>Retrieval:</a:t>
            </a:r>
            <a:r>
              <a:rPr sz="1400" b="1" spc="-25" dirty="0">
                <a:latin typeface="Open Sans"/>
                <a:cs typeface="Open Sans"/>
              </a:rPr>
              <a:t> </a:t>
            </a:r>
            <a:r>
              <a:rPr sz="1400" spc="-10" dirty="0">
                <a:latin typeface="Open Sans"/>
                <a:cs typeface="Open Sans"/>
              </a:rPr>
              <a:t>Multimodal</a:t>
            </a:r>
            <a:r>
              <a:rPr sz="1400" spc="-30" dirty="0">
                <a:latin typeface="Open Sans"/>
                <a:cs typeface="Open Sans"/>
              </a:rPr>
              <a:t> </a:t>
            </a:r>
            <a:r>
              <a:rPr sz="1400" dirty="0">
                <a:latin typeface="Open Sans"/>
                <a:cs typeface="Open Sans"/>
              </a:rPr>
              <a:t>fusion</a:t>
            </a:r>
            <a:r>
              <a:rPr sz="1400" spc="-30" dirty="0">
                <a:latin typeface="Open Sans"/>
                <a:cs typeface="Open Sans"/>
              </a:rPr>
              <a:t> </a:t>
            </a:r>
            <a:r>
              <a:rPr sz="1400" dirty="0">
                <a:latin typeface="Open Sans"/>
                <a:cs typeface="Open Sans"/>
              </a:rPr>
              <a:t>(BLIP)</a:t>
            </a:r>
            <a:r>
              <a:rPr sz="1400" spc="-30" dirty="0">
                <a:latin typeface="Open Sans"/>
                <a:cs typeface="Open Sans"/>
              </a:rPr>
              <a:t> </a:t>
            </a:r>
            <a:r>
              <a:rPr sz="1400" dirty="0">
                <a:latin typeface="Open Sans"/>
                <a:cs typeface="Open Sans"/>
              </a:rPr>
              <a:t>and</a:t>
            </a:r>
            <a:r>
              <a:rPr sz="1400" spc="-30" dirty="0">
                <a:latin typeface="Open Sans"/>
                <a:cs typeface="Open Sans"/>
              </a:rPr>
              <a:t> </a:t>
            </a:r>
            <a:r>
              <a:rPr sz="1400" spc="-20" dirty="0">
                <a:latin typeface="Open Sans"/>
                <a:cs typeface="Open Sans"/>
              </a:rPr>
              <a:t>multi-</a:t>
            </a:r>
            <a:r>
              <a:rPr sz="1400" dirty="0">
                <a:latin typeface="Open Sans"/>
                <a:cs typeface="Open Sans"/>
              </a:rPr>
              <a:t>vector</a:t>
            </a:r>
            <a:r>
              <a:rPr sz="1400" spc="-30" dirty="0">
                <a:latin typeface="Open Sans"/>
                <a:cs typeface="Open Sans"/>
              </a:rPr>
              <a:t> </a:t>
            </a:r>
            <a:r>
              <a:rPr sz="1400" spc="-10" dirty="0">
                <a:latin typeface="Open Sans"/>
                <a:cs typeface="Open Sans"/>
              </a:rPr>
              <a:t>search.</a:t>
            </a:r>
            <a:endParaRPr sz="140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130"/>
              </a:spcBef>
            </a:pPr>
            <a:endParaRPr sz="14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Open Sans"/>
                <a:cs typeface="Open Sans"/>
              </a:rPr>
              <a:t>The</a:t>
            </a:r>
            <a:r>
              <a:rPr sz="1400" b="1" spc="-35" dirty="0">
                <a:latin typeface="Open Sans"/>
                <a:cs typeface="Open Sans"/>
              </a:rPr>
              <a:t> </a:t>
            </a:r>
            <a:r>
              <a:rPr sz="1400" b="1" spc="-10" dirty="0">
                <a:latin typeface="Open Sans"/>
                <a:cs typeface="Open Sans"/>
              </a:rPr>
              <a:t>Generative</a:t>
            </a:r>
            <a:r>
              <a:rPr sz="1400" b="1" spc="-35" dirty="0">
                <a:latin typeface="Open Sans"/>
                <a:cs typeface="Open Sans"/>
              </a:rPr>
              <a:t> </a:t>
            </a:r>
            <a:r>
              <a:rPr sz="1400" b="1" dirty="0">
                <a:latin typeface="Open Sans"/>
                <a:cs typeface="Open Sans"/>
              </a:rPr>
              <a:t>Shift:</a:t>
            </a:r>
            <a:r>
              <a:rPr sz="1400" b="1" spc="-25" dirty="0">
                <a:latin typeface="Open Sans"/>
                <a:cs typeface="Open Sans"/>
              </a:rPr>
              <a:t> </a:t>
            </a:r>
            <a:r>
              <a:rPr sz="1400" spc="-20" dirty="0">
                <a:latin typeface="Open Sans"/>
                <a:cs typeface="Open Sans"/>
              </a:rPr>
              <a:t>Reasoning-</a:t>
            </a:r>
            <a:r>
              <a:rPr sz="1400" dirty="0">
                <a:latin typeface="Open Sans"/>
                <a:cs typeface="Open Sans"/>
              </a:rPr>
              <a:t>based</a:t>
            </a:r>
            <a:r>
              <a:rPr sz="1400" spc="-30" dirty="0">
                <a:latin typeface="Open Sans"/>
                <a:cs typeface="Open Sans"/>
              </a:rPr>
              <a:t> </a:t>
            </a:r>
            <a:r>
              <a:rPr sz="1400" dirty="0">
                <a:latin typeface="Open Sans"/>
                <a:cs typeface="Open Sans"/>
              </a:rPr>
              <a:t>retrieval</a:t>
            </a:r>
            <a:r>
              <a:rPr sz="1400" spc="-35" dirty="0">
                <a:latin typeface="Open Sans"/>
                <a:cs typeface="Open Sans"/>
              </a:rPr>
              <a:t> </a:t>
            </a:r>
            <a:r>
              <a:rPr sz="1400" dirty="0">
                <a:latin typeface="Open Sans"/>
                <a:cs typeface="Open Sans"/>
              </a:rPr>
              <a:t>with</a:t>
            </a:r>
            <a:r>
              <a:rPr sz="1400" spc="-35" dirty="0">
                <a:latin typeface="Open Sans"/>
                <a:cs typeface="Open Sans"/>
              </a:rPr>
              <a:t> </a:t>
            </a:r>
            <a:r>
              <a:rPr sz="1400" dirty="0">
                <a:latin typeface="Open Sans"/>
                <a:cs typeface="Open Sans"/>
              </a:rPr>
              <a:t>VLMs</a:t>
            </a:r>
            <a:r>
              <a:rPr sz="1400" spc="-30" dirty="0">
                <a:latin typeface="Open Sans"/>
                <a:cs typeface="Open Sans"/>
              </a:rPr>
              <a:t> </a:t>
            </a:r>
            <a:r>
              <a:rPr sz="1400" spc="-10" dirty="0">
                <a:latin typeface="Open Sans"/>
                <a:cs typeface="Open Sans"/>
              </a:rPr>
              <a:t>(LLaVA).</a:t>
            </a:r>
            <a:endParaRPr sz="140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135"/>
              </a:spcBef>
            </a:pPr>
            <a:endParaRPr sz="14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</a:pPr>
            <a:r>
              <a:rPr sz="1400" b="1" spc="-10" dirty="0">
                <a:latin typeface="Open Sans"/>
                <a:cs typeface="Open Sans"/>
              </a:rPr>
              <a:t>Searching</a:t>
            </a:r>
            <a:r>
              <a:rPr sz="1400" b="1" spc="-45" dirty="0">
                <a:latin typeface="Open Sans"/>
                <a:cs typeface="Open Sans"/>
              </a:rPr>
              <a:t> </a:t>
            </a:r>
            <a:r>
              <a:rPr sz="1400" b="1" dirty="0">
                <a:latin typeface="Open Sans"/>
                <a:cs typeface="Open Sans"/>
              </a:rPr>
              <a:t>at</a:t>
            </a:r>
            <a:r>
              <a:rPr sz="1400" b="1" spc="-40" dirty="0">
                <a:latin typeface="Open Sans"/>
                <a:cs typeface="Open Sans"/>
              </a:rPr>
              <a:t> </a:t>
            </a:r>
            <a:r>
              <a:rPr sz="1400" b="1" dirty="0">
                <a:latin typeface="Open Sans"/>
                <a:cs typeface="Open Sans"/>
              </a:rPr>
              <a:t>Scale:</a:t>
            </a:r>
            <a:r>
              <a:rPr sz="1400" b="1" spc="-30" dirty="0">
                <a:latin typeface="Open Sans"/>
                <a:cs typeface="Open Sans"/>
              </a:rPr>
              <a:t> </a:t>
            </a:r>
            <a:r>
              <a:rPr sz="1400" dirty="0">
                <a:latin typeface="Open Sans"/>
                <a:cs typeface="Open Sans"/>
              </a:rPr>
              <a:t>Vector</a:t>
            </a:r>
            <a:r>
              <a:rPr sz="1400" spc="-40" dirty="0">
                <a:latin typeface="Open Sans"/>
                <a:cs typeface="Open Sans"/>
              </a:rPr>
              <a:t> </a:t>
            </a:r>
            <a:r>
              <a:rPr sz="1400" dirty="0">
                <a:latin typeface="Open Sans"/>
                <a:cs typeface="Open Sans"/>
              </a:rPr>
              <a:t>databases</a:t>
            </a:r>
            <a:r>
              <a:rPr sz="1400" spc="-40" dirty="0">
                <a:latin typeface="Open Sans"/>
                <a:cs typeface="Open Sans"/>
              </a:rPr>
              <a:t> </a:t>
            </a:r>
            <a:r>
              <a:rPr sz="1400" dirty="0">
                <a:latin typeface="Open Sans"/>
                <a:cs typeface="Open Sans"/>
              </a:rPr>
              <a:t>and</a:t>
            </a:r>
            <a:r>
              <a:rPr sz="1400" spc="-40" dirty="0">
                <a:latin typeface="Open Sans"/>
                <a:cs typeface="Open Sans"/>
              </a:rPr>
              <a:t> </a:t>
            </a:r>
            <a:r>
              <a:rPr sz="1400" spc="-10" dirty="0">
                <a:latin typeface="Open Sans"/>
                <a:cs typeface="Open Sans"/>
              </a:rPr>
              <a:t>Approximate</a:t>
            </a:r>
            <a:r>
              <a:rPr sz="1400" spc="-40" dirty="0">
                <a:latin typeface="Open Sans"/>
                <a:cs typeface="Open Sans"/>
              </a:rPr>
              <a:t> </a:t>
            </a:r>
            <a:r>
              <a:rPr sz="1400" dirty="0">
                <a:latin typeface="Open Sans"/>
                <a:cs typeface="Open Sans"/>
              </a:rPr>
              <a:t>Nearest</a:t>
            </a:r>
            <a:r>
              <a:rPr sz="1400" spc="-40" dirty="0">
                <a:latin typeface="Open Sans"/>
                <a:cs typeface="Open Sans"/>
              </a:rPr>
              <a:t> </a:t>
            </a:r>
            <a:r>
              <a:rPr sz="1400" spc="-10" dirty="0">
                <a:latin typeface="Open Sans"/>
                <a:cs typeface="Open Sans"/>
              </a:rPr>
              <a:t>Neighbors</a:t>
            </a:r>
            <a:r>
              <a:rPr sz="1400" spc="-40" dirty="0">
                <a:latin typeface="Open Sans"/>
                <a:cs typeface="Open Sans"/>
              </a:rPr>
              <a:t> </a:t>
            </a:r>
            <a:r>
              <a:rPr sz="1400" spc="-10" dirty="0">
                <a:latin typeface="Open Sans"/>
                <a:cs typeface="Open Sans"/>
              </a:rPr>
              <a:t>(ANN).</a:t>
            </a:r>
            <a:endParaRPr sz="140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135"/>
              </a:spcBef>
            </a:pPr>
            <a:endParaRPr sz="14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Open Sans"/>
                <a:cs typeface="Open Sans"/>
              </a:rPr>
              <a:t>Open</a:t>
            </a:r>
            <a:r>
              <a:rPr sz="1400" b="1" spc="-35" dirty="0">
                <a:latin typeface="Open Sans"/>
                <a:cs typeface="Open Sans"/>
              </a:rPr>
              <a:t> </a:t>
            </a:r>
            <a:r>
              <a:rPr sz="1400" b="1" spc="-10" dirty="0">
                <a:latin typeface="Open Sans"/>
                <a:cs typeface="Open Sans"/>
              </a:rPr>
              <a:t>Challenges:</a:t>
            </a:r>
            <a:r>
              <a:rPr sz="1400" b="1" spc="-35" dirty="0">
                <a:latin typeface="Open Sans"/>
                <a:cs typeface="Open Sans"/>
              </a:rPr>
              <a:t> </a:t>
            </a:r>
            <a:r>
              <a:rPr sz="1400" dirty="0">
                <a:latin typeface="Open Sans"/>
                <a:cs typeface="Open Sans"/>
              </a:rPr>
              <a:t>The</a:t>
            </a:r>
            <a:r>
              <a:rPr sz="1400" spc="-35" dirty="0">
                <a:latin typeface="Open Sans"/>
                <a:cs typeface="Open Sans"/>
              </a:rPr>
              <a:t> </a:t>
            </a:r>
            <a:r>
              <a:rPr sz="1400" spc="-10" dirty="0">
                <a:latin typeface="Open Sans"/>
                <a:cs typeface="Open Sans"/>
              </a:rPr>
              <a:t>Modality</a:t>
            </a:r>
            <a:r>
              <a:rPr sz="1400" spc="-35" dirty="0">
                <a:latin typeface="Open Sans"/>
                <a:cs typeface="Open Sans"/>
              </a:rPr>
              <a:t> </a:t>
            </a:r>
            <a:r>
              <a:rPr sz="1400" dirty="0">
                <a:latin typeface="Open Sans"/>
                <a:cs typeface="Open Sans"/>
              </a:rPr>
              <a:t>Gap</a:t>
            </a:r>
            <a:r>
              <a:rPr sz="1400" spc="-30" dirty="0">
                <a:latin typeface="Open Sans"/>
                <a:cs typeface="Open Sans"/>
              </a:rPr>
              <a:t> </a:t>
            </a:r>
            <a:r>
              <a:rPr sz="1400" dirty="0">
                <a:latin typeface="Open Sans"/>
                <a:cs typeface="Open Sans"/>
              </a:rPr>
              <a:t>and</a:t>
            </a:r>
            <a:r>
              <a:rPr sz="1400" spc="-35" dirty="0">
                <a:latin typeface="Open Sans"/>
                <a:cs typeface="Open Sans"/>
              </a:rPr>
              <a:t> </a:t>
            </a:r>
            <a:r>
              <a:rPr sz="1400" spc="-20" dirty="0">
                <a:latin typeface="Open Sans"/>
                <a:cs typeface="Open Sans"/>
              </a:rPr>
              <a:t>real-</a:t>
            </a:r>
            <a:r>
              <a:rPr sz="1400" dirty="0">
                <a:latin typeface="Open Sans"/>
                <a:cs typeface="Open Sans"/>
              </a:rPr>
              <a:t>world</a:t>
            </a:r>
            <a:r>
              <a:rPr sz="1400" spc="-35" dirty="0">
                <a:latin typeface="Open Sans"/>
                <a:cs typeface="Open Sans"/>
              </a:rPr>
              <a:t> </a:t>
            </a:r>
            <a:r>
              <a:rPr sz="1400" spc="-10" dirty="0">
                <a:latin typeface="Open Sans"/>
                <a:cs typeface="Open Sans"/>
              </a:rPr>
              <a:t>implementation</a:t>
            </a:r>
            <a:r>
              <a:rPr sz="1400" spc="-35" dirty="0">
                <a:latin typeface="Open Sans"/>
                <a:cs typeface="Open Sans"/>
              </a:rPr>
              <a:t> </a:t>
            </a:r>
            <a:r>
              <a:rPr sz="1400" spc="-10" dirty="0">
                <a:latin typeface="Open Sans"/>
                <a:cs typeface="Open Sans"/>
              </a:rPr>
              <a:t>hurdles.</a:t>
            </a:r>
            <a:endParaRPr sz="1400">
              <a:latin typeface="Open Sans"/>
              <a:cs typeface="Open San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4762" y="-4762"/>
            <a:ext cx="9153525" cy="720090"/>
            <a:chOff x="-4762" y="-4762"/>
            <a:chExt cx="9153525" cy="7200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02600" y="51874"/>
              <a:ext cx="525174" cy="60665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0"/>
              <a:ext cx="9144000" cy="710565"/>
            </a:xfrm>
            <a:custGeom>
              <a:avLst/>
              <a:gdLst/>
              <a:ahLst/>
              <a:cxnLst/>
              <a:rect l="l" t="t" r="r" b="b"/>
              <a:pathLst>
                <a:path w="9144000" h="710565">
                  <a:moveTo>
                    <a:pt x="9143999" y="710399"/>
                  </a:moveTo>
                  <a:lnTo>
                    <a:pt x="0" y="710399"/>
                  </a:lnTo>
                  <a:lnTo>
                    <a:pt x="0" y="0"/>
                  </a:lnTo>
                  <a:lnTo>
                    <a:pt x="9143999" y="0"/>
                  </a:lnTo>
                  <a:lnTo>
                    <a:pt x="9143999" y="710399"/>
                  </a:lnTo>
                  <a:close/>
                </a:path>
              </a:pathLst>
            </a:custGeom>
            <a:solidFill>
              <a:srgbClr val="981E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144000" cy="710565"/>
            </a:xfrm>
            <a:custGeom>
              <a:avLst/>
              <a:gdLst/>
              <a:ahLst/>
              <a:cxnLst/>
              <a:rect l="l" t="t" r="r" b="b"/>
              <a:pathLst>
                <a:path w="9144000" h="710565">
                  <a:moveTo>
                    <a:pt x="0" y="0"/>
                  </a:moveTo>
                  <a:lnTo>
                    <a:pt x="9143999" y="0"/>
                  </a:lnTo>
                  <a:lnTo>
                    <a:pt x="9143999" y="710399"/>
                  </a:lnTo>
                  <a:lnTo>
                    <a:pt x="0" y="7103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02600" y="51874"/>
              <a:ext cx="525174" cy="606650"/>
            </a:xfrm>
            <a:prstGeom prst="rect">
              <a:avLst/>
            </a:prstGeom>
          </p:spPr>
        </p:pic>
      </p:grpSp>
      <p:sp>
        <p:nvSpPr>
          <p:cNvPr id="8" name="object 8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">
              <a:lnSpc>
                <a:spcPct val="100000"/>
              </a:lnSpc>
              <a:spcBef>
                <a:spcPts val="100"/>
              </a:spcBef>
            </a:pPr>
            <a:r>
              <a:rPr sz="2000" dirty="0"/>
              <a:t>Cross</a:t>
            </a:r>
            <a:r>
              <a:rPr sz="2000" spc="-55" dirty="0"/>
              <a:t> </a:t>
            </a:r>
            <a:r>
              <a:rPr sz="2000" dirty="0"/>
              <a:t>Modal</a:t>
            </a:r>
            <a:r>
              <a:rPr sz="2000" spc="-50" dirty="0"/>
              <a:t> </a:t>
            </a:r>
            <a:r>
              <a:rPr sz="2000" dirty="0"/>
              <a:t>Retrieval</a:t>
            </a:r>
            <a:r>
              <a:rPr sz="2000" spc="-50" dirty="0"/>
              <a:t> </a:t>
            </a:r>
            <a:r>
              <a:rPr sz="2000" spc="-10" dirty="0"/>
              <a:t>Outline</a:t>
            </a:r>
            <a:endParaRPr sz="20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61550" y="912125"/>
            <a:ext cx="3847249" cy="409517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05993" y="1051634"/>
            <a:ext cx="3435985" cy="1252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8615" marR="5080" indent="-336550">
              <a:lnSpc>
                <a:spcPct val="114999"/>
              </a:lnSpc>
              <a:spcBef>
                <a:spcPts val="100"/>
              </a:spcBef>
              <a:buFont typeface="Arial"/>
              <a:buChar char="●"/>
              <a:tabLst>
                <a:tab pos="348615" algn="l"/>
              </a:tabLst>
            </a:pPr>
            <a:r>
              <a:rPr sz="1400" b="1" dirty="0">
                <a:solidFill>
                  <a:srgbClr val="1F1F1F"/>
                </a:solidFill>
                <a:latin typeface="Open Sans"/>
                <a:cs typeface="Open Sans"/>
              </a:rPr>
              <a:t>The</a:t>
            </a:r>
            <a:r>
              <a:rPr sz="1400" b="1" spc="-45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400" b="1" spc="-10" dirty="0">
                <a:solidFill>
                  <a:srgbClr val="1F1F1F"/>
                </a:solidFill>
                <a:latin typeface="Open Sans"/>
                <a:cs typeface="Open Sans"/>
              </a:rPr>
              <a:t>Heterogeneity</a:t>
            </a:r>
            <a:r>
              <a:rPr sz="1400" b="1" spc="-40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1F1F1F"/>
                </a:solidFill>
                <a:latin typeface="Open Sans"/>
                <a:cs typeface="Open Sans"/>
              </a:rPr>
              <a:t>Gap:</a:t>
            </a:r>
            <a:r>
              <a:rPr sz="1400" b="1" spc="-30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400" spc="-10" dirty="0">
                <a:solidFill>
                  <a:srgbClr val="1F1F1F"/>
                </a:solidFill>
                <a:latin typeface="Open Sans"/>
                <a:cs typeface="Open Sans"/>
              </a:rPr>
              <a:t>Images (continuous</a:t>
            </a:r>
            <a:r>
              <a:rPr sz="1400" spc="-40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400" dirty="0">
                <a:solidFill>
                  <a:srgbClr val="1F1F1F"/>
                </a:solidFill>
                <a:latin typeface="Open Sans"/>
                <a:cs typeface="Open Sans"/>
              </a:rPr>
              <a:t>pixels)</a:t>
            </a:r>
            <a:r>
              <a:rPr sz="1400" spc="-35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400" dirty="0">
                <a:solidFill>
                  <a:srgbClr val="1F1F1F"/>
                </a:solidFill>
                <a:latin typeface="Open Sans"/>
                <a:cs typeface="Open Sans"/>
              </a:rPr>
              <a:t>and</a:t>
            </a:r>
            <a:r>
              <a:rPr sz="1400" spc="-35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400" dirty="0">
                <a:solidFill>
                  <a:srgbClr val="1F1F1F"/>
                </a:solidFill>
                <a:latin typeface="Open Sans"/>
                <a:cs typeface="Open Sans"/>
              </a:rPr>
              <a:t>Text</a:t>
            </a:r>
            <a:r>
              <a:rPr sz="1400" spc="-40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400" spc="-10" dirty="0">
                <a:solidFill>
                  <a:srgbClr val="1F1F1F"/>
                </a:solidFill>
                <a:latin typeface="Open Sans"/>
                <a:cs typeface="Open Sans"/>
              </a:rPr>
              <a:t>(discrete </a:t>
            </a:r>
            <a:r>
              <a:rPr sz="1400" dirty="0">
                <a:solidFill>
                  <a:srgbClr val="1F1F1F"/>
                </a:solidFill>
                <a:latin typeface="Open Sans"/>
                <a:cs typeface="Open Sans"/>
              </a:rPr>
              <a:t>tokens)</a:t>
            </a:r>
            <a:r>
              <a:rPr sz="1400" spc="-55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400" dirty="0">
                <a:solidFill>
                  <a:srgbClr val="1F1F1F"/>
                </a:solidFill>
                <a:latin typeface="Open Sans"/>
                <a:cs typeface="Open Sans"/>
              </a:rPr>
              <a:t>exist</a:t>
            </a:r>
            <a:r>
              <a:rPr sz="1400" spc="-55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400" dirty="0">
                <a:solidFill>
                  <a:srgbClr val="1F1F1F"/>
                </a:solidFill>
                <a:latin typeface="Open Sans"/>
                <a:cs typeface="Open Sans"/>
              </a:rPr>
              <a:t>in</a:t>
            </a:r>
            <a:r>
              <a:rPr sz="1400" spc="-55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400" dirty="0">
                <a:solidFill>
                  <a:srgbClr val="1F1F1F"/>
                </a:solidFill>
                <a:latin typeface="Open Sans"/>
                <a:cs typeface="Open Sans"/>
              </a:rPr>
              <a:t>disjoint</a:t>
            </a:r>
            <a:r>
              <a:rPr sz="1400" spc="-55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400" spc="-10" dirty="0">
                <a:solidFill>
                  <a:srgbClr val="1F1F1F"/>
                </a:solidFill>
                <a:latin typeface="Open Sans"/>
                <a:cs typeface="Open Sans"/>
              </a:rPr>
              <a:t>mathematical spaces</a:t>
            </a:r>
            <a:endParaRPr sz="1400">
              <a:latin typeface="Open Sans"/>
              <a:cs typeface="Open Sans"/>
            </a:endParaRPr>
          </a:p>
          <a:p>
            <a:pPr marL="347980" indent="-335280">
              <a:lnSpc>
                <a:spcPct val="100000"/>
              </a:lnSpc>
              <a:spcBef>
                <a:spcPts val="250"/>
              </a:spcBef>
              <a:buFont typeface="Arial"/>
              <a:buChar char="●"/>
              <a:tabLst>
                <a:tab pos="347980" algn="l"/>
              </a:tabLst>
            </a:pPr>
            <a:r>
              <a:rPr sz="1400" b="1" dirty="0">
                <a:solidFill>
                  <a:srgbClr val="1F1F1F"/>
                </a:solidFill>
                <a:latin typeface="Open Sans"/>
                <a:cs typeface="Open Sans"/>
              </a:rPr>
              <a:t>The</a:t>
            </a:r>
            <a:r>
              <a:rPr sz="1400" b="1" spc="-25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1F1F1F"/>
                </a:solidFill>
                <a:latin typeface="Open Sans"/>
                <a:cs typeface="Open Sans"/>
              </a:rPr>
              <a:t>Goal:</a:t>
            </a:r>
            <a:r>
              <a:rPr sz="1400" b="1" spc="-20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400" dirty="0">
                <a:solidFill>
                  <a:srgbClr val="1F1F1F"/>
                </a:solidFill>
                <a:latin typeface="Open Sans"/>
                <a:cs typeface="Open Sans"/>
              </a:rPr>
              <a:t>Learn</a:t>
            </a:r>
            <a:r>
              <a:rPr sz="1400" spc="-25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400" dirty="0">
                <a:solidFill>
                  <a:srgbClr val="1F1F1F"/>
                </a:solidFill>
                <a:latin typeface="Open Sans"/>
                <a:cs typeface="Open Sans"/>
              </a:rPr>
              <a:t>a</a:t>
            </a:r>
            <a:r>
              <a:rPr sz="1400" spc="-20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400" spc="-10" dirty="0">
                <a:solidFill>
                  <a:srgbClr val="1F1F1F"/>
                </a:solidFill>
                <a:latin typeface="Open Sans"/>
                <a:cs typeface="Open Sans"/>
              </a:rPr>
              <a:t>mapping</a:t>
            </a:r>
            <a:r>
              <a:rPr sz="1400" spc="-25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400" spc="-10" dirty="0">
                <a:solidFill>
                  <a:srgbClr val="1F1F1F"/>
                </a:solidFill>
                <a:latin typeface="Open Sans"/>
                <a:cs typeface="Open Sans"/>
              </a:rPr>
              <a:t>function</a:t>
            </a:r>
            <a:endParaRPr sz="1400">
              <a:latin typeface="Open Sans"/>
              <a:cs typeface="Open Sans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9050" y="2546737"/>
            <a:ext cx="3637573" cy="51494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05993" y="3340134"/>
            <a:ext cx="3187065" cy="516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8615" marR="5080" indent="-336550">
              <a:lnSpc>
                <a:spcPct val="114999"/>
              </a:lnSpc>
              <a:spcBef>
                <a:spcPts val="100"/>
              </a:spcBef>
              <a:buChar char="●"/>
              <a:tabLst>
                <a:tab pos="348615" algn="l"/>
              </a:tabLst>
            </a:pPr>
            <a:r>
              <a:rPr sz="1400" dirty="0">
                <a:solidFill>
                  <a:srgbClr val="1F1F1F"/>
                </a:solidFill>
                <a:latin typeface="Arial"/>
                <a:cs typeface="Arial"/>
              </a:rPr>
              <a:t>Semantically</a:t>
            </a:r>
            <a:r>
              <a:rPr sz="1400" spc="-3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F1F1F"/>
                </a:solidFill>
                <a:latin typeface="Arial"/>
                <a:cs typeface="Arial"/>
              </a:rPr>
              <a:t>identical</a:t>
            </a:r>
            <a:r>
              <a:rPr sz="1400" spc="-1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F1F1F"/>
                </a:solidFill>
                <a:latin typeface="Arial"/>
                <a:cs typeface="Arial"/>
              </a:rPr>
              <a:t>inputs</a:t>
            </a:r>
            <a:r>
              <a:rPr sz="1400" spc="-2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F1F1F"/>
                </a:solidFill>
                <a:latin typeface="Arial"/>
                <a:cs typeface="Arial"/>
              </a:rPr>
              <a:t>map</a:t>
            </a:r>
            <a:r>
              <a:rPr sz="1400" spc="-1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1F1F1F"/>
                </a:solidFill>
                <a:latin typeface="Arial"/>
                <a:cs typeface="Arial"/>
              </a:rPr>
              <a:t>to </a:t>
            </a:r>
            <a:r>
              <a:rPr sz="1400" dirty="0">
                <a:solidFill>
                  <a:srgbClr val="1F1F1F"/>
                </a:solidFill>
                <a:latin typeface="Arial"/>
                <a:cs typeface="Arial"/>
              </a:rPr>
              <a:t>similar</a:t>
            </a:r>
            <a:r>
              <a:rPr sz="1400" spc="-1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F1F1F"/>
                </a:solidFill>
                <a:latin typeface="Arial"/>
                <a:cs typeface="Arial"/>
              </a:rPr>
              <a:t>vector</a:t>
            </a:r>
            <a:r>
              <a:rPr sz="1400" spc="-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F1F1F"/>
                </a:solidFill>
                <a:latin typeface="Arial"/>
                <a:cs typeface="Arial"/>
              </a:rPr>
              <a:t>coordinates.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-4762" y="-4762"/>
            <a:ext cx="9153525" cy="720090"/>
            <a:chOff x="-4762" y="-4762"/>
            <a:chExt cx="9153525" cy="72009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02600" y="51874"/>
              <a:ext cx="525174" cy="60665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0" y="0"/>
              <a:ext cx="9144000" cy="710565"/>
            </a:xfrm>
            <a:custGeom>
              <a:avLst/>
              <a:gdLst/>
              <a:ahLst/>
              <a:cxnLst/>
              <a:rect l="l" t="t" r="r" b="b"/>
              <a:pathLst>
                <a:path w="9144000" h="710565">
                  <a:moveTo>
                    <a:pt x="9143999" y="710399"/>
                  </a:moveTo>
                  <a:lnTo>
                    <a:pt x="0" y="710399"/>
                  </a:lnTo>
                  <a:lnTo>
                    <a:pt x="0" y="0"/>
                  </a:lnTo>
                  <a:lnTo>
                    <a:pt x="9143999" y="0"/>
                  </a:lnTo>
                  <a:lnTo>
                    <a:pt x="9143999" y="710399"/>
                  </a:lnTo>
                  <a:close/>
                </a:path>
              </a:pathLst>
            </a:custGeom>
            <a:solidFill>
              <a:srgbClr val="981E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0"/>
              <a:ext cx="9144000" cy="710565"/>
            </a:xfrm>
            <a:custGeom>
              <a:avLst/>
              <a:gdLst/>
              <a:ahLst/>
              <a:cxnLst/>
              <a:rect l="l" t="t" r="r" b="b"/>
              <a:pathLst>
                <a:path w="9144000" h="710565">
                  <a:moveTo>
                    <a:pt x="0" y="0"/>
                  </a:moveTo>
                  <a:lnTo>
                    <a:pt x="9143999" y="0"/>
                  </a:lnTo>
                  <a:lnTo>
                    <a:pt x="9143999" y="710399"/>
                  </a:lnTo>
                  <a:lnTo>
                    <a:pt x="0" y="7103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">
              <a:lnSpc>
                <a:spcPct val="100000"/>
              </a:lnSpc>
              <a:spcBef>
                <a:spcPts val="100"/>
              </a:spcBef>
            </a:pPr>
            <a:r>
              <a:rPr spc="-220" dirty="0">
                <a:latin typeface="Arial Narrow"/>
                <a:cs typeface="Arial Narrow"/>
              </a:rPr>
              <a:t>The</a:t>
            </a:r>
            <a:r>
              <a:rPr spc="-55" dirty="0">
                <a:latin typeface="Arial Narrow"/>
                <a:cs typeface="Arial Narrow"/>
              </a:rPr>
              <a:t> </a:t>
            </a:r>
            <a:r>
              <a:rPr spc="-225" dirty="0">
                <a:latin typeface="Arial Narrow"/>
                <a:cs typeface="Arial Narrow"/>
              </a:rPr>
              <a:t>Core</a:t>
            </a:r>
            <a:r>
              <a:rPr spc="-55" dirty="0">
                <a:latin typeface="Arial Narrow"/>
                <a:cs typeface="Arial Narrow"/>
              </a:rPr>
              <a:t> </a:t>
            </a:r>
            <a:r>
              <a:rPr spc="-200" dirty="0">
                <a:latin typeface="Arial Narrow"/>
                <a:cs typeface="Arial Narrow"/>
              </a:rPr>
              <a:t>Concept</a:t>
            </a:r>
            <a:r>
              <a:rPr spc="-50" dirty="0">
                <a:latin typeface="Arial Narrow"/>
                <a:cs typeface="Arial Narrow"/>
              </a:rPr>
              <a:t> </a:t>
            </a:r>
            <a:r>
              <a:rPr spc="-180" dirty="0">
                <a:latin typeface="Arial Narrow"/>
                <a:cs typeface="Arial Narrow"/>
              </a:rPr>
              <a:t>–</a:t>
            </a:r>
            <a:r>
              <a:rPr spc="-55" dirty="0">
                <a:latin typeface="Arial Narrow"/>
                <a:cs typeface="Arial Narrow"/>
              </a:rPr>
              <a:t> </a:t>
            </a:r>
            <a:r>
              <a:rPr spc="-135" dirty="0">
                <a:latin typeface="Arial Narrow"/>
                <a:cs typeface="Arial Narrow"/>
              </a:rPr>
              <a:t>Bridging</a:t>
            </a:r>
            <a:r>
              <a:rPr spc="-55" dirty="0">
                <a:latin typeface="Arial Narrow"/>
                <a:cs typeface="Arial Narrow"/>
              </a:rPr>
              <a:t> </a:t>
            </a:r>
            <a:r>
              <a:rPr spc="-110" dirty="0">
                <a:latin typeface="Arial Narrow"/>
                <a:cs typeface="Arial Narrow"/>
              </a:rPr>
              <a:t>the</a:t>
            </a:r>
            <a:r>
              <a:rPr spc="-50" dirty="0">
                <a:latin typeface="Arial Narrow"/>
                <a:cs typeface="Arial Narrow"/>
              </a:rPr>
              <a:t> </a:t>
            </a:r>
            <a:r>
              <a:rPr spc="-140" dirty="0">
                <a:latin typeface="Arial Narrow"/>
                <a:cs typeface="Arial Narrow"/>
              </a:rPr>
              <a:t>Heterogeneity</a:t>
            </a:r>
            <a:r>
              <a:rPr spc="-55" dirty="0">
                <a:latin typeface="Arial Narrow"/>
                <a:cs typeface="Arial Narrow"/>
              </a:rPr>
              <a:t> </a:t>
            </a:r>
            <a:r>
              <a:rPr spc="-285" dirty="0">
                <a:latin typeface="Arial Narrow"/>
                <a:cs typeface="Arial Narrow"/>
              </a:rPr>
              <a:t>Gap</a:t>
            </a: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02600" y="51874"/>
            <a:ext cx="525174" cy="60665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5993" y="1186383"/>
            <a:ext cx="7774940" cy="1007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8615" marR="227965" indent="-336550">
              <a:lnSpc>
                <a:spcPct val="114999"/>
              </a:lnSpc>
              <a:spcBef>
                <a:spcPts val="100"/>
              </a:spcBef>
              <a:buFont typeface="Arial"/>
              <a:buChar char="●"/>
              <a:tabLst>
                <a:tab pos="348615" algn="l"/>
              </a:tabLst>
            </a:pPr>
            <a:r>
              <a:rPr sz="1400" b="1" dirty="0">
                <a:solidFill>
                  <a:srgbClr val="1F1F1F"/>
                </a:solidFill>
                <a:latin typeface="Open Sans"/>
                <a:cs typeface="Open Sans"/>
              </a:rPr>
              <a:t>Vision</a:t>
            </a:r>
            <a:r>
              <a:rPr sz="1400" b="1" spc="-45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400" b="1" spc="-10" dirty="0">
                <a:solidFill>
                  <a:srgbClr val="1F1F1F"/>
                </a:solidFill>
                <a:latin typeface="Open Sans"/>
                <a:cs typeface="Open Sans"/>
              </a:rPr>
              <a:t>Encoders:</a:t>
            </a:r>
            <a:r>
              <a:rPr sz="1400" b="1" spc="-45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400" spc="-10" dirty="0">
                <a:solidFill>
                  <a:srgbClr val="1F1F1F"/>
                </a:solidFill>
                <a:latin typeface="Open Sans"/>
                <a:cs typeface="Open Sans"/>
              </a:rPr>
              <a:t>Compress</a:t>
            </a:r>
            <a:r>
              <a:rPr sz="1400" spc="-40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400" spc="-20" dirty="0">
                <a:solidFill>
                  <a:srgbClr val="1F1F1F"/>
                </a:solidFill>
                <a:latin typeface="Open Sans"/>
                <a:cs typeface="Open Sans"/>
              </a:rPr>
              <a:t>high-</a:t>
            </a:r>
            <a:r>
              <a:rPr sz="1400" spc="-10" dirty="0">
                <a:solidFill>
                  <a:srgbClr val="1F1F1F"/>
                </a:solidFill>
                <a:latin typeface="Open Sans"/>
                <a:cs typeface="Open Sans"/>
              </a:rPr>
              <a:t>dimensional</a:t>
            </a:r>
            <a:r>
              <a:rPr sz="1400" spc="-45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400" dirty="0">
                <a:solidFill>
                  <a:srgbClr val="1F1F1F"/>
                </a:solidFill>
                <a:latin typeface="Open Sans"/>
                <a:cs typeface="Open Sans"/>
              </a:rPr>
              <a:t>pixel</a:t>
            </a:r>
            <a:r>
              <a:rPr sz="1400" spc="-45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400" dirty="0">
                <a:solidFill>
                  <a:srgbClr val="1F1F1F"/>
                </a:solidFill>
                <a:latin typeface="Open Sans"/>
                <a:cs typeface="Open Sans"/>
              </a:rPr>
              <a:t>data</a:t>
            </a:r>
            <a:r>
              <a:rPr sz="1400" spc="-40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400" dirty="0">
                <a:solidFill>
                  <a:srgbClr val="1F1F1F"/>
                </a:solidFill>
                <a:latin typeface="Open Sans"/>
                <a:cs typeface="Open Sans"/>
              </a:rPr>
              <a:t>into</a:t>
            </a:r>
            <a:r>
              <a:rPr sz="1400" spc="-45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400" dirty="0">
                <a:solidFill>
                  <a:srgbClr val="1F1F1F"/>
                </a:solidFill>
                <a:latin typeface="Open Sans"/>
                <a:cs typeface="Open Sans"/>
              </a:rPr>
              <a:t>dense</a:t>
            </a:r>
            <a:r>
              <a:rPr sz="1400" spc="-45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400" dirty="0">
                <a:solidFill>
                  <a:srgbClr val="1F1F1F"/>
                </a:solidFill>
                <a:latin typeface="Open Sans"/>
                <a:cs typeface="Open Sans"/>
              </a:rPr>
              <a:t>vectors</a:t>
            </a:r>
            <a:r>
              <a:rPr sz="1400" spc="-40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400" dirty="0">
                <a:solidFill>
                  <a:srgbClr val="1F1F1F"/>
                </a:solidFill>
                <a:latin typeface="Open Sans"/>
                <a:cs typeface="Open Sans"/>
              </a:rPr>
              <a:t>(e.g.,</a:t>
            </a:r>
            <a:r>
              <a:rPr sz="1400" spc="-45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400" spc="-10" dirty="0">
                <a:solidFill>
                  <a:srgbClr val="1F1F1F"/>
                </a:solidFill>
                <a:latin typeface="Open Sans"/>
                <a:cs typeface="Open Sans"/>
              </a:rPr>
              <a:t>Vision </a:t>
            </a:r>
            <a:r>
              <a:rPr sz="1400" dirty="0">
                <a:solidFill>
                  <a:srgbClr val="1F1F1F"/>
                </a:solidFill>
                <a:latin typeface="Open Sans"/>
                <a:cs typeface="Open Sans"/>
              </a:rPr>
              <a:t>Transformers/ViT,</a:t>
            </a:r>
            <a:r>
              <a:rPr sz="1400" spc="-85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400" spc="-10" dirty="0">
                <a:solidFill>
                  <a:srgbClr val="1F1F1F"/>
                </a:solidFill>
                <a:latin typeface="Open Sans"/>
                <a:cs typeface="Open Sans"/>
              </a:rPr>
              <a:t>ResNet).</a:t>
            </a:r>
            <a:endParaRPr sz="1400">
              <a:latin typeface="Open Sans"/>
              <a:cs typeface="Open Sans"/>
            </a:endParaRPr>
          </a:p>
          <a:p>
            <a:pPr marL="347980" indent="-335280">
              <a:lnSpc>
                <a:spcPct val="100000"/>
              </a:lnSpc>
              <a:spcBef>
                <a:spcPts val="250"/>
              </a:spcBef>
              <a:buFont typeface="Arial"/>
              <a:buChar char="●"/>
              <a:tabLst>
                <a:tab pos="347980" algn="l"/>
              </a:tabLst>
            </a:pPr>
            <a:r>
              <a:rPr sz="1400" b="1" dirty="0">
                <a:solidFill>
                  <a:srgbClr val="1F1F1F"/>
                </a:solidFill>
                <a:latin typeface="Open Sans"/>
                <a:cs typeface="Open Sans"/>
              </a:rPr>
              <a:t>Text</a:t>
            </a:r>
            <a:r>
              <a:rPr sz="1400" b="1" spc="-45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400" b="1" spc="-10" dirty="0">
                <a:solidFill>
                  <a:srgbClr val="1F1F1F"/>
                </a:solidFill>
                <a:latin typeface="Open Sans"/>
                <a:cs typeface="Open Sans"/>
              </a:rPr>
              <a:t>Encoders:</a:t>
            </a:r>
            <a:r>
              <a:rPr sz="1400" b="1" spc="-45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400" dirty="0">
                <a:solidFill>
                  <a:srgbClr val="1F1F1F"/>
                </a:solidFill>
                <a:latin typeface="Open Sans"/>
                <a:cs typeface="Open Sans"/>
              </a:rPr>
              <a:t>Process</a:t>
            </a:r>
            <a:r>
              <a:rPr sz="1400" spc="-45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400" spc="-10" dirty="0">
                <a:solidFill>
                  <a:srgbClr val="1F1F1F"/>
                </a:solidFill>
                <a:latin typeface="Open Sans"/>
                <a:cs typeface="Open Sans"/>
              </a:rPr>
              <a:t>language</a:t>
            </a:r>
            <a:r>
              <a:rPr sz="1400" spc="-45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400" dirty="0">
                <a:solidFill>
                  <a:srgbClr val="1F1F1F"/>
                </a:solidFill>
                <a:latin typeface="Open Sans"/>
                <a:cs typeface="Open Sans"/>
              </a:rPr>
              <a:t>syntax</a:t>
            </a:r>
            <a:r>
              <a:rPr sz="1400" spc="-45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400" dirty="0">
                <a:solidFill>
                  <a:srgbClr val="1F1F1F"/>
                </a:solidFill>
                <a:latin typeface="Open Sans"/>
                <a:cs typeface="Open Sans"/>
              </a:rPr>
              <a:t>into</a:t>
            </a:r>
            <a:r>
              <a:rPr sz="1400" spc="-40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400" dirty="0">
                <a:solidFill>
                  <a:srgbClr val="1F1F1F"/>
                </a:solidFill>
                <a:latin typeface="Open Sans"/>
                <a:cs typeface="Open Sans"/>
              </a:rPr>
              <a:t>dense</a:t>
            </a:r>
            <a:r>
              <a:rPr sz="1400" spc="-45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400" dirty="0">
                <a:solidFill>
                  <a:srgbClr val="1F1F1F"/>
                </a:solidFill>
                <a:latin typeface="Open Sans"/>
                <a:cs typeface="Open Sans"/>
              </a:rPr>
              <a:t>vectors</a:t>
            </a:r>
            <a:r>
              <a:rPr sz="1400" spc="-45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400" dirty="0">
                <a:solidFill>
                  <a:srgbClr val="1F1F1F"/>
                </a:solidFill>
                <a:latin typeface="Open Sans"/>
                <a:cs typeface="Open Sans"/>
              </a:rPr>
              <a:t>(e.g.,</a:t>
            </a:r>
            <a:r>
              <a:rPr sz="1400" spc="-45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400" spc="-10" dirty="0">
                <a:solidFill>
                  <a:srgbClr val="1F1F1F"/>
                </a:solidFill>
                <a:latin typeface="Open Sans"/>
                <a:cs typeface="Open Sans"/>
              </a:rPr>
              <a:t>standard</a:t>
            </a:r>
            <a:r>
              <a:rPr sz="1400" spc="-45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400" spc="-10" dirty="0">
                <a:solidFill>
                  <a:srgbClr val="1F1F1F"/>
                </a:solidFill>
                <a:latin typeface="Open Sans"/>
                <a:cs typeface="Open Sans"/>
              </a:rPr>
              <a:t>Transformers).</a:t>
            </a:r>
            <a:endParaRPr sz="1400">
              <a:latin typeface="Open Sans"/>
              <a:cs typeface="Open Sans"/>
            </a:endParaRPr>
          </a:p>
          <a:p>
            <a:pPr marL="347980" indent="-335280">
              <a:lnSpc>
                <a:spcPct val="100000"/>
              </a:lnSpc>
              <a:spcBef>
                <a:spcPts val="250"/>
              </a:spcBef>
              <a:buFont typeface="Arial"/>
              <a:buChar char="●"/>
              <a:tabLst>
                <a:tab pos="347980" algn="l"/>
              </a:tabLst>
            </a:pPr>
            <a:r>
              <a:rPr sz="1400" dirty="0">
                <a:solidFill>
                  <a:srgbClr val="1F1F1F"/>
                </a:solidFill>
                <a:latin typeface="Open Sans"/>
                <a:cs typeface="Open Sans"/>
              </a:rPr>
              <a:t>Raw</a:t>
            </a:r>
            <a:r>
              <a:rPr sz="1400" spc="-40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400" dirty="0">
                <a:solidFill>
                  <a:srgbClr val="1F1F1F"/>
                </a:solidFill>
                <a:latin typeface="Open Sans"/>
                <a:cs typeface="Open Sans"/>
              </a:rPr>
              <a:t>data</a:t>
            </a:r>
            <a:r>
              <a:rPr sz="1400" spc="-35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400" dirty="0">
                <a:solidFill>
                  <a:srgbClr val="1F1F1F"/>
                </a:solidFill>
                <a:latin typeface="Open Sans"/>
                <a:cs typeface="Open Sans"/>
              </a:rPr>
              <a:t>cannot</a:t>
            </a:r>
            <a:r>
              <a:rPr sz="1400" spc="-35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400" dirty="0">
                <a:solidFill>
                  <a:srgbClr val="1F1F1F"/>
                </a:solidFill>
                <a:latin typeface="Open Sans"/>
                <a:cs typeface="Open Sans"/>
              </a:rPr>
              <a:t>be</a:t>
            </a:r>
            <a:r>
              <a:rPr sz="1400" spc="-40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400" spc="-10" dirty="0">
                <a:solidFill>
                  <a:srgbClr val="1F1F1F"/>
                </a:solidFill>
                <a:latin typeface="Open Sans"/>
                <a:cs typeface="Open Sans"/>
              </a:rPr>
              <a:t>compared;</a:t>
            </a:r>
            <a:r>
              <a:rPr sz="1400" spc="-35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400" dirty="0">
                <a:solidFill>
                  <a:srgbClr val="1F1F1F"/>
                </a:solidFill>
                <a:latin typeface="Open Sans"/>
                <a:cs typeface="Open Sans"/>
              </a:rPr>
              <a:t>we</a:t>
            </a:r>
            <a:r>
              <a:rPr sz="1400" spc="-35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400" spc="-10" dirty="0">
                <a:solidFill>
                  <a:srgbClr val="1F1F1F"/>
                </a:solidFill>
                <a:latin typeface="Open Sans"/>
                <a:cs typeface="Open Sans"/>
              </a:rPr>
              <a:t>compare</a:t>
            </a:r>
            <a:r>
              <a:rPr sz="1400" spc="-40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400" dirty="0">
                <a:solidFill>
                  <a:srgbClr val="1F1F1F"/>
                </a:solidFill>
                <a:latin typeface="Open Sans"/>
                <a:cs typeface="Open Sans"/>
              </a:rPr>
              <a:t>their</a:t>
            </a:r>
            <a:r>
              <a:rPr sz="1400" spc="-15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400" i="1" dirty="0">
                <a:solidFill>
                  <a:srgbClr val="1F1F1F"/>
                </a:solidFill>
                <a:latin typeface="Open Sans"/>
                <a:cs typeface="Open Sans"/>
              </a:rPr>
              <a:t>encoded</a:t>
            </a:r>
            <a:r>
              <a:rPr sz="1400" i="1" spc="-35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400" i="1" dirty="0">
                <a:solidFill>
                  <a:srgbClr val="1F1F1F"/>
                </a:solidFill>
                <a:latin typeface="Open Sans"/>
                <a:cs typeface="Open Sans"/>
              </a:rPr>
              <a:t>feature</a:t>
            </a:r>
            <a:r>
              <a:rPr sz="1400" i="1" spc="-35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400" i="1" spc="-10" dirty="0">
                <a:solidFill>
                  <a:srgbClr val="1F1F1F"/>
                </a:solidFill>
                <a:latin typeface="Open Sans"/>
                <a:cs typeface="Open Sans"/>
              </a:rPr>
              <a:t>vectors</a:t>
            </a:r>
            <a:endParaRPr sz="1400">
              <a:latin typeface="Open Sans"/>
              <a:cs typeface="Open San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33799" y="2401974"/>
            <a:ext cx="4476400" cy="2500474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-4762" y="-4762"/>
            <a:ext cx="9153525" cy="720090"/>
            <a:chOff x="-4762" y="-4762"/>
            <a:chExt cx="9153525" cy="72009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02600" y="51874"/>
              <a:ext cx="525174" cy="60665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0"/>
              <a:ext cx="9144000" cy="710565"/>
            </a:xfrm>
            <a:custGeom>
              <a:avLst/>
              <a:gdLst/>
              <a:ahLst/>
              <a:cxnLst/>
              <a:rect l="l" t="t" r="r" b="b"/>
              <a:pathLst>
                <a:path w="9144000" h="710565">
                  <a:moveTo>
                    <a:pt x="9143999" y="710399"/>
                  </a:moveTo>
                  <a:lnTo>
                    <a:pt x="0" y="710399"/>
                  </a:lnTo>
                  <a:lnTo>
                    <a:pt x="0" y="0"/>
                  </a:lnTo>
                  <a:lnTo>
                    <a:pt x="9143999" y="0"/>
                  </a:lnTo>
                  <a:lnTo>
                    <a:pt x="9143999" y="710399"/>
                  </a:lnTo>
                  <a:close/>
                </a:path>
              </a:pathLst>
            </a:custGeom>
            <a:solidFill>
              <a:srgbClr val="981E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9144000" cy="710565"/>
            </a:xfrm>
            <a:custGeom>
              <a:avLst/>
              <a:gdLst/>
              <a:ahLst/>
              <a:cxnLst/>
              <a:rect l="l" t="t" r="r" b="b"/>
              <a:pathLst>
                <a:path w="9144000" h="710565">
                  <a:moveTo>
                    <a:pt x="0" y="0"/>
                  </a:moveTo>
                  <a:lnTo>
                    <a:pt x="9143999" y="0"/>
                  </a:lnTo>
                  <a:lnTo>
                    <a:pt x="9143999" y="710399"/>
                  </a:lnTo>
                  <a:lnTo>
                    <a:pt x="0" y="7103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">
              <a:lnSpc>
                <a:spcPct val="100000"/>
              </a:lnSpc>
              <a:spcBef>
                <a:spcPts val="100"/>
              </a:spcBef>
            </a:pPr>
            <a:r>
              <a:rPr dirty="0"/>
              <a:t>Preparing</a:t>
            </a:r>
            <a:r>
              <a:rPr spc="-45" dirty="0"/>
              <a:t> </a:t>
            </a:r>
            <a:r>
              <a:rPr dirty="0"/>
              <a:t>the</a:t>
            </a:r>
            <a:r>
              <a:rPr spc="-40" dirty="0"/>
              <a:t> </a:t>
            </a:r>
            <a:r>
              <a:rPr dirty="0"/>
              <a:t>Data</a:t>
            </a:r>
            <a:r>
              <a:rPr spc="-45" dirty="0"/>
              <a:t> </a:t>
            </a:r>
            <a:r>
              <a:rPr dirty="0"/>
              <a:t>–</a:t>
            </a:r>
            <a:r>
              <a:rPr spc="-40" dirty="0"/>
              <a:t> </a:t>
            </a:r>
            <a:r>
              <a:rPr dirty="0"/>
              <a:t>Modality</a:t>
            </a:r>
            <a:r>
              <a:rPr spc="-45" dirty="0"/>
              <a:t> </a:t>
            </a:r>
            <a:r>
              <a:rPr spc="-10" dirty="0"/>
              <a:t>Encoders</a:t>
            </a: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02600" y="51874"/>
            <a:ext cx="525174" cy="60665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3150" y="1152178"/>
            <a:ext cx="8060055" cy="2011680"/>
          </a:xfrm>
          <a:prstGeom prst="rect">
            <a:avLst/>
          </a:prstGeom>
        </p:spPr>
        <p:txBody>
          <a:bodyPr vert="horz" wrap="square" lIns="0" tIns="42544" rIns="0" bIns="0" rtlCol="0">
            <a:spAutoFit/>
          </a:bodyPr>
          <a:lstStyle/>
          <a:p>
            <a:pPr marL="469265" indent="-327660">
              <a:lnSpc>
                <a:spcPct val="100000"/>
              </a:lnSpc>
              <a:spcBef>
                <a:spcPts val="334"/>
              </a:spcBef>
              <a:buFont typeface="Arial"/>
              <a:buChar char="●"/>
              <a:tabLst>
                <a:tab pos="469265" algn="l"/>
              </a:tabLst>
            </a:pPr>
            <a:r>
              <a:rPr sz="1300" b="1" dirty="0">
                <a:latin typeface="Arial"/>
                <a:cs typeface="Arial"/>
              </a:rPr>
              <a:t>The</a:t>
            </a:r>
            <a:r>
              <a:rPr sz="1300" b="1" spc="-30" dirty="0">
                <a:latin typeface="Arial"/>
                <a:cs typeface="Arial"/>
              </a:rPr>
              <a:t> </a:t>
            </a:r>
            <a:r>
              <a:rPr sz="1300" b="1" spc="-20" dirty="0">
                <a:latin typeface="Arial"/>
                <a:cs typeface="Arial"/>
              </a:rPr>
              <a:t>Dual-</a:t>
            </a:r>
            <a:r>
              <a:rPr sz="1300" b="1" spc="-10" dirty="0">
                <a:latin typeface="Arial"/>
                <a:cs typeface="Arial"/>
              </a:rPr>
              <a:t>Encoder</a:t>
            </a:r>
            <a:r>
              <a:rPr sz="1300" b="1" spc="-70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Architecture:</a:t>
            </a:r>
            <a:r>
              <a:rPr sz="1300" b="1" spc="-3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Pioneered</a:t>
            </a:r>
            <a:r>
              <a:rPr sz="1300" spc="-3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by</a:t>
            </a:r>
            <a:r>
              <a:rPr sz="1300" spc="-3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models</a:t>
            </a:r>
            <a:r>
              <a:rPr sz="1300" spc="-3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like</a:t>
            </a:r>
            <a:r>
              <a:rPr sz="1300" spc="-2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CLIP.</a:t>
            </a:r>
            <a:endParaRPr sz="1300">
              <a:latin typeface="Arial"/>
              <a:cs typeface="Arial"/>
            </a:endParaRPr>
          </a:p>
          <a:p>
            <a:pPr marL="469265" indent="-327660">
              <a:lnSpc>
                <a:spcPct val="100000"/>
              </a:lnSpc>
              <a:spcBef>
                <a:spcPts val="229"/>
              </a:spcBef>
              <a:buFont typeface="Arial"/>
              <a:buChar char="●"/>
              <a:tabLst>
                <a:tab pos="469265" algn="l"/>
              </a:tabLst>
            </a:pPr>
            <a:r>
              <a:rPr sz="1300" b="1" dirty="0">
                <a:latin typeface="Arial"/>
                <a:cs typeface="Arial"/>
              </a:rPr>
              <a:t>Independent</a:t>
            </a:r>
            <a:r>
              <a:rPr sz="1300" b="1" spc="-40" dirty="0">
                <a:latin typeface="Arial"/>
                <a:cs typeface="Arial"/>
              </a:rPr>
              <a:t> </a:t>
            </a:r>
            <a:r>
              <a:rPr sz="1300" b="1" spc="-10" dirty="0">
                <a:latin typeface="Arial"/>
                <a:cs typeface="Arial"/>
              </a:rPr>
              <a:t>Parameterization:</a:t>
            </a:r>
            <a:r>
              <a:rPr sz="1300" b="1" spc="-6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Two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strictly</a:t>
            </a:r>
            <a:r>
              <a:rPr sz="1300" spc="-4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isolated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networks,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one</a:t>
            </a:r>
            <a:r>
              <a:rPr sz="1300" spc="-4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for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vision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(f</a:t>
            </a:r>
            <a:r>
              <a:rPr sz="1300" dirty="0">
                <a:solidFill>
                  <a:srgbClr val="4A4A4A"/>
                </a:solidFill>
                <a:latin typeface="Arial"/>
                <a:cs typeface="Arial"/>
              </a:rPr>
              <a:t>θ)</a:t>
            </a:r>
            <a:r>
              <a:rPr sz="1300" spc="-40" dirty="0">
                <a:solidFill>
                  <a:srgbClr val="4A4A4A"/>
                </a:solidFill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and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one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for</a:t>
            </a:r>
            <a:r>
              <a:rPr sz="1300" spc="-4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text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(g</a:t>
            </a:r>
            <a:r>
              <a:rPr sz="1300" spc="-10" dirty="0">
                <a:solidFill>
                  <a:srgbClr val="4A4A4A"/>
                </a:solidFill>
                <a:latin typeface="Arial"/>
                <a:cs typeface="Arial"/>
              </a:rPr>
              <a:t>Φ)</a:t>
            </a:r>
            <a:r>
              <a:rPr sz="1300" spc="-10" dirty="0">
                <a:latin typeface="Arial"/>
                <a:cs typeface="Arial"/>
              </a:rPr>
              <a:t>.</a:t>
            </a:r>
            <a:endParaRPr sz="1300">
              <a:latin typeface="Arial"/>
              <a:cs typeface="Arial"/>
            </a:endParaRPr>
          </a:p>
          <a:p>
            <a:pPr marL="469265" indent="-327660">
              <a:lnSpc>
                <a:spcPct val="100000"/>
              </a:lnSpc>
              <a:spcBef>
                <a:spcPts val="235"/>
              </a:spcBef>
              <a:buFont typeface="Arial"/>
              <a:buChar char="●"/>
              <a:tabLst>
                <a:tab pos="469265" algn="l"/>
              </a:tabLst>
            </a:pPr>
            <a:r>
              <a:rPr sz="1300" b="1" dirty="0">
                <a:latin typeface="Arial"/>
                <a:cs typeface="Arial"/>
              </a:rPr>
              <a:t>Strict</a:t>
            </a:r>
            <a:r>
              <a:rPr sz="1300" b="1" spc="-65" dirty="0">
                <a:latin typeface="Arial"/>
                <a:cs typeface="Arial"/>
              </a:rPr>
              <a:t> </a:t>
            </a:r>
            <a:r>
              <a:rPr sz="1300" b="1" spc="-10" dirty="0">
                <a:latin typeface="Arial"/>
                <a:cs typeface="Arial"/>
              </a:rPr>
              <a:t>Modality</a:t>
            </a:r>
            <a:r>
              <a:rPr sz="1300" b="1" spc="-45" dirty="0">
                <a:latin typeface="Arial"/>
                <a:cs typeface="Arial"/>
              </a:rPr>
              <a:t> </a:t>
            </a:r>
            <a:r>
              <a:rPr sz="1300" b="1" spc="-10" dirty="0">
                <a:latin typeface="Arial"/>
                <a:cs typeface="Arial"/>
              </a:rPr>
              <a:t>Isolation:</a:t>
            </a:r>
            <a:r>
              <a:rPr sz="1300" b="1" spc="-8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Activations</a:t>
            </a:r>
            <a:r>
              <a:rPr sz="1300" spc="-4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and</a:t>
            </a:r>
            <a:r>
              <a:rPr sz="1300" spc="-4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weights</a:t>
            </a:r>
            <a:r>
              <a:rPr sz="1300" spc="-4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are</a:t>
            </a:r>
            <a:r>
              <a:rPr sz="1300" spc="-4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never</a:t>
            </a:r>
            <a:r>
              <a:rPr sz="1300" spc="-4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shared</a:t>
            </a:r>
            <a:r>
              <a:rPr sz="1300" spc="-4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during</a:t>
            </a:r>
            <a:r>
              <a:rPr sz="1300" spc="-4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the</a:t>
            </a:r>
            <a:r>
              <a:rPr sz="1300" spc="-4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forward</a:t>
            </a:r>
            <a:r>
              <a:rPr sz="1300" spc="-4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pass.</a:t>
            </a:r>
            <a:endParaRPr sz="1300">
              <a:latin typeface="Arial"/>
              <a:cs typeface="Arial"/>
            </a:endParaRPr>
          </a:p>
          <a:p>
            <a:pPr marL="469900" marR="53975" indent="-328295">
              <a:lnSpc>
                <a:spcPct val="114999"/>
              </a:lnSpc>
              <a:buFont typeface="Arial"/>
              <a:buChar char="●"/>
              <a:tabLst>
                <a:tab pos="469900" algn="l"/>
              </a:tabLst>
            </a:pPr>
            <a:r>
              <a:rPr sz="1300" b="1" spc="-10" dirty="0">
                <a:latin typeface="Arial"/>
                <a:cs typeface="Arial"/>
              </a:rPr>
              <a:t>Learning</a:t>
            </a:r>
            <a:r>
              <a:rPr sz="1300" b="1" spc="-40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an</a:t>
            </a:r>
            <a:r>
              <a:rPr sz="1300" b="1" spc="-40" dirty="0">
                <a:latin typeface="Arial"/>
                <a:cs typeface="Arial"/>
              </a:rPr>
              <a:t> </a:t>
            </a:r>
            <a:r>
              <a:rPr sz="1300" b="1" spc="-10" dirty="0">
                <a:latin typeface="Arial"/>
                <a:cs typeface="Arial"/>
              </a:rPr>
              <a:t>Isomorphic</a:t>
            </a:r>
            <a:r>
              <a:rPr sz="1300" b="1" spc="-3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Space:</a:t>
            </a:r>
            <a:r>
              <a:rPr sz="1300" b="1" spc="-4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The</a:t>
            </a:r>
            <a:r>
              <a:rPr sz="1300" spc="-4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architecture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forces</a:t>
            </a:r>
            <a:r>
              <a:rPr sz="1300" spc="-4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discrete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tokens</a:t>
            </a:r>
            <a:r>
              <a:rPr sz="1300" spc="-4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and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continuous</a:t>
            </a:r>
            <a:r>
              <a:rPr sz="1300" spc="-4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pixels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to</a:t>
            </a:r>
            <a:r>
              <a:rPr sz="1300" spc="-40" dirty="0">
                <a:latin typeface="Arial"/>
                <a:cs typeface="Arial"/>
              </a:rPr>
              <a:t> </a:t>
            </a:r>
            <a:r>
              <a:rPr sz="1300" spc="-25" dirty="0">
                <a:latin typeface="Arial"/>
                <a:cs typeface="Arial"/>
              </a:rPr>
              <a:t>map </a:t>
            </a:r>
            <a:r>
              <a:rPr sz="1300" dirty="0">
                <a:latin typeface="Arial"/>
                <a:cs typeface="Arial"/>
              </a:rPr>
              <a:t>onto</a:t>
            </a:r>
            <a:r>
              <a:rPr sz="1300" spc="-4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the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exact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same</a:t>
            </a:r>
            <a:r>
              <a:rPr sz="1300" spc="-40" dirty="0">
                <a:latin typeface="Arial"/>
                <a:cs typeface="Arial"/>
              </a:rPr>
              <a:t> </a:t>
            </a:r>
            <a:r>
              <a:rPr sz="1300" spc="-20" dirty="0">
                <a:latin typeface="Arial"/>
                <a:cs typeface="Arial"/>
              </a:rPr>
              <a:t>d-</a:t>
            </a:r>
            <a:r>
              <a:rPr sz="1300" spc="-10" dirty="0">
                <a:latin typeface="Arial"/>
                <a:cs typeface="Arial"/>
              </a:rPr>
              <a:t>dimensional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manifold.</a:t>
            </a:r>
            <a:endParaRPr sz="1300">
              <a:latin typeface="Arial"/>
              <a:cs typeface="Arial"/>
            </a:endParaRPr>
          </a:p>
          <a:p>
            <a:pPr marL="469900" marR="317500" indent="-328295">
              <a:lnSpc>
                <a:spcPct val="114999"/>
              </a:lnSpc>
              <a:buFont typeface="Arial"/>
              <a:buChar char="●"/>
              <a:tabLst>
                <a:tab pos="469900" algn="l"/>
              </a:tabLst>
            </a:pPr>
            <a:r>
              <a:rPr sz="1300" b="1" spc="-10" dirty="0">
                <a:latin typeface="Arial"/>
                <a:cs typeface="Arial"/>
              </a:rPr>
              <a:t>Semantic</a:t>
            </a:r>
            <a:r>
              <a:rPr sz="1300" b="1" spc="-80" dirty="0">
                <a:latin typeface="Arial"/>
                <a:cs typeface="Arial"/>
              </a:rPr>
              <a:t> </a:t>
            </a:r>
            <a:r>
              <a:rPr sz="1300" b="1" spc="-10" dirty="0">
                <a:latin typeface="Arial"/>
                <a:cs typeface="Arial"/>
              </a:rPr>
              <a:t>Alignment:</a:t>
            </a:r>
            <a:r>
              <a:rPr sz="1300" b="1" spc="-5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The</a:t>
            </a:r>
            <a:r>
              <a:rPr sz="1300" spc="-4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joint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relationship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between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the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modalities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is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modeled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entirely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by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the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inner product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65"/>
              </a:spcBef>
            </a:pP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100" spc="-50" dirty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26562" y="3295912"/>
            <a:ext cx="2380174" cy="44054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1994" y="2571750"/>
            <a:ext cx="3319880" cy="2216024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-4762" y="-4762"/>
            <a:ext cx="9153525" cy="720090"/>
            <a:chOff x="-4762" y="-4762"/>
            <a:chExt cx="9153525" cy="72009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02600" y="51874"/>
              <a:ext cx="525174" cy="60665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0"/>
              <a:ext cx="9144000" cy="710565"/>
            </a:xfrm>
            <a:custGeom>
              <a:avLst/>
              <a:gdLst/>
              <a:ahLst/>
              <a:cxnLst/>
              <a:rect l="l" t="t" r="r" b="b"/>
              <a:pathLst>
                <a:path w="9144000" h="710565">
                  <a:moveTo>
                    <a:pt x="9143999" y="710399"/>
                  </a:moveTo>
                  <a:lnTo>
                    <a:pt x="0" y="710399"/>
                  </a:lnTo>
                  <a:lnTo>
                    <a:pt x="0" y="0"/>
                  </a:lnTo>
                  <a:lnTo>
                    <a:pt x="9143999" y="0"/>
                  </a:lnTo>
                  <a:lnTo>
                    <a:pt x="9143999" y="710399"/>
                  </a:lnTo>
                  <a:close/>
                </a:path>
              </a:pathLst>
            </a:custGeom>
            <a:solidFill>
              <a:srgbClr val="981E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0"/>
              <a:ext cx="9144000" cy="710565"/>
            </a:xfrm>
            <a:custGeom>
              <a:avLst/>
              <a:gdLst/>
              <a:ahLst/>
              <a:cxnLst/>
              <a:rect l="l" t="t" r="r" b="b"/>
              <a:pathLst>
                <a:path w="9144000" h="710565">
                  <a:moveTo>
                    <a:pt x="0" y="0"/>
                  </a:moveTo>
                  <a:lnTo>
                    <a:pt x="9143999" y="0"/>
                  </a:lnTo>
                  <a:lnTo>
                    <a:pt x="9143999" y="710399"/>
                  </a:lnTo>
                  <a:lnTo>
                    <a:pt x="0" y="7103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">
              <a:lnSpc>
                <a:spcPct val="100000"/>
              </a:lnSpc>
              <a:spcBef>
                <a:spcPts val="100"/>
              </a:spcBef>
            </a:pPr>
            <a:r>
              <a:rPr dirty="0"/>
              <a:t>The</a:t>
            </a:r>
            <a:r>
              <a:rPr spc="-40" dirty="0"/>
              <a:t> </a:t>
            </a:r>
            <a:r>
              <a:rPr dirty="0"/>
              <a:t>Baseline</a:t>
            </a:r>
            <a:r>
              <a:rPr spc="-110" dirty="0"/>
              <a:t> </a:t>
            </a:r>
            <a:r>
              <a:rPr dirty="0"/>
              <a:t>Architecture</a:t>
            </a:r>
            <a:r>
              <a:rPr spc="-35" dirty="0"/>
              <a:t> </a:t>
            </a:r>
            <a:r>
              <a:rPr dirty="0"/>
              <a:t>–</a:t>
            </a:r>
            <a:r>
              <a:rPr spc="-40" dirty="0"/>
              <a:t> </a:t>
            </a:r>
            <a:r>
              <a:rPr dirty="0"/>
              <a:t>The</a:t>
            </a:r>
            <a:r>
              <a:rPr spc="-35" dirty="0"/>
              <a:t> </a:t>
            </a:r>
            <a:r>
              <a:rPr spc="-10" dirty="0"/>
              <a:t>Dual-</a:t>
            </a:r>
            <a:r>
              <a:rPr dirty="0"/>
              <a:t>Encoder</a:t>
            </a:r>
            <a:r>
              <a:rPr spc="-35" dirty="0"/>
              <a:t> </a:t>
            </a:r>
            <a:r>
              <a:rPr spc="-10" dirty="0"/>
              <a:t>(CLIP)</a:t>
            </a: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02600" y="51874"/>
            <a:ext cx="525174" cy="60665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48976" y="1211800"/>
            <a:ext cx="170815" cy="167640"/>
          </a:xfrm>
          <a:custGeom>
            <a:avLst/>
            <a:gdLst/>
            <a:ahLst/>
            <a:cxnLst/>
            <a:rect l="l" t="t" r="r" b="b"/>
            <a:pathLst>
              <a:path w="170814" h="167640">
                <a:moveTo>
                  <a:pt x="170399" y="167639"/>
                </a:moveTo>
                <a:lnTo>
                  <a:pt x="0" y="167639"/>
                </a:lnTo>
                <a:lnTo>
                  <a:pt x="0" y="0"/>
                </a:lnTo>
                <a:lnTo>
                  <a:pt x="170399" y="0"/>
                </a:lnTo>
                <a:lnTo>
                  <a:pt x="170399" y="167639"/>
                </a:lnTo>
                <a:close/>
              </a:path>
            </a:pathLst>
          </a:custGeom>
          <a:solidFill>
            <a:srgbClr val="F1F9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049802" y="1211800"/>
            <a:ext cx="170815" cy="167640"/>
          </a:xfrm>
          <a:custGeom>
            <a:avLst/>
            <a:gdLst/>
            <a:ahLst/>
            <a:cxnLst/>
            <a:rect l="l" t="t" r="r" b="b"/>
            <a:pathLst>
              <a:path w="170814" h="167640">
                <a:moveTo>
                  <a:pt x="170398" y="167639"/>
                </a:moveTo>
                <a:lnTo>
                  <a:pt x="0" y="167639"/>
                </a:lnTo>
                <a:lnTo>
                  <a:pt x="0" y="0"/>
                </a:lnTo>
                <a:lnTo>
                  <a:pt x="170398" y="0"/>
                </a:lnTo>
                <a:lnTo>
                  <a:pt x="170398" y="167639"/>
                </a:lnTo>
                <a:close/>
              </a:path>
            </a:pathLst>
          </a:custGeom>
          <a:solidFill>
            <a:srgbClr val="F1F9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879728" y="1211800"/>
            <a:ext cx="170815" cy="167640"/>
          </a:xfrm>
          <a:custGeom>
            <a:avLst/>
            <a:gdLst/>
            <a:ahLst/>
            <a:cxnLst/>
            <a:rect l="l" t="t" r="r" b="b"/>
            <a:pathLst>
              <a:path w="170815" h="167640">
                <a:moveTo>
                  <a:pt x="170398" y="167639"/>
                </a:moveTo>
                <a:lnTo>
                  <a:pt x="0" y="167639"/>
                </a:lnTo>
                <a:lnTo>
                  <a:pt x="0" y="0"/>
                </a:lnTo>
                <a:lnTo>
                  <a:pt x="170398" y="0"/>
                </a:lnTo>
                <a:lnTo>
                  <a:pt x="170398" y="167639"/>
                </a:lnTo>
                <a:close/>
              </a:path>
            </a:pathLst>
          </a:custGeom>
          <a:solidFill>
            <a:srgbClr val="F1F9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19650" y="1168366"/>
            <a:ext cx="8016240" cy="1182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1100" b="1" dirty="0">
                <a:latin typeface="Arial"/>
                <a:cs typeface="Arial"/>
              </a:rPr>
              <a:t>Query</a:t>
            </a:r>
            <a:r>
              <a:rPr sz="1100" b="1" spc="-1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Processing:</a:t>
            </a:r>
            <a:r>
              <a:rPr sz="1100" b="1" spc="-3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Text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sequence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222222"/>
                </a:solidFill>
                <a:latin typeface="Arial"/>
                <a:cs typeface="Arial"/>
              </a:rPr>
              <a:t>→</a:t>
            </a:r>
            <a:r>
              <a:rPr sz="1050" spc="-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BPE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Tokenization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222222"/>
                </a:solidFill>
                <a:latin typeface="Arial"/>
                <a:cs typeface="Arial"/>
              </a:rPr>
              <a:t>→</a:t>
            </a:r>
            <a:r>
              <a:rPr sz="1050" spc="26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Text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Transformer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(e.g.,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masked</a:t>
            </a:r>
            <a:r>
              <a:rPr sz="1100" spc="-10" dirty="0">
                <a:latin typeface="Arial"/>
                <a:cs typeface="Arial"/>
              </a:rPr>
              <a:t> self-</a:t>
            </a:r>
            <a:r>
              <a:rPr sz="1100" dirty="0">
                <a:latin typeface="Arial"/>
                <a:cs typeface="Arial"/>
              </a:rPr>
              <a:t>attention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architecture)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222222"/>
                </a:solidFill>
                <a:latin typeface="Arial"/>
                <a:cs typeface="Arial"/>
              </a:rPr>
              <a:t>→</a:t>
            </a:r>
            <a:r>
              <a:rPr sz="1050" spc="28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Extract </a:t>
            </a:r>
            <a:r>
              <a:rPr sz="1100" dirty="0">
                <a:latin typeface="Arial"/>
                <a:cs typeface="Arial"/>
              </a:rPr>
              <a:t>hidden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state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188037"/>
                </a:solidFill>
                <a:latin typeface="Arial"/>
                <a:cs typeface="Arial"/>
              </a:rPr>
              <a:t>[EOS]</a:t>
            </a:r>
            <a:r>
              <a:rPr sz="1100" spc="-25" dirty="0">
                <a:solidFill>
                  <a:srgbClr val="188037"/>
                </a:solidFill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token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1100" spc="-50" dirty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5"/>
              </a:spcBef>
            </a:pP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100" b="1" dirty="0">
                <a:latin typeface="Arial"/>
                <a:cs typeface="Arial"/>
              </a:rPr>
              <a:t>Linear</a:t>
            </a:r>
            <a:r>
              <a:rPr sz="1100" b="1" spc="-3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Projection</a:t>
            </a:r>
            <a:r>
              <a:rPr sz="1100" b="1" spc="-3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&amp;</a:t>
            </a:r>
            <a:r>
              <a:rPr sz="1100" b="1" spc="-3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Normalization:</a:t>
            </a:r>
            <a:r>
              <a:rPr sz="1100" b="1" spc="-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Map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to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shared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semantic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space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using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learned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weight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matrix,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followed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by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L2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normalization: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9650" y="3121371"/>
            <a:ext cx="4371975" cy="771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latin typeface="Arial"/>
                <a:cs typeface="Arial"/>
              </a:rPr>
              <a:t>Database:</a:t>
            </a:r>
            <a:r>
              <a:rPr sz="1100" b="1" spc="-7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A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pre-</a:t>
            </a:r>
            <a:r>
              <a:rPr sz="1100" dirty="0">
                <a:latin typeface="Arial"/>
                <a:cs typeface="Arial"/>
              </a:rPr>
              <a:t>computed</a:t>
            </a:r>
            <a:r>
              <a:rPr sz="1100" spc="-10" dirty="0">
                <a:latin typeface="Arial"/>
                <a:cs typeface="Arial"/>
              </a:rPr>
              <a:t> manifold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10" dirty="0">
                <a:latin typeface="Arial"/>
                <a:cs typeface="Arial"/>
              </a:rPr>
              <a:t> normalized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image</a:t>
            </a:r>
            <a:r>
              <a:rPr sz="1100" spc="-10" dirty="0">
                <a:latin typeface="Arial"/>
                <a:cs typeface="Arial"/>
              </a:rPr>
              <a:t> embeddings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0"/>
              </a:spcBef>
            </a:pP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100" spc="-50" dirty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100" b="1" dirty="0">
                <a:latin typeface="Arial"/>
                <a:cs typeface="Arial"/>
              </a:rPr>
              <a:t>Retrieval</a:t>
            </a:r>
            <a:r>
              <a:rPr sz="1100" b="1" spc="-4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(Maximum</a:t>
            </a:r>
            <a:r>
              <a:rPr sz="1100" b="1" spc="-4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Inner</a:t>
            </a:r>
            <a:r>
              <a:rPr sz="1100" b="1" spc="-4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Product</a:t>
            </a:r>
            <a:r>
              <a:rPr sz="1100" b="1" spc="-40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Search):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26962" y="1602375"/>
            <a:ext cx="1290099" cy="39975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29275" y="2571750"/>
            <a:ext cx="1290099" cy="28463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72000" y="2450500"/>
            <a:ext cx="1836523" cy="52712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824362" y="3372450"/>
            <a:ext cx="1495324" cy="346354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980262" y="3931425"/>
            <a:ext cx="3183476" cy="572699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-4762" y="-4762"/>
            <a:ext cx="9153525" cy="720090"/>
            <a:chOff x="-4762" y="-4762"/>
            <a:chExt cx="9153525" cy="720090"/>
          </a:xfrm>
        </p:grpSpPr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02600" y="51874"/>
              <a:ext cx="525174" cy="60665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0" y="0"/>
              <a:ext cx="9144000" cy="710565"/>
            </a:xfrm>
            <a:custGeom>
              <a:avLst/>
              <a:gdLst/>
              <a:ahLst/>
              <a:cxnLst/>
              <a:rect l="l" t="t" r="r" b="b"/>
              <a:pathLst>
                <a:path w="9144000" h="710565">
                  <a:moveTo>
                    <a:pt x="9143999" y="710399"/>
                  </a:moveTo>
                  <a:lnTo>
                    <a:pt x="0" y="710399"/>
                  </a:lnTo>
                  <a:lnTo>
                    <a:pt x="0" y="0"/>
                  </a:lnTo>
                  <a:lnTo>
                    <a:pt x="9143999" y="0"/>
                  </a:lnTo>
                  <a:lnTo>
                    <a:pt x="9143999" y="710399"/>
                  </a:lnTo>
                  <a:close/>
                </a:path>
              </a:pathLst>
            </a:custGeom>
            <a:solidFill>
              <a:srgbClr val="981E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0"/>
              <a:ext cx="9144000" cy="710565"/>
            </a:xfrm>
            <a:custGeom>
              <a:avLst/>
              <a:gdLst/>
              <a:ahLst/>
              <a:cxnLst/>
              <a:rect l="l" t="t" r="r" b="b"/>
              <a:pathLst>
                <a:path w="9144000" h="710565">
                  <a:moveTo>
                    <a:pt x="0" y="0"/>
                  </a:moveTo>
                  <a:lnTo>
                    <a:pt x="9143999" y="0"/>
                  </a:lnTo>
                  <a:lnTo>
                    <a:pt x="9143999" y="710399"/>
                  </a:lnTo>
                  <a:lnTo>
                    <a:pt x="0" y="7103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">
              <a:lnSpc>
                <a:spcPct val="100000"/>
              </a:lnSpc>
              <a:spcBef>
                <a:spcPts val="100"/>
              </a:spcBef>
            </a:pPr>
            <a:r>
              <a:rPr dirty="0"/>
              <a:t>Example</a:t>
            </a:r>
            <a:r>
              <a:rPr spc="-35" dirty="0"/>
              <a:t> </a:t>
            </a:r>
            <a:r>
              <a:rPr dirty="0"/>
              <a:t>in</a:t>
            </a:r>
            <a:r>
              <a:rPr spc="-110" dirty="0"/>
              <a:t> </a:t>
            </a:r>
            <a:r>
              <a:rPr dirty="0"/>
              <a:t>Action</a:t>
            </a:r>
            <a:r>
              <a:rPr spc="-30" dirty="0"/>
              <a:t> </a:t>
            </a:r>
            <a:r>
              <a:rPr dirty="0"/>
              <a:t>–</a:t>
            </a:r>
            <a:r>
              <a:rPr spc="-35" dirty="0"/>
              <a:t> </a:t>
            </a:r>
            <a:r>
              <a:rPr spc="-45" dirty="0"/>
              <a:t>Text-</a:t>
            </a:r>
            <a:r>
              <a:rPr spc="-10" dirty="0"/>
              <a:t>to-</a:t>
            </a:r>
            <a:r>
              <a:rPr dirty="0"/>
              <a:t>Image</a:t>
            </a:r>
            <a:r>
              <a:rPr spc="-30" dirty="0"/>
              <a:t> </a:t>
            </a:r>
            <a:r>
              <a:rPr dirty="0"/>
              <a:t>(T2I)</a:t>
            </a:r>
            <a:r>
              <a:rPr spc="-35" dirty="0"/>
              <a:t> </a:t>
            </a:r>
            <a:r>
              <a:rPr spc="-10" dirty="0"/>
              <a:t>Search</a:t>
            </a:r>
          </a:p>
        </p:txBody>
      </p:sp>
      <p:pic>
        <p:nvPicPr>
          <p:cNvPr id="17" name="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402600" y="51874"/>
            <a:ext cx="525174" cy="60665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64418" y="1103450"/>
            <a:ext cx="158750" cy="213360"/>
          </a:xfrm>
          <a:custGeom>
            <a:avLst/>
            <a:gdLst/>
            <a:ahLst/>
            <a:cxnLst/>
            <a:rect l="l" t="t" r="r" b="b"/>
            <a:pathLst>
              <a:path w="158750" h="213359">
                <a:moveTo>
                  <a:pt x="158650" y="213359"/>
                </a:moveTo>
                <a:lnTo>
                  <a:pt x="0" y="213359"/>
                </a:lnTo>
                <a:lnTo>
                  <a:pt x="0" y="0"/>
                </a:lnTo>
                <a:lnTo>
                  <a:pt x="158650" y="0"/>
                </a:lnTo>
                <a:lnTo>
                  <a:pt x="158650" y="213359"/>
                </a:lnTo>
                <a:close/>
              </a:path>
            </a:pathLst>
          </a:custGeom>
          <a:solidFill>
            <a:srgbClr val="F1F9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05839" y="1103450"/>
            <a:ext cx="158750" cy="213360"/>
          </a:xfrm>
          <a:custGeom>
            <a:avLst/>
            <a:gdLst/>
            <a:ahLst/>
            <a:cxnLst/>
            <a:rect l="l" t="t" r="r" b="b"/>
            <a:pathLst>
              <a:path w="158750" h="213359">
                <a:moveTo>
                  <a:pt x="158650" y="213359"/>
                </a:moveTo>
                <a:lnTo>
                  <a:pt x="0" y="213359"/>
                </a:lnTo>
                <a:lnTo>
                  <a:pt x="0" y="0"/>
                </a:lnTo>
                <a:lnTo>
                  <a:pt x="158650" y="0"/>
                </a:lnTo>
                <a:lnTo>
                  <a:pt x="158650" y="213359"/>
                </a:lnTo>
                <a:close/>
              </a:path>
            </a:pathLst>
          </a:custGeom>
          <a:solidFill>
            <a:srgbClr val="F1F9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4625" y="1348813"/>
            <a:ext cx="203200" cy="198120"/>
          </a:xfrm>
          <a:custGeom>
            <a:avLst/>
            <a:gdLst/>
            <a:ahLst/>
            <a:cxnLst/>
            <a:rect l="l" t="t" r="r" b="b"/>
            <a:pathLst>
              <a:path w="203200" h="198119">
                <a:moveTo>
                  <a:pt x="202729" y="198119"/>
                </a:moveTo>
                <a:lnTo>
                  <a:pt x="0" y="198119"/>
                </a:lnTo>
                <a:lnTo>
                  <a:pt x="0" y="0"/>
                </a:lnTo>
                <a:lnTo>
                  <a:pt x="202729" y="0"/>
                </a:lnTo>
                <a:lnTo>
                  <a:pt x="202729" y="198119"/>
                </a:lnTo>
                <a:close/>
              </a:path>
            </a:pathLst>
          </a:custGeom>
          <a:solidFill>
            <a:srgbClr val="F1F9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05993" y="1061286"/>
            <a:ext cx="8084184" cy="49212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347980" indent="-335280">
              <a:lnSpc>
                <a:spcPct val="100000"/>
              </a:lnSpc>
              <a:spcBef>
                <a:spcPts val="375"/>
              </a:spcBef>
              <a:buSzPct val="107692"/>
              <a:buFont typeface="Arial"/>
              <a:buChar char="●"/>
              <a:tabLst>
                <a:tab pos="347980" algn="l"/>
              </a:tabLst>
            </a:pPr>
            <a:r>
              <a:rPr sz="1300" b="1" dirty="0">
                <a:latin typeface="Arial"/>
                <a:cs typeface="Arial"/>
              </a:rPr>
              <a:t>Query</a:t>
            </a:r>
            <a:r>
              <a:rPr sz="1300" b="1" spc="-3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Processing:</a:t>
            </a:r>
            <a:r>
              <a:rPr sz="1300" b="1" spc="-3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Image</a:t>
            </a:r>
            <a:r>
              <a:rPr sz="1300" spc="-3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I</a:t>
            </a:r>
            <a:r>
              <a:rPr sz="1300" spc="-25" dirty="0"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222222"/>
                </a:solidFill>
                <a:latin typeface="Arial"/>
                <a:cs typeface="Arial"/>
              </a:rPr>
              <a:t>→</a:t>
            </a:r>
            <a:r>
              <a:rPr sz="1250" spc="-1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Patch</a:t>
            </a:r>
            <a:r>
              <a:rPr sz="1300" spc="-3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Embedding</a:t>
            </a:r>
            <a:r>
              <a:rPr sz="1300" spc="-3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(e.g.,</a:t>
            </a:r>
            <a:r>
              <a:rPr sz="1300" spc="-3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16</a:t>
            </a:r>
            <a:r>
              <a:rPr sz="1300" spc="-3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x</a:t>
            </a:r>
            <a:r>
              <a:rPr sz="1300" spc="-3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16</a:t>
            </a:r>
            <a:r>
              <a:rPr sz="1300" spc="-3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patches)</a:t>
            </a:r>
            <a:r>
              <a:rPr sz="1300" spc="-15" dirty="0"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222222"/>
                </a:solidFill>
                <a:latin typeface="Arial"/>
                <a:cs typeface="Arial"/>
              </a:rPr>
              <a:t>→</a:t>
            </a:r>
            <a:r>
              <a:rPr sz="1250" spc="-1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Vision</a:t>
            </a:r>
            <a:r>
              <a:rPr sz="1300" spc="-5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Transformer</a:t>
            </a:r>
            <a:r>
              <a:rPr sz="1300" spc="-30" dirty="0">
                <a:latin typeface="Arial"/>
                <a:cs typeface="Arial"/>
              </a:rPr>
              <a:t> </a:t>
            </a:r>
            <a:r>
              <a:rPr sz="1300" spc="-35" dirty="0">
                <a:latin typeface="Arial"/>
                <a:cs typeface="Arial"/>
              </a:rPr>
              <a:t>(ViT-</a:t>
            </a:r>
            <a:r>
              <a:rPr sz="1300" spc="-10" dirty="0">
                <a:latin typeface="Arial"/>
                <a:cs typeface="Arial"/>
              </a:rPr>
              <a:t>B/32)</a:t>
            </a:r>
            <a:endParaRPr sz="1300">
              <a:latin typeface="Arial"/>
              <a:cs typeface="Arial"/>
            </a:endParaRPr>
          </a:p>
          <a:p>
            <a:pPr marL="348615">
              <a:lnSpc>
                <a:spcPct val="100000"/>
              </a:lnSpc>
              <a:spcBef>
                <a:spcPts val="275"/>
              </a:spcBef>
            </a:pPr>
            <a:r>
              <a:rPr sz="1250" dirty="0">
                <a:solidFill>
                  <a:srgbClr val="222222"/>
                </a:solidFill>
                <a:latin typeface="Arial"/>
                <a:cs typeface="Arial"/>
              </a:rPr>
              <a:t>→</a:t>
            </a:r>
            <a:r>
              <a:rPr sz="1250" spc="-4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Extract</a:t>
            </a:r>
            <a:r>
              <a:rPr sz="1300" spc="-4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hidden</a:t>
            </a:r>
            <a:r>
              <a:rPr sz="1300" spc="-4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state</a:t>
            </a:r>
            <a:r>
              <a:rPr sz="1300" spc="-4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of</a:t>
            </a:r>
            <a:r>
              <a:rPr sz="1300" spc="-30" dirty="0"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188037"/>
                </a:solidFill>
                <a:latin typeface="Arial"/>
                <a:cs typeface="Arial"/>
              </a:rPr>
              <a:t>[CLS]</a:t>
            </a:r>
            <a:r>
              <a:rPr sz="1300" spc="-40" dirty="0">
                <a:solidFill>
                  <a:srgbClr val="188037"/>
                </a:solidFill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token</a:t>
            </a:r>
            <a:r>
              <a:rPr sz="1300" spc="-45" dirty="0">
                <a:latin typeface="Arial"/>
                <a:cs typeface="Arial"/>
              </a:rPr>
              <a:t> </a:t>
            </a:r>
            <a:r>
              <a:rPr sz="1300" spc="-50" dirty="0">
                <a:latin typeface="Arial"/>
                <a:cs typeface="Arial"/>
              </a:rPr>
              <a:t>.</a:t>
            </a:r>
            <a:endParaRPr sz="13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3633" y="2089985"/>
            <a:ext cx="749808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0360" indent="-327660">
              <a:lnSpc>
                <a:spcPct val="100000"/>
              </a:lnSpc>
              <a:spcBef>
                <a:spcPts val="100"/>
              </a:spcBef>
              <a:buFont typeface="Arial"/>
              <a:buChar char="●"/>
              <a:tabLst>
                <a:tab pos="340360" algn="l"/>
              </a:tabLst>
            </a:pPr>
            <a:r>
              <a:rPr sz="1300" b="1" dirty="0">
                <a:latin typeface="Arial"/>
                <a:cs typeface="Arial"/>
              </a:rPr>
              <a:t>Linear</a:t>
            </a:r>
            <a:r>
              <a:rPr sz="1300" b="1" spc="-55" dirty="0">
                <a:latin typeface="Arial"/>
                <a:cs typeface="Arial"/>
              </a:rPr>
              <a:t> </a:t>
            </a:r>
            <a:r>
              <a:rPr sz="1300" b="1" spc="-10" dirty="0">
                <a:latin typeface="Arial"/>
                <a:cs typeface="Arial"/>
              </a:rPr>
              <a:t>Projection</a:t>
            </a:r>
            <a:r>
              <a:rPr sz="1300" b="1" spc="-50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&amp;</a:t>
            </a:r>
            <a:r>
              <a:rPr sz="1300" b="1" spc="-5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Normalization:</a:t>
            </a:r>
            <a:r>
              <a:rPr sz="1300" b="1" spc="-4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Map</a:t>
            </a:r>
            <a:r>
              <a:rPr sz="1300" spc="-5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to</a:t>
            </a:r>
            <a:r>
              <a:rPr sz="1300" spc="-5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shared</a:t>
            </a:r>
            <a:r>
              <a:rPr sz="1300" spc="-5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semantic</a:t>
            </a:r>
            <a:r>
              <a:rPr sz="1300" spc="-5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space</a:t>
            </a:r>
            <a:r>
              <a:rPr sz="1300" spc="-5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using</a:t>
            </a:r>
            <a:r>
              <a:rPr sz="1300" spc="-5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learned</a:t>
            </a:r>
            <a:r>
              <a:rPr sz="1300" spc="-5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weight</a:t>
            </a:r>
            <a:r>
              <a:rPr sz="1300" spc="-5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matrix</a:t>
            </a:r>
            <a:r>
              <a:rPr sz="1300" spc="-50" dirty="0">
                <a:latin typeface="Arial"/>
                <a:cs typeface="Arial"/>
              </a:rPr>
              <a:t> :</a:t>
            </a:r>
            <a:endParaRPr sz="13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3633" y="3458537"/>
            <a:ext cx="409575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0360" indent="-327660">
              <a:lnSpc>
                <a:spcPct val="100000"/>
              </a:lnSpc>
              <a:spcBef>
                <a:spcPts val="100"/>
              </a:spcBef>
              <a:buFont typeface="Arial"/>
              <a:buChar char="●"/>
              <a:tabLst>
                <a:tab pos="340360" algn="l"/>
              </a:tabLst>
            </a:pPr>
            <a:r>
              <a:rPr sz="1300" b="1" spc="-10" dirty="0">
                <a:latin typeface="Arial"/>
                <a:cs typeface="Arial"/>
              </a:rPr>
              <a:t>Approximate</a:t>
            </a:r>
            <a:r>
              <a:rPr sz="1300" b="1" spc="-3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Nearest</a:t>
            </a:r>
            <a:r>
              <a:rPr sz="1300" b="1" spc="-35" dirty="0">
                <a:latin typeface="Arial"/>
                <a:cs typeface="Arial"/>
              </a:rPr>
              <a:t> </a:t>
            </a:r>
            <a:r>
              <a:rPr sz="1300" b="1" spc="-10" dirty="0">
                <a:latin typeface="Arial"/>
                <a:cs typeface="Arial"/>
              </a:rPr>
              <a:t>Neighbor</a:t>
            </a:r>
            <a:r>
              <a:rPr sz="1300" b="1" spc="-3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(ANN)</a:t>
            </a:r>
            <a:r>
              <a:rPr sz="1300" b="1" spc="-35" dirty="0">
                <a:latin typeface="Arial"/>
                <a:cs typeface="Arial"/>
              </a:rPr>
              <a:t> </a:t>
            </a:r>
            <a:r>
              <a:rPr sz="1300" b="1" spc="-10" dirty="0">
                <a:latin typeface="Arial"/>
                <a:cs typeface="Arial"/>
              </a:rPr>
              <a:t>Retrieval:</a:t>
            </a:r>
            <a:endParaRPr sz="13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75725" y="1637850"/>
            <a:ext cx="1071400" cy="31427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51862" y="2804700"/>
            <a:ext cx="1487717" cy="31427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72000" y="2741600"/>
            <a:ext cx="1575574" cy="44047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36435" y="4079999"/>
            <a:ext cx="3071129" cy="572699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-4762" y="-4762"/>
            <a:ext cx="9153525" cy="720090"/>
            <a:chOff x="-4762" y="-4762"/>
            <a:chExt cx="9153525" cy="720090"/>
          </a:xfrm>
        </p:grpSpPr>
        <p:sp>
          <p:nvSpPr>
            <p:cNvPr id="13" name="object 13"/>
            <p:cNvSpPr/>
            <p:nvPr/>
          </p:nvSpPr>
          <p:spPr>
            <a:xfrm>
              <a:off x="0" y="0"/>
              <a:ext cx="9144000" cy="710565"/>
            </a:xfrm>
            <a:custGeom>
              <a:avLst/>
              <a:gdLst/>
              <a:ahLst/>
              <a:cxnLst/>
              <a:rect l="l" t="t" r="r" b="b"/>
              <a:pathLst>
                <a:path w="9144000" h="710565">
                  <a:moveTo>
                    <a:pt x="9143999" y="710399"/>
                  </a:moveTo>
                  <a:lnTo>
                    <a:pt x="0" y="710399"/>
                  </a:lnTo>
                  <a:lnTo>
                    <a:pt x="0" y="0"/>
                  </a:lnTo>
                  <a:lnTo>
                    <a:pt x="9143999" y="0"/>
                  </a:lnTo>
                  <a:lnTo>
                    <a:pt x="9143999" y="710399"/>
                  </a:lnTo>
                  <a:close/>
                </a:path>
              </a:pathLst>
            </a:custGeom>
            <a:solidFill>
              <a:srgbClr val="981E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0"/>
              <a:ext cx="9144000" cy="710565"/>
            </a:xfrm>
            <a:custGeom>
              <a:avLst/>
              <a:gdLst/>
              <a:ahLst/>
              <a:cxnLst/>
              <a:rect l="l" t="t" r="r" b="b"/>
              <a:pathLst>
                <a:path w="9144000" h="710565">
                  <a:moveTo>
                    <a:pt x="0" y="0"/>
                  </a:moveTo>
                  <a:lnTo>
                    <a:pt x="9143999" y="0"/>
                  </a:lnTo>
                  <a:lnTo>
                    <a:pt x="9143999" y="710399"/>
                  </a:lnTo>
                  <a:lnTo>
                    <a:pt x="0" y="7103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">
              <a:lnSpc>
                <a:spcPct val="100000"/>
              </a:lnSpc>
              <a:spcBef>
                <a:spcPts val="100"/>
              </a:spcBef>
            </a:pPr>
            <a:r>
              <a:rPr dirty="0"/>
              <a:t>Example</a:t>
            </a:r>
            <a:r>
              <a:rPr spc="-50" dirty="0"/>
              <a:t> </a:t>
            </a:r>
            <a:r>
              <a:rPr dirty="0"/>
              <a:t>in</a:t>
            </a:r>
            <a:r>
              <a:rPr spc="-120" dirty="0"/>
              <a:t> </a:t>
            </a:r>
            <a:r>
              <a:rPr dirty="0"/>
              <a:t>Action</a:t>
            </a:r>
            <a:r>
              <a:rPr spc="-45" dirty="0"/>
              <a:t> </a:t>
            </a:r>
            <a:r>
              <a:rPr dirty="0"/>
              <a:t>–</a:t>
            </a:r>
            <a:r>
              <a:rPr spc="-45" dirty="0"/>
              <a:t> </a:t>
            </a:r>
            <a:r>
              <a:rPr spc="-10" dirty="0"/>
              <a:t>Image-to-</a:t>
            </a:r>
            <a:r>
              <a:rPr spc="-20" dirty="0"/>
              <a:t>Text</a:t>
            </a:r>
            <a:r>
              <a:rPr spc="-45" dirty="0"/>
              <a:t> </a:t>
            </a:r>
            <a:r>
              <a:rPr dirty="0"/>
              <a:t>(I2T)</a:t>
            </a:r>
            <a:r>
              <a:rPr spc="-45" dirty="0"/>
              <a:t> </a:t>
            </a:r>
            <a:r>
              <a:rPr spc="-10" dirty="0"/>
              <a:t>Retrieval</a:t>
            </a:r>
          </a:p>
        </p:txBody>
      </p:sp>
      <p:pic>
        <p:nvPicPr>
          <p:cNvPr id="16" name="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402600" y="51874"/>
            <a:ext cx="525174" cy="60665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4762" y="-4762"/>
            <a:ext cx="9153525" cy="720090"/>
            <a:chOff x="-4762" y="-4762"/>
            <a:chExt cx="9153525" cy="72009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710565"/>
            </a:xfrm>
            <a:custGeom>
              <a:avLst/>
              <a:gdLst/>
              <a:ahLst/>
              <a:cxnLst/>
              <a:rect l="l" t="t" r="r" b="b"/>
              <a:pathLst>
                <a:path w="9144000" h="710565">
                  <a:moveTo>
                    <a:pt x="9143999" y="710399"/>
                  </a:moveTo>
                  <a:lnTo>
                    <a:pt x="0" y="710399"/>
                  </a:lnTo>
                  <a:lnTo>
                    <a:pt x="0" y="0"/>
                  </a:lnTo>
                  <a:lnTo>
                    <a:pt x="9143999" y="0"/>
                  </a:lnTo>
                  <a:lnTo>
                    <a:pt x="9143999" y="710399"/>
                  </a:lnTo>
                  <a:close/>
                </a:path>
              </a:pathLst>
            </a:custGeom>
            <a:solidFill>
              <a:srgbClr val="981E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9144000" cy="710565"/>
            </a:xfrm>
            <a:custGeom>
              <a:avLst/>
              <a:gdLst/>
              <a:ahLst/>
              <a:cxnLst/>
              <a:rect l="l" t="t" r="r" b="b"/>
              <a:pathLst>
                <a:path w="9144000" h="710565">
                  <a:moveTo>
                    <a:pt x="0" y="0"/>
                  </a:moveTo>
                  <a:lnTo>
                    <a:pt x="9143999" y="0"/>
                  </a:lnTo>
                  <a:lnTo>
                    <a:pt x="9143999" y="710399"/>
                  </a:lnTo>
                  <a:lnTo>
                    <a:pt x="0" y="7103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">
              <a:lnSpc>
                <a:spcPct val="100000"/>
              </a:lnSpc>
              <a:spcBef>
                <a:spcPts val="100"/>
              </a:spcBef>
            </a:pPr>
            <a:r>
              <a:rPr dirty="0"/>
              <a:t>Contrastive</a:t>
            </a:r>
            <a:r>
              <a:rPr spc="-55" dirty="0"/>
              <a:t> </a:t>
            </a:r>
            <a:r>
              <a:rPr spc="-10" dirty="0"/>
              <a:t>Learning</a:t>
            </a: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02600" y="51874"/>
            <a:ext cx="525174" cy="606650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381000" y="952500"/>
            <a:ext cx="4000500" cy="3810000"/>
          </a:xfrm>
          <a:custGeom>
            <a:avLst/>
            <a:gdLst/>
            <a:ahLst/>
            <a:cxnLst/>
            <a:rect l="l" t="t" r="r" b="b"/>
            <a:pathLst>
              <a:path w="4000500" h="3810000">
                <a:moveTo>
                  <a:pt x="3924299" y="3809999"/>
                </a:moveTo>
                <a:lnTo>
                  <a:pt x="76199" y="3809999"/>
                </a:lnTo>
                <a:lnTo>
                  <a:pt x="46539" y="3804011"/>
                </a:lnTo>
                <a:lnTo>
                  <a:pt x="22318" y="3787681"/>
                </a:lnTo>
                <a:lnTo>
                  <a:pt x="5988" y="3763460"/>
                </a:lnTo>
                <a:lnTo>
                  <a:pt x="0" y="3733799"/>
                </a:lnTo>
                <a:lnTo>
                  <a:pt x="0" y="76199"/>
                </a:lnTo>
                <a:lnTo>
                  <a:pt x="5988" y="46539"/>
                </a:lnTo>
                <a:lnTo>
                  <a:pt x="22318" y="22318"/>
                </a:lnTo>
                <a:lnTo>
                  <a:pt x="46539" y="5988"/>
                </a:lnTo>
                <a:lnTo>
                  <a:pt x="76199" y="0"/>
                </a:lnTo>
                <a:lnTo>
                  <a:pt x="3924299" y="0"/>
                </a:lnTo>
                <a:lnTo>
                  <a:pt x="3966575" y="12802"/>
                </a:lnTo>
                <a:lnTo>
                  <a:pt x="3994699" y="47039"/>
                </a:lnTo>
                <a:lnTo>
                  <a:pt x="4000499" y="76199"/>
                </a:lnTo>
                <a:lnTo>
                  <a:pt x="4000499" y="3733799"/>
                </a:lnTo>
                <a:lnTo>
                  <a:pt x="3994511" y="3763460"/>
                </a:lnTo>
                <a:lnTo>
                  <a:pt x="3978181" y="3787681"/>
                </a:lnTo>
                <a:lnTo>
                  <a:pt x="3953960" y="3804011"/>
                </a:lnTo>
                <a:lnTo>
                  <a:pt x="3924299" y="3809999"/>
                </a:lnTo>
                <a:close/>
              </a:path>
            </a:pathLst>
          </a:custGeom>
          <a:solidFill>
            <a:srgbClr val="F7F9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54050" y="1217422"/>
            <a:ext cx="3446145" cy="2630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981E31"/>
                </a:solidFill>
                <a:latin typeface="Arial"/>
                <a:cs typeface="Arial"/>
              </a:rPr>
              <a:t>The</a:t>
            </a:r>
            <a:r>
              <a:rPr sz="1600" b="1" spc="-30" dirty="0">
                <a:solidFill>
                  <a:srgbClr val="981E31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981E31"/>
                </a:solidFill>
                <a:latin typeface="Arial"/>
                <a:cs typeface="Arial"/>
              </a:rPr>
              <a:t>Learning</a:t>
            </a:r>
            <a:r>
              <a:rPr sz="1600" b="1" spc="-25" dirty="0">
                <a:solidFill>
                  <a:srgbClr val="981E31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981E31"/>
                </a:solidFill>
                <a:latin typeface="Arial"/>
                <a:cs typeface="Arial"/>
              </a:rPr>
              <a:t>Objective</a:t>
            </a:r>
            <a:endParaRPr sz="1600">
              <a:latin typeface="Arial"/>
              <a:cs typeface="Arial"/>
            </a:endParaRPr>
          </a:p>
          <a:p>
            <a:pPr marL="12700" marR="309880">
              <a:lnSpc>
                <a:spcPct val="101000"/>
              </a:lnSpc>
              <a:spcBef>
                <a:spcPts val="1525"/>
              </a:spcBef>
            </a:pPr>
            <a:r>
              <a:rPr sz="1300" dirty="0">
                <a:solidFill>
                  <a:srgbClr val="444444"/>
                </a:solidFill>
                <a:latin typeface="Arial"/>
                <a:cs typeface="Arial"/>
              </a:rPr>
              <a:t>How</a:t>
            </a:r>
            <a:r>
              <a:rPr sz="1300" spc="-40" dirty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444444"/>
                </a:solidFill>
                <a:latin typeface="Arial"/>
                <a:cs typeface="Arial"/>
              </a:rPr>
              <a:t>CLIP</a:t>
            </a:r>
            <a:r>
              <a:rPr sz="1300" spc="-60" dirty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444444"/>
                </a:solidFill>
                <a:latin typeface="Arial"/>
                <a:cs typeface="Arial"/>
              </a:rPr>
              <a:t>learns</a:t>
            </a:r>
            <a:r>
              <a:rPr sz="1300" spc="-35" dirty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444444"/>
                </a:solidFill>
                <a:latin typeface="Arial"/>
                <a:cs typeface="Arial"/>
              </a:rPr>
              <a:t>a</a:t>
            </a:r>
            <a:r>
              <a:rPr sz="1300" spc="-35" dirty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444444"/>
                </a:solidFill>
                <a:latin typeface="Arial"/>
                <a:cs typeface="Arial"/>
              </a:rPr>
              <a:t>shared</a:t>
            </a:r>
            <a:r>
              <a:rPr sz="1300" spc="-35" dirty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444444"/>
                </a:solidFill>
                <a:latin typeface="Arial"/>
                <a:cs typeface="Arial"/>
              </a:rPr>
              <a:t>semantic</a:t>
            </a:r>
            <a:r>
              <a:rPr sz="1300" spc="-35" dirty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444444"/>
                </a:solidFill>
                <a:latin typeface="Arial"/>
                <a:cs typeface="Arial"/>
              </a:rPr>
              <a:t>space </a:t>
            </a:r>
            <a:r>
              <a:rPr sz="1300" dirty="0">
                <a:solidFill>
                  <a:srgbClr val="444444"/>
                </a:solidFill>
                <a:latin typeface="Arial"/>
                <a:cs typeface="Arial"/>
              </a:rPr>
              <a:t>without</a:t>
            </a:r>
            <a:r>
              <a:rPr sz="1300" spc="-75" dirty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444444"/>
                </a:solidFill>
                <a:latin typeface="Arial"/>
                <a:cs typeface="Arial"/>
              </a:rPr>
              <a:t>manual</a:t>
            </a:r>
            <a:r>
              <a:rPr sz="1300" spc="-75" dirty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444444"/>
                </a:solidFill>
                <a:latin typeface="Arial"/>
                <a:cs typeface="Arial"/>
              </a:rPr>
              <a:t>labels.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90"/>
              </a:spcBef>
            </a:pPr>
            <a:endParaRPr sz="1300">
              <a:latin typeface="Arial"/>
              <a:cs typeface="Arial"/>
            </a:endParaRPr>
          </a:p>
          <a:p>
            <a:pPr marL="208915" indent="-196215">
              <a:lnSpc>
                <a:spcPct val="100000"/>
              </a:lnSpc>
              <a:buAutoNum type="arabicPeriod"/>
              <a:tabLst>
                <a:tab pos="208915" algn="l"/>
              </a:tabLst>
            </a:pPr>
            <a:r>
              <a:rPr sz="1400" b="1" dirty="0">
                <a:solidFill>
                  <a:srgbClr val="1F1F1F"/>
                </a:solidFill>
                <a:latin typeface="Arial"/>
                <a:cs typeface="Arial"/>
              </a:rPr>
              <a:t>Maximize</a:t>
            </a:r>
            <a:r>
              <a:rPr sz="1400" b="1" spc="-4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F1F1F"/>
                </a:solidFill>
                <a:latin typeface="Arial"/>
                <a:cs typeface="Arial"/>
              </a:rPr>
              <a:t>Similarity</a:t>
            </a:r>
            <a:endParaRPr sz="1400">
              <a:latin typeface="Arial"/>
              <a:cs typeface="Arial"/>
            </a:endParaRPr>
          </a:p>
          <a:p>
            <a:pPr marL="12700" marR="401955">
              <a:lnSpc>
                <a:spcPts val="1430"/>
              </a:lnSpc>
              <a:spcBef>
                <a:spcPts val="409"/>
              </a:spcBef>
            </a:pPr>
            <a:r>
              <a:rPr sz="1200" dirty="0">
                <a:solidFill>
                  <a:srgbClr val="666666"/>
                </a:solidFill>
                <a:latin typeface="Arial"/>
                <a:cs typeface="Arial"/>
              </a:rPr>
              <a:t>Pull</a:t>
            </a:r>
            <a:r>
              <a:rPr sz="1200" spc="-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666666"/>
                </a:solidFill>
                <a:latin typeface="Arial"/>
                <a:cs typeface="Arial"/>
              </a:rPr>
              <a:t>matching</a:t>
            </a:r>
            <a:r>
              <a:rPr sz="12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E7D31"/>
                </a:solidFill>
                <a:latin typeface="Arial"/>
                <a:cs typeface="Arial"/>
              </a:rPr>
              <a:t>(positive)</a:t>
            </a:r>
            <a:r>
              <a:rPr sz="1200" b="1" spc="-20" dirty="0">
                <a:solidFill>
                  <a:srgbClr val="2E7D31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666666"/>
                </a:solidFill>
                <a:latin typeface="Arial"/>
                <a:cs typeface="Arial"/>
              </a:rPr>
              <a:t>pairs</a:t>
            </a:r>
            <a:r>
              <a:rPr sz="1200" spc="-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666666"/>
                </a:solidFill>
                <a:latin typeface="Arial"/>
                <a:cs typeface="Arial"/>
              </a:rPr>
              <a:t>together</a:t>
            </a:r>
            <a:r>
              <a:rPr sz="1200" spc="-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666666"/>
                </a:solidFill>
                <a:latin typeface="Arial"/>
                <a:cs typeface="Arial"/>
              </a:rPr>
              <a:t>in</a:t>
            </a:r>
            <a:r>
              <a:rPr sz="12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666666"/>
                </a:solidFill>
                <a:latin typeface="Arial"/>
                <a:cs typeface="Arial"/>
              </a:rPr>
              <a:t>the </a:t>
            </a:r>
            <a:r>
              <a:rPr sz="1200" dirty="0">
                <a:solidFill>
                  <a:srgbClr val="666666"/>
                </a:solidFill>
                <a:latin typeface="Arial"/>
                <a:cs typeface="Arial"/>
              </a:rPr>
              <a:t>vector</a:t>
            </a:r>
            <a:r>
              <a:rPr sz="12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666666"/>
                </a:solidFill>
                <a:latin typeface="Arial"/>
                <a:cs typeface="Arial"/>
              </a:rPr>
              <a:t>space.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95"/>
              </a:spcBef>
            </a:pPr>
            <a:endParaRPr sz="1200">
              <a:latin typeface="Arial"/>
              <a:cs typeface="Arial"/>
            </a:endParaRPr>
          </a:p>
          <a:p>
            <a:pPr marL="208915" indent="-196215">
              <a:lnSpc>
                <a:spcPct val="100000"/>
              </a:lnSpc>
              <a:buAutoNum type="arabicPeriod" startAt="2"/>
              <a:tabLst>
                <a:tab pos="208915" algn="l"/>
              </a:tabLst>
            </a:pPr>
            <a:r>
              <a:rPr sz="1400" b="1" dirty="0">
                <a:solidFill>
                  <a:srgbClr val="1F1F1F"/>
                </a:solidFill>
                <a:latin typeface="Arial"/>
                <a:cs typeface="Arial"/>
              </a:rPr>
              <a:t>Minimize</a:t>
            </a:r>
            <a:r>
              <a:rPr sz="1400" b="1" spc="-4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F1F1F"/>
                </a:solidFill>
                <a:latin typeface="Arial"/>
                <a:cs typeface="Arial"/>
              </a:rPr>
              <a:t>Similarity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ts val="1430"/>
              </a:lnSpc>
              <a:spcBef>
                <a:spcPts val="409"/>
              </a:spcBef>
            </a:pPr>
            <a:r>
              <a:rPr sz="1200" dirty="0">
                <a:solidFill>
                  <a:srgbClr val="666666"/>
                </a:solidFill>
                <a:latin typeface="Arial"/>
                <a:cs typeface="Arial"/>
              </a:rPr>
              <a:t>Push</a:t>
            </a:r>
            <a:r>
              <a:rPr sz="1200" spc="-3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666666"/>
                </a:solidFill>
                <a:latin typeface="Arial"/>
                <a:cs typeface="Arial"/>
              </a:rPr>
              <a:t>mismatched</a:t>
            </a:r>
            <a:r>
              <a:rPr sz="12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62828"/>
                </a:solidFill>
                <a:latin typeface="Arial"/>
                <a:cs typeface="Arial"/>
              </a:rPr>
              <a:t>(negative)</a:t>
            </a:r>
            <a:r>
              <a:rPr sz="1200" b="1" spc="-20" dirty="0">
                <a:solidFill>
                  <a:srgbClr val="C6282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666666"/>
                </a:solidFill>
                <a:latin typeface="Arial"/>
                <a:cs typeface="Arial"/>
              </a:rPr>
              <a:t>pairs</a:t>
            </a:r>
            <a:r>
              <a:rPr sz="1200" spc="-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666666"/>
                </a:solidFill>
                <a:latin typeface="Arial"/>
                <a:cs typeface="Arial"/>
              </a:rPr>
              <a:t>apart</a:t>
            </a:r>
            <a:r>
              <a:rPr sz="12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666666"/>
                </a:solidFill>
                <a:latin typeface="Arial"/>
                <a:cs typeface="Arial"/>
              </a:rPr>
              <a:t>within</a:t>
            </a:r>
            <a:r>
              <a:rPr sz="12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666666"/>
                </a:solidFill>
                <a:latin typeface="Arial"/>
                <a:cs typeface="Arial"/>
              </a:rPr>
              <a:t>the </a:t>
            </a:r>
            <a:r>
              <a:rPr sz="1200" dirty="0">
                <a:solidFill>
                  <a:srgbClr val="666666"/>
                </a:solidFill>
                <a:latin typeface="Arial"/>
                <a:cs typeface="Arial"/>
              </a:rPr>
              <a:t>same</a:t>
            </a:r>
            <a:r>
              <a:rPr sz="12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666666"/>
                </a:solidFill>
                <a:latin typeface="Arial"/>
                <a:cs typeface="Arial"/>
              </a:rPr>
              <a:t>batch.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63850" y="1515600"/>
            <a:ext cx="4427750" cy="241710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3887" y="2308349"/>
            <a:ext cx="7419974" cy="272414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75249" y="1247958"/>
            <a:ext cx="4429760" cy="97218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379095" indent="-366395">
              <a:lnSpc>
                <a:spcPct val="100000"/>
              </a:lnSpc>
              <a:spcBef>
                <a:spcPts val="420"/>
              </a:spcBef>
              <a:buFont typeface="Arial"/>
              <a:buChar char="●"/>
              <a:tabLst>
                <a:tab pos="379095" algn="l"/>
              </a:tabLst>
            </a:pPr>
            <a:r>
              <a:rPr sz="1800" dirty="0">
                <a:latin typeface="Open Sans"/>
                <a:cs typeface="Open Sans"/>
              </a:rPr>
              <a:t>Goal:</a:t>
            </a:r>
            <a:r>
              <a:rPr sz="1800" spc="-90" dirty="0">
                <a:latin typeface="Open Sans"/>
                <a:cs typeface="Open Sans"/>
              </a:rPr>
              <a:t> </a:t>
            </a:r>
            <a:r>
              <a:rPr sz="1800" dirty="0">
                <a:latin typeface="Open Sans"/>
                <a:cs typeface="Open Sans"/>
              </a:rPr>
              <a:t>retrieve</a:t>
            </a:r>
            <a:r>
              <a:rPr sz="1800" spc="-90" dirty="0">
                <a:latin typeface="Open Sans"/>
                <a:cs typeface="Open Sans"/>
              </a:rPr>
              <a:t> </a:t>
            </a:r>
            <a:r>
              <a:rPr sz="1800" dirty="0">
                <a:latin typeface="Open Sans"/>
                <a:cs typeface="Open Sans"/>
              </a:rPr>
              <a:t>similar</a:t>
            </a:r>
            <a:r>
              <a:rPr sz="1800" spc="-85" dirty="0">
                <a:latin typeface="Open Sans"/>
                <a:cs typeface="Open Sans"/>
              </a:rPr>
              <a:t> </a:t>
            </a:r>
            <a:r>
              <a:rPr sz="1800" spc="-10" dirty="0">
                <a:latin typeface="Open Sans"/>
                <a:cs typeface="Open Sans"/>
              </a:rPr>
              <a:t>images</a:t>
            </a:r>
            <a:endParaRPr sz="1800">
              <a:latin typeface="Open Sans"/>
              <a:cs typeface="Open Sans"/>
            </a:endParaRPr>
          </a:p>
          <a:p>
            <a:pPr marL="379095" indent="-366395">
              <a:lnSpc>
                <a:spcPct val="100000"/>
              </a:lnSpc>
              <a:spcBef>
                <a:spcPts val="325"/>
              </a:spcBef>
              <a:buFont typeface="Arial"/>
              <a:buChar char="●"/>
              <a:tabLst>
                <a:tab pos="379095" algn="l"/>
              </a:tabLst>
            </a:pPr>
            <a:r>
              <a:rPr sz="1800" dirty="0">
                <a:latin typeface="Open Sans"/>
                <a:cs typeface="Open Sans"/>
              </a:rPr>
              <a:t>Need</a:t>
            </a:r>
            <a:r>
              <a:rPr sz="1800" spc="-40" dirty="0">
                <a:latin typeface="Open Sans"/>
                <a:cs typeface="Open Sans"/>
              </a:rPr>
              <a:t> </a:t>
            </a:r>
            <a:r>
              <a:rPr sz="1800" dirty="0">
                <a:latin typeface="Open Sans"/>
                <a:cs typeface="Open Sans"/>
              </a:rPr>
              <a:t>a</a:t>
            </a:r>
            <a:r>
              <a:rPr sz="1800" spc="-35" dirty="0">
                <a:latin typeface="Open Sans"/>
                <a:cs typeface="Open Sans"/>
              </a:rPr>
              <a:t> </a:t>
            </a:r>
            <a:r>
              <a:rPr sz="1800" spc="-10" dirty="0">
                <a:latin typeface="Open Sans"/>
                <a:cs typeface="Open Sans"/>
              </a:rPr>
              <a:t>meaningful</a:t>
            </a:r>
            <a:r>
              <a:rPr sz="1800" spc="-35" dirty="0">
                <a:latin typeface="Open Sans"/>
                <a:cs typeface="Open Sans"/>
              </a:rPr>
              <a:t> </a:t>
            </a:r>
            <a:r>
              <a:rPr sz="1800" spc="-10" dirty="0">
                <a:latin typeface="Open Sans"/>
                <a:cs typeface="Open Sans"/>
              </a:rPr>
              <a:t>similarity</a:t>
            </a:r>
            <a:r>
              <a:rPr sz="1800" spc="-35" dirty="0">
                <a:latin typeface="Open Sans"/>
                <a:cs typeface="Open Sans"/>
              </a:rPr>
              <a:t> </a:t>
            </a:r>
            <a:r>
              <a:rPr sz="1800" spc="-10" dirty="0">
                <a:latin typeface="Open Sans"/>
                <a:cs typeface="Open Sans"/>
              </a:rPr>
              <a:t>measure</a:t>
            </a:r>
            <a:endParaRPr sz="1800">
              <a:latin typeface="Open Sans"/>
              <a:cs typeface="Open Sans"/>
            </a:endParaRPr>
          </a:p>
          <a:p>
            <a:pPr marL="379095" indent="-366395">
              <a:lnSpc>
                <a:spcPct val="100000"/>
              </a:lnSpc>
              <a:spcBef>
                <a:spcPts val="325"/>
              </a:spcBef>
              <a:buFont typeface="Arial"/>
              <a:buChar char="●"/>
              <a:tabLst>
                <a:tab pos="379095" algn="l"/>
              </a:tabLst>
            </a:pPr>
            <a:r>
              <a:rPr sz="1800" dirty="0">
                <a:latin typeface="Open Sans"/>
                <a:cs typeface="Open Sans"/>
              </a:rPr>
              <a:t>Pixel</a:t>
            </a:r>
            <a:r>
              <a:rPr sz="1800" spc="-50" dirty="0">
                <a:latin typeface="Open Sans"/>
                <a:cs typeface="Open Sans"/>
              </a:rPr>
              <a:t> </a:t>
            </a:r>
            <a:r>
              <a:rPr sz="1800" dirty="0">
                <a:latin typeface="Open Sans"/>
                <a:cs typeface="Open Sans"/>
              </a:rPr>
              <a:t>space</a:t>
            </a:r>
            <a:r>
              <a:rPr sz="1800" spc="-45" dirty="0">
                <a:latin typeface="Open Sans"/>
                <a:cs typeface="Open Sans"/>
              </a:rPr>
              <a:t> </a:t>
            </a:r>
            <a:r>
              <a:rPr sz="1800" dirty="0">
                <a:latin typeface="Open Sans"/>
                <a:cs typeface="Open Sans"/>
              </a:rPr>
              <a:t>≠</a:t>
            </a:r>
            <a:r>
              <a:rPr sz="1800" spc="-45" dirty="0">
                <a:latin typeface="Open Sans"/>
                <a:cs typeface="Open Sans"/>
              </a:rPr>
              <a:t> </a:t>
            </a:r>
            <a:r>
              <a:rPr sz="1800" dirty="0">
                <a:latin typeface="Open Sans"/>
                <a:cs typeface="Open Sans"/>
              </a:rPr>
              <a:t>semantic</a:t>
            </a:r>
            <a:r>
              <a:rPr sz="1800" spc="-45" dirty="0">
                <a:latin typeface="Open Sans"/>
                <a:cs typeface="Open Sans"/>
              </a:rPr>
              <a:t> </a:t>
            </a:r>
            <a:r>
              <a:rPr sz="1800" spc="-10" dirty="0">
                <a:latin typeface="Open Sans"/>
                <a:cs typeface="Open Sans"/>
              </a:rPr>
              <a:t>meaning</a:t>
            </a:r>
            <a:endParaRPr sz="1800">
              <a:latin typeface="Open Sans"/>
              <a:cs typeface="Open San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-4762" y="-4762"/>
            <a:ext cx="9153525" cy="720090"/>
            <a:chOff x="-4762" y="-4762"/>
            <a:chExt cx="9153525" cy="72009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02600" y="51874"/>
              <a:ext cx="525174" cy="60665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0"/>
              <a:ext cx="9144000" cy="710565"/>
            </a:xfrm>
            <a:custGeom>
              <a:avLst/>
              <a:gdLst/>
              <a:ahLst/>
              <a:cxnLst/>
              <a:rect l="l" t="t" r="r" b="b"/>
              <a:pathLst>
                <a:path w="9144000" h="710565">
                  <a:moveTo>
                    <a:pt x="9143999" y="710399"/>
                  </a:moveTo>
                  <a:lnTo>
                    <a:pt x="0" y="710399"/>
                  </a:lnTo>
                  <a:lnTo>
                    <a:pt x="0" y="0"/>
                  </a:lnTo>
                  <a:lnTo>
                    <a:pt x="9143999" y="0"/>
                  </a:lnTo>
                  <a:lnTo>
                    <a:pt x="9143999" y="710399"/>
                  </a:lnTo>
                  <a:close/>
                </a:path>
              </a:pathLst>
            </a:custGeom>
            <a:solidFill>
              <a:srgbClr val="981E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9144000" cy="710565"/>
            </a:xfrm>
            <a:custGeom>
              <a:avLst/>
              <a:gdLst/>
              <a:ahLst/>
              <a:cxnLst/>
              <a:rect l="l" t="t" r="r" b="b"/>
              <a:pathLst>
                <a:path w="9144000" h="710565">
                  <a:moveTo>
                    <a:pt x="0" y="0"/>
                  </a:moveTo>
                  <a:lnTo>
                    <a:pt x="9143999" y="0"/>
                  </a:lnTo>
                  <a:lnTo>
                    <a:pt x="9143999" y="710399"/>
                  </a:lnTo>
                  <a:lnTo>
                    <a:pt x="0" y="7103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 descr="$PPTXTitle"/>
          <p:cNvSpPr txBox="1">
            <a:spLocks noGrp="1"/>
          </p:cNvSpPr>
          <p:nvPr>
            <p:ph type="title"/>
          </p:nvPr>
        </p:nvSpPr>
        <p:spPr>
          <a:xfrm>
            <a:off x="73025" y="171811"/>
            <a:ext cx="156273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20" dirty="0">
                <a:latin typeface="Arial Narrow"/>
                <a:cs typeface="Arial Narrow"/>
              </a:rPr>
              <a:t>The</a:t>
            </a:r>
            <a:r>
              <a:rPr spc="-55" dirty="0">
                <a:latin typeface="Arial Narrow"/>
                <a:cs typeface="Arial Narrow"/>
              </a:rPr>
              <a:t> </a:t>
            </a:r>
            <a:r>
              <a:rPr spc="-225" dirty="0">
                <a:latin typeface="Arial Narrow"/>
                <a:cs typeface="Arial Narrow"/>
              </a:rPr>
              <a:t>Core</a:t>
            </a:r>
            <a:r>
              <a:rPr spc="-55" dirty="0">
                <a:latin typeface="Arial Narrow"/>
                <a:cs typeface="Arial Narrow"/>
              </a:rPr>
              <a:t> </a:t>
            </a:r>
            <a:r>
              <a:rPr spc="-150" dirty="0">
                <a:latin typeface="Arial Narrow"/>
                <a:cs typeface="Arial Narrow"/>
              </a:rPr>
              <a:t>Problem</a:t>
            </a: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02600" y="51874"/>
            <a:ext cx="525174" cy="60665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125" y="784595"/>
            <a:ext cx="348615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dirty="0">
                <a:latin typeface="Open Sans"/>
                <a:cs typeface="Open Sans"/>
              </a:rPr>
              <a:t>The</a:t>
            </a:r>
            <a:r>
              <a:rPr sz="1300" spc="-50" dirty="0">
                <a:latin typeface="Open Sans"/>
                <a:cs typeface="Open Sans"/>
              </a:rPr>
              <a:t> </a:t>
            </a:r>
            <a:r>
              <a:rPr sz="1300" dirty="0">
                <a:latin typeface="Open Sans"/>
                <a:cs typeface="Open Sans"/>
              </a:rPr>
              <a:t>Symmetric</a:t>
            </a:r>
            <a:r>
              <a:rPr sz="1300" spc="-45" dirty="0">
                <a:latin typeface="Open Sans"/>
                <a:cs typeface="Open Sans"/>
              </a:rPr>
              <a:t> </a:t>
            </a:r>
            <a:r>
              <a:rPr sz="1300" spc="-20" dirty="0">
                <a:latin typeface="Open Sans"/>
                <a:cs typeface="Open Sans"/>
              </a:rPr>
              <a:t>Cross-</a:t>
            </a:r>
            <a:r>
              <a:rPr sz="1300" dirty="0">
                <a:latin typeface="Open Sans"/>
                <a:cs typeface="Open Sans"/>
              </a:rPr>
              <a:t>Entropy</a:t>
            </a:r>
            <a:r>
              <a:rPr sz="1300" spc="-45" dirty="0">
                <a:latin typeface="Open Sans"/>
                <a:cs typeface="Open Sans"/>
              </a:rPr>
              <a:t> </a:t>
            </a:r>
            <a:r>
              <a:rPr sz="1300" dirty="0">
                <a:latin typeface="Open Sans"/>
                <a:cs typeface="Open Sans"/>
              </a:rPr>
              <a:t>Loss</a:t>
            </a:r>
            <a:r>
              <a:rPr sz="1300" spc="-45" dirty="0">
                <a:latin typeface="Open Sans"/>
                <a:cs typeface="Open Sans"/>
              </a:rPr>
              <a:t> </a:t>
            </a:r>
            <a:r>
              <a:rPr sz="1300" spc="-10" dirty="0">
                <a:latin typeface="Open Sans"/>
                <a:cs typeface="Open Sans"/>
              </a:rPr>
              <a:t>(InfoNCE):</a:t>
            </a:r>
            <a:endParaRPr sz="1300" dirty="0">
              <a:latin typeface="Open Sans"/>
              <a:cs typeface="Open San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125" y="2463282"/>
            <a:ext cx="8870950" cy="1819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dirty="0">
                <a:latin typeface="Open Sans"/>
                <a:cs typeface="Open Sans"/>
              </a:rPr>
              <a:t>CLIP's</a:t>
            </a:r>
            <a:r>
              <a:rPr sz="1300" spc="-45" dirty="0">
                <a:latin typeface="Open Sans"/>
                <a:cs typeface="Open Sans"/>
              </a:rPr>
              <a:t> </a:t>
            </a:r>
            <a:r>
              <a:rPr sz="1300" dirty="0">
                <a:latin typeface="Open Sans"/>
                <a:cs typeface="Open Sans"/>
              </a:rPr>
              <a:t>Secret</a:t>
            </a:r>
            <a:r>
              <a:rPr sz="1300" spc="-45" dirty="0">
                <a:latin typeface="Open Sans"/>
                <a:cs typeface="Open Sans"/>
              </a:rPr>
              <a:t> </a:t>
            </a:r>
            <a:r>
              <a:rPr sz="1300" spc="-10" dirty="0">
                <a:latin typeface="Open Sans"/>
                <a:cs typeface="Open Sans"/>
              </a:rPr>
              <a:t>Weapon:</a:t>
            </a:r>
            <a:r>
              <a:rPr sz="1300" spc="-45" dirty="0">
                <a:latin typeface="Open Sans"/>
                <a:cs typeface="Open Sans"/>
              </a:rPr>
              <a:t> </a:t>
            </a:r>
            <a:r>
              <a:rPr sz="1300" dirty="0">
                <a:latin typeface="Open Sans"/>
                <a:cs typeface="Open Sans"/>
              </a:rPr>
              <a:t>A</a:t>
            </a:r>
            <a:r>
              <a:rPr sz="1300" spc="-45" dirty="0">
                <a:latin typeface="Open Sans"/>
                <a:cs typeface="Open Sans"/>
              </a:rPr>
              <a:t> </a:t>
            </a:r>
            <a:r>
              <a:rPr sz="1300" dirty="0">
                <a:latin typeface="Open Sans"/>
                <a:cs typeface="Open Sans"/>
              </a:rPr>
              <a:t>massive</a:t>
            </a:r>
            <a:r>
              <a:rPr sz="1300" spc="-45" dirty="0">
                <a:latin typeface="Open Sans"/>
                <a:cs typeface="Open Sans"/>
              </a:rPr>
              <a:t> </a:t>
            </a:r>
            <a:r>
              <a:rPr sz="1300" dirty="0">
                <a:latin typeface="Open Sans"/>
                <a:cs typeface="Open Sans"/>
              </a:rPr>
              <a:t>batch</a:t>
            </a:r>
            <a:r>
              <a:rPr sz="1300" spc="-45" dirty="0">
                <a:latin typeface="Open Sans"/>
                <a:cs typeface="Open Sans"/>
              </a:rPr>
              <a:t> </a:t>
            </a:r>
            <a:r>
              <a:rPr sz="1300" dirty="0">
                <a:latin typeface="Open Sans"/>
                <a:cs typeface="Open Sans"/>
              </a:rPr>
              <a:t>size</a:t>
            </a:r>
            <a:r>
              <a:rPr sz="1300" spc="-45" dirty="0">
                <a:latin typeface="Open Sans"/>
                <a:cs typeface="Open Sans"/>
              </a:rPr>
              <a:t> </a:t>
            </a:r>
            <a:r>
              <a:rPr sz="1300" spc="-10" dirty="0">
                <a:latin typeface="Open Sans"/>
                <a:cs typeface="Open Sans"/>
              </a:rPr>
              <a:t>(N=32,768).</a:t>
            </a:r>
            <a:endParaRPr sz="1300" dirty="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1435"/>
              </a:spcBef>
            </a:pPr>
            <a:r>
              <a:rPr sz="1300" b="1" dirty="0">
                <a:latin typeface="Open Sans"/>
                <a:cs typeface="Open Sans"/>
              </a:rPr>
              <a:t>Deﬁning</a:t>
            </a:r>
            <a:r>
              <a:rPr sz="1300" b="1" spc="-25" dirty="0">
                <a:latin typeface="Open Sans"/>
                <a:cs typeface="Open Sans"/>
              </a:rPr>
              <a:t> </a:t>
            </a:r>
            <a:r>
              <a:rPr sz="1300" b="1" dirty="0">
                <a:latin typeface="Open Sans"/>
                <a:cs typeface="Open Sans"/>
              </a:rPr>
              <a:t>the</a:t>
            </a:r>
            <a:r>
              <a:rPr sz="1300" b="1" spc="-25" dirty="0">
                <a:latin typeface="Open Sans"/>
                <a:cs typeface="Open Sans"/>
              </a:rPr>
              <a:t> </a:t>
            </a:r>
            <a:r>
              <a:rPr sz="1300" b="1" spc="-10" dirty="0">
                <a:latin typeface="Open Sans"/>
                <a:cs typeface="Open Sans"/>
              </a:rPr>
              <a:t>Negatives:</a:t>
            </a:r>
            <a:endParaRPr sz="1300" dirty="0">
              <a:latin typeface="Open Sans"/>
              <a:cs typeface="Open Sans"/>
            </a:endParaRPr>
          </a:p>
          <a:p>
            <a:pPr marL="469265" indent="-327660">
              <a:lnSpc>
                <a:spcPct val="100000"/>
              </a:lnSpc>
              <a:spcBef>
                <a:spcPts val="1430"/>
              </a:spcBef>
              <a:buFont typeface="Arial"/>
              <a:buChar char="●"/>
              <a:tabLst>
                <a:tab pos="469265" algn="l"/>
              </a:tabLst>
            </a:pPr>
            <a:r>
              <a:rPr sz="1300" b="1" dirty="0">
                <a:latin typeface="Open Sans"/>
                <a:cs typeface="Open Sans"/>
              </a:rPr>
              <a:t>Easy</a:t>
            </a:r>
            <a:r>
              <a:rPr sz="1300" b="1" spc="-40" dirty="0">
                <a:latin typeface="Open Sans"/>
                <a:cs typeface="Open Sans"/>
              </a:rPr>
              <a:t> </a:t>
            </a:r>
            <a:r>
              <a:rPr sz="1300" b="1" spc="-10" dirty="0">
                <a:latin typeface="Open Sans"/>
                <a:cs typeface="Open Sans"/>
              </a:rPr>
              <a:t>Negatives:</a:t>
            </a:r>
            <a:r>
              <a:rPr sz="1300" b="1" spc="-35" dirty="0">
                <a:latin typeface="Open Sans"/>
                <a:cs typeface="Open Sans"/>
              </a:rPr>
              <a:t> </a:t>
            </a:r>
            <a:r>
              <a:rPr sz="1300" dirty="0">
                <a:latin typeface="Open Sans"/>
                <a:cs typeface="Open Sans"/>
              </a:rPr>
              <a:t>Trivially</a:t>
            </a:r>
            <a:r>
              <a:rPr sz="1300" spc="-40" dirty="0">
                <a:latin typeface="Open Sans"/>
                <a:cs typeface="Open Sans"/>
              </a:rPr>
              <a:t> </a:t>
            </a:r>
            <a:r>
              <a:rPr sz="1300" spc="-10" dirty="0">
                <a:latin typeface="Open Sans"/>
                <a:cs typeface="Open Sans"/>
              </a:rPr>
              <a:t>mismatched</a:t>
            </a:r>
            <a:r>
              <a:rPr sz="1300" spc="-40" dirty="0">
                <a:latin typeface="Open Sans"/>
                <a:cs typeface="Open Sans"/>
              </a:rPr>
              <a:t> </a:t>
            </a:r>
            <a:r>
              <a:rPr sz="1300" dirty="0">
                <a:latin typeface="Open Sans"/>
                <a:cs typeface="Open Sans"/>
              </a:rPr>
              <a:t>pairs</a:t>
            </a:r>
            <a:r>
              <a:rPr sz="1300" spc="-40" dirty="0">
                <a:latin typeface="Open Sans"/>
                <a:cs typeface="Open Sans"/>
              </a:rPr>
              <a:t> </a:t>
            </a:r>
            <a:r>
              <a:rPr sz="1300" dirty="0">
                <a:latin typeface="Open Sans"/>
                <a:cs typeface="Open Sans"/>
              </a:rPr>
              <a:t>(e.g.,</a:t>
            </a:r>
            <a:r>
              <a:rPr sz="1300" spc="-35" dirty="0">
                <a:latin typeface="Open Sans"/>
                <a:cs typeface="Open Sans"/>
              </a:rPr>
              <a:t> </a:t>
            </a:r>
            <a:r>
              <a:rPr sz="1300" dirty="0">
                <a:latin typeface="Open Sans"/>
                <a:cs typeface="Open Sans"/>
              </a:rPr>
              <a:t>"dog"</a:t>
            </a:r>
            <a:r>
              <a:rPr sz="1300" spc="-40" dirty="0">
                <a:latin typeface="Open Sans"/>
                <a:cs typeface="Open Sans"/>
              </a:rPr>
              <a:t> </a:t>
            </a:r>
            <a:r>
              <a:rPr sz="1300" dirty="0">
                <a:latin typeface="Open Sans"/>
                <a:cs typeface="Open Sans"/>
              </a:rPr>
              <a:t>vs.</a:t>
            </a:r>
            <a:r>
              <a:rPr sz="1300" spc="-40" dirty="0">
                <a:latin typeface="Open Sans"/>
                <a:cs typeface="Open Sans"/>
              </a:rPr>
              <a:t> </a:t>
            </a:r>
            <a:r>
              <a:rPr sz="1300" spc="-10" dirty="0">
                <a:latin typeface="Open Sans"/>
                <a:cs typeface="Open Sans"/>
              </a:rPr>
              <a:t>"car").</a:t>
            </a:r>
            <a:endParaRPr sz="1300" dirty="0">
              <a:latin typeface="Open Sans"/>
              <a:cs typeface="Open Sans"/>
            </a:endParaRPr>
          </a:p>
          <a:p>
            <a:pPr marL="469265" indent="-327660">
              <a:lnSpc>
                <a:spcPct val="100000"/>
              </a:lnSpc>
              <a:spcBef>
                <a:spcPts val="235"/>
              </a:spcBef>
              <a:buFont typeface="Arial"/>
              <a:buChar char="●"/>
              <a:tabLst>
                <a:tab pos="469265" algn="l"/>
              </a:tabLst>
            </a:pPr>
            <a:r>
              <a:rPr sz="1300" b="1" dirty="0">
                <a:latin typeface="Open Sans"/>
                <a:cs typeface="Open Sans"/>
              </a:rPr>
              <a:t>Hard</a:t>
            </a:r>
            <a:r>
              <a:rPr sz="1300" b="1" spc="-50" dirty="0">
                <a:latin typeface="Open Sans"/>
                <a:cs typeface="Open Sans"/>
              </a:rPr>
              <a:t> </a:t>
            </a:r>
            <a:r>
              <a:rPr sz="1300" b="1" spc="-10" dirty="0">
                <a:latin typeface="Open Sans"/>
                <a:cs typeface="Open Sans"/>
              </a:rPr>
              <a:t>Negatives:</a:t>
            </a:r>
            <a:r>
              <a:rPr sz="1300" b="1" spc="-40" dirty="0">
                <a:latin typeface="Open Sans"/>
                <a:cs typeface="Open Sans"/>
              </a:rPr>
              <a:t> </a:t>
            </a:r>
            <a:r>
              <a:rPr sz="1300" dirty="0">
                <a:latin typeface="Open Sans"/>
                <a:cs typeface="Open Sans"/>
              </a:rPr>
              <a:t>Highly</a:t>
            </a:r>
            <a:r>
              <a:rPr sz="1300" spc="-45" dirty="0">
                <a:latin typeface="Open Sans"/>
                <a:cs typeface="Open Sans"/>
              </a:rPr>
              <a:t> </a:t>
            </a:r>
            <a:r>
              <a:rPr sz="1300" dirty="0">
                <a:latin typeface="Open Sans"/>
                <a:cs typeface="Open Sans"/>
              </a:rPr>
              <a:t>similar</a:t>
            </a:r>
            <a:r>
              <a:rPr sz="1300" spc="-50" dirty="0">
                <a:latin typeface="Open Sans"/>
                <a:cs typeface="Open Sans"/>
              </a:rPr>
              <a:t> </a:t>
            </a:r>
            <a:r>
              <a:rPr sz="1300" dirty="0">
                <a:latin typeface="Open Sans"/>
                <a:cs typeface="Open Sans"/>
              </a:rPr>
              <a:t>but</a:t>
            </a:r>
            <a:r>
              <a:rPr sz="1300" spc="-45" dirty="0">
                <a:latin typeface="Open Sans"/>
                <a:cs typeface="Open Sans"/>
              </a:rPr>
              <a:t> </a:t>
            </a:r>
            <a:r>
              <a:rPr sz="1300" dirty="0">
                <a:latin typeface="Open Sans"/>
                <a:cs typeface="Open Sans"/>
              </a:rPr>
              <a:t>incorrect</a:t>
            </a:r>
            <a:r>
              <a:rPr sz="1300" spc="-45" dirty="0">
                <a:latin typeface="Open Sans"/>
                <a:cs typeface="Open Sans"/>
              </a:rPr>
              <a:t> </a:t>
            </a:r>
            <a:r>
              <a:rPr sz="1300" dirty="0">
                <a:latin typeface="Open Sans"/>
                <a:cs typeface="Open Sans"/>
              </a:rPr>
              <a:t>pairs</a:t>
            </a:r>
            <a:r>
              <a:rPr sz="1300" spc="-50" dirty="0">
                <a:latin typeface="Open Sans"/>
                <a:cs typeface="Open Sans"/>
              </a:rPr>
              <a:t> </a:t>
            </a:r>
            <a:r>
              <a:rPr sz="1300" dirty="0">
                <a:latin typeface="Open Sans"/>
                <a:cs typeface="Open Sans"/>
              </a:rPr>
              <a:t>(e.g.,</a:t>
            </a:r>
            <a:r>
              <a:rPr sz="1300" spc="-45" dirty="0">
                <a:latin typeface="Open Sans"/>
                <a:cs typeface="Open Sans"/>
              </a:rPr>
              <a:t> </a:t>
            </a:r>
            <a:r>
              <a:rPr sz="1300" dirty="0">
                <a:latin typeface="Open Sans"/>
                <a:cs typeface="Open Sans"/>
              </a:rPr>
              <a:t>"red</a:t>
            </a:r>
            <a:r>
              <a:rPr sz="1300" spc="-45" dirty="0">
                <a:latin typeface="Open Sans"/>
                <a:cs typeface="Open Sans"/>
              </a:rPr>
              <a:t> </a:t>
            </a:r>
            <a:r>
              <a:rPr sz="1300" dirty="0">
                <a:latin typeface="Open Sans"/>
                <a:cs typeface="Open Sans"/>
              </a:rPr>
              <a:t>car"</a:t>
            </a:r>
            <a:r>
              <a:rPr sz="1300" spc="-45" dirty="0">
                <a:latin typeface="Open Sans"/>
                <a:cs typeface="Open Sans"/>
              </a:rPr>
              <a:t> </a:t>
            </a:r>
            <a:r>
              <a:rPr sz="1300" dirty="0">
                <a:latin typeface="Open Sans"/>
                <a:cs typeface="Open Sans"/>
              </a:rPr>
              <a:t>vs.</a:t>
            </a:r>
            <a:r>
              <a:rPr sz="1300" spc="-50" dirty="0">
                <a:latin typeface="Open Sans"/>
                <a:cs typeface="Open Sans"/>
              </a:rPr>
              <a:t> </a:t>
            </a:r>
            <a:r>
              <a:rPr sz="1300" dirty="0">
                <a:latin typeface="Open Sans"/>
                <a:cs typeface="Open Sans"/>
              </a:rPr>
              <a:t>"blue</a:t>
            </a:r>
            <a:r>
              <a:rPr sz="1300" spc="-45" dirty="0">
                <a:latin typeface="Open Sans"/>
                <a:cs typeface="Open Sans"/>
              </a:rPr>
              <a:t> </a:t>
            </a:r>
            <a:r>
              <a:rPr sz="1300" spc="-10" dirty="0">
                <a:latin typeface="Open Sans"/>
                <a:cs typeface="Open Sans"/>
              </a:rPr>
              <a:t>car").</a:t>
            </a:r>
            <a:endParaRPr sz="1300" dirty="0">
              <a:latin typeface="Open Sans"/>
              <a:cs typeface="Open Sans"/>
            </a:endParaRPr>
          </a:p>
          <a:p>
            <a:pPr marL="12700" marR="5080">
              <a:lnSpc>
                <a:spcPct val="114999"/>
              </a:lnSpc>
              <a:spcBef>
                <a:spcPts val="1200"/>
              </a:spcBef>
            </a:pPr>
            <a:r>
              <a:rPr sz="1300" dirty="0">
                <a:latin typeface="Open Sans"/>
                <a:cs typeface="Open Sans"/>
              </a:rPr>
              <a:t>A</a:t>
            </a:r>
            <a:r>
              <a:rPr sz="1300" spc="-40" dirty="0">
                <a:latin typeface="Open Sans"/>
                <a:cs typeface="Open Sans"/>
              </a:rPr>
              <a:t> </a:t>
            </a:r>
            <a:r>
              <a:rPr sz="1300" dirty="0">
                <a:latin typeface="Open Sans"/>
                <a:cs typeface="Open Sans"/>
              </a:rPr>
              <a:t>massive</a:t>
            </a:r>
            <a:r>
              <a:rPr sz="1300" spc="-35" dirty="0">
                <a:latin typeface="Open Sans"/>
                <a:cs typeface="Open Sans"/>
              </a:rPr>
              <a:t> </a:t>
            </a:r>
            <a:r>
              <a:rPr sz="1300" dirty="0">
                <a:latin typeface="Open Sans"/>
                <a:cs typeface="Open Sans"/>
              </a:rPr>
              <a:t>batch</a:t>
            </a:r>
            <a:r>
              <a:rPr sz="1300" spc="-35" dirty="0">
                <a:latin typeface="Open Sans"/>
                <a:cs typeface="Open Sans"/>
              </a:rPr>
              <a:t> </a:t>
            </a:r>
            <a:r>
              <a:rPr sz="1300" spc="-10" dirty="0">
                <a:latin typeface="Open Sans"/>
                <a:cs typeface="Open Sans"/>
              </a:rPr>
              <a:t>guarantees</a:t>
            </a:r>
            <a:r>
              <a:rPr sz="1300" spc="-40" dirty="0">
                <a:latin typeface="Open Sans"/>
                <a:cs typeface="Open Sans"/>
              </a:rPr>
              <a:t> </a:t>
            </a:r>
            <a:r>
              <a:rPr sz="1300" spc="-10" dirty="0">
                <a:latin typeface="Open Sans"/>
                <a:cs typeface="Open Sans"/>
              </a:rPr>
              <a:t>thousands</a:t>
            </a:r>
            <a:r>
              <a:rPr sz="1300" spc="-35" dirty="0">
                <a:latin typeface="Open Sans"/>
                <a:cs typeface="Open Sans"/>
              </a:rPr>
              <a:t> </a:t>
            </a:r>
            <a:r>
              <a:rPr sz="1300" dirty="0">
                <a:latin typeface="Open Sans"/>
                <a:cs typeface="Open Sans"/>
              </a:rPr>
              <a:t>of</a:t>
            </a:r>
            <a:r>
              <a:rPr sz="1300" spc="-20" dirty="0">
                <a:latin typeface="Open Sans"/>
                <a:cs typeface="Open Sans"/>
              </a:rPr>
              <a:t> </a:t>
            </a:r>
            <a:r>
              <a:rPr sz="1300" b="1" dirty="0">
                <a:latin typeface="Open Sans"/>
                <a:cs typeface="Open Sans"/>
              </a:rPr>
              <a:t>hard</a:t>
            </a:r>
            <a:r>
              <a:rPr sz="1300" b="1" spc="-35" dirty="0">
                <a:latin typeface="Open Sans"/>
                <a:cs typeface="Open Sans"/>
              </a:rPr>
              <a:t> </a:t>
            </a:r>
            <a:r>
              <a:rPr sz="1300" b="1" dirty="0">
                <a:latin typeface="Open Sans"/>
                <a:cs typeface="Open Sans"/>
              </a:rPr>
              <a:t>negatives</a:t>
            </a:r>
            <a:r>
              <a:rPr sz="1300" b="1" spc="-35" dirty="0">
                <a:latin typeface="Open Sans"/>
                <a:cs typeface="Open Sans"/>
              </a:rPr>
              <a:t> </a:t>
            </a:r>
            <a:r>
              <a:rPr sz="1300" dirty="0">
                <a:latin typeface="Open Sans"/>
                <a:cs typeface="Open Sans"/>
              </a:rPr>
              <a:t>per</a:t>
            </a:r>
            <a:r>
              <a:rPr sz="1300" spc="-35" dirty="0">
                <a:latin typeface="Open Sans"/>
                <a:cs typeface="Open Sans"/>
              </a:rPr>
              <a:t> </a:t>
            </a:r>
            <a:r>
              <a:rPr sz="1300" dirty="0">
                <a:latin typeface="Open Sans"/>
                <a:cs typeface="Open Sans"/>
              </a:rPr>
              <a:t>step,</a:t>
            </a:r>
            <a:r>
              <a:rPr sz="1300" spc="-35" dirty="0">
                <a:latin typeface="Open Sans"/>
                <a:cs typeface="Open Sans"/>
              </a:rPr>
              <a:t> </a:t>
            </a:r>
            <a:r>
              <a:rPr sz="1300" dirty="0">
                <a:latin typeface="Open Sans"/>
                <a:cs typeface="Open Sans"/>
              </a:rPr>
              <a:t>forcing</a:t>
            </a:r>
            <a:r>
              <a:rPr sz="1300" spc="-40" dirty="0">
                <a:latin typeface="Open Sans"/>
                <a:cs typeface="Open Sans"/>
              </a:rPr>
              <a:t> </a:t>
            </a:r>
            <a:r>
              <a:rPr sz="1300" dirty="0">
                <a:latin typeface="Open Sans"/>
                <a:cs typeface="Open Sans"/>
              </a:rPr>
              <a:t>the</a:t>
            </a:r>
            <a:r>
              <a:rPr sz="1300" spc="-35" dirty="0">
                <a:latin typeface="Open Sans"/>
                <a:cs typeface="Open Sans"/>
              </a:rPr>
              <a:t> </a:t>
            </a:r>
            <a:r>
              <a:rPr sz="1300" dirty="0">
                <a:latin typeface="Open Sans"/>
                <a:cs typeface="Open Sans"/>
              </a:rPr>
              <a:t>model</a:t>
            </a:r>
            <a:r>
              <a:rPr sz="1300" spc="-35" dirty="0">
                <a:latin typeface="Open Sans"/>
                <a:cs typeface="Open Sans"/>
              </a:rPr>
              <a:t> </a:t>
            </a:r>
            <a:r>
              <a:rPr sz="1300" dirty="0">
                <a:latin typeface="Open Sans"/>
                <a:cs typeface="Open Sans"/>
              </a:rPr>
              <a:t>to</a:t>
            </a:r>
            <a:r>
              <a:rPr sz="1300" spc="-40" dirty="0">
                <a:latin typeface="Open Sans"/>
                <a:cs typeface="Open Sans"/>
              </a:rPr>
              <a:t> </a:t>
            </a:r>
            <a:r>
              <a:rPr sz="1300" dirty="0">
                <a:latin typeface="Open Sans"/>
                <a:cs typeface="Open Sans"/>
              </a:rPr>
              <a:t>learn</a:t>
            </a:r>
            <a:r>
              <a:rPr sz="1300" spc="-35" dirty="0">
                <a:latin typeface="Open Sans"/>
                <a:cs typeface="Open Sans"/>
              </a:rPr>
              <a:t> </a:t>
            </a:r>
            <a:r>
              <a:rPr sz="1300" dirty="0">
                <a:latin typeface="Open Sans"/>
                <a:cs typeface="Open Sans"/>
              </a:rPr>
              <a:t>highly</a:t>
            </a:r>
            <a:r>
              <a:rPr sz="1300" spc="-35" dirty="0">
                <a:latin typeface="Open Sans"/>
                <a:cs typeface="Open Sans"/>
              </a:rPr>
              <a:t> </a:t>
            </a:r>
            <a:r>
              <a:rPr sz="1300" dirty="0">
                <a:latin typeface="Open Sans"/>
                <a:cs typeface="Open Sans"/>
              </a:rPr>
              <a:t>precise</a:t>
            </a:r>
            <a:r>
              <a:rPr sz="1300" spc="-40" dirty="0">
                <a:latin typeface="Open Sans"/>
                <a:cs typeface="Open Sans"/>
              </a:rPr>
              <a:t> </a:t>
            </a:r>
            <a:r>
              <a:rPr sz="1300" spc="-10" dirty="0">
                <a:latin typeface="Open Sans"/>
                <a:cs typeface="Open Sans"/>
              </a:rPr>
              <a:t>vector </a:t>
            </a:r>
            <a:r>
              <a:rPr sz="1300" dirty="0">
                <a:latin typeface="Open Sans"/>
                <a:cs typeface="Open Sans"/>
              </a:rPr>
              <a:t>representations</a:t>
            </a:r>
            <a:r>
              <a:rPr sz="1300" spc="-50" dirty="0">
                <a:latin typeface="Open Sans"/>
                <a:cs typeface="Open Sans"/>
              </a:rPr>
              <a:t> </a:t>
            </a:r>
            <a:r>
              <a:rPr sz="1300" dirty="0">
                <a:latin typeface="Open Sans"/>
                <a:cs typeface="Open Sans"/>
              </a:rPr>
              <a:t>rather</a:t>
            </a:r>
            <a:r>
              <a:rPr sz="1300" spc="-45" dirty="0">
                <a:latin typeface="Open Sans"/>
                <a:cs typeface="Open Sans"/>
              </a:rPr>
              <a:t> </a:t>
            </a:r>
            <a:r>
              <a:rPr sz="1300" dirty="0">
                <a:latin typeface="Open Sans"/>
                <a:cs typeface="Open Sans"/>
              </a:rPr>
              <a:t>than</a:t>
            </a:r>
            <a:r>
              <a:rPr sz="1300" spc="-45" dirty="0">
                <a:latin typeface="Open Sans"/>
                <a:cs typeface="Open Sans"/>
              </a:rPr>
              <a:t> </a:t>
            </a:r>
            <a:r>
              <a:rPr sz="1300" dirty="0">
                <a:latin typeface="Open Sans"/>
                <a:cs typeface="Open Sans"/>
              </a:rPr>
              <a:t>taking</a:t>
            </a:r>
            <a:r>
              <a:rPr sz="1300" spc="-45" dirty="0">
                <a:latin typeface="Open Sans"/>
                <a:cs typeface="Open Sans"/>
              </a:rPr>
              <a:t> </a:t>
            </a:r>
            <a:r>
              <a:rPr sz="1300" dirty="0">
                <a:latin typeface="Open Sans"/>
                <a:cs typeface="Open Sans"/>
              </a:rPr>
              <a:t>the</a:t>
            </a:r>
            <a:r>
              <a:rPr sz="1300" spc="-45" dirty="0">
                <a:latin typeface="Open Sans"/>
                <a:cs typeface="Open Sans"/>
              </a:rPr>
              <a:t> </a:t>
            </a:r>
            <a:r>
              <a:rPr sz="1300" dirty="0">
                <a:latin typeface="Open Sans"/>
                <a:cs typeface="Open Sans"/>
              </a:rPr>
              <a:t>easy</a:t>
            </a:r>
            <a:r>
              <a:rPr sz="1300" spc="-50" dirty="0">
                <a:latin typeface="Open Sans"/>
                <a:cs typeface="Open Sans"/>
              </a:rPr>
              <a:t> </a:t>
            </a:r>
            <a:r>
              <a:rPr sz="1300" dirty="0">
                <a:latin typeface="Open Sans"/>
                <a:cs typeface="Open Sans"/>
              </a:rPr>
              <a:t>way</a:t>
            </a:r>
            <a:r>
              <a:rPr sz="1300" spc="-45" dirty="0">
                <a:latin typeface="Open Sans"/>
                <a:cs typeface="Open Sans"/>
              </a:rPr>
              <a:t> </a:t>
            </a:r>
            <a:r>
              <a:rPr sz="1300" spc="-20" dirty="0">
                <a:latin typeface="Open Sans"/>
                <a:cs typeface="Open Sans"/>
              </a:rPr>
              <a:t>out.</a:t>
            </a:r>
            <a:endParaRPr sz="1300" dirty="0">
              <a:latin typeface="Open Sans"/>
              <a:cs typeface="Open San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-4762" y="-4762"/>
            <a:ext cx="9153525" cy="720090"/>
            <a:chOff x="-4762" y="-4762"/>
            <a:chExt cx="9153525" cy="72009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9144000" cy="710565"/>
            </a:xfrm>
            <a:custGeom>
              <a:avLst/>
              <a:gdLst/>
              <a:ahLst/>
              <a:cxnLst/>
              <a:rect l="l" t="t" r="r" b="b"/>
              <a:pathLst>
                <a:path w="9144000" h="710565">
                  <a:moveTo>
                    <a:pt x="9143999" y="710399"/>
                  </a:moveTo>
                  <a:lnTo>
                    <a:pt x="0" y="710399"/>
                  </a:lnTo>
                  <a:lnTo>
                    <a:pt x="0" y="0"/>
                  </a:lnTo>
                  <a:lnTo>
                    <a:pt x="9143999" y="0"/>
                  </a:lnTo>
                  <a:lnTo>
                    <a:pt x="9143999" y="710399"/>
                  </a:lnTo>
                  <a:close/>
                </a:path>
              </a:pathLst>
            </a:custGeom>
            <a:solidFill>
              <a:srgbClr val="981E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144000" cy="710565"/>
            </a:xfrm>
            <a:custGeom>
              <a:avLst/>
              <a:gdLst/>
              <a:ahLst/>
              <a:cxnLst/>
              <a:rect l="l" t="t" r="r" b="b"/>
              <a:pathLst>
                <a:path w="9144000" h="710565">
                  <a:moveTo>
                    <a:pt x="0" y="0"/>
                  </a:moveTo>
                  <a:lnTo>
                    <a:pt x="9143999" y="0"/>
                  </a:lnTo>
                  <a:lnTo>
                    <a:pt x="9143999" y="710399"/>
                  </a:lnTo>
                  <a:lnTo>
                    <a:pt x="0" y="7103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">
              <a:lnSpc>
                <a:spcPct val="100000"/>
              </a:lnSpc>
              <a:spcBef>
                <a:spcPts val="100"/>
              </a:spcBef>
            </a:pPr>
            <a:r>
              <a:rPr dirty="0"/>
              <a:t>Contrastive</a:t>
            </a:r>
            <a:r>
              <a:rPr spc="-65" dirty="0"/>
              <a:t> </a:t>
            </a:r>
            <a:r>
              <a:rPr dirty="0"/>
              <a:t>Learning</a:t>
            </a:r>
            <a:r>
              <a:rPr spc="-65" dirty="0"/>
              <a:t> </a:t>
            </a:r>
            <a:r>
              <a:rPr dirty="0"/>
              <a:t>&amp;</a:t>
            </a:r>
            <a:r>
              <a:rPr spc="-60" dirty="0"/>
              <a:t> </a:t>
            </a:r>
            <a:r>
              <a:rPr spc="-20" dirty="0"/>
              <a:t>Scale</a:t>
            </a: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02600" y="51874"/>
            <a:ext cx="525174" cy="60665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91287" y="1326550"/>
            <a:ext cx="5730521" cy="9963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58290F2-72D0-D922-5BDC-814C684A1258}"/>
              </a:ext>
            </a:extLst>
          </p:cNvPr>
          <p:cNvSpPr txBox="1"/>
          <p:nvPr/>
        </p:nvSpPr>
        <p:spPr>
          <a:xfrm>
            <a:off x="21062" y="4283192"/>
            <a:ext cx="91018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While Triplet Loss was the gold standard for years (especially after the </a:t>
            </a:r>
            <a:r>
              <a:rPr lang="en-US" dirty="0" err="1"/>
              <a:t>FaceNet</a:t>
            </a:r>
            <a:r>
              <a:rPr lang="en-US" dirty="0"/>
              <a:t> paper), most SOTA (State of the Art) image retrieval methods have moved toward </a:t>
            </a:r>
            <a:r>
              <a:rPr lang="en-US" dirty="0" err="1"/>
              <a:t>InfoNCE</a:t>
            </a:r>
            <a:r>
              <a:rPr lang="en-US" b="1" dirty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9005" y="880112"/>
            <a:ext cx="6224270" cy="721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5120" indent="-312420">
              <a:lnSpc>
                <a:spcPct val="100000"/>
              </a:lnSpc>
              <a:spcBef>
                <a:spcPts val="100"/>
              </a:spcBef>
              <a:buFont typeface="Arial"/>
              <a:buChar char="●"/>
              <a:tabLst>
                <a:tab pos="325120" algn="l"/>
              </a:tabLst>
            </a:pPr>
            <a:r>
              <a:rPr sz="1100" b="1" spc="-10" dirty="0">
                <a:solidFill>
                  <a:srgbClr val="1F1F1F"/>
                </a:solidFill>
                <a:latin typeface="Open Sans"/>
                <a:cs typeface="Open Sans"/>
              </a:rPr>
              <a:t>Re-</a:t>
            </a:r>
            <a:r>
              <a:rPr sz="1100" b="1" dirty="0">
                <a:solidFill>
                  <a:srgbClr val="1F1F1F"/>
                </a:solidFill>
                <a:latin typeface="Open Sans"/>
                <a:cs typeface="Open Sans"/>
              </a:rPr>
              <a:t>framing</a:t>
            </a:r>
            <a:r>
              <a:rPr sz="1100" b="1" spc="-30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1F1F1F"/>
                </a:solidFill>
                <a:latin typeface="Open Sans"/>
                <a:cs typeface="Open Sans"/>
              </a:rPr>
              <a:t>the</a:t>
            </a:r>
            <a:r>
              <a:rPr sz="1100" b="1" spc="-25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1F1F1F"/>
                </a:solidFill>
                <a:latin typeface="Open Sans"/>
                <a:cs typeface="Open Sans"/>
              </a:rPr>
              <a:t>Task:</a:t>
            </a:r>
            <a:r>
              <a:rPr sz="1100" b="1" spc="-20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1F1F1F"/>
                </a:solidFill>
                <a:latin typeface="Open Sans"/>
                <a:cs typeface="Open Sans"/>
              </a:rPr>
              <a:t>Classiﬁcation</a:t>
            </a:r>
            <a:r>
              <a:rPr sz="1100" spc="-25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1F1F1F"/>
                </a:solidFill>
                <a:latin typeface="Open Sans"/>
                <a:cs typeface="Open Sans"/>
              </a:rPr>
              <a:t>executed</a:t>
            </a:r>
            <a:r>
              <a:rPr sz="1100" spc="-30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1F1F1F"/>
                </a:solidFill>
                <a:latin typeface="Open Sans"/>
                <a:cs typeface="Open Sans"/>
              </a:rPr>
              <a:t>as</a:t>
            </a:r>
            <a:r>
              <a:rPr sz="1100" spc="-25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100" spc="-10" dirty="0">
                <a:solidFill>
                  <a:srgbClr val="1F1F1F"/>
                </a:solidFill>
                <a:latin typeface="Open Sans"/>
                <a:cs typeface="Open Sans"/>
              </a:rPr>
              <a:t>Image-to-</a:t>
            </a:r>
            <a:r>
              <a:rPr sz="1100" dirty="0">
                <a:solidFill>
                  <a:srgbClr val="1F1F1F"/>
                </a:solidFill>
                <a:latin typeface="Open Sans"/>
                <a:cs typeface="Open Sans"/>
              </a:rPr>
              <a:t>Text</a:t>
            </a:r>
            <a:r>
              <a:rPr sz="1100" spc="-25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100" spc="-10" dirty="0">
                <a:solidFill>
                  <a:srgbClr val="1F1F1F"/>
                </a:solidFill>
                <a:latin typeface="Open Sans"/>
                <a:cs typeface="Open Sans"/>
              </a:rPr>
              <a:t>search.</a:t>
            </a:r>
            <a:endParaRPr sz="1100">
              <a:latin typeface="Open Sans"/>
              <a:cs typeface="Open Sans"/>
            </a:endParaRPr>
          </a:p>
          <a:p>
            <a:pPr marL="325120" indent="-312420">
              <a:lnSpc>
                <a:spcPct val="100000"/>
              </a:lnSpc>
              <a:spcBef>
                <a:spcPts val="65"/>
              </a:spcBef>
              <a:buFont typeface="Arial"/>
              <a:buChar char="●"/>
              <a:tabLst>
                <a:tab pos="325120" algn="l"/>
              </a:tabLst>
            </a:pPr>
            <a:r>
              <a:rPr sz="1100" b="1" dirty="0">
                <a:solidFill>
                  <a:srgbClr val="1F1F1F"/>
                </a:solidFill>
                <a:latin typeface="Open Sans"/>
                <a:cs typeface="Open Sans"/>
              </a:rPr>
              <a:t>Target</a:t>
            </a:r>
            <a:r>
              <a:rPr sz="1100" b="1" spc="-25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1F1F1F"/>
                </a:solidFill>
                <a:latin typeface="Open Sans"/>
                <a:cs typeface="Open Sans"/>
              </a:rPr>
              <a:t>Image:</a:t>
            </a:r>
            <a:r>
              <a:rPr sz="1100" b="1" spc="-25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100" spc="-10" dirty="0">
                <a:solidFill>
                  <a:srgbClr val="1F1F1F"/>
                </a:solidFill>
                <a:latin typeface="Open Sans"/>
                <a:cs typeface="Open Sans"/>
              </a:rPr>
              <a:t>[Uploaded</a:t>
            </a:r>
            <a:r>
              <a:rPr sz="1100" spc="-20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1F1F1F"/>
                </a:solidFill>
                <a:latin typeface="Open Sans"/>
                <a:cs typeface="Open Sans"/>
              </a:rPr>
              <a:t>Photo</a:t>
            </a:r>
            <a:r>
              <a:rPr sz="1100" spc="-25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1F1F1F"/>
                </a:solidFill>
                <a:latin typeface="Open Sans"/>
                <a:cs typeface="Open Sans"/>
              </a:rPr>
              <a:t>of</a:t>
            </a:r>
            <a:r>
              <a:rPr sz="1100" spc="-25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1F1F1F"/>
                </a:solidFill>
                <a:latin typeface="Open Sans"/>
                <a:cs typeface="Open Sans"/>
              </a:rPr>
              <a:t>an</a:t>
            </a:r>
            <a:r>
              <a:rPr sz="1100" spc="-20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1F1F1F"/>
                </a:solidFill>
                <a:latin typeface="Open Sans"/>
                <a:cs typeface="Open Sans"/>
              </a:rPr>
              <a:t>white</a:t>
            </a:r>
            <a:r>
              <a:rPr sz="1100" spc="-25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100" spc="-20" dirty="0">
                <a:solidFill>
                  <a:srgbClr val="1F1F1F"/>
                </a:solidFill>
                <a:latin typeface="Open Sans"/>
                <a:cs typeface="Open Sans"/>
              </a:rPr>
              <a:t>cat]</a:t>
            </a:r>
            <a:endParaRPr sz="1100">
              <a:latin typeface="Open Sans"/>
              <a:cs typeface="Open Sans"/>
            </a:endParaRPr>
          </a:p>
          <a:p>
            <a:pPr marL="325120" indent="-312420">
              <a:lnSpc>
                <a:spcPct val="100000"/>
              </a:lnSpc>
              <a:spcBef>
                <a:spcPts val="65"/>
              </a:spcBef>
              <a:buFont typeface="Arial"/>
              <a:buChar char="●"/>
              <a:tabLst>
                <a:tab pos="325120" algn="l"/>
              </a:tabLst>
            </a:pPr>
            <a:r>
              <a:rPr sz="1100" b="1" spc="-10" dirty="0">
                <a:solidFill>
                  <a:srgbClr val="1F1F1F"/>
                </a:solidFill>
                <a:latin typeface="Open Sans"/>
                <a:cs typeface="Open Sans"/>
              </a:rPr>
              <a:t>Generated</a:t>
            </a:r>
            <a:r>
              <a:rPr sz="1100" b="1" spc="-25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1F1F1F"/>
                </a:solidFill>
                <a:latin typeface="Open Sans"/>
                <a:cs typeface="Open Sans"/>
              </a:rPr>
              <a:t>Text</a:t>
            </a:r>
            <a:r>
              <a:rPr sz="1100" b="1" spc="-20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1F1F1F"/>
                </a:solidFill>
                <a:latin typeface="Open Sans"/>
                <a:cs typeface="Open Sans"/>
              </a:rPr>
              <a:t>Database:</a:t>
            </a:r>
            <a:r>
              <a:rPr sz="1100" b="1" spc="-15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1F1F1F"/>
                </a:solidFill>
                <a:latin typeface="Open Sans"/>
                <a:cs typeface="Open Sans"/>
              </a:rPr>
              <a:t>"A</a:t>
            </a:r>
            <a:r>
              <a:rPr sz="1100" spc="-25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1F1F1F"/>
                </a:solidFill>
                <a:latin typeface="Open Sans"/>
                <a:cs typeface="Open Sans"/>
              </a:rPr>
              <a:t>photo</a:t>
            </a:r>
            <a:r>
              <a:rPr sz="1100" spc="-20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1F1F1F"/>
                </a:solidFill>
                <a:latin typeface="Open Sans"/>
                <a:cs typeface="Open Sans"/>
              </a:rPr>
              <a:t>of</a:t>
            </a:r>
            <a:r>
              <a:rPr sz="1100" spc="-20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1F1F1F"/>
                </a:solidFill>
                <a:latin typeface="Open Sans"/>
                <a:cs typeface="Open Sans"/>
              </a:rPr>
              <a:t>a</a:t>
            </a:r>
            <a:r>
              <a:rPr sz="1100" spc="-25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1F1F1F"/>
                </a:solidFill>
                <a:latin typeface="Open Sans"/>
                <a:cs typeface="Open Sans"/>
              </a:rPr>
              <a:t>dog",</a:t>
            </a:r>
            <a:r>
              <a:rPr sz="1100" spc="-20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1F1F1F"/>
                </a:solidFill>
                <a:latin typeface="Open Sans"/>
                <a:cs typeface="Open Sans"/>
              </a:rPr>
              <a:t>"A</a:t>
            </a:r>
            <a:r>
              <a:rPr sz="1100" spc="-20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1F1F1F"/>
                </a:solidFill>
                <a:latin typeface="Open Sans"/>
                <a:cs typeface="Open Sans"/>
              </a:rPr>
              <a:t>photo</a:t>
            </a:r>
            <a:r>
              <a:rPr sz="1100" spc="-20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1F1F1F"/>
                </a:solidFill>
                <a:latin typeface="Open Sans"/>
                <a:cs typeface="Open Sans"/>
              </a:rPr>
              <a:t>of</a:t>
            </a:r>
            <a:r>
              <a:rPr sz="1100" spc="-25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1F1F1F"/>
                </a:solidFill>
                <a:latin typeface="Open Sans"/>
                <a:cs typeface="Open Sans"/>
              </a:rPr>
              <a:t>a</a:t>
            </a:r>
            <a:r>
              <a:rPr sz="1100" spc="-20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1F1F1F"/>
                </a:solidFill>
                <a:latin typeface="Open Sans"/>
                <a:cs typeface="Open Sans"/>
              </a:rPr>
              <a:t>car",</a:t>
            </a:r>
            <a:r>
              <a:rPr sz="1100" spc="-20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1F1F1F"/>
                </a:solidFill>
                <a:latin typeface="Open Sans"/>
                <a:cs typeface="Open Sans"/>
              </a:rPr>
              <a:t>"A</a:t>
            </a:r>
            <a:r>
              <a:rPr sz="1100" spc="-25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1F1F1F"/>
                </a:solidFill>
                <a:latin typeface="Open Sans"/>
                <a:cs typeface="Open Sans"/>
              </a:rPr>
              <a:t>photo</a:t>
            </a:r>
            <a:r>
              <a:rPr sz="1100" spc="-20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1F1F1F"/>
                </a:solidFill>
                <a:latin typeface="Open Sans"/>
                <a:cs typeface="Open Sans"/>
              </a:rPr>
              <a:t>of</a:t>
            </a:r>
            <a:r>
              <a:rPr sz="1100" spc="-20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1F1F1F"/>
                </a:solidFill>
                <a:latin typeface="Open Sans"/>
                <a:cs typeface="Open Sans"/>
              </a:rPr>
              <a:t>a</a:t>
            </a:r>
            <a:r>
              <a:rPr sz="1100" spc="-25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1F1F1F"/>
                </a:solidFill>
                <a:latin typeface="Open Sans"/>
                <a:cs typeface="Open Sans"/>
              </a:rPr>
              <a:t>white</a:t>
            </a:r>
            <a:r>
              <a:rPr sz="1100" spc="-20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100" spc="-10" dirty="0">
                <a:solidFill>
                  <a:srgbClr val="1F1F1F"/>
                </a:solidFill>
                <a:latin typeface="Open Sans"/>
                <a:cs typeface="Open Sans"/>
              </a:rPr>
              <a:t>cat".</a:t>
            </a:r>
            <a:endParaRPr sz="1100">
              <a:latin typeface="Open Sans"/>
              <a:cs typeface="Open Sans"/>
            </a:endParaRPr>
          </a:p>
          <a:p>
            <a:pPr marL="325120" indent="-312420">
              <a:lnSpc>
                <a:spcPct val="100000"/>
              </a:lnSpc>
              <a:spcBef>
                <a:spcPts val="65"/>
              </a:spcBef>
              <a:buFont typeface="Arial"/>
              <a:buChar char="●"/>
              <a:tabLst>
                <a:tab pos="325120" algn="l"/>
              </a:tabLst>
            </a:pPr>
            <a:r>
              <a:rPr sz="1100" b="1" spc="-10" dirty="0">
                <a:solidFill>
                  <a:srgbClr val="1F1F1F"/>
                </a:solidFill>
                <a:latin typeface="Open Sans"/>
                <a:cs typeface="Open Sans"/>
              </a:rPr>
              <a:t>Result:</a:t>
            </a:r>
            <a:r>
              <a:rPr sz="1100" b="1" spc="-30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1F1F1F"/>
                </a:solidFill>
                <a:latin typeface="Open Sans"/>
                <a:cs typeface="Open Sans"/>
              </a:rPr>
              <a:t>CLIP</a:t>
            </a:r>
            <a:r>
              <a:rPr sz="1100" spc="-30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1F1F1F"/>
                </a:solidFill>
                <a:latin typeface="Open Sans"/>
                <a:cs typeface="Open Sans"/>
              </a:rPr>
              <a:t>retrieves</a:t>
            </a:r>
            <a:r>
              <a:rPr sz="1100" spc="-30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1F1F1F"/>
                </a:solidFill>
                <a:latin typeface="Open Sans"/>
                <a:cs typeface="Open Sans"/>
              </a:rPr>
              <a:t>the</a:t>
            </a:r>
            <a:r>
              <a:rPr sz="1100" spc="-30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1F1F1F"/>
                </a:solidFill>
                <a:latin typeface="Open Sans"/>
                <a:cs typeface="Open Sans"/>
              </a:rPr>
              <a:t>closest</a:t>
            </a:r>
            <a:r>
              <a:rPr sz="1100" spc="-30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1F1F1F"/>
                </a:solidFill>
                <a:latin typeface="Open Sans"/>
                <a:cs typeface="Open Sans"/>
              </a:rPr>
              <a:t>text</a:t>
            </a:r>
            <a:r>
              <a:rPr sz="1100" spc="-30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1F1F1F"/>
                </a:solidFill>
                <a:latin typeface="Open Sans"/>
                <a:cs typeface="Open Sans"/>
              </a:rPr>
              <a:t>vector,</a:t>
            </a:r>
            <a:r>
              <a:rPr sz="1100" spc="-30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1F1F1F"/>
                </a:solidFill>
                <a:latin typeface="Open Sans"/>
                <a:cs typeface="Open Sans"/>
              </a:rPr>
              <a:t>classifying</a:t>
            </a:r>
            <a:r>
              <a:rPr sz="1100" spc="-30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1F1F1F"/>
                </a:solidFill>
                <a:latin typeface="Open Sans"/>
                <a:cs typeface="Open Sans"/>
              </a:rPr>
              <a:t>without</a:t>
            </a:r>
            <a:r>
              <a:rPr sz="1100" spc="-30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100" spc="-10" dirty="0">
                <a:solidFill>
                  <a:srgbClr val="1F1F1F"/>
                </a:solidFill>
                <a:latin typeface="Open Sans"/>
                <a:cs typeface="Open Sans"/>
              </a:rPr>
              <a:t>ﬁne-tuning.</a:t>
            </a:r>
            <a:endParaRPr sz="1100">
              <a:latin typeface="Open Sans"/>
              <a:cs typeface="Open San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4762" y="-4762"/>
            <a:ext cx="9153525" cy="720090"/>
            <a:chOff x="-4762" y="-4762"/>
            <a:chExt cx="9153525" cy="72009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9144000" cy="710565"/>
            </a:xfrm>
            <a:custGeom>
              <a:avLst/>
              <a:gdLst/>
              <a:ahLst/>
              <a:cxnLst/>
              <a:rect l="l" t="t" r="r" b="b"/>
              <a:pathLst>
                <a:path w="9144000" h="710565">
                  <a:moveTo>
                    <a:pt x="9143999" y="710399"/>
                  </a:moveTo>
                  <a:lnTo>
                    <a:pt x="0" y="710399"/>
                  </a:lnTo>
                  <a:lnTo>
                    <a:pt x="0" y="0"/>
                  </a:lnTo>
                  <a:lnTo>
                    <a:pt x="9143999" y="0"/>
                  </a:lnTo>
                  <a:lnTo>
                    <a:pt x="9143999" y="710399"/>
                  </a:lnTo>
                  <a:close/>
                </a:path>
              </a:pathLst>
            </a:custGeom>
            <a:solidFill>
              <a:srgbClr val="981E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9144000" cy="710565"/>
            </a:xfrm>
            <a:custGeom>
              <a:avLst/>
              <a:gdLst/>
              <a:ahLst/>
              <a:cxnLst/>
              <a:rect l="l" t="t" r="r" b="b"/>
              <a:pathLst>
                <a:path w="9144000" h="710565">
                  <a:moveTo>
                    <a:pt x="0" y="0"/>
                  </a:moveTo>
                  <a:lnTo>
                    <a:pt x="9143999" y="0"/>
                  </a:lnTo>
                  <a:lnTo>
                    <a:pt x="9143999" y="710399"/>
                  </a:lnTo>
                  <a:lnTo>
                    <a:pt x="0" y="7103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">
              <a:lnSpc>
                <a:spcPct val="100000"/>
              </a:lnSpc>
              <a:spcBef>
                <a:spcPts val="100"/>
              </a:spcBef>
            </a:pPr>
            <a:r>
              <a:rPr dirty="0"/>
              <a:t>Emergent</a:t>
            </a:r>
            <a:r>
              <a:rPr spc="-20" dirty="0"/>
              <a:t> </a:t>
            </a:r>
            <a:r>
              <a:rPr spc="-10" dirty="0"/>
              <a:t>Capability</a:t>
            </a:r>
            <a:r>
              <a:rPr spc="-15" dirty="0"/>
              <a:t> </a:t>
            </a:r>
            <a:r>
              <a:rPr dirty="0"/>
              <a:t>–</a:t>
            </a:r>
            <a:r>
              <a:rPr spc="-15" dirty="0"/>
              <a:t> </a:t>
            </a:r>
            <a:r>
              <a:rPr spc="-20" dirty="0"/>
              <a:t>Zero-</a:t>
            </a:r>
            <a:r>
              <a:rPr dirty="0"/>
              <a:t>Shot</a:t>
            </a:r>
            <a:r>
              <a:rPr spc="-15" dirty="0"/>
              <a:t> </a:t>
            </a:r>
            <a:r>
              <a:rPr spc="-10" dirty="0"/>
              <a:t>Classification</a:t>
            </a: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02600" y="51874"/>
            <a:ext cx="525174" cy="60665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75406" y="1656000"/>
            <a:ext cx="6593195" cy="3223674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9144000" cy="710565"/>
            </a:xfrm>
            <a:custGeom>
              <a:avLst/>
              <a:gdLst/>
              <a:ahLst/>
              <a:cxnLst/>
              <a:rect l="l" t="t" r="r" b="b"/>
              <a:pathLst>
                <a:path w="9144000" h="710565">
                  <a:moveTo>
                    <a:pt x="9143999" y="710399"/>
                  </a:moveTo>
                  <a:lnTo>
                    <a:pt x="0" y="710399"/>
                  </a:lnTo>
                  <a:lnTo>
                    <a:pt x="0" y="0"/>
                  </a:lnTo>
                  <a:lnTo>
                    <a:pt x="9143999" y="0"/>
                  </a:lnTo>
                  <a:lnTo>
                    <a:pt x="9143999" y="710399"/>
                  </a:lnTo>
                  <a:close/>
                </a:path>
              </a:pathLst>
            </a:custGeom>
            <a:solidFill>
              <a:srgbClr val="981E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8905">
              <a:lnSpc>
                <a:spcPct val="100000"/>
              </a:lnSpc>
              <a:spcBef>
                <a:spcPts val="100"/>
              </a:spcBef>
            </a:pPr>
            <a:r>
              <a:rPr dirty="0"/>
              <a:t>The</a:t>
            </a:r>
            <a:r>
              <a:rPr spc="-60" dirty="0"/>
              <a:t> </a:t>
            </a:r>
            <a:r>
              <a:rPr dirty="0"/>
              <a:t>Evolution</a:t>
            </a:r>
            <a:r>
              <a:rPr spc="-55" dirty="0"/>
              <a:t> </a:t>
            </a:r>
            <a:r>
              <a:rPr dirty="0"/>
              <a:t>of</a:t>
            </a:r>
            <a:r>
              <a:rPr spc="-60" dirty="0"/>
              <a:t> </a:t>
            </a:r>
            <a:r>
              <a:rPr dirty="0"/>
              <a:t>Cross</a:t>
            </a:r>
            <a:r>
              <a:rPr spc="-55" dirty="0"/>
              <a:t> </a:t>
            </a:r>
            <a:r>
              <a:rPr spc="-10" dirty="0"/>
              <a:t>Modal</a:t>
            </a:r>
            <a:r>
              <a:rPr spc="-130" dirty="0"/>
              <a:t> </a:t>
            </a:r>
            <a:r>
              <a:rPr spc="-10" dirty="0"/>
              <a:t>Architectures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85750" y="857250"/>
            <a:ext cx="8572500" cy="38100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939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40"/>
              </a:spcBef>
            </a:pPr>
            <a:r>
              <a:rPr sz="1200" b="1" dirty="0">
                <a:solidFill>
                  <a:srgbClr val="981E31"/>
                </a:solidFill>
                <a:latin typeface="Arial"/>
                <a:cs typeface="Arial"/>
              </a:rPr>
              <a:t>Beyond</a:t>
            </a:r>
            <a:r>
              <a:rPr sz="1200" b="1" spc="-20" dirty="0">
                <a:solidFill>
                  <a:srgbClr val="981E3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981E31"/>
                </a:solidFill>
                <a:latin typeface="Arial"/>
                <a:cs typeface="Arial"/>
              </a:rPr>
              <a:t>the</a:t>
            </a:r>
            <a:r>
              <a:rPr sz="1200" b="1" spc="-20" dirty="0">
                <a:solidFill>
                  <a:srgbClr val="981E3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981E31"/>
                </a:solidFill>
                <a:latin typeface="Arial"/>
                <a:cs typeface="Arial"/>
              </a:rPr>
              <a:t>Baseline:</a:t>
            </a:r>
            <a:r>
              <a:rPr sz="1200" b="1" spc="-10" dirty="0">
                <a:solidFill>
                  <a:srgbClr val="981E31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F1F1F"/>
                </a:solidFill>
                <a:latin typeface="Arial"/>
                <a:cs typeface="Arial"/>
              </a:rPr>
              <a:t>CLIP’s</a:t>
            </a:r>
            <a:r>
              <a:rPr sz="1200" spc="-1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F1F1F"/>
                </a:solidFill>
                <a:latin typeface="Arial"/>
                <a:cs typeface="Arial"/>
              </a:rPr>
              <a:t>dual-encoder</a:t>
            </a:r>
            <a:r>
              <a:rPr sz="1200" spc="-2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F1F1F"/>
                </a:solidFill>
                <a:latin typeface="Arial"/>
                <a:cs typeface="Arial"/>
              </a:rPr>
              <a:t>is</a:t>
            </a:r>
            <a:r>
              <a:rPr sz="1200" spc="-1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F1F1F"/>
                </a:solidFill>
                <a:latin typeface="Arial"/>
                <a:cs typeface="Arial"/>
              </a:rPr>
              <a:t>fast</a:t>
            </a:r>
            <a:r>
              <a:rPr sz="1200" spc="-2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F1F1F"/>
                </a:solidFill>
                <a:latin typeface="Arial"/>
                <a:cs typeface="Arial"/>
              </a:rPr>
              <a:t>but</a:t>
            </a:r>
            <a:r>
              <a:rPr sz="1200" spc="-2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F1F1F"/>
                </a:solidFill>
                <a:latin typeface="Arial"/>
                <a:cs typeface="Arial"/>
              </a:rPr>
              <a:t>structurally</a:t>
            </a:r>
            <a:r>
              <a:rPr sz="1200" spc="-1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F1F1F"/>
                </a:solidFill>
                <a:latin typeface="Arial"/>
                <a:cs typeface="Arial"/>
              </a:rPr>
              <a:t>limited</a:t>
            </a:r>
            <a:r>
              <a:rPr sz="1200" spc="-2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F1F1F"/>
                </a:solidFill>
                <a:latin typeface="Arial"/>
                <a:cs typeface="Arial"/>
              </a:rPr>
              <a:t>in</a:t>
            </a:r>
            <a:r>
              <a:rPr sz="1200" spc="-2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F1F1F"/>
                </a:solidFill>
                <a:latin typeface="Arial"/>
                <a:cs typeface="Arial"/>
              </a:rPr>
              <a:t>semantic</a:t>
            </a:r>
            <a:r>
              <a:rPr sz="1200" spc="-1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F1F1F"/>
                </a:solidFill>
                <a:latin typeface="Arial"/>
                <a:cs typeface="Arial"/>
              </a:rPr>
              <a:t>reasoning.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33362" y="1423987"/>
            <a:ext cx="7539355" cy="2348230"/>
            <a:chOff x="233362" y="1423987"/>
            <a:chExt cx="7539355" cy="234823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71600" y="3619500"/>
              <a:ext cx="6400799" cy="15239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38125" y="1428750"/>
              <a:ext cx="1619250" cy="1905000"/>
            </a:xfrm>
            <a:custGeom>
              <a:avLst/>
              <a:gdLst/>
              <a:ahLst/>
              <a:cxnLst/>
              <a:rect l="l" t="t" r="r" b="b"/>
              <a:pathLst>
                <a:path w="1619250" h="1905000">
                  <a:moveTo>
                    <a:pt x="1542921" y="1904999"/>
                  </a:moveTo>
                  <a:lnTo>
                    <a:pt x="76178" y="1904999"/>
                  </a:lnTo>
                  <a:lnTo>
                    <a:pt x="46526" y="1899013"/>
                  </a:lnTo>
                  <a:lnTo>
                    <a:pt x="22312" y="1882687"/>
                  </a:lnTo>
                  <a:lnTo>
                    <a:pt x="5986" y="1858473"/>
                  </a:lnTo>
                  <a:lnTo>
                    <a:pt x="0" y="1828821"/>
                  </a:lnTo>
                  <a:lnTo>
                    <a:pt x="0" y="76178"/>
                  </a:lnTo>
                  <a:lnTo>
                    <a:pt x="5986" y="46526"/>
                  </a:lnTo>
                  <a:lnTo>
                    <a:pt x="22312" y="22312"/>
                  </a:lnTo>
                  <a:lnTo>
                    <a:pt x="46526" y="5986"/>
                  </a:lnTo>
                  <a:lnTo>
                    <a:pt x="76178" y="0"/>
                  </a:lnTo>
                  <a:lnTo>
                    <a:pt x="1542921" y="0"/>
                  </a:lnTo>
                  <a:lnTo>
                    <a:pt x="1585185" y="12798"/>
                  </a:lnTo>
                  <a:lnTo>
                    <a:pt x="1613301" y="47026"/>
                  </a:lnTo>
                  <a:lnTo>
                    <a:pt x="1619099" y="76178"/>
                  </a:lnTo>
                  <a:lnTo>
                    <a:pt x="1619099" y="1828821"/>
                  </a:lnTo>
                  <a:lnTo>
                    <a:pt x="1613113" y="1858473"/>
                  </a:lnTo>
                  <a:lnTo>
                    <a:pt x="1596787" y="1882687"/>
                  </a:lnTo>
                  <a:lnTo>
                    <a:pt x="1572573" y="1899013"/>
                  </a:lnTo>
                  <a:lnTo>
                    <a:pt x="1542921" y="19049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38125" y="1428750"/>
              <a:ext cx="1619250" cy="1905000"/>
            </a:xfrm>
            <a:custGeom>
              <a:avLst/>
              <a:gdLst/>
              <a:ahLst/>
              <a:cxnLst/>
              <a:rect l="l" t="t" r="r" b="b"/>
              <a:pathLst>
                <a:path w="1619250" h="1905000">
                  <a:moveTo>
                    <a:pt x="0" y="76178"/>
                  </a:moveTo>
                  <a:lnTo>
                    <a:pt x="5986" y="46526"/>
                  </a:lnTo>
                  <a:lnTo>
                    <a:pt x="22312" y="22312"/>
                  </a:lnTo>
                  <a:lnTo>
                    <a:pt x="46526" y="5986"/>
                  </a:lnTo>
                  <a:lnTo>
                    <a:pt x="76178" y="0"/>
                  </a:lnTo>
                  <a:lnTo>
                    <a:pt x="1542921" y="0"/>
                  </a:lnTo>
                  <a:lnTo>
                    <a:pt x="1585185" y="12798"/>
                  </a:lnTo>
                  <a:lnTo>
                    <a:pt x="1613301" y="47026"/>
                  </a:lnTo>
                  <a:lnTo>
                    <a:pt x="1619099" y="76178"/>
                  </a:lnTo>
                  <a:lnTo>
                    <a:pt x="1619099" y="1828821"/>
                  </a:lnTo>
                  <a:lnTo>
                    <a:pt x="1613113" y="1858473"/>
                  </a:lnTo>
                  <a:lnTo>
                    <a:pt x="1596787" y="1882687"/>
                  </a:lnTo>
                  <a:lnTo>
                    <a:pt x="1572573" y="1899013"/>
                  </a:lnTo>
                  <a:lnTo>
                    <a:pt x="1542921" y="1904999"/>
                  </a:lnTo>
                  <a:lnTo>
                    <a:pt x="76178" y="1904999"/>
                  </a:lnTo>
                  <a:lnTo>
                    <a:pt x="46526" y="1899013"/>
                  </a:lnTo>
                  <a:lnTo>
                    <a:pt x="22312" y="1882687"/>
                  </a:lnTo>
                  <a:lnTo>
                    <a:pt x="5986" y="1858473"/>
                  </a:lnTo>
                  <a:lnTo>
                    <a:pt x="0" y="1828821"/>
                  </a:lnTo>
                  <a:lnTo>
                    <a:pt x="0" y="76178"/>
                  </a:lnTo>
                  <a:close/>
                </a:path>
              </a:pathLst>
            </a:custGeom>
            <a:ln w="9524">
              <a:solidFill>
                <a:srgbClr val="E0E0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08154" y="1464767"/>
            <a:ext cx="1479550" cy="87884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95"/>
              </a:spcBef>
            </a:pPr>
            <a:r>
              <a:rPr sz="1100" b="1" spc="-20" dirty="0">
                <a:solidFill>
                  <a:srgbClr val="981E31"/>
                </a:solidFill>
                <a:latin typeface="Arial"/>
                <a:cs typeface="Arial"/>
              </a:rPr>
              <a:t>Retrieve-then-Read</a:t>
            </a:r>
            <a:endParaRPr sz="11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635"/>
              </a:spcBef>
            </a:pPr>
            <a:r>
              <a:rPr sz="1000" b="1" spc="-10" dirty="0">
                <a:solidFill>
                  <a:srgbClr val="1F1F1F"/>
                </a:solidFill>
                <a:latin typeface="Arial"/>
                <a:cs typeface="Arial"/>
              </a:rPr>
              <a:t>(CLIP)</a:t>
            </a:r>
            <a:endParaRPr sz="1000">
              <a:latin typeface="Arial"/>
              <a:cs typeface="Arial"/>
            </a:endParaRPr>
          </a:p>
          <a:p>
            <a:pPr marL="12700" marR="5080" algn="ctr">
              <a:lnSpc>
                <a:spcPts val="1130"/>
              </a:lnSpc>
              <a:spcBef>
                <a:spcPts val="650"/>
              </a:spcBef>
            </a:pPr>
            <a:r>
              <a:rPr sz="950" dirty="0">
                <a:solidFill>
                  <a:srgbClr val="5F6368"/>
                </a:solidFill>
                <a:latin typeface="Arial"/>
                <a:cs typeface="Arial"/>
              </a:rPr>
              <a:t>Fast,</a:t>
            </a:r>
            <a:r>
              <a:rPr sz="950" spc="-30" dirty="0">
                <a:solidFill>
                  <a:srgbClr val="5F6368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5F6368"/>
                </a:solidFill>
                <a:latin typeface="Arial"/>
                <a:cs typeface="Arial"/>
              </a:rPr>
              <a:t>late-</a:t>
            </a:r>
            <a:r>
              <a:rPr sz="950" dirty="0">
                <a:solidFill>
                  <a:srgbClr val="5F6368"/>
                </a:solidFill>
                <a:latin typeface="Arial"/>
                <a:cs typeface="Arial"/>
              </a:rPr>
              <a:t>interaction</a:t>
            </a:r>
            <a:r>
              <a:rPr sz="950" spc="-25" dirty="0">
                <a:solidFill>
                  <a:srgbClr val="5F6368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5F6368"/>
                </a:solidFill>
                <a:latin typeface="Arial"/>
                <a:cs typeface="Arial"/>
              </a:rPr>
              <a:t>metric learning.</a:t>
            </a:r>
            <a:endParaRPr sz="95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995487" y="1423987"/>
            <a:ext cx="1628775" cy="1914525"/>
            <a:chOff x="1995487" y="1423987"/>
            <a:chExt cx="1628775" cy="1914525"/>
          </a:xfrm>
        </p:grpSpPr>
        <p:sp>
          <p:nvSpPr>
            <p:cNvPr id="13" name="object 13"/>
            <p:cNvSpPr/>
            <p:nvPr/>
          </p:nvSpPr>
          <p:spPr>
            <a:xfrm>
              <a:off x="2000250" y="1428750"/>
              <a:ext cx="1619250" cy="1905000"/>
            </a:xfrm>
            <a:custGeom>
              <a:avLst/>
              <a:gdLst/>
              <a:ahLst/>
              <a:cxnLst/>
              <a:rect l="l" t="t" r="r" b="b"/>
              <a:pathLst>
                <a:path w="1619250" h="1905000">
                  <a:moveTo>
                    <a:pt x="1542921" y="1904999"/>
                  </a:moveTo>
                  <a:lnTo>
                    <a:pt x="76178" y="1904999"/>
                  </a:lnTo>
                  <a:lnTo>
                    <a:pt x="46526" y="1899013"/>
                  </a:lnTo>
                  <a:lnTo>
                    <a:pt x="22312" y="1882687"/>
                  </a:lnTo>
                  <a:lnTo>
                    <a:pt x="5986" y="1858473"/>
                  </a:lnTo>
                  <a:lnTo>
                    <a:pt x="0" y="1828821"/>
                  </a:lnTo>
                  <a:lnTo>
                    <a:pt x="0" y="76178"/>
                  </a:lnTo>
                  <a:lnTo>
                    <a:pt x="5986" y="46526"/>
                  </a:lnTo>
                  <a:lnTo>
                    <a:pt x="22312" y="22312"/>
                  </a:lnTo>
                  <a:lnTo>
                    <a:pt x="46526" y="5986"/>
                  </a:lnTo>
                  <a:lnTo>
                    <a:pt x="76178" y="0"/>
                  </a:lnTo>
                  <a:lnTo>
                    <a:pt x="1542921" y="0"/>
                  </a:lnTo>
                  <a:lnTo>
                    <a:pt x="1585185" y="12798"/>
                  </a:lnTo>
                  <a:lnTo>
                    <a:pt x="1613301" y="47026"/>
                  </a:lnTo>
                  <a:lnTo>
                    <a:pt x="1619099" y="76178"/>
                  </a:lnTo>
                  <a:lnTo>
                    <a:pt x="1619099" y="1828821"/>
                  </a:lnTo>
                  <a:lnTo>
                    <a:pt x="1613113" y="1858473"/>
                  </a:lnTo>
                  <a:lnTo>
                    <a:pt x="1596787" y="1882687"/>
                  </a:lnTo>
                  <a:lnTo>
                    <a:pt x="1572573" y="1899013"/>
                  </a:lnTo>
                  <a:lnTo>
                    <a:pt x="1542921" y="19049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000250" y="1428750"/>
              <a:ext cx="1619250" cy="1905000"/>
            </a:xfrm>
            <a:custGeom>
              <a:avLst/>
              <a:gdLst/>
              <a:ahLst/>
              <a:cxnLst/>
              <a:rect l="l" t="t" r="r" b="b"/>
              <a:pathLst>
                <a:path w="1619250" h="1905000">
                  <a:moveTo>
                    <a:pt x="0" y="76178"/>
                  </a:moveTo>
                  <a:lnTo>
                    <a:pt x="5986" y="46526"/>
                  </a:lnTo>
                  <a:lnTo>
                    <a:pt x="22312" y="22312"/>
                  </a:lnTo>
                  <a:lnTo>
                    <a:pt x="46526" y="5986"/>
                  </a:lnTo>
                  <a:lnTo>
                    <a:pt x="76178" y="0"/>
                  </a:lnTo>
                  <a:lnTo>
                    <a:pt x="1542921" y="0"/>
                  </a:lnTo>
                  <a:lnTo>
                    <a:pt x="1585185" y="12798"/>
                  </a:lnTo>
                  <a:lnTo>
                    <a:pt x="1613301" y="47026"/>
                  </a:lnTo>
                  <a:lnTo>
                    <a:pt x="1619099" y="76178"/>
                  </a:lnTo>
                  <a:lnTo>
                    <a:pt x="1619099" y="1828821"/>
                  </a:lnTo>
                  <a:lnTo>
                    <a:pt x="1613113" y="1858473"/>
                  </a:lnTo>
                  <a:lnTo>
                    <a:pt x="1596787" y="1882687"/>
                  </a:lnTo>
                  <a:lnTo>
                    <a:pt x="1572573" y="1899013"/>
                  </a:lnTo>
                  <a:lnTo>
                    <a:pt x="1542921" y="1904999"/>
                  </a:lnTo>
                  <a:lnTo>
                    <a:pt x="76178" y="1904999"/>
                  </a:lnTo>
                  <a:lnTo>
                    <a:pt x="46526" y="1899013"/>
                  </a:lnTo>
                  <a:lnTo>
                    <a:pt x="22312" y="1882687"/>
                  </a:lnTo>
                  <a:lnTo>
                    <a:pt x="5986" y="1858473"/>
                  </a:lnTo>
                  <a:lnTo>
                    <a:pt x="0" y="1828821"/>
                  </a:lnTo>
                  <a:lnTo>
                    <a:pt x="0" y="76178"/>
                  </a:lnTo>
                  <a:close/>
                </a:path>
              </a:pathLst>
            </a:custGeom>
            <a:ln w="9524">
              <a:solidFill>
                <a:srgbClr val="E0E0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2130437" y="1553336"/>
            <a:ext cx="1359535" cy="96202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97155" marR="90170" algn="ctr">
              <a:lnSpc>
                <a:spcPct val="102299"/>
              </a:lnSpc>
              <a:spcBef>
                <a:spcPts val="70"/>
              </a:spcBef>
            </a:pPr>
            <a:r>
              <a:rPr sz="1100" b="1" spc="-10" dirty="0">
                <a:solidFill>
                  <a:srgbClr val="981E31"/>
                </a:solidFill>
                <a:latin typeface="Arial"/>
                <a:cs typeface="Arial"/>
              </a:rPr>
              <a:t>Composed</a:t>
            </a:r>
            <a:r>
              <a:rPr sz="1100" b="1" spc="-20" dirty="0">
                <a:solidFill>
                  <a:srgbClr val="981E31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981E31"/>
                </a:solidFill>
                <a:latin typeface="Arial"/>
                <a:cs typeface="Arial"/>
              </a:rPr>
              <a:t>Image Retrieval</a:t>
            </a:r>
            <a:endParaRPr sz="11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630"/>
              </a:spcBef>
            </a:pPr>
            <a:r>
              <a:rPr sz="1000" b="1" spc="-10" dirty="0">
                <a:solidFill>
                  <a:srgbClr val="1F1F1F"/>
                </a:solidFill>
                <a:latin typeface="Arial"/>
                <a:cs typeface="Arial"/>
              </a:rPr>
              <a:t>(CIR)</a:t>
            </a:r>
            <a:endParaRPr sz="1000">
              <a:latin typeface="Arial"/>
              <a:cs typeface="Arial"/>
            </a:endParaRPr>
          </a:p>
          <a:p>
            <a:pPr marL="12700" marR="5080" algn="ctr">
              <a:lnSpc>
                <a:spcPts val="1130"/>
              </a:lnSpc>
              <a:spcBef>
                <a:spcPts val="650"/>
              </a:spcBef>
            </a:pPr>
            <a:r>
              <a:rPr sz="950" dirty="0">
                <a:solidFill>
                  <a:srgbClr val="5F6368"/>
                </a:solidFill>
                <a:latin typeface="Arial"/>
                <a:cs typeface="Arial"/>
              </a:rPr>
              <a:t>Querying</a:t>
            </a:r>
            <a:r>
              <a:rPr sz="950" spc="-30" dirty="0">
                <a:solidFill>
                  <a:srgbClr val="5F6368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5F6368"/>
                </a:solidFill>
                <a:latin typeface="Arial"/>
                <a:cs typeface="Arial"/>
              </a:rPr>
              <a:t>with</a:t>
            </a:r>
            <a:r>
              <a:rPr sz="950" spc="-30" dirty="0">
                <a:solidFill>
                  <a:srgbClr val="5F6368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5F6368"/>
                </a:solidFill>
                <a:latin typeface="Arial"/>
                <a:cs typeface="Arial"/>
              </a:rPr>
              <a:t>image</a:t>
            </a:r>
            <a:r>
              <a:rPr sz="950" spc="-25" dirty="0">
                <a:solidFill>
                  <a:srgbClr val="5F6368"/>
                </a:solidFill>
                <a:latin typeface="Arial"/>
                <a:cs typeface="Arial"/>
              </a:rPr>
              <a:t> and </a:t>
            </a:r>
            <a:r>
              <a:rPr sz="950" dirty="0">
                <a:solidFill>
                  <a:srgbClr val="5F6368"/>
                </a:solidFill>
                <a:latin typeface="Arial"/>
                <a:cs typeface="Arial"/>
              </a:rPr>
              <a:t>text</a:t>
            </a:r>
            <a:r>
              <a:rPr sz="950" spc="-20" dirty="0">
                <a:solidFill>
                  <a:srgbClr val="5F6368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5F6368"/>
                </a:solidFill>
                <a:latin typeface="Arial"/>
                <a:cs typeface="Arial"/>
              </a:rPr>
              <a:t>simultaneously.</a:t>
            </a:r>
            <a:endParaRPr sz="95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757612" y="1423987"/>
            <a:ext cx="1628775" cy="1914525"/>
            <a:chOff x="3757612" y="1423987"/>
            <a:chExt cx="1628775" cy="1914525"/>
          </a:xfrm>
        </p:grpSpPr>
        <p:sp>
          <p:nvSpPr>
            <p:cNvPr id="17" name="object 17"/>
            <p:cNvSpPr/>
            <p:nvPr/>
          </p:nvSpPr>
          <p:spPr>
            <a:xfrm>
              <a:off x="3762375" y="1428750"/>
              <a:ext cx="1619250" cy="1905000"/>
            </a:xfrm>
            <a:custGeom>
              <a:avLst/>
              <a:gdLst/>
              <a:ahLst/>
              <a:cxnLst/>
              <a:rect l="l" t="t" r="r" b="b"/>
              <a:pathLst>
                <a:path w="1619250" h="1905000">
                  <a:moveTo>
                    <a:pt x="1542921" y="1904999"/>
                  </a:moveTo>
                  <a:lnTo>
                    <a:pt x="76178" y="1904999"/>
                  </a:lnTo>
                  <a:lnTo>
                    <a:pt x="46526" y="1899013"/>
                  </a:lnTo>
                  <a:lnTo>
                    <a:pt x="22312" y="1882687"/>
                  </a:lnTo>
                  <a:lnTo>
                    <a:pt x="5986" y="1858473"/>
                  </a:lnTo>
                  <a:lnTo>
                    <a:pt x="0" y="1828821"/>
                  </a:lnTo>
                  <a:lnTo>
                    <a:pt x="0" y="76178"/>
                  </a:lnTo>
                  <a:lnTo>
                    <a:pt x="5986" y="46526"/>
                  </a:lnTo>
                  <a:lnTo>
                    <a:pt x="22312" y="22312"/>
                  </a:lnTo>
                  <a:lnTo>
                    <a:pt x="46526" y="5986"/>
                  </a:lnTo>
                  <a:lnTo>
                    <a:pt x="76178" y="0"/>
                  </a:lnTo>
                  <a:lnTo>
                    <a:pt x="1542921" y="0"/>
                  </a:lnTo>
                  <a:lnTo>
                    <a:pt x="1585185" y="12798"/>
                  </a:lnTo>
                  <a:lnTo>
                    <a:pt x="1613301" y="47026"/>
                  </a:lnTo>
                  <a:lnTo>
                    <a:pt x="1619099" y="76178"/>
                  </a:lnTo>
                  <a:lnTo>
                    <a:pt x="1619099" y="1828821"/>
                  </a:lnTo>
                  <a:lnTo>
                    <a:pt x="1613113" y="1858473"/>
                  </a:lnTo>
                  <a:lnTo>
                    <a:pt x="1596787" y="1882687"/>
                  </a:lnTo>
                  <a:lnTo>
                    <a:pt x="1572573" y="1899013"/>
                  </a:lnTo>
                  <a:lnTo>
                    <a:pt x="1542921" y="19049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762375" y="1428750"/>
              <a:ext cx="1619250" cy="1905000"/>
            </a:xfrm>
            <a:custGeom>
              <a:avLst/>
              <a:gdLst/>
              <a:ahLst/>
              <a:cxnLst/>
              <a:rect l="l" t="t" r="r" b="b"/>
              <a:pathLst>
                <a:path w="1619250" h="1905000">
                  <a:moveTo>
                    <a:pt x="0" y="76178"/>
                  </a:moveTo>
                  <a:lnTo>
                    <a:pt x="5986" y="46526"/>
                  </a:lnTo>
                  <a:lnTo>
                    <a:pt x="22312" y="22312"/>
                  </a:lnTo>
                  <a:lnTo>
                    <a:pt x="46526" y="5986"/>
                  </a:lnTo>
                  <a:lnTo>
                    <a:pt x="76178" y="0"/>
                  </a:lnTo>
                  <a:lnTo>
                    <a:pt x="1542921" y="0"/>
                  </a:lnTo>
                  <a:lnTo>
                    <a:pt x="1585185" y="12798"/>
                  </a:lnTo>
                  <a:lnTo>
                    <a:pt x="1613301" y="47026"/>
                  </a:lnTo>
                  <a:lnTo>
                    <a:pt x="1619099" y="76178"/>
                  </a:lnTo>
                  <a:lnTo>
                    <a:pt x="1619099" y="1828821"/>
                  </a:lnTo>
                  <a:lnTo>
                    <a:pt x="1613113" y="1858473"/>
                  </a:lnTo>
                  <a:lnTo>
                    <a:pt x="1596787" y="1882687"/>
                  </a:lnTo>
                  <a:lnTo>
                    <a:pt x="1572573" y="1899013"/>
                  </a:lnTo>
                  <a:lnTo>
                    <a:pt x="1542921" y="1904999"/>
                  </a:lnTo>
                  <a:lnTo>
                    <a:pt x="76178" y="1904999"/>
                  </a:lnTo>
                  <a:lnTo>
                    <a:pt x="46526" y="1899013"/>
                  </a:lnTo>
                  <a:lnTo>
                    <a:pt x="22312" y="1882687"/>
                  </a:lnTo>
                  <a:lnTo>
                    <a:pt x="5986" y="1858473"/>
                  </a:lnTo>
                  <a:lnTo>
                    <a:pt x="0" y="1828821"/>
                  </a:lnTo>
                  <a:lnTo>
                    <a:pt x="0" y="76178"/>
                  </a:lnTo>
                  <a:close/>
                </a:path>
              </a:pathLst>
            </a:custGeom>
            <a:ln w="9524">
              <a:solidFill>
                <a:srgbClr val="E0E0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916136" y="1464767"/>
            <a:ext cx="1312545" cy="87884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95"/>
              </a:spcBef>
            </a:pPr>
            <a:r>
              <a:rPr sz="1100" b="1" spc="-20" dirty="0">
                <a:solidFill>
                  <a:srgbClr val="981E31"/>
                </a:solidFill>
                <a:latin typeface="Arial"/>
                <a:cs typeface="Arial"/>
              </a:rPr>
              <a:t>End-</a:t>
            </a:r>
            <a:r>
              <a:rPr sz="1100" b="1" spc="-10" dirty="0">
                <a:solidFill>
                  <a:srgbClr val="981E31"/>
                </a:solidFill>
                <a:latin typeface="Arial"/>
                <a:cs typeface="Arial"/>
              </a:rPr>
              <a:t>to-</a:t>
            </a:r>
            <a:r>
              <a:rPr sz="1100" b="1" dirty="0">
                <a:solidFill>
                  <a:srgbClr val="981E31"/>
                </a:solidFill>
                <a:latin typeface="Arial"/>
                <a:cs typeface="Arial"/>
              </a:rPr>
              <a:t>End </a:t>
            </a:r>
            <a:r>
              <a:rPr sz="1100" b="1" spc="-10" dirty="0">
                <a:solidFill>
                  <a:srgbClr val="981E31"/>
                </a:solidFill>
                <a:latin typeface="Arial"/>
                <a:cs typeface="Arial"/>
              </a:rPr>
              <a:t>Fusion</a:t>
            </a:r>
            <a:endParaRPr sz="11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635"/>
              </a:spcBef>
            </a:pPr>
            <a:r>
              <a:rPr sz="1000" b="1" spc="-10" dirty="0">
                <a:solidFill>
                  <a:srgbClr val="1F1F1F"/>
                </a:solidFill>
                <a:latin typeface="Arial"/>
                <a:cs typeface="Arial"/>
              </a:rPr>
              <a:t>(BLIP)</a:t>
            </a:r>
            <a:endParaRPr sz="1000">
              <a:latin typeface="Arial"/>
              <a:cs typeface="Arial"/>
            </a:endParaRPr>
          </a:p>
          <a:p>
            <a:pPr marL="12700" marR="5080" algn="ctr">
              <a:lnSpc>
                <a:spcPts val="1130"/>
              </a:lnSpc>
              <a:spcBef>
                <a:spcPts val="650"/>
              </a:spcBef>
            </a:pPr>
            <a:r>
              <a:rPr sz="950" spc="-10" dirty="0">
                <a:solidFill>
                  <a:srgbClr val="5F6368"/>
                </a:solidFill>
                <a:latin typeface="Arial"/>
                <a:cs typeface="Arial"/>
              </a:rPr>
              <a:t>Mid/Early-</a:t>
            </a:r>
            <a:r>
              <a:rPr sz="950" dirty="0">
                <a:solidFill>
                  <a:srgbClr val="5F6368"/>
                </a:solidFill>
                <a:latin typeface="Arial"/>
                <a:cs typeface="Arial"/>
              </a:rPr>
              <a:t>interaction</a:t>
            </a:r>
            <a:r>
              <a:rPr sz="950" spc="-5" dirty="0">
                <a:solidFill>
                  <a:srgbClr val="5F6368"/>
                </a:solidFill>
                <a:latin typeface="Arial"/>
                <a:cs typeface="Arial"/>
              </a:rPr>
              <a:t> </a:t>
            </a:r>
            <a:r>
              <a:rPr sz="950" spc="-25" dirty="0">
                <a:solidFill>
                  <a:srgbClr val="5F6368"/>
                </a:solidFill>
                <a:latin typeface="Arial"/>
                <a:cs typeface="Arial"/>
              </a:rPr>
              <a:t>via </a:t>
            </a:r>
            <a:r>
              <a:rPr sz="950" spc="-10" dirty="0">
                <a:solidFill>
                  <a:srgbClr val="5F6368"/>
                </a:solidFill>
                <a:latin typeface="Arial"/>
                <a:cs typeface="Arial"/>
              </a:rPr>
              <a:t>Cross-Attention.</a:t>
            </a:r>
            <a:endParaRPr sz="95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5519737" y="1423987"/>
            <a:ext cx="1628775" cy="1914525"/>
            <a:chOff x="5519737" y="1423987"/>
            <a:chExt cx="1628775" cy="1914525"/>
          </a:xfrm>
        </p:grpSpPr>
        <p:sp>
          <p:nvSpPr>
            <p:cNvPr id="21" name="object 21"/>
            <p:cNvSpPr/>
            <p:nvPr/>
          </p:nvSpPr>
          <p:spPr>
            <a:xfrm>
              <a:off x="5524500" y="1428750"/>
              <a:ext cx="1619250" cy="1905000"/>
            </a:xfrm>
            <a:custGeom>
              <a:avLst/>
              <a:gdLst/>
              <a:ahLst/>
              <a:cxnLst/>
              <a:rect l="l" t="t" r="r" b="b"/>
              <a:pathLst>
                <a:path w="1619250" h="1905000">
                  <a:moveTo>
                    <a:pt x="1542920" y="1904999"/>
                  </a:moveTo>
                  <a:lnTo>
                    <a:pt x="76178" y="1904999"/>
                  </a:lnTo>
                  <a:lnTo>
                    <a:pt x="46526" y="1899013"/>
                  </a:lnTo>
                  <a:lnTo>
                    <a:pt x="22312" y="1882687"/>
                  </a:lnTo>
                  <a:lnTo>
                    <a:pt x="5986" y="1858473"/>
                  </a:lnTo>
                  <a:lnTo>
                    <a:pt x="0" y="1828821"/>
                  </a:lnTo>
                  <a:lnTo>
                    <a:pt x="0" y="76178"/>
                  </a:lnTo>
                  <a:lnTo>
                    <a:pt x="5986" y="46526"/>
                  </a:lnTo>
                  <a:lnTo>
                    <a:pt x="22312" y="22312"/>
                  </a:lnTo>
                  <a:lnTo>
                    <a:pt x="46526" y="5986"/>
                  </a:lnTo>
                  <a:lnTo>
                    <a:pt x="76178" y="0"/>
                  </a:lnTo>
                  <a:lnTo>
                    <a:pt x="1542920" y="0"/>
                  </a:lnTo>
                  <a:lnTo>
                    <a:pt x="1585185" y="12798"/>
                  </a:lnTo>
                  <a:lnTo>
                    <a:pt x="1613301" y="47026"/>
                  </a:lnTo>
                  <a:lnTo>
                    <a:pt x="1619099" y="76178"/>
                  </a:lnTo>
                  <a:lnTo>
                    <a:pt x="1619099" y="1828821"/>
                  </a:lnTo>
                  <a:lnTo>
                    <a:pt x="1613113" y="1858473"/>
                  </a:lnTo>
                  <a:lnTo>
                    <a:pt x="1596787" y="1882687"/>
                  </a:lnTo>
                  <a:lnTo>
                    <a:pt x="1572573" y="1899013"/>
                  </a:lnTo>
                  <a:lnTo>
                    <a:pt x="1542920" y="19049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524500" y="1428750"/>
              <a:ext cx="1619250" cy="1905000"/>
            </a:xfrm>
            <a:custGeom>
              <a:avLst/>
              <a:gdLst/>
              <a:ahLst/>
              <a:cxnLst/>
              <a:rect l="l" t="t" r="r" b="b"/>
              <a:pathLst>
                <a:path w="1619250" h="1905000">
                  <a:moveTo>
                    <a:pt x="0" y="76178"/>
                  </a:moveTo>
                  <a:lnTo>
                    <a:pt x="5986" y="46526"/>
                  </a:lnTo>
                  <a:lnTo>
                    <a:pt x="22312" y="22312"/>
                  </a:lnTo>
                  <a:lnTo>
                    <a:pt x="46526" y="5986"/>
                  </a:lnTo>
                  <a:lnTo>
                    <a:pt x="76178" y="0"/>
                  </a:lnTo>
                  <a:lnTo>
                    <a:pt x="1542920" y="0"/>
                  </a:lnTo>
                  <a:lnTo>
                    <a:pt x="1585185" y="12798"/>
                  </a:lnTo>
                  <a:lnTo>
                    <a:pt x="1613301" y="47026"/>
                  </a:lnTo>
                  <a:lnTo>
                    <a:pt x="1619099" y="76178"/>
                  </a:lnTo>
                  <a:lnTo>
                    <a:pt x="1619099" y="1828821"/>
                  </a:lnTo>
                  <a:lnTo>
                    <a:pt x="1613113" y="1858473"/>
                  </a:lnTo>
                  <a:lnTo>
                    <a:pt x="1596787" y="1882687"/>
                  </a:lnTo>
                  <a:lnTo>
                    <a:pt x="1572573" y="1899013"/>
                  </a:lnTo>
                  <a:lnTo>
                    <a:pt x="1542920" y="1904999"/>
                  </a:lnTo>
                  <a:lnTo>
                    <a:pt x="76178" y="1904999"/>
                  </a:lnTo>
                  <a:lnTo>
                    <a:pt x="46526" y="1899013"/>
                  </a:lnTo>
                  <a:lnTo>
                    <a:pt x="22312" y="1882687"/>
                  </a:lnTo>
                  <a:lnTo>
                    <a:pt x="5986" y="1858473"/>
                  </a:lnTo>
                  <a:lnTo>
                    <a:pt x="0" y="1828821"/>
                  </a:lnTo>
                  <a:lnTo>
                    <a:pt x="0" y="76178"/>
                  </a:lnTo>
                  <a:close/>
                </a:path>
              </a:pathLst>
            </a:custGeom>
            <a:ln w="9524">
              <a:solidFill>
                <a:srgbClr val="E0E0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5627787" y="1464767"/>
            <a:ext cx="1413510" cy="87884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95"/>
              </a:spcBef>
            </a:pPr>
            <a:r>
              <a:rPr sz="1100" b="1" dirty="0">
                <a:solidFill>
                  <a:srgbClr val="981E31"/>
                </a:solidFill>
                <a:latin typeface="Arial"/>
                <a:cs typeface="Arial"/>
              </a:rPr>
              <a:t>LLM</a:t>
            </a:r>
            <a:r>
              <a:rPr sz="1100" b="1" spc="-20" dirty="0">
                <a:solidFill>
                  <a:srgbClr val="981E31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981E31"/>
                </a:solidFill>
                <a:latin typeface="Arial"/>
                <a:cs typeface="Arial"/>
              </a:rPr>
              <a:t>+</a:t>
            </a:r>
            <a:r>
              <a:rPr sz="1100" b="1" spc="-15" dirty="0">
                <a:solidFill>
                  <a:srgbClr val="981E31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981E31"/>
                </a:solidFill>
                <a:latin typeface="Arial"/>
                <a:cs typeface="Arial"/>
              </a:rPr>
              <a:t>Retriever</a:t>
            </a:r>
            <a:endParaRPr sz="11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635"/>
              </a:spcBef>
            </a:pPr>
            <a:r>
              <a:rPr sz="1000" b="1" spc="-10" dirty="0">
                <a:solidFill>
                  <a:srgbClr val="1F1F1F"/>
                </a:solidFill>
                <a:latin typeface="Arial"/>
                <a:cs typeface="Arial"/>
              </a:rPr>
              <a:t>(LLaVA)</a:t>
            </a:r>
            <a:endParaRPr sz="1000">
              <a:latin typeface="Arial"/>
              <a:cs typeface="Arial"/>
            </a:endParaRPr>
          </a:p>
          <a:p>
            <a:pPr marL="12700" marR="5080" algn="ctr">
              <a:lnSpc>
                <a:spcPts val="1130"/>
              </a:lnSpc>
              <a:spcBef>
                <a:spcPts val="650"/>
              </a:spcBef>
            </a:pPr>
            <a:r>
              <a:rPr sz="950" dirty="0">
                <a:solidFill>
                  <a:srgbClr val="5F6368"/>
                </a:solidFill>
                <a:latin typeface="Arial"/>
                <a:cs typeface="Arial"/>
              </a:rPr>
              <a:t>Generative</a:t>
            </a:r>
            <a:r>
              <a:rPr sz="950" spc="-50" dirty="0">
                <a:solidFill>
                  <a:srgbClr val="5F6368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5F6368"/>
                </a:solidFill>
                <a:latin typeface="Arial"/>
                <a:cs typeface="Arial"/>
              </a:rPr>
              <a:t>reasoning</a:t>
            </a:r>
            <a:r>
              <a:rPr sz="950" spc="-45" dirty="0">
                <a:solidFill>
                  <a:srgbClr val="5F6368"/>
                </a:solidFill>
                <a:latin typeface="Arial"/>
                <a:cs typeface="Arial"/>
              </a:rPr>
              <a:t> </a:t>
            </a:r>
            <a:r>
              <a:rPr sz="950" spc="-25" dirty="0">
                <a:solidFill>
                  <a:srgbClr val="5F6368"/>
                </a:solidFill>
                <a:latin typeface="Arial"/>
                <a:cs typeface="Arial"/>
              </a:rPr>
              <a:t>and </a:t>
            </a:r>
            <a:r>
              <a:rPr sz="950" spc="-10" dirty="0">
                <a:solidFill>
                  <a:srgbClr val="5F6368"/>
                </a:solidFill>
                <a:latin typeface="Arial"/>
                <a:cs typeface="Arial"/>
              </a:rPr>
              <a:t>autoregressive</a:t>
            </a:r>
            <a:r>
              <a:rPr sz="950" spc="70" dirty="0">
                <a:solidFill>
                  <a:srgbClr val="5F6368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5F6368"/>
                </a:solidFill>
                <a:latin typeface="Arial"/>
                <a:cs typeface="Arial"/>
              </a:rPr>
              <a:t>extraction.</a:t>
            </a:r>
            <a:endParaRPr sz="95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7281862" y="1423987"/>
            <a:ext cx="1628775" cy="1914525"/>
            <a:chOff x="7281862" y="1423987"/>
            <a:chExt cx="1628775" cy="1914525"/>
          </a:xfrm>
        </p:grpSpPr>
        <p:sp>
          <p:nvSpPr>
            <p:cNvPr id="25" name="object 25"/>
            <p:cNvSpPr/>
            <p:nvPr/>
          </p:nvSpPr>
          <p:spPr>
            <a:xfrm>
              <a:off x="7286625" y="1428750"/>
              <a:ext cx="1619250" cy="1905000"/>
            </a:xfrm>
            <a:custGeom>
              <a:avLst/>
              <a:gdLst/>
              <a:ahLst/>
              <a:cxnLst/>
              <a:rect l="l" t="t" r="r" b="b"/>
              <a:pathLst>
                <a:path w="1619250" h="1905000">
                  <a:moveTo>
                    <a:pt x="1542920" y="1904999"/>
                  </a:moveTo>
                  <a:lnTo>
                    <a:pt x="76178" y="1904999"/>
                  </a:lnTo>
                  <a:lnTo>
                    <a:pt x="46526" y="1899013"/>
                  </a:lnTo>
                  <a:lnTo>
                    <a:pt x="22312" y="1882687"/>
                  </a:lnTo>
                  <a:lnTo>
                    <a:pt x="5986" y="1858473"/>
                  </a:lnTo>
                  <a:lnTo>
                    <a:pt x="0" y="1828821"/>
                  </a:lnTo>
                  <a:lnTo>
                    <a:pt x="0" y="76178"/>
                  </a:lnTo>
                  <a:lnTo>
                    <a:pt x="5986" y="46526"/>
                  </a:lnTo>
                  <a:lnTo>
                    <a:pt x="22312" y="22312"/>
                  </a:lnTo>
                  <a:lnTo>
                    <a:pt x="46526" y="5986"/>
                  </a:lnTo>
                  <a:lnTo>
                    <a:pt x="76178" y="0"/>
                  </a:lnTo>
                  <a:lnTo>
                    <a:pt x="1542920" y="0"/>
                  </a:lnTo>
                  <a:lnTo>
                    <a:pt x="1585185" y="12798"/>
                  </a:lnTo>
                  <a:lnTo>
                    <a:pt x="1613301" y="47026"/>
                  </a:lnTo>
                  <a:lnTo>
                    <a:pt x="1619099" y="76178"/>
                  </a:lnTo>
                  <a:lnTo>
                    <a:pt x="1619099" y="1828821"/>
                  </a:lnTo>
                  <a:lnTo>
                    <a:pt x="1613113" y="1858473"/>
                  </a:lnTo>
                  <a:lnTo>
                    <a:pt x="1596787" y="1882687"/>
                  </a:lnTo>
                  <a:lnTo>
                    <a:pt x="1572573" y="1899013"/>
                  </a:lnTo>
                  <a:lnTo>
                    <a:pt x="1542920" y="19049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286625" y="1428750"/>
              <a:ext cx="1619250" cy="1905000"/>
            </a:xfrm>
            <a:custGeom>
              <a:avLst/>
              <a:gdLst/>
              <a:ahLst/>
              <a:cxnLst/>
              <a:rect l="l" t="t" r="r" b="b"/>
              <a:pathLst>
                <a:path w="1619250" h="1905000">
                  <a:moveTo>
                    <a:pt x="0" y="76178"/>
                  </a:moveTo>
                  <a:lnTo>
                    <a:pt x="5986" y="46526"/>
                  </a:lnTo>
                  <a:lnTo>
                    <a:pt x="22312" y="22312"/>
                  </a:lnTo>
                  <a:lnTo>
                    <a:pt x="46526" y="5986"/>
                  </a:lnTo>
                  <a:lnTo>
                    <a:pt x="76178" y="0"/>
                  </a:lnTo>
                  <a:lnTo>
                    <a:pt x="1542920" y="0"/>
                  </a:lnTo>
                  <a:lnTo>
                    <a:pt x="1585185" y="12798"/>
                  </a:lnTo>
                  <a:lnTo>
                    <a:pt x="1613301" y="47026"/>
                  </a:lnTo>
                  <a:lnTo>
                    <a:pt x="1619099" y="76178"/>
                  </a:lnTo>
                  <a:lnTo>
                    <a:pt x="1619099" y="1828821"/>
                  </a:lnTo>
                  <a:lnTo>
                    <a:pt x="1613113" y="1858473"/>
                  </a:lnTo>
                  <a:lnTo>
                    <a:pt x="1596787" y="1882687"/>
                  </a:lnTo>
                  <a:lnTo>
                    <a:pt x="1572573" y="1899013"/>
                  </a:lnTo>
                  <a:lnTo>
                    <a:pt x="1542920" y="1904999"/>
                  </a:lnTo>
                  <a:lnTo>
                    <a:pt x="76178" y="1904999"/>
                  </a:lnTo>
                  <a:lnTo>
                    <a:pt x="46526" y="1899013"/>
                  </a:lnTo>
                  <a:lnTo>
                    <a:pt x="22312" y="1882687"/>
                  </a:lnTo>
                  <a:lnTo>
                    <a:pt x="5986" y="1858473"/>
                  </a:lnTo>
                  <a:lnTo>
                    <a:pt x="0" y="1828821"/>
                  </a:lnTo>
                  <a:lnTo>
                    <a:pt x="0" y="76178"/>
                  </a:lnTo>
                  <a:close/>
                </a:path>
              </a:pathLst>
            </a:custGeom>
            <a:ln w="9524">
              <a:solidFill>
                <a:srgbClr val="E0E0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7354565" y="1464767"/>
            <a:ext cx="1482725" cy="1021715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95"/>
              </a:spcBef>
            </a:pPr>
            <a:r>
              <a:rPr sz="1100" b="1" spc="-20" dirty="0">
                <a:solidFill>
                  <a:srgbClr val="981E31"/>
                </a:solidFill>
                <a:latin typeface="Arial"/>
                <a:cs typeface="Arial"/>
              </a:rPr>
              <a:t>Knowledge-</a:t>
            </a:r>
            <a:r>
              <a:rPr sz="1100" b="1" spc="-10" dirty="0">
                <a:solidFill>
                  <a:srgbClr val="981E31"/>
                </a:solidFill>
                <a:latin typeface="Arial"/>
                <a:cs typeface="Arial"/>
              </a:rPr>
              <a:t>Grounded</a:t>
            </a:r>
            <a:endParaRPr sz="11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  <a:spcBef>
                <a:spcPts val="635"/>
              </a:spcBef>
            </a:pPr>
            <a:r>
              <a:rPr sz="1000" b="1" spc="-20" dirty="0">
                <a:solidFill>
                  <a:srgbClr val="1F1F1F"/>
                </a:solidFill>
                <a:latin typeface="Arial"/>
                <a:cs typeface="Arial"/>
              </a:rPr>
              <a:t>(QA)</a:t>
            </a:r>
            <a:endParaRPr sz="1000">
              <a:latin typeface="Arial"/>
              <a:cs typeface="Arial"/>
            </a:endParaRPr>
          </a:p>
          <a:p>
            <a:pPr marL="64769" marR="55244" algn="ctr">
              <a:lnSpc>
                <a:spcPts val="1130"/>
              </a:lnSpc>
              <a:spcBef>
                <a:spcPts val="650"/>
              </a:spcBef>
            </a:pPr>
            <a:r>
              <a:rPr sz="950" dirty="0">
                <a:solidFill>
                  <a:srgbClr val="5F6368"/>
                </a:solidFill>
                <a:latin typeface="Arial"/>
                <a:cs typeface="Arial"/>
              </a:rPr>
              <a:t>Integrates</a:t>
            </a:r>
            <a:r>
              <a:rPr sz="950" spc="-15" dirty="0">
                <a:solidFill>
                  <a:srgbClr val="5F6368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5F6368"/>
                </a:solidFill>
                <a:latin typeface="Arial"/>
                <a:cs typeface="Arial"/>
              </a:rPr>
              <a:t>external </a:t>
            </a:r>
            <a:r>
              <a:rPr sz="950" dirty="0">
                <a:solidFill>
                  <a:srgbClr val="5F6368"/>
                </a:solidFill>
                <a:latin typeface="Arial"/>
                <a:cs typeface="Arial"/>
              </a:rPr>
              <a:t>structured</a:t>
            </a:r>
            <a:r>
              <a:rPr sz="950" spc="-25" dirty="0">
                <a:solidFill>
                  <a:srgbClr val="5F6368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5F6368"/>
                </a:solidFill>
                <a:latin typeface="Arial"/>
                <a:cs typeface="Arial"/>
              </a:rPr>
              <a:t>data</a:t>
            </a:r>
            <a:r>
              <a:rPr sz="950" spc="-25" dirty="0">
                <a:solidFill>
                  <a:srgbClr val="5F6368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5F6368"/>
                </a:solidFill>
                <a:latin typeface="Arial"/>
                <a:cs typeface="Arial"/>
              </a:rPr>
              <a:t>for</a:t>
            </a:r>
            <a:r>
              <a:rPr sz="950" spc="-25" dirty="0">
                <a:solidFill>
                  <a:srgbClr val="5F6368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5F6368"/>
                </a:solidFill>
                <a:latin typeface="Arial"/>
                <a:cs typeface="Arial"/>
              </a:rPr>
              <a:t>logical reasoning.</a:t>
            </a:r>
            <a:endParaRPr sz="95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851409" y="3956007"/>
            <a:ext cx="5438775" cy="577215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660"/>
              </a:spcBef>
            </a:pPr>
            <a:r>
              <a:rPr sz="1600" b="1" dirty="0">
                <a:solidFill>
                  <a:srgbClr val="1F1F1F"/>
                </a:solidFill>
                <a:latin typeface="Arial"/>
                <a:cs typeface="Arial"/>
              </a:rPr>
              <a:t>The</a:t>
            </a:r>
            <a:r>
              <a:rPr sz="1600" b="1" spc="-1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F1F1F"/>
                </a:solidFill>
                <a:latin typeface="Arial"/>
                <a:cs typeface="Arial"/>
              </a:rPr>
              <a:t>Fundamental</a:t>
            </a:r>
            <a:r>
              <a:rPr sz="1600" b="1" spc="-1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600" b="1" spc="-30" dirty="0">
                <a:solidFill>
                  <a:srgbClr val="1F1F1F"/>
                </a:solidFill>
                <a:latin typeface="Arial"/>
                <a:cs typeface="Arial"/>
              </a:rPr>
              <a:t>Trade-</a:t>
            </a:r>
            <a:r>
              <a:rPr sz="1600" b="1" spc="-25" dirty="0">
                <a:solidFill>
                  <a:srgbClr val="1F1F1F"/>
                </a:solidFill>
                <a:latin typeface="Arial"/>
                <a:cs typeface="Arial"/>
              </a:rPr>
              <a:t>off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20"/>
              </a:spcBef>
            </a:pPr>
            <a:r>
              <a:rPr sz="1200" dirty="0">
                <a:solidFill>
                  <a:srgbClr val="5F6368"/>
                </a:solidFill>
                <a:latin typeface="Arial"/>
                <a:cs typeface="Arial"/>
              </a:rPr>
              <a:t>As</a:t>
            </a:r>
            <a:r>
              <a:rPr sz="1200" spc="-35" dirty="0">
                <a:solidFill>
                  <a:srgbClr val="5F636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F6368"/>
                </a:solidFill>
                <a:latin typeface="Arial"/>
                <a:cs typeface="Arial"/>
              </a:rPr>
              <a:t>semantic</a:t>
            </a:r>
            <a:r>
              <a:rPr sz="1200" spc="-35" dirty="0">
                <a:solidFill>
                  <a:srgbClr val="5F636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F6368"/>
                </a:solidFill>
                <a:latin typeface="Arial"/>
                <a:cs typeface="Arial"/>
              </a:rPr>
              <a:t>understanding</a:t>
            </a:r>
            <a:r>
              <a:rPr sz="1200" spc="-30" dirty="0">
                <a:solidFill>
                  <a:srgbClr val="5F636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F6368"/>
                </a:solidFill>
                <a:latin typeface="Arial"/>
                <a:cs typeface="Arial"/>
              </a:rPr>
              <a:t>increases,</a:t>
            </a:r>
            <a:r>
              <a:rPr sz="1200" spc="-35" dirty="0">
                <a:solidFill>
                  <a:srgbClr val="5F636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F6368"/>
                </a:solidFill>
                <a:latin typeface="Arial"/>
                <a:cs typeface="Arial"/>
              </a:rPr>
              <a:t>computational</a:t>
            </a:r>
            <a:r>
              <a:rPr sz="1200" spc="-30" dirty="0">
                <a:solidFill>
                  <a:srgbClr val="5F636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F6368"/>
                </a:solidFill>
                <a:latin typeface="Arial"/>
                <a:cs typeface="Arial"/>
              </a:rPr>
              <a:t>efficiency</a:t>
            </a:r>
            <a:r>
              <a:rPr sz="1200" spc="-35" dirty="0">
                <a:solidFill>
                  <a:srgbClr val="5F636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F6368"/>
                </a:solidFill>
                <a:latin typeface="Arial"/>
                <a:cs typeface="Arial"/>
              </a:rPr>
              <a:t>drops</a:t>
            </a:r>
            <a:r>
              <a:rPr sz="1200" spc="-30" dirty="0">
                <a:solidFill>
                  <a:srgbClr val="5F6368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F6368"/>
                </a:solidFill>
                <a:latin typeface="Arial"/>
                <a:cs typeface="Arial"/>
              </a:rPr>
              <a:t>drastically.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29" name="object 2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02600" y="51874"/>
            <a:ext cx="525174" cy="60665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7925" y="1245787"/>
            <a:ext cx="4900930" cy="1735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latin typeface="Open Sans"/>
                <a:cs typeface="Open Sans"/>
              </a:rPr>
              <a:t>The</a:t>
            </a:r>
            <a:r>
              <a:rPr sz="1100" b="1" spc="-35" dirty="0">
                <a:latin typeface="Open Sans"/>
                <a:cs typeface="Open Sans"/>
              </a:rPr>
              <a:t> </a:t>
            </a:r>
            <a:r>
              <a:rPr sz="1100" b="1" dirty="0">
                <a:latin typeface="Open Sans"/>
                <a:cs typeface="Open Sans"/>
              </a:rPr>
              <a:t>Task:</a:t>
            </a:r>
            <a:r>
              <a:rPr sz="1100" b="1" spc="-35" dirty="0">
                <a:latin typeface="Open Sans"/>
                <a:cs typeface="Open Sans"/>
              </a:rPr>
              <a:t> </a:t>
            </a:r>
            <a:r>
              <a:rPr sz="1100" dirty="0">
                <a:latin typeface="Open Sans"/>
                <a:cs typeface="Open Sans"/>
              </a:rPr>
              <a:t>Find</a:t>
            </a:r>
            <a:r>
              <a:rPr sz="1100" spc="-35" dirty="0">
                <a:latin typeface="Open Sans"/>
                <a:cs typeface="Open Sans"/>
              </a:rPr>
              <a:t> </a:t>
            </a:r>
            <a:r>
              <a:rPr sz="1100" dirty="0">
                <a:latin typeface="Open Sans"/>
                <a:cs typeface="Open Sans"/>
              </a:rPr>
              <a:t>a</a:t>
            </a:r>
            <a:r>
              <a:rPr sz="1100" spc="-35" dirty="0">
                <a:latin typeface="Open Sans"/>
                <a:cs typeface="Open Sans"/>
              </a:rPr>
              <a:t> </a:t>
            </a:r>
            <a:r>
              <a:rPr sz="1100" spc="-10" dirty="0">
                <a:latin typeface="Open Sans"/>
                <a:cs typeface="Open Sans"/>
              </a:rPr>
              <a:t>"Target</a:t>
            </a:r>
            <a:r>
              <a:rPr sz="1100" spc="-35" dirty="0">
                <a:latin typeface="Open Sans"/>
                <a:cs typeface="Open Sans"/>
              </a:rPr>
              <a:t> </a:t>
            </a:r>
            <a:r>
              <a:rPr sz="1100" dirty="0">
                <a:latin typeface="Open Sans"/>
                <a:cs typeface="Open Sans"/>
              </a:rPr>
              <a:t>Image"</a:t>
            </a:r>
            <a:r>
              <a:rPr sz="1100" spc="-35" dirty="0">
                <a:latin typeface="Open Sans"/>
                <a:cs typeface="Open Sans"/>
              </a:rPr>
              <a:t> </a:t>
            </a:r>
            <a:r>
              <a:rPr sz="1100" dirty="0">
                <a:latin typeface="Open Sans"/>
                <a:cs typeface="Open Sans"/>
              </a:rPr>
              <a:t>using</a:t>
            </a:r>
            <a:r>
              <a:rPr sz="1100" spc="-35" dirty="0">
                <a:latin typeface="Open Sans"/>
                <a:cs typeface="Open Sans"/>
              </a:rPr>
              <a:t> </a:t>
            </a:r>
            <a:r>
              <a:rPr sz="1100" dirty="0">
                <a:latin typeface="Open Sans"/>
                <a:cs typeface="Open Sans"/>
              </a:rPr>
              <a:t>a</a:t>
            </a:r>
            <a:r>
              <a:rPr sz="1100" spc="-30" dirty="0">
                <a:latin typeface="Open Sans"/>
                <a:cs typeface="Open Sans"/>
              </a:rPr>
              <a:t> </a:t>
            </a:r>
            <a:r>
              <a:rPr sz="1100" spc="-10" dirty="0">
                <a:latin typeface="Open Sans"/>
                <a:cs typeface="Open Sans"/>
              </a:rPr>
              <a:t>multi-</a:t>
            </a:r>
            <a:r>
              <a:rPr sz="1100" dirty="0">
                <a:latin typeface="Open Sans"/>
                <a:cs typeface="Open Sans"/>
              </a:rPr>
              <a:t>modal</a:t>
            </a:r>
            <a:r>
              <a:rPr sz="1100" spc="-35" dirty="0">
                <a:latin typeface="Open Sans"/>
                <a:cs typeface="Open Sans"/>
              </a:rPr>
              <a:t> </a:t>
            </a:r>
            <a:r>
              <a:rPr sz="1100" spc="-10" dirty="0">
                <a:latin typeface="Open Sans"/>
                <a:cs typeface="Open Sans"/>
              </a:rPr>
              <a:t>query:</a:t>
            </a:r>
            <a:endParaRPr sz="110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215"/>
              </a:spcBef>
            </a:pPr>
            <a:endParaRPr sz="1100">
              <a:latin typeface="Open Sans"/>
              <a:cs typeface="Open Sans"/>
            </a:endParaRPr>
          </a:p>
          <a:p>
            <a:pPr marL="132715" algn="ctr">
              <a:lnSpc>
                <a:spcPct val="100000"/>
              </a:lnSpc>
            </a:pPr>
            <a:r>
              <a:rPr sz="1100" i="1" dirty="0">
                <a:latin typeface="Open Sans"/>
                <a:cs typeface="Open Sans"/>
              </a:rPr>
              <a:t>Reference</a:t>
            </a:r>
            <a:r>
              <a:rPr sz="1100" i="1" spc="-30" dirty="0">
                <a:latin typeface="Open Sans"/>
                <a:cs typeface="Open Sans"/>
              </a:rPr>
              <a:t> </a:t>
            </a:r>
            <a:r>
              <a:rPr sz="1100" i="1" dirty="0">
                <a:latin typeface="Open Sans"/>
                <a:cs typeface="Open Sans"/>
              </a:rPr>
              <a:t>Image</a:t>
            </a:r>
            <a:r>
              <a:rPr sz="1100" i="1" spc="-25" dirty="0">
                <a:latin typeface="Open Sans"/>
                <a:cs typeface="Open Sans"/>
              </a:rPr>
              <a:t> </a:t>
            </a:r>
            <a:r>
              <a:rPr sz="1100" i="1" dirty="0">
                <a:latin typeface="Open Sans"/>
                <a:cs typeface="Open Sans"/>
              </a:rPr>
              <a:t>+</a:t>
            </a:r>
            <a:r>
              <a:rPr sz="1100" i="1" spc="-25" dirty="0">
                <a:latin typeface="Open Sans"/>
                <a:cs typeface="Open Sans"/>
              </a:rPr>
              <a:t> </a:t>
            </a:r>
            <a:r>
              <a:rPr sz="1100" i="1" dirty="0">
                <a:latin typeface="Open Sans"/>
                <a:cs typeface="Open Sans"/>
              </a:rPr>
              <a:t>Modiﬁcation</a:t>
            </a:r>
            <a:r>
              <a:rPr sz="1100" i="1" spc="-30" dirty="0">
                <a:latin typeface="Open Sans"/>
                <a:cs typeface="Open Sans"/>
              </a:rPr>
              <a:t> </a:t>
            </a:r>
            <a:r>
              <a:rPr sz="1100" i="1" spc="-10" dirty="0">
                <a:latin typeface="Open Sans"/>
                <a:cs typeface="Open Sans"/>
              </a:rPr>
              <a:t>Text.</a:t>
            </a:r>
            <a:endParaRPr sz="110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220"/>
              </a:spcBef>
            </a:pPr>
            <a:endParaRPr sz="11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</a:pPr>
            <a:r>
              <a:rPr sz="1100" b="1" dirty="0">
                <a:latin typeface="Open Sans"/>
                <a:cs typeface="Open Sans"/>
              </a:rPr>
              <a:t>Key</a:t>
            </a:r>
            <a:r>
              <a:rPr sz="1100" b="1" spc="-10" dirty="0">
                <a:latin typeface="Open Sans"/>
                <a:cs typeface="Open Sans"/>
              </a:rPr>
              <a:t> Architectures </a:t>
            </a:r>
            <a:r>
              <a:rPr sz="1100" b="1" dirty="0">
                <a:latin typeface="Open Sans"/>
                <a:cs typeface="Open Sans"/>
              </a:rPr>
              <a:t>&amp;</a:t>
            </a:r>
            <a:r>
              <a:rPr sz="1100" b="1" spc="-10" dirty="0">
                <a:latin typeface="Open Sans"/>
                <a:cs typeface="Open Sans"/>
              </a:rPr>
              <a:t> Systems:</a:t>
            </a:r>
            <a:endParaRPr sz="1100">
              <a:latin typeface="Open Sans"/>
              <a:cs typeface="Open Sans"/>
            </a:endParaRPr>
          </a:p>
          <a:p>
            <a:pPr marL="469900" marR="5080" indent="-313055">
              <a:lnSpc>
                <a:spcPct val="114999"/>
              </a:lnSpc>
              <a:buFont typeface="Arial"/>
              <a:buChar char="●"/>
              <a:tabLst>
                <a:tab pos="469900" algn="l"/>
              </a:tabLst>
            </a:pPr>
            <a:r>
              <a:rPr sz="1100" b="1" spc="-10" dirty="0">
                <a:latin typeface="Open Sans"/>
                <a:cs typeface="Open Sans"/>
              </a:rPr>
              <a:t>CIRPLANT</a:t>
            </a:r>
            <a:r>
              <a:rPr sz="1100" b="1" spc="-25" dirty="0">
                <a:latin typeface="Open Sans"/>
                <a:cs typeface="Open Sans"/>
              </a:rPr>
              <a:t> </a:t>
            </a:r>
            <a:r>
              <a:rPr sz="1100" b="1" dirty="0">
                <a:latin typeface="Open Sans"/>
                <a:cs typeface="Open Sans"/>
              </a:rPr>
              <a:t>(2021):</a:t>
            </a:r>
            <a:r>
              <a:rPr sz="1100" b="1" spc="-20" dirty="0">
                <a:latin typeface="Open Sans"/>
                <a:cs typeface="Open Sans"/>
              </a:rPr>
              <a:t> </a:t>
            </a:r>
            <a:r>
              <a:rPr sz="1100" i="1" dirty="0">
                <a:latin typeface="Open Sans"/>
                <a:cs typeface="Open Sans"/>
              </a:rPr>
              <a:t>Liu</a:t>
            </a:r>
            <a:r>
              <a:rPr sz="1100" i="1" spc="-20" dirty="0">
                <a:latin typeface="Open Sans"/>
                <a:cs typeface="Open Sans"/>
              </a:rPr>
              <a:t> </a:t>
            </a:r>
            <a:r>
              <a:rPr sz="1100" i="1" dirty="0">
                <a:latin typeface="Open Sans"/>
                <a:cs typeface="Open Sans"/>
              </a:rPr>
              <a:t>et</a:t>
            </a:r>
            <a:r>
              <a:rPr sz="1100" i="1" spc="-20" dirty="0">
                <a:latin typeface="Open Sans"/>
                <a:cs typeface="Open Sans"/>
              </a:rPr>
              <a:t> </a:t>
            </a:r>
            <a:r>
              <a:rPr sz="1100" i="1" dirty="0">
                <a:latin typeface="Open Sans"/>
                <a:cs typeface="Open Sans"/>
              </a:rPr>
              <a:t>al.</a:t>
            </a:r>
            <a:r>
              <a:rPr sz="1100" i="1" spc="-15" dirty="0">
                <a:latin typeface="Open Sans"/>
                <a:cs typeface="Open Sans"/>
              </a:rPr>
              <a:t> </a:t>
            </a:r>
            <a:r>
              <a:rPr sz="1100" dirty="0">
                <a:latin typeface="Open Sans"/>
                <a:cs typeface="Open Sans"/>
              </a:rPr>
              <a:t>Uses</a:t>
            </a:r>
            <a:r>
              <a:rPr sz="1100" spc="-20" dirty="0">
                <a:latin typeface="Open Sans"/>
                <a:cs typeface="Open Sans"/>
              </a:rPr>
              <a:t> </a:t>
            </a:r>
            <a:r>
              <a:rPr sz="1100" dirty="0">
                <a:latin typeface="Open Sans"/>
                <a:cs typeface="Open Sans"/>
              </a:rPr>
              <a:t>Pretrained</a:t>
            </a:r>
            <a:r>
              <a:rPr sz="1100" spc="-20" dirty="0">
                <a:latin typeface="Open Sans"/>
                <a:cs typeface="Open Sans"/>
              </a:rPr>
              <a:t> </a:t>
            </a:r>
            <a:r>
              <a:rPr sz="1100" spc="-10" dirty="0">
                <a:latin typeface="Open Sans"/>
                <a:cs typeface="Open Sans"/>
              </a:rPr>
              <a:t>LANguage</a:t>
            </a:r>
            <a:r>
              <a:rPr sz="1100" spc="-20" dirty="0">
                <a:latin typeface="Open Sans"/>
                <a:cs typeface="Open Sans"/>
              </a:rPr>
              <a:t> </a:t>
            </a:r>
            <a:r>
              <a:rPr sz="1100" spc="-10" dirty="0">
                <a:latin typeface="Open Sans"/>
                <a:cs typeface="Open Sans"/>
              </a:rPr>
              <a:t>Transformers </a:t>
            </a:r>
            <a:r>
              <a:rPr sz="1100" dirty="0">
                <a:latin typeface="Open Sans"/>
                <a:cs typeface="Open Sans"/>
              </a:rPr>
              <a:t>to</a:t>
            </a:r>
            <a:r>
              <a:rPr sz="1100" spc="-25" dirty="0">
                <a:latin typeface="Open Sans"/>
                <a:cs typeface="Open Sans"/>
              </a:rPr>
              <a:t> </a:t>
            </a:r>
            <a:r>
              <a:rPr sz="1100" dirty="0">
                <a:latin typeface="Open Sans"/>
                <a:cs typeface="Open Sans"/>
              </a:rPr>
              <a:t>reason</a:t>
            </a:r>
            <a:r>
              <a:rPr sz="1100" spc="-20" dirty="0">
                <a:latin typeface="Open Sans"/>
                <a:cs typeface="Open Sans"/>
              </a:rPr>
              <a:t> </a:t>
            </a:r>
            <a:r>
              <a:rPr sz="1100" dirty="0">
                <a:latin typeface="Open Sans"/>
                <a:cs typeface="Open Sans"/>
              </a:rPr>
              <a:t>over</a:t>
            </a:r>
            <a:r>
              <a:rPr sz="1100" spc="-25" dirty="0">
                <a:latin typeface="Open Sans"/>
                <a:cs typeface="Open Sans"/>
              </a:rPr>
              <a:t> </a:t>
            </a:r>
            <a:r>
              <a:rPr sz="1100" dirty="0">
                <a:latin typeface="Open Sans"/>
                <a:cs typeface="Open Sans"/>
              </a:rPr>
              <a:t>visual</a:t>
            </a:r>
            <a:r>
              <a:rPr sz="1100" spc="-20" dirty="0">
                <a:latin typeface="Open Sans"/>
                <a:cs typeface="Open Sans"/>
              </a:rPr>
              <a:t> </a:t>
            </a:r>
            <a:r>
              <a:rPr sz="1100" spc="-10" dirty="0">
                <a:latin typeface="Open Sans"/>
                <a:cs typeface="Open Sans"/>
              </a:rPr>
              <a:t>features.</a:t>
            </a:r>
            <a:endParaRPr sz="1100">
              <a:latin typeface="Open Sans"/>
              <a:cs typeface="Open Sans"/>
            </a:endParaRPr>
          </a:p>
          <a:p>
            <a:pPr marL="469900" marR="356870" indent="-313055">
              <a:lnSpc>
                <a:spcPct val="114999"/>
              </a:lnSpc>
              <a:buFont typeface="Arial"/>
              <a:buChar char="●"/>
              <a:tabLst>
                <a:tab pos="469900" algn="l"/>
              </a:tabLst>
            </a:pPr>
            <a:r>
              <a:rPr sz="1100" b="1" dirty="0">
                <a:latin typeface="Open Sans"/>
                <a:cs typeface="Open Sans"/>
              </a:rPr>
              <a:t>VAL</a:t>
            </a:r>
            <a:r>
              <a:rPr sz="1100" b="1" spc="-35" dirty="0">
                <a:latin typeface="Open Sans"/>
                <a:cs typeface="Open Sans"/>
              </a:rPr>
              <a:t> </a:t>
            </a:r>
            <a:r>
              <a:rPr sz="1100" b="1" dirty="0">
                <a:latin typeface="Open Sans"/>
                <a:cs typeface="Open Sans"/>
              </a:rPr>
              <a:t>(2020):</a:t>
            </a:r>
            <a:r>
              <a:rPr sz="1100" b="1" spc="-25" dirty="0">
                <a:latin typeface="Open Sans"/>
                <a:cs typeface="Open Sans"/>
              </a:rPr>
              <a:t> </a:t>
            </a:r>
            <a:r>
              <a:rPr sz="1100" i="1" dirty="0">
                <a:latin typeface="Open Sans"/>
                <a:cs typeface="Open Sans"/>
              </a:rPr>
              <a:t>Chen</a:t>
            </a:r>
            <a:r>
              <a:rPr sz="1100" i="1" spc="-30" dirty="0">
                <a:latin typeface="Open Sans"/>
                <a:cs typeface="Open Sans"/>
              </a:rPr>
              <a:t> </a:t>
            </a:r>
            <a:r>
              <a:rPr sz="1100" i="1" dirty="0">
                <a:latin typeface="Open Sans"/>
                <a:cs typeface="Open Sans"/>
              </a:rPr>
              <a:t>et</a:t>
            </a:r>
            <a:r>
              <a:rPr sz="1100" i="1" spc="-30" dirty="0">
                <a:latin typeface="Open Sans"/>
                <a:cs typeface="Open Sans"/>
              </a:rPr>
              <a:t> </a:t>
            </a:r>
            <a:r>
              <a:rPr sz="1100" i="1" dirty="0">
                <a:latin typeface="Open Sans"/>
                <a:cs typeface="Open Sans"/>
              </a:rPr>
              <a:t>al.</a:t>
            </a:r>
            <a:r>
              <a:rPr sz="1100" i="1" spc="-25" dirty="0">
                <a:latin typeface="Open Sans"/>
                <a:cs typeface="Open Sans"/>
              </a:rPr>
              <a:t> </a:t>
            </a:r>
            <a:r>
              <a:rPr sz="1100" dirty="0">
                <a:latin typeface="Open Sans"/>
                <a:cs typeface="Open Sans"/>
              </a:rPr>
              <a:t>Introduced</a:t>
            </a:r>
            <a:r>
              <a:rPr sz="1100" spc="-30" dirty="0">
                <a:latin typeface="Open Sans"/>
                <a:cs typeface="Open Sans"/>
              </a:rPr>
              <a:t> </a:t>
            </a:r>
            <a:r>
              <a:rPr sz="1100" dirty="0">
                <a:latin typeface="Open Sans"/>
                <a:cs typeface="Open Sans"/>
              </a:rPr>
              <a:t>Vector</a:t>
            </a:r>
            <a:r>
              <a:rPr sz="1100" spc="-30" dirty="0">
                <a:latin typeface="Open Sans"/>
                <a:cs typeface="Open Sans"/>
              </a:rPr>
              <a:t> </a:t>
            </a:r>
            <a:r>
              <a:rPr sz="1100" dirty="0">
                <a:latin typeface="Open Sans"/>
                <a:cs typeface="Open Sans"/>
              </a:rPr>
              <a:t>Attention</a:t>
            </a:r>
            <a:r>
              <a:rPr sz="1100" spc="-30" dirty="0">
                <a:latin typeface="Open Sans"/>
                <a:cs typeface="Open Sans"/>
              </a:rPr>
              <a:t> </a:t>
            </a:r>
            <a:r>
              <a:rPr sz="1100" dirty="0">
                <a:latin typeface="Open Sans"/>
                <a:cs typeface="Open Sans"/>
              </a:rPr>
              <a:t>Learning</a:t>
            </a:r>
            <a:r>
              <a:rPr sz="1100" spc="-30" dirty="0">
                <a:latin typeface="Open Sans"/>
                <a:cs typeface="Open Sans"/>
              </a:rPr>
              <a:t> </a:t>
            </a:r>
            <a:r>
              <a:rPr sz="1100" spc="-25" dirty="0">
                <a:latin typeface="Open Sans"/>
                <a:cs typeface="Open Sans"/>
              </a:rPr>
              <a:t>to </a:t>
            </a:r>
            <a:r>
              <a:rPr sz="1100" dirty="0">
                <a:latin typeface="Open Sans"/>
                <a:cs typeface="Open Sans"/>
              </a:rPr>
              <a:t>capture</a:t>
            </a:r>
            <a:r>
              <a:rPr sz="1100" spc="-40" dirty="0">
                <a:latin typeface="Open Sans"/>
                <a:cs typeface="Open Sans"/>
              </a:rPr>
              <a:t> </a:t>
            </a:r>
            <a:r>
              <a:rPr sz="1100" dirty="0">
                <a:latin typeface="Open Sans"/>
                <a:cs typeface="Open Sans"/>
              </a:rPr>
              <a:t>composite</a:t>
            </a:r>
            <a:r>
              <a:rPr sz="1100" spc="-40" dirty="0">
                <a:latin typeface="Open Sans"/>
                <a:cs typeface="Open Sans"/>
              </a:rPr>
              <a:t> </a:t>
            </a:r>
            <a:r>
              <a:rPr sz="1100" spc="-10" dirty="0">
                <a:latin typeface="Open Sans"/>
                <a:cs typeface="Open Sans"/>
              </a:rPr>
              <a:t>relationships.</a:t>
            </a:r>
            <a:endParaRPr sz="1100">
              <a:latin typeface="Open Sans"/>
              <a:cs typeface="Open San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7925" y="3879258"/>
            <a:ext cx="4910455" cy="603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1100" b="1" dirty="0">
                <a:latin typeface="Open Sans"/>
                <a:cs typeface="Open Sans"/>
              </a:rPr>
              <a:t>Foundational</a:t>
            </a:r>
            <a:r>
              <a:rPr sz="1100" b="1" spc="-25" dirty="0">
                <a:latin typeface="Open Sans"/>
                <a:cs typeface="Open Sans"/>
              </a:rPr>
              <a:t> </a:t>
            </a:r>
            <a:r>
              <a:rPr sz="1100" b="1" spc="-10" dirty="0">
                <a:latin typeface="Open Sans"/>
                <a:cs typeface="Open Sans"/>
              </a:rPr>
              <a:t>Origin:</a:t>
            </a:r>
            <a:r>
              <a:rPr sz="1100" b="1" spc="-25" dirty="0">
                <a:latin typeface="Open Sans"/>
                <a:cs typeface="Open Sans"/>
              </a:rPr>
              <a:t> </a:t>
            </a:r>
            <a:r>
              <a:rPr sz="1100" b="1" dirty="0">
                <a:latin typeface="Open Sans"/>
                <a:cs typeface="Open Sans"/>
              </a:rPr>
              <a:t>TIRG</a:t>
            </a:r>
            <a:r>
              <a:rPr sz="1100" b="1" spc="-25" dirty="0">
                <a:latin typeface="Open Sans"/>
                <a:cs typeface="Open Sans"/>
              </a:rPr>
              <a:t> </a:t>
            </a:r>
            <a:r>
              <a:rPr sz="1100" b="1" dirty="0">
                <a:latin typeface="Open Sans"/>
                <a:cs typeface="Open Sans"/>
              </a:rPr>
              <a:t>(2019):</a:t>
            </a:r>
            <a:r>
              <a:rPr sz="1100" b="1" spc="-20" dirty="0">
                <a:latin typeface="Open Sans"/>
                <a:cs typeface="Open Sans"/>
              </a:rPr>
              <a:t> </a:t>
            </a:r>
            <a:r>
              <a:rPr sz="1100" i="1" dirty="0">
                <a:latin typeface="Open Sans"/>
                <a:cs typeface="Open Sans"/>
              </a:rPr>
              <a:t>Vo</a:t>
            </a:r>
            <a:r>
              <a:rPr sz="1100" i="1" spc="-25" dirty="0">
                <a:latin typeface="Open Sans"/>
                <a:cs typeface="Open Sans"/>
              </a:rPr>
              <a:t> </a:t>
            </a:r>
            <a:r>
              <a:rPr sz="1100" i="1" dirty="0">
                <a:latin typeface="Open Sans"/>
                <a:cs typeface="Open Sans"/>
              </a:rPr>
              <a:t>et</a:t>
            </a:r>
            <a:r>
              <a:rPr sz="1100" i="1" spc="-25" dirty="0">
                <a:latin typeface="Open Sans"/>
                <a:cs typeface="Open Sans"/>
              </a:rPr>
              <a:t> </a:t>
            </a:r>
            <a:r>
              <a:rPr sz="1100" i="1" dirty="0">
                <a:latin typeface="Open Sans"/>
                <a:cs typeface="Open Sans"/>
              </a:rPr>
              <a:t>al.,</a:t>
            </a:r>
            <a:r>
              <a:rPr sz="1100" i="1" spc="-20" dirty="0">
                <a:latin typeface="Open Sans"/>
                <a:cs typeface="Open Sans"/>
              </a:rPr>
              <a:t> </a:t>
            </a:r>
            <a:r>
              <a:rPr sz="1100" i="1" dirty="0">
                <a:latin typeface="Open Sans"/>
                <a:cs typeface="Open Sans"/>
              </a:rPr>
              <a:t>"Composing</a:t>
            </a:r>
            <a:r>
              <a:rPr sz="1100" i="1" spc="-25" dirty="0">
                <a:latin typeface="Open Sans"/>
                <a:cs typeface="Open Sans"/>
              </a:rPr>
              <a:t> </a:t>
            </a:r>
            <a:r>
              <a:rPr sz="1100" i="1" dirty="0">
                <a:latin typeface="Open Sans"/>
                <a:cs typeface="Open Sans"/>
              </a:rPr>
              <a:t>Text</a:t>
            </a:r>
            <a:r>
              <a:rPr sz="1100" i="1" spc="-25" dirty="0">
                <a:latin typeface="Open Sans"/>
                <a:cs typeface="Open Sans"/>
              </a:rPr>
              <a:t> </a:t>
            </a:r>
            <a:r>
              <a:rPr sz="1100" i="1" dirty="0">
                <a:latin typeface="Open Sans"/>
                <a:cs typeface="Open Sans"/>
              </a:rPr>
              <a:t>and</a:t>
            </a:r>
            <a:r>
              <a:rPr sz="1100" i="1" spc="-20" dirty="0">
                <a:latin typeface="Open Sans"/>
                <a:cs typeface="Open Sans"/>
              </a:rPr>
              <a:t> </a:t>
            </a:r>
            <a:r>
              <a:rPr sz="1100" i="1" dirty="0">
                <a:latin typeface="Open Sans"/>
                <a:cs typeface="Open Sans"/>
              </a:rPr>
              <a:t>Image</a:t>
            </a:r>
            <a:r>
              <a:rPr sz="1100" i="1" spc="-25" dirty="0">
                <a:latin typeface="Open Sans"/>
                <a:cs typeface="Open Sans"/>
              </a:rPr>
              <a:t> for </a:t>
            </a:r>
            <a:r>
              <a:rPr sz="1100" i="1" dirty="0">
                <a:latin typeface="Open Sans"/>
                <a:cs typeface="Open Sans"/>
              </a:rPr>
              <a:t>Image</a:t>
            </a:r>
            <a:r>
              <a:rPr sz="1100" i="1" spc="-25" dirty="0">
                <a:latin typeface="Open Sans"/>
                <a:cs typeface="Open Sans"/>
              </a:rPr>
              <a:t> </a:t>
            </a:r>
            <a:r>
              <a:rPr sz="1100" i="1" dirty="0">
                <a:latin typeface="Open Sans"/>
                <a:cs typeface="Open Sans"/>
              </a:rPr>
              <a:t>Retrieval</a:t>
            </a:r>
            <a:r>
              <a:rPr sz="1100" i="1" spc="-20" dirty="0">
                <a:latin typeface="Open Sans"/>
                <a:cs typeface="Open Sans"/>
              </a:rPr>
              <a:t> </a:t>
            </a:r>
            <a:r>
              <a:rPr sz="1100" i="1" dirty="0">
                <a:latin typeface="Open Sans"/>
                <a:cs typeface="Open Sans"/>
              </a:rPr>
              <a:t>-</a:t>
            </a:r>
            <a:r>
              <a:rPr sz="1100" i="1" spc="-25" dirty="0">
                <a:latin typeface="Open Sans"/>
                <a:cs typeface="Open Sans"/>
              </a:rPr>
              <a:t> </a:t>
            </a:r>
            <a:r>
              <a:rPr sz="1100" i="1" dirty="0">
                <a:latin typeface="Open Sans"/>
                <a:cs typeface="Open Sans"/>
              </a:rPr>
              <a:t>An</a:t>
            </a:r>
            <a:r>
              <a:rPr sz="1100" i="1" spc="-20" dirty="0">
                <a:latin typeface="Open Sans"/>
                <a:cs typeface="Open Sans"/>
              </a:rPr>
              <a:t> </a:t>
            </a:r>
            <a:r>
              <a:rPr sz="1100" i="1" dirty="0">
                <a:latin typeface="Open Sans"/>
                <a:cs typeface="Open Sans"/>
              </a:rPr>
              <a:t>Empirical</a:t>
            </a:r>
            <a:r>
              <a:rPr sz="1100" i="1" spc="-25" dirty="0">
                <a:latin typeface="Open Sans"/>
                <a:cs typeface="Open Sans"/>
              </a:rPr>
              <a:t> </a:t>
            </a:r>
            <a:r>
              <a:rPr sz="1100" i="1" spc="-10" dirty="0">
                <a:latin typeface="Open Sans"/>
                <a:cs typeface="Open Sans"/>
              </a:rPr>
              <a:t>Odyssey"</a:t>
            </a:r>
            <a:r>
              <a:rPr sz="1100" i="1" spc="-15" dirty="0">
                <a:latin typeface="Open Sans"/>
                <a:cs typeface="Open Sans"/>
              </a:rPr>
              <a:t> </a:t>
            </a:r>
            <a:r>
              <a:rPr sz="1100" dirty="0">
                <a:latin typeface="Open Sans"/>
                <a:cs typeface="Open Sans"/>
              </a:rPr>
              <a:t>Deﬁned</a:t>
            </a:r>
            <a:r>
              <a:rPr sz="1100" spc="-25" dirty="0">
                <a:latin typeface="Open Sans"/>
                <a:cs typeface="Open Sans"/>
              </a:rPr>
              <a:t> </a:t>
            </a:r>
            <a:r>
              <a:rPr sz="1100" dirty="0">
                <a:latin typeface="Open Sans"/>
                <a:cs typeface="Open Sans"/>
              </a:rPr>
              <a:t>the</a:t>
            </a:r>
            <a:r>
              <a:rPr sz="1100" spc="-20" dirty="0">
                <a:latin typeface="Open Sans"/>
                <a:cs typeface="Open Sans"/>
              </a:rPr>
              <a:t> </a:t>
            </a:r>
            <a:r>
              <a:rPr sz="1100" dirty="0">
                <a:latin typeface="Open Sans"/>
                <a:cs typeface="Open Sans"/>
              </a:rPr>
              <a:t>core</a:t>
            </a:r>
            <a:r>
              <a:rPr sz="1100" spc="-25" dirty="0">
                <a:latin typeface="Open Sans"/>
                <a:cs typeface="Open Sans"/>
              </a:rPr>
              <a:t> </a:t>
            </a:r>
            <a:r>
              <a:rPr sz="1100" dirty="0">
                <a:latin typeface="Open Sans"/>
                <a:cs typeface="Open Sans"/>
              </a:rPr>
              <a:t>task</a:t>
            </a:r>
            <a:r>
              <a:rPr sz="1100" spc="-20" dirty="0">
                <a:latin typeface="Open Sans"/>
                <a:cs typeface="Open Sans"/>
              </a:rPr>
              <a:t> </a:t>
            </a:r>
            <a:r>
              <a:rPr sz="1100" dirty="0">
                <a:latin typeface="Open Sans"/>
                <a:cs typeface="Open Sans"/>
              </a:rPr>
              <a:t>and</a:t>
            </a:r>
            <a:r>
              <a:rPr sz="1100" spc="-25" dirty="0">
                <a:latin typeface="Open Sans"/>
                <a:cs typeface="Open Sans"/>
              </a:rPr>
              <a:t> </a:t>
            </a:r>
            <a:r>
              <a:rPr sz="1100" spc="-10" dirty="0">
                <a:latin typeface="Open Sans"/>
                <a:cs typeface="Open Sans"/>
              </a:rPr>
              <a:t>introduced </a:t>
            </a:r>
            <a:r>
              <a:rPr sz="1100" dirty="0">
                <a:latin typeface="Open Sans"/>
                <a:cs typeface="Open Sans"/>
              </a:rPr>
              <a:t>the</a:t>
            </a:r>
            <a:r>
              <a:rPr sz="1100" spc="10" dirty="0">
                <a:latin typeface="Open Sans"/>
                <a:cs typeface="Open Sans"/>
              </a:rPr>
              <a:t> </a:t>
            </a:r>
            <a:r>
              <a:rPr sz="1100" dirty="0">
                <a:latin typeface="Open Sans"/>
                <a:cs typeface="Open Sans"/>
              </a:rPr>
              <a:t>ﬁrst</a:t>
            </a:r>
            <a:r>
              <a:rPr sz="1100" spc="15" dirty="0">
                <a:latin typeface="Open Sans"/>
                <a:cs typeface="Open Sans"/>
              </a:rPr>
              <a:t> </a:t>
            </a:r>
            <a:r>
              <a:rPr sz="1100" spc="-10" dirty="0">
                <a:latin typeface="Open Sans"/>
                <a:cs typeface="Open Sans"/>
              </a:rPr>
              <a:t>gating/residual</a:t>
            </a:r>
            <a:r>
              <a:rPr sz="1100" spc="15" dirty="0">
                <a:latin typeface="Open Sans"/>
                <a:cs typeface="Open Sans"/>
              </a:rPr>
              <a:t> </a:t>
            </a:r>
            <a:r>
              <a:rPr sz="1100" spc="-10" dirty="0">
                <a:latin typeface="Open Sans"/>
                <a:cs typeface="Open Sans"/>
              </a:rPr>
              <a:t>architectures.</a:t>
            </a:r>
            <a:endParaRPr sz="1100">
              <a:latin typeface="Open Sans"/>
              <a:cs typeface="Open San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-4762" y="-4762"/>
            <a:ext cx="9153525" cy="720090"/>
            <a:chOff x="-4762" y="-4762"/>
            <a:chExt cx="9153525" cy="72009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9144000" cy="710565"/>
            </a:xfrm>
            <a:custGeom>
              <a:avLst/>
              <a:gdLst/>
              <a:ahLst/>
              <a:cxnLst/>
              <a:rect l="l" t="t" r="r" b="b"/>
              <a:pathLst>
                <a:path w="9144000" h="710565">
                  <a:moveTo>
                    <a:pt x="9143999" y="710399"/>
                  </a:moveTo>
                  <a:lnTo>
                    <a:pt x="0" y="710399"/>
                  </a:lnTo>
                  <a:lnTo>
                    <a:pt x="0" y="0"/>
                  </a:lnTo>
                  <a:lnTo>
                    <a:pt x="9143999" y="0"/>
                  </a:lnTo>
                  <a:lnTo>
                    <a:pt x="9143999" y="710399"/>
                  </a:lnTo>
                  <a:close/>
                </a:path>
              </a:pathLst>
            </a:custGeom>
            <a:solidFill>
              <a:srgbClr val="981E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144000" cy="710565"/>
            </a:xfrm>
            <a:custGeom>
              <a:avLst/>
              <a:gdLst/>
              <a:ahLst/>
              <a:cxnLst/>
              <a:rect l="l" t="t" r="r" b="b"/>
              <a:pathLst>
                <a:path w="9144000" h="710565">
                  <a:moveTo>
                    <a:pt x="0" y="0"/>
                  </a:moveTo>
                  <a:lnTo>
                    <a:pt x="9143999" y="0"/>
                  </a:lnTo>
                  <a:lnTo>
                    <a:pt x="9143999" y="710399"/>
                  </a:lnTo>
                  <a:lnTo>
                    <a:pt x="0" y="7103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">
              <a:lnSpc>
                <a:spcPct val="100000"/>
              </a:lnSpc>
              <a:spcBef>
                <a:spcPts val="100"/>
              </a:spcBef>
            </a:pPr>
            <a:r>
              <a:rPr dirty="0"/>
              <a:t>Composed</a:t>
            </a:r>
            <a:r>
              <a:rPr spc="-40" dirty="0"/>
              <a:t> </a:t>
            </a:r>
            <a:r>
              <a:rPr dirty="0"/>
              <a:t>Image</a:t>
            </a:r>
            <a:r>
              <a:rPr spc="-35" dirty="0"/>
              <a:t> </a:t>
            </a:r>
            <a:r>
              <a:rPr dirty="0"/>
              <a:t>Retrieval</a:t>
            </a:r>
            <a:r>
              <a:rPr spc="-35" dirty="0"/>
              <a:t> </a:t>
            </a:r>
            <a:r>
              <a:rPr spc="-10" dirty="0"/>
              <a:t>(CIR)</a:t>
            </a: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02600" y="51874"/>
            <a:ext cx="525174" cy="60665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64325" y="1496287"/>
            <a:ext cx="3610267" cy="2751655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710565"/>
          </a:xfrm>
          <a:custGeom>
            <a:avLst/>
            <a:gdLst/>
            <a:ahLst/>
            <a:cxnLst/>
            <a:rect l="l" t="t" r="r" b="b"/>
            <a:pathLst>
              <a:path w="9144000" h="710565">
                <a:moveTo>
                  <a:pt x="9143999" y="710399"/>
                </a:moveTo>
                <a:lnTo>
                  <a:pt x="0" y="7103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710399"/>
                </a:lnTo>
                <a:close/>
              </a:path>
            </a:pathLst>
          </a:custGeom>
          <a:solidFill>
            <a:srgbClr val="981E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8905">
              <a:lnSpc>
                <a:spcPct val="100000"/>
              </a:lnSpc>
              <a:spcBef>
                <a:spcPts val="100"/>
              </a:spcBef>
            </a:pPr>
            <a:r>
              <a:rPr spc="-45" dirty="0"/>
              <a:t>Text-</a:t>
            </a:r>
            <a:r>
              <a:rPr dirty="0"/>
              <a:t>Image</a:t>
            </a:r>
            <a:r>
              <a:rPr spc="-45" dirty="0"/>
              <a:t> </a:t>
            </a:r>
            <a:r>
              <a:rPr dirty="0"/>
              <a:t>Residual</a:t>
            </a:r>
            <a:r>
              <a:rPr spc="-45" dirty="0"/>
              <a:t> </a:t>
            </a:r>
            <a:r>
              <a:rPr dirty="0"/>
              <a:t>Gating</a:t>
            </a:r>
            <a:r>
              <a:rPr spc="-40" dirty="0"/>
              <a:t> </a:t>
            </a:r>
            <a:r>
              <a:rPr spc="-10" dirty="0"/>
              <a:t>(TIRG)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02600" y="51874"/>
            <a:ext cx="525174" cy="60665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21125" y="752691"/>
            <a:ext cx="6223000" cy="41148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sz="1100" b="1" dirty="0">
                <a:latin typeface="Arial"/>
                <a:cs typeface="Arial"/>
              </a:rPr>
              <a:t>The</a:t>
            </a:r>
            <a:r>
              <a:rPr sz="1100" b="1" spc="-3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Logic:</a:t>
            </a:r>
            <a:endParaRPr sz="1100">
              <a:latin typeface="Arial"/>
              <a:cs typeface="Arial"/>
            </a:endParaRPr>
          </a:p>
          <a:p>
            <a:pPr marL="469265" indent="-312420">
              <a:lnSpc>
                <a:spcPct val="100000"/>
              </a:lnSpc>
              <a:spcBef>
                <a:spcPts val="200"/>
              </a:spcBef>
              <a:buFont typeface="Arial"/>
              <a:buChar char="●"/>
              <a:tabLst>
                <a:tab pos="469265" algn="l"/>
              </a:tabLst>
            </a:pPr>
            <a:r>
              <a:rPr sz="1100" b="1" dirty="0">
                <a:latin typeface="Arial"/>
                <a:cs typeface="Arial"/>
              </a:rPr>
              <a:t>The</a:t>
            </a:r>
            <a:r>
              <a:rPr sz="1100" b="1" spc="-3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Gate: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Filters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out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irrelevant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features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from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the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reference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image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(e.g.,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erasing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the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daylight).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5405" y="1660995"/>
            <a:ext cx="467423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5120" indent="-312420">
              <a:lnSpc>
                <a:spcPct val="100000"/>
              </a:lnSpc>
              <a:spcBef>
                <a:spcPts val="100"/>
              </a:spcBef>
              <a:buFont typeface="Arial"/>
              <a:buChar char="●"/>
              <a:tabLst>
                <a:tab pos="325120" algn="l"/>
              </a:tabLst>
            </a:pPr>
            <a:r>
              <a:rPr sz="1100" b="1" dirty="0">
                <a:latin typeface="Arial"/>
                <a:cs typeface="Arial"/>
              </a:rPr>
              <a:t>The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Residual: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Learns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what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to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add</a:t>
            </a:r>
            <a:r>
              <a:rPr sz="1100" i="1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from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the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text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(e.g.,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the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night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lights).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5405" y="2351366"/>
            <a:ext cx="629729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5120" indent="-312420">
              <a:lnSpc>
                <a:spcPct val="100000"/>
              </a:lnSpc>
              <a:spcBef>
                <a:spcPts val="100"/>
              </a:spcBef>
              <a:buFont typeface="Arial"/>
              <a:buChar char="●"/>
              <a:tabLst>
                <a:tab pos="325120" algn="l"/>
              </a:tabLst>
            </a:pPr>
            <a:r>
              <a:rPr sz="1100" b="1" dirty="0">
                <a:latin typeface="Arial"/>
                <a:cs typeface="Arial"/>
              </a:rPr>
              <a:t>Composition:</a:t>
            </a:r>
            <a:r>
              <a:rPr sz="1100" b="1" spc="-7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Assembles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the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final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query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vector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to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locate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the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transformed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target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in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the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database.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778400" y="2675050"/>
            <a:ext cx="6384290" cy="2422525"/>
            <a:chOff x="778400" y="2675050"/>
            <a:chExt cx="6384290" cy="242252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62675" y="2911550"/>
              <a:ext cx="4999683" cy="218562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8400" y="2675050"/>
              <a:ext cx="3793604" cy="236499"/>
            </a:xfrm>
            <a:prstGeom prst="rect">
              <a:avLst/>
            </a:prstGeom>
          </p:spPr>
        </p:pic>
      </p:grp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66999" y="1315847"/>
            <a:ext cx="2787969" cy="23650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66999" y="1979500"/>
            <a:ext cx="2400099" cy="2365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4762" y="-4762"/>
            <a:ext cx="9153525" cy="5148580"/>
            <a:chOff x="-4762" y="-4762"/>
            <a:chExt cx="9153525" cy="51485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09612"/>
              <a:ext cx="9143999" cy="4433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81000" y="904875"/>
              <a:ext cx="8382000" cy="571500"/>
            </a:xfrm>
            <a:custGeom>
              <a:avLst/>
              <a:gdLst/>
              <a:ahLst/>
              <a:cxnLst/>
              <a:rect l="l" t="t" r="r" b="b"/>
              <a:pathLst>
                <a:path w="8382000" h="571500">
                  <a:moveTo>
                    <a:pt x="8305801" y="571499"/>
                  </a:moveTo>
                  <a:lnTo>
                    <a:pt x="76198" y="571499"/>
                  </a:lnTo>
                  <a:lnTo>
                    <a:pt x="46538" y="565511"/>
                  </a:lnTo>
                  <a:lnTo>
                    <a:pt x="22317" y="549182"/>
                  </a:lnTo>
                  <a:lnTo>
                    <a:pt x="5988" y="524961"/>
                  </a:lnTo>
                  <a:lnTo>
                    <a:pt x="0" y="495301"/>
                  </a:lnTo>
                  <a:lnTo>
                    <a:pt x="0" y="76197"/>
                  </a:lnTo>
                  <a:lnTo>
                    <a:pt x="5988" y="46538"/>
                  </a:lnTo>
                  <a:lnTo>
                    <a:pt x="22317" y="22317"/>
                  </a:lnTo>
                  <a:lnTo>
                    <a:pt x="46538" y="5988"/>
                  </a:lnTo>
                  <a:lnTo>
                    <a:pt x="76198" y="0"/>
                  </a:lnTo>
                  <a:lnTo>
                    <a:pt x="8305801" y="0"/>
                  </a:lnTo>
                  <a:lnTo>
                    <a:pt x="8348076" y="12802"/>
                  </a:lnTo>
                  <a:lnTo>
                    <a:pt x="8376199" y="47038"/>
                  </a:lnTo>
                  <a:lnTo>
                    <a:pt x="8381999" y="76197"/>
                  </a:lnTo>
                  <a:lnTo>
                    <a:pt x="8381999" y="495301"/>
                  </a:lnTo>
                  <a:lnTo>
                    <a:pt x="8376011" y="524961"/>
                  </a:lnTo>
                  <a:lnTo>
                    <a:pt x="8359682" y="549182"/>
                  </a:lnTo>
                  <a:lnTo>
                    <a:pt x="8335461" y="565511"/>
                  </a:lnTo>
                  <a:lnTo>
                    <a:pt x="8305801" y="571499"/>
                  </a:lnTo>
                  <a:close/>
                </a:path>
              </a:pathLst>
            </a:custGeom>
            <a:solidFill>
              <a:srgbClr val="F7F9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81000" y="904875"/>
              <a:ext cx="8382000" cy="571500"/>
            </a:xfrm>
            <a:custGeom>
              <a:avLst/>
              <a:gdLst/>
              <a:ahLst/>
              <a:cxnLst/>
              <a:rect l="l" t="t" r="r" b="b"/>
              <a:pathLst>
                <a:path w="8382000" h="571500">
                  <a:moveTo>
                    <a:pt x="0" y="76197"/>
                  </a:moveTo>
                  <a:lnTo>
                    <a:pt x="5988" y="46538"/>
                  </a:lnTo>
                  <a:lnTo>
                    <a:pt x="22317" y="22317"/>
                  </a:lnTo>
                  <a:lnTo>
                    <a:pt x="46538" y="5988"/>
                  </a:lnTo>
                  <a:lnTo>
                    <a:pt x="76198" y="0"/>
                  </a:lnTo>
                  <a:lnTo>
                    <a:pt x="8305801" y="0"/>
                  </a:lnTo>
                  <a:lnTo>
                    <a:pt x="8348076" y="12802"/>
                  </a:lnTo>
                  <a:lnTo>
                    <a:pt x="8376199" y="47038"/>
                  </a:lnTo>
                  <a:lnTo>
                    <a:pt x="8381999" y="76197"/>
                  </a:lnTo>
                  <a:lnTo>
                    <a:pt x="8381999" y="495301"/>
                  </a:lnTo>
                  <a:lnTo>
                    <a:pt x="8376011" y="524961"/>
                  </a:lnTo>
                  <a:lnTo>
                    <a:pt x="8359682" y="549182"/>
                  </a:lnTo>
                  <a:lnTo>
                    <a:pt x="8335461" y="565511"/>
                  </a:lnTo>
                  <a:lnTo>
                    <a:pt x="8305801" y="571499"/>
                  </a:lnTo>
                  <a:lnTo>
                    <a:pt x="76198" y="571499"/>
                  </a:lnTo>
                  <a:lnTo>
                    <a:pt x="46538" y="565511"/>
                  </a:lnTo>
                  <a:lnTo>
                    <a:pt x="22317" y="549182"/>
                  </a:lnTo>
                  <a:lnTo>
                    <a:pt x="5988" y="524961"/>
                  </a:lnTo>
                  <a:lnTo>
                    <a:pt x="0" y="495301"/>
                  </a:lnTo>
                  <a:lnTo>
                    <a:pt x="0" y="76197"/>
                  </a:lnTo>
                  <a:close/>
                </a:path>
              </a:pathLst>
            </a:custGeom>
            <a:ln w="9524">
              <a:solidFill>
                <a:srgbClr val="E0E0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144000" cy="710565"/>
            </a:xfrm>
            <a:custGeom>
              <a:avLst/>
              <a:gdLst/>
              <a:ahLst/>
              <a:cxnLst/>
              <a:rect l="l" t="t" r="r" b="b"/>
              <a:pathLst>
                <a:path w="9144000" h="710565">
                  <a:moveTo>
                    <a:pt x="9143999" y="710399"/>
                  </a:moveTo>
                  <a:lnTo>
                    <a:pt x="0" y="710399"/>
                  </a:lnTo>
                  <a:lnTo>
                    <a:pt x="0" y="0"/>
                  </a:lnTo>
                  <a:lnTo>
                    <a:pt x="9143999" y="0"/>
                  </a:lnTo>
                  <a:lnTo>
                    <a:pt x="9143999" y="710399"/>
                  </a:lnTo>
                  <a:close/>
                </a:path>
              </a:pathLst>
            </a:custGeom>
            <a:solidFill>
              <a:srgbClr val="981E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9144000" cy="710565"/>
            </a:xfrm>
            <a:custGeom>
              <a:avLst/>
              <a:gdLst/>
              <a:ahLst/>
              <a:cxnLst/>
              <a:rect l="l" t="t" r="r" b="b"/>
              <a:pathLst>
                <a:path w="9144000" h="710565">
                  <a:moveTo>
                    <a:pt x="0" y="0"/>
                  </a:moveTo>
                  <a:lnTo>
                    <a:pt x="9143999" y="0"/>
                  </a:lnTo>
                  <a:lnTo>
                    <a:pt x="9143999" y="710399"/>
                  </a:lnTo>
                  <a:lnTo>
                    <a:pt x="0" y="7103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Multi-</a:t>
            </a:r>
            <a:r>
              <a:rPr dirty="0"/>
              <a:t>Modal</a:t>
            </a:r>
            <a:r>
              <a:rPr spc="-65" dirty="0"/>
              <a:t> </a:t>
            </a:r>
            <a:r>
              <a:rPr spc="-10" dirty="0"/>
              <a:t>Composition</a:t>
            </a:r>
            <a:r>
              <a:rPr spc="-65" dirty="0"/>
              <a:t> </a:t>
            </a:r>
            <a:r>
              <a:rPr spc="-10" dirty="0"/>
              <a:t>Strategies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55600" y="1066038"/>
            <a:ext cx="6494780" cy="821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981E31"/>
                </a:solidFill>
                <a:latin typeface="Arial"/>
                <a:cs typeface="Arial"/>
              </a:rPr>
              <a:t>The</a:t>
            </a:r>
            <a:r>
              <a:rPr sz="1400" b="1" spc="-25" dirty="0">
                <a:solidFill>
                  <a:srgbClr val="981E3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981E31"/>
                </a:solidFill>
                <a:latin typeface="Arial"/>
                <a:cs typeface="Arial"/>
              </a:rPr>
              <a:t>Challenge:</a:t>
            </a:r>
            <a:r>
              <a:rPr sz="1400" b="1" spc="-20" dirty="0">
                <a:solidFill>
                  <a:srgbClr val="981E31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F1F1F"/>
                </a:solidFill>
                <a:latin typeface="Arial"/>
                <a:cs typeface="Arial"/>
              </a:rPr>
              <a:t>How</a:t>
            </a:r>
            <a:r>
              <a:rPr sz="1400" spc="-2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F1F1F"/>
                </a:solidFill>
                <a:latin typeface="Arial"/>
                <a:cs typeface="Arial"/>
              </a:rPr>
              <a:t>to</a:t>
            </a:r>
            <a:r>
              <a:rPr sz="1400" spc="-2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F1F1F"/>
                </a:solidFill>
                <a:latin typeface="Arial"/>
                <a:cs typeface="Arial"/>
              </a:rPr>
              <a:t>combine</a:t>
            </a:r>
            <a:r>
              <a:rPr sz="1400" spc="-2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F1F1F"/>
                </a:solidFill>
                <a:latin typeface="Arial"/>
                <a:cs typeface="Arial"/>
              </a:rPr>
              <a:t>V</a:t>
            </a:r>
            <a:r>
              <a:rPr sz="1350" baseline="-33950" dirty="0">
                <a:solidFill>
                  <a:srgbClr val="1F1F1F"/>
                </a:solidFill>
                <a:latin typeface="Arial"/>
                <a:cs typeface="Arial"/>
              </a:rPr>
              <a:t>Img</a:t>
            </a:r>
            <a:r>
              <a:rPr sz="1350" spc="179" baseline="-3395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F1F1F"/>
                </a:solidFill>
                <a:latin typeface="Arial"/>
                <a:cs typeface="Arial"/>
              </a:rPr>
              <a:t>and</a:t>
            </a:r>
            <a:r>
              <a:rPr sz="1400" spc="-2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F1F1F"/>
                </a:solidFill>
                <a:latin typeface="Arial"/>
                <a:cs typeface="Arial"/>
              </a:rPr>
              <a:t>V</a:t>
            </a:r>
            <a:r>
              <a:rPr sz="1350" baseline="-33950" dirty="0">
                <a:solidFill>
                  <a:srgbClr val="1F1F1F"/>
                </a:solidFill>
                <a:latin typeface="Arial"/>
                <a:cs typeface="Arial"/>
              </a:rPr>
              <a:t>Text</a:t>
            </a:r>
            <a:r>
              <a:rPr sz="1350" spc="112" baseline="-3395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F1F1F"/>
                </a:solidFill>
                <a:latin typeface="Arial"/>
                <a:cs typeface="Arial"/>
              </a:rPr>
              <a:t>without</a:t>
            </a:r>
            <a:r>
              <a:rPr sz="1400" spc="-2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F1F1F"/>
                </a:solidFill>
                <a:latin typeface="Arial"/>
                <a:cs typeface="Arial"/>
              </a:rPr>
              <a:t>losing</a:t>
            </a:r>
            <a:r>
              <a:rPr sz="1400" spc="-2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F1F1F"/>
                </a:solidFill>
                <a:latin typeface="Arial"/>
                <a:cs typeface="Arial"/>
              </a:rPr>
              <a:t>fine-</a:t>
            </a:r>
            <a:r>
              <a:rPr sz="1400" dirty="0">
                <a:solidFill>
                  <a:srgbClr val="1F1F1F"/>
                </a:solidFill>
                <a:latin typeface="Arial"/>
                <a:cs typeface="Arial"/>
              </a:rPr>
              <a:t>grained</a:t>
            </a:r>
            <a:r>
              <a:rPr sz="1400" spc="-2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F1F1F"/>
                </a:solidFill>
                <a:latin typeface="Arial"/>
                <a:cs typeface="Arial"/>
              </a:rPr>
              <a:t>detail.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50"/>
              </a:spcBef>
            </a:pPr>
            <a:endParaRPr sz="14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</a:pPr>
            <a:r>
              <a:rPr sz="1600" b="1" dirty="0">
                <a:solidFill>
                  <a:srgbClr val="981E31"/>
                </a:solidFill>
                <a:latin typeface="Arial"/>
                <a:cs typeface="Arial"/>
              </a:rPr>
              <a:t>System</a:t>
            </a:r>
            <a:r>
              <a:rPr sz="1600" b="1" spc="-30" dirty="0">
                <a:solidFill>
                  <a:srgbClr val="981E31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981E31"/>
                </a:solidFill>
                <a:latin typeface="Arial"/>
                <a:cs typeface="Arial"/>
              </a:rPr>
              <a:t>Implementations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76237" y="51874"/>
            <a:ext cx="8551545" cy="3667760"/>
            <a:chOff x="376237" y="51874"/>
            <a:chExt cx="8551545" cy="3667760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02600" y="51874"/>
              <a:ext cx="525174" cy="60665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81000" y="2000249"/>
              <a:ext cx="2667000" cy="1714500"/>
            </a:xfrm>
            <a:custGeom>
              <a:avLst/>
              <a:gdLst/>
              <a:ahLst/>
              <a:cxnLst/>
              <a:rect l="l" t="t" r="r" b="b"/>
              <a:pathLst>
                <a:path w="2667000" h="1714500">
                  <a:moveTo>
                    <a:pt x="2571759" y="1714499"/>
                  </a:moveTo>
                  <a:lnTo>
                    <a:pt x="95240" y="1714499"/>
                  </a:lnTo>
                  <a:lnTo>
                    <a:pt x="58168" y="1707015"/>
                  </a:lnTo>
                  <a:lnTo>
                    <a:pt x="27895" y="1686604"/>
                  </a:lnTo>
                  <a:lnTo>
                    <a:pt x="7484" y="1656331"/>
                  </a:lnTo>
                  <a:lnTo>
                    <a:pt x="0" y="1619259"/>
                  </a:lnTo>
                  <a:lnTo>
                    <a:pt x="0" y="95240"/>
                  </a:lnTo>
                  <a:lnTo>
                    <a:pt x="7484" y="58168"/>
                  </a:lnTo>
                  <a:lnTo>
                    <a:pt x="27895" y="27895"/>
                  </a:lnTo>
                  <a:lnTo>
                    <a:pt x="58168" y="7484"/>
                  </a:lnTo>
                  <a:lnTo>
                    <a:pt x="95240" y="0"/>
                  </a:lnTo>
                  <a:lnTo>
                    <a:pt x="2571759" y="0"/>
                  </a:lnTo>
                  <a:lnTo>
                    <a:pt x="2624599" y="16001"/>
                  </a:lnTo>
                  <a:lnTo>
                    <a:pt x="2659750" y="58793"/>
                  </a:lnTo>
                  <a:lnTo>
                    <a:pt x="2666999" y="95240"/>
                  </a:lnTo>
                  <a:lnTo>
                    <a:pt x="2666999" y="1619259"/>
                  </a:lnTo>
                  <a:lnTo>
                    <a:pt x="2659515" y="1656331"/>
                  </a:lnTo>
                  <a:lnTo>
                    <a:pt x="2639104" y="1686604"/>
                  </a:lnTo>
                  <a:lnTo>
                    <a:pt x="2608831" y="1707015"/>
                  </a:lnTo>
                  <a:lnTo>
                    <a:pt x="2571759" y="17144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81000" y="2000249"/>
              <a:ext cx="2667000" cy="1714500"/>
            </a:xfrm>
            <a:custGeom>
              <a:avLst/>
              <a:gdLst/>
              <a:ahLst/>
              <a:cxnLst/>
              <a:rect l="l" t="t" r="r" b="b"/>
              <a:pathLst>
                <a:path w="2667000" h="1714500">
                  <a:moveTo>
                    <a:pt x="0" y="95240"/>
                  </a:moveTo>
                  <a:lnTo>
                    <a:pt x="7484" y="58168"/>
                  </a:lnTo>
                  <a:lnTo>
                    <a:pt x="27895" y="27895"/>
                  </a:lnTo>
                  <a:lnTo>
                    <a:pt x="58168" y="7484"/>
                  </a:lnTo>
                  <a:lnTo>
                    <a:pt x="95240" y="0"/>
                  </a:lnTo>
                  <a:lnTo>
                    <a:pt x="2571759" y="0"/>
                  </a:lnTo>
                  <a:lnTo>
                    <a:pt x="2624599" y="16001"/>
                  </a:lnTo>
                  <a:lnTo>
                    <a:pt x="2659750" y="58793"/>
                  </a:lnTo>
                  <a:lnTo>
                    <a:pt x="2666999" y="95240"/>
                  </a:lnTo>
                  <a:lnTo>
                    <a:pt x="2666999" y="1619259"/>
                  </a:lnTo>
                  <a:lnTo>
                    <a:pt x="2659515" y="1656331"/>
                  </a:lnTo>
                  <a:lnTo>
                    <a:pt x="2639104" y="1686604"/>
                  </a:lnTo>
                  <a:lnTo>
                    <a:pt x="2608831" y="1707015"/>
                  </a:lnTo>
                  <a:lnTo>
                    <a:pt x="2571759" y="1714499"/>
                  </a:lnTo>
                  <a:lnTo>
                    <a:pt x="95240" y="1714499"/>
                  </a:lnTo>
                  <a:lnTo>
                    <a:pt x="58168" y="1707015"/>
                  </a:lnTo>
                  <a:lnTo>
                    <a:pt x="27895" y="1686604"/>
                  </a:lnTo>
                  <a:lnTo>
                    <a:pt x="7484" y="1656331"/>
                  </a:lnTo>
                  <a:lnTo>
                    <a:pt x="0" y="1619259"/>
                  </a:lnTo>
                  <a:lnTo>
                    <a:pt x="0" y="95240"/>
                  </a:lnTo>
                  <a:close/>
                </a:path>
              </a:pathLst>
            </a:custGeom>
            <a:ln w="9524">
              <a:solidFill>
                <a:srgbClr val="D1D4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63550" y="1986330"/>
            <a:ext cx="1716405" cy="526415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0"/>
              </a:spcBef>
            </a:pPr>
            <a:r>
              <a:rPr sz="1200" b="1" spc="-10" dirty="0">
                <a:solidFill>
                  <a:srgbClr val="1F1F1F"/>
                </a:solidFill>
                <a:latin typeface="Arial"/>
                <a:cs typeface="Arial"/>
              </a:rPr>
              <a:t>Combinatorial</a:t>
            </a:r>
            <a:r>
              <a:rPr sz="1200" b="1" spc="-2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F1F1F"/>
                </a:solidFill>
                <a:latin typeface="Arial"/>
                <a:cs typeface="Arial"/>
              </a:rPr>
              <a:t>Mapping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1000" i="1" dirty="0">
                <a:solidFill>
                  <a:srgbClr val="6B7280"/>
                </a:solidFill>
                <a:latin typeface="Arial"/>
                <a:cs typeface="Arial"/>
              </a:rPr>
              <a:t>e.g.,</a:t>
            </a:r>
            <a:r>
              <a:rPr sz="1000" i="1" spc="-45" dirty="0">
                <a:solidFill>
                  <a:srgbClr val="6B7280"/>
                </a:solidFill>
                <a:latin typeface="Arial"/>
                <a:cs typeface="Arial"/>
              </a:rPr>
              <a:t> </a:t>
            </a:r>
            <a:r>
              <a:rPr sz="1000" i="1" spc="-10" dirty="0">
                <a:solidFill>
                  <a:srgbClr val="6B7280"/>
                </a:solidFill>
                <a:latin typeface="Arial"/>
                <a:cs typeface="Arial"/>
              </a:rPr>
              <a:t>ARTEMIS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63550" y="2601087"/>
            <a:ext cx="2470785" cy="53594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2299"/>
              </a:lnSpc>
              <a:spcBef>
                <a:spcPts val="70"/>
              </a:spcBef>
            </a:pPr>
            <a:r>
              <a:rPr sz="1100" dirty="0">
                <a:solidFill>
                  <a:srgbClr val="374151"/>
                </a:solidFill>
                <a:latin typeface="Arial"/>
                <a:cs typeface="Arial"/>
              </a:rPr>
              <a:t>Learns</a:t>
            </a:r>
            <a:r>
              <a:rPr sz="1100" spc="-15" dirty="0">
                <a:solidFill>
                  <a:srgbClr val="37415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374151"/>
                </a:solidFill>
                <a:latin typeface="Arial"/>
                <a:cs typeface="Arial"/>
              </a:rPr>
              <a:t>a</a:t>
            </a:r>
            <a:r>
              <a:rPr sz="1100" spc="-15" dirty="0">
                <a:solidFill>
                  <a:srgbClr val="374151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374151"/>
                </a:solidFill>
                <a:latin typeface="Arial"/>
                <a:cs typeface="Arial"/>
              </a:rPr>
              <a:t>dedicated mapping</a:t>
            </a:r>
            <a:r>
              <a:rPr sz="1100" spc="-15" dirty="0">
                <a:solidFill>
                  <a:srgbClr val="37415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374151"/>
                </a:solidFill>
                <a:latin typeface="Arial"/>
                <a:cs typeface="Arial"/>
              </a:rPr>
              <a:t>function</a:t>
            </a:r>
            <a:r>
              <a:rPr sz="1100" spc="-15" dirty="0">
                <a:solidFill>
                  <a:srgbClr val="374151"/>
                </a:solidFill>
                <a:latin typeface="Arial"/>
                <a:cs typeface="Arial"/>
              </a:rPr>
              <a:t> </a:t>
            </a:r>
            <a:r>
              <a:rPr sz="1100" spc="-25" dirty="0">
                <a:solidFill>
                  <a:srgbClr val="374151"/>
                </a:solidFill>
                <a:latin typeface="Arial"/>
                <a:cs typeface="Arial"/>
              </a:rPr>
              <a:t>to </a:t>
            </a:r>
            <a:r>
              <a:rPr sz="1100" spc="-10" dirty="0">
                <a:solidFill>
                  <a:srgbClr val="374151"/>
                </a:solidFill>
                <a:latin typeface="Arial"/>
                <a:cs typeface="Arial"/>
              </a:rPr>
              <a:t>combine</a:t>
            </a:r>
            <a:r>
              <a:rPr sz="1100" spc="-25" dirty="0">
                <a:solidFill>
                  <a:srgbClr val="37415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374151"/>
                </a:solidFill>
                <a:latin typeface="Arial"/>
                <a:cs typeface="Arial"/>
              </a:rPr>
              <a:t>queries</a:t>
            </a:r>
            <a:r>
              <a:rPr sz="1100" spc="-25" dirty="0">
                <a:solidFill>
                  <a:srgbClr val="37415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374151"/>
                </a:solidFill>
                <a:latin typeface="Arial"/>
                <a:cs typeface="Arial"/>
              </a:rPr>
              <a:t>into</a:t>
            </a:r>
            <a:r>
              <a:rPr sz="1100" spc="-25" dirty="0">
                <a:solidFill>
                  <a:srgbClr val="37415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374151"/>
                </a:solidFill>
                <a:latin typeface="Arial"/>
                <a:cs typeface="Arial"/>
              </a:rPr>
              <a:t>a</a:t>
            </a:r>
            <a:r>
              <a:rPr sz="1100" spc="-25" dirty="0">
                <a:solidFill>
                  <a:srgbClr val="374151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374151"/>
                </a:solidFill>
                <a:latin typeface="Arial"/>
                <a:cs typeface="Arial"/>
              </a:rPr>
              <a:t>single </a:t>
            </a:r>
            <a:r>
              <a:rPr sz="1100" dirty="0">
                <a:solidFill>
                  <a:srgbClr val="374151"/>
                </a:solidFill>
                <a:latin typeface="Arial"/>
                <a:cs typeface="Arial"/>
              </a:rPr>
              <a:t>"composed"</a:t>
            </a:r>
            <a:r>
              <a:rPr sz="1100" spc="-50" dirty="0">
                <a:solidFill>
                  <a:srgbClr val="374151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374151"/>
                </a:solidFill>
                <a:latin typeface="Arial"/>
                <a:cs typeface="Arial"/>
              </a:rPr>
              <a:t>vector.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233737" y="1995487"/>
            <a:ext cx="2676525" cy="1724025"/>
            <a:chOff x="3233737" y="1995487"/>
            <a:chExt cx="2676525" cy="1724025"/>
          </a:xfrm>
        </p:grpSpPr>
        <p:sp>
          <p:nvSpPr>
            <p:cNvPr id="17" name="object 17"/>
            <p:cNvSpPr/>
            <p:nvPr/>
          </p:nvSpPr>
          <p:spPr>
            <a:xfrm>
              <a:off x="3238500" y="2000250"/>
              <a:ext cx="2667000" cy="1714500"/>
            </a:xfrm>
            <a:custGeom>
              <a:avLst/>
              <a:gdLst/>
              <a:ahLst/>
              <a:cxnLst/>
              <a:rect l="l" t="t" r="r" b="b"/>
              <a:pathLst>
                <a:path w="2667000" h="1714500">
                  <a:moveTo>
                    <a:pt x="2571759" y="1714499"/>
                  </a:moveTo>
                  <a:lnTo>
                    <a:pt x="95240" y="1714499"/>
                  </a:lnTo>
                  <a:lnTo>
                    <a:pt x="58168" y="1707015"/>
                  </a:lnTo>
                  <a:lnTo>
                    <a:pt x="27895" y="1686604"/>
                  </a:lnTo>
                  <a:lnTo>
                    <a:pt x="7484" y="1656331"/>
                  </a:lnTo>
                  <a:lnTo>
                    <a:pt x="0" y="1619259"/>
                  </a:lnTo>
                  <a:lnTo>
                    <a:pt x="0" y="95240"/>
                  </a:lnTo>
                  <a:lnTo>
                    <a:pt x="7484" y="58168"/>
                  </a:lnTo>
                  <a:lnTo>
                    <a:pt x="27895" y="27895"/>
                  </a:lnTo>
                  <a:lnTo>
                    <a:pt x="58168" y="7484"/>
                  </a:lnTo>
                  <a:lnTo>
                    <a:pt x="95240" y="0"/>
                  </a:lnTo>
                  <a:lnTo>
                    <a:pt x="2571759" y="0"/>
                  </a:lnTo>
                  <a:lnTo>
                    <a:pt x="2624599" y="16001"/>
                  </a:lnTo>
                  <a:lnTo>
                    <a:pt x="2659750" y="58793"/>
                  </a:lnTo>
                  <a:lnTo>
                    <a:pt x="2666999" y="95240"/>
                  </a:lnTo>
                  <a:lnTo>
                    <a:pt x="2666999" y="1619259"/>
                  </a:lnTo>
                  <a:lnTo>
                    <a:pt x="2659515" y="1656331"/>
                  </a:lnTo>
                  <a:lnTo>
                    <a:pt x="2639104" y="1686604"/>
                  </a:lnTo>
                  <a:lnTo>
                    <a:pt x="2608831" y="1707015"/>
                  </a:lnTo>
                  <a:lnTo>
                    <a:pt x="2571759" y="17144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238500" y="2000250"/>
              <a:ext cx="2667000" cy="1714500"/>
            </a:xfrm>
            <a:custGeom>
              <a:avLst/>
              <a:gdLst/>
              <a:ahLst/>
              <a:cxnLst/>
              <a:rect l="l" t="t" r="r" b="b"/>
              <a:pathLst>
                <a:path w="2667000" h="1714500">
                  <a:moveTo>
                    <a:pt x="0" y="95240"/>
                  </a:moveTo>
                  <a:lnTo>
                    <a:pt x="7484" y="58168"/>
                  </a:lnTo>
                  <a:lnTo>
                    <a:pt x="27895" y="27895"/>
                  </a:lnTo>
                  <a:lnTo>
                    <a:pt x="58168" y="7484"/>
                  </a:lnTo>
                  <a:lnTo>
                    <a:pt x="95240" y="0"/>
                  </a:lnTo>
                  <a:lnTo>
                    <a:pt x="2571759" y="0"/>
                  </a:lnTo>
                  <a:lnTo>
                    <a:pt x="2624599" y="16001"/>
                  </a:lnTo>
                  <a:lnTo>
                    <a:pt x="2659750" y="58793"/>
                  </a:lnTo>
                  <a:lnTo>
                    <a:pt x="2666999" y="95240"/>
                  </a:lnTo>
                  <a:lnTo>
                    <a:pt x="2666999" y="1619259"/>
                  </a:lnTo>
                  <a:lnTo>
                    <a:pt x="2659515" y="1656331"/>
                  </a:lnTo>
                  <a:lnTo>
                    <a:pt x="2639104" y="1686604"/>
                  </a:lnTo>
                  <a:lnTo>
                    <a:pt x="2608831" y="1707015"/>
                  </a:lnTo>
                  <a:lnTo>
                    <a:pt x="2571759" y="1714499"/>
                  </a:lnTo>
                  <a:lnTo>
                    <a:pt x="95240" y="1714499"/>
                  </a:lnTo>
                  <a:lnTo>
                    <a:pt x="58168" y="1707015"/>
                  </a:lnTo>
                  <a:lnTo>
                    <a:pt x="27895" y="1686604"/>
                  </a:lnTo>
                  <a:lnTo>
                    <a:pt x="7484" y="1656331"/>
                  </a:lnTo>
                  <a:lnTo>
                    <a:pt x="0" y="1619259"/>
                  </a:lnTo>
                  <a:lnTo>
                    <a:pt x="0" y="95240"/>
                  </a:lnTo>
                  <a:close/>
                </a:path>
              </a:pathLst>
            </a:custGeom>
            <a:ln w="9524">
              <a:solidFill>
                <a:srgbClr val="D1D4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321050" y="1986330"/>
            <a:ext cx="1273175" cy="526415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0"/>
              </a:spcBef>
            </a:pPr>
            <a:r>
              <a:rPr sz="1200" b="1" dirty="0">
                <a:solidFill>
                  <a:srgbClr val="1F1F1F"/>
                </a:solidFill>
                <a:latin typeface="Arial"/>
                <a:cs typeface="Arial"/>
              </a:rPr>
              <a:t>Gated</a:t>
            </a:r>
            <a:r>
              <a:rPr sz="1200" b="1" spc="-2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F1F1F"/>
                </a:solidFill>
                <a:latin typeface="Arial"/>
                <a:cs typeface="Arial"/>
              </a:rPr>
              <a:t>Fusion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1000" i="1" dirty="0">
                <a:solidFill>
                  <a:srgbClr val="6B7280"/>
                </a:solidFill>
                <a:latin typeface="Arial"/>
                <a:cs typeface="Arial"/>
              </a:rPr>
              <a:t>e.g.,</a:t>
            </a:r>
            <a:r>
              <a:rPr sz="1000" i="1" spc="10" dirty="0">
                <a:solidFill>
                  <a:srgbClr val="6B7280"/>
                </a:solidFill>
                <a:latin typeface="Arial"/>
                <a:cs typeface="Arial"/>
              </a:rPr>
              <a:t> </a:t>
            </a:r>
            <a:r>
              <a:rPr sz="1000" i="1" spc="-10" dirty="0">
                <a:solidFill>
                  <a:srgbClr val="6B7280"/>
                </a:solidFill>
                <a:latin typeface="Arial"/>
                <a:cs typeface="Arial"/>
              </a:rPr>
              <a:t>Fashion-</a:t>
            </a:r>
            <a:r>
              <a:rPr sz="1000" i="1" dirty="0">
                <a:solidFill>
                  <a:srgbClr val="6B7280"/>
                </a:solidFill>
                <a:latin typeface="Arial"/>
                <a:cs typeface="Arial"/>
              </a:rPr>
              <a:t>IQ</a:t>
            </a:r>
            <a:r>
              <a:rPr sz="1000" i="1" spc="10" dirty="0">
                <a:solidFill>
                  <a:srgbClr val="6B7280"/>
                </a:solidFill>
                <a:latin typeface="Arial"/>
                <a:cs typeface="Arial"/>
              </a:rPr>
              <a:t> </a:t>
            </a:r>
            <a:r>
              <a:rPr sz="1000" i="1" spc="-10" dirty="0">
                <a:solidFill>
                  <a:srgbClr val="6B7280"/>
                </a:solidFill>
                <a:latin typeface="Arial"/>
                <a:cs typeface="Arial"/>
              </a:rPr>
              <a:t>Impls</a:t>
            </a:r>
            <a:endParaRPr sz="1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321050" y="2601087"/>
            <a:ext cx="2237740" cy="53594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2299"/>
              </a:lnSpc>
              <a:spcBef>
                <a:spcPts val="70"/>
              </a:spcBef>
            </a:pPr>
            <a:r>
              <a:rPr sz="1100" dirty="0">
                <a:solidFill>
                  <a:srgbClr val="374151"/>
                </a:solidFill>
                <a:latin typeface="Arial"/>
                <a:cs typeface="Arial"/>
              </a:rPr>
              <a:t>Uses</a:t>
            </a:r>
            <a:r>
              <a:rPr sz="1100" spc="-35" dirty="0">
                <a:solidFill>
                  <a:srgbClr val="37415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374151"/>
                </a:solidFill>
                <a:latin typeface="Arial"/>
                <a:cs typeface="Arial"/>
              </a:rPr>
              <a:t>a</a:t>
            </a:r>
            <a:r>
              <a:rPr sz="1100" spc="-35" dirty="0">
                <a:solidFill>
                  <a:srgbClr val="37415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374151"/>
                </a:solidFill>
                <a:latin typeface="Arial"/>
                <a:cs typeface="Arial"/>
              </a:rPr>
              <a:t>gating</a:t>
            </a:r>
            <a:r>
              <a:rPr sz="1100" spc="-35" dirty="0">
                <a:solidFill>
                  <a:srgbClr val="37415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374151"/>
                </a:solidFill>
                <a:latin typeface="Arial"/>
                <a:cs typeface="Arial"/>
              </a:rPr>
              <a:t>mechanism</a:t>
            </a:r>
            <a:r>
              <a:rPr sz="1100" spc="-35" dirty="0">
                <a:solidFill>
                  <a:srgbClr val="37415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374151"/>
                </a:solidFill>
                <a:latin typeface="Arial"/>
                <a:cs typeface="Arial"/>
              </a:rPr>
              <a:t>to</a:t>
            </a:r>
            <a:r>
              <a:rPr sz="1100" spc="-35" dirty="0">
                <a:solidFill>
                  <a:srgbClr val="374151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374151"/>
                </a:solidFill>
                <a:latin typeface="Arial"/>
                <a:cs typeface="Arial"/>
              </a:rPr>
              <a:t>decide </a:t>
            </a:r>
            <a:r>
              <a:rPr sz="1100" dirty="0">
                <a:solidFill>
                  <a:srgbClr val="374151"/>
                </a:solidFill>
                <a:latin typeface="Arial"/>
                <a:cs typeface="Arial"/>
              </a:rPr>
              <a:t>which</a:t>
            </a:r>
            <a:r>
              <a:rPr sz="1100" spc="-40" dirty="0">
                <a:solidFill>
                  <a:srgbClr val="37415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374151"/>
                </a:solidFill>
                <a:latin typeface="Arial"/>
                <a:cs typeface="Arial"/>
              </a:rPr>
              <a:t>image</a:t>
            </a:r>
            <a:r>
              <a:rPr sz="1100" spc="-35" dirty="0">
                <a:solidFill>
                  <a:srgbClr val="37415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374151"/>
                </a:solidFill>
                <a:latin typeface="Arial"/>
                <a:cs typeface="Arial"/>
              </a:rPr>
              <a:t>features</a:t>
            </a:r>
            <a:r>
              <a:rPr sz="1100" spc="-35" dirty="0">
                <a:solidFill>
                  <a:srgbClr val="37415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374151"/>
                </a:solidFill>
                <a:latin typeface="Arial"/>
                <a:cs typeface="Arial"/>
              </a:rPr>
              <a:t>to</a:t>
            </a:r>
            <a:r>
              <a:rPr sz="1100" spc="-40" dirty="0">
                <a:solidFill>
                  <a:srgbClr val="37415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374151"/>
                </a:solidFill>
                <a:latin typeface="Arial"/>
                <a:cs typeface="Arial"/>
              </a:rPr>
              <a:t>'keep'</a:t>
            </a:r>
            <a:r>
              <a:rPr sz="1100" spc="-35" dirty="0">
                <a:solidFill>
                  <a:srgbClr val="374151"/>
                </a:solidFill>
                <a:latin typeface="Arial"/>
                <a:cs typeface="Arial"/>
              </a:rPr>
              <a:t> </a:t>
            </a:r>
            <a:r>
              <a:rPr sz="1100" spc="-25" dirty="0">
                <a:solidFill>
                  <a:srgbClr val="374151"/>
                </a:solidFill>
                <a:latin typeface="Arial"/>
                <a:cs typeface="Arial"/>
              </a:rPr>
              <a:t>or </a:t>
            </a:r>
            <a:r>
              <a:rPr sz="1100" spc="-10" dirty="0">
                <a:solidFill>
                  <a:srgbClr val="374151"/>
                </a:solidFill>
                <a:latin typeface="Arial"/>
                <a:cs typeface="Arial"/>
              </a:rPr>
              <a:t>'override'</a:t>
            </a:r>
            <a:r>
              <a:rPr sz="1100" spc="-20" dirty="0">
                <a:solidFill>
                  <a:srgbClr val="37415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374151"/>
                </a:solidFill>
                <a:latin typeface="Arial"/>
                <a:cs typeface="Arial"/>
              </a:rPr>
              <a:t>with</a:t>
            </a:r>
            <a:r>
              <a:rPr sz="1100" spc="-15" dirty="0">
                <a:solidFill>
                  <a:srgbClr val="374151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374151"/>
                </a:solidFill>
                <a:latin typeface="Arial"/>
                <a:cs typeface="Arial"/>
              </a:rPr>
              <a:t>text.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6091237" y="1995487"/>
            <a:ext cx="2676525" cy="1724025"/>
            <a:chOff x="6091237" y="1995487"/>
            <a:chExt cx="2676525" cy="1724025"/>
          </a:xfrm>
        </p:grpSpPr>
        <p:sp>
          <p:nvSpPr>
            <p:cNvPr id="22" name="object 22"/>
            <p:cNvSpPr/>
            <p:nvPr/>
          </p:nvSpPr>
          <p:spPr>
            <a:xfrm>
              <a:off x="6096000" y="2000250"/>
              <a:ext cx="2667000" cy="1714500"/>
            </a:xfrm>
            <a:custGeom>
              <a:avLst/>
              <a:gdLst/>
              <a:ahLst/>
              <a:cxnLst/>
              <a:rect l="l" t="t" r="r" b="b"/>
              <a:pathLst>
                <a:path w="2667000" h="1714500">
                  <a:moveTo>
                    <a:pt x="2571759" y="1714499"/>
                  </a:moveTo>
                  <a:lnTo>
                    <a:pt x="95240" y="1714499"/>
                  </a:lnTo>
                  <a:lnTo>
                    <a:pt x="58168" y="1707015"/>
                  </a:lnTo>
                  <a:lnTo>
                    <a:pt x="27895" y="1686604"/>
                  </a:lnTo>
                  <a:lnTo>
                    <a:pt x="7484" y="1656331"/>
                  </a:lnTo>
                  <a:lnTo>
                    <a:pt x="0" y="1619259"/>
                  </a:lnTo>
                  <a:lnTo>
                    <a:pt x="0" y="95240"/>
                  </a:lnTo>
                  <a:lnTo>
                    <a:pt x="7484" y="58168"/>
                  </a:lnTo>
                  <a:lnTo>
                    <a:pt x="27895" y="27895"/>
                  </a:lnTo>
                  <a:lnTo>
                    <a:pt x="58168" y="7484"/>
                  </a:lnTo>
                  <a:lnTo>
                    <a:pt x="95240" y="0"/>
                  </a:lnTo>
                  <a:lnTo>
                    <a:pt x="2571759" y="0"/>
                  </a:lnTo>
                  <a:lnTo>
                    <a:pt x="2624599" y="16001"/>
                  </a:lnTo>
                  <a:lnTo>
                    <a:pt x="2659750" y="58793"/>
                  </a:lnTo>
                  <a:lnTo>
                    <a:pt x="2666999" y="95240"/>
                  </a:lnTo>
                  <a:lnTo>
                    <a:pt x="2666999" y="1619259"/>
                  </a:lnTo>
                  <a:lnTo>
                    <a:pt x="2659515" y="1656331"/>
                  </a:lnTo>
                  <a:lnTo>
                    <a:pt x="2639104" y="1686604"/>
                  </a:lnTo>
                  <a:lnTo>
                    <a:pt x="2608831" y="1707015"/>
                  </a:lnTo>
                  <a:lnTo>
                    <a:pt x="2571759" y="17144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096000" y="2000250"/>
              <a:ext cx="2667000" cy="1714500"/>
            </a:xfrm>
            <a:custGeom>
              <a:avLst/>
              <a:gdLst/>
              <a:ahLst/>
              <a:cxnLst/>
              <a:rect l="l" t="t" r="r" b="b"/>
              <a:pathLst>
                <a:path w="2667000" h="1714500">
                  <a:moveTo>
                    <a:pt x="0" y="95240"/>
                  </a:moveTo>
                  <a:lnTo>
                    <a:pt x="7484" y="58168"/>
                  </a:lnTo>
                  <a:lnTo>
                    <a:pt x="27895" y="27895"/>
                  </a:lnTo>
                  <a:lnTo>
                    <a:pt x="58168" y="7484"/>
                  </a:lnTo>
                  <a:lnTo>
                    <a:pt x="95240" y="0"/>
                  </a:lnTo>
                  <a:lnTo>
                    <a:pt x="2571759" y="0"/>
                  </a:lnTo>
                  <a:lnTo>
                    <a:pt x="2624599" y="16001"/>
                  </a:lnTo>
                  <a:lnTo>
                    <a:pt x="2659750" y="58793"/>
                  </a:lnTo>
                  <a:lnTo>
                    <a:pt x="2666999" y="95240"/>
                  </a:lnTo>
                  <a:lnTo>
                    <a:pt x="2666999" y="1619259"/>
                  </a:lnTo>
                  <a:lnTo>
                    <a:pt x="2659515" y="1656331"/>
                  </a:lnTo>
                  <a:lnTo>
                    <a:pt x="2639104" y="1686604"/>
                  </a:lnTo>
                  <a:lnTo>
                    <a:pt x="2608831" y="1707015"/>
                  </a:lnTo>
                  <a:lnTo>
                    <a:pt x="2571759" y="1714499"/>
                  </a:lnTo>
                  <a:lnTo>
                    <a:pt x="95240" y="1714499"/>
                  </a:lnTo>
                  <a:lnTo>
                    <a:pt x="58168" y="1707015"/>
                  </a:lnTo>
                  <a:lnTo>
                    <a:pt x="27895" y="1686604"/>
                  </a:lnTo>
                  <a:lnTo>
                    <a:pt x="7484" y="1656331"/>
                  </a:lnTo>
                  <a:lnTo>
                    <a:pt x="0" y="1619259"/>
                  </a:lnTo>
                  <a:lnTo>
                    <a:pt x="0" y="95240"/>
                  </a:lnTo>
                  <a:close/>
                </a:path>
              </a:pathLst>
            </a:custGeom>
            <a:ln w="9524">
              <a:solidFill>
                <a:srgbClr val="D1D4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6178550" y="1986330"/>
            <a:ext cx="1513205" cy="526415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0"/>
              </a:spcBef>
            </a:pPr>
            <a:r>
              <a:rPr sz="1200" b="1" spc="-10" dirty="0">
                <a:solidFill>
                  <a:srgbClr val="1F1F1F"/>
                </a:solidFill>
                <a:latin typeface="Arial"/>
                <a:cs typeface="Arial"/>
              </a:rPr>
              <a:t>Zero-</a:t>
            </a:r>
            <a:r>
              <a:rPr sz="1200" b="1" dirty="0">
                <a:solidFill>
                  <a:srgbClr val="1F1F1F"/>
                </a:solidFill>
                <a:latin typeface="Arial"/>
                <a:cs typeface="Arial"/>
              </a:rPr>
              <a:t>Shot</a:t>
            </a:r>
            <a:r>
              <a:rPr sz="1200" b="1" spc="-1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1F1F1F"/>
                </a:solidFill>
                <a:latin typeface="Arial"/>
                <a:cs typeface="Arial"/>
              </a:rPr>
              <a:t>CIR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1000" i="1" dirty="0">
                <a:solidFill>
                  <a:srgbClr val="6B7280"/>
                </a:solidFill>
                <a:latin typeface="Arial"/>
                <a:cs typeface="Arial"/>
              </a:rPr>
              <a:t>e.g.,</a:t>
            </a:r>
            <a:r>
              <a:rPr sz="1000" i="1" spc="-15" dirty="0">
                <a:solidFill>
                  <a:srgbClr val="6B7280"/>
                </a:solidFill>
                <a:latin typeface="Arial"/>
                <a:cs typeface="Arial"/>
              </a:rPr>
              <a:t> </a:t>
            </a:r>
            <a:r>
              <a:rPr sz="1000" i="1" dirty="0">
                <a:solidFill>
                  <a:srgbClr val="6B7280"/>
                </a:solidFill>
                <a:latin typeface="Arial"/>
                <a:cs typeface="Arial"/>
              </a:rPr>
              <a:t>SEARLE</a:t>
            </a:r>
            <a:r>
              <a:rPr sz="1000" i="1" spc="-15" dirty="0">
                <a:solidFill>
                  <a:srgbClr val="6B7280"/>
                </a:solidFill>
                <a:latin typeface="Arial"/>
                <a:cs typeface="Arial"/>
              </a:rPr>
              <a:t> </a:t>
            </a:r>
            <a:r>
              <a:rPr sz="1000" i="1" dirty="0">
                <a:solidFill>
                  <a:srgbClr val="6B7280"/>
                </a:solidFill>
                <a:latin typeface="Arial"/>
                <a:cs typeface="Arial"/>
              </a:rPr>
              <a:t>&amp;</a:t>
            </a:r>
            <a:r>
              <a:rPr sz="1000" i="1" spc="-15" dirty="0">
                <a:solidFill>
                  <a:srgbClr val="6B7280"/>
                </a:solidFill>
                <a:latin typeface="Arial"/>
                <a:cs typeface="Arial"/>
              </a:rPr>
              <a:t> </a:t>
            </a:r>
            <a:r>
              <a:rPr sz="1000" i="1" spc="-10" dirty="0">
                <a:solidFill>
                  <a:srgbClr val="6B7280"/>
                </a:solidFill>
                <a:latin typeface="Arial"/>
                <a:cs typeface="Arial"/>
              </a:rPr>
              <a:t>Pic2Word</a:t>
            </a:r>
            <a:endParaRPr sz="10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178550" y="2601087"/>
            <a:ext cx="1916430" cy="53594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2299"/>
              </a:lnSpc>
              <a:spcBef>
                <a:spcPts val="70"/>
              </a:spcBef>
            </a:pPr>
            <a:r>
              <a:rPr sz="1100" dirty="0">
                <a:solidFill>
                  <a:srgbClr val="374151"/>
                </a:solidFill>
                <a:latin typeface="Arial"/>
                <a:cs typeface="Arial"/>
              </a:rPr>
              <a:t>Converts</a:t>
            </a:r>
            <a:r>
              <a:rPr sz="1100" spc="-30" dirty="0">
                <a:solidFill>
                  <a:srgbClr val="37415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374151"/>
                </a:solidFill>
                <a:latin typeface="Arial"/>
                <a:cs typeface="Arial"/>
              </a:rPr>
              <a:t>images</a:t>
            </a:r>
            <a:r>
              <a:rPr sz="1100" spc="-30" dirty="0">
                <a:solidFill>
                  <a:srgbClr val="37415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374151"/>
                </a:solidFill>
                <a:latin typeface="Arial"/>
                <a:cs typeface="Arial"/>
              </a:rPr>
              <a:t>into</a:t>
            </a:r>
            <a:r>
              <a:rPr sz="1100" spc="-25" dirty="0">
                <a:solidFill>
                  <a:srgbClr val="374151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374151"/>
                </a:solidFill>
                <a:latin typeface="Arial"/>
                <a:cs typeface="Arial"/>
              </a:rPr>
              <a:t>CLIP </a:t>
            </a:r>
            <a:r>
              <a:rPr sz="1100" spc="-10" dirty="0">
                <a:solidFill>
                  <a:srgbClr val="374151"/>
                </a:solidFill>
                <a:latin typeface="Arial"/>
                <a:cs typeface="Arial"/>
              </a:rPr>
              <a:t>"pseudo-</a:t>
            </a:r>
            <a:r>
              <a:rPr sz="1100" dirty="0">
                <a:solidFill>
                  <a:srgbClr val="374151"/>
                </a:solidFill>
                <a:latin typeface="Arial"/>
                <a:cs typeface="Arial"/>
              </a:rPr>
              <a:t>words"</a:t>
            </a:r>
            <a:r>
              <a:rPr sz="1100" spc="-20" dirty="0">
                <a:solidFill>
                  <a:srgbClr val="37415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374151"/>
                </a:solidFill>
                <a:latin typeface="Arial"/>
                <a:cs typeface="Arial"/>
              </a:rPr>
              <a:t>using</a:t>
            </a:r>
            <a:r>
              <a:rPr sz="1100" spc="-15" dirty="0">
                <a:solidFill>
                  <a:srgbClr val="37415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374151"/>
                </a:solidFill>
                <a:latin typeface="Arial"/>
                <a:cs typeface="Arial"/>
              </a:rPr>
              <a:t>LLMs</a:t>
            </a:r>
            <a:r>
              <a:rPr sz="1100" spc="-15" dirty="0">
                <a:solidFill>
                  <a:srgbClr val="374151"/>
                </a:solidFill>
                <a:latin typeface="Arial"/>
                <a:cs typeface="Arial"/>
              </a:rPr>
              <a:t> </a:t>
            </a:r>
            <a:r>
              <a:rPr sz="1100" spc="-25" dirty="0">
                <a:solidFill>
                  <a:srgbClr val="374151"/>
                </a:solidFill>
                <a:latin typeface="Arial"/>
                <a:cs typeface="Arial"/>
              </a:rPr>
              <a:t>or </a:t>
            </a:r>
            <a:r>
              <a:rPr sz="1100" spc="-10" dirty="0">
                <a:solidFill>
                  <a:srgbClr val="374151"/>
                </a:solidFill>
                <a:latin typeface="Arial"/>
                <a:cs typeface="Arial"/>
              </a:rPr>
              <a:t>specialized</a:t>
            </a:r>
            <a:r>
              <a:rPr sz="1100" dirty="0">
                <a:solidFill>
                  <a:srgbClr val="374151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374151"/>
                </a:solidFill>
                <a:latin typeface="Arial"/>
                <a:cs typeface="Arial"/>
              </a:rPr>
              <a:t>mappers.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81000" y="4286250"/>
            <a:ext cx="8382000" cy="476884"/>
          </a:xfrm>
          <a:custGeom>
            <a:avLst/>
            <a:gdLst/>
            <a:ahLst/>
            <a:cxnLst/>
            <a:rect l="l" t="t" r="r" b="b"/>
            <a:pathLst>
              <a:path w="8382000" h="476885">
                <a:moveTo>
                  <a:pt x="8305775" y="476399"/>
                </a:moveTo>
                <a:lnTo>
                  <a:pt x="76223" y="476399"/>
                </a:lnTo>
                <a:lnTo>
                  <a:pt x="46554" y="470409"/>
                </a:lnTo>
                <a:lnTo>
                  <a:pt x="22325" y="454074"/>
                </a:lnTo>
                <a:lnTo>
                  <a:pt x="5990" y="429845"/>
                </a:lnTo>
                <a:lnTo>
                  <a:pt x="0" y="400176"/>
                </a:lnTo>
                <a:lnTo>
                  <a:pt x="0" y="76223"/>
                </a:lnTo>
                <a:lnTo>
                  <a:pt x="5990" y="46554"/>
                </a:lnTo>
                <a:lnTo>
                  <a:pt x="22325" y="22325"/>
                </a:lnTo>
                <a:lnTo>
                  <a:pt x="46554" y="5990"/>
                </a:lnTo>
                <a:lnTo>
                  <a:pt x="76223" y="0"/>
                </a:lnTo>
                <a:lnTo>
                  <a:pt x="8305775" y="0"/>
                </a:lnTo>
                <a:lnTo>
                  <a:pt x="8348065" y="12806"/>
                </a:lnTo>
                <a:lnTo>
                  <a:pt x="8376197" y="47054"/>
                </a:lnTo>
                <a:lnTo>
                  <a:pt x="8381999" y="76223"/>
                </a:lnTo>
                <a:lnTo>
                  <a:pt x="8381999" y="400176"/>
                </a:lnTo>
                <a:lnTo>
                  <a:pt x="8376009" y="429845"/>
                </a:lnTo>
                <a:lnTo>
                  <a:pt x="8359674" y="454074"/>
                </a:lnTo>
                <a:lnTo>
                  <a:pt x="8335445" y="470409"/>
                </a:lnTo>
                <a:lnTo>
                  <a:pt x="8305775" y="476399"/>
                </a:lnTo>
                <a:close/>
              </a:path>
            </a:pathLst>
          </a:custGeom>
          <a:solidFill>
            <a:srgbClr val="F3F4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557128" y="4415166"/>
            <a:ext cx="60299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981E31"/>
                </a:solidFill>
                <a:latin typeface="Arial"/>
                <a:cs typeface="Arial"/>
              </a:rPr>
              <a:t>Standard</a:t>
            </a:r>
            <a:r>
              <a:rPr sz="1200" b="1" spc="-25" dirty="0">
                <a:solidFill>
                  <a:srgbClr val="981E3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981E31"/>
                </a:solidFill>
                <a:latin typeface="Arial"/>
                <a:cs typeface="Arial"/>
              </a:rPr>
              <a:t>Benchmark:</a:t>
            </a:r>
            <a:r>
              <a:rPr sz="1200" b="1" spc="-15" dirty="0">
                <a:solidFill>
                  <a:srgbClr val="981E31"/>
                </a:solidFill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CIRR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(Real-</a:t>
            </a:r>
            <a:r>
              <a:rPr sz="1200" dirty="0">
                <a:latin typeface="Arial"/>
                <a:cs typeface="Arial"/>
              </a:rPr>
              <a:t>life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images),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FashionIQ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(Clothing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attribute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modifications)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4762" y="-4762"/>
            <a:ext cx="9153525" cy="720090"/>
            <a:chOff x="-4762" y="-4762"/>
            <a:chExt cx="9153525" cy="72009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710565"/>
            </a:xfrm>
            <a:custGeom>
              <a:avLst/>
              <a:gdLst/>
              <a:ahLst/>
              <a:cxnLst/>
              <a:rect l="l" t="t" r="r" b="b"/>
              <a:pathLst>
                <a:path w="9144000" h="710565">
                  <a:moveTo>
                    <a:pt x="9143999" y="710399"/>
                  </a:moveTo>
                  <a:lnTo>
                    <a:pt x="0" y="710399"/>
                  </a:lnTo>
                  <a:lnTo>
                    <a:pt x="0" y="0"/>
                  </a:lnTo>
                  <a:lnTo>
                    <a:pt x="9143999" y="0"/>
                  </a:lnTo>
                  <a:lnTo>
                    <a:pt x="9143999" y="710399"/>
                  </a:lnTo>
                  <a:close/>
                </a:path>
              </a:pathLst>
            </a:custGeom>
            <a:solidFill>
              <a:srgbClr val="981E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9144000" cy="710565"/>
            </a:xfrm>
            <a:custGeom>
              <a:avLst/>
              <a:gdLst/>
              <a:ahLst/>
              <a:cxnLst/>
              <a:rect l="l" t="t" r="r" b="b"/>
              <a:pathLst>
                <a:path w="9144000" h="710565">
                  <a:moveTo>
                    <a:pt x="0" y="0"/>
                  </a:moveTo>
                  <a:lnTo>
                    <a:pt x="9143999" y="0"/>
                  </a:lnTo>
                  <a:lnTo>
                    <a:pt x="9143999" y="710399"/>
                  </a:lnTo>
                  <a:lnTo>
                    <a:pt x="0" y="7103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">
              <a:lnSpc>
                <a:spcPct val="100000"/>
              </a:lnSpc>
              <a:spcBef>
                <a:spcPts val="100"/>
              </a:spcBef>
            </a:pPr>
            <a:r>
              <a:rPr dirty="0"/>
              <a:t>BLIP:</a:t>
            </a:r>
            <a:r>
              <a:rPr spc="-114" dirty="0"/>
              <a:t> </a:t>
            </a:r>
            <a:r>
              <a:rPr dirty="0"/>
              <a:t>A</a:t>
            </a:r>
            <a:r>
              <a:rPr spc="-110" dirty="0"/>
              <a:t> </a:t>
            </a:r>
            <a:r>
              <a:rPr spc="-60" dirty="0"/>
              <a:t>Two-</a:t>
            </a:r>
            <a:r>
              <a:rPr dirty="0"/>
              <a:t>Stage</a:t>
            </a:r>
            <a:r>
              <a:rPr spc="-40" dirty="0"/>
              <a:t> </a:t>
            </a:r>
            <a:r>
              <a:rPr dirty="0"/>
              <a:t>Pipeline</a:t>
            </a:r>
            <a:r>
              <a:rPr spc="-40" dirty="0"/>
              <a:t> </a:t>
            </a:r>
            <a:r>
              <a:rPr dirty="0"/>
              <a:t>for</a:t>
            </a:r>
            <a:r>
              <a:rPr spc="-40" dirty="0"/>
              <a:t> </a:t>
            </a:r>
            <a:r>
              <a:rPr dirty="0"/>
              <a:t>I2T</a:t>
            </a:r>
            <a:r>
              <a:rPr spc="-40" dirty="0"/>
              <a:t> </a:t>
            </a:r>
            <a:r>
              <a:rPr dirty="0"/>
              <a:t>&amp;</a:t>
            </a:r>
            <a:r>
              <a:rPr spc="-40" dirty="0"/>
              <a:t> </a:t>
            </a:r>
            <a:r>
              <a:rPr dirty="0"/>
              <a:t>T2I</a:t>
            </a:r>
            <a:r>
              <a:rPr spc="-40" dirty="0"/>
              <a:t> </a:t>
            </a:r>
            <a:r>
              <a:rPr spc="-10" dirty="0"/>
              <a:t>Retrieval</a:t>
            </a: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02600" y="51874"/>
            <a:ext cx="525174" cy="606650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4805362" y="947737"/>
            <a:ext cx="4058285" cy="2867025"/>
            <a:chOff x="4805362" y="947737"/>
            <a:chExt cx="4058285" cy="2867025"/>
          </a:xfrm>
        </p:grpSpPr>
        <p:sp>
          <p:nvSpPr>
            <p:cNvPr id="8" name="object 8"/>
            <p:cNvSpPr/>
            <p:nvPr/>
          </p:nvSpPr>
          <p:spPr>
            <a:xfrm>
              <a:off x="4810125" y="952500"/>
              <a:ext cx="4048760" cy="2857500"/>
            </a:xfrm>
            <a:custGeom>
              <a:avLst/>
              <a:gdLst/>
              <a:ahLst/>
              <a:cxnLst/>
              <a:rect l="l" t="t" r="r" b="b"/>
              <a:pathLst>
                <a:path w="4048759" h="2857500">
                  <a:moveTo>
                    <a:pt x="0" y="114299"/>
                  </a:moveTo>
                  <a:lnTo>
                    <a:pt x="8982" y="69809"/>
                  </a:lnTo>
                  <a:lnTo>
                    <a:pt x="33477" y="33477"/>
                  </a:lnTo>
                  <a:lnTo>
                    <a:pt x="69809" y="8982"/>
                  </a:lnTo>
                  <a:lnTo>
                    <a:pt x="114299" y="0"/>
                  </a:lnTo>
                  <a:lnTo>
                    <a:pt x="3933899" y="0"/>
                  </a:lnTo>
                  <a:lnTo>
                    <a:pt x="3977640" y="8700"/>
                  </a:lnTo>
                  <a:lnTo>
                    <a:pt x="4014722" y="33477"/>
                  </a:lnTo>
                  <a:lnTo>
                    <a:pt x="4039499" y="70559"/>
                  </a:lnTo>
                  <a:lnTo>
                    <a:pt x="4048199" y="114299"/>
                  </a:lnTo>
                  <a:lnTo>
                    <a:pt x="4048199" y="2743199"/>
                  </a:lnTo>
                  <a:lnTo>
                    <a:pt x="4039217" y="2787690"/>
                  </a:lnTo>
                  <a:lnTo>
                    <a:pt x="4014722" y="2824022"/>
                  </a:lnTo>
                  <a:lnTo>
                    <a:pt x="3978390" y="2848517"/>
                  </a:lnTo>
                  <a:lnTo>
                    <a:pt x="3933899" y="2857499"/>
                  </a:lnTo>
                  <a:lnTo>
                    <a:pt x="114299" y="2857499"/>
                  </a:lnTo>
                  <a:lnTo>
                    <a:pt x="69809" y="2848517"/>
                  </a:lnTo>
                  <a:lnTo>
                    <a:pt x="33477" y="2824022"/>
                  </a:lnTo>
                  <a:lnTo>
                    <a:pt x="8982" y="2787690"/>
                  </a:lnTo>
                  <a:lnTo>
                    <a:pt x="0" y="2743199"/>
                  </a:lnTo>
                  <a:lnTo>
                    <a:pt x="0" y="114299"/>
                  </a:lnTo>
                  <a:close/>
                </a:path>
              </a:pathLst>
            </a:custGeom>
            <a:ln w="9524">
              <a:solidFill>
                <a:srgbClr val="E0E0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27978" y="1047750"/>
              <a:ext cx="3835096" cy="215279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67312" y="3286125"/>
              <a:ext cx="3333899" cy="266699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5039692" y="3944620"/>
            <a:ext cx="3589654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000" i="1" dirty="0">
                <a:solidFill>
                  <a:srgbClr val="5F6368"/>
                </a:solidFill>
                <a:latin typeface="Arial"/>
                <a:cs typeface="Arial"/>
              </a:rPr>
              <a:t>Bootstrapping</a:t>
            </a:r>
            <a:r>
              <a:rPr sz="1000" i="1" spc="-20" dirty="0">
                <a:solidFill>
                  <a:srgbClr val="5F6368"/>
                </a:solidFill>
                <a:latin typeface="Arial"/>
                <a:cs typeface="Arial"/>
              </a:rPr>
              <a:t> </a:t>
            </a:r>
            <a:r>
              <a:rPr sz="1000" i="1" spc="-10" dirty="0">
                <a:solidFill>
                  <a:srgbClr val="5F6368"/>
                </a:solidFill>
                <a:latin typeface="Arial"/>
                <a:cs typeface="Arial"/>
              </a:rPr>
              <a:t>Language-</a:t>
            </a:r>
            <a:r>
              <a:rPr sz="1000" i="1" dirty="0">
                <a:solidFill>
                  <a:srgbClr val="5F6368"/>
                </a:solidFill>
                <a:latin typeface="Arial"/>
                <a:cs typeface="Arial"/>
              </a:rPr>
              <a:t>Image</a:t>
            </a:r>
            <a:r>
              <a:rPr sz="1000" i="1" spc="-15" dirty="0">
                <a:solidFill>
                  <a:srgbClr val="5F6368"/>
                </a:solidFill>
                <a:latin typeface="Arial"/>
                <a:cs typeface="Arial"/>
              </a:rPr>
              <a:t> </a:t>
            </a:r>
            <a:r>
              <a:rPr sz="1000" i="1" spc="-10" dirty="0">
                <a:solidFill>
                  <a:srgbClr val="5F6368"/>
                </a:solidFill>
                <a:latin typeface="Arial"/>
                <a:cs typeface="Arial"/>
              </a:rPr>
              <a:t>Pre-</a:t>
            </a:r>
            <a:r>
              <a:rPr sz="1000" i="1" dirty="0">
                <a:solidFill>
                  <a:srgbClr val="5F6368"/>
                </a:solidFill>
                <a:latin typeface="Arial"/>
                <a:cs typeface="Arial"/>
              </a:rPr>
              <a:t>training</a:t>
            </a:r>
            <a:r>
              <a:rPr sz="1000" i="1" spc="-20" dirty="0">
                <a:solidFill>
                  <a:srgbClr val="5F6368"/>
                </a:solidFill>
                <a:latin typeface="Arial"/>
                <a:cs typeface="Arial"/>
              </a:rPr>
              <a:t> </a:t>
            </a:r>
            <a:r>
              <a:rPr sz="1000" i="1" dirty="0">
                <a:solidFill>
                  <a:srgbClr val="5F6368"/>
                </a:solidFill>
                <a:latin typeface="Arial"/>
                <a:cs typeface="Arial"/>
              </a:rPr>
              <a:t>(BLIP)</a:t>
            </a:r>
            <a:r>
              <a:rPr sz="1000" i="1" spc="-15" dirty="0">
                <a:solidFill>
                  <a:srgbClr val="5F6368"/>
                </a:solidFill>
                <a:latin typeface="Arial"/>
                <a:cs typeface="Arial"/>
              </a:rPr>
              <a:t> </a:t>
            </a:r>
            <a:r>
              <a:rPr sz="1000" i="1" spc="-10" dirty="0">
                <a:solidFill>
                  <a:srgbClr val="5F6368"/>
                </a:solidFill>
                <a:latin typeface="Arial"/>
                <a:cs typeface="Arial"/>
              </a:rPr>
              <a:t>architecture </a:t>
            </a:r>
            <a:r>
              <a:rPr sz="1000" i="1" dirty="0">
                <a:solidFill>
                  <a:srgbClr val="5F6368"/>
                </a:solidFill>
                <a:latin typeface="Arial"/>
                <a:cs typeface="Arial"/>
              </a:rPr>
              <a:t>effectively</a:t>
            </a:r>
            <a:r>
              <a:rPr sz="1000" i="1" spc="-20" dirty="0">
                <a:solidFill>
                  <a:srgbClr val="5F6368"/>
                </a:solidFill>
                <a:latin typeface="Arial"/>
                <a:cs typeface="Arial"/>
              </a:rPr>
              <a:t> </a:t>
            </a:r>
            <a:r>
              <a:rPr sz="1000" i="1" dirty="0">
                <a:solidFill>
                  <a:srgbClr val="5F6368"/>
                </a:solidFill>
                <a:latin typeface="Arial"/>
                <a:cs typeface="Arial"/>
              </a:rPr>
              <a:t>handles</a:t>
            </a:r>
            <a:r>
              <a:rPr sz="1000" i="1" spc="-20" dirty="0">
                <a:solidFill>
                  <a:srgbClr val="5F6368"/>
                </a:solidFill>
                <a:latin typeface="Arial"/>
                <a:cs typeface="Arial"/>
              </a:rPr>
              <a:t> </a:t>
            </a:r>
            <a:r>
              <a:rPr sz="1000" i="1" dirty="0">
                <a:solidFill>
                  <a:srgbClr val="5F6368"/>
                </a:solidFill>
                <a:latin typeface="Arial"/>
                <a:cs typeface="Arial"/>
              </a:rPr>
              <a:t>noisy</a:t>
            </a:r>
            <a:r>
              <a:rPr sz="1000" i="1" spc="-15" dirty="0">
                <a:solidFill>
                  <a:srgbClr val="5F6368"/>
                </a:solidFill>
                <a:latin typeface="Arial"/>
                <a:cs typeface="Arial"/>
              </a:rPr>
              <a:t> </a:t>
            </a:r>
            <a:r>
              <a:rPr sz="1000" i="1" dirty="0">
                <a:solidFill>
                  <a:srgbClr val="5F6368"/>
                </a:solidFill>
                <a:latin typeface="Arial"/>
                <a:cs typeface="Arial"/>
              </a:rPr>
              <a:t>web</a:t>
            </a:r>
            <a:r>
              <a:rPr sz="1000" i="1" spc="-20" dirty="0">
                <a:solidFill>
                  <a:srgbClr val="5F6368"/>
                </a:solidFill>
                <a:latin typeface="Arial"/>
                <a:cs typeface="Arial"/>
              </a:rPr>
              <a:t> </a:t>
            </a:r>
            <a:r>
              <a:rPr sz="1000" i="1" dirty="0">
                <a:solidFill>
                  <a:srgbClr val="5F6368"/>
                </a:solidFill>
                <a:latin typeface="Arial"/>
                <a:cs typeface="Arial"/>
              </a:rPr>
              <a:t>data</a:t>
            </a:r>
            <a:r>
              <a:rPr sz="1000" i="1" spc="-20" dirty="0">
                <a:solidFill>
                  <a:srgbClr val="5F6368"/>
                </a:solidFill>
                <a:latin typeface="Arial"/>
                <a:cs typeface="Arial"/>
              </a:rPr>
              <a:t> </a:t>
            </a:r>
            <a:r>
              <a:rPr sz="1000" i="1" dirty="0">
                <a:solidFill>
                  <a:srgbClr val="5F6368"/>
                </a:solidFill>
                <a:latin typeface="Arial"/>
                <a:cs typeface="Arial"/>
              </a:rPr>
              <a:t>through</a:t>
            </a:r>
            <a:r>
              <a:rPr sz="1000" i="1" spc="-15" dirty="0">
                <a:solidFill>
                  <a:srgbClr val="5F6368"/>
                </a:solidFill>
                <a:latin typeface="Arial"/>
                <a:cs typeface="Arial"/>
              </a:rPr>
              <a:t> </a:t>
            </a:r>
            <a:r>
              <a:rPr sz="1000" i="1" dirty="0">
                <a:solidFill>
                  <a:srgbClr val="5F6368"/>
                </a:solidFill>
                <a:latin typeface="Arial"/>
                <a:cs typeface="Arial"/>
              </a:rPr>
              <a:t>unified</a:t>
            </a:r>
            <a:r>
              <a:rPr sz="1000" i="1" spc="-20" dirty="0">
                <a:solidFill>
                  <a:srgbClr val="5F6368"/>
                </a:solidFill>
                <a:latin typeface="Arial"/>
                <a:cs typeface="Arial"/>
              </a:rPr>
              <a:t> </a:t>
            </a:r>
            <a:r>
              <a:rPr sz="1000" i="1" dirty="0">
                <a:solidFill>
                  <a:srgbClr val="5F6368"/>
                </a:solidFill>
                <a:latin typeface="Arial"/>
                <a:cs typeface="Arial"/>
              </a:rPr>
              <a:t>filtering</a:t>
            </a:r>
            <a:r>
              <a:rPr sz="1000" i="1" spc="-20" dirty="0">
                <a:solidFill>
                  <a:srgbClr val="5F6368"/>
                </a:solidFill>
                <a:latin typeface="Arial"/>
                <a:cs typeface="Arial"/>
              </a:rPr>
              <a:t> </a:t>
            </a:r>
            <a:r>
              <a:rPr sz="1000" i="1" spc="-25" dirty="0">
                <a:solidFill>
                  <a:srgbClr val="5F6368"/>
                </a:solidFill>
                <a:latin typeface="Arial"/>
                <a:cs typeface="Arial"/>
              </a:rPr>
              <a:t>and </a:t>
            </a:r>
            <a:r>
              <a:rPr sz="1000" i="1" spc="-10" dirty="0">
                <a:solidFill>
                  <a:srgbClr val="5F6368"/>
                </a:solidFill>
                <a:latin typeface="Arial"/>
                <a:cs typeface="Arial"/>
              </a:rPr>
              <a:t>generation.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58800" y="1029461"/>
            <a:ext cx="3596004" cy="2161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1F1F1F"/>
                </a:solidFill>
                <a:latin typeface="Arial"/>
                <a:cs typeface="Arial"/>
              </a:rPr>
              <a:t>The</a:t>
            </a:r>
            <a:r>
              <a:rPr sz="1100" b="1" spc="-1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F1F1F"/>
                </a:solidFill>
                <a:latin typeface="Arial"/>
                <a:cs typeface="Arial"/>
              </a:rPr>
              <a:t>Limitation</a:t>
            </a:r>
            <a:r>
              <a:rPr sz="1100" b="1" spc="-1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F1F1F"/>
                </a:solidFill>
                <a:latin typeface="Arial"/>
                <a:cs typeface="Arial"/>
              </a:rPr>
              <a:t>of</a:t>
            </a:r>
            <a:r>
              <a:rPr sz="1100" b="1" spc="-1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100" b="1" spc="-20" dirty="0">
                <a:solidFill>
                  <a:srgbClr val="1F1F1F"/>
                </a:solidFill>
                <a:latin typeface="Arial"/>
                <a:cs typeface="Arial"/>
              </a:rPr>
              <a:t>Dual-</a:t>
            </a:r>
            <a:r>
              <a:rPr sz="1100" b="1" spc="-10" dirty="0">
                <a:solidFill>
                  <a:srgbClr val="1F1F1F"/>
                </a:solidFill>
                <a:latin typeface="Arial"/>
                <a:cs typeface="Arial"/>
              </a:rPr>
              <a:t>Encoders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35"/>
              </a:spcBef>
            </a:pPr>
            <a:endParaRPr sz="11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sz="1100" dirty="0">
                <a:solidFill>
                  <a:srgbClr val="3C4043"/>
                </a:solidFill>
                <a:latin typeface="Arial"/>
                <a:cs typeface="Arial"/>
              </a:rPr>
              <a:t>Simple</a:t>
            </a:r>
            <a:r>
              <a:rPr sz="1100" spc="-50" dirty="0">
                <a:solidFill>
                  <a:srgbClr val="3C4043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3C4043"/>
                </a:solidFill>
                <a:latin typeface="Arial"/>
                <a:cs typeface="Arial"/>
              </a:rPr>
              <a:t>linear</a:t>
            </a:r>
            <a:r>
              <a:rPr sz="1100" spc="-45" dirty="0">
                <a:solidFill>
                  <a:srgbClr val="3C4043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3C4043"/>
                </a:solidFill>
                <a:latin typeface="Arial"/>
                <a:cs typeface="Arial"/>
              </a:rPr>
              <a:t>projections</a:t>
            </a:r>
            <a:r>
              <a:rPr sz="1100" spc="-45" dirty="0">
                <a:solidFill>
                  <a:srgbClr val="3C4043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3C4043"/>
                </a:solidFill>
                <a:latin typeface="Arial"/>
                <a:cs typeface="Arial"/>
              </a:rPr>
              <a:t>struggle</a:t>
            </a:r>
            <a:r>
              <a:rPr sz="1100" spc="-50" dirty="0">
                <a:solidFill>
                  <a:srgbClr val="3C4043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3C4043"/>
                </a:solidFill>
                <a:latin typeface="Arial"/>
                <a:cs typeface="Arial"/>
              </a:rPr>
              <a:t>with</a:t>
            </a:r>
            <a:r>
              <a:rPr sz="1100" spc="-45" dirty="0">
                <a:solidFill>
                  <a:srgbClr val="3C4043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3C4043"/>
                </a:solidFill>
                <a:latin typeface="Arial"/>
                <a:cs typeface="Arial"/>
              </a:rPr>
              <a:t>complex</a:t>
            </a:r>
            <a:r>
              <a:rPr sz="1100" spc="-45" dirty="0">
                <a:solidFill>
                  <a:srgbClr val="3C4043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3C4043"/>
                </a:solidFill>
                <a:latin typeface="Arial"/>
                <a:cs typeface="Arial"/>
              </a:rPr>
              <a:t>semantics </a:t>
            </a:r>
            <a:r>
              <a:rPr sz="1100" dirty="0">
                <a:solidFill>
                  <a:srgbClr val="3C4043"/>
                </a:solidFill>
                <a:latin typeface="Arial"/>
                <a:cs typeface="Arial"/>
              </a:rPr>
              <a:t>and</a:t>
            </a:r>
            <a:r>
              <a:rPr sz="1100" spc="-25" dirty="0">
                <a:solidFill>
                  <a:srgbClr val="3C4043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3C4043"/>
                </a:solidFill>
                <a:latin typeface="Arial"/>
                <a:cs typeface="Arial"/>
              </a:rPr>
              <a:t>noisy</a:t>
            </a:r>
            <a:r>
              <a:rPr sz="1100" spc="-25" dirty="0">
                <a:solidFill>
                  <a:srgbClr val="3C4043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3C4043"/>
                </a:solidFill>
                <a:latin typeface="Arial"/>
                <a:cs typeface="Arial"/>
              </a:rPr>
              <a:t>web</a:t>
            </a:r>
            <a:r>
              <a:rPr sz="1100" spc="-25" dirty="0">
                <a:solidFill>
                  <a:srgbClr val="3C4043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3C4043"/>
                </a:solidFill>
                <a:latin typeface="Arial"/>
                <a:cs typeface="Arial"/>
              </a:rPr>
              <a:t>data.</a:t>
            </a:r>
            <a:r>
              <a:rPr sz="1100" spc="-25" dirty="0">
                <a:solidFill>
                  <a:srgbClr val="3C4043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3C4043"/>
                </a:solidFill>
                <a:latin typeface="Arial"/>
                <a:cs typeface="Arial"/>
              </a:rPr>
              <a:t>BLIP</a:t>
            </a:r>
            <a:r>
              <a:rPr sz="1100" spc="-40" dirty="0">
                <a:solidFill>
                  <a:srgbClr val="3C4043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3C4043"/>
                </a:solidFill>
                <a:latin typeface="Arial"/>
                <a:cs typeface="Arial"/>
              </a:rPr>
              <a:t>introduces</a:t>
            </a:r>
            <a:r>
              <a:rPr sz="1100" spc="-25" dirty="0">
                <a:solidFill>
                  <a:srgbClr val="3C4043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3C4043"/>
                </a:solidFill>
                <a:latin typeface="Arial"/>
                <a:cs typeface="Arial"/>
              </a:rPr>
              <a:t>a</a:t>
            </a:r>
            <a:r>
              <a:rPr sz="1100" spc="-25" dirty="0">
                <a:solidFill>
                  <a:srgbClr val="3C4043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3C4043"/>
                </a:solidFill>
                <a:latin typeface="Arial"/>
                <a:cs typeface="Arial"/>
              </a:rPr>
              <a:t>two-</a:t>
            </a:r>
            <a:r>
              <a:rPr sz="1100" dirty="0">
                <a:solidFill>
                  <a:srgbClr val="3C4043"/>
                </a:solidFill>
                <a:latin typeface="Arial"/>
                <a:cs typeface="Arial"/>
              </a:rPr>
              <a:t>stage</a:t>
            </a:r>
            <a:r>
              <a:rPr sz="1100" spc="-20" dirty="0">
                <a:solidFill>
                  <a:srgbClr val="3C4043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3C4043"/>
                </a:solidFill>
                <a:latin typeface="Arial"/>
                <a:cs typeface="Arial"/>
              </a:rPr>
              <a:t>pipeline </a:t>
            </a:r>
            <a:r>
              <a:rPr sz="1100" dirty="0">
                <a:solidFill>
                  <a:srgbClr val="3C4043"/>
                </a:solidFill>
                <a:latin typeface="Arial"/>
                <a:cs typeface="Arial"/>
              </a:rPr>
              <a:t>for</a:t>
            </a:r>
            <a:r>
              <a:rPr sz="1100" spc="-40" dirty="0">
                <a:solidFill>
                  <a:srgbClr val="3C4043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3C4043"/>
                </a:solidFill>
                <a:latin typeface="Arial"/>
                <a:cs typeface="Arial"/>
              </a:rPr>
              <a:t>precise</a:t>
            </a:r>
            <a:r>
              <a:rPr sz="1100" spc="-40" dirty="0">
                <a:solidFill>
                  <a:srgbClr val="3C4043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3C4043"/>
                </a:solidFill>
                <a:latin typeface="Arial"/>
                <a:cs typeface="Arial"/>
              </a:rPr>
              <a:t>retrieval.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sz="11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sz="1300" b="1" dirty="0">
                <a:solidFill>
                  <a:srgbClr val="981E31"/>
                </a:solidFill>
                <a:latin typeface="Arial"/>
                <a:cs typeface="Arial"/>
              </a:rPr>
              <a:t>The</a:t>
            </a:r>
            <a:r>
              <a:rPr sz="1300" b="1" spc="-25" dirty="0">
                <a:solidFill>
                  <a:srgbClr val="981E31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981E31"/>
                </a:solidFill>
                <a:latin typeface="Arial"/>
                <a:cs typeface="Arial"/>
              </a:rPr>
              <a:t>Retrieval</a:t>
            </a:r>
            <a:r>
              <a:rPr sz="1300" b="1" spc="-25" dirty="0">
                <a:solidFill>
                  <a:srgbClr val="981E31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981E31"/>
                </a:solidFill>
                <a:latin typeface="Arial"/>
                <a:cs typeface="Arial"/>
              </a:rPr>
              <a:t>Mechanics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35"/>
              </a:spcBef>
            </a:pPr>
            <a:r>
              <a:rPr sz="1100" b="1" dirty="0">
                <a:solidFill>
                  <a:srgbClr val="1F1F1F"/>
                </a:solidFill>
                <a:latin typeface="Arial"/>
                <a:cs typeface="Arial"/>
              </a:rPr>
              <a:t>Step</a:t>
            </a:r>
            <a:r>
              <a:rPr sz="1100" b="1" spc="-3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F1F1F"/>
                </a:solidFill>
                <a:latin typeface="Arial"/>
                <a:cs typeface="Arial"/>
              </a:rPr>
              <a:t>1:</a:t>
            </a:r>
            <a:r>
              <a:rPr sz="1100" b="1" spc="-3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1F1F1F"/>
                </a:solidFill>
                <a:latin typeface="Arial"/>
                <a:cs typeface="Arial"/>
              </a:rPr>
              <a:t>Image-Text</a:t>
            </a:r>
            <a:r>
              <a:rPr sz="1100" b="1" spc="-3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F1F1F"/>
                </a:solidFill>
                <a:latin typeface="Arial"/>
                <a:cs typeface="Arial"/>
              </a:rPr>
              <a:t>Contrastive</a:t>
            </a:r>
            <a:r>
              <a:rPr sz="1100" b="1" spc="-3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1F1F1F"/>
                </a:solidFill>
                <a:latin typeface="Arial"/>
                <a:cs typeface="Arial"/>
              </a:rPr>
              <a:t>(ITC)</a:t>
            </a:r>
            <a:endParaRPr sz="1100">
              <a:latin typeface="Arial"/>
              <a:cs typeface="Arial"/>
            </a:endParaRPr>
          </a:p>
          <a:p>
            <a:pPr marL="12700" marR="201930">
              <a:lnSpc>
                <a:spcPct val="100000"/>
              </a:lnSpc>
              <a:spcBef>
                <a:spcPts val="375"/>
              </a:spcBef>
            </a:pPr>
            <a:r>
              <a:rPr sz="1050" dirty="0">
                <a:solidFill>
                  <a:srgbClr val="3C4043"/>
                </a:solidFill>
                <a:latin typeface="Arial"/>
                <a:cs typeface="Arial"/>
              </a:rPr>
              <a:t>Fast</a:t>
            </a:r>
            <a:r>
              <a:rPr sz="1050" spc="-25" dirty="0">
                <a:solidFill>
                  <a:srgbClr val="3C4043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3C4043"/>
                </a:solidFill>
                <a:latin typeface="Arial"/>
                <a:cs typeface="Arial"/>
              </a:rPr>
              <a:t>dual-</a:t>
            </a:r>
            <a:r>
              <a:rPr sz="1050" dirty="0">
                <a:solidFill>
                  <a:srgbClr val="3C4043"/>
                </a:solidFill>
                <a:latin typeface="Arial"/>
                <a:cs typeface="Arial"/>
              </a:rPr>
              <a:t>encoder</a:t>
            </a:r>
            <a:r>
              <a:rPr sz="1050" spc="-20" dirty="0">
                <a:solidFill>
                  <a:srgbClr val="3C4043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3C4043"/>
                </a:solidFill>
                <a:latin typeface="Arial"/>
                <a:cs typeface="Arial"/>
              </a:rPr>
              <a:t>search.</a:t>
            </a:r>
            <a:r>
              <a:rPr sz="1050" spc="-20" dirty="0">
                <a:solidFill>
                  <a:srgbClr val="3C4043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3C4043"/>
                </a:solidFill>
                <a:latin typeface="Arial"/>
                <a:cs typeface="Arial"/>
              </a:rPr>
              <a:t>Used</a:t>
            </a:r>
            <a:r>
              <a:rPr sz="1050" spc="-20" dirty="0">
                <a:solidFill>
                  <a:srgbClr val="3C4043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3C4043"/>
                </a:solidFill>
                <a:latin typeface="Arial"/>
                <a:cs typeface="Arial"/>
              </a:rPr>
              <a:t>to</a:t>
            </a:r>
            <a:r>
              <a:rPr sz="1050" spc="-25" dirty="0">
                <a:solidFill>
                  <a:srgbClr val="3C4043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3C4043"/>
                </a:solidFill>
                <a:latin typeface="Arial"/>
                <a:cs typeface="Arial"/>
              </a:rPr>
              <a:t>retrieve</a:t>
            </a:r>
            <a:r>
              <a:rPr sz="1050" spc="-20" dirty="0">
                <a:solidFill>
                  <a:srgbClr val="3C4043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3C4043"/>
                </a:solidFill>
                <a:latin typeface="Arial"/>
                <a:cs typeface="Arial"/>
              </a:rPr>
              <a:t>the</a:t>
            </a:r>
            <a:r>
              <a:rPr sz="1050" spc="-20" dirty="0">
                <a:solidFill>
                  <a:srgbClr val="3C4043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3C4043"/>
                </a:solidFill>
                <a:latin typeface="Arial"/>
                <a:cs typeface="Arial"/>
              </a:rPr>
              <a:t>top-</a:t>
            </a:r>
            <a:r>
              <a:rPr sz="1050" i="1" spc="-50" dirty="0">
                <a:solidFill>
                  <a:srgbClr val="3C4043"/>
                </a:solidFill>
                <a:latin typeface="Arial"/>
                <a:cs typeface="Arial"/>
              </a:rPr>
              <a:t>k </a:t>
            </a:r>
            <a:r>
              <a:rPr sz="1050" dirty="0">
                <a:solidFill>
                  <a:srgbClr val="3C4043"/>
                </a:solidFill>
                <a:latin typeface="Arial"/>
                <a:cs typeface="Arial"/>
              </a:rPr>
              <a:t>candidates</a:t>
            </a:r>
            <a:r>
              <a:rPr sz="1050" spc="-20" dirty="0">
                <a:solidFill>
                  <a:srgbClr val="3C4043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3C4043"/>
                </a:solidFill>
                <a:latin typeface="Arial"/>
                <a:cs typeface="Arial"/>
              </a:rPr>
              <a:t>from</a:t>
            </a:r>
            <a:r>
              <a:rPr sz="1050" spc="-20" dirty="0">
                <a:solidFill>
                  <a:srgbClr val="3C4043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3C4043"/>
                </a:solidFill>
                <a:latin typeface="Arial"/>
                <a:cs typeface="Arial"/>
              </a:rPr>
              <a:t>a</a:t>
            </a:r>
            <a:r>
              <a:rPr sz="1050" spc="-20" dirty="0">
                <a:solidFill>
                  <a:srgbClr val="3C4043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3C4043"/>
                </a:solidFill>
                <a:latin typeface="Arial"/>
                <a:cs typeface="Arial"/>
              </a:rPr>
              <a:t>massive</a:t>
            </a:r>
            <a:r>
              <a:rPr sz="1050" spc="-20" dirty="0">
                <a:solidFill>
                  <a:srgbClr val="3C4043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3C4043"/>
                </a:solidFill>
                <a:latin typeface="Arial"/>
                <a:cs typeface="Arial"/>
              </a:rPr>
              <a:t>database</a:t>
            </a:r>
            <a:r>
              <a:rPr sz="1050" spc="-20" dirty="0">
                <a:solidFill>
                  <a:srgbClr val="3C4043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3C4043"/>
                </a:solidFill>
                <a:latin typeface="Arial"/>
                <a:cs typeface="Arial"/>
              </a:rPr>
              <a:t>for</a:t>
            </a:r>
            <a:r>
              <a:rPr sz="1050" spc="-20" dirty="0">
                <a:solidFill>
                  <a:srgbClr val="3C4043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3C4043"/>
                </a:solidFill>
                <a:latin typeface="Arial"/>
                <a:cs typeface="Arial"/>
              </a:rPr>
              <a:t>both</a:t>
            </a:r>
            <a:r>
              <a:rPr sz="1050" spc="-20" dirty="0">
                <a:solidFill>
                  <a:srgbClr val="3C4043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3C4043"/>
                </a:solidFill>
                <a:latin typeface="Arial"/>
                <a:cs typeface="Arial"/>
              </a:rPr>
              <a:t>I2T</a:t>
            </a:r>
            <a:r>
              <a:rPr sz="1050" spc="-35" dirty="0">
                <a:solidFill>
                  <a:srgbClr val="3C4043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3C4043"/>
                </a:solidFill>
                <a:latin typeface="Arial"/>
                <a:cs typeface="Arial"/>
              </a:rPr>
              <a:t>and</a:t>
            </a:r>
            <a:r>
              <a:rPr sz="1050" spc="-35" dirty="0">
                <a:solidFill>
                  <a:srgbClr val="3C4043"/>
                </a:solidFill>
                <a:latin typeface="Arial"/>
                <a:cs typeface="Arial"/>
              </a:rPr>
              <a:t> </a:t>
            </a:r>
            <a:r>
              <a:rPr sz="1050" spc="-25" dirty="0">
                <a:solidFill>
                  <a:srgbClr val="3C4043"/>
                </a:solidFill>
                <a:latin typeface="Arial"/>
                <a:cs typeface="Arial"/>
              </a:rPr>
              <a:t>T2I </a:t>
            </a:r>
            <a:r>
              <a:rPr sz="1050" spc="-10" dirty="0">
                <a:solidFill>
                  <a:srgbClr val="3C4043"/>
                </a:solidFill>
                <a:latin typeface="Arial"/>
                <a:cs typeface="Arial"/>
              </a:rPr>
              <a:t>queries.</a:t>
            </a:r>
            <a:endParaRPr sz="10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58800" y="3305307"/>
            <a:ext cx="3611245" cy="77152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1100" b="1" dirty="0">
                <a:solidFill>
                  <a:srgbClr val="1F1F1F"/>
                </a:solidFill>
                <a:latin typeface="Arial"/>
                <a:cs typeface="Arial"/>
              </a:rPr>
              <a:t>Step</a:t>
            </a:r>
            <a:r>
              <a:rPr sz="1100" b="1" spc="-3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F1F1F"/>
                </a:solidFill>
                <a:latin typeface="Arial"/>
                <a:cs typeface="Arial"/>
              </a:rPr>
              <a:t>2:</a:t>
            </a:r>
            <a:r>
              <a:rPr sz="1100" b="1" spc="-2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1F1F1F"/>
                </a:solidFill>
                <a:latin typeface="Arial"/>
                <a:cs typeface="Arial"/>
              </a:rPr>
              <a:t>Image-Text</a:t>
            </a:r>
            <a:r>
              <a:rPr sz="1100" b="1" spc="-3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F1F1F"/>
                </a:solidFill>
                <a:latin typeface="Arial"/>
                <a:cs typeface="Arial"/>
              </a:rPr>
              <a:t>Matching</a:t>
            </a:r>
            <a:r>
              <a:rPr sz="1100" b="1" spc="-2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1F1F1F"/>
                </a:solidFill>
                <a:latin typeface="Arial"/>
                <a:cs typeface="Arial"/>
              </a:rPr>
              <a:t>(ITM)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375"/>
              </a:spcBef>
            </a:pPr>
            <a:r>
              <a:rPr sz="1050" dirty="0">
                <a:solidFill>
                  <a:srgbClr val="3C4043"/>
                </a:solidFill>
                <a:latin typeface="Arial"/>
                <a:cs typeface="Arial"/>
              </a:rPr>
              <a:t>Deep</a:t>
            </a:r>
            <a:r>
              <a:rPr sz="1050" spc="-25" dirty="0">
                <a:solidFill>
                  <a:srgbClr val="3C4043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3C4043"/>
                </a:solidFill>
                <a:latin typeface="Arial"/>
                <a:cs typeface="Arial"/>
              </a:rPr>
              <a:t>cross-attention</a:t>
            </a:r>
            <a:r>
              <a:rPr sz="1050" spc="-25" dirty="0">
                <a:solidFill>
                  <a:srgbClr val="3C4043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3C4043"/>
                </a:solidFill>
                <a:latin typeface="Arial"/>
                <a:cs typeface="Arial"/>
              </a:rPr>
              <a:t>re-ranking.</a:t>
            </a:r>
            <a:r>
              <a:rPr sz="1050" spc="-20" dirty="0">
                <a:solidFill>
                  <a:srgbClr val="3C4043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3C4043"/>
                </a:solidFill>
                <a:latin typeface="Arial"/>
                <a:cs typeface="Arial"/>
              </a:rPr>
              <a:t>Fuses</a:t>
            </a:r>
            <a:r>
              <a:rPr sz="1050" spc="-25" dirty="0">
                <a:solidFill>
                  <a:srgbClr val="3C4043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3C4043"/>
                </a:solidFill>
                <a:latin typeface="Arial"/>
                <a:cs typeface="Arial"/>
              </a:rPr>
              <a:t>the</a:t>
            </a:r>
            <a:r>
              <a:rPr sz="1050" spc="-25" dirty="0">
                <a:solidFill>
                  <a:srgbClr val="3C4043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3C4043"/>
                </a:solidFill>
                <a:latin typeface="Arial"/>
                <a:cs typeface="Arial"/>
              </a:rPr>
              <a:t>query</a:t>
            </a:r>
            <a:r>
              <a:rPr sz="1050" spc="-20" dirty="0">
                <a:solidFill>
                  <a:srgbClr val="3C4043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3C4043"/>
                </a:solidFill>
                <a:latin typeface="Arial"/>
                <a:cs typeface="Arial"/>
              </a:rPr>
              <a:t>and</a:t>
            </a:r>
            <a:r>
              <a:rPr sz="1050" spc="-25" dirty="0">
                <a:solidFill>
                  <a:srgbClr val="3C4043"/>
                </a:solidFill>
                <a:latin typeface="Arial"/>
                <a:cs typeface="Arial"/>
              </a:rPr>
              <a:t> top </a:t>
            </a:r>
            <a:r>
              <a:rPr sz="1050" dirty="0">
                <a:solidFill>
                  <a:srgbClr val="3C4043"/>
                </a:solidFill>
                <a:latin typeface="Arial"/>
                <a:cs typeface="Arial"/>
              </a:rPr>
              <a:t>candidates</a:t>
            </a:r>
            <a:r>
              <a:rPr sz="1050" spc="-35" dirty="0">
                <a:solidFill>
                  <a:srgbClr val="3C4043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3C4043"/>
                </a:solidFill>
                <a:latin typeface="Arial"/>
                <a:cs typeface="Arial"/>
              </a:rPr>
              <a:t>at</a:t>
            </a:r>
            <a:r>
              <a:rPr sz="1050" spc="-30" dirty="0">
                <a:solidFill>
                  <a:srgbClr val="3C4043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3C4043"/>
                </a:solidFill>
                <a:latin typeface="Arial"/>
                <a:cs typeface="Arial"/>
              </a:rPr>
              <a:t>the</a:t>
            </a:r>
            <a:r>
              <a:rPr sz="1050" spc="-35" dirty="0">
                <a:solidFill>
                  <a:srgbClr val="3C4043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3C4043"/>
                </a:solidFill>
                <a:latin typeface="Arial"/>
                <a:cs typeface="Arial"/>
              </a:rPr>
              <a:t>patch/token</a:t>
            </a:r>
            <a:r>
              <a:rPr sz="1050" spc="-30" dirty="0">
                <a:solidFill>
                  <a:srgbClr val="3C4043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3C4043"/>
                </a:solidFill>
                <a:latin typeface="Arial"/>
                <a:cs typeface="Arial"/>
              </a:rPr>
              <a:t>level</a:t>
            </a:r>
            <a:r>
              <a:rPr sz="1050" spc="-35" dirty="0">
                <a:solidFill>
                  <a:srgbClr val="3C4043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3C4043"/>
                </a:solidFill>
                <a:latin typeface="Arial"/>
                <a:cs typeface="Arial"/>
              </a:rPr>
              <a:t>to</a:t>
            </a:r>
            <a:r>
              <a:rPr sz="1050" spc="-30" dirty="0">
                <a:solidFill>
                  <a:srgbClr val="3C4043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3C4043"/>
                </a:solidFill>
                <a:latin typeface="Arial"/>
                <a:cs typeface="Arial"/>
              </a:rPr>
              <a:t>output</a:t>
            </a:r>
            <a:r>
              <a:rPr sz="1050" spc="-35" dirty="0">
                <a:solidFill>
                  <a:srgbClr val="3C4043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3C4043"/>
                </a:solidFill>
                <a:latin typeface="Arial"/>
                <a:cs typeface="Arial"/>
              </a:rPr>
              <a:t>a</a:t>
            </a:r>
            <a:r>
              <a:rPr sz="1050" spc="-30" dirty="0">
                <a:solidFill>
                  <a:srgbClr val="3C4043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3C4043"/>
                </a:solidFill>
                <a:latin typeface="Arial"/>
                <a:cs typeface="Arial"/>
              </a:rPr>
              <a:t>precise</a:t>
            </a:r>
            <a:r>
              <a:rPr sz="1050" spc="-35" dirty="0">
                <a:solidFill>
                  <a:srgbClr val="3C4043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3C4043"/>
                </a:solidFill>
                <a:latin typeface="Arial"/>
                <a:cs typeface="Arial"/>
              </a:rPr>
              <a:t>binary </a:t>
            </a:r>
            <a:r>
              <a:rPr sz="1050" dirty="0">
                <a:solidFill>
                  <a:srgbClr val="3C4043"/>
                </a:solidFill>
                <a:latin typeface="Arial"/>
                <a:cs typeface="Arial"/>
              </a:rPr>
              <a:t>match</a:t>
            </a:r>
            <a:r>
              <a:rPr sz="1050" spc="-55" dirty="0">
                <a:solidFill>
                  <a:srgbClr val="3C4043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3C4043"/>
                </a:solidFill>
                <a:latin typeface="Arial"/>
                <a:cs typeface="Arial"/>
              </a:rPr>
              <a:t>score.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4762" y="-4762"/>
            <a:ext cx="9153525" cy="720090"/>
            <a:chOff x="-4762" y="-4762"/>
            <a:chExt cx="9153525" cy="72009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710565"/>
            </a:xfrm>
            <a:custGeom>
              <a:avLst/>
              <a:gdLst/>
              <a:ahLst/>
              <a:cxnLst/>
              <a:rect l="l" t="t" r="r" b="b"/>
              <a:pathLst>
                <a:path w="9144000" h="710565">
                  <a:moveTo>
                    <a:pt x="9143999" y="710399"/>
                  </a:moveTo>
                  <a:lnTo>
                    <a:pt x="0" y="710399"/>
                  </a:lnTo>
                  <a:lnTo>
                    <a:pt x="0" y="0"/>
                  </a:lnTo>
                  <a:lnTo>
                    <a:pt x="9143999" y="0"/>
                  </a:lnTo>
                  <a:lnTo>
                    <a:pt x="9143999" y="710399"/>
                  </a:lnTo>
                  <a:close/>
                </a:path>
              </a:pathLst>
            </a:custGeom>
            <a:solidFill>
              <a:srgbClr val="981E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9144000" cy="710565"/>
            </a:xfrm>
            <a:custGeom>
              <a:avLst/>
              <a:gdLst/>
              <a:ahLst/>
              <a:cxnLst/>
              <a:rect l="l" t="t" r="r" b="b"/>
              <a:pathLst>
                <a:path w="9144000" h="710565">
                  <a:moveTo>
                    <a:pt x="0" y="0"/>
                  </a:moveTo>
                  <a:lnTo>
                    <a:pt x="9143999" y="0"/>
                  </a:lnTo>
                  <a:lnTo>
                    <a:pt x="9143999" y="710399"/>
                  </a:lnTo>
                  <a:lnTo>
                    <a:pt x="0" y="7103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Fine-</a:t>
            </a:r>
            <a:r>
              <a:rPr spc="-10" dirty="0"/>
              <a:t>Grained</a:t>
            </a:r>
            <a:r>
              <a:rPr spc="-114" dirty="0"/>
              <a:t> </a:t>
            </a:r>
            <a:r>
              <a:rPr dirty="0"/>
              <a:t>Alignment</a:t>
            </a:r>
            <a:r>
              <a:rPr spc="-35" dirty="0"/>
              <a:t> </a:t>
            </a:r>
            <a:r>
              <a:rPr dirty="0"/>
              <a:t>via</a:t>
            </a:r>
            <a:r>
              <a:rPr spc="-35" dirty="0"/>
              <a:t> </a:t>
            </a:r>
            <a:r>
              <a:rPr dirty="0"/>
              <a:t>Late</a:t>
            </a:r>
            <a:r>
              <a:rPr spc="-35" dirty="0"/>
              <a:t> </a:t>
            </a:r>
            <a:r>
              <a:rPr spc="-10" dirty="0"/>
              <a:t>Interaction</a:t>
            </a: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02600" y="51874"/>
            <a:ext cx="525174" cy="60665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05900" y="1043004"/>
            <a:ext cx="7547609" cy="2835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The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Old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Way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spc="-20" dirty="0">
                <a:latin typeface="Arial"/>
                <a:cs typeface="Arial"/>
              </a:rPr>
              <a:t>(Single-</a:t>
            </a:r>
            <a:r>
              <a:rPr sz="1200" b="1" spc="-10" dirty="0">
                <a:latin typeface="Arial"/>
                <a:cs typeface="Arial"/>
              </a:rPr>
              <a:t>Vector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Bottleneck)</a:t>
            </a:r>
            <a:endParaRPr sz="1200">
              <a:latin typeface="Arial"/>
              <a:cs typeface="Arial"/>
            </a:endParaRPr>
          </a:p>
          <a:p>
            <a:pPr marL="469265" indent="-320040">
              <a:lnSpc>
                <a:spcPct val="100000"/>
              </a:lnSpc>
              <a:spcBef>
                <a:spcPts val="1200"/>
              </a:spcBef>
              <a:buChar char="●"/>
              <a:tabLst>
                <a:tab pos="469265" algn="l"/>
              </a:tabLst>
            </a:pPr>
            <a:r>
              <a:rPr sz="1200" dirty="0">
                <a:latin typeface="Arial"/>
                <a:cs typeface="Arial"/>
              </a:rPr>
              <a:t>Models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(e.g.,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CLIP)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compress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entire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image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query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into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single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vectors.</a:t>
            </a:r>
            <a:endParaRPr sz="1200">
              <a:latin typeface="Arial"/>
              <a:cs typeface="Arial"/>
            </a:endParaRPr>
          </a:p>
          <a:p>
            <a:pPr marL="469265" indent="-320040">
              <a:lnSpc>
                <a:spcPct val="100000"/>
              </a:lnSpc>
              <a:spcBef>
                <a:spcPts val="215"/>
              </a:spcBef>
              <a:buFont typeface="Arial"/>
              <a:buChar char="●"/>
              <a:tabLst>
                <a:tab pos="469265" algn="l"/>
              </a:tabLst>
            </a:pPr>
            <a:r>
              <a:rPr sz="1200" i="1" dirty="0">
                <a:latin typeface="Arial"/>
                <a:cs typeface="Arial"/>
              </a:rPr>
              <a:t>Drawback:</a:t>
            </a:r>
            <a:r>
              <a:rPr sz="1200" i="1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Erases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fine-</a:t>
            </a:r>
            <a:r>
              <a:rPr sz="1200" dirty="0">
                <a:latin typeface="Arial"/>
                <a:cs typeface="Arial"/>
              </a:rPr>
              <a:t>grained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details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dense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documents.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●"/>
            </a:pP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The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New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Way: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Late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Interaction</a:t>
            </a:r>
            <a:endParaRPr sz="1200">
              <a:latin typeface="Arial"/>
              <a:cs typeface="Arial"/>
            </a:endParaRPr>
          </a:p>
          <a:p>
            <a:pPr marL="469900" marR="125095" indent="-320675">
              <a:lnSpc>
                <a:spcPct val="114999"/>
              </a:lnSpc>
              <a:spcBef>
                <a:spcPts val="1200"/>
              </a:spcBef>
              <a:buChar char="●"/>
              <a:tabLst>
                <a:tab pos="469900" algn="l"/>
              </a:tabLst>
            </a:pPr>
            <a:r>
              <a:rPr sz="1200" dirty="0">
                <a:latin typeface="Arial"/>
                <a:cs typeface="Arial"/>
              </a:rPr>
              <a:t>Query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document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are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processed </a:t>
            </a:r>
            <a:r>
              <a:rPr sz="1200" i="1" dirty="0">
                <a:latin typeface="Arial"/>
                <a:cs typeface="Arial"/>
              </a:rPr>
              <a:t>independently</a:t>
            </a:r>
            <a:r>
              <a:rPr sz="1200" i="1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into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token-</a:t>
            </a:r>
            <a:r>
              <a:rPr sz="1200" dirty="0">
                <a:latin typeface="Arial"/>
                <a:cs typeface="Arial"/>
              </a:rPr>
              <a:t>level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embeddings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only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interact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at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the </a:t>
            </a:r>
            <a:r>
              <a:rPr sz="1200" spc="-20" dirty="0">
                <a:latin typeface="Arial"/>
                <a:cs typeface="Arial"/>
              </a:rPr>
              <a:t>end.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●"/>
            </a:pP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The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20" dirty="0">
                <a:latin typeface="Arial"/>
                <a:cs typeface="Arial"/>
              </a:rPr>
              <a:t>Multi-</a:t>
            </a:r>
            <a:r>
              <a:rPr sz="1200" b="1" spc="-10" dirty="0">
                <a:latin typeface="Arial"/>
                <a:cs typeface="Arial"/>
              </a:rPr>
              <a:t>Vector Solution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>
              <a:latin typeface="Arial"/>
              <a:cs typeface="Arial"/>
            </a:endParaRPr>
          </a:p>
          <a:p>
            <a:pPr marL="469265" indent="-320040">
              <a:lnSpc>
                <a:spcPct val="100000"/>
              </a:lnSpc>
              <a:spcBef>
                <a:spcPts val="5"/>
              </a:spcBef>
              <a:buFont typeface="Arial"/>
              <a:buChar char="●"/>
              <a:tabLst>
                <a:tab pos="469265" algn="l"/>
              </a:tabLst>
            </a:pPr>
            <a:r>
              <a:rPr sz="1200" b="1" spc="-10" dirty="0">
                <a:latin typeface="Arial"/>
                <a:cs typeface="Arial"/>
              </a:rPr>
              <a:t>Text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Query: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Represented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as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matrix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word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tokens.</a:t>
            </a:r>
            <a:endParaRPr sz="1200">
              <a:latin typeface="Arial"/>
              <a:cs typeface="Arial"/>
            </a:endParaRPr>
          </a:p>
          <a:p>
            <a:pPr marL="469265" indent="-320040">
              <a:lnSpc>
                <a:spcPct val="100000"/>
              </a:lnSpc>
              <a:spcBef>
                <a:spcPts val="215"/>
              </a:spcBef>
              <a:buFont typeface="Arial"/>
              <a:buChar char="●"/>
              <a:tabLst>
                <a:tab pos="469265" algn="l"/>
              </a:tabLst>
            </a:pPr>
            <a:r>
              <a:rPr sz="1200" b="1" dirty="0">
                <a:latin typeface="Arial"/>
                <a:cs typeface="Arial"/>
              </a:rPr>
              <a:t>Document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Image: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Split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into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grid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visual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patches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via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Vision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Transformer.</a:t>
            </a:r>
            <a:endParaRPr sz="1200">
              <a:latin typeface="Arial"/>
              <a:cs typeface="Arial"/>
            </a:endParaRPr>
          </a:p>
          <a:p>
            <a:pPr marL="469265" indent="-320040">
              <a:lnSpc>
                <a:spcPct val="100000"/>
              </a:lnSpc>
              <a:spcBef>
                <a:spcPts val="215"/>
              </a:spcBef>
              <a:buFont typeface="Arial"/>
              <a:buChar char="●"/>
              <a:tabLst>
                <a:tab pos="469265" algn="l"/>
              </a:tabLst>
            </a:pPr>
            <a:r>
              <a:rPr sz="1200" i="1" dirty="0">
                <a:latin typeface="Arial"/>
                <a:cs typeface="Arial"/>
              </a:rPr>
              <a:t>The</a:t>
            </a:r>
            <a:r>
              <a:rPr sz="1200" i="1" spc="-3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Key</a:t>
            </a:r>
            <a:r>
              <a:rPr sz="1200" i="1" spc="-25" dirty="0">
                <a:latin typeface="Arial"/>
                <a:cs typeface="Arial"/>
              </a:rPr>
              <a:t> </a:t>
            </a:r>
            <a:r>
              <a:rPr sz="1200" i="1" spc="-10" dirty="0">
                <a:latin typeface="Arial"/>
                <a:cs typeface="Arial"/>
              </a:rPr>
              <a:t>Takeaway:</a:t>
            </a:r>
            <a:r>
              <a:rPr sz="1200" i="1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visual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retrieval,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visual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patches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act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as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the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document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tokens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(No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OCR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required).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4762" y="-4762"/>
            <a:ext cx="9153525" cy="5148580"/>
            <a:chOff x="-4762" y="-4762"/>
            <a:chExt cx="9153525" cy="51485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9144000" cy="710565"/>
            </a:xfrm>
            <a:custGeom>
              <a:avLst/>
              <a:gdLst/>
              <a:ahLst/>
              <a:cxnLst/>
              <a:rect l="l" t="t" r="r" b="b"/>
              <a:pathLst>
                <a:path w="9144000" h="710565">
                  <a:moveTo>
                    <a:pt x="9143999" y="710399"/>
                  </a:moveTo>
                  <a:lnTo>
                    <a:pt x="0" y="710399"/>
                  </a:lnTo>
                  <a:lnTo>
                    <a:pt x="0" y="0"/>
                  </a:lnTo>
                  <a:lnTo>
                    <a:pt x="9143999" y="0"/>
                  </a:lnTo>
                  <a:lnTo>
                    <a:pt x="9143999" y="710399"/>
                  </a:lnTo>
                  <a:close/>
                </a:path>
              </a:pathLst>
            </a:custGeom>
            <a:solidFill>
              <a:srgbClr val="981E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9144000" cy="710565"/>
            </a:xfrm>
            <a:custGeom>
              <a:avLst/>
              <a:gdLst/>
              <a:ahLst/>
              <a:cxnLst/>
              <a:rect l="l" t="t" r="r" b="b"/>
              <a:pathLst>
                <a:path w="9144000" h="710565">
                  <a:moveTo>
                    <a:pt x="0" y="0"/>
                  </a:moveTo>
                  <a:lnTo>
                    <a:pt x="9143999" y="0"/>
                  </a:lnTo>
                  <a:lnTo>
                    <a:pt x="9143999" y="710399"/>
                  </a:lnTo>
                  <a:lnTo>
                    <a:pt x="0" y="7103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">
              <a:lnSpc>
                <a:spcPct val="100000"/>
              </a:lnSpc>
              <a:spcBef>
                <a:spcPts val="100"/>
              </a:spcBef>
            </a:pPr>
            <a:r>
              <a:rPr dirty="0"/>
              <a:t>The</a:t>
            </a:r>
            <a:r>
              <a:rPr spc="-60" dirty="0"/>
              <a:t> </a:t>
            </a:r>
            <a:r>
              <a:rPr dirty="0"/>
              <a:t>MaxSim</a:t>
            </a:r>
            <a:r>
              <a:rPr spc="-60" dirty="0"/>
              <a:t> </a:t>
            </a:r>
            <a:r>
              <a:rPr dirty="0"/>
              <a:t>Operation</a:t>
            </a:r>
            <a:r>
              <a:rPr spc="-55" dirty="0"/>
              <a:t> </a:t>
            </a:r>
            <a:r>
              <a:rPr dirty="0"/>
              <a:t>&amp;</a:t>
            </a:r>
            <a:r>
              <a:rPr spc="-60" dirty="0"/>
              <a:t> </a:t>
            </a:r>
            <a:r>
              <a:rPr dirty="0"/>
              <a:t>State-of-the-</a:t>
            </a:r>
            <a:r>
              <a:rPr spc="-25" dirty="0"/>
              <a:t>Art</a:t>
            </a:r>
          </a:p>
        </p:txBody>
      </p:sp>
      <p:sp>
        <p:nvSpPr>
          <p:cNvPr id="7" name="object 7"/>
          <p:cNvSpPr/>
          <p:nvPr/>
        </p:nvSpPr>
        <p:spPr>
          <a:xfrm>
            <a:off x="285750" y="952500"/>
            <a:ext cx="8572500" cy="1429385"/>
          </a:xfrm>
          <a:custGeom>
            <a:avLst/>
            <a:gdLst/>
            <a:ahLst/>
            <a:cxnLst/>
            <a:rect l="l" t="t" r="r" b="b"/>
            <a:pathLst>
              <a:path w="8572500" h="1429385">
                <a:moveTo>
                  <a:pt x="8458188" y="1428899"/>
                </a:moveTo>
                <a:lnTo>
                  <a:pt x="114311" y="1428899"/>
                </a:lnTo>
                <a:lnTo>
                  <a:pt x="69816" y="1419916"/>
                </a:lnTo>
                <a:lnTo>
                  <a:pt x="33481" y="1395418"/>
                </a:lnTo>
                <a:lnTo>
                  <a:pt x="8983" y="1359083"/>
                </a:lnTo>
                <a:lnTo>
                  <a:pt x="0" y="1314587"/>
                </a:lnTo>
                <a:lnTo>
                  <a:pt x="0" y="114311"/>
                </a:lnTo>
                <a:lnTo>
                  <a:pt x="8983" y="69816"/>
                </a:lnTo>
                <a:lnTo>
                  <a:pt x="33481" y="33481"/>
                </a:lnTo>
                <a:lnTo>
                  <a:pt x="69816" y="8983"/>
                </a:lnTo>
                <a:lnTo>
                  <a:pt x="114311" y="0"/>
                </a:lnTo>
                <a:lnTo>
                  <a:pt x="8458188" y="0"/>
                </a:lnTo>
                <a:lnTo>
                  <a:pt x="8501933" y="8701"/>
                </a:lnTo>
                <a:lnTo>
                  <a:pt x="8539018" y="33481"/>
                </a:lnTo>
                <a:lnTo>
                  <a:pt x="8563798" y="70566"/>
                </a:lnTo>
                <a:lnTo>
                  <a:pt x="8572499" y="114311"/>
                </a:lnTo>
                <a:lnTo>
                  <a:pt x="8572499" y="1314587"/>
                </a:lnTo>
                <a:lnTo>
                  <a:pt x="8563516" y="1359083"/>
                </a:lnTo>
                <a:lnTo>
                  <a:pt x="8539018" y="1395418"/>
                </a:lnTo>
                <a:lnTo>
                  <a:pt x="8502683" y="1419916"/>
                </a:lnTo>
                <a:lnTo>
                  <a:pt x="8458188" y="1428899"/>
                </a:lnTo>
                <a:close/>
              </a:path>
            </a:pathLst>
          </a:custGeom>
          <a:solidFill>
            <a:srgbClr val="F7F9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15925" y="1066112"/>
            <a:ext cx="37084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981E31"/>
                </a:solidFill>
                <a:latin typeface="Arial"/>
                <a:cs typeface="Arial"/>
              </a:rPr>
              <a:t>The</a:t>
            </a:r>
            <a:r>
              <a:rPr sz="1400" b="1" spc="-35" dirty="0">
                <a:solidFill>
                  <a:srgbClr val="981E3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981E31"/>
                </a:solidFill>
                <a:latin typeface="Arial"/>
                <a:cs typeface="Arial"/>
              </a:rPr>
              <a:t>MaxSim</a:t>
            </a:r>
            <a:r>
              <a:rPr sz="1400" b="1" spc="-20" dirty="0">
                <a:solidFill>
                  <a:srgbClr val="981E3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981E31"/>
                </a:solidFill>
                <a:latin typeface="Arial"/>
                <a:cs typeface="Arial"/>
              </a:rPr>
              <a:t>(Maximum</a:t>
            </a:r>
            <a:r>
              <a:rPr sz="1400" b="1" spc="-25" dirty="0">
                <a:solidFill>
                  <a:srgbClr val="981E3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981E31"/>
                </a:solidFill>
                <a:latin typeface="Arial"/>
                <a:cs typeface="Arial"/>
              </a:rPr>
              <a:t>Similarity)</a:t>
            </a:r>
            <a:r>
              <a:rPr sz="1400" b="1" spc="-20" dirty="0">
                <a:solidFill>
                  <a:srgbClr val="981E31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981E31"/>
                </a:solidFill>
                <a:latin typeface="Arial"/>
                <a:cs typeface="Arial"/>
              </a:rPr>
              <a:t>Equation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80987" y="1381125"/>
            <a:ext cx="5711190" cy="3481704"/>
            <a:chOff x="280987" y="1381125"/>
            <a:chExt cx="5711190" cy="3481704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51774" y="1381125"/>
              <a:ext cx="2840400" cy="60659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85750" y="2952749"/>
              <a:ext cx="2667000" cy="1905000"/>
            </a:xfrm>
            <a:custGeom>
              <a:avLst/>
              <a:gdLst/>
              <a:ahLst/>
              <a:cxnLst/>
              <a:rect l="l" t="t" r="r" b="b"/>
              <a:pathLst>
                <a:path w="2667000" h="1905000">
                  <a:moveTo>
                    <a:pt x="2552699" y="1904999"/>
                  </a:moveTo>
                  <a:lnTo>
                    <a:pt x="114299" y="1904999"/>
                  </a:lnTo>
                  <a:lnTo>
                    <a:pt x="69809" y="1896017"/>
                  </a:lnTo>
                  <a:lnTo>
                    <a:pt x="33477" y="1871522"/>
                  </a:lnTo>
                  <a:lnTo>
                    <a:pt x="8982" y="1835190"/>
                  </a:lnTo>
                  <a:lnTo>
                    <a:pt x="0" y="1790699"/>
                  </a:lnTo>
                  <a:lnTo>
                    <a:pt x="0" y="114299"/>
                  </a:lnTo>
                  <a:lnTo>
                    <a:pt x="8982" y="69809"/>
                  </a:lnTo>
                  <a:lnTo>
                    <a:pt x="33477" y="33477"/>
                  </a:lnTo>
                  <a:lnTo>
                    <a:pt x="69809" y="8982"/>
                  </a:lnTo>
                  <a:lnTo>
                    <a:pt x="114299" y="0"/>
                  </a:lnTo>
                  <a:lnTo>
                    <a:pt x="2552699" y="0"/>
                  </a:lnTo>
                  <a:lnTo>
                    <a:pt x="2596440" y="8700"/>
                  </a:lnTo>
                  <a:lnTo>
                    <a:pt x="2633522" y="33477"/>
                  </a:lnTo>
                  <a:lnTo>
                    <a:pt x="2658299" y="70559"/>
                  </a:lnTo>
                  <a:lnTo>
                    <a:pt x="2666999" y="114299"/>
                  </a:lnTo>
                  <a:lnTo>
                    <a:pt x="2666999" y="1790699"/>
                  </a:lnTo>
                  <a:lnTo>
                    <a:pt x="2658017" y="1835190"/>
                  </a:lnTo>
                  <a:lnTo>
                    <a:pt x="2633522" y="1871522"/>
                  </a:lnTo>
                  <a:lnTo>
                    <a:pt x="2597190" y="1896017"/>
                  </a:lnTo>
                  <a:lnTo>
                    <a:pt x="2552699" y="19049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85750" y="2952749"/>
              <a:ext cx="2667000" cy="1905000"/>
            </a:xfrm>
            <a:custGeom>
              <a:avLst/>
              <a:gdLst/>
              <a:ahLst/>
              <a:cxnLst/>
              <a:rect l="l" t="t" r="r" b="b"/>
              <a:pathLst>
                <a:path w="2667000" h="1905000">
                  <a:moveTo>
                    <a:pt x="0" y="114299"/>
                  </a:moveTo>
                  <a:lnTo>
                    <a:pt x="8982" y="69809"/>
                  </a:lnTo>
                  <a:lnTo>
                    <a:pt x="33477" y="33477"/>
                  </a:lnTo>
                  <a:lnTo>
                    <a:pt x="69809" y="8982"/>
                  </a:lnTo>
                  <a:lnTo>
                    <a:pt x="114299" y="0"/>
                  </a:lnTo>
                  <a:lnTo>
                    <a:pt x="2552699" y="0"/>
                  </a:lnTo>
                  <a:lnTo>
                    <a:pt x="2596440" y="8700"/>
                  </a:lnTo>
                  <a:lnTo>
                    <a:pt x="2633522" y="33477"/>
                  </a:lnTo>
                  <a:lnTo>
                    <a:pt x="2658299" y="70559"/>
                  </a:lnTo>
                  <a:lnTo>
                    <a:pt x="2666999" y="114299"/>
                  </a:lnTo>
                  <a:lnTo>
                    <a:pt x="2666999" y="1790699"/>
                  </a:lnTo>
                  <a:lnTo>
                    <a:pt x="2658017" y="1835190"/>
                  </a:lnTo>
                  <a:lnTo>
                    <a:pt x="2633522" y="1871522"/>
                  </a:lnTo>
                  <a:lnTo>
                    <a:pt x="2597190" y="1896017"/>
                  </a:lnTo>
                  <a:lnTo>
                    <a:pt x="2552699" y="1904999"/>
                  </a:lnTo>
                  <a:lnTo>
                    <a:pt x="114299" y="1904999"/>
                  </a:lnTo>
                  <a:lnTo>
                    <a:pt x="69809" y="1896017"/>
                  </a:lnTo>
                  <a:lnTo>
                    <a:pt x="33477" y="1871522"/>
                  </a:lnTo>
                  <a:lnTo>
                    <a:pt x="8982" y="1835190"/>
                  </a:lnTo>
                  <a:lnTo>
                    <a:pt x="0" y="1790699"/>
                  </a:lnTo>
                  <a:lnTo>
                    <a:pt x="0" y="114299"/>
                  </a:lnTo>
                  <a:close/>
                </a:path>
              </a:pathLst>
            </a:custGeom>
            <a:ln w="9524">
              <a:solidFill>
                <a:srgbClr val="E0E0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15925" y="2030425"/>
            <a:ext cx="7730490" cy="1682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00" i="1" dirty="0">
                <a:latin typeface="Arial"/>
                <a:cs typeface="Arial"/>
              </a:rPr>
              <a:t>How</a:t>
            </a:r>
            <a:r>
              <a:rPr sz="900" i="1" spc="50" dirty="0">
                <a:latin typeface="Arial"/>
                <a:cs typeface="Arial"/>
              </a:rPr>
              <a:t> </a:t>
            </a:r>
            <a:r>
              <a:rPr sz="900" i="1" dirty="0">
                <a:latin typeface="Arial"/>
                <a:cs typeface="Arial"/>
              </a:rPr>
              <a:t>it</a:t>
            </a:r>
            <a:r>
              <a:rPr sz="900" i="1" spc="55" dirty="0">
                <a:latin typeface="Arial"/>
                <a:cs typeface="Arial"/>
              </a:rPr>
              <a:t> </a:t>
            </a:r>
            <a:r>
              <a:rPr sz="900" i="1" dirty="0">
                <a:latin typeface="Arial"/>
                <a:cs typeface="Arial"/>
              </a:rPr>
              <a:t>works:</a:t>
            </a:r>
            <a:r>
              <a:rPr sz="900" i="1" spc="6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For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every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query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word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(t),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find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the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highest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scoring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image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patch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(v).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Sum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these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maximum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scores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to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get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the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document's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total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relevance.</a:t>
            </a:r>
            <a:endParaRPr sz="9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73050" y="2590113"/>
            <a:ext cx="279082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981E31"/>
                </a:solidFill>
                <a:latin typeface="Arial"/>
                <a:cs typeface="Arial"/>
              </a:rPr>
              <a:t>State-of-the-Art</a:t>
            </a:r>
            <a:r>
              <a:rPr sz="1400" b="1" spc="-5" dirty="0">
                <a:solidFill>
                  <a:srgbClr val="981E31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981E31"/>
                </a:solidFill>
                <a:latin typeface="Arial"/>
                <a:cs typeface="Arial"/>
              </a:rPr>
              <a:t>Implementations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15925" y="2995225"/>
            <a:ext cx="2144395" cy="704215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1200" b="1" spc="-10" dirty="0">
                <a:solidFill>
                  <a:srgbClr val="1F1F1F"/>
                </a:solidFill>
                <a:latin typeface="Arial"/>
                <a:cs typeface="Arial"/>
              </a:rPr>
              <a:t>ColBERT</a:t>
            </a:r>
            <a:r>
              <a:rPr sz="1200" b="1" spc="-2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F1F1F"/>
                </a:solidFill>
                <a:latin typeface="Arial"/>
                <a:cs typeface="Arial"/>
              </a:rPr>
              <a:t>(2020)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02299"/>
              </a:lnSpc>
              <a:spcBef>
                <a:spcPts val="560"/>
              </a:spcBef>
            </a:pPr>
            <a:r>
              <a:rPr sz="1100" dirty="0">
                <a:solidFill>
                  <a:srgbClr val="5F6368"/>
                </a:solidFill>
                <a:latin typeface="Arial"/>
                <a:cs typeface="Arial"/>
              </a:rPr>
              <a:t>The</a:t>
            </a:r>
            <a:r>
              <a:rPr sz="1100" spc="-20" dirty="0">
                <a:solidFill>
                  <a:srgbClr val="5F6368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5F6368"/>
                </a:solidFill>
                <a:latin typeface="Arial"/>
                <a:cs typeface="Arial"/>
              </a:rPr>
              <a:t>foundational</a:t>
            </a:r>
            <a:r>
              <a:rPr sz="1100" spc="-20" dirty="0">
                <a:solidFill>
                  <a:srgbClr val="5F6368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5F6368"/>
                </a:solidFill>
                <a:latin typeface="Arial"/>
                <a:cs typeface="Arial"/>
              </a:rPr>
              <a:t>math;</a:t>
            </a:r>
            <a:r>
              <a:rPr sz="1100" spc="-20" dirty="0">
                <a:solidFill>
                  <a:srgbClr val="5F6368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5F6368"/>
                </a:solidFill>
                <a:latin typeface="Arial"/>
                <a:cs typeface="Arial"/>
              </a:rPr>
              <a:t>introduced </a:t>
            </a:r>
            <a:r>
              <a:rPr sz="1100" dirty="0">
                <a:solidFill>
                  <a:srgbClr val="5F6368"/>
                </a:solidFill>
                <a:latin typeface="Arial"/>
                <a:cs typeface="Arial"/>
              </a:rPr>
              <a:t>Late</a:t>
            </a:r>
            <a:r>
              <a:rPr sz="1100" spc="-25" dirty="0">
                <a:solidFill>
                  <a:srgbClr val="5F6368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5F6368"/>
                </a:solidFill>
                <a:latin typeface="Arial"/>
                <a:cs typeface="Arial"/>
              </a:rPr>
              <a:t>Interaction</a:t>
            </a:r>
            <a:r>
              <a:rPr sz="1100" spc="-25" dirty="0">
                <a:solidFill>
                  <a:srgbClr val="5F6368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5F6368"/>
                </a:solidFill>
                <a:latin typeface="Arial"/>
                <a:cs typeface="Arial"/>
              </a:rPr>
              <a:t>for</a:t>
            </a:r>
            <a:r>
              <a:rPr sz="1100" spc="-25" dirty="0">
                <a:solidFill>
                  <a:srgbClr val="5F6368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5F6368"/>
                </a:solidFill>
                <a:latin typeface="Arial"/>
                <a:cs typeface="Arial"/>
              </a:rPr>
              <a:t>pure</a:t>
            </a:r>
            <a:r>
              <a:rPr sz="1100" spc="-25" dirty="0">
                <a:solidFill>
                  <a:srgbClr val="5F6368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5F6368"/>
                </a:solidFill>
                <a:latin typeface="Arial"/>
                <a:cs typeface="Arial"/>
              </a:rPr>
              <a:t>text.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233737" y="2947987"/>
            <a:ext cx="2676525" cy="1914525"/>
            <a:chOff x="3233737" y="2947987"/>
            <a:chExt cx="2676525" cy="1914525"/>
          </a:xfrm>
        </p:grpSpPr>
        <p:sp>
          <p:nvSpPr>
            <p:cNvPr id="17" name="object 17"/>
            <p:cNvSpPr/>
            <p:nvPr/>
          </p:nvSpPr>
          <p:spPr>
            <a:xfrm>
              <a:off x="3238500" y="2952750"/>
              <a:ext cx="2667000" cy="1905000"/>
            </a:xfrm>
            <a:custGeom>
              <a:avLst/>
              <a:gdLst/>
              <a:ahLst/>
              <a:cxnLst/>
              <a:rect l="l" t="t" r="r" b="b"/>
              <a:pathLst>
                <a:path w="2667000" h="1905000">
                  <a:moveTo>
                    <a:pt x="2552699" y="1904999"/>
                  </a:moveTo>
                  <a:lnTo>
                    <a:pt x="114299" y="1904999"/>
                  </a:lnTo>
                  <a:lnTo>
                    <a:pt x="69809" y="1896017"/>
                  </a:lnTo>
                  <a:lnTo>
                    <a:pt x="33477" y="1871522"/>
                  </a:lnTo>
                  <a:lnTo>
                    <a:pt x="8982" y="1835190"/>
                  </a:lnTo>
                  <a:lnTo>
                    <a:pt x="0" y="1790699"/>
                  </a:lnTo>
                  <a:lnTo>
                    <a:pt x="0" y="114299"/>
                  </a:lnTo>
                  <a:lnTo>
                    <a:pt x="8982" y="69809"/>
                  </a:lnTo>
                  <a:lnTo>
                    <a:pt x="33477" y="33477"/>
                  </a:lnTo>
                  <a:lnTo>
                    <a:pt x="69809" y="8982"/>
                  </a:lnTo>
                  <a:lnTo>
                    <a:pt x="114299" y="0"/>
                  </a:lnTo>
                  <a:lnTo>
                    <a:pt x="2552699" y="0"/>
                  </a:lnTo>
                  <a:lnTo>
                    <a:pt x="2596440" y="8700"/>
                  </a:lnTo>
                  <a:lnTo>
                    <a:pt x="2633522" y="33477"/>
                  </a:lnTo>
                  <a:lnTo>
                    <a:pt x="2658299" y="70559"/>
                  </a:lnTo>
                  <a:lnTo>
                    <a:pt x="2666999" y="114299"/>
                  </a:lnTo>
                  <a:lnTo>
                    <a:pt x="2666999" y="1790699"/>
                  </a:lnTo>
                  <a:lnTo>
                    <a:pt x="2658017" y="1835190"/>
                  </a:lnTo>
                  <a:lnTo>
                    <a:pt x="2633522" y="1871522"/>
                  </a:lnTo>
                  <a:lnTo>
                    <a:pt x="2597190" y="1896017"/>
                  </a:lnTo>
                  <a:lnTo>
                    <a:pt x="2552699" y="19049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238500" y="2952750"/>
              <a:ext cx="2667000" cy="1905000"/>
            </a:xfrm>
            <a:custGeom>
              <a:avLst/>
              <a:gdLst/>
              <a:ahLst/>
              <a:cxnLst/>
              <a:rect l="l" t="t" r="r" b="b"/>
              <a:pathLst>
                <a:path w="2667000" h="1905000">
                  <a:moveTo>
                    <a:pt x="0" y="114299"/>
                  </a:moveTo>
                  <a:lnTo>
                    <a:pt x="8982" y="69809"/>
                  </a:lnTo>
                  <a:lnTo>
                    <a:pt x="33477" y="33477"/>
                  </a:lnTo>
                  <a:lnTo>
                    <a:pt x="69809" y="8982"/>
                  </a:lnTo>
                  <a:lnTo>
                    <a:pt x="114299" y="0"/>
                  </a:lnTo>
                  <a:lnTo>
                    <a:pt x="2552699" y="0"/>
                  </a:lnTo>
                  <a:lnTo>
                    <a:pt x="2596440" y="8700"/>
                  </a:lnTo>
                  <a:lnTo>
                    <a:pt x="2633522" y="33477"/>
                  </a:lnTo>
                  <a:lnTo>
                    <a:pt x="2658299" y="70559"/>
                  </a:lnTo>
                  <a:lnTo>
                    <a:pt x="2666999" y="114299"/>
                  </a:lnTo>
                  <a:lnTo>
                    <a:pt x="2666999" y="1790699"/>
                  </a:lnTo>
                  <a:lnTo>
                    <a:pt x="2658017" y="1835190"/>
                  </a:lnTo>
                  <a:lnTo>
                    <a:pt x="2633522" y="1871522"/>
                  </a:lnTo>
                  <a:lnTo>
                    <a:pt x="2597190" y="1896017"/>
                  </a:lnTo>
                  <a:lnTo>
                    <a:pt x="2552699" y="1904999"/>
                  </a:lnTo>
                  <a:lnTo>
                    <a:pt x="114299" y="1904999"/>
                  </a:lnTo>
                  <a:lnTo>
                    <a:pt x="69809" y="1896017"/>
                  </a:lnTo>
                  <a:lnTo>
                    <a:pt x="33477" y="1871522"/>
                  </a:lnTo>
                  <a:lnTo>
                    <a:pt x="8982" y="1835190"/>
                  </a:lnTo>
                  <a:lnTo>
                    <a:pt x="0" y="1790699"/>
                  </a:lnTo>
                  <a:lnTo>
                    <a:pt x="0" y="114299"/>
                  </a:lnTo>
                  <a:close/>
                </a:path>
              </a:pathLst>
            </a:custGeom>
            <a:ln w="9524">
              <a:solidFill>
                <a:srgbClr val="E0E0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368675" y="2995225"/>
            <a:ext cx="2202815" cy="875665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740"/>
              </a:spcBef>
            </a:pPr>
            <a:r>
              <a:rPr sz="1200" b="1" dirty="0">
                <a:solidFill>
                  <a:srgbClr val="1F1F1F"/>
                </a:solidFill>
                <a:latin typeface="Arial"/>
                <a:cs typeface="Arial"/>
              </a:rPr>
              <a:t>ColPali</a:t>
            </a:r>
            <a:r>
              <a:rPr sz="1200" b="1" spc="-8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F1F1F"/>
                </a:solidFill>
                <a:latin typeface="Arial"/>
                <a:cs typeface="Arial"/>
              </a:rPr>
              <a:t>(2024)</a:t>
            </a:r>
            <a:endParaRPr sz="1200">
              <a:latin typeface="Arial"/>
              <a:cs typeface="Arial"/>
            </a:endParaRPr>
          </a:p>
          <a:p>
            <a:pPr marL="12700" marR="5080" algn="just">
              <a:lnSpc>
                <a:spcPct val="102299"/>
              </a:lnSpc>
              <a:spcBef>
                <a:spcPts val="560"/>
              </a:spcBef>
            </a:pPr>
            <a:r>
              <a:rPr sz="1100" dirty="0">
                <a:solidFill>
                  <a:srgbClr val="5F6368"/>
                </a:solidFill>
                <a:latin typeface="Arial"/>
                <a:cs typeface="Arial"/>
              </a:rPr>
              <a:t>Applies</a:t>
            </a:r>
            <a:r>
              <a:rPr sz="1100" spc="-30" dirty="0">
                <a:solidFill>
                  <a:srgbClr val="5F6368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5F6368"/>
                </a:solidFill>
                <a:latin typeface="Arial"/>
                <a:cs typeface="Arial"/>
              </a:rPr>
              <a:t>MaxSim</a:t>
            </a:r>
            <a:r>
              <a:rPr sz="1100" spc="-30" dirty="0">
                <a:solidFill>
                  <a:srgbClr val="5F6368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5F6368"/>
                </a:solidFill>
                <a:latin typeface="Arial"/>
                <a:cs typeface="Arial"/>
              </a:rPr>
              <a:t>to</a:t>
            </a:r>
            <a:r>
              <a:rPr sz="1100" spc="-25" dirty="0">
                <a:solidFill>
                  <a:srgbClr val="5F6368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5F6368"/>
                </a:solidFill>
                <a:latin typeface="Arial"/>
                <a:cs typeface="Arial"/>
              </a:rPr>
              <a:t>the</a:t>
            </a:r>
            <a:r>
              <a:rPr sz="1100" spc="-30" dirty="0">
                <a:solidFill>
                  <a:srgbClr val="5F6368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5F6368"/>
                </a:solidFill>
                <a:latin typeface="Arial"/>
                <a:cs typeface="Arial"/>
              </a:rPr>
              <a:t>PaliGemma </a:t>
            </a:r>
            <a:r>
              <a:rPr sz="1100" dirty="0">
                <a:solidFill>
                  <a:srgbClr val="5F6368"/>
                </a:solidFill>
                <a:latin typeface="Arial"/>
                <a:cs typeface="Arial"/>
              </a:rPr>
              <a:t>model</a:t>
            </a:r>
            <a:r>
              <a:rPr sz="1100" spc="-40" dirty="0">
                <a:solidFill>
                  <a:srgbClr val="5F6368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5F6368"/>
                </a:solidFill>
                <a:latin typeface="Arial"/>
                <a:cs typeface="Arial"/>
              </a:rPr>
              <a:t>for</a:t>
            </a:r>
            <a:r>
              <a:rPr sz="1100" spc="-35" dirty="0">
                <a:solidFill>
                  <a:srgbClr val="5F6368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5F6368"/>
                </a:solidFill>
                <a:latin typeface="Arial"/>
                <a:cs typeface="Arial"/>
              </a:rPr>
              <a:t>highly</a:t>
            </a:r>
            <a:r>
              <a:rPr sz="1100" spc="-35" dirty="0">
                <a:solidFill>
                  <a:srgbClr val="5F6368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5F6368"/>
                </a:solidFill>
                <a:latin typeface="Arial"/>
                <a:cs typeface="Arial"/>
              </a:rPr>
              <a:t>efficient,</a:t>
            </a:r>
            <a:r>
              <a:rPr sz="1100" spc="-35" dirty="0">
                <a:solidFill>
                  <a:srgbClr val="5F6368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5F6368"/>
                </a:solidFill>
                <a:latin typeface="Arial"/>
                <a:cs typeface="Arial"/>
              </a:rPr>
              <a:t>OCR-</a:t>
            </a:r>
            <a:r>
              <a:rPr sz="1100" spc="-20" dirty="0">
                <a:solidFill>
                  <a:srgbClr val="5F6368"/>
                </a:solidFill>
                <a:latin typeface="Arial"/>
                <a:cs typeface="Arial"/>
              </a:rPr>
              <a:t>free </a:t>
            </a:r>
            <a:r>
              <a:rPr sz="1100" dirty="0">
                <a:solidFill>
                  <a:srgbClr val="5F6368"/>
                </a:solidFill>
                <a:latin typeface="Arial"/>
                <a:cs typeface="Arial"/>
              </a:rPr>
              <a:t>visual</a:t>
            </a:r>
            <a:r>
              <a:rPr sz="1100" spc="-50" dirty="0">
                <a:solidFill>
                  <a:srgbClr val="5F6368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5F6368"/>
                </a:solidFill>
                <a:latin typeface="Arial"/>
                <a:cs typeface="Arial"/>
              </a:rPr>
              <a:t>document</a:t>
            </a:r>
            <a:r>
              <a:rPr sz="1100" spc="-50" dirty="0">
                <a:solidFill>
                  <a:srgbClr val="5F6368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5F6368"/>
                </a:solidFill>
                <a:latin typeface="Arial"/>
                <a:cs typeface="Arial"/>
              </a:rPr>
              <a:t>retrieval.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6186487" y="2947987"/>
            <a:ext cx="2676525" cy="1914525"/>
            <a:chOff x="6186487" y="2947987"/>
            <a:chExt cx="2676525" cy="1914525"/>
          </a:xfrm>
        </p:grpSpPr>
        <p:sp>
          <p:nvSpPr>
            <p:cNvPr id="21" name="object 21"/>
            <p:cNvSpPr/>
            <p:nvPr/>
          </p:nvSpPr>
          <p:spPr>
            <a:xfrm>
              <a:off x="6191250" y="2952750"/>
              <a:ext cx="2667000" cy="1905000"/>
            </a:xfrm>
            <a:custGeom>
              <a:avLst/>
              <a:gdLst/>
              <a:ahLst/>
              <a:cxnLst/>
              <a:rect l="l" t="t" r="r" b="b"/>
              <a:pathLst>
                <a:path w="2667000" h="1905000">
                  <a:moveTo>
                    <a:pt x="2552699" y="1904999"/>
                  </a:moveTo>
                  <a:lnTo>
                    <a:pt x="114299" y="1904999"/>
                  </a:lnTo>
                  <a:lnTo>
                    <a:pt x="69809" y="1896017"/>
                  </a:lnTo>
                  <a:lnTo>
                    <a:pt x="33477" y="1871522"/>
                  </a:lnTo>
                  <a:lnTo>
                    <a:pt x="8982" y="1835190"/>
                  </a:lnTo>
                  <a:lnTo>
                    <a:pt x="0" y="1790699"/>
                  </a:lnTo>
                  <a:lnTo>
                    <a:pt x="0" y="114299"/>
                  </a:lnTo>
                  <a:lnTo>
                    <a:pt x="8982" y="69809"/>
                  </a:lnTo>
                  <a:lnTo>
                    <a:pt x="33477" y="33477"/>
                  </a:lnTo>
                  <a:lnTo>
                    <a:pt x="69809" y="8982"/>
                  </a:lnTo>
                  <a:lnTo>
                    <a:pt x="114299" y="0"/>
                  </a:lnTo>
                  <a:lnTo>
                    <a:pt x="2552699" y="0"/>
                  </a:lnTo>
                  <a:lnTo>
                    <a:pt x="2596440" y="8700"/>
                  </a:lnTo>
                  <a:lnTo>
                    <a:pt x="2633522" y="33477"/>
                  </a:lnTo>
                  <a:lnTo>
                    <a:pt x="2658299" y="70559"/>
                  </a:lnTo>
                  <a:lnTo>
                    <a:pt x="2666999" y="114299"/>
                  </a:lnTo>
                  <a:lnTo>
                    <a:pt x="2666999" y="1790699"/>
                  </a:lnTo>
                  <a:lnTo>
                    <a:pt x="2658017" y="1835190"/>
                  </a:lnTo>
                  <a:lnTo>
                    <a:pt x="2633522" y="1871522"/>
                  </a:lnTo>
                  <a:lnTo>
                    <a:pt x="2597190" y="1896017"/>
                  </a:lnTo>
                  <a:lnTo>
                    <a:pt x="2552699" y="19049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191250" y="2952750"/>
              <a:ext cx="2667000" cy="1905000"/>
            </a:xfrm>
            <a:custGeom>
              <a:avLst/>
              <a:gdLst/>
              <a:ahLst/>
              <a:cxnLst/>
              <a:rect l="l" t="t" r="r" b="b"/>
              <a:pathLst>
                <a:path w="2667000" h="1905000">
                  <a:moveTo>
                    <a:pt x="0" y="114299"/>
                  </a:moveTo>
                  <a:lnTo>
                    <a:pt x="8982" y="69809"/>
                  </a:lnTo>
                  <a:lnTo>
                    <a:pt x="33477" y="33477"/>
                  </a:lnTo>
                  <a:lnTo>
                    <a:pt x="69809" y="8982"/>
                  </a:lnTo>
                  <a:lnTo>
                    <a:pt x="114299" y="0"/>
                  </a:lnTo>
                  <a:lnTo>
                    <a:pt x="2552699" y="0"/>
                  </a:lnTo>
                  <a:lnTo>
                    <a:pt x="2596440" y="8700"/>
                  </a:lnTo>
                  <a:lnTo>
                    <a:pt x="2633522" y="33477"/>
                  </a:lnTo>
                  <a:lnTo>
                    <a:pt x="2658299" y="70559"/>
                  </a:lnTo>
                  <a:lnTo>
                    <a:pt x="2666999" y="114299"/>
                  </a:lnTo>
                  <a:lnTo>
                    <a:pt x="2666999" y="1790699"/>
                  </a:lnTo>
                  <a:lnTo>
                    <a:pt x="2658017" y="1835190"/>
                  </a:lnTo>
                  <a:lnTo>
                    <a:pt x="2633522" y="1871522"/>
                  </a:lnTo>
                  <a:lnTo>
                    <a:pt x="2597190" y="1896017"/>
                  </a:lnTo>
                  <a:lnTo>
                    <a:pt x="2552699" y="1904999"/>
                  </a:lnTo>
                  <a:lnTo>
                    <a:pt x="114299" y="1904999"/>
                  </a:lnTo>
                  <a:lnTo>
                    <a:pt x="69809" y="1896017"/>
                  </a:lnTo>
                  <a:lnTo>
                    <a:pt x="33477" y="1871522"/>
                  </a:lnTo>
                  <a:lnTo>
                    <a:pt x="8982" y="1835190"/>
                  </a:lnTo>
                  <a:lnTo>
                    <a:pt x="0" y="1790699"/>
                  </a:lnTo>
                  <a:lnTo>
                    <a:pt x="0" y="114299"/>
                  </a:lnTo>
                  <a:close/>
                </a:path>
              </a:pathLst>
            </a:custGeom>
            <a:ln w="9524">
              <a:solidFill>
                <a:srgbClr val="E0E0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6321425" y="2995225"/>
            <a:ext cx="2205990" cy="875665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1200" b="1" spc="-10" dirty="0">
                <a:solidFill>
                  <a:srgbClr val="1F1F1F"/>
                </a:solidFill>
                <a:latin typeface="Arial"/>
                <a:cs typeface="Arial"/>
              </a:rPr>
              <a:t>ColQwen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02299"/>
              </a:lnSpc>
              <a:spcBef>
                <a:spcPts val="560"/>
              </a:spcBef>
            </a:pPr>
            <a:r>
              <a:rPr sz="1100" dirty="0">
                <a:solidFill>
                  <a:srgbClr val="5F6368"/>
                </a:solidFill>
                <a:latin typeface="Arial"/>
                <a:cs typeface="Arial"/>
              </a:rPr>
              <a:t>Adapts</a:t>
            </a:r>
            <a:r>
              <a:rPr sz="1100" spc="-25" dirty="0">
                <a:solidFill>
                  <a:srgbClr val="5F6368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5F6368"/>
                </a:solidFill>
                <a:latin typeface="Arial"/>
                <a:cs typeface="Arial"/>
              </a:rPr>
              <a:t>the</a:t>
            </a:r>
            <a:r>
              <a:rPr sz="1100" spc="-25" dirty="0">
                <a:solidFill>
                  <a:srgbClr val="5F6368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5F6368"/>
                </a:solidFill>
                <a:latin typeface="Arial"/>
                <a:cs typeface="Arial"/>
              </a:rPr>
              <a:t>exact</a:t>
            </a:r>
            <a:r>
              <a:rPr sz="1100" spc="-25" dirty="0">
                <a:solidFill>
                  <a:srgbClr val="5F6368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5F6368"/>
                </a:solidFill>
                <a:latin typeface="Arial"/>
                <a:cs typeface="Arial"/>
              </a:rPr>
              <a:t>same</a:t>
            </a:r>
            <a:r>
              <a:rPr sz="1100" spc="-25" dirty="0">
                <a:solidFill>
                  <a:srgbClr val="5F6368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5F6368"/>
                </a:solidFill>
                <a:latin typeface="Arial"/>
                <a:cs typeface="Arial"/>
              </a:rPr>
              <a:t>multi-</a:t>
            </a:r>
            <a:r>
              <a:rPr sz="1100" spc="-10" dirty="0">
                <a:solidFill>
                  <a:srgbClr val="5F6368"/>
                </a:solidFill>
                <a:latin typeface="Arial"/>
                <a:cs typeface="Arial"/>
              </a:rPr>
              <a:t>vector </a:t>
            </a:r>
            <a:r>
              <a:rPr sz="1100" dirty="0">
                <a:solidFill>
                  <a:srgbClr val="5F6368"/>
                </a:solidFill>
                <a:latin typeface="Arial"/>
                <a:cs typeface="Arial"/>
              </a:rPr>
              <a:t>strategy</a:t>
            </a:r>
            <a:r>
              <a:rPr sz="1100" spc="-15" dirty="0">
                <a:solidFill>
                  <a:srgbClr val="5F6368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5F6368"/>
                </a:solidFill>
                <a:latin typeface="Arial"/>
                <a:cs typeface="Arial"/>
              </a:rPr>
              <a:t>to</a:t>
            </a:r>
            <a:r>
              <a:rPr sz="1100" spc="-10" dirty="0">
                <a:solidFill>
                  <a:srgbClr val="5F6368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5F6368"/>
                </a:solidFill>
                <a:latin typeface="Arial"/>
                <a:cs typeface="Arial"/>
              </a:rPr>
              <a:t>the</a:t>
            </a:r>
            <a:r>
              <a:rPr sz="1100" spc="-15" dirty="0">
                <a:solidFill>
                  <a:srgbClr val="5F6368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5F6368"/>
                </a:solidFill>
                <a:latin typeface="Arial"/>
                <a:cs typeface="Arial"/>
              </a:rPr>
              <a:t>more</a:t>
            </a:r>
            <a:r>
              <a:rPr sz="1100" spc="-10" dirty="0">
                <a:solidFill>
                  <a:srgbClr val="5F6368"/>
                </a:solidFill>
                <a:latin typeface="Arial"/>
                <a:cs typeface="Arial"/>
              </a:rPr>
              <a:t> powerful </a:t>
            </a:r>
            <a:r>
              <a:rPr sz="1100" spc="-20" dirty="0">
                <a:solidFill>
                  <a:srgbClr val="5F6368"/>
                </a:solidFill>
                <a:latin typeface="Arial"/>
                <a:cs typeface="Arial"/>
              </a:rPr>
              <a:t>Qwen-</a:t>
            </a:r>
            <a:r>
              <a:rPr sz="1100" dirty="0">
                <a:solidFill>
                  <a:srgbClr val="5F6368"/>
                </a:solidFill>
                <a:latin typeface="Arial"/>
                <a:cs typeface="Arial"/>
              </a:rPr>
              <a:t>VL</a:t>
            </a:r>
            <a:r>
              <a:rPr sz="1100" spc="-25" dirty="0">
                <a:solidFill>
                  <a:srgbClr val="5F6368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5F6368"/>
                </a:solidFill>
                <a:latin typeface="Arial"/>
                <a:cs typeface="Arial"/>
              </a:rPr>
              <a:t>architecture.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24" name="object 2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02600" y="51874"/>
            <a:ext cx="525174" cy="60665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625" y="1292662"/>
            <a:ext cx="7964170" cy="3059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latin typeface="Open Sans"/>
                <a:cs typeface="Open Sans"/>
              </a:rPr>
              <a:t>LLaVA:</a:t>
            </a:r>
            <a:r>
              <a:rPr sz="1100" b="1" spc="-20" dirty="0">
                <a:latin typeface="Open Sans"/>
                <a:cs typeface="Open Sans"/>
              </a:rPr>
              <a:t> </a:t>
            </a:r>
            <a:r>
              <a:rPr sz="1100" dirty="0">
                <a:latin typeface="Open Sans"/>
                <a:cs typeface="Open Sans"/>
              </a:rPr>
              <a:t>Large</a:t>
            </a:r>
            <a:r>
              <a:rPr sz="1100" spc="-20" dirty="0">
                <a:latin typeface="Open Sans"/>
                <a:cs typeface="Open Sans"/>
              </a:rPr>
              <a:t> </a:t>
            </a:r>
            <a:r>
              <a:rPr sz="1100" spc="-10" dirty="0">
                <a:latin typeface="Open Sans"/>
                <a:cs typeface="Open Sans"/>
              </a:rPr>
              <a:t>Language-and-</a:t>
            </a:r>
            <a:r>
              <a:rPr sz="1100" dirty="0">
                <a:latin typeface="Open Sans"/>
                <a:cs typeface="Open Sans"/>
              </a:rPr>
              <a:t>Vision</a:t>
            </a:r>
            <a:r>
              <a:rPr sz="1100" spc="-20" dirty="0">
                <a:latin typeface="Open Sans"/>
                <a:cs typeface="Open Sans"/>
              </a:rPr>
              <a:t> </a:t>
            </a:r>
            <a:r>
              <a:rPr sz="1100" spc="-10" dirty="0">
                <a:latin typeface="Open Sans"/>
                <a:cs typeface="Open Sans"/>
              </a:rPr>
              <a:t>Assistant.</a:t>
            </a:r>
            <a:endParaRPr sz="110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endParaRPr sz="1100">
              <a:latin typeface="Open Sans"/>
              <a:cs typeface="Open Sans"/>
            </a:endParaRPr>
          </a:p>
          <a:p>
            <a:pPr marL="50800">
              <a:lnSpc>
                <a:spcPct val="100000"/>
              </a:lnSpc>
            </a:pPr>
            <a:r>
              <a:rPr sz="1100" b="1" dirty="0">
                <a:latin typeface="Open Sans"/>
                <a:cs typeface="Open Sans"/>
              </a:rPr>
              <a:t>Concept:</a:t>
            </a:r>
            <a:r>
              <a:rPr sz="1100" b="1" spc="-40" dirty="0">
                <a:latin typeface="Open Sans"/>
                <a:cs typeface="Open Sans"/>
              </a:rPr>
              <a:t> </a:t>
            </a:r>
            <a:r>
              <a:rPr sz="1100" dirty="0">
                <a:latin typeface="Open Sans"/>
                <a:cs typeface="Open Sans"/>
              </a:rPr>
              <a:t>Shifting</a:t>
            </a:r>
            <a:r>
              <a:rPr sz="1100" spc="-35" dirty="0">
                <a:latin typeface="Open Sans"/>
                <a:cs typeface="Open Sans"/>
              </a:rPr>
              <a:t> </a:t>
            </a:r>
            <a:r>
              <a:rPr sz="1100" dirty="0">
                <a:latin typeface="Open Sans"/>
                <a:cs typeface="Open Sans"/>
              </a:rPr>
              <a:t>from</a:t>
            </a:r>
            <a:r>
              <a:rPr sz="1100" spc="-35" dirty="0">
                <a:latin typeface="Open Sans"/>
                <a:cs typeface="Open Sans"/>
              </a:rPr>
              <a:t> </a:t>
            </a:r>
            <a:r>
              <a:rPr sz="1100" spc="-10" dirty="0">
                <a:latin typeface="Open Sans"/>
                <a:cs typeface="Open Sans"/>
              </a:rPr>
              <a:t>metric-</a:t>
            </a:r>
            <a:r>
              <a:rPr sz="1100" dirty="0">
                <a:latin typeface="Open Sans"/>
                <a:cs typeface="Open Sans"/>
              </a:rPr>
              <a:t>space</a:t>
            </a:r>
            <a:r>
              <a:rPr sz="1100" spc="-35" dirty="0">
                <a:latin typeface="Open Sans"/>
                <a:cs typeface="Open Sans"/>
              </a:rPr>
              <a:t> </a:t>
            </a:r>
            <a:r>
              <a:rPr sz="1100" dirty="0">
                <a:latin typeface="Open Sans"/>
                <a:cs typeface="Open Sans"/>
              </a:rPr>
              <a:t>similarity</a:t>
            </a:r>
            <a:r>
              <a:rPr sz="1100" spc="-35" dirty="0">
                <a:latin typeface="Open Sans"/>
                <a:cs typeface="Open Sans"/>
              </a:rPr>
              <a:t> </a:t>
            </a:r>
            <a:r>
              <a:rPr sz="1100" dirty="0">
                <a:latin typeface="Open Sans"/>
                <a:cs typeface="Open Sans"/>
              </a:rPr>
              <a:t>to</a:t>
            </a:r>
            <a:r>
              <a:rPr sz="1100" spc="-35" dirty="0">
                <a:latin typeface="Open Sans"/>
                <a:cs typeface="Open Sans"/>
              </a:rPr>
              <a:t> </a:t>
            </a:r>
            <a:r>
              <a:rPr sz="1100" dirty="0">
                <a:latin typeface="Open Sans"/>
                <a:cs typeface="Open Sans"/>
              </a:rPr>
              <a:t>autoregressive</a:t>
            </a:r>
            <a:r>
              <a:rPr sz="1100" spc="-35" dirty="0">
                <a:latin typeface="Open Sans"/>
                <a:cs typeface="Open Sans"/>
              </a:rPr>
              <a:t> </a:t>
            </a:r>
            <a:r>
              <a:rPr sz="1100" dirty="0">
                <a:latin typeface="Open Sans"/>
                <a:cs typeface="Open Sans"/>
              </a:rPr>
              <a:t>reasoning</a:t>
            </a:r>
            <a:r>
              <a:rPr sz="1100" spc="-35" dirty="0">
                <a:latin typeface="Open Sans"/>
                <a:cs typeface="Open Sans"/>
              </a:rPr>
              <a:t> </a:t>
            </a:r>
            <a:r>
              <a:rPr sz="1100" dirty="0">
                <a:latin typeface="Open Sans"/>
                <a:cs typeface="Open Sans"/>
              </a:rPr>
              <a:t>for</a:t>
            </a:r>
            <a:r>
              <a:rPr sz="1100" spc="-35" dirty="0">
                <a:latin typeface="Open Sans"/>
                <a:cs typeface="Open Sans"/>
              </a:rPr>
              <a:t> </a:t>
            </a:r>
            <a:r>
              <a:rPr sz="1100" dirty="0">
                <a:latin typeface="Open Sans"/>
                <a:cs typeface="Open Sans"/>
              </a:rPr>
              <a:t>complex</a:t>
            </a:r>
            <a:r>
              <a:rPr sz="1100" spc="-35" dirty="0">
                <a:latin typeface="Open Sans"/>
                <a:cs typeface="Open Sans"/>
              </a:rPr>
              <a:t> </a:t>
            </a:r>
            <a:r>
              <a:rPr sz="1100" spc="-10" dirty="0">
                <a:latin typeface="Open Sans"/>
                <a:cs typeface="Open Sans"/>
              </a:rPr>
              <a:t>search.</a:t>
            </a:r>
            <a:endParaRPr sz="110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endParaRPr sz="1100">
              <a:latin typeface="Open Sans"/>
              <a:cs typeface="Open Sans"/>
            </a:endParaRPr>
          </a:p>
          <a:p>
            <a:pPr marL="50800">
              <a:lnSpc>
                <a:spcPct val="100000"/>
              </a:lnSpc>
              <a:spcBef>
                <a:spcPts val="5"/>
              </a:spcBef>
            </a:pPr>
            <a:r>
              <a:rPr sz="1100" b="1" spc="-10" dirty="0">
                <a:latin typeface="Open Sans"/>
                <a:cs typeface="Open Sans"/>
              </a:rPr>
              <a:t>Architecture:</a:t>
            </a:r>
            <a:endParaRPr sz="110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endParaRPr sz="1100">
              <a:latin typeface="Open Sans"/>
              <a:cs typeface="Open Sans"/>
            </a:endParaRPr>
          </a:p>
          <a:p>
            <a:pPr marL="507365" indent="-312420">
              <a:lnSpc>
                <a:spcPct val="100000"/>
              </a:lnSpc>
              <a:buFont typeface="Arial"/>
              <a:buChar char="●"/>
              <a:tabLst>
                <a:tab pos="507365" algn="l"/>
              </a:tabLst>
            </a:pPr>
            <a:r>
              <a:rPr sz="1100" dirty="0">
                <a:latin typeface="Open Sans"/>
                <a:cs typeface="Open Sans"/>
              </a:rPr>
              <a:t>Vision</a:t>
            </a:r>
            <a:r>
              <a:rPr sz="1100" spc="-50" dirty="0">
                <a:latin typeface="Open Sans"/>
                <a:cs typeface="Open Sans"/>
              </a:rPr>
              <a:t> </a:t>
            </a:r>
            <a:r>
              <a:rPr sz="1100" dirty="0">
                <a:latin typeface="Open Sans"/>
                <a:cs typeface="Open Sans"/>
              </a:rPr>
              <a:t>Encoder</a:t>
            </a:r>
            <a:r>
              <a:rPr sz="1100" spc="-35" dirty="0">
                <a:latin typeface="Open Sans"/>
                <a:cs typeface="Open Sans"/>
              </a:rPr>
              <a:t> </a:t>
            </a:r>
            <a:r>
              <a:rPr sz="1100" dirty="0">
                <a:latin typeface="Open Sans"/>
                <a:cs typeface="Open Sans"/>
              </a:rPr>
              <a:t>extracts</a:t>
            </a:r>
            <a:r>
              <a:rPr sz="1100" spc="-35" dirty="0">
                <a:latin typeface="Open Sans"/>
                <a:cs typeface="Open Sans"/>
              </a:rPr>
              <a:t> </a:t>
            </a:r>
            <a:r>
              <a:rPr sz="1100" dirty="0">
                <a:latin typeface="Open Sans"/>
                <a:cs typeface="Open Sans"/>
              </a:rPr>
              <a:t>features</a:t>
            </a:r>
            <a:r>
              <a:rPr sz="1100" spc="-35" dirty="0">
                <a:latin typeface="Open Sans"/>
                <a:cs typeface="Open Sans"/>
              </a:rPr>
              <a:t> </a:t>
            </a:r>
            <a:r>
              <a:rPr sz="1100" spc="-25" dirty="0">
                <a:latin typeface="Open Sans"/>
                <a:cs typeface="Open Sans"/>
              </a:rPr>
              <a:t>X</a:t>
            </a:r>
            <a:r>
              <a:rPr sz="1050" spc="-37" baseline="-31746" dirty="0">
                <a:latin typeface="Open Sans"/>
                <a:cs typeface="Open Sans"/>
              </a:rPr>
              <a:t>v</a:t>
            </a:r>
            <a:endParaRPr sz="1050" baseline="-31746">
              <a:latin typeface="Open Sans"/>
              <a:cs typeface="Open Sans"/>
            </a:endParaRPr>
          </a:p>
          <a:p>
            <a:pPr marL="507365" indent="-312420">
              <a:lnSpc>
                <a:spcPct val="100000"/>
              </a:lnSpc>
              <a:spcBef>
                <a:spcPts val="200"/>
              </a:spcBef>
              <a:buFont typeface="Arial"/>
              <a:buChar char="●"/>
              <a:tabLst>
                <a:tab pos="507365" algn="l"/>
              </a:tabLst>
            </a:pPr>
            <a:r>
              <a:rPr sz="1100" dirty="0">
                <a:latin typeface="Open Sans"/>
                <a:cs typeface="Open Sans"/>
              </a:rPr>
              <a:t>Linear</a:t>
            </a:r>
            <a:r>
              <a:rPr sz="1100" spc="-40" dirty="0">
                <a:latin typeface="Open Sans"/>
                <a:cs typeface="Open Sans"/>
              </a:rPr>
              <a:t> </a:t>
            </a:r>
            <a:r>
              <a:rPr sz="1100" dirty="0">
                <a:latin typeface="Open Sans"/>
                <a:cs typeface="Open Sans"/>
              </a:rPr>
              <a:t>Projection</a:t>
            </a:r>
            <a:r>
              <a:rPr sz="1100" spc="-30" dirty="0">
                <a:latin typeface="Open Sans"/>
                <a:cs typeface="Open Sans"/>
              </a:rPr>
              <a:t> </a:t>
            </a:r>
            <a:r>
              <a:rPr sz="1100" dirty="0">
                <a:latin typeface="Open Sans"/>
                <a:cs typeface="Open Sans"/>
              </a:rPr>
              <a:t>maps</a:t>
            </a:r>
            <a:r>
              <a:rPr sz="1100" spc="-30" dirty="0">
                <a:latin typeface="Open Sans"/>
                <a:cs typeface="Open Sans"/>
              </a:rPr>
              <a:t> </a:t>
            </a:r>
            <a:r>
              <a:rPr sz="1100" dirty="0">
                <a:latin typeface="Open Sans"/>
                <a:cs typeface="Open Sans"/>
              </a:rPr>
              <a:t>them</a:t>
            </a:r>
            <a:r>
              <a:rPr sz="1100" spc="-25" dirty="0">
                <a:latin typeface="Open Sans"/>
                <a:cs typeface="Open Sans"/>
              </a:rPr>
              <a:t> </a:t>
            </a:r>
            <a:r>
              <a:rPr sz="1100" dirty="0">
                <a:latin typeface="Open Sans"/>
                <a:cs typeface="Open Sans"/>
              </a:rPr>
              <a:t>to</a:t>
            </a:r>
            <a:r>
              <a:rPr sz="1100" spc="-30" dirty="0">
                <a:latin typeface="Open Sans"/>
                <a:cs typeface="Open Sans"/>
              </a:rPr>
              <a:t> </a:t>
            </a:r>
            <a:r>
              <a:rPr sz="1100" spc="-10" dirty="0">
                <a:latin typeface="Open Sans"/>
                <a:cs typeface="Open Sans"/>
              </a:rPr>
              <a:t>language</a:t>
            </a:r>
            <a:r>
              <a:rPr sz="1100" spc="-30" dirty="0">
                <a:latin typeface="Open Sans"/>
                <a:cs typeface="Open Sans"/>
              </a:rPr>
              <a:t> </a:t>
            </a:r>
            <a:r>
              <a:rPr sz="1100" dirty="0">
                <a:latin typeface="Open Sans"/>
                <a:cs typeface="Open Sans"/>
              </a:rPr>
              <a:t>tokens:</a:t>
            </a:r>
            <a:r>
              <a:rPr sz="1100" spc="-25" dirty="0">
                <a:latin typeface="Open Sans"/>
                <a:cs typeface="Open Sans"/>
              </a:rPr>
              <a:t> </a:t>
            </a:r>
            <a:r>
              <a:rPr sz="1100" spc="-10" dirty="0">
                <a:latin typeface="Open Sans"/>
                <a:cs typeface="Open Sans"/>
              </a:rPr>
              <a:t>Hv=X</a:t>
            </a:r>
            <a:r>
              <a:rPr sz="1050" spc="-15" baseline="-31746" dirty="0">
                <a:latin typeface="Open Sans"/>
                <a:cs typeface="Open Sans"/>
              </a:rPr>
              <a:t>v</a:t>
            </a:r>
            <a:r>
              <a:rPr sz="1100" spc="-10" dirty="0">
                <a:latin typeface="Open Sans"/>
                <a:cs typeface="Open Sans"/>
              </a:rPr>
              <a:t>W</a:t>
            </a:r>
            <a:endParaRPr sz="1100">
              <a:latin typeface="Open Sans"/>
              <a:cs typeface="Open Sans"/>
            </a:endParaRPr>
          </a:p>
          <a:p>
            <a:pPr marL="507365" indent="-312420">
              <a:lnSpc>
                <a:spcPct val="100000"/>
              </a:lnSpc>
              <a:spcBef>
                <a:spcPts val="195"/>
              </a:spcBef>
              <a:buFont typeface="Arial"/>
              <a:buChar char="●"/>
              <a:tabLst>
                <a:tab pos="507365" algn="l"/>
              </a:tabLst>
            </a:pPr>
            <a:r>
              <a:rPr sz="1100" dirty="0">
                <a:latin typeface="Open Sans"/>
                <a:cs typeface="Open Sans"/>
              </a:rPr>
              <a:t>LLM</a:t>
            </a:r>
            <a:r>
              <a:rPr sz="1100" spc="-40" dirty="0">
                <a:latin typeface="Open Sans"/>
                <a:cs typeface="Open Sans"/>
              </a:rPr>
              <a:t> </a:t>
            </a:r>
            <a:r>
              <a:rPr sz="1100" dirty="0">
                <a:latin typeface="Open Sans"/>
                <a:cs typeface="Open Sans"/>
              </a:rPr>
              <a:t>processes</a:t>
            </a:r>
            <a:r>
              <a:rPr sz="1100" spc="-35" dirty="0">
                <a:latin typeface="Open Sans"/>
                <a:cs typeface="Open Sans"/>
              </a:rPr>
              <a:t> </a:t>
            </a:r>
            <a:r>
              <a:rPr sz="1100" dirty="0">
                <a:latin typeface="Open Sans"/>
                <a:cs typeface="Open Sans"/>
              </a:rPr>
              <a:t>Hv</a:t>
            </a:r>
            <a:r>
              <a:rPr sz="1100" spc="-35" dirty="0">
                <a:latin typeface="Open Sans"/>
                <a:cs typeface="Open Sans"/>
              </a:rPr>
              <a:t> </a:t>
            </a:r>
            <a:r>
              <a:rPr sz="1100" dirty="0">
                <a:latin typeface="Open Sans"/>
                <a:cs typeface="Open Sans"/>
              </a:rPr>
              <a:t>alongside</a:t>
            </a:r>
            <a:r>
              <a:rPr sz="1100" spc="-35" dirty="0">
                <a:latin typeface="Open Sans"/>
                <a:cs typeface="Open Sans"/>
              </a:rPr>
              <a:t> </a:t>
            </a:r>
            <a:r>
              <a:rPr sz="1100" dirty="0">
                <a:latin typeface="Open Sans"/>
                <a:cs typeface="Open Sans"/>
              </a:rPr>
              <a:t>text</a:t>
            </a:r>
            <a:r>
              <a:rPr sz="1100" spc="-40" dirty="0">
                <a:latin typeface="Open Sans"/>
                <a:cs typeface="Open Sans"/>
              </a:rPr>
              <a:t> </a:t>
            </a:r>
            <a:r>
              <a:rPr sz="1100" dirty="0">
                <a:latin typeface="Open Sans"/>
                <a:cs typeface="Open Sans"/>
              </a:rPr>
              <a:t>prompt</a:t>
            </a:r>
            <a:r>
              <a:rPr sz="1100" spc="-35" dirty="0">
                <a:latin typeface="Open Sans"/>
                <a:cs typeface="Open Sans"/>
              </a:rPr>
              <a:t> </a:t>
            </a:r>
            <a:r>
              <a:rPr sz="1100" spc="-25" dirty="0">
                <a:latin typeface="Open Sans"/>
                <a:cs typeface="Open Sans"/>
              </a:rPr>
              <a:t>Hq</a:t>
            </a:r>
            <a:endParaRPr sz="1100">
              <a:latin typeface="Open Sans"/>
              <a:cs typeface="Open Sans"/>
            </a:endParaRPr>
          </a:p>
          <a:p>
            <a:pPr marL="50800">
              <a:lnSpc>
                <a:spcPct val="100000"/>
              </a:lnSpc>
              <a:spcBef>
                <a:spcPts val="1400"/>
              </a:spcBef>
            </a:pPr>
            <a:r>
              <a:rPr sz="1100" b="1" dirty="0">
                <a:latin typeface="Open Sans"/>
                <a:cs typeface="Open Sans"/>
              </a:rPr>
              <a:t>The</a:t>
            </a:r>
            <a:r>
              <a:rPr sz="1100" b="1" spc="-45" dirty="0">
                <a:latin typeface="Open Sans"/>
                <a:cs typeface="Open Sans"/>
              </a:rPr>
              <a:t> </a:t>
            </a:r>
            <a:r>
              <a:rPr sz="1100" b="1" dirty="0">
                <a:latin typeface="Open Sans"/>
                <a:cs typeface="Open Sans"/>
              </a:rPr>
              <a:t>Retrieval</a:t>
            </a:r>
            <a:r>
              <a:rPr sz="1100" b="1" spc="-40" dirty="0">
                <a:latin typeface="Open Sans"/>
                <a:cs typeface="Open Sans"/>
              </a:rPr>
              <a:t> </a:t>
            </a:r>
            <a:r>
              <a:rPr sz="1100" b="1" spc="-10" dirty="0">
                <a:latin typeface="Open Sans"/>
                <a:cs typeface="Open Sans"/>
              </a:rPr>
              <a:t>Upgrade:</a:t>
            </a:r>
            <a:endParaRPr sz="1100">
              <a:latin typeface="Open Sans"/>
              <a:cs typeface="Open Sans"/>
            </a:endParaRPr>
          </a:p>
          <a:p>
            <a:pPr marL="508000" marR="43180" indent="-313055">
              <a:lnSpc>
                <a:spcPct val="114999"/>
              </a:lnSpc>
              <a:spcBef>
                <a:spcPts val="1200"/>
              </a:spcBef>
              <a:buFont typeface="Arial"/>
              <a:buChar char="●"/>
              <a:tabLst>
                <a:tab pos="508000" algn="l"/>
              </a:tabLst>
            </a:pPr>
            <a:r>
              <a:rPr sz="1100" b="1" spc="-10" dirty="0">
                <a:latin typeface="Open Sans"/>
                <a:cs typeface="Open Sans"/>
              </a:rPr>
              <a:t>Image-to-</a:t>
            </a:r>
            <a:r>
              <a:rPr sz="1100" b="1" dirty="0">
                <a:latin typeface="Open Sans"/>
                <a:cs typeface="Open Sans"/>
              </a:rPr>
              <a:t>Text</a:t>
            </a:r>
            <a:r>
              <a:rPr sz="1100" b="1" spc="-25" dirty="0">
                <a:latin typeface="Open Sans"/>
                <a:cs typeface="Open Sans"/>
              </a:rPr>
              <a:t> </a:t>
            </a:r>
            <a:r>
              <a:rPr sz="1100" b="1" dirty="0">
                <a:latin typeface="Open Sans"/>
                <a:cs typeface="Open Sans"/>
              </a:rPr>
              <a:t>(I2T):</a:t>
            </a:r>
            <a:r>
              <a:rPr sz="1100" b="1" spc="-25" dirty="0">
                <a:latin typeface="Open Sans"/>
                <a:cs typeface="Open Sans"/>
              </a:rPr>
              <a:t> </a:t>
            </a:r>
            <a:r>
              <a:rPr sz="1100" spc="-10" dirty="0">
                <a:latin typeface="Open Sans"/>
                <a:cs typeface="Open Sans"/>
              </a:rPr>
              <a:t>Uploading</a:t>
            </a:r>
            <a:r>
              <a:rPr sz="1100" spc="-20" dirty="0">
                <a:latin typeface="Open Sans"/>
                <a:cs typeface="Open Sans"/>
              </a:rPr>
              <a:t> </a:t>
            </a:r>
            <a:r>
              <a:rPr sz="1100" dirty="0">
                <a:latin typeface="Open Sans"/>
                <a:cs typeface="Open Sans"/>
              </a:rPr>
              <a:t>a</a:t>
            </a:r>
            <a:r>
              <a:rPr sz="1100" spc="-20" dirty="0">
                <a:latin typeface="Open Sans"/>
                <a:cs typeface="Open Sans"/>
              </a:rPr>
              <a:t> </a:t>
            </a:r>
            <a:r>
              <a:rPr sz="1100" dirty="0">
                <a:latin typeface="Open Sans"/>
                <a:cs typeface="Open Sans"/>
              </a:rPr>
              <a:t>photo</a:t>
            </a:r>
            <a:r>
              <a:rPr sz="1100" spc="-20" dirty="0">
                <a:latin typeface="Open Sans"/>
                <a:cs typeface="Open Sans"/>
              </a:rPr>
              <a:t> </a:t>
            </a:r>
            <a:r>
              <a:rPr sz="1100" dirty="0">
                <a:latin typeface="Open Sans"/>
                <a:cs typeface="Open Sans"/>
              </a:rPr>
              <a:t>of</a:t>
            </a:r>
            <a:r>
              <a:rPr sz="1100" spc="-20" dirty="0">
                <a:latin typeface="Open Sans"/>
                <a:cs typeface="Open Sans"/>
              </a:rPr>
              <a:t> </a:t>
            </a:r>
            <a:r>
              <a:rPr sz="1100" dirty="0">
                <a:latin typeface="Open Sans"/>
                <a:cs typeface="Open Sans"/>
              </a:rPr>
              <a:t>a</a:t>
            </a:r>
            <a:r>
              <a:rPr sz="1100" spc="-20" dirty="0">
                <a:latin typeface="Open Sans"/>
                <a:cs typeface="Open Sans"/>
              </a:rPr>
              <a:t> </a:t>
            </a:r>
            <a:r>
              <a:rPr sz="1100" dirty="0">
                <a:latin typeface="Open Sans"/>
                <a:cs typeface="Open Sans"/>
              </a:rPr>
              <a:t>white</a:t>
            </a:r>
            <a:r>
              <a:rPr sz="1100" spc="-20" dirty="0">
                <a:latin typeface="Open Sans"/>
                <a:cs typeface="Open Sans"/>
              </a:rPr>
              <a:t> </a:t>
            </a:r>
            <a:r>
              <a:rPr sz="1100" dirty="0">
                <a:latin typeface="Open Sans"/>
                <a:cs typeface="Open Sans"/>
              </a:rPr>
              <a:t>cat</a:t>
            </a:r>
            <a:r>
              <a:rPr sz="1100" spc="-20" dirty="0">
                <a:latin typeface="Open Sans"/>
                <a:cs typeface="Open Sans"/>
              </a:rPr>
              <a:t> </a:t>
            </a:r>
            <a:r>
              <a:rPr sz="1100" dirty="0">
                <a:latin typeface="Open Sans"/>
                <a:cs typeface="Open Sans"/>
              </a:rPr>
              <a:t>chewing</a:t>
            </a:r>
            <a:r>
              <a:rPr sz="1100" spc="-20" dirty="0">
                <a:latin typeface="Open Sans"/>
                <a:cs typeface="Open Sans"/>
              </a:rPr>
              <a:t> </a:t>
            </a:r>
            <a:r>
              <a:rPr sz="1100" dirty="0">
                <a:latin typeface="Open Sans"/>
                <a:cs typeface="Open Sans"/>
              </a:rPr>
              <a:t>a</a:t>
            </a:r>
            <a:r>
              <a:rPr sz="1100" spc="-25" dirty="0">
                <a:latin typeface="Open Sans"/>
                <a:cs typeface="Open Sans"/>
              </a:rPr>
              <a:t> </a:t>
            </a:r>
            <a:r>
              <a:rPr sz="1100" dirty="0">
                <a:latin typeface="Open Sans"/>
                <a:cs typeface="Open Sans"/>
              </a:rPr>
              <a:t>frayed</a:t>
            </a:r>
            <a:r>
              <a:rPr sz="1100" spc="-20" dirty="0">
                <a:latin typeface="Open Sans"/>
                <a:cs typeface="Open Sans"/>
              </a:rPr>
              <a:t> </a:t>
            </a:r>
            <a:r>
              <a:rPr sz="1100" dirty="0">
                <a:latin typeface="Open Sans"/>
                <a:cs typeface="Open Sans"/>
              </a:rPr>
              <a:t>Jetson</a:t>
            </a:r>
            <a:r>
              <a:rPr sz="1100" spc="-20" dirty="0">
                <a:latin typeface="Open Sans"/>
                <a:cs typeface="Open Sans"/>
              </a:rPr>
              <a:t> </a:t>
            </a:r>
            <a:r>
              <a:rPr sz="1100" dirty="0">
                <a:latin typeface="Open Sans"/>
                <a:cs typeface="Open Sans"/>
              </a:rPr>
              <a:t>Nano</a:t>
            </a:r>
            <a:r>
              <a:rPr sz="1100" spc="-20" dirty="0">
                <a:latin typeface="Open Sans"/>
                <a:cs typeface="Open Sans"/>
              </a:rPr>
              <a:t> </a:t>
            </a:r>
            <a:r>
              <a:rPr sz="1100" dirty="0">
                <a:latin typeface="Open Sans"/>
                <a:cs typeface="Open Sans"/>
              </a:rPr>
              <a:t>wire</a:t>
            </a:r>
            <a:r>
              <a:rPr sz="1100" spc="-20" dirty="0">
                <a:latin typeface="Open Sans"/>
                <a:cs typeface="Open Sans"/>
              </a:rPr>
              <a:t> </a:t>
            </a:r>
            <a:r>
              <a:rPr sz="1100" dirty="0">
                <a:latin typeface="Open Sans"/>
                <a:cs typeface="Open Sans"/>
              </a:rPr>
              <a:t>to</a:t>
            </a:r>
            <a:r>
              <a:rPr sz="1100" spc="-20" dirty="0">
                <a:latin typeface="Open Sans"/>
                <a:cs typeface="Open Sans"/>
              </a:rPr>
              <a:t> </a:t>
            </a:r>
            <a:r>
              <a:rPr sz="1100" dirty="0">
                <a:latin typeface="Open Sans"/>
                <a:cs typeface="Open Sans"/>
              </a:rPr>
              <a:t>retrieve</a:t>
            </a:r>
            <a:r>
              <a:rPr sz="1100" spc="-20" dirty="0">
                <a:latin typeface="Open Sans"/>
                <a:cs typeface="Open Sans"/>
              </a:rPr>
              <a:t> </a:t>
            </a:r>
            <a:r>
              <a:rPr sz="1100" dirty="0">
                <a:latin typeface="Open Sans"/>
                <a:cs typeface="Open Sans"/>
              </a:rPr>
              <a:t>the</a:t>
            </a:r>
            <a:r>
              <a:rPr sz="1100" spc="-20" dirty="0">
                <a:latin typeface="Open Sans"/>
                <a:cs typeface="Open Sans"/>
              </a:rPr>
              <a:t> </a:t>
            </a:r>
            <a:r>
              <a:rPr sz="1100" dirty="0">
                <a:latin typeface="Open Sans"/>
                <a:cs typeface="Open Sans"/>
              </a:rPr>
              <a:t>exact</a:t>
            </a:r>
            <a:r>
              <a:rPr sz="1100" spc="-20" dirty="0">
                <a:latin typeface="Open Sans"/>
                <a:cs typeface="Open Sans"/>
              </a:rPr>
              <a:t> </a:t>
            </a:r>
            <a:r>
              <a:rPr sz="1100" spc="-25" dirty="0">
                <a:latin typeface="Open Sans"/>
                <a:cs typeface="Open Sans"/>
              </a:rPr>
              <a:t>PDF </a:t>
            </a:r>
            <a:r>
              <a:rPr sz="1100" dirty="0">
                <a:latin typeface="Open Sans"/>
                <a:cs typeface="Open Sans"/>
              </a:rPr>
              <a:t>hardware</a:t>
            </a:r>
            <a:r>
              <a:rPr sz="1100" spc="-35" dirty="0">
                <a:latin typeface="Open Sans"/>
                <a:cs typeface="Open Sans"/>
              </a:rPr>
              <a:t> </a:t>
            </a:r>
            <a:r>
              <a:rPr sz="1100" dirty="0">
                <a:latin typeface="Open Sans"/>
                <a:cs typeface="Open Sans"/>
              </a:rPr>
              <a:t>repair</a:t>
            </a:r>
            <a:r>
              <a:rPr sz="1100" spc="-35" dirty="0">
                <a:latin typeface="Open Sans"/>
                <a:cs typeface="Open Sans"/>
              </a:rPr>
              <a:t> </a:t>
            </a:r>
            <a:r>
              <a:rPr sz="1100" spc="-10" dirty="0">
                <a:latin typeface="Open Sans"/>
                <a:cs typeface="Open Sans"/>
              </a:rPr>
              <a:t>manual.</a:t>
            </a:r>
            <a:endParaRPr sz="1100">
              <a:latin typeface="Open Sans"/>
              <a:cs typeface="Open Sans"/>
            </a:endParaRPr>
          </a:p>
          <a:p>
            <a:pPr marL="508000" marR="94615" indent="-313055">
              <a:lnSpc>
                <a:spcPct val="114999"/>
              </a:lnSpc>
              <a:buFont typeface="Arial"/>
              <a:buChar char="●"/>
              <a:tabLst>
                <a:tab pos="508000" algn="l"/>
              </a:tabLst>
            </a:pPr>
            <a:r>
              <a:rPr sz="1100" b="1" spc="-10" dirty="0">
                <a:latin typeface="Open Sans"/>
                <a:cs typeface="Open Sans"/>
              </a:rPr>
              <a:t>Text-to-</a:t>
            </a:r>
            <a:r>
              <a:rPr sz="1100" b="1" dirty="0">
                <a:latin typeface="Open Sans"/>
                <a:cs typeface="Open Sans"/>
              </a:rPr>
              <a:t>Image</a:t>
            </a:r>
            <a:r>
              <a:rPr sz="1100" b="1" spc="-30" dirty="0">
                <a:latin typeface="Open Sans"/>
                <a:cs typeface="Open Sans"/>
              </a:rPr>
              <a:t> </a:t>
            </a:r>
            <a:r>
              <a:rPr sz="1100" b="1" dirty="0">
                <a:latin typeface="Open Sans"/>
                <a:cs typeface="Open Sans"/>
              </a:rPr>
              <a:t>(T2I):</a:t>
            </a:r>
            <a:r>
              <a:rPr sz="1100" b="1" spc="-20" dirty="0">
                <a:latin typeface="Open Sans"/>
                <a:cs typeface="Open Sans"/>
              </a:rPr>
              <a:t> </a:t>
            </a:r>
            <a:r>
              <a:rPr sz="1100" spc="-10" dirty="0">
                <a:latin typeface="Open Sans"/>
                <a:cs typeface="Open Sans"/>
              </a:rPr>
              <a:t>Querying</a:t>
            </a:r>
            <a:r>
              <a:rPr sz="1100" spc="-25" dirty="0">
                <a:latin typeface="Open Sans"/>
                <a:cs typeface="Open Sans"/>
              </a:rPr>
              <a:t> </a:t>
            </a:r>
            <a:r>
              <a:rPr sz="1100" dirty="0">
                <a:latin typeface="Open Sans"/>
                <a:cs typeface="Open Sans"/>
              </a:rPr>
              <a:t>for</a:t>
            </a:r>
            <a:r>
              <a:rPr sz="1100" spc="-30" dirty="0">
                <a:latin typeface="Open Sans"/>
                <a:cs typeface="Open Sans"/>
              </a:rPr>
              <a:t> </a:t>
            </a:r>
            <a:r>
              <a:rPr sz="1100" dirty="0">
                <a:latin typeface="Open Sans"/>
                <a:cs typeface="Open Sans"/>
              </a:rPr>
              <a:t>"a</a:t>
            </a:r>
            <a:r>
              <a:rPr sz="1100" spc="-25" dirty="0">
                <a:latin typeface="Open Sans"/>
                <a:cs typeface="Open Sans"/>
              </a:rPr>
              <a:t> </a:t>
            </a:r>
            <a:r>
              <a:rPr sz="1100" dirty="0">
                <a:latin typeface="Open Sans"/>
                <a:cs typeface="Open Sans"/>
              </a:rPr>
              <a:t>white</a:t>
            </a:r>
            <a:r>
              <a:rPr sz="1100" spc="-30" dirty="0">
                <a:latin typeface="Open Sans"/>
                <a:cs typeface="Open Sans"/>
              </a:rPr>
              <a:t> </a:t>
            </a:r>
            <a:r>
              <a:rPr sz="1100" dirty="0">
                <a:latin typeface="Open Sans"/>
                <a:cs typeface="Open Sans"/>
              </a:rPr>
              <a:t>cat</a:t>
            </a:r>
            <a:r>
              <a:rPr sz="1100" spc="-25" dirty="0">
                <a:latin typeface="Open Sans"/>
                <a:cs typeface="Open Sans"/>
              </a:rPr>
              <a:t> </a:t>
            </a:r>
            <a:r>
              <a:rPr sz="1100" dirty="0">
                <a:latin typeface="Open Sans"/>
                <a:cs typeface="Open Sans"/>
              </a:rPr>
              <a:t>sitting</a:t>
            </a:r>
            <a:r>
              <a:rPr sz="1100" spc="-30" dirty="0">
                <a:latin typeface="Open Sans"/>
                <a:cs typeface="Open Sans"/>
              </a:rPr>
              <a:t> </a:t>
            </a:r>
            <a:r>
              <a:rPr sz="1100" dirty="0">
                <a:latin typeface="Open Sans"/>
                <a:cs typeface="Open Sans"/>
              </a:rPr>
              <a:t>BEHIND</a:t>
            </a:r>
            <a:r>
              <a:rPr sz="1100" spc="-25" dirty="0">
                <a:latin typeface="Open Sans"/>
                <a:cs typeface="Open Sans"/>
              </a:rPr>
              <a:t> </a:t>
            </a:r>
            <a:r>
              <a:rPr sz="1100" dirty="0">
                <a:latin typeface="Open Sans"/>
                <a:cs typeface="Open Sans"/>
              </a:rPr>
              <a:t>a</a:t>
            </a:r>
            <a:r>
              <a:rPr sz="1100" spc="-30" dirty="0">
                <a:latin typeface="Open Sans"/>
                <a:cs typeface="Open Sans"/>
              </a:rPr>
              <a:t> </a:t>
            </a:r>
            <a:r>
              <a:rPr sz="1100" dirty="0">
                <a:latin typeface="Open Sans"/>
                <a:cs typeface="Open Sans"/>
              </a:rPr>
              <a:t>laptop"</a:t>
            </a:r>
            <a:r>
              <a:rPr sz="1100" spc="-25" dirty="0">
                <a:latin typeface="Open Sans"/>
                <a:cs typeface="Open Sans"/>
              </a:rPr>
              <a:t> </a:t>
            </a:r>
            <a:r>
              <a:rPr sz="1100" dirty="0">
                <a:latin typeface="Open Sans"/>
                <a:cs typeface="Open Sans"/>
              </a:rPr>
              <a:t>and</a:t>
            </a:r>
            <a:r>
              <a:rPr sz="1100" spc="-30" dirty="0">
                <a:latin typeface="Open Sans"/>
                <a:cs typeface="Open Sans"/>
              </a:rPr>
              <a:t> </a:t>
            </a:r>
            <a:r>
              <a:rPr sz="1100" dirty="0">
                <a:latin typeface="Open Sans"/>
                <a:cs typeface="Open Sans"/>
              </a:rPr>
              <a:t>retrieving</a:t>
            </a:r>
            <a:r>
              <a:rPr sz="1100" spc="-25" dirty="0">
                <a:latin typeface="Open Sans"/>
                <a:cs typeface="Open Sans"/>
              </a:rPr>
              <a:t> </a:t>
            </a:r>
            <a:r>
              <a:rPr sz="1100" dirty="0">
                <a:latin typeface="Open Sans"/>
                <a:cs typeface="Open Sans"/>
              </a:rPr>
              <a:t>the</a:t>
            </a:r>
            <a:r>
              <a:rPr sz="1100" spc="-25" dirty="0">
                <a:latin typeface="Open Sans"/>
                <a:cs typeface="Open Sans"/>
              </a:rPr>
              <a:t> </a:t>
            </a:r>
            <a:r>
              <a:rPr sz="1100" dirty="0">
                <a:latin typeface="Open Sans"/>
                <a:cs typeface="Open Sans"/>
              </a:rPr>
              <a:t>exact</a:t>
            </a:r>
            <a:r>
              <a:rPr sz="1100" spc="-30" dirty="0">
                <a:latin typeface="Open Sans"/>
                <a:cs typeface="Open Sans"/>
              </a:rPr>
              <a:t> </a:t>
            </a:r>
            <a:r>
              <a:rPr sz="1100" dirty="0">
                <a:latin typeface="Open Sans"/>
                <a:cs typeface="Open Sans"/>
              </a:rPr>
              <a:t>image</a:t>
            </a:r>
            <a:r>
              <a:rPr sz="1100" spc="-25" dirty="0">
                <a:latin typeface="Open Sans"/>
                <a:cs typeface="Open Sans"/>
              </a:rPr>
              <a:t> </a:t>
            </a:r>
            <a:r>
              <a:rPr sz="1100" dirty="0">
                <a:latin typeface="Open Sans"/>
                <a:cs typeface="Open Sans"/>
              </a:rPr>
              <a:t>by</a:t>
            </a:r>
            <a:r>
              <a:rPr sz="1100" spc="-30" dirty="0">
                <a:latin typeface="Open Sans"/>
                <a:cs typeface="Open Sans"/>
              </a:rPr>
              <a:t> </a:t>
            </a:r>
            <a:r>
              <a:rPr sz="1100" spc="-10" dirty="0">
                <a:latin typeface="Open Sans"/>
                <a:cs typeface="Open Sans"/>
              </a:rPr>
              <a:t>logically </a:t>
            </a:r>
            <a:r>
              <a:rPr sz="1100" dirty="0">
                <a:latin typeface="Open Sans"/>
                <a:cs typeface="Open Sans"/>
              </a:rPr>
              <a:t>ﬁltering</a:t>
            </a:r>
            <a:r>
              <a:rPr sz="1100" spc="-25" dirty="0">
                <a:latin typeface="Open Sans"/>
                <a:cs typeface="Open Sans"/>
              </a:rPr>
              <a:t> </a:t>
            </a:r>
            <a:r>
              <a:rPr sz="1100" dirty="0">
                <a:latin typeface="Open Sans"/>
                <a:cs typeface="Open Sans"/>
              </a:rPr>
              <a:t>out</a:t>
            </a:r>
            <a:r>
              <a:rPr sz="1100" spc="-20" dirty="0">
                <a:latin typeface="Open Sans"/>
                <a:cs typeface="Open Sans"/>
              </a:rPr>
              <a:t> </a:t>
            </a:r>
            <a:r>
              <a:rPr sz="1100" dirty="0">
                <a:latin typeface="Open Sans"/>
                <a:cs typeface="Open Sans"/>
              </a:rPr>
              <a:t>results</a:t>
            </a:r>
            <a:r>
              <a:rPr sz="1100" spc="-20" dirty="0">
                <a:latin typeface="Open Sans"/>
                <a:cs typeface="Open Sans"/>
              </a:rPr>
              <a:t> </a:t>
            </a:r>
            <a:r>
              <a:rPr sz="1100" dirty="0">
                <a:latin typeface="Open Sans"/>
                <a:cs typeface="Open Sans"/>
              </a:rPr>
              <a:t>where</a:t>
            </a:r>
            <a:r>
              <a:rPr sz="1100" spc="-25" dirty="0">
                <a:latin typeface="Open Sans"/>
                <a:cs typeface="Open Sans"/>
              </a:rPr>
              <a:t> </a:t>
            </a:r>
            <a:r>
              <a:rPr sz="1100" dirty="0">
                <a:latin typeface="Open Sans"/>
                <a:cs typeface="Open Sans"/>
              </a:rPr>
              <a:t>the</a:t>
            </a:r>
            <a:r>
              <a:rPr sz="1100" spc="-20" dirty="0">
                <a:latin typeface="Open Sans"/>
                <a:cs typeface="Open Sans"/>
              </a:rPr>
              <a:t> </a:t>
            </a:r>
            <a:r>
              <a:rPr sz="1100" dirty="0">
                <a:latin typeface="Open Sans"/>
                <a:cs typeface="Open Sans"/>
              </a:rPr>
              <a:t>cat</a:t>
            </a:r>
            <a:r>
              <a:rPr sz="1100" spc="-20" dirty="0">
                <a:latin typeface="Open Sans"/>
                <a:cs typeface="Open Sans"/>
              </a:rPr>
              <a:t> </a:t>
            </a:r>
            <a:r>
              <a:rPr sz="1100" dirty="0">
                <a:latin typeface="Open Sans"/>
                <a:cs typeface="Open Sans"/>
              </a:rPr>
              <a:t>is</a:t>
            </a:r>
            <a:r>
              <a:rPr sz="1100" spc="-25" dirty="0">
                <a:latin typeface="Open Sans"/>
                <a:cs typeface="Open Sans"/>
              </a:rPr>
              <a:t> </a:t>
            </a:r>
            <a:r>
              <a:rPr sz="1100" dirty="0">
                <a:latin typeface="Open Sans"/>
                <a:cs typeface="Open Sans"/>
              </a:rPr>
              <a:t>on</a:t>
            </a:r>
            <a:r>
              <a:rPr sz="1100" spc="-20" dirty="0">
                <a:latin typeface="Open Sans"/>
                <a:cs typeface="Open Sans"/>
              </a:rPr>
              <a:t> </a:t>
            </a:r>
            <a:r>
              <a:rPr sz="1100" dirty="0">
                <a:latin typeface="Open Sans"/>
                <a:cs typeface="Open Sans"/>
              </a:rPr>
              <a:t>the</a:t>
            </a:r>
            <a:r>
              <a:rPr sz="1100" spc="-20" dirty="0">
                <a:latin typeface="Open Sans"/>
                <a:cs typeface="Open Sans"/>
              </a:rPr>
              <a:t> </a:t>
            </a:r>
            <a:r>
              <a:rPr sz="1100" spc="-10" dirty="0">
                <a:latin typeface="Open Sans"/>
                <a:cs typeface="Open Sans"/>
              </a:rPr>
              <a:t>keyboard.</a:t>
            </a:r>
            <a:endParaRPr sz="1100">
              <a:latin typeface="Open Sans"/>
              <a:cs typeface="Open San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4762" y="-4762"/>
            <a:ext cx="9153525" cy="720090"/>
            <a:chOff x="-4762" y="-4762"/>
            <a:chExt cx="9153525" cy="72009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9144000" cy="710565"/>
            </a:xfrm>
            <a:custGeom>
              <a:avLst/>
              <a:gdLst/>
              <a:ahLst/>
              <a:cxnLst/>
              <a:rect l="l" t="t" r="r" b="b"/>
              <a:pathLst>
                <a:path w="9144000" h="710565">
                  <a:moveTo>
                    <a:pt x="9143999" y="710399"/>
                  </a:moveTo>
                  <a:lnTo>
                    <a:pt x="0" y="710399"/>
                  </a:lnTo>
                  <a:lnTo>
                    <a:pt x="0" y="0"/>
                  </a:lnTo>
                  <a:lnTo>
                    <a:pt x="9143999" y="0"/>
                  </a:lnTo>
                  <a:lnTo>
                    <a:pt x="9143999" y="710399"/>
                  </a:lnTo>
                  <a:close/>
                </a:path>
              </a:pathLst>
            </a:custGeom>
            <a:solidFill>
              <a:srgbClr val="981E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9144000" cy="710565"/>
            </a:xfrm>
            <a:custGeom>
              <a:avLst/>
              <a:gdLst/>
              <a:ahLst/>
              <a:cxnLst/>
              <a:rect l="l" t="t" r="r" b="b"/>
              <a:pathLst>
                <a:path w="9144000" h="710565">
                  <a:moveTo>
                    <a:pt x="0" y="0"/>
                  </a:moveTo>
                  <a:lnTo>
                    <a:pt x="9143999" y="0"/>
                  </a:lnTo>
                  <a:lnTo>
                    <a:pt x="9143999" y="710399"/>
                  </a:lnTo>
                  <a:lnTo>
                    <a:pt x="0" y="7103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">
              <a:lnSpc>
                <a:spcPct val="100000"/>
              </a:lnSpc>
              <a:spcBef>
                <a:spcPts val="100"/>
              </a:spcBef>
            </a:pPr>
            <a:r>
              <a:rPr dirty="0"/>
              <a:t>The</a:t>
            </a:r>
            <a:r>
              <a:rPr spc="-45" dirty="0"/>
              <a:t> </a:t>
            </a:r>
            <a:r>
              <a:rPr dirty="0"/>
              <a:t>Generative</a:t>
            </a:r>
            <a:r>
              <a:rPr spc="-40" dirty="0"/>
              <a:t> </a:t>
            </a:r>
            <a:r>
              <a:rPr dirty="0"/>
              <a:t>Shift:</a:t>
            </a:r>
            <a:r>
              <a:rPr spc="-35" dirty="0"/>
              <a:t> </a:t>
            </a:r>
            <a:r>
              <a:rPr spc="-45" dirty="0"/>
              <a:t>LLaVA</a:t>
            </a:r>
            <a:r>
              <a:rPr spc="-100" dirty="0"/>
              <a:t> </a:t>
            </a:r>
            <a:r>
              <a:rPr dirty="0"/>
              <a:t>in</a:t>
            </a:r>
            <a:r>
              <a:rPr spc="-40" dirty="0"/>
              <a:t> </a:t>
            </a:r>
            <a:r>
              <a:rPr spc="-10" dirty="0"/>
              <a:t>Retrieval</a:t>
            </a: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02600" y="51874"/>
            <a:ext cx="525174" cy="6066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3633" y="1283721"/>
            <a:ext cx="3489960" cy="17741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1760">
              <a:lnSpc>
                <a:spcPct val="100000"/>
              </a:lnSpc>
              <a:spcBef>
                <a:spcPts val="100"/>
              </a:spcBef>
            </a:pPr>
            <a:r>
              <a:rPr sz="1300" spc="-10" dirty="0">
                <a:latin typeface="Open Sans"/>
                <a:cs typeface="Open Sans"/>
              </a:rPr>
              <a:t>Mapping:</a:t>
            </a:r>
            <a:r>
              <a:rPr sz="1300" spc="-30" dirty="0">
                <a:latin typeface="Open Sans"/>
                <a:cs typeface="Open Sans"/>
              </a:rPr>
              <a:t> </a:t>
            </a:r>
            <a:r>
              <a:rPr sz="1300" dirty="0">
                <a:latin typeface="Open Sans"/>
                <a:cs typeface="Open Sans"/>
              </a:rPr>
              <a:t>image</a:t>
            </a:r>
            <a:r>
              <a:rPr sz="1300" spc="-20" dirty="0">
                <a:latin typeface="Open Sans"/>
                <a:cs typeface="Open Sans"/>
              </a:rPr>
              <a:t> </a:t>
            </a:r>
            <a:r>
              <a:rPr sz="1300" dirty="0">
                <a:latin typeface="Arial"/>
                <a:cs typeface="Arial"/>
              </a:rPr>
              <a:t>→</a:t>
            </a:r>
            <a:r>
              <a:rPr sz="1300" spc="-45" dirty="0">
                <a:latin typeface="Arial"/>
                <a:cs typeface="Arial"/>
              </a:rPr>
              <a:t> </a:t>
            </a:r>
            <a:r>
              <a:rPr sz="1300" spc="-10" dirty="0">
                <a:latin typeface="Open Sans"/>
                <a:cs typeface="Open Sans"/>
              </a:rPr>
              <a:t>vector</a:t>
            </a:r>
            <a:endParaRPr sz="130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910"/>
              </a:spcBef>
            </a:pPr>
            <a:endParaRPr sz="1300">
              <a:latin typeface="Open Sans"/>
              <a:cs typeface="Open Sans"/>
            </a:endParaRPr>
          </a:p>
          <a:p>
            <a:pPr marL="111760" marR="5080">
              <a:lnSpc>
                <a:spcPct val="171900"/>
              </a:lnSpc>
            </a:pPr>
            <a:r>
              <a:rPr sz="1300" dirty="0">
                <a:latin typeface="Open Sans"/>
                <a:cs typeface="Open Sans"/>
              </a:rPr>
              <a:t>Encodes</a:t>
            </a:r>
            <a:r>
              <a:rPr sz="1300" spc="-40" dirty="0">
                <a:latin typeface="Open Sans"/>
                <a:cs typeface="Open Sans"/>
              </a:rPr>
              <a:t> </a:t>
            </a:r>
            <a:r>
              <a:rPr sz="1300" b="1" dirty="0">
                <a:latin typeface="Open Sans"/>
                <a:cs typeface="Open Sans"/>
              </a:rPr>
              <a:t>semantic</a:t>
            </a:r>
            <a:r>
              <a:rPr sz="1300" b="1" spc="-40" dirty="0">
                <a:latin typeface="Open Sans"/>
                <a:cs typeface="Open Sans"/>
              </a:rPr>
              <a:t> </a:t>
            </a:r>
            <a:r>
              <a:rPr sz="1300" b="1" dirty="0">
                <a:latin typeface="Open Sans"/>
                <a:cs typeface="Open Sans"/>
              </a:rPr>
              <a:t>meaning</a:t>
            </a:r>
            <a:r>
              <a:rPr sz="1300" dirty="0">
                <a:latin typeface="Open Sans"/>
                <a:cs typeface="Open Sans"/>
              </a:rPr>
              <a:t>,</a:t>
            </a:r>
            <a:r>
              <a:rPr sz="1300" spc="-40" dirty="0">
                <a:latin typeface="Open Sans"/>
                <a:cs typeface="Open Sans"/>
              </a:rPr>
              <a:t> </a:t>
            </a:r>
            <a:r>
              <a:rPr sz="1300" dirty="0">
                <a:latin typeface="Open Sans"/>
                <a:cs typeface="Open Sans"/>
              </a:rPr>
              <a:t>not</a:t>
            </a:r>
            <a:r>
              <a:rPr sz="1300" spc="-45" dirty="0">
                <a:latin typeface="Open Sans"/>
                <a:cs typeface="Open Sans"/>
              </a:rPr>
              <a:t> </a:t>
            </a:r>
            <a:r>
              <a:rPr sz="1300" dirty="0">
                <a:latin typeface="Open Sans"/>
                <a:cs typeface="Open Sans"/>
              </a:rPr>
              <a:t>raw</a:t>
            </a:r>
            <a:r>
              <a:rPr sz="1300" spc="-40" dirty="0">
                <a:latin typeface="Open Sans"/>
                <a:cs typeface="Open Sans"/>
              </a:rPr>
              <a:t> </a:t>
            </a:r>
            <a:r>
              <a:rPr sz="1300" spc="-10" dirty="0">
                <a:latin typeface="Open Sans"/>
                <a:cs typeface="Open Sans"/>
              </a:rPr>
              <a:t>pixels Goal:</a:t>
            </a:r>
            <a:endParaRPr sz="1300">
              <a:latin typeface="Open Sans"/>
              <a:cs typeface="Open Sans"/>
            </a:endParaRPr>
          </a:p>
          <a:p>
            <a:pPr marL="340360" indent="-327660">
              <a:lnSpc>
                <a:spcPts val="1520"/>
              </a:lnSpc>
              <a:spcBef>
                <a:spcPts val="1120"/>
              </a:spcBef>
              <a:buFont typeface="Arial"/>
              <a:buChar char="●"/>
              <a:tabLst>
                <a:tab pos="340360" algn="l"/>
              </a:tabLst>
            </a:pPr>
            <a:r>
              <a:rPr sz="1300" dirty="0">
                <a:latin typeface="Open Sans"/>
                <a:cs typeface="Open Sans"/>
              </a:rPr>
              <a:t>Similar</a:t>
            </a:r>
            <a:r>
              <a:rPr sz="1300" spc="-30" dirty="0">
                <a:latin typeface="Open Sans"/>
                <a:cs typeface="Open Sans"/>
              </a:rPr>
              <a:t> </a:t>
            </a:r>
            <a:r>
              <a:rPr sz="1300" dirty="0">
                <a:latin typeface="Open Sans"/>
                <a:cs typeface="Open Sans"/>
              </a:rPr>
              <a:t>images</a:t>
            </a:r>
            <a:r>
              <a:rPr sz="1300" spc="-20" dirty="0">
                <a:latin typeface="Open Sans"/>
                <a:cs typeface="Open Sans"/>
              </a:rPr>
              <a:t> </a:t>
            </a:r>
            <a:r>
              <a:rPr sz="1300" dirty="0">
                <a:latin typeface="Arial"/>
                <a:cs typeface="Arial"/>
              </a:rPr>
              <a:t>→</a:t>
            </a:r>
            <a:r>
              <a:rPr sz="1300" spc="-50" dirty="0">
                <a:latin typeface="Arial"/>
                <a:cs typeface="Arial"/>
              </a:rPr>
              <a:t> </a:t>
            </a:r>
            <a:r>
              <a:rPr sz="1300" b="1" dirty="0">
                <a:latin typeface="Open Sans"/>
                <a:cs typeface="Open Sans"/>
              </a:rPr>
              <a:t>close</a:t>
            </a:r>
            <a:r>
              <a:rPr sz="1300" b="1" spc="-30" dirty="0">
                <a:latin typeface="Open Sans"/>
                <a:cs typeface="Open Sans"/>
              </a:rPr>
              <a:t> </a:t>
            </a:r>
            <a:r>
              <a:rPr sz="1300" b="1" dirty="0">
                <a:latin typeface="Open Sans"/>
                <a:cs typeface="Open Sans"/>
              </a:rPr>
              <a:t>in</a:t>
            </a:r>
            <a:r>
              <a:rPr sz="1300" b="1" spc="-30" dirty="0">
                <a:latin typeface="Open Sans"/>
                <a:cs typeface="Open Sans"/>
              </a:rPr>
              <a:t> </a:t>
            </a:r>
            <a:r>
              <a:rPr sz="1300" b="1" spc="-10" dirty="0">
                <a:latin typeface="Open Sans"/>
                <a:cs typeface="Open Sans"/>
              </a:rPr>
              <a:t>space</a:t>
            </a:r>
            <a:endParaRPr sz="1300">
              <a:latin typeface="Open Sans"/>
              <a:cs typeface="Open Sans"/>
            </a:endParaRPr>
          </a:p>
          <a:p>
            <a:pPr marL="340360" indent="-327660">
              <a:lnSpc>
                <a:spcPts val="1520"/>
              </a:lnSpc>
              <a:buFont typeface="Arial"/>
              <a:buChar char="●"/>
              <a:tabLst>
                <a:tab pos="340360" algn="l"/>
              </a:tabLst>
            </a:pPr>
            <a:r>
              <a:rPr sz="1300" spc="-10" dirty="0">
                <a:latin typeface="Open Sans"/>
                <a:cs typeface="Open Sans"/>
              </a:rPr>
              <a:t>Dissimilar</a:t>
            </a:r>
            <a:r>
              <a:rPr sz="1300" spc="-30" dirty="0">
                <a:latin typeface="Open Sans"/>
                <a:cs typeface="Open Sans"/>
              </a:rPr>
              <a:t> </a:t>
            </a:r>
            <a:r>
              <a:rPr sz="1300" dirty="0">
                <a:latin typeface="Open Sans"/>
                <a:cs typeface="Open Sans"/>
              </a:rPr>
              <a:t>images</a:t>
            </a:r>
            <a:r>
              <a:rPr sz="1300" spc="-10" dirty="0">
                <a:latin typeface="Open Sans"/>
                <a:cs typeface="Open Sans"/>
              </a:rPr>
              <a:t> </a:t>
            </a:r>
            <a:r>
              <a:rPr sz="1300" dirty="0">
                <a:latin typeface="Arial"/>
                <a:cs typeface="Arial"/>
              </a:rPr>
              <a:t>→</a:t>
            </a:r>
            <a:r>
              <a:rPr sz="1300" spc="-45" dirty="0">
                <a:latin typeface="Arial"/>
                <a:cs typeface="Arial"/>
              </a:rPr>
              <a:t> </a:t>
            </a:r>
            <a:r>
              <a:rPr sz="1300" b="1" dirty="0">
                <a:latin typeface="Open Sans"/>
                <a:cs typeface="Open Sans"/>
              </a:rPr>
              <a:t>far</a:t>
            </a:r>
            <a:r>
              <a:rPr sz="1300" b="1" spc="-25" dirty="0">
                <a:latin typeface="Open Sans"/>
                <a:cs typeface="Open Sans"/>
              </a:rPr>
              <a:t> </a:t>
            </a:r>
            <a:r>
              <a:rPr sz="1300" b="1" spc="-10" dirty="0">
                <a:latin typeface="Open Sans"/>
                <a:cs typeface="Open Sans"/>
              </a:rPr>
              <a:t>apart</a:t>
            </a:r>
            <a:endParaRPr sz="1300">
              <a:latin typeface="Open Sans"/>
              <a:cs typeface="Open San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4375" y="1565500"/>
            <a:ext cx="1385199" cy="4403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73812" y="1282575"/>
            <a:ext cx="3725312" cy="2838325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-4762" y="-4762"/>
            <a:ext cx="9153525" cy="720090"/>
            <a:chOff x="-4762" y="-4762"/>
            <a:chExt cx="9153525" cy="72009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02600" y="51874"/>
              <a:ext cx="525174" cy="60665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0"/>
              <a:ext cx="9144000" cy="710565"/>
            </a:xfrm>
            <a:custGeom>
              <a:avLst/>
              <a:gdLst/>
              <a:ahLst/>
              <a:cxnLst/>
              <a:rect l="l" t="t" r="r" b="b"/>
              <a:pathLst>
                <a:path w="9144000" h="710565">
                  <a:moveTo>
                    <a:pt x="9143999" y="710399"/>
                  </a:moveTo>
                  <a:lnTo>
                    <a:pt x="0" y="710399"/>
                  </a:lnTo>
                  <a:lnTo>
                    <a:pt x="0" y="0"/>
                  </a:lnTo>
                  <a:lnTo>
                    <a:pt x="9143999" y="0"/>
                  </a:lnTo>
                  <a:lnTo>
                    <a:pt x="9143999" y="710399"/>
                  </a:lnTo>
                  <a:close/>
                </a:path>
              </a:pathLst>
            </a:custGeom>
            <a:solidFill>
              <a:srgbClr val="981E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0"/>
              <a:ext cx="9144000" cy="710565"/>
            </a:xfrm>
            <a:custGeom>
              <a:avLst/>
              <a:gdLst/>
              <a:ahLst/>
              <a:cxnLst/>
              <a:rect l="l" t="t" r="r" b="b"/>
              <a:pathLst>
                <a:path w="9144000" h="710565">
                  <a:moveTo>
                    <a:pt x="0" y="0"/>
                  </a:moveTo>
                  <a:lnTo>
                    <a:pt x="9143999" y="0"/>
                  </a:lnTo>
                  <a:lnTo>
                    <a:pt x="9143999" y="710399"/>
                  </a:lnTo>
                  <a:lnTo>
                    <a:pt x="0" y="7103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 descr="$PPTXTitle"/>
          <p:cNvSpPr txBox="1">
            <a:spLocks noGrp="1"/>
          </p:cNvSpPr>
          <p:nvPr>
            <p:ph type="title"/>
          </p:nvPr>
        </p:nvSpPr>
        <p:spPr>
          <a:xfrm>
            <a:off x="73025" y="171811"/>
            <a:ext cx="240919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0" dirty="0">
                <a:latin typeface="Arial Narrow"/>
                <a:cs typeface="Arial Narrow"/>
              </a:rPr>
              <a:t>Embeddings</a:t>
            </a:r>
            <a:r>
              <a:rPr spc="-55" dirty="0">
                <a:latin typeface="Arial Narrow"/>
                <a:cs typeface="Arial Narrow"/>
              </a:rPr>
              <a:t> </a:t>
            </a:r>
            <a:r>
              <a:rPr spc="-100" dirty="0">
                <a:latin typeface="Arial Narrow"/>
                <a:cs typeface="Arial Narrow"/>
              </a:rPr>
              <a:t>(Brief</a:t>
            </a:r>
            <a:r>
              <a:rPr spc="-55" dirty="0">
                <a:latin typeface="Arial Narrow"/>
                <a:cs typeface="Arial Narrow"/>
              </a:rPr>
              <a:t> </a:t>
            </a:r>
            <a:r>
              <a:rPr spc="-114" dirty="0">
                <a:latin typeface="Arial Narrow"/>
                <a:cs typeface="Arial Narrow"/>
              </a:rPr>
              <a:t>Review)</a:t>
            </a: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02600" y="51874"/>
            <a:ext cx="525174" cy="60665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9005" y="1208842"/>
            <a:ext cx="7823200" cy="1534160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325120" indent="-312420">
              <a:lnSpc>
                <a:spcPct val="100000"/>
              </a:lnSpc>
              <a:spcBef>
                <a:spcPts val="760"/>
              </a:spcBef>
              <a:buFont typeface="Arial"/>
              <a:buChar char="●"/>
              <a:tabLst>
                <a:tab pos="325120" algn="l"/>
              </a:tabLst>
            </a:pPr>
            <a:r>
              <a:rPr sz="1100" b="1" spc="-10" dirty="0">
                <a:solidFill>
                  <a:srgbClr val="1F1F1F"/>
                </a:solidFill>
                <a:latin typeface="Open Sans"/>
                <a:cs typeface="Open Sans"/>
              </a:rPr>
              <a:t>Re-</a:t>
            </a:r>
            <a:r>
              <a:rPr sz="1100" b="1" dirty="0">
                <a:solidFill>
                  <a:srgbClr val="1F1F1F"/>
                </a:solidFill>
                <a:latin typeface="Open Sans"/>
                <a:cs typeface="Open Sans"/>
              </a:rPr>
              <a:t>framing</a:t>
            </a:r>
            <a:r>
              <a:rPr sz="1100" b="1" spc="-25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1F1F1F"/>
                </a:solidFill>
                <a:latin typeface="Open Sans"/>
                <a:cs typeface="Open Sans"/>
              </a:rPr>
              <a:t>Retrieval</a:t>
            </a:r>
            <a:r>
              <a:rPr sz="1100" b="1" spc="-20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1F1F1F"/>
                </a:solidFill>
                <a:latin typeface="Open Sans"/>
                <a:cs typeface="Open Sans"/>
              </a:rPr>
              <a:t>as</a:t>
            </a:r>
            <a:r>
              <a:rPr sz="1100" b="1" spc="-20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1F1F1F"/>
                </a:solidFill>
                <a:latin typeface="Open Sans"/>
                <a:cs typeface="Open Sans"/>
              </a:rPr>
              <a:t>a</a:t>
            </a:r>
            <a:r>
              <a:rPr sz="1100" b="1" spc="-20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100" b="1" spc="-10" dirty="0">
                <a:solidFill>
                  <a:srgbClr val="1F1F1F"/>
                </a:solidFill>
                <a:latin typeface="Open Sans"/>
                <a:cs typeface="Open Sans"/>
              </a:rPr>
              <a:t>Reasoning</a:t>
            </a:r>
            <a:r>
              <a:rPr sz="1100" b="1" spc="-20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100" b="1" spc="-10" dirty="0">
                <a:solidFill>
                  <a:srgbClr val="1F1F1F"/>
                </a:solidFill>
                <a:latin typeface="Open Sans"/>
                <a:cs typeface="Open Sans"/>
              </a:rPr>
              <a:t>Task:</a:t>
            </a:r>
            <a:endParaRPr sz="1100">
              <a:latin typeface="Open Sans"/>
              <a:cs typeface="Open Sans"/>
            </a:endParaRPr>
          </a:p>
          <a:p>
            <a:pPr marL="782320" lvl="1" indent="-312420">
              <a:lnSpc>
                <a:spcPct val="100000"/>
              </a:lnSpc>
              <a:spcBef>
                <a:spcPts val="660"/>
              </a:spcBef>
              <a:buFont typeface="Arial"/>
              <a:buChar char="○"/>
              <a:tabLst>
                <a:tab pos="782320" algn="l"/>
              </a:tabLst>
            </a:pPr>
            <a:r>
              <a:rPr sz="1100" b="1" dirty="0">
                <a:solidFill>
                  <a:srgbClr val="1F1F1F"/>
                </a:solidFill>
                <a:latin typeface="Open Sans"/>
                <a:cs typeface="Open Sans"/>
              </a:rPr>
              <a:t>Traditional</a:t>
            </a:r>
            <a:r>
              <a:rPr sz="1100" b="1" spc="-25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1F1F1F"/>
                </a:solidFill>
                <a:latin typeface="Open Sans"/>
                <a:cs typeface="Open Sans"/>
              </a:rPr>
              <a:t>Query:</a:t>
            </a:r>
            <a:r>
              <a:rPr sz="1100" b="1" spc="-25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1F1F1F"/>
                </a:solidFill>
                <a:latin typeface="Open Sans"/>
                <a:cs typeface="Open Sans"/>
              </a:rPr>
              <a:t>"A</a:t>
            </a:r>
            <a:r>
              <a:rPr sz="1100" spc="-25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1F1F1F"/>
                </a:solidFill>
                <a:latin typeface="Open Sans"/>
                <a:cs typeface="Open Sans"/>
              </a:rPr>
              <a:t>blue</a:t>
            </a:r>
            <a:r>
              <a:rPr sz="1100" spc="-25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1F1F1F"/>
                </a:solidFill>
                <a:latin typeface="Open Sans"/>
                <a:cs typeface="Open Sans"/>
              </a:rPr>
              <a:t>car</a:t>
            </a:r>
            <a:r>
              <a:rPr sz="1100" spc="-20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1F1F1F"/>
                </a:solidFill>
                <a:latin typeface="Open Sans"/>
                <a:cs typeface="Open Sans"/>
              </a:rPr>
              <a:t>in</a:t>
            </a:r>
            <a:r>
              <a:rPr sz="1100" spc="-25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1F1F1F"/>
                </a:solidFill>
                <a:latin typeface="Open Sans"/>
                <a:cs typeface="Open Sans"/>
              </a:rPr>
              <a:t>the</a:t>
            </a:r>
            <a:r>
              <a:rPr sz="1100" spc="-25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100" spc="-10" dirty="0">
                <a:solidFill>
                  <a:srgbClr val="1F1F1F"/>
                </a:solidFill>
                <a:latin typeface="Open Sans"/>
                <a:cs typeface="Open Sans"/>
              </a:rPr>
              <a:t>rain."</a:t>
            </a:r>
            <a:endParaRPr sz="1100">
              <a:latin typeface="Open Sans"/>
              <a:cs typeface="Open Sans"/>
            </a:endParaRPr>
          </a:p>
          <a:p>
            <a:pPr marL="782320" marR="5080" lvl="1" indent="-313055">
              <a:lnSpc>
                <a:spcPct val="150000"/>
              </a:lnSpc>
              <a:buFont typeface="Arial"/>
              <a:buChar char="○"/>
              <a:tabLst>
                <a:tab pos="782320" algn="l"/>
              </a:tabLst>
            </a:pPr>
            <a:r>
              <a:rPr sz="1100" b="1" dirty="0">
                <a:solidFill>
                  <a:srgbClr val="1F1F1F"/>
                </a:solidFill>
                <a:latin typeface="Open Sans"/>
                <a:cs typeface="Open Sans"/>
              </a:rPr>
              <a:t>LLaVA</a:t>
            </a:r>
            <a:r>
              <a:rPr sz="1100" b="1" spc="-30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1F1F1F"/>
                </a:solidFill>
                <a:latin typeface="Open Sans"/>
                <a:cs typeface="Open Sans"/>
              </a:rPr>
              <a:t>Prompt:</a:t>
            </a:r>
            <a:r>
              <a:rPr sz="1100" b="1" spc="-20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100" i="1" dirty="0">
                <a:solidFill>
                  <a:srgbClr val="1F1F1F"/>
                </a:solidFill>
                <a:latin typeface="Open Sans"/>
                <a:cs typeface="Open Sans"/>
              </a:rPr>
              <a:t>"Analyze</a:t>
            </a:r>
            <a:r>
              <a:rPr sz="1100" i="1" spc="-30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100" i="1" dirty="0">
                <a:solidFill>
                  <a:srgbClr val="1F1F1F"/>
                </a:solidFill>
                <a:latin typeface="Open Sans"/>
                <a:cs typeface="Open Sans"/>
              </a:rPr>
              <a:t>these</a:t>
            </a:r>
            <a:r>
              <a:rPr sz="1100" i="1" spc="-25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100" i="1" dirty="0">
                <a:solidFill>
                  <a:srgbClr val="1F1F1F"/>
                </a:solidFill>
                <a:latin typeface="Open Sans"/>
                <a:cs typeface="Open Sans"/>
              </a:rPr>
              <a:t>10</a:t>
            </a:r>
            <a:r>
              <a:rPr sz="1100" i="1" spc="-30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100" i="1" spc="-10" dirty="0">
                <a:solidFill>
                  <a:srgbClr val="1F1F1F"/>
                </a:solidFill>
                <a:latin typeface="Open Sans"/>
                <a:cs typeface="Open Sans"/>
              </a:rPr>
              <a:t>candidate</a:t>
            </a:r>
            <a:r>
              <a:rPr sz="1100" i="1" spc="-25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100" i="1" dirty="0">
                <a:solidFill>
                  <a:srgbClr val="1F1F1F"/>
                </a:solidFill>
                <a:latin typeface="Open Sans"/>
                <a:cs typeface="Open Sans"/>
              </a:rPr>
              <a:t>images.</a:t>
            </a:r>
            <a:r>
              <a:rPr sz="1100" i="1" spc="-30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100" i="1" dirty="0">
                <a:solidFill>
                  <a:srgbClr val="1F1F1F"/>
                </a:solidFill>
                <a:latin typeface="Open Sans"/>
                <a:cs typeface="Open Sans"/>
              </a:rPr>
              <a:t>Which</a:t>
            </a:r>
            <a:r>
              <a:rPr sz="1100" i="1" spc="-25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100" i="1" dirty="0">
                <a:solidFill>
                  <a:srgbClr val="1F1F1F"/>
                </a:solidFill>
                <a:latin typeface="Open Sans"/>
                <a:cs typeface="Open Sans"/>
              </a:rPr>
              <a:t>one</a:t>
            </a:r>
            <a:r>
              <a:rPr sz="1100" i="1" spc="-30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100" i="1" dirty="0">
                <a:solidFill>
                  <a:srgbClr val="1F1F1F"/>
                </a:solidFill>
                <a:latin typeface="Open Sans"/>
                <a:cs typeface="Open Sans"/>
              </a:rPr>
              <a:t>depicts</a:t>
            </a:r>
            <a:r>
              <a:rPr sz="1100" i="1" spc="-25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100" i="1" dirty="0">
                <a:solidFill>
                  <a:srgbClr val="1F1F1F"/>
                </a:solidFill>
                <a:latin typeface="Open Sans"/>
                <a:cs typeface="Open Sans"/>
              </a:rPr>
              <a:t>a</a:t>
            </a:r>
            <a:r>
              <a:rPr sz="1100" i="1" spc="-25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100" i="1" dirty="0">
                <a:solidFill>
                  <a:srgbClr val="1F1F1F"/>
                </a:solidFill>
                <a:latin typeface="Open Sans"/>
                <a:cs typeface="Open Sans"/>
              </a:rPr>
              <a:t>blue</a:t>
            </a:r>
            <a:r>
              <a:rPr sz="1100" i="1" spc="-30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100" i="1" dirty="0">
                <a:solidFill>
                  <a:srgbClr val="1F1F1F"/>
                </a:solidFill>
                <a:latin typeface="Open Sans"/>
                <a:cs typeface="Open Sans"/>
              </a:rPr>
              <a:t>car</a:t>
            </a:r>
            <a:r>
              <a:rPr sz="1100" i="1" spc="-25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100" i="1" dirty="0">
                <a:solidFill>
                  <a:srgbClr val="1F1F1F"/>
                </a:solidFill>
                <a:latin typeface="Open Sans"/>
                <a:cs typeface="Open Sans"/>
              </a:rPr>
              <a:t>driving</a:t>
            </a:r>
            <a:r>
              <a:rPr sz="1100" i="1" spc="-30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100" i="1" dirty="0">
                <a:solidFill>
                  <a:srgbClr val="1F1F1F"/>
                </a:solidFill>
                <a:latin typeface="Open Sans"/>
                <a:cs typeface="Open Sans"/>
              </a:rPr>
              <a:t>through</a:t>
            </a:r>
            <a:r>
              <a:rPr sz="1100" i="1" spc="-25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100" i="1" dirty="0">
                <a:solidFill>
                  <a:srgbClr val="1F1F1F"/>
                </a:solidFill>
                <a:latin typeface="Open Sans"/>
                <a:cs typeface="Open Sans"/>
              </a:rPr>
              <a:t>rain,</a:t>
            </a:r>
            <a:r>
              <a:rPr sz="1100" i="1" spc="-30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100" i="1" dirty="0">
                <a:solidFill>
                  <a:srgbClr val="1F1F1F"/>
                </a:solidFill>
                <a:latin typeface="Open Sans"/>
                <a:cs typeface="Open Sans"/>
              </a:rPr>
              <a:t>and</a:t>
            </a:r>
            <a:r>
              <a:rPr sz="1100" i="1" spc="-25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100" i="1" spc="-20" dirty="0">
                <a:solidFill>
                  <a:srgbClr val="1F1F1F"/>
                </a:solidFill>
                <a:latin typeface="Open Sans"/>
                <a:cs typeface="Open Sans"/>
              </a:rPr>
              <a:t>why? </a:t>
            </a:r>
            <a:r>
              <a:rPr sz="1100" i="1" dirty="0">
                <a:solidFill>
                  <a:srgbClr val="1F1F1F"/>
                </a:solidFill>
                <a:latin typeface="Open Sans"/>
                <a:cs typeface="Open Sans"/>
              </a:rPr>
              <a:t>Return</a:t>
            </a:r>
            <a:r>
              <a:rPr sz="1100" i="1" spc="-25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100" i="1" dirty="0">
                <a:solidFill>
                  <a:srgbClr val="1F1F1F"/>
                </a:solidFill>
                <a:latin typeface="Open Sans"/>
                <a:cs typeface="Open Sans"/>
              </a:rPr>
              <a:t>the</a:t>
            </a:r>
            <a:r>
              <a:rPr sz="1100" i="1" spc="-25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100" i="1" dirty="0">
                <a:solidFill>
                  <a:srgbClr val="1F1F1F"/>
                </a:solidFill>
                <a:latin typeface="Open Sans"/>
                <a:cs typeface="Open Sans"/>
              </a:rPr>
              <a:t>image</a:t>
            </a:r>
            <a:r>
              <a:rPr sz="1100" i="1" spc="-20" dirty="0">
                <a:solidFill>
                  <a:srgbClr val="1F1F1F"/>
                </a:solidFill>
                <a:latin typeface="Open Sans"/>
                <a:cs typeface="Open Sans"/>
              </a:rPr>
              <a:t> ID."</a:t>
            </a:r>
            <a:endParaRPr sz="1100">
              <a:latin typeface="Open Sans"/>
              <a:cs typeface="Open Sans"/>
            </a:endParaRPr>
          </a:p>
          <a:p>
            <a:pPr marL="325120" indent="-312420">
              <a:lnSpc>
                <a:spcPct val="100000"/>
              </a:lnSpc>
              <a:spcBef>
                <a:spcPts val="660"/>
              </a:spcBef>
              <a:buFont typeface="Arial"/>
              <a:buChar char="●"/>
              <a:tabLst>
                <a:tab pos="325120" algn="l"/>
              </a:tabLst>
            </a:pPr>
            <a:r>
              <a:rPr sz="1100" b="1" dirty="0">
                <a:solidFill>
                  <a:srgbClr val="1F1F1F"/>
                </a:solidFill>
                <a:latin typeface="Open Sans"/>
                <a:cs typeface="Open Sans"/>
              </a:rPr>
              <a:t>Use</a:t>
            </a:r>
            <a:r>
              <a:rPr sz="1100" b="1" spc="-35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1F1F1F"/>
                </a:solidFill>
                <a:latin typeface="Open Sans"/>
                <a:cs typeface="Open Sans"/>
              </a:rPr>
              <a:t>Cases:</a:t>
            </a:r>
            <a:r>
              <a:rPr sz="1100" b="1" spc="-35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1F1F1F"/>
                </a:solidFill>
                <a:latin typeface="Open Sans"/>
                <a:cs typeface="Open Sans"/>
              </a:rPr>
              <a:t>Highly</a:t>
            </a:r>
            <a:r>
              <a:rPr sz="1100" spc="-35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1F1F1F"/>
                </a:solidFill>
                <a:latin typeface="Open Sans"/>
                <a:cs typeface="Open Sans"/>
              </a:rPr>
              <a:t>complex,</a:t>
            </a:r>
            <a:r>
              <a:rPr sz="1100" spc="-35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100" spc="-10" dirty="0">
                <a:solidFill>
                  <a:srgbClr val="1F1F1F"/>
                </a:solidFill>
                <a:latin typeface="Open Sans"/>
                <a:cs typeface="Open Sans"/>
              </a:rPr>
              <a:t>multi-</a:t>
            </a:r>
            <a:r>
              <a:rPr sz="1100" dirty="0">
                <a:solidFill>
                  <a:srgbClr val="1F1F1F"/>
                </a:solidFill>
                <a:latin typeface="Open Sans"/>
                <a:cs typeface="Open Sans"/>
              </a:rPr>
              <a:t>hop</a:t>
            </a:r>
            <a:r>
              <a:rPr sz="1100" spc="-35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1F1F1F"/>
                </a:solidFill>
                <a:latin typeface="Open Sans"/>
                <a:cs typeface="Open Sans"/>
              </a:rPr>
              <a:t>extraction</a:t>
            </a:r>
            <a:r>
              <a:rPr sz="1100" spc="-30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1F1F1F"/>
                </a:solidFill>
                <a:latin typeface="Open Sans"/>
                <a:cs typeface="Open Sans"/>
              </a:rPr>
              <a:t>requiring</a:t>
            </a:r>
            <a:r>
              <a:rPr sz="1100" spc="-35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1F1F1F"/>
                </a:solidFill>
                <a:latin typeface="Open Sans"/>
                <a:cs typeface="Open Sans"/>
              </a:rPr>
              <a:t>spatial</a:t>
            </a:r>
            <a:r>
              <a:rPr sz="1100" spc="-35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1F1F1F"/>
                </a:solidFill>
                <a:latin typeface="Open Sans"/>
                <a:cs typeface="Open Sans"/>
              </a:rPr>
              <a:t>or</a:t>
            </a:r>
            <a:r>
              <a:rPr sz="1100" spc="-35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1F1F1F"/>
                </a:solidFill>
                <a:latin typeface="Open Sans"/>
                <a:cs typeface="Open Sans"/>
              </a:rPr>
              <a:t>logical</a:t>
            </a:r>
            <a:r>
              <a:rPr sz="1100" spc="-35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100" spc="-10" dirty="0">
                <a:solidFill>
                  <a:srgbClr val="1F1F1F"/>
                </a:solidFill>
                <a:latin typeface="Open Sans"/>
                <a:cs typeface="Open Sans"/>
              </a:rPr>
              <a:t>reasoning.</a:t>
            </a:r>
            <a:endParaRPr sz="1100">
              <a:latin typeface="Open Sans"/>
              <a:cs typeface="Open Sans"/>
            </a:endParaRPr>
          </a:p>
          <a:p>
            <a:pPr marL="325120" indent="-312420">
              <a:lnSpc>
                <a:spcPct val="100000"/>
              </a:lnSpc>
              <a:spcBef>
                <a:spcPts val="660"/>
              </a:spcBef>
              <a:buFont typeface="Arial"/>
              <a:buChar char="●"/>
              <a:tabLst>
                <a:tab pos="325120" algn="l"/>
              </a:tabLst>
            </a:pPr>
            <a:r>
              <a:rPr sz="1100" b="1" dirty="0">
                <a:solidFill>
                  <a:srgbClr val="1F1F1F"/>
                </a:solidFill>
                <a:latin typeface="Open Sans"/>
                <a:cs typeface="Open Sans"/>
              </a:rPr>
              <a:t>Limitation:</a:t>
            </a:r>
            <a:r>
              <a:rPr sz="1100" b="1" spc="-25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1F1F1F"/>
                </a:solidFill>
                <a:latin typeface="Open Sans"/>
                <a:cs typeface="Open Sans"/>
              </a:rPr>
              <a:t>Strictly</a:t>
            </a:r>
            <a:r>
              <a:rPr sz="1100" spc="-20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1F1F1F"/>
                </a:solidFill>
                <a:latin typeface="Open Sans"/>
                <a:cs typeface="Open Sans"/>
              </a:rPr>
              <a:t>used</a:t>
            </a:r>
            <a:r>
              <a:rPr sz="1100" spc="-25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1F1F1F"/>
                </a:solidFill>
                <a:latin typeface="Open Sans"/>
                <a:cs typeface="Open Sans"/>
              </a:rPr>
              <a:t>as</a:t>
            </a:r>
            <a:r>
              <a:rPr sz="1100" spc="-20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1F1F1F"/>
                </a:solidFill>
                <a:latin typeface="Open Sans"/>
                <a:cs typeface="Open Sans"/>
              </a:rPr>
              <a:t>a</a:t>
            </a:r>
            <a:r>
              <a:rPr sz="1100" spc="-20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100" spc="-10" dirty="0">
                <a:solidFill>
                  <a:srgbClr val="1F1F1F"/>
                </a:solidFill>
                <a:latin typeface="Open Sans"/>
                <a:cs typeface="Open Sans"/>
              </a:rPr>
              <a:t>ﬁnal-</a:t>
            </a:r>
            <a:r>
              <a:rPr sz="1100" dirty="0">
                <a:solidFill>
                  <a:srgbClr val="1F1F1F"/>
                </a:solidFill>
                <a:latin typeface="Open Sans"/>
                <a:cs typeface="Open Sans"/>
              </a:rPr>
              <a:t>stage</a:t>
            </a:r>
            <a:r>
              <a:rPr sz="1100" spc="-25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100" spc="-10" dirty="0">
                <a:solidFill>
                  <a:srgbClr val="1F1F1F"/>
                </a:solidFill>
                <a:latin typeface="Open Sans"/>
                <a:cs typeface="Open Sans"/>
              </a:rPr>
              <a:t>re-</a:t>
            </a:r>
            <a:r>
              <a:rPr sz="1100" dirty="0">
                <a:solidFill>
                  <a:srgbClr val="1F1F1F"/>
                </a:solidFill>
                <a:latin typeface="Open Sans"/>
                <a:cs typeface="Open Sans"/>
              </a:rPr>
              <a:t>ranker</a:t>
            </a:r>
            <a:r>
              <a:rPr sz="1100" spc="-20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1F1F1F"/>
                </a:solidFill>
                <a:latin typeface="Open Sans"/>
                <a:cs typeface="Open Sans"/>
              </a:rPr>
              <a:t>due</a:t>
            </a:r>
            <a:r>
              <a:rPr sz="1100" spc="-20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1F1F1F"/>
                </a:solidFill>
                <a:latin typeface="Open Sans"/>
                <a:cs typeface="Open Sans"/>
              </a:rPr>
              <a:t>to</a:t>
            </a:r>
            <a:r>
              <a:rPr sz="1100" spc="-25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100" spc="-10" dirty="0">
                <a:solidFill>
                  <a:srgbClr val="1F1F1F"/>
                </a:solidFill>
                <a:latin typeface="Open Sans"/>
                <a:cs typeface="Open Sans"/>
              </a:rPr>
              <a:t>massive</a:t>
            </a:r>
            <a:r>
              <a:rPr sz="1100" spc="-20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1F1F1F"/>
                </a:solidFill>
                <a:latin typeface="Open Sans"/>
                <a:cs typeface="Open Sans"/>
              </a:rPr>
              <a:t>inference</a:t>
            </a:r>
            <a:r>
              <a:rPr sz="1100" spc="-20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100" spc="-10" dirty="0">
                <a:solidFill>
                  <a:srgbClr val="1F1F1F"/>
                </a:solidFill>
                <a:latin typeface="Open Sans"/>
                <a:cs typeface="Open Sans"/>
              </a:rPr>
              <a:t>costs.</a:t>
            </a:r>
            <a:endParaRPr sz="1100">
              <a:latin typeface="Open Sans"/>
              <a:cs typeface="Open San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4762" y="-4762"/>
            <a:ext cx="9153525" cy="720090"/>
            <a:chOff x="-4762" y="-4762"/>
            <a:chExt cx="9153525" cy="72009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9144000" cy="710565"/>
            </a:xfrm>
            <a:custGeom>
              <a:avLst/>
              <a:gdLst/>
              <a:ahLst/>
              <a:cxnLst/>
              <a:rect l="l" t="t" r="r" b="b"/>
              <a:pathLst>
                <a:path w="9144000" h="710565">
                  <a:moveTo>
                    <a:pt x="9143999" y="710399"/>
                  </a:moveTo>
                  <a:lnTo>
                    <a:pt x="0" y="710399"/>
                  </a:lnTo>
                  <a:lnTo>
                    <a:pt x="0" y="0"/>
                  </a:lnTo>
                  <a:lnTo>
                    <a:pt x="9143999" y="0"/>
                  </a:lnTo>
                  <a:lnTo>
                    <a:pt x="9143999" y="710399"/>
                  </a:lnTo>
                  <a:close/>
                </a:path>
              </a:pathLst>
            </a:custGeom>
            <a:solidFill>
              <a:srgbClr val="981E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9144000" cy="710565"/>
            </a:xfrm>
            <a:custGeom>
              <a:avLst/>
              <a:gdLst/>
              <a:ahLst/>
              <a:cxnLst/>
              <a:rect l="l" t="t" r="r" b="b"/>
              <a:pathLst>
                <a:path w="9144000" h="710565">
                  <a:moveTo>
                    <a:pt x="0" y="0"/>
                  </a:moveTo>
                  <a:lnTo>
                    <a:pt x="9143999" y="0"/>
                  </a:lnTo>
                  <a:lnTo>
                    <a:pt x="9143999" y="710399"/>
                  </a:lnTo>
                  <a:lnTo>
                    <a:pt x="0" y="7103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">
              <a:lnSpc>
                <a:spcPct val="100000"/>
              </a:lnSpc>
              <a:spcBef>
                <a:spcPts val="100"/>
              </a:spcBef>
            </a:pPr>
            <a:r>
              <a:rPr dirty="0"/>
              <a:t>Complex</a:t>
            </a:r>
            <a:r>
              <a:rPr spc="-35" dirty="0"/>
              <a:t> </a:t>
            </a:r>
            <a:r>
              <a:rPr dirty="0"/>
              <a:t>Retrieval</a:t>
            </a:r>
            <a:r>
              <a:rPr spc="-30" dirty="0"/>
              <a:t> </a:t>
            </a:r>
            <a:r>
              <a:rPr dirty="0"/>
              <a:t>via</a:t>
            </a:r>
            <a:r>
              <a:rPr spc="-30" dirty="0"/>
              <a:t> </a:t>
            </a:r>
            <a:r>
              <a:rPr spc="-20" dirty="0"/>
              <a:t>VLMs</a:t>
            </a: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02600" y="51874"/>
            <a:ext cx="525174" cy="60665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76237" y="947737"/>
            <a:ext cx="8391525" cy="819785"/>
            <a:chOff x="376237" y="947737"/>
            <a:chExt cx="8391525" cy="819785"/>
          </a:xfrm>
        </p:grpSpPr>
        <p:sp>
          <p:nvSpPr>
            <p:cNvPr id="3" name="object 3"/>
            <p:cNvSpPr/>
            <p:nvPr/>
          </p:nvSpPr>
          <p:spPr>
            <a:xfrm>
              <a:off x="381000" y="952500"/>
              <a:ext cx="8382000" cy="810260"/>
            </a:xfrm>
            <a:custGeom>
              <a:avLst/>
              <a:gdLst/>
              <a:ahLst/>
              <a:cxnLst/>
              <a:rect l="l" t="t" r="r" b="b"/>
              <a:pathLst>
                <a:path w="8382000" h="810260">
                  <a:moveTo>
                    <a:pt x="8305799" y="809699"/>
                  </a:moveTo>
                  <a:lnTo>
                    <a:pt x="76200" y="809699"/>
                  </a:lnTo>
                  <a:lnTo>
                    <a:pt x="46540" y="803711"/>
                  </a:lnTo>
                  <a:lnTo>
                    <a:pt x="22318" y="787381"/>
                  </a:lnTo>
                  <a:lnTo>
                    <a:pt x="5988" y="763160"/>
                  </a:lnTo>
                  <a:lnTo>
                    <a:pt x="0" y="733499"/>
                  </a:lnTo>
                  <a:lnTo>
                    <a:pt x="0" y="76200"/>
                  </a:lnTo>
                  <a:lnTo>
                    <a:pt x="5988" y="46540"/>
                  </a:lnTo>
                  <a:lnTo>
                    <a:pt x="22318" y="22318"/>
                  </a:lnTo>
                  <a:lnTo>
                    <a:pt x="46540" y="5988"/>
                  </a:lnTo>
                  <a:lnTo>
                    <a:pt x="76200" y="0"/>
                  </a:lnTo>
                  <a:lnTo>
                    <a:pt x="8305799" y="0"/>
                  </a:lnTo>
                  <a:lnTo>
                    <a:pt x="8348075" y="12802"/>
                  </a:lnTo>
                  <a:lnTo>
                    <a:pt x="8376199" y="47040"/>
                  </a:lnTo>
                  <a:lnTo>
                    <a:pt x="8381999" y="76200"/>
                  </a:lnTo>
                  <a:lnTo>
                    <a:pt x="8381999" y="733499"/>
                  </a:lnTo>
                  <a:lnTo>
                    <a:pt x="8376011" y="763160"/>
                  </a:lnTo>
                  <a:lnTo>
                    <a:pt x="8359681" y="787381"/>
                  </a:lnTo>
                  <a:lnTo>
                    <a:pt x="8335459" y="803711"/>
                  </a:lnTo>
                  <a:lnTo>
                    <a:pt x="8305799" y="809699"/>
                  </a:lnTo>
                  <a:close/>
                </a:path>
              </a:pathLst>
            </a:custGeom>
            <a:solidFill>
              <a:srgbClr val="F7F9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81000" y="952500"/>
              <a:ext cx="8382000" cy="810260"/>
            </a:xfrm>
            <a:custGeom>
              <a:avLst/>
              <a:gdLst/>
              <a:ahLst/>
              <a:cxnLst/>
              <a:rect l="l" t="t" r="r" b="b"/>
              <a:pathLst>
                <a:path w="8382000" h="810260">
                  <a:moveTo>
                    <a:pt x="0" y="76200"/>
                  </a:moveTo>
                  <a:lnTo>
                    <a:pt x="5988" y="46540"/>
                  </a:lnTo>
                  <a:lnTo>
                    <a:pt x="22318" y="22318"/>
                  </a:lnTo>
                  <a:lnTo>
                    <a:pt x="46540" y="5988"/>
                  </a:lnTo>
                  <a:lnTo>
                    <a:pt x="76200" y="0"/>
                  </a:lnTo>
                  <a:lnTo>
                    <a:pt x="8305799" y="0"/>
                  </a:lnTo>
                  <a:lnTo>
                    <a:pt x="8348075" y="12802"/>
                  </a:lnTo>
                  <a:lnTo>
                    <a:pt x="8376199" y="47040"/>
                  </a:lnTo>
                  <a:lnTo>
                    <a:pt x="8381999" y="76200"/>
                  </a:lnTo>
                  <a:lnTo>
                    <a:pt x="8381999" y="733499"/>
                  </a:lnTo>
                  <a:lnTo>
                    <a:pt x="8376011" y="763160"/>
                  </a:lnTo>
                  <a:lnTo>
                    <a:pt x="8359681" y="787381"/>
                  </a:lnTo>
                  <a:lnTo>
                    <a:pt x="8335459" y="803711"/>
                  </a:lnTo>
                  <a:lnTo>
                    <a:pt x="8305799" y="809699"/>
                  </a:lnTo>
                  <a:lnTo>
                    <a:pt x="76200" y="809699"/>
                  </a:lnTo>
                  <a:lnTo>
                    <a:pt x="46540" y="803711"/>
                  </a:lnTo>
                  <a:lnTo>
                    <a:pt x="22318" y="787381"/>
                  </a:lnTo>
                  <a:lnTo>
                    <a:pt x="5988" y="763160"/>
                  </a:lnTo>
                  <a:lnTo>
                    <a:pt x="0" y="733499"/>
                  </a:lnTo>
                  <a:lnTo>
                    <a:pt x="0" y="76200"/>
                  </a:lnTo>
                  <a:close/>
                </a:path>
              </a:pathLst>
            </a:custGeom>
            <a:ln w="9524">
              <a:solidFill>
                <a:srgbClr val="E9EC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96900" y="1186497"/>
            <a:ext cx="330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50" dirty="0">
                <a:solidFill>
                  <a:srgbClr val="981E31"/>
                </a:solidFill>
                <a:latin typeface="Segoe UI Symbol"/>
                <a:cs typeface="Segoe UI Symbol"/>
              </a:rPr>
              <a:t></a:t>
            </a:r>
            <a:endParaRPr sz="2400">
              <a:latin typeface="Segoe UI Symbol"/>
              <a:cs typeface="Segoe UI 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82675" y="1147038"/>
            <a:ext cx="5581015" cy="404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70"/>
              </a:lnSpc>
              <a:spcBef>
                <a:spcPts val="100"/>
              </a:spcBef>
            </a:pPr>
            <a:r>
              <a:rPr sz="1400" b="1" dirty="0">
                <a:solidFill>
                  <a:srgbClr val="981E31"/>
                </a:solidFill>
                <a:latin typeface="Arial"/>
                <a:cs typeface="Arial"/>
              </a:rPr>
              <a:t>The</a:t>
            </a:r>
            <a:r>
              <a:rPr sz="1400" b="1" spc="-15" dirty="0">
                <a:solidFill>
                  <a:srgbClr val="981E31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981E31"/>
                </a:solidFill>
                <a:latin typeface="Arial"/>
                <a:cs typeface="Arial"/>
              </a:rPr>
              <a:t>Output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310"/>
              </a:lnSpc>
            </a:pPr>
            <a:r>
              <a:rPr sz="1100" dirty="0">
                <a:solidFill>
                  <a:srgbClr val="1F1F1F"/>
                </a:solidFill>
                <a:latin typeface="Arial"/>
                <a:cs typeface="Arial"/>
              </a:rPr>
              <a:t>Encoders</a:t>
            </a:r>
            <a:r>
              <a:rPr sz="1100" spc="-4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1F1F1F"/>
                </a:solidFill>
                <a:latin typeface="Arial"/>
                <a:cs typeface="Arial"/>
              </a:rPr>
              <a:t>(like</a:t>
            </a:r>
            <a:r>
              <a:rPr sz="1100" spc="-3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1F1F1F"/>
                </a:solidFill>
                <a:latin typeface="Arial"/>
                <a:cs typeface="Arial"/>
              </a:rPr>
              <a:t>CLIP)</a:t>
            </a:r>
            <a:r>
              <a:rPr sz="1100" spc="-3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1F1F1F"/>
                </a:solidFill>
                <a:latin typeface="Arial"/>
                <a:cs typeface="Arial"/>
              </a:rPr>
              <a:t>convert</a:t>
            </a:r>
            <a:r>
              <a:rPr sz="1100" spc="-3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1F1F1F"/>
                </a:solidFill>
                <a:latin typeface="Arial"/>
                <a:cs typeface="Arial"/>
              </a:rPr>
              <a:t>images</a:t>
            </a:r>
            <a:r>
              <a:rPr sz="1100" spc="-3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1F1F1F"/>
                </a:solidFill>
                <a:latin typeface="Arial"/>
                <a:cs typeface="Arial"/>
              </a:rPr>
              <a:t>and</a:t>
            </a:r>
            <a:r>
              <a:rPr sz="1100" spc="-4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1F1F1F"/>
                </a:solidFill>
                <a:latin typeface="Arial"/>
                <a:cs typeface="Arial"/>
              </a:rPr>
              <a:t>text</a:t>
            </a:r>
            <a:r>
              <a:rPr sz="1100" spc="-3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1F1F1F"/>
                </a:solidFill>
                <a:latin typeface="Arial"/>
                <a:cs typeface="Arial"/>
              </a:rPr>
              <a:t>into</a:t>
            </a:r>
            <a:r>
              <a:rPr sz="1100" spc="-3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1F1F1F"/>
                </a:solidFill>
                <a:latin typeface="Arial"/>
                <a:cs typeface="Arial"/>
              </a:rPr>
              <a:t>high-dimensional</a:t>
            </a:r>
            <a:r>
              <a:rPr sz="1100" spc="-3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1F1F1F"/>
                </a:solidFill>
                <a:latin typeface="Arial"/>
                <a:cs typeface="Arial"/>
              </a:rPr>
              <a:t>mathematical</a:t>
            </a:r>
            <a:r>
              <a:rPr sz="1100" spc="-3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1F1F1F"/>
                </a:solidFill>
                <a:latin typeface="Arial"/>
                <a:cs typeface="Arial"/>
              </a:rPr>
              <a:t>vectors.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76237" y="1762125"/>
            <a:ext cx="8391525" cy="1005205"/>
            <a:chOff x="376237" y="1762125"/>
            <a:chExt cx="8391525" cy="100520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14850" y="1762125"/>
              <a:ext cx="114299" cy="20489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81000" y="1952624"/>
              <a:ext cx="8382000" cy="810260"/>
            </a:xfrm>
            <a:custGeom>
              <a:avLst/>
              <a:gdLst/>
              <a:ahLst/>
              <a:cxnLst/>
              <a:rect l="l" t="t" r="r" b="b"/>
              <a:pathLst>
                <a:path w="8382000" h="810260">
                  <a:moveTo>
                    <a:pt x="8305799" y="809699"/>
                  </a:moveTo>
                  <a:lnTo>
                    <a:pt x="76200" y="809699"/>
                  </a:lnTo>
                  <a:lnTo>
                    <a:pt x="46540" y="803711"/>
                  </a:lnTo>
                  <a:lnTo>
                    <a:pt x="22318" y="787381"/>
                  </a:lnTo>
                  <a:lnTo>
                    <a:pt x="5988" y="763160"/>
                  </a:lnTo>
                  <a:lnTo>
                    <a:pt x="0" y="733499"/>
                  </a:lnTo>
                  <a:lnTo>
                    <a:pt x="0" y="76200"/>
                  </a:lnTo>
                  <a:lnTo>
                    <a:pt x="5988" y="46539"/>
                  </a:lnTo>
                  <a:lnTo>
                    <a:pt x="22318" y="22318"/>
                  </a:lnTo>
                  <a:lnTo>
                    <a:pt x="46540" y="5988"/>
                  </a:lnTo>
                  <a:lnTo>
                    <a:pt x="76200" y="0"/>
                  </a:lnTo>
                  <a:lnTo>
                    <a:pt x="8305799" y="0"/>
                  </a:lnTo>
                  <a:lnTo>
                    <a:pt x="8348075" y="12802"/>
                  </a:lnTo>
                  <a:lnTo>
                    <a:pt x="8376199" y="47040"/>
                  </a:lnTo>
                  <a:lnTo>
                    <a:pt x="8381999" y="76200"/>
                  </a:lnTo>
                  <a:lnTo>
                    <a:pt x="8381999" y="733499"/>
                  </a:lnTo>
                  <a:lnTo>
                    <a:pt x="8376011" y="763160"/>
                  </a:lnTo>
                  <a:lnTo>
                    <a:pt x="8359681" y="787381"/>
                  </a:lnTo>
                  <a:lnTo>
                    <a:pt x="8335459" y="803711"/>
                  </a:lnTo>
                  <a:lnTo>
                    <a:pt x="8305799" y="809699"/>
                  </a:lnTo>
                  <a:close/>
                </a:path>
              </a:pathLst>
            </a:custGeom>
            <a:solidFill>
              <a:srgbClr val="F7F9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81000" y="1952624"/>
              <a:ext cx="8382000" cy="810260"/>
            </a:xfrm>
            <a:custGeom>
              <a:avLst/>
              <a:gdLst/>
              <a:ahLst/>
              <a:cxnLst/>
              <a:rect l="l" t="t" r="r" b="b"/>
              <a:pathLst>
                <a:path w="8382000" h="810260">
                  <a:moveTo>
                    <a:pt x="0" y="76200"/>
                  </a:moveTo>
                  <a:lnTo>
                    <a:pt x="5988" y="46539"/>
                  </a:lnTo>
                  <a:lnTo>
                    <a:pt x="22318" y="22318"/>
                  </a:lnTo>
                  <a:lnTo>
                    <a:pt x="46540" y="5988"/>
                  </a:lnTo>
                  <a:lnTo>
                    <a:pt x="76200" y="0"/>
                  </a:lnTo>
                  <a:lnTo>
                    <a:pt x="8305799" y="0"/>
                  </a:lnTo>
                  <a:lnTo>
                    <a:pt x="8348075" y="12802"/>
                  </a:lnTo>
                  <a:lnTo>
                    <a:pt x="8376199" y="47040"/>
                  </a:lnTo>
                  <a:lnTo>
                    <a:pt x="8381999" y="76200"/>
                  </a:lnTo>
                  <a:lnTo>
                    <a:pt x="8381999" y="733499"/>
                  </a:lnTo>
                  <a:lnTo>
                    <a:pt x="8376011" y="763160"/>
                  </a:lnTo>
                  <a:lnTo>
                    <a:pt x="8359681" y="787381"/>
                  </a:lnTo>
                  <a:lnTo>
                    <a:pt x="8335459" y="803711"/>
                  </a:lnTo>
                  <a:lnTo>
                    <a:pt x="8305799" y="809699"/>
                  </a:lnTo>
                  <a:lnTo>
                    <a:pt x="76200" y="809699"/>
                  </a:lnTo>
                  <a:lnTo>
                    <a:pt x="46540" y="803711"/>
                  </a:lnTo>
                  <a:lnTo>
                    <a:pt x="22318" y="787381"/>
                  </a:lnTo>
                  <a:lnTo>
                    <a:pt x="5988" y="763160"/>
                  </a:lnTo>
                  <a:lnTo>
                    <a:pt x="0" y="733499"/>
                  </a:lnTo>
                  <a:lnTo>
                    <a:pt x="0" y="76200"/>
                  </a:lnTo>
                  <a:close/>
                </a:path>
              </a:pathLst>
            </a:custGeom>
            <a:ln w="9524">
              <a:solidFill>
                <a:srgbClr val="E9EC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96900" y="2186622"/>
            <a:ext cx="330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610" dirty="0">
                <a:solidFill>
                  <a:srgbClr val="981E31"/>
                </a:solidFill>
                <a:latin typeface="Segoe UI Symbol"/>
                <a:cs typeface="Segoe UI Symbol"/>
              </a:rPr>
              <a:t></a:t>
            </a:r>
            <a:endParaRPr sz="2400">
              <a:latin typeface="Segoe UI Symbol"/>
              <a:cs typeface="Segoe UI Symbo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82675" y="2147163"/>
            <a:ext cx="3090545" cy="404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70"/>
              </a:lnSpc>
              <a:spcBef>
                <a:spcPts val="100"/>
              </a:spcBef>
            </a:pPr>
            <a:r>
              <a:rPr sz="1400" b="1" dirty="0">
                <a:solidFill>
                  <a:srgbClr val="981E31"/>
                </a:solidFill>
                <a:latin typeface="Arial"/>
                <a:cs typeface="Arial"/>
              </a:rPr>
              <a:t>The</a:t>
            </a:r>
            <a:r>
              <a:rPr sz="1400" b="1" spc="-25" dirty="0">
                <a:solidFill>
                  <a:srgbClr val="981E31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981E31"/>
                </a:solidFill>
                <a:latin typeface="Arial"/>
                <a:cs typeface="Arial"/>
              </a:rPr>
              <a:t>Infrastructure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310"/>
              </a:lnSpc>
            </a:pPr>
            <a:r>
              <a:rPr sz="1100" dirty="0">
                <a:solidFill>
                  <a:srgbClr val="1F1F1F"/>
                </a:solidFill>
                <a:latin typeface="Arial"/>
                <a:cs typeface="Arial"/>
              </a:rPr>
              <a:t>These</a:t>
            </a:r>
            <a:r>
              <a:rPr sz="1100" spc="-4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1F1F1F"/>
                </a:solidFill>
                <a:latin typeface="Arial"/>
                <a:cs typeface="Arial"/>
              </a:rPr>
              <a:t>vectors</a:t>
            </a:r>
            <a:r>
              <a:rPr sz="1100" spc="-3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1F1F1F"/>
                </a:solidFill>
                <a:latin typeface="Arial"/>
                <a:cs typeface="Arial"/>
              </a:rPr>
              <a:t>are</a:t>
            </a:r>
            <a:r>
              <a:rPr sz="1100" spc="-3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1F1F1F"/>
                </a:solidFill>
                <a:latin typeface="Arial"/>
                <a:cs typeface="Arial"/>
              </a:rPr>
              <a:t>loaded</a:t>
            </a:r>
            <a:r>
              <a:rPr sz="1100" spc="-3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1F1F1F"/>
                </a:solidFill>
                <a:latin typeface="Arial"/>
                <a:cs typeface="Arial"/>
              </a:rPr>
              <a:t>into</a:t>
            </a:r>
            <a:r>
              <a:rPr sz="1100" spc="-3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1F1F1F"/>
                </a:solidFill>
                <a:latin typeface="Arial"/>
                <a:cs typeface="Arial"/>
              </a:rPr>
              <a:t>a</a:t>
            </a:r>
            <a:r>
              <a:rPr sz="1100" spc="-3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1F1F1F"/>
                </a:solidFill>
                <a:latin typeface="Arial"/>
                <a:cs typeface="Arial"/>
              </a:rPr>
              <a:t>Vector</a:t>
            </a:r>
            <a:r>
              <a:rPr sz="1100" spc="-2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1F1F1F"/>
                </a:solidFill>
                <a:latin typeface="Arial"/>
                <a:cs typeface="Arial"/>
              </a:rPr>
              <a:t>Database.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76237" y="2762250"/>
            <a:ext cx="8391525" cy="1005205"/>
            <a:chOff x="376237" y="2762250"/>
            <a:chExt cx="8391525" cy="1005205"/>
          </a:xfrm>
        </p:grpSpPr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14850" y="2762250"/>
              <a:ext cx="114299" cy="204899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381000" y="2952749"/>
              <a:ext cx="8382000" cy="810260"/>
            </a:xfrm>
            <a:custGeom>
              <a:avLst/>
              <a:gdLst/>
              <a:ahLst/>
              <a:cxnLst/>
              <a:rect l="l" t="t" r="r" b="b"/>
              <a:pathLst>
                <a:path w="8382000" h="810260">
                  <a:moveTo>
                    <a:pt x="8305799" y="809699"/>
                  </a:moveTo>
                  <a:lnTo>
                    <a:pt x="76200" y="809699"/>
                  </a:lnTo>
                  <a:lnTo>
                    <a:pt x="46540" y="803711"/>
                  </a:lnTo>
                  <a:lnTo>
                    <a:pt x="22318" y="787381"/>
                  </a:lnTo>
                  <a:lnTo>
                    <a:pt x="5988" y="763159"/>
                  </a:lnTo>
                  <a:lnTo>
                    <a:pt x="0" y="733499"/>
                  </a:lnTo>
                  <a:lnTo>
                    <a:pt x="0" y="76200"/>
                  </a:lnTo>
                  <a:lnTo>
                    <a:pt x="5988" y="46539"/>
                  </a:lnTo>
                  <a:lnTo>
                    <a:pt x="22318" y="22318"/>
                  </a:lnTo>
                  <a:lnTo>
                    <a:pt x="46540" y="5988"/>
                  </a:lnTo>
                  <a:lnTo>
                    <a:pt x="76200" y="0"/>
                  </a:lnTo>
                  <a:lnTo>
                    <a:pt x="8305799" y="0"/>
                  </a:lnTo>
                  <a:lnTo>
                    <a:pt x="8348075" y="12802"/>
                  </a:lnTo>
                  <a:lnTo>
                    <a:pt x="8376199" y="47040"/>
                  </a:lnTo>
                  <a:lnTo>
                    <a:pt x="8381999" y="76200"/>
                  </a:lnTo>
                  <a:lnTo>
                    <a:pt x="8381999" y="733499"/>
                  </a:lnTo>
                  <a:lnTo>
                    <a:pt x="8376011" y="763159"/>
                  </a:lnTo>
                  <a:lnTo>
                    <a:pt x="8359681" y="787381"/>
                  </a:lnTo>
                  <a:lnTo>
                    <a:pt x="8335459" y="803711"/>
                  </a:lnTo>
                  <a:lnTo>
                    <a:pt x="8305799" y="809699"/>
                  </a:lnTo>
                  <a:close/>
                </a:path>
              </a:pathLst>
            </a:custGeom>
            <a:solidFill>
              <a:srgbClr val="F7F9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81000" y="2952749"/>
              <a:ext cx="8382000" cy="810260"/>
            </a:xfrm>
            <a:custGeom>
              <a:avLst/>
              <a:gdLst/>
              <a:ahLst/>
              <a:cxnLst/>
              <a:rect l="l" t="t" r="r" b="b"/>
              <a:pathLst>
                <a:path w="8382000" h="810260">
                  <a:moveTo>
                    <a:pt x="0" y="76200"/>
                  </a:moveTo>
                  <a:lnTo>
                    <a:pt x="5988" y="46539"/>
                  </a:lnTo>
                  <a:lnTo>
                    <a:pt x="22318" y="22318"/>
                  </a:lnTo>
                  <a:lnTo>
                    <a:pt x="46540" y="5988"/>
                  </a:lnTo>
                  <a:lnTo>
                    <a:pt x="76200" y="0"/>
                  </a:lnTo>
                  <a:lnTo>
                    <a:pt x="8305799" y="0"/>
                  </a:lnTo>
                  <a:lnTo>
                    <a:pt x="8348075" y="12802"/>
                  </a:lnTo>
                  <a:lnTo>
                    <a:pt x="8376199" y="47040"/>
                  </a:lnTo>
                  <a:lnTo>
                    <a:pt x="8381999" y="76200"/>
                  </a:lnTo>
                  <a:lnTo>
                    <a:pt x="8381999" y="733499"/>
                  </a:lnTo>
                  <a:lnTo>
                    <a:pt x="8376011" y="763159"/>
                  </a:lnTo>
                  <a:lnTo>
                    <a:pt x="8359681" y="787381"/>
                  </a:lnTo>
                  <a:lnTo>
                    <a:pt x="8335459" y="803711"/>
                  </a:lnTo>
                  <a:lnTo>
                    <a:pt x="8305799" y="809699"/>
                  </a:lnTo>
                  <a:lnTo>
                    <a:pt x="76200" y="809699"/>
                  </a:lnTo>
                  <a:lnTo>
                    <a:pt x="46540" y="803711"/>
                  </a:lnTo>
                  <a:lnTo>
                    <a:pt x="22318" y="787381"/>
                  </a:lnTo>
                  <a:lnTo>
                    <a:pt x="5988" y="763159"/>
                  </a:lnTo>
                  <a:lnTo>
                    <a:pt x="0" y="733499"/>
                  </a:lnTo>
                  <a:lnTo>
                    <a:pt x="0" y="76200"/>
                  </a:lnTo>
                  <a:close/>
                </a:path>
              </a:pathLst>
            </a:custGeom>
            <a:ln w="9524">
              <a:solidFill>
                <a:srgbClr val="E9EC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96900" y="3186747"/>
            <a:ext cx="330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50" dirty="0">
                <a:solidFill>
                  <a:srgbClr val="981E31"/>
                </a:solidFill>
                <a:latin typeface="Segoe UI Symbol"/>
                <a:cs typeface="Segoe UI Symbol"/>
              </a:rPr>
              <a:t></a:t>
            </a:r>
            <a:endParaRPr sz="2400">
              <a:latin typeface="Segoe UI Symbol"/>
              <a:cs typeface="Segoe UI Symbo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82675" y="3147288"/>
            <a:ext cx="6978650" cy="404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70"/>
              </a:lnSpc>
              <a:spcBef>
                <a:spcPts val="100"/>
              </a:spcBef>
            </a:pPr>
            <a:r>
              <a:rPr sz="1400" b="1" dirty="0">
                <a:solidFill>
                  <a:srgbClr val="981E31"/>
                </a:solidFill>
                <a:latin typeface="Arial"/>
                <a:cs typeface="Arial"/>
              </a:rPr>
              <a:t>The</a:t>
            </a:r>
            <a:r>
              <a:rPr sz="1400" b="1" spc="-30" dirty="0">
                <a:solidFill>
                  <a:srgbClr val="981E3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981E31"/>
                </a:solidFill>
                <a:latin typeface="Arial"/>
                <a:cs typeface="Arial"/>
              </a:rPr>
              <a:t>Baseline</a:t>
            </a:r>
            <a:r>
              <a:rPr sz="1400" b="1" spc="-25" dirty="0">
                <a:solidFill>
                  <a:srgbClr val="981E31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981E31"/>
                </a:solidFill>
                <a:latin typeface="Arial"/>
                <a:cs typeface="Arial"/>
              </a:rPr>
              <a:t>Search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310"/>
              </a:lnSpc>
            </a:pPr>
            <a:r>
              <a:rPr sz="1100" spc="-75" dirty="0">
                <a:solidFill>
                  <a:srgbClr val="1F1F1F"/>
                </a:solidFill>
                <a:latin typeface="Arial"/>
                <a:cs typeface="Arial"/>
              </a:rPr>
              <a:t>To</a:t>
            </a:r>
            <a:r>
              <a:rPr sz="1100" spc="-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1F1F1F"/>
                </a:solidFill>
                <a:latin typeface="Arial"/>
                <a:cs typeface="Arial"/>
              </a:rPr>
              <a:t>find</a:t>
            </a:r>
            <a:r>
              <a:rPr sz="1100" spc="-4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1F1F1F"/>
                </a:solidFill>
                <a:latin typeface="Arial"/>
                <a:cs typeface="Arial"/>
              </a:rPr>
              <a:t>a</a:t>
            </a:r>
            <a:r>
              <a:rPr sz="1100" spc="-2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1F1F1F"/>
                </a:solidFill>
                <a:latin typeface="Arial"/>
                <a:cs typeface="Arial"/>
              </a:rPr>
              <a:t>match,</a:t>
            </a:r>
            <a:r>
              <a:rPr sz="1100" spc="-2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1F1F1F"/>
                </a:solidFill>
                <a:latin typeface="Arial"/>
                <a:cs typeface="Arial"/>
              </a:rPr>
              <a:t>the</a:t>
            </a:r>
            <a:r>
              <a:rPr sz="1100" spc="-2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1F1F1F"/>
                </a:solidFill>
                <a:latin typeface="Arial"/>
                <a:cs typeface="Arial"/>
              </a:rPr>
              <a:t>database</a:t>
            </a:r>
            <a:r>
              <a:rPr sz="1100" spc="-2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1F1F1F"/>
                </a:solidFill>
                <a:latin typeface="Arial"/>
                <a:cs typeface="Arial"/>
              </a:rPr>
              <a:t>uses</a:t>
            </a:r>
            <a:r>
              <a:rPr sz="1100" spc="-2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1F1F1F"/>
                </a:solidFill>
                <a:latin typeface="Arial"/>
                <a:cs typeface="Arial"/>
              </a:rPr>
              <a:t>Cosine</a:t>
            </a:r>
            <a:r>
              <a:rPr sz="1100" spc="-2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1F1F1F"/>
                </a:solidFill>
                <a:latin typeface="Arial"/>
                <a:cs typeface="Arial"/>
              </a:rPr>
              <a:t>Similarity</a:t>
            </a:r>
            <a:r>
              <a:rPr sz="1100" spc="-2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1F1F1F"/>
                </a:solidFill>
                <a:latin typeface="Arial"/>
                <a:cs typeface="Arial"/>
              </a:rPr>
              <a:t>to</a:t>
            </a:r>
            <a:r>
              <a:rPr sz="1100" spc="-2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1F1F1F"/>
                </a:solidFill>
                <a:latin typeface="Arial"/>
                <a:cs typeface="Arial"/>
              </a:rPr>
              <a:t>measure</a:t>
            </a:r>
            <a:r>
              <a:rPr sz="1100" spc="-2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1F1F1F"/>
                </a:solidFill>
                <a:latin typeface="Arial"/>
                <a:cs typeface="Arial"/>
              </a:rPr>
              <a:t>the</a:t>
            </a:r>
            <a:r>
              <a:rPr sz="1100" spc="-2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1F1F1F"/>
                </a:solidFill>
                <a:latin typeface="Arial"/>
                <a:cs typeface="Arial"/>
              </a:rPr>
              <a:t>distance</a:t>
            </a:r>
            <a:r>
              <a:rPr sz="1100" spc="-2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1F1F1F"/>
                </a:solidFill>
                <a:latin typeface="Arial"/>
                <a:cs typeface="Arial"/>
              </a:rPr>
              <a:t>between</a:t>
            </a:r>
            <a:r>
              <a:rPr sz="1100" spc="-2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1F1F1F"/>
                </a:solidFill>
                <a:latin typeface="Arial"/>
                <a:cs typeface="Arial"/>
              </a:rPr>
              <a:t>query</a:t>
            </a:r>
            <a:r>
              <a:rPr sz="1100" spc="-2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1F1F1F"/>
                </a:solidFill>
                <a:latin typeface="Arial"/>
                <a:cs typeface="Arial"/>
              </a:rPr>
              <a:t>and</a:t>
            </a:r>
            <a:r>
              <a:rPr sz="1100" spc="-2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1F1F1F"/>
                </a:solidFill>
                <a:latin typeface="Arial"/>
                <a:cs typeface="Arial"/>
              </a:rPr>
              <a:t>stored</a:t>
            </a:r>
            <a:r>
              <a:rPr sz="1100" spc="-2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1F1F1F"/>
                </a:solidFill>
                <a:latin typeface="Arial"/>
                <a:cs typeface="Arial"/>
              </a:rPr>
              <a:t>vectors.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76237" y="3762375"/>
            <a:ext cx="8391525" cy="1148080"/>
            <a:chOff x="376237" y="3762375"/>
            <a:chExt cx="8391525" cy="1148080"/>
          </a:xfrm>
        </p:grpSpPr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14850" y="3762375"/>
              <a:ext cx="114299" cy="204899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381000" y="3952874"/>
              <a:ext cx="8382000" cy="952500"/>
            </a:xfrm>
            <a:custGeom>
              <a:avLst/>
              <a:gdLst/>
              <a:ahLst/>
              <a:cxnLst/>
              <a:rect l="l" t="t" r="r" b="b"/>
              <a:pathLst>
                <a:path w="8382000" h="952500">
                  <a:moveTo>
                    <a:pt x="8305799" y="952499"/>
                  </a:moveTo>
                  <a:lnTo>
                    <a:pt x="76199" y="952499"/>
                  </a:lnTo>
                  <a:lnTo>
                    <a:pt x="46539" y="946511"/>
                  </a:lnTo>
                  <a:lnTo>
                    <a:pt x="22318" y="930181"/>
                  </a:lnTo>
                  <a:lnTo>
                    <a:pt x="5988" y="905960"/>
                  </a:lnTo>
                  <a:lnTo>
                    <a:pt x="0" y="876299"/>
                  </a:lnTo>
                  <a:lnTo>
                    <a:pt x="0" y="76199"/>
                  </a:lnTo>
                  <a:lnTo>
                    <a:pt x="5988" y="46539"/>
                  </a:lnTo>
                  <a:lnTo>
                    <a:pt x="22318" y="22318"/>
                  </a:lnTo>
                  <a:lnTo>
                    <a:pt x="46539" y="5988"/>
                  </a:lnTo>
                  <a:lnTo>
                    <a:pt x="76199" y="0"/>
                  </a:lnTo>
                  <a:lnTo>
                    <a:pt x="8305799" y="0"/>
                  </a:lnTo>
                  <a:lnTo>
                    <a:pt x="8348075" y="12802"/>
                  </a:lnTo>
                  <a:lnTo>
                    <a:pt x="8376199" y="47039"/>
                  </a:lnTo>
                  <a:lnTo>
                    <a:pt x="8381999" y="76199"/>
                  </a:lnTo>
                  <a:lnTo>
                    <a:pt x="8381999" y="876299"/>
                  </a:lnTo>
                  <a:lnTo>
                    <a:pt x="8376011" y="905960"/>
                  </a:lnTo>
                  <a:lnTo>
                    <a:pt x="8359681" y="930181"/>
                  </a:lnTo>
                  <a:lnTo>
                    <a:pt x="8335460" y="946511"/>
                  </a:lnTo>
                  <a:lnTo>
                    <a:pt x="8305799" y="952499"/>
                  </a:lnTo>
                  <a:close/>
                </a:path>
              </a:pathLst>
            </a:custGeom>
            <a:solidFill>
              <a:srgbClr val="FFF4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81000" y="3952874"/>
              <a:ext cx="8382000" cy="952500"/>
            </a:xfrm>
            <a:custGeom>
              <a:avLst/>
              <a:gdLst/>
              <a:ahLst/>
              <a:cxnLst/>
              <a:rect l="l" t="t" r="r" b="b"/>
              <a:pathLst>
                <a:path w="8382000" h="952500">
                  <a:moveTo>
                    <a:pt x="0" y="76199"/>
                  </a:moveTo>
                  <a:lnTo>
                    <a:pt x="5988" y="46539"/>
                  </a:lnTo>
                  <a:lnTo>
                    <a:pt x="22318" y="22318"/>
                  </a:lnTo>
                  <a:lnTo>
                    <a:pt x="46539" y="5988"/>
                  </a:lnTo>
                  <a:lnTo>
                    <a:pt x="76199" y="0"/>
                  </a:lnTo>
                  <a:lnTo>
                    <a:pt x="8305799" y="0"/>
                  </a:lnTo>
                  <a:lnTo>
                    <a:pt x="8348075" y="12802"/>
                  </a:lnTo>
                  <a:lnTo>
                    <a:pt x="8376199" y="47039"/>
                  </a:lnTo>
                  <a:lnTo>
                    <a:pt x="8381999" y="76199"/>
                  </a:lnTo>
                  <a:lnTo>
                    <a:pt x="8381999" y="876299"/>
                  </a:lnTo>
                  <a:lnTo>
                    <a:pt x="8376011" y="905960"/>
                  </a:lnTo>
                  <a:lnTo>
                    <a:pt x="8359681" y="930181"/>
                  </a:lnTo>
                  <a:lnTo>
                    <a:pt x="8335460" y="946511"/>
                  </a:lnTo>
                  <a:lnTo>
                    <a:pt x="8305799" y="952499"/>
                  </a:lnTo>
                  <a:lnTo>
                    <a:pt x="76199" y="952499"/>
                  </a:lnTo>
                  <a:lnTo>
                    <a:pt x="46539" y="946511"/>
                  </a:lnTo>
                  <a:lnTo>
                    <a:pt x="22318" y="930181"/>
                  </a:lnTo>
                  <a:lnTo>
                    <a:pt x="5988" y="905960"/>
                  </a:lnTo>
                  <a:lnTo>
                    <a:pt x="0" y="876299"/>
                  </a:lnTo>
                  <a:lnTo>
                    <a:pt x="0" y="76199"/>
                  </a:lnTo>
                  <a:close/>
                </a:path>
              </a:pathLst>
            </a:custGeom>
            <a:ln w="9524">
              <a:solidFill>
                <a:srgbClr val="FFA8A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596900" y="4258310"/>
            <a:ext cx="330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335" dirty="0">
                <a:solidFill>
                  <a:srgbClr val="C92A2A"/>
                </a:solidFill>
                <a:latin typeface="Segoe UI Symbol"/>
                <a:cs typeface="Segoe UI Symbol"/>
              </a:rPr>
              <a:t></a:t>
            </a:r>
            <a:endParaRPr sz="2400">
              <a:latin typeface="Segoe UI Symbol"/>
              <a:cs typeface="Segoe UI Symbo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82675" y="4218813"/>
            <a:ext cx="7117080" cy="404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70"/>
              </a:lnSpc>
              <a:spcBef>
                <a:spcPts val="100"/>
              </a:spcBef>
            </a:pPr>
            <a:r>
              <a:rPr sz="1400" b="1" dirty="0">
                <a:solidFill>
                  <a:srgbClr val="C92A2A"/>
                </a:solidFill>
                <a:latin typeface="Arial"/>
                <a:cs typeface="Arial"/>
              </a:rPr>
              <a:t>The</a:t>
            </a:r>
            <a:r>
              <a:rPr sz="1400" b="1" spc="-35" dirty="0">
                <a:solidFill>
                  <a:srgbClr val="C92A2A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C92A2A"/>
                </a:solidFill>
                <a:latin typeface="Arial"/>
                <a:cs typeface="Arial"/>
              </a:rPr>
              <a:t>Trap:</a:t>
            </a:r>
            <a:r>
              <a:rPr sz="1400" b="1" spc="-35" dirty="0">
                <a:solidFill>
                  <a:srgbClr val="C92A2A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C92A2A"/>
                </a:solidFill>
                <a:latin typeface="Arial"/>
                <a:cs typeface="Arial"/>
              </a:rPr>
              <a:t>Exact</a:t>
            </a:r>
            <a:r>
              <a:rPr sz="1400" b="1" spc="-35" dirty="0">
                <a:solidFill>
                  <a:srgbClr val="C92A2A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C92A2A"/>
                </a:solidFill>
                <a:latin typeface="Arial"/>
                <a:cs typeface="Arial"/>
              </a:rPr>
              <a:t>Search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310"/>
              </a:lnSpc>
            </a:pPr>
            <a:r>
              <a:rPr sz="1100" dirty="0">
                <a:solidFill>
                  <a:srgbClr val="1F1F1F"/>
                </a:solidFill>
                <a:latin typeface="Arial"/>
                <a:cs typeface="Arial"/>
              </a:rPr>
              <a:t>Naive</a:t>
            </a:r>
            <a:r>
              <a:rPr sz="1100" spc="-2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1F1F1F"/>
                </a:solidFill>
                <a:latin typeface="Arial"/>
                <a:cs typeface="Arial"/>
              </a:rPr>
              <a:t>O(N)</a:t>
            </a:r>
            <a:r>
              <a:rPr sz="1100" spc="-2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1F1F1F"/>
                </a:solidFill>
                <a:latin typeface="Arial"/>
                <a:cs typeface="Arial"/>
              </a:rPr>
              <a:t>bottleneck:</a:t>
            </a:r>
            <a:r>
              <a:rPr sz="1100" spc="-2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1F1F1F"/>
                </a:solidFill>
                <a:latin typeface="Arial"/>
                <a:cs typeface="Arial"/>
              </a:rPr>
              <a:t>Checking</a:t>
            </a:r>
            <a:r>
              <a:rPr sz="1100" spc="-2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1F1F1F"/>
                </a:solidFill>
                <a:latin typeface="Arial"/>
                <a:cs typeface="Arial"/>
              </a:rPr>
              <a:t>1</a:t>
            </a:r>
            <a:r>
              <a:rPr sz="1100" spc="-2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1F1F1F"/>
                </a:solidFill>
                <a:latin typeface="Arial"/>
                <a:cs typeface="Arial"/>
              </a:rPr>
              <a:t>billion</a:t>
            </a:r>
            <a:r>
              <a:rPr sz="1100" spc="-2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1F1F1F"/>
                </a:solidFill>
                <a:latin typeface="Arial"/>
                <a:cs typeface="Arial"/>
              </a:rPr>
              <a:t>images</a:t>
            </a:r>
            <a:r>
              <a:rPr sz="1100" spc="-2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1F1F1F"/>
                </a:solidFill>
                <a:latin typeface="Arial"/>
                <a:cs typeface="Arial"/>
              </a:rPr>
              <a:t>this</a:t>
            </a:r>
            <a:r>
              <a:rPr sz="1100" spc="-2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1F1F1F"/>
                </a:solidFill>
                <a:latin typeface="Arial"/>
                <a:cs typeface="Arial"/>
              </a:rPr>
              <a:t>way</a:t>
            </a:r>
            <a:r>
              <a:rPr sz="1100" spc="-2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1F1F1F"/>
                </a:solidFill>
                <a:latin typeface="Arial"/>
                <a:cs typeface="Arial"/>
              </a:rPr>
              <a:t>takes</a:t>
            </a:r>
            <a:r>
              <a:rPr sz="1100" spc="-2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1F1F1F"/>
                </a:solidFill>
                <a:latin typeface="Arial"/>
                <a:cs typeface="Arial"/>
              </a:rPr>
              <a:t>minutes</a:t>
            </a:r>
            <a:r>
              <a:rPr sz="1100" spc="-2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1F1F1F"/>
                </a:solidFill>
                <a:latin typeface="Arial"/>
                <a:cs typeface="Arial"/>
              </a:rPr>
              <a:t>as</a:t>
            </a:r>
            <a:r>
              <a:rPr sz="1100" spc="-2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1F1F1F"/>
                </a:solidFill>
                <a:latin typeface="Arial"/>
                <a:cs typeface="Arial"/>
              </a:rPr>
              <a:t>it</a:t>
            </a:r>
            <a:r>
              <a:rPr sz="1100" spc="-2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1F1F1F"/>
                </a:solidFill>
                <a:latin typeface="Arial"/>
                <a:cs typeface="Arial"/>
              </a:rPr>
              <a:t>compares</a:t>
            </a:r>
            <a:r>
              <a:rPr sz="1100" spc="-2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1F1F1F"/>
                </a:solidFill>
                <a:latin typeface="Arial"/>
                <a:cs typeface="Arial"/>
              </a:rPr>
              <a:t>query</a:t>
            </a:r>
            <a:r>
              <a:rPr sz="1100" spc="-2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1F1F1F"/>
                </a:solidFill>
                <a:latin typeface="Arial"/>
                <a:cs typeface="Arial"/>
              </a:rPr>
              <a:t>to</a:t>
            </a:r>
            <a:r>
              <a:rPr sz="1100" spc="-2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1F1F1F"/>
                </a:solidFill>
                <a:latin typeface="Arial"/>
                <a:cs typeface="Arial"/>
              </a:rPr>
              <a:t>every</a:t>
            </a:r>
            <a:r>
              <a:rPr sz="1100" i="1" spc="-2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1F1F1F"/>
                </a:solidFill>
                <a:latin typeface="Arial"/>
                <a:cs typeface="Arial"/>
              </a:rPr>
              <a:t>single</a:t>
            </a:r>
            <a:r>
              <a:rPr sz="1100" i="1" spc="-2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100" i="1" spc="-10" dirty="0">
                <a:solidFill>
                  <a:srgbClr val="1F1F1F"/>
                </a:solidFill>
                <a:latin typeface="Arial"/>
                <a:cs typeface="Arial"/>
              </a:rPr>
              <a:t>item</a:t>
            </a:r>
            <a:r>
              <a:rPr sz="1100" spc="-10" dirty="0">
                <a:solidFill>
                  <a:srgbClr val="1F1F1F"/>
                </a:solidFill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-4762" y="-4762"/>
            <a:ext cx="9153525" cy="720090"/>
            <a:chOff x="-4762" y="-4762"/>
            <a:chExt cx="9153525" cy="720090"/>
          </a:xfrm>
        </p:grpSpPr>
        <p:sp>
          <p:nvSpPr>
            <p:cNvPr id="26" name="object 26"/>
            <p:cNvSpPr/>
            <p:nvPr/>
          </p:nvSpPr>
          <p:spPr>
            <a:xfrm>
              <a:off x="0" y="0"/>
              <a:ext cx="9144000" cy="710565"/>
            </a:xfrm>
            <a:custGeom>
              <a:avLst/>
              <a:gdLst/>
              <a:ahLst/>
              <a:cxnLst/>
              <a:rect l="l" t="t" r="r" b="b"/>
              <a:pathLst>
                <a:path w="9144000" h="710565">
                  <a:moveTo>
                    <a:pt x="9143999" y="710399"/>
                  </a:moveTo>
                  <a:lnTo>
                    <a:pt x="0" y="710399"/>
                  </a:lnTo>
                  <a:lnTo>
                    <a:pt x="0" y="0"/>
                  </a:lnTo>
                  <a:lnTo>
                    <a:pt x="9143999" y="0"/>
                  </a:lnTo>
                  <a:lnTo>
                    <a:pt x="9143999" y="710399"/>
                  </a:lnTo>
                  <a:close/>
                </a:path>
              </a:pathLst>
            </a:custGeom>
            <a:solidFill>
              <a:srgbClr val="981E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0" y="0"/>
              <a:ext cx="9144000" cy="710565"/>
            </a:xfrm>
            <a:custGeom>
              <a:avLst/>
              <a:gdLst/>
              <a:ahLst/>
              <a:cxnLst/>
              <a:rect l="l" t="t" r="r" b="b"/>
              <a:pathLst>
                <a:path w="9144000" h="710565">
                  <a:moveTo>
                    <a:pt x="0" y="0"/>
                  </a:moveTo>
                  <a:lnTo>
                    <a:pt x="9143999" y="0"/>
                  </a:lnTo>
                  <a:lnTo>
                    <a:pt x="9143999" y="710399"/>
                  </a:lnTo>
                  <a:lnTo>
                    <a:pt x="0" y="7103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">
              <a:lnSpc>
                <a:spcPct val="100000"/>
              </a:lnSpc>
              <a:spcBef>
                <a:spcPts val="100"/>
              </a:spcBef>
            </a:pPr>
            <a:r>
              <a:rPr dirty="0"/>
              <a:t>The</a:t>
            </a:r>
            <a:r>
              <a:rPr spc="-65" dirty="0"/>
              <a:t> </a:t>
            </a:r>
            <a:r>
              <a:rPr dirty="0"/>
              <a:t>Vector</a:t>
            </a:r>
            <a:r>
              <a:rPr spc="-65" dirty="0"/>
              <a:t> </a:t>
            </a:r>
            <a:r>
              <a:rPr dirty="0"/>
              <a:t>Database:</a:t>
            </a:r>
            <a:r>
              <a:rPr spc="-60" dirty="0"/>
              <a:t> </a:t>
            </a:r>
            <a:r>
              <a:rPr dirty="0"/>
              <a:t>Storing</a:t>
            </a:r>
            <a:r>
              <a:rPr spc="-65" dirty="0"/>
              <a:t> </a:t>
            </a:r>
            <a:r>
              <a:rPr dirty="0"/>
              <a:t>&amp;</a:t>
            </a:r>
            <a:r>
              <a:rPr spc="-65" dirty="0"/>
              <a:t> </a:t>
            </a:r>
            <a:r>
              <a:rPr spc="-10" dirty="0"/>
              <a:t>Searching</a:t>
            </a:r>
          </a:p>
        </p:txBody>
      </p:sp>
      <p:pic>
        <p:nvPicPr>
          <p:cNvPr id="29" name="object 2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02600" y="51874"/>
            <a:ext cx="525174" cy="60665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9144000" cy="714375"/>
            </a:xfrm>
            <a:custGeom>
              <a:avLst/>
              <a:gdLst/>
              <a:ahLst/>
              <a:cxnLst/>
              <a:rect l="l" t="t" r="r" b="b"/>
              <a:pathLst>
                <a:path w="9144000" h="714375">
                  <a:moveTo>
                    <a:pt x="9143999" y="714299"/>
                  </a:moveTo>
                  <a:lnTo>
                    <a:pt x="0" y="714299"/>
                  </a:lnTo>
                  <a:lnTo>
                    <a:pt x="0" y="0"/>
                  </a:lnTo>
                  <a:lnTo>
                    <a:pt x="9143999" y="0"/>
                  </a:lnTo>
                  <a:lnTo>
                    <a:pt x="9143999" y="714299"/>
                  </a:lnTo>
                  <a:close/>
                </a:path>
              </a:pathLst>
            </a:custGeom>
            <a:solidFill>
              <a:srgbClr val="981E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Scaling</a:t>
            </a:r>
            <a:r>
              <a:rPr spc="-80" dirty="0"/>
              <a:t> </a:t>
            </a:r>
            <a:r>
              <a:rPr spc="-10" dirty="0"/>
              <a:t>Multimodal</a:t>
            </a:r>
            <a:r>
              <a:rPr spc="-80" dirty="0"/>
              <a:t> </a:t>
            </a:r>
            <a:r>
              <a:rPr dirty="0"/>
              <a:t>Search</a:t>
            </a:r>
            <a:r>
              <a:rPr spc="-75" dirty="0"/>
              <a:t> </a:t>
            </a:r>
            <a:r>
              <a:rPr dirty="0"/>
              <a:t>for</a:t>
            </a:r>
            <a:r>
              <a:rPr spc="-80" dirty="0"/>
              <a:t> </a:t>
            </a:r>
            <a:r>
              <a:rPr dirty="0"/>
              <a:t>Vector</a:t>
            </a:r>
            <a:r>
              <a:rPr spc="-75" dirty="0"/>
              <a:t> </a:t>
            </a:r>
            <a:r>
              <a:rPr spc="-10" dirty="0"/>
              <a:t>Databases</a:t>
            </a: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29625" y="76200"/>
            <a:ext cx="476399" cy="55259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97400" y="961678"/>
            <a:ext cx="7090409" cy="1316990"/>
          </a:xfrm>
          <a:prstGeom prst="rect">
            <a:avLst/>
          </a:prstGeom>
        </p:spPr>
        <p:txBody>
          <a:bodyPr vert="horz" wrap="square" lIns="0" tIns="425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4"/>
              </a:spcBef>
            </a:pPr>
            <a:r>
              <a:rPr sz="1300" b="1" dirty="0">
                <a:latin typeface="Arial"/>
                <a:cs typeface="Arial"/>
              </a:rPr>
              <a:t>The</a:t>
            </a:r>
            <a:r>
              <a:rPr sz="1300" b="1" spc="-5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Problem:</a:t>
            </a:r>
            <a:r>
              <a:rPr sz="1300" b="1" spc="-5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Exact</a:t>
            </a:r>
            <a:r>
              <a:rPr sz="1300" b="1" spc="-50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Search</a:t>
            </a:r>
            <a:r>
              <a:rPr sz="1300" b="1" spc="-55" dirty="0">
                <a:latin typeface="Arial"/>
                <a:cs typeface="Arial"/>
              </a:rPr>
              <a:t> </a:t>
            </a:r>
            <a:r>
              <a:rPr sz="1300" b="1" spc="-10" dirty="0">
                <a:latin typeface="Arial"/>
                <a:cs typeface="Arial"/>
              </a:rPr>
              <a:t>(O(N))</a:t>
            </a:r>
            <a:endParaRPr sz="1300">
              <a:latin typeface="Arial"/>
              <a:cs typeface="Arial"/>
            </a:endParaRPr>
          </a:p>
          <a:p>
            <a:pPr marL="469265" indent="-327660">
              <a:lnSpc>
                <a:spcPct val="100000"/>
              </a:lnSpc>
              <a:spcBef>
                <a:spcPts val="229"/>
              </a:spcBef>
              <a:buChar char="●"/>
              <a:tabLst>
                <a:tab pos="469265" algn="l"/>
              </a:tabLst>
            </a:pPr>
            <a:r>
              <a:rPr sz="1300" dirty="0">
                <a:latin typeface="Arial"/>
                <a:cs typeface="Arial"/>
              </a:rPr>
              <a:t>Checks</a:t>
            </a:r>
            <a:r>
              <a:rPr sz="1300" spc="-30" dirty="0">
                <a:latin typeface="Arial"/>
                <a:cs typeface="Arial"/>
              </a:rPr>
              <a:t> </a:t>
            </a:r>
            <a:r>
              <a:rPr sz="1300" i="1" dirty="0">
                <a:latin typeface="Arial"/>
                <a:cs typeface="Arial"/>
              </a:rPr>
              <a:t>every</a:t>
            </a:r>
            <a:r>
              <a:rPr sz="1300" i="1" spc="-3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vector.</a:t>
            </a:r>
            <a:r>
              <a:rPr sz="1300" spc="-50" dirty="0">
                <a:latin typeface="Arial"/>
                <a:cs typeface="Arial"/>
              </a:rPr>
              <a:t> </a:t>
            </a:r>
            <a:r>
              <a:rPr sz="1300" spc="-45" dirty="0">
                <a:latin typeface="Arial"/>
                <a:cs typeface="Arial"/>
              </a:rPr>
              <a:t>Too</a:t>
            </a:r>
            <a:r>
              <a:rPr sz="1300" spc="-3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slow</a:t>
            </a:r>
            <a:r>
              <a:rPr sz="1300" spc="-2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for</a:t>
            </a:r>
            <a:r>
              <a:rPr sz="1300" spc="-30" dirty="0">
                <a:latin typeface="Arial"/>
                <a:cs typeface="Arial"/>
              </a:rPr>
              <a:t> </a:t>
            </a:r>
            <a:r>
              <a:rPr sz="1300" spc="-20" dirty="0">
                <a:latin typeface="Arial"/>
                <a:cs typeface="Arial"/>
              </a:rPr>
              <a:t>real-</a:t>
            </a:r>
            <a:r>
              <a:rPr sz="1300" spc="-10" dirty="0">
                <a:latin typeface="Arial"/>
                <a:cs typeface="Arial"/>
              </a:rPr>
              <a:t>time.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35"/>
              </a:spcBef>
            </a:pPr>
            <a:r>
              <a:rPr sz="1300" b="1" dirty="0">
                <a:latin typeface="Arial"/>
                <a:cs typeface="Arial"/>
              </a:rPr>
              <a:t>The</a:t>
            </a:r>
            <a:r>
              <a:rPr sz="1300" b="1" spc="-25" dirty="0">
                <a:latin typeface="Arial"/>
                <a:cs typeface="Arial"/>
              </a:rPr>
              <a:t> </a:t>
            </a:r>
            <a:r>
              <a:rPr sz="1300" b="1" spc="-10" dirty="0">
                <a:latin typeface="Arial"/>
                <a:cs typeface="Arial"/>
              </a:rPr>
              <a:t>Solution:</a:t>
            </a:r>
            <a:r>
              <a:rPr sz="1300" b="1" spc="-60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ANN</a:t>
            </a:r>
            <a:r>
              <a:rPr sz="1300" b="1" spc="-25" dirty="0">
                <a:latin typeface="Arial"/>
                <a:cs typeface="Arial"/>
              </a:rPr>
              <a:t> </a:t>
            </a:r>
            <a:r>
              <a:rPr sz="1300" b="1" spc="-10" dirty="0">
                <a:latin typeface="Arial"/>
                <a:cs typeface="Arial"/>
              </a:rPr>
              <a:t>(Approximate</a:t>
            </a:r>
            <a:r>
              <a:rPr sz="1300" b="1" spc="-20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Nearest</a:t>
            </a:r>
            <a:r>
              <a:rPr sz="1300" b="1" spc="-20" dirty="0">
                <a:latin typeface="Arial"/>
                <a:cs typeface="Arial"/>
              </a:rPr>
              <a:t> </a:t>
            </a:r>
            <a:r>
              <a:rPr sz="1300" b="1" spc="-10" dirty="0">
                <a:latin typeface="Arial"/>
                <a:cs typeface="Arial"/>
              </a:rPr>
              <a:t>Neighbors)</a:t>
            </a:r>
            <a:endParaRPr sz="1300">
              <a:latin typeface="Arial"/>
              <a:cs typeface="Arial"/>
            </a:endParaRPr>
          </a:p>
          <a:p>
            <a:pPr marL="469265" indent="-327660">
              <a:lnSpc>
                <a:spcPct val="100000"/>
              </a:lnSpc>
              <a:spcBef>
                <a:spcPts val="235"/>
              </a:spcBef>
              <a:buFont typeface="Arial"/>
              <a:buChar char="●"/>
              <a:tabLst>
                <a:tab pos="469265" algn="l"/>
              </a:tabLst>
            </a:pPr>
            <a:r>
              <a:rPr sz="1300" b="1" dirty="0">
                <a:latin typeface="Arial"/>
                <a:cs typeface="Arial"/>
              </a:rPr>
              <a:t>1.</a:t>
            </a:r>
            <a:r>
              <a:rPr sz="1300" b="1" spc="-4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Space</a:t>
            </a:r>
            <a:r>
              <a:rPr sz="1300" b="1" spc="-40" dirty="0">
                <a:latin typeface="Arial"/>
                <a:cs typeface="Arial"/>
              </a:rPr>
              <a:t> </a:t>
            </a:r>
            <a:r>
              <a:rPr sz="1300" b="1" spc="-10" dirty="0">
                <a:latin typeface="Arial"/>
                <a:cs typeface="Arial"/>
              </a:rPr>
              <a:t>Reduction</a:t>
            </a:r>
            <a:r>
              <a:rPr sz="1300" b="1" spc="-4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(IVF):</a:t>
            </a:r>
            <a:r>
              <a:rPr sz="1300" b="1" spc="-3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Search</a:t>
            </a:r>
            <a:r>
              <a:rPr sz="1300" spc="-4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only</a:t>
            </a:r>
            <a:r>
              <a:rPr sz="1300" spc="-4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the</a:t>
            </a:r>
            <a:r>
              <a:rPr sz="1300" spc="-4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closest</a:t>
            </a:r>
            <a:r>
              <a:rPr sz="1300" spc="-4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vector</a:t>
            </a:r>
            <a:r>
              <a:rPr sz="1300" spc="-4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"neighborhood."</a:t>
            </a:r>
            <a:r>
              <a:rPr sz="1300" spc="-4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Ignore</a:t>
            </a:r>
            <a:r>
              <a:rPr sz="1300" spc="-4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the</a:t>
            </a:r>
            <a:r>
              <a:rPr sz="1300" spc="-4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rest.</a:t>
            </a:r>
            <a:endParaRPr sz="1300">
              <a:latin typeface="Arial"/>
              <a:cs typeface="Arial"/>
            </a:endParaRPr>
          </a:p>
          <a:p>
            <a:pPr marL="469265" indent="-327660">
              <a:lnSpc>
                <a:spcPct val="100000"/>
              </a:lnSpc>
              <a:spcBef>
                <a:spcPts val="234"/>
              </a:spcBef>
              <a:buFont typeface="Arial"/>
              <a:buChar char="●"/>
              <a:tabLst>
                <a:tab pos="469265" algn="l"/>
              </a:tabLst>
            </a:pPr>
            <a:r>
              <a:rPr sz="1300" b="1" dirty="0">
                <a:latin typeface="Arial"/>
                <a:cs typeface="Arial"/>
              </a:rPr>
              <a:t>2.</a:t>
            </a:r>
            <a:r>
              <a:rPr sz="1300" b="1" spc="-7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Math</a:t>
            </a:r>
            <a:r>
              <a:rPr sz="1300" b="1" spc="-50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Speedup</a:t>
            </a:r>
            <a:r>
              <a:rPr sz="1300" b="1" spc="-4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(PQ):</a:t>
            </a:r>
            <a:r>
              <a:rPr sz="1300" b="1" spc="-3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Run</a:t>
            </a:r>
            <a:r>
              <a:rPr sz="1300" spc="-8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Asymmetric</a:t>
            </a:r>
            <a:r>
              <a:rPr sz="1300" spc="-4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Distance</a:t>
            </a:r>
            <a:r>
              <a:rPr sz="1300" spc="-5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directly</a:t>
            </a:r>
            <a:r>
              <a:rPr sz="1300" spc="-4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on</a:t>
            </a:r>
            <a:r>
              <a:rPr sz="1300" spc="-5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compressed</a:t>
            </a:r>
            <a:r>
              <a:rPr sz="1300" spc="-4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codes.</a:t>
            </a:r>
            <a:endParaRPr sz="13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7400" y="2861344"/>
            <a:ext cx="6748145" cy="131699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300" b="1" dirty="0">
                <a:latin typeface="Arial"/>
                <a:cs typeface="Arial"/>
              </a:rPr>
              <a:t>The</a:t>
            </a:r>
            <a:r>
              <a:rPr sz="1300" b="1" spc="-40" dirty="0">
                <a:latin typeface="Arial"/>
                <a:cs typeface="Arial"/>
              </a:rPr>
              <a:t> </a:t>
            </a:r>
            <a:r>
              <a:rPr sz="1300" b="1" spc="-10" dirty="0">
                <a:latin typeface="Arial"/>
                <a:cs typeface="Arial"/>
              </a:rPr>
              <a:t>Impact</a:t>
            </a:r>
            <a:endParaRPr sz="1300">
              <a:latin typeface="Arial"/>
              <a:cs typeface="Arial"/>
            </a:endParaRPr>
          </a:p>
          <a:p>
            <a:pPr marL="469265" indent="-327660">
              <a:lnSpc>
                <a:spcPct val="100000"/>
              </a:lnSpc>
              <a:spcBef>
                <a:spcPts val="235"/>
              </a:spcBef>
              <a:buChar char="●"/>
              <a:tabLst>
                <a:tab pos="469265" algn="l"/>
              </a:tabLst>
            </a:pPr>
            <a:r>
              <a:rPr sz="1300" spc="-10" dirty="0">
                <a:latin typeface="Arial"/>
                <a:cs typeface="Arial"/>
              </a:rPr>
              <a:t>Trades</a:t>
            </a:r>
            <a:r>
              <a:rPr sz="1300" spc="-5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perfect</a:t>
            </a:r>
            <a:r>
              <a:rPr sz="1300" spc="-5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accuracy</a:t>
            </a:r>
            <a:r>
              <a:rPr sz="1300" spc="-5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for</a:t>
            </a:r>
            <a:r>
              <a:rPr sz="1300" spc="-5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extreme</a:t>
            </a:r>
            <a:r>
              <a:rPr sz="1300" spc="-5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speed.</a:t>
            </a:r>
            <a:endParaRPr sz="1300">
              <a:latin typeface="Arial"/>
              <a:cs typeface="Arial"/>
            </a:endParaRPr>
          </a:p>
          <a:p>
            <a:pPr marL="469265" indent="-327660">
              <a:lnSpc>
                <a:spcPct val="100000"/>
              </a:lnSpc>
              <a:spcBef>
                <a:spcPts val="235"/>
              </a:spcBef>
              <a:buFont typeface="Arial"/>
              <a:buChar char="●"/>
              <a:tabLst>
                <a:tab pos="469265" algn="l"/>
              </a:tabLst>
            </a:pPr>
            <a:r>
              <a:rPr sz="1300" b="1" dirty="0">
                <a:latin typeface="Arial"/>
                <a:cs typeface="Arial"/>
              </a:rPr>
              <a:t>Complexity:</a:t>
            </a:r>
            <a:r>
              <a:rPr sz="1300" b="1" spc="-4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O(N)</a:t>
            </a:r>
            <a:r>
              <a:rPr sz="1300" spc="-4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\rightarrow</a:t>
            </a:r>
            <a:r>
              <a:rPr sz="1300" spc="-4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O(log</a:t>
            </a:r>
            <a:r>
              <a:rPr sz="1300" spc="-45" dirty="0">
                <a:latin typeface="Arial"/>
                <a:cs typeface="Arial"/>
              </a:rPr>
              <a:t> </a:t>
            </a:r>
            <a:r>
              <a:rPr sz="1300" spc="-25" dirty="0">
                <a:latin typeface="Arial"/>
                <a:cs typeface="Arial"/>
              </a:rPr>
              <a:t>N)</a:t>
            </a:r>
            <a:endParaRPr sz="1300">
              <a:latin typeface="Arial"/>
              <a:cs typeface="Arial"/>
            </a:endParaRPr>
          </a:p>
          <a:p>
            <a:pPr marL="469265" indent="-327660">
              <a:lnSpc>
                <a:spcPct val="100000"/>
              </a:lnSpc>
              <a:spcBef>
                <a:spcPts val="235"/>
              </a:spcBef>
              <a:buFont typeface="Arial"/>
              <a:buChar char="●"/>
              <a:tabLst>
                <a:tab pos="469265" algn="l"/>
              </a:tabLst>
            </a:pPr>
            <a:r>
              <a:rPr sz="1300" b="1" dirty="0">
                <a:latin typeface="Arial"/>
                <a:cs typeface="Arial"/>
              </a:rPr>
              <a:t>Scale:</a:t>
            </a:r>
            <a:r>
              <a:rPr sz="1300" b="1" spc="-4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1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Billion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image</a:t>
            </a:r>
            <a:r>
              <a:rPr sz="1300" spc="-4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database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$\approx$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30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distance</a:t>
            </a:r>
            <a:r>
              <a:rPr sz="1300" spc="-4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calculations.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35"/>
              </a:spcBef>
            </a:pPr>
            <a:r>
              <a:rPr sz="1300" b="1" spc="-10" dirty="0">
                <a:latin typeface="Arial"/>
                <a:cs typeface="Arial"/>
              </a:rPr>
              <a:t>Foundational</a:t>
            </a:r>
            <a:r>
              <a:rPr sz="1300" b="1" spc="-50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Paper:</a:t>
            </a:r>
            <a:r>
              <a:rPr sz="1300" b="1" spc="-30" dirty="0">
                <a:latin typeface="Arial"/>
                <a:cs typeface="Arial"/>
              </a:rPr>
              <a:t> </a:t>
            </a:r>
            <a:r>
              <a:rPr sz="1300" i="1" dirty="0">
                <a:latin typeface="Arial"/>
                <a:cs typeface="Arial"/>
              </a:rPr>
              <a:t>Product</a:t>
            </a:r>
            <a:r>
              <a:rPr sz="1300" i="1" spc="-45" dirty="0">
                <a:latin typeface="Arial"/>
                <a:cs typeface="Arial"/>
              </a:rPr>
              <a:t> </a:t>
            </a:r>
            <a:r>
              <a:rPr sz="1300" i="1" spc="-10" dirty="0">
                <a:latin typeface="Arial"/>
                <a:cs typeface="Arial"/>
              </a:rPr>
              <a:t>quantization</a:t>
            </a:r>
            <a:r>
              <a:rPr sz="1300" i="1" spc="-50" dirty="0">
                <a:latin typeface="Arial"/>
                <a:cs typeface="Arial"/>
              </a:rPr>
              <a:t> </a:t>
            </a:r>
            <a:r>
              <a:rPr sz="1300" i="1" dirty="0">
                <a:latin typeface="Arial"/>
                <a:cs typeface="Arial"/>
              </a:rPr>
              <a:t>for</a:t>
            </a:r>
            <a:r>
              <a:rPr sz="1300" i="1" spc="-45" dirty="0">
                <a:latin typeface="Arial"/>
                <a:cs typeface="Arial"/>
              </a:rPr>
              <a:t> </a:t>
            </a:r>
            <a:r>
              <a:rPr sz="1300" i="1" dirty="0">
                <a:latin typeface="Arial"/>
                <a:cs typeface="Arial"/>
              </a:rPr>
              <a:t>nearest</a:t>
            </a:r>
            <a:r>
              <a:rPr sz="1300" i="1" spc="-45" dirty="0">
                <a:latin typeface="Arial"/>
                <a:cs typeface="Arial"/>
              </a:rPr>
              <a:t> </a:t>
            </a:r>
            <a:r>
              <a:rPr sz="1300" i="1" dirty="0">
                <a:latin typeface="Arial"/>
                <a:cs typeface="Arial"/>
              </a:rPr>
              <a:t>neighbor</a:t>
            </a:r>
            <a:r>
              <a:rPr sz="1300" i="1" spc="-45" dirty="0">
                <a:latin typeface="Arial"/>
                <a:cs typeface="Arial"/>
              </a:rPr>
              <a:t> </a:t>
            </a:r>
            <a:r>
              <a:rPr sz="1300" i="1" dirty="0">
                <a:latin typeface="Arial"/>
                <a:cs typeface="Arial"/>
              </a:rPr>
              <a:t>search</a:t>
            </a:r>
            <a:r>
              <a:rPr sz="1300" i="1" spc="-3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(Jégou</a:t>
            </a:r>
            <a:r>
              <a:rPr sz="1300" spc="-4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et</a:t>
            </a:r>
            <a:r>
              <a:rPr sz="1300" spc="-4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al.,</a:t>
            </a:r>
            <a:r>
              <a:rPr sz="1300" spc="-4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2010).</a:t>
            </a:r>
            <a:endParaRPr sz="13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19675" y="2339900"/>
            <a:ext cx="2677300" cy="714299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9005" y="1136092"/>
            <a:ext cx="5995670" cy="1031240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325120" indent="-312420">
              <a:lnSpc>
                <a:spcPct val="100000"/>
              </a:lnSpc>
              <a:spcBef>
                <a:spcPts val="760"/>
              </a:spcBef>
              <a:buFont typeface="Arial"/>
              <a:buChar char="●"/>
              <a:tabLst>
                <a:tab pos="325120" algn="l"/>
              </a:tabLst>
            </a:pPr>
            <a:r>
              <a:rPr sz="1100" b="1" dirty="0">
                <a:latin typeface="Open Sans"/>
                <a:cs typeface="Open Sans"/>
              </a:rPr>
              <a:t>The</a:t>
            </a:r>
            <a:r>
              <a:rPr sz="1100" b="1" spc="-40" dirty="0">
                <a:latin typeface="Open Sans"/>
                <a:cs typeface="Open Sans"/>
              </a:rPr>
              <a:t> </a:t>
            </a:r>
            <a:r>
              <a:rPr sz="1100" b="1" dirty="0">
                <a:latin typeface="Open Sans"/>
                <a:cs typeface="Open Sans"/>
              </a:rPr>
              <a:t>HNSW</a:t>
            </a:r>
            <a:r>
              <a:rPr sz="1100" b="1" spc="-40" dirty="0">
                <a:latin typeface="Open Sans"/>
                <a:cs typeface="Open Sans"/>
              </a:rPr>
              <a:t> </a:t>
            </a:r>
            <a:r>
              <a:rPr sz="1100" b="1" dirty="0">
                <a:latin typeface="Open Sans"/>
                <a:cs typeface="Open Sans"/>
              </a:rPr>
              <a:t>Graph</a:t>
            </a:r>
            <a:r>
              <a:rPr sz="1100" b="1" spc="-35" dirty="0">
                <a:latin typeface="Open Sans"/>
                <a:cs typeface="Open Sans"/>
              </a:rPr>
              <a:t> </a:t>
            </a:r>
            <a:r>
              <a:rPr sz="1100" b="1" spc="-10" dirty="0">
                <a:latin typeface="Open Sans"/>
                <a:cs typeface="Open Sans"/>
              </a:rPr>
              <a:t>(Navigation)</a:t>
            </a:r>
            <a:endParaRPr sz="1100">
              <a:latin typeface="Open Sans"/>
              <a:cs typeface="Open Sans"/>
            </a:endParaRPr>
          </a:p>
          <a:p>
            <a:pPr marL="782320" lvl="1" indent="-312420">
              <a:lnSpc>
                <a:spcPct val="100000"/>
              </a:lnSpc>
              <a:spcBef>
                <a:spcPts val="660"/>
              </a:spcBef>
              <a:buFont typeface="Arial"/>
              <a:buChar char="○"/>
              <a:tabLst>
                <a:tab pos="782320" algn="l"/>
              </a:tabLst>
            </a:pPr>
            <a:r>
              <a:rPr sz="1100" b="1" dirty="0">
                <a:latin typeface="Open Sans"/>
                <a:cs typeface="Open Sans"/>
              </a:rPr>
              <a:t>Top</a:t>
            </a:r>
            <a:r>
              <a:rPr sz="1100" b="1" spc="-30" dirty="0">
                <a:latin typeface="Open Sans"/>
                <a:cs typeface="Open Sans"/>
              </a:rPr>
              <a:t> </a:t>
            </a:r>
            <a:r>
              <a:rPr sz="1100" b="1" spc="-10" dirty="0">
                <a:latin typeface="Open Sans"/>
                <a:cs typeface="Open Sans"/>
              </a:rPr>
              <a:t>Layers:</a:t>
            </a:r>
            <a:r>
              <a:rPr sz="1100" b="1" spc="-30" dirty="0">
                <a:latin typeface="Open Sans"/>
                <a:cs typeface="Open Sans"/>
              </a:rPr>
              <a:t> </a:t>
            </a:r>
            <a:r>
              <a:rPr sz="1100" dirty="0">
                <a:latin typeface="Open Sans"/>
                <a:cs typeface="Open Sans"/>
              </a:rPr>
              <a:t>Sparse</a:t>
            </a:r>
            <a:r>
              <a:rPr sz="1100" spc="-30" dirty="0">
                <a:latin typeface="Open Sans"/>
                <a:cs typeface="Open Sans"/>
              </a:rPr>
              <a:t> </a:t>
            </a:r>
            <a:r>
              <a:rPr sz="1100" dirty="0">
                <a:latin typeface="Open Sans"/>
                <a:cs typeface="Open Sans"/>
              </a:rPr>
              <a:t>"highways"</a:t>
            </a:r>
            <a:r>
              <a:rPr sz="1100" spc="-30" dirty="0">
                <a:latin typeface="Open Sans"/>
                <a:cs typeface="Open Sans"/>
              </a:rPr>
              <a:t> </a:t>
            </a:r>
            <a:r>
              <a:rPr sz="1100" dirty="0">
                <a:latin typeface="Open Sans"/>
                <a:cs typeface="Open Sans"/>
              </a:rPr>
              <a:t>for</a:t>
            </a:r>
            <a:r>
              <a:rPr sz="1100" spc="-30" dirty="0">
                <a:latin typeface="Open Sans"/>
                <a:cs typeface="Open Sans"/>
              </a:rPr>
              <a:t> </a:t>
            </a:r>
            <a:r>
              <a:rPr sz="1100" dirty="0">
                <a:latin typeface="Open Sans"/>
                <a:cs typeface="Open Sans"/>
              </a:rPr>
              <a:t>instant</a:t>
            </a:r>
            <a:r>
              <a:rPr sz="1100" spc="-25" dirty="0">
                <a:latin typeface="Open Sans"/>
                <a:cs typeface="Open Sans"/>
              </a:rPr>
              <a:t> </a:t>
            </a:r>
            <a:r>
              <a:rPr sz="1100" dirty="0">
                <a:latin typeface="Open Sans"/>
                <a:cs typeface="Open Sans"/>
              </a:rPr>
              <a:t>regional</a:t>
            </a:r>
            <a:r>
              <a:rPr sz="1100" spc="-30" dirty="0">
                <a:latin typeface="Open Sans"/>
                <a:cs typeface="Open Sans"/>
              </a:rPr>
              <a:t> </a:t>
            </a:r>
            <a:r>
              <a:rPr sz="1100" spc="-10" dirty="0">
                <a:latin typeface="Open Sans"/>
                <a:cs typeface="Open Sans"/>
              </a:rPr>
              <a:t>jumps.</a:t>
            </a:r>
            <a:endParaRPr sz="1100">
              <a:latin typeface="Open Sans"/>
              <a:cs typeface="Open Sans"/>
            </a:endParaRPr>
          </a:p>
          <a:p>
            <a:pPr marL="782320" lvl="1" indent="-312420">
              <a:lnSpc>
                <a:spcPct val="100000"/>
              </a:lnSpc>
              <a:spcBef>
                <a:spcPts val="660"/>
              </a:spcBef>
              <a:buFont typeface="Arial"/>
              <a:buChar char="○"/>
              <a:tabLst>
                <a:tab pos="782320" algn="l"/>
              </a:tabLst>
            </a:pPr>
            <a:r>
              <a:rPr sz="1100" b="1" dirty="0">
                <a:latin typeface="Open Sans"/>
                <a:cs typeface="Open Sans"/>
              </a:rPr>
              <a:t>Bottom</a:t>
            </a:r>
            <a:r>
              <a:rPr sz="1100" b="1" spc="-40" dirty="0">
                <a:latin typeface="Open Sans"/>
                <a:cs typeface="Open Sans"/>
              </a:rPr>
              <a:t> </a:t>
            </a:r>
            <a:r>
              <a:rPr sz="1100" b="1" dirty="0">
                <a:latin typeface="Open Sans"/>
                <a:cs typeface="Open Sans"/>
              </a:rPr>
              <a:t>Layers:</a:t>
            </a:r>
            <a:r>
              <a:rPr sz="1100" b="1" spc="-35" dirty="0">
                <a:latin typeface="Open Sans"/>
                <a:cs typeface="Open Sans"/>
              </a:rPr>
              <a:t> </a:t>
            </a:r>
            <a:r>
              <a:rPr sz="1100" dirty="0">
                <a:latin typeface="Open Sans"/>
                <a:cs typeface="Open Sans"/>
              </a:rPr>
              <a:t>Dense</a:t>
            </a:r>
            <a:r>
              <a:rPr sz="1100" spc="-40" dirty="0">
                <a:latin typeface="Open Sans"/>
                <a:cs typeface="Open Sans"/>
              </a:rPr>
              <a:t> </a:t>
            </a:r>
            <a:r>
              <a:rPr sz="1100" dirty="0">
                <a:latin typeface="Open Sans"/>
                <a:cs typeface="Open Sans"/>
              </a:rPr>
              <a:t>"local</a:t>
            </a:r>
            <a:r>
              <a:rPr sz="1100" spc="-40" dirty="0">
                <a:latin typeface="Open Sans"/>
                <a:cs typeface="Open Sans"/>
              </a:rPr>
              <a:t> </a:t>
            </a:r>
            <a:r>
              <a:rPr sz="1100" dirty="0">
                <a:latin typeface="Open Sans"/>
                <a:cs typeface="Open Sans"/>
              </a:rPr>
              <a:t>roads"</a:t>
            </a:r>
            <a:r>
              <a:rPr sz="1100" spc="-40" dirty="0">
                <a:latin typeface="Open Sans"/>
                <a:cs typeface="Open Sans"/>
              </a:rPr>
              <a:t> </a:t>
            </a:r>
            <a:r>
              <a:rPr sz="1100" dirty="0">
                <a:latin typeface="Open Sans"/>
                <a:cs typeface="Open Sans"/>
              </a:rPr>
              <a:t>for</a:t>
            </a:r>
            <a:r>
              <a:rPr sz="1100" spc="-40" dirty="0">
                <a:latin typeface="Open Sans"/>
                <a:cs typeface="Open Sans"/>
              </a:rPr>
              <a:t> </a:t>
            </a:r>
            <a:r>
              <a:rPr sz="1100" dirty="0">
                <a:latin typeface="Open Sans"/>
                <a:cs typeface="Open Sans"/>
              </a:rPr>
              <a:t>exact</a:t>
            </a:r>
            <a:r>
              <a:rPr sz="1100" spc="-40" dirty="0">
                <a:latin typeface="Open Sans"/>
                <a:cs typeface="Open Sans"/>
              </a:rPr>
              <a:t> </a:t>
            </a:r>
            <a:r>
              <a:rPr sz="1100" spc="-10" dirty="0">
                <a:latin typeface="Open Sans"/>
                <a:cs typeface="Open Sans"/>
              </a:rPr>
              <a:t>matching.</a:t>
            </a:r>
            <a:endParaRPr sz="1100">
              <a:latin typeface="Open Sans"/>
              <a:cs typeface="Open Sans"/>
            </a:endParaRPr>
          </a:p>
          <a:p>
            <a:pPr marL="782320" lvl="1" indent="-312420">
              <a:lnSpc>
                <a:spcPct val="100000"/>
              </a:lnSpc>
              <a:spcBef>
                <a:spcPts val="660"/>
              </a:spcBef>
              <a:buFont typeface="Arial"/>
              <a:buChar char="○"/>
              <a:tabLst>
                <a:tab pos="782320" algn="l"/>
              </a:tabLst>
            </a:pPr>
            <a:r>
              <a:rPr sz="1100" b="1" dirty="0">
                <a:latin typeface="Open Sans"/>
                <a:cs typeface="Open Sans"/>
              </a:rPr>
              <a:t>The</a:t>
            </a:r>
            <a:r>
              <a:rPr sz="1100" b="1" spc="-20" dirty="0">
                <a:latin typeface="Open Sans"/>
                <a:cs typeface="Open Sans"/>
              </a:rPr>
              <a:t> </a:t>
            </a:r>
            <a:r>
              <a:rPr sz="1100" b="1" dirty="0">
                <a:latin typeface="Open Sans"/>
                <a:cs typeface="Open Sans"/>
              </a:rPr>
              <a:t>Math:</a:t>
            </a:r>
            <a:r>
              <a:rPr sz="1100" b="1" spc="-15" dirty="0">
                <a:latin typeface="Open Sans"/>
                <a:cs typeface="Open Sans"/>
              </a:rPr>
              <a:t> </a:t>
            </a:r>
            <a:r>
              <a:rPr sz="1100" dirty="0">
                <a:latin typeface="Open Sans"/>
                <a:cs typeface="Open Sans"/>
              </a:rPr>
              <a:t>Nodes</a:t>
            </a:r>
            <a:r>
              <a:rPr sz="1100" spc="-15" dirty="0">
                <a:latin typeface="Open Sans"/>
                <a:cs typeface="Open Sans"/>
              </a:rPr>
              <a:t> </a:t>
            </a:r>
            <a:r>
              <a:rPr sz="1100" dirty="0">
                <a:latin typeface="Open Sans"/>
                <a:cs typeface="Open Sans"/>
              </a:rPr>
              <a:t>are</a:t>
            </a:r>
            <a:r>
              <a:rPr sz="1100" spc="-15" dirty="0">
                <a:latin typeface="Open Sans"/>
                <a:cs typeface="Open Sans"/>
              </a:rPr>
              <a:t> </a:t>
            </a:r>
            <a:r>
              <a:rPr sz="1100" spc="-10" dirty="0">
                <a:latin typeface="Open Sans"/>
                <a:cs typeface="Open Sans"/>
              </a:rPr>
              <a:t>probabilistically</a:t>
            </a:r>
            <a:r>
              <a:rPr sz="1100" spc="-15" dirty="0">
                <a:latin typeface="Open Sans"/>
                <a:cs typeface="Open Sans"/>
              </a:rPr>
              <a:t> </a:t>
            </a:r>
            <a:r>
              <a:rPr sz="1100" dirty="0">
                <a:latin typeface="Open Sans"/>
                <a:cs typeface="Open Sans"/>
              </a:rPr>
              <a:t>layered</a:t>
            </a:r>
            <a:r>
              <a:rPr sz="1100" spc="-15" dirty="0">
                <a:latin typeface="Open Sans"/>
                <a:cs typeface="Open Sans"/>
              </a:rPr>
              <a:t> </a:t>
            </a:r>
            <a:r>
              <a:rPr sz="1100" dirty="0">
                <a:latin typeface="Open Sans"/>
                <a:cs typeface="Open Sans"/>
              </a:rPr>
              <a:t>to</a:t>
            </a:r>
            <a:r>
              <a:rPr sz="1100" spc="-20" dirty="0">
                <a:latin typeface="Open Sans"/>
                <a:cs typeface="Open Sans"/>
              </a:rPr>
              <a:t> </a:t>
            </a:r>
            <a:r>
              <a:rPr sz="1100" dirty="0">
                <a:latin typeface="Open Sans"/>
                <a:cs typeface="Open Sans"/>
              </a:rPr>
              <a:t>maintain</a:t>
            </a:r>
            <a:r>
              <a:rPr sz="1100" spc="-15" dirty="0">
                <a:latin typeface="Open Sans"/>
                <a:cs typeface="Open Sans"/>
              </a:rPr>
              <a:t> </a:t>
            </a:r>
            <a:r>
              <a:rPr sz="1100" dirty="0">
                <a:latin typeface="Open Sans"/>
                <a:cs typeface="Open Sans"/>
              </a:rPr>
              <a:t>an</a:t>
            </a:r>
            <a:r>
              <a:rPr sz="1100" spc="-15" dirty="0">
                <a:latin typeface="Open Sans"/>
                <a:cs typeface="Open Sans"/>
              </a:rPr>
              <a:t> </a:t>
            </a:r>
            <a:r>
              <a:rPr sz="1100" dirty="0">
                <a:latin typeface="Open Sans"/>
                <a:cs typeface="Open Sans"/>
              </a:rPr>
              <a:t>eﬃcient</a:t>
            </a:r>
            <a:r>
              <a:rPr sz="1100" spc="-15" dirty="0">
                <a:latin typeface="Open Sans"/>
                <a:cs typeface="Open Sans"/>
              </a:rPr>
              <a:t> </a:t>
            </a:r>
            <a:r>
              <a:rPr sz="1100" spc="-10" dirty="0">
                <a:latin typeface="Open Sans"/>
                <a:cs typeface="Open Sans"/>
              </a:rPr>
              <a:t>hierarchy:</a:t>
            </a:r>
            <a:endParaRPr sz="1100">
              <a:latin typeface="Open Sans"/>
              <a:cs typeface="Open San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4725" y="2949651"/>
            <a:ext cx="8212455" cy="1686560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469265" indent="-312420">
              <a:lnSpc>
                <a:spcPct val="100000"/>
              </a:lnSpc>
              <a:spcBef>
                <a:spcPts val="760"/>
              </a:spcBef>
              <a:buFont typeface="Arial"/>
              <a:buChar char="●"/>
              <a:tabLst>
                <a:tab pos="469265" algn="l"/>
              </a:tabLst>
            </a:pPr>
            <a:r>
              <a:rPr sz="1100" b="1" dirty="0">
                <a:latin typeface="Open Sans"/>
                <a:cs typeface="Open Sans"/>
              </a:rPr>
              <a:t>Impact</a:t>
            </a:r>
            <a:r>
              <a:rPr sz="1100" b="1" spc="-30" dirty="0">
                <a:latin typeface="Open Sans"/>
                <a:cs typeface="Open Sans"/>
              </a:rPr>
              <a:t> </a:t>
            </a:r>
            <a:r>
              <a:rPr sz="1100" b="1" dirty="0">
                <a:latin typeface="Open Sans"/>
                <a:cs typeface="Open Sans"/>
              </a:rPr>
              <a:t>&amp;</a:t>
            </a:r>
            <a:r>
              <a:rPr sz="1100" b="1" spc="-15" dirty="0">
                <a:latin typeface="Open Sans"/>
                <a:cs typeface="Open Sans"/>
              </a:rPr>
              <a:t> </a:t>
            </a:r>
            <a:r>
              <a:rPr sz="1100" b="1" spc="-10" dirty="0">
                <a:latin typeface="Open Sans"/>
                <a:cs typeface="Open Sans"/>
              </a:rPr>
              <a:t>Implementation</a:t>
            </a:r>
            <a:endParaRPr sz="1100">
              <a:latin typeface="Open Sans"/>
              <a:cs typeface="Open Sans"/>
            </a:endParaRPr>
          </a:p>
          <a:p>
            <a:pPr marL="926465" lvl="1" indent="-312420">
              <a:lnSpc>
                <a:spcPct val="100000"/>
              </a:lnSpc>
              <a:spcBef>
                <a:spcPts val="660"/>
              </a:spcBef>
              <a:buFont typeface="Arial"/>
              <a:buChar char="○"/>
              <a:tabLst>
                <a:tab pos="926465" algn="l"/>
              </a:tabLst>
            </a:pPr>
            <a:r>
              <a:rPr sz="1100" b="1" dirty="0">
                <a:latin typeface="Open Sans"/>
                <a:cs typeface="Open Sans"/>
              </a:rPr>
              <a:t>Speed:</a:t>
            </a:r>
            <a:r>
              <a:rPr sz="1100" b="1" spc="-45" dirty="0">
                <a:latin typeface="Open Sans"/>
                <a:cs typeface="Open Sans"/>
              </a:rPr>
              <a:t> </a:t>
            </a:r>
            <a:r>
              <a:rPr sz="1100" dirty="0">
                <a:latin typeface="Open Sans"/>
                <a:cs typeface="Open Sans"/>
              </a:rPr>
              <a:t>Drops</a:t>
            </a:r>
            <a:r>
              <a:rPr sz="1100" spc="-45" dirty="0">
                <a:latin typeface="Open Sans"/>
                <a:cs typeface="Open Sans"/>
              </a:rPr>
              <a:t> </a:t>
            </a:r>
            <a:r>
              <a:rPr sz="1100" dirty="0">
                <a:latin typeface="Open Sans"/>
                <a:cs typeface="Open Sans"/>
              </a:rPr>
              <a:t>search</a:t>
            </a:r>
            <a:r>
              <a:rPr sz="1100" spc="-45" dirty="0">
                <a:latin typeface="Open Sans"/>
                <a:cs typeface="Open Sans"/>
              </a:rPr>
              <a:t> </a:t>
            </a:r>
            <a:r>
              <a:rPr sz="1100" dirty="0">
                <a:latin typeface="Open Sans"/>
                <a:cs typeface="Open Sans"/>
              </a:rPr>
              <a:t>complexity</a:t>
            </a:r>
            <a:r>
              <a:rPr sz="1100" spc="-45" dirty="0">
                <a:latin typeface="Open Sans"/>
                <a:cs typeface="Open Sans"/>
              </a:rPr>
              <a:t> </a:t>
            </a:r>
            <a:r>
              <a:rPr sz="1100" dirty="0">
                <a:latin typeface="Open Sans"/>
                <a:cs typeface="Open Sans"/>
              </a:rPr>
              <a:t>from</a:t>
            </a:r>
            <a:r>
              <a:rPr sz="1100" spc="-45" dirty="0">
                <a:latin typeface="Open Sans"/>
                <a:cs typeface="Open Sans"/>
              </a:rPr>
              <a:t> </a:t>
            </a:r>
            <a:r>
              <a:rPr sz="1100" dirty="0">
                <a:latin typeface="Open Sans"/>
                <a:cs typeface="Open Sans"/>
              </a:rPr>
              <a:t>O(N)</a:t>
            </a:r>
            <a:r>
              <a:rPr sz="1100" spc="-40" dirty="0">
                <a:latin typeface="Open Sans"/>
                <a:cs typeface="Open Sans"/>
              </a:rPr>
              <a:t> </a:t>
            </a:r>
            <a:r>
              <a:rPr sz="1100" dirty="0">
                <a:latin typeface="Open Sans"/>
                <a:cs typeface="Open Sans"/>
              </a:rPr>
              <a:t>to</a:t>
            </a:r>
            <a:r>
              <a:rPr sz="1100" spc="-45" dirty="0">
                <a:latin typeface="Open Sans"/>
                <a:cs typeface="Open Sans"/>
              </a:rPr>
              <a:t> </a:t>
            </a:r>
            <a:r>
              <a:rPr sz="1100" dirty="0">
                <a:latin typeface="Open Sans"/>
                <a:cs typeface="Open Sans"/>
              </a:rPr>
              <a:t>O(log</a:t>
            </a:r>
            <a:r>
              <a:rPr sz="1100" spc="-45" dirty="0">
                <a:latin typeface="Open Sans"/>
                <a:cs typeface="Open Sans"/>
              </a:rPr>
              <a:t> </a:t>
            </a:r>
            <a:r>
              <a:rPr sz="1100" spc="-25" dirty="0">
                <a:latin typeface="Open Sans"/>
                <a:cs typeface="Open Sans"/>
              </a:rPr>
              <a:t>N).</a:t>
            </a:r>
            <a:endParaRPr sz="1100">
              <a:latin typeface="Open Sans"/>
              <a:cs typeface="Open Sans"/>
            </a:endParaRPr>
          </a:p>
          <a:p>
            <a:pPr marL="926465" lvl="1" indent="-312420">
              <a:lnSpc>
                <a:spcPct val="100000"/>
              </a:lnSpc>
              <a:spcBef>
                <a:spcPts val="660"/>
              </a:spcBef>
              <a:buFont typeface="Arial"/>
              <a:buChar char="○"/>
              <a:tabLst>
                <a:tab pos="926465" algn="l"/>
              </a:tabLst>
            </a:pPr>
            <a:r>
              <a:rPr sz="1100" b="1" dirty="0">
                <a:latin typeface="Open Sans"/>
                <a:cs typeface="Open Sans"/>
              </a:rPr>
              <a:t>Databases:</a:t>
            </a:r>
            <a:r>
              <a:rPr sz="1100" b="1" spc="-45" dirty="0">
                <a:latin typeface="Open Sans"/>
                <a:cs typeface="Open Sans"/>
              </a:rPr>
              <a:t> </a:t>
            </a:r>
            <a:r>
              <a:rPr sz="1100" dirty="0">
                <a:latin typeface="Open Sans"/>
                <a:cs typeface="Open Sans"/>
              </a:rPr>
              <a:t>FAISS,</a:t>
            </a:r>
            <a:r>
              <a:rPr sz="1100" spc="-40" dirty="0">
                <a:latin typeface="Open Sans"/>
                <a:cs typeface="Open Sans"/>
              </a:rPr>
              <a:t> </a:t>
            </a:r>
            <a:r>
              <a:rPr sz="1100" dirty="0">
                <a:latin typeface="Open Sans"/>
                <a:cs typeface="Open Sans"/>
              </a:rPr>
              <a:t>Pinecone,</a:t>
            </a:r>
            <a:r>
              <a:rPr sz="1100" spc="-40" dirty="0">
                <a:latin typeface="Open Sans"/>
                <a:cs typeface="Open Sans"/>
              </a:rPr>
              <a:t> </a:t>
            </a:r>
            <a:r>
              <a:rPr sz="1100" spc="-10" dirty="0">
                <a:latin typeface="Open Sans"/>
                <a:cs typeface="Open Sans"/>
              </a:rPr>
              <a:t>Milvus.</a:t>
            </a:r>
            <a:endParaRPr sz="1100">
              <a:latin typeface="Open Sans"/>
              <a:cs typeface="Open Sans"/>
            </a:endParaRPr>
          </a:p>
          <a:p>
            <a:pPr lvl="1">
              <a:lnSpc>
                <a:spcPct val="100000"/>
              </a:lnSpc>
              <a:spcBef>
                <a:spcPts val="360"/>
              </a:spcBef>
              <a:buFont typeface="Arial"/>
              <a:buChar char="○"/>
            </a:pPr>
            <a:endParaRPr sz="11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</a:pPr>
            <a:r>
              <a:rPr sz="1100" b="1" dirty="0">
                <a:latin typeface="Open Sans"/>
                <a:cs typeface="Open Sans"/>
              </a:rPr>
              <a:t>Foundational</a:t>
            </a:r>
            <a:r>
              <a:rPr sz="1100" b="1" spc="-60" dirty="0">
                <a:latin typeface="Open Sans"/>
                <a:cs typeface="Open Sans"/>
              </a:rPr>
              <a:t> </a:t>
            </a:r>
            <a:r>
              <a:rPr sz="1100" b="1" spc="-10" dirty="0">
                <a:latin typeface="Open Sans"/>
                <a:cs typeface="Open Sans"/>
              </a:rPr>
              <a:t>Literature:</a:t>
            </a:r>
            <a:endParaRPr sz="1100">
              <a:latin typeface="Open Sans"/>
              <a:cs typeface="Open Sans"/>
            </a:endParaRPr>
          </a:p>
          <a:p>
            <a:pPr marL="469900" marR="5080" indent="-313055">
              <a:lnSpc>
                <a:spcPct val="150000"/>
              </a:lnSpc>
              <a:buFont typeface="Arial"/>
              <a:buChar char="●"/>
              <a:tabLst>
                <a:tab pos="469900" algn="l"/>
              </a:tabLst>
            </a:pPr>
            <a:r>
              <a:rPr sz="1100" b="1" dirty="0">
                <a:latin typeface="Open Sans"/>
                <a:cs typeface="Open Sans"/>
              </a:rPr>
              <a:t>HNSW:</a:t>
            </a:r>
            <a:r>
              <a:rPr sz="1100" b="1" spc="-35" dirty="0">
                <a:latin typeface="Open Sans"/>
                <a:cs typeface="Open Sans"/>
              </a:rPr>
              <a:t> </a:t>
            </a:r>
            <a:r>
              <a:rPr sz="1100" i="1" dirty="0">
                <a:latin typeface="Open Sans"/>
                <a:cs typeface="Open Sans"/>
              </a:rPr>
              <a:t>Eﬃcient</a:t>
            </a:r>
            <a:r>
              <a:rPr sz="1100" i="1" spc="-35" dirty="0">
                <a:latin typeface="Open Sans"/>
                <a:cs typeface="Open Sans"/>
              </a:rPr>
              <a:t> </a:t>
            </a:r>
            <a:r>
              <a:rPr sz="1100" i="1" dirty="0">
                <a:latin typeface="Open Sans"/>
                <a:cs typeface="Open Sans"/>
              </a:rPr>
              <a:t>and</a:t>
            </a:r>
            <a:r>
              <a:rPr sz="1100" i="1" spc="-35" dirty="0">
                <a:latin typeface="Open Sans"/>
                <a:cs typeface="Open Sans"/>
              </a:rPr>
              <a:t> </a:t>
            </a:r>
            <a:r>
              <a:rPr sz="1100" i="1" dirty="0">
                <a:latin typeface="Open Sans"/>
                <a:cs typeface="Open Sans"/>
              </a:rPr>
              <a:t>robust</a:t>
            </a:r>
            <a:r>
              <a:rPr sz="1100" i="1" spc="-30" dirty="0">
                <a:latin typeface="Open Sans"/>
                <a:cs typeface="Open Sans"/>
              </a:rPr>
              <a:t> </a:t>
            </a:r>
            <a:r>
              <a:rPr sz="1100" i="1" dirty="0">
                <a:latin typeface="Open Sans"/>
                <a:cs typeface="Open Sans"/>
              </a:rPr>
              <a:t>approximate</a:t>
            </a:r>
            <a:r>
              <a:rPr sz="1100" i="1" spc="-35" dirty="0">
                <a:latin typeface="Open Sans"/>
                <a:cs typeface="Open Sans"/>
              </a:rPr>
              <a:t> </a:t>
            </a:r>
            <a:r>
              <a:rPr sz="1100" i="1" dirty="0">
                <a:latin typeface="Open Sans"/>
                <a:cs typeface="Open Sans"/>
              </a:rPr>
              <a:t>nearest</a:t>
            </a:r>
            <a:r>
              <a:rPr sz="1100" i="1" spc="-35" dirty="0">
                <a:latin typeface="Open Sans"/>
                <a:cs typeface="Open Sans"/>
              </a:rPr>
              <a:t> </a:t>
            </a:r>
            <a:r>
              <a:rPr sz="1100" i="1" dirty="0">
                <a:latin typeface="Open Sans"/>
                <a:cs typeface="Open Sans"/>
              </a:rPr>
              <a:t>neighbor</a:t>
            </a:r>
            <a:r>
              <a:rPr sz="1100" i="1" spc="-30" dirty="0">
                <a:latin typeface="Open Sans"/>
                <a:cs typeface="Open Sans"/>
              </a:rPr>
              <a:t> </a:t>
            </a:r>
            <a:r>
              <a:rPr sz="1100" i="1" dirty="0">
                <a:latin typeface="Open Sans"/>
                <a:cs typeface="Open Sans"/>
              </a:rPr>
              <a:t>search</a:t>
            </a:r>
            <a:r>
              <a:rPr sz="1100" i="1" spc="-35" dirty="0">
                <a:latin typeface="Open Sans"/>
                <a:cs typeface="Open Sans"/>
              </a:rPr>
              <a:t> </a:t>
            </a:r>
            <a:r>
              <a:rPr sz="1100" i="1" dirty="0">
                <a:latin typeface="Open Sans"/>
                <a:cs typeface="Open Sans"/>
              </a:rPr>
              <a:t>using</a:t>
            </a:r>
            <a:r>
              <a:rPr sz="1100" i="1" spc="-35" dirty="0">
                <a:latin typeface="Open Sans"/>
                <a:cs typeface="Open Sans"/>
              </a:rPr>
              <a:t> </a:t>
            </a:r>
            <a:r>
              <a:rPr sz="1100" i="1" spc="-10" dirty="0">
                <a:latin typeface="Open Sans"/>
                <a:cs typeface="Open Sans"/>
              </a:rPr>
              <a:t>hierarchical</a:t>
            </a:r>
            <a:r>
              <a:rPr sz="1100" i="1" spc="-30" dirty="0">
                <a:latin typeface="Open Sans"/>
                <a:cs typeface="Open Sans"/>
              </a:rPr>
              <a:t> </a:t>
            </a:r>
            <a:r>
              <a:rPr sz="1100" i="1" dirty="0">
                <a:latin typeface="Open Sans"/>
                <a:cs typeface="Open Sans"/>
              </a:rPr>
              <a:t>navigable</a:t>
            </a:r>
            <a:r>
              <a:rPr sz="1100" i="1" spc="-35" dirty="0">
                <a:latin typeface="Open Sans"/>
                <a:cs typeface="Open Sans"/>
              </a:rPr>
              <a:t> </a:t>
            </a:r>
            <a:r>
              <a:rPr sz="1100" i="1" dirty="0">
                <a:latin typeface="Open Sans"/>
                <a:cs typeface="Open Sans"/>
              </a:rPr>
              <a:t>small</a:t>
            </a:r>
            <a:r>
              <a:rPr sz="1100" i="1" spc="-35" dirty="0">
                <a:latin typeface="Open Sans"/>
                <a:cs typeface="Open Sans"/>
              </a:rPr>
              <a:t> </a:t>
            </a:r>
            <a:r>
              <a:rPr sz="1100" i="1" dirty="0">
                <a:latin typeface="Open Sans"/>
                <a:cs typeface="Open Sans"/>
              </a:rPr>
              <a:t>world</a:t>
            </a:r>
            <a:r>
              <a:rPr sz="1100" i="1" spc="-30" dirty="0">
                <a:latin typeface="Open Sans"/>
                <a:cs typeface="Open Sans"/>
              </a:rPr>
              <a:t> </a:t>
            </a:r>
            <a:r>
              <a:rPr sz="1100" i="1" dirty="0">
                <a:latin typeface="Open Sans"/>
                <a:cs typeface="Open Sans"/>
              </a:rPr>
              <a:t>graphs</a:t>
            </a:r>
            <a:r>
              <a:rPr sz="1100" i="1" spc="-30" dirty="0">
                <a:latin typeface="Open Sans"/>
                <a:cs typeface="Open Sans"/>
              </a:rPr>
              <a:t> </a:t>
            </a:r>
            <a:r>
              <a:rPr sz="1100" dirty="0">
                <a:latin typeface="Open Sans"/>
                <a:cs typeface="Open Sans"/>
              </a:rPr>
              <a:t>(Malkov</a:t>
            </a:r>
            <a:r>
              <a:rPr sz="1100" spc="-35" dirty="0">
                <a:latin typeface="Open Sans"/>
                <a:cs typeface="Open Sans"/>
              </a:rPr>
              <a:t> </a:t>
            </a:r>
            <a:r>
              <a:rPr sz="1100" spc="-50" dirty="0">
                <a:latin typeface="Open Sans"/>
                <a:cs typeface="Open Sans"/>
              </a:rPr>
              <a:t>&amp; </a:t>
            </a:r>
            <a:r>
              <a:rPr sz="1100" dirty="0">
                <a:latin typeface="Open Sans"/>
                <a:cs typeface="Open Sans"/>
              </a:rPr>
              <a:t>Yashunin,</a:t>
            </a:r>
            <a:r>
              <a:rPr sz="1100" spc="-45" dirty="0">
                <a:latin typeface="Open Sans"/>
                <a:cs typeface="Open Sans"/>
              </a:rPr>
              <a:t> </a:t>
            </a:r>
            <a:r>
              <a:rPr sz="1100" spc="-10" dirty="0">
                <a:latin typeface="Open Sans"/>
                <a:cs typeface="Open Sans"/>
              </a:rPr>
              <a:t>2018).</a:t>
            </a:r>
            <a:endParaRPr sz="1100">
              <a:latin typeface="Open Sans"/>
              <a:cs typeface="Open San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-4762" y="-4762"/>
            <a:ext cx="9153525" cy="720090"/>
            <a:chOff x="-4762" y="-4762"/>
            <a:chExt cx="9153525" cy="72009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9144000" cy="710565"/>
            </a:xfrm>
            <a:custGeom>
              <a:avLst/>
              <a:gdLst/>
              <a:ahLst/>
              <a:cxnLst/>
              <a:rect l="l" t="t" r="r" b="b"/>
              <a:pathLst>
                <a:path w="9144000" h="710565">
                  <a:moveTo>
                    <a:pt x="9143999" y="710399"/>
                  </a:moveTo>
                  <a:lnTo>
                    <a:pt x="0" y="710399"/>
                  </a:lnTo>
                  <a:lnTo>
                    <a:pt x="0" y="0"/>
                  </a:lnTo>
                  <a:lnTo>
                    <a:pt x="9143999" y="0"/>
                  </a:lnTo>
                  <a:lnTo>
                    <a:pt x="9143999" y="710399"/>
                  </a:lnTo>
                  <a:close/>
                </a:path>
              </a:pathLst>
            </a:custGeom>
            <a:solidFill>
              <a:srgbClr val="981E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144000" cy="710565"/>
            </a:xfrm>
            <a:custGeom>
              <a:avLst/>
              <a:gdLst/>
              <a:ahLst/>
              <a:cxnLst/>
              <a:rect l="l" t="t" r="r" b="b"/>
              <a:pathLst>
                <a:path w="9144000" h="710565">
                  <a:moveTo>
                    <a:pt x="0" y="0"/>
                  </a:moveTo>
                  <a:lnTo>
                    <a:pt x="9143999" y="0"/>
                  </a:lnTo>
                  <a:lnTo>
                    <a:pt x="9143999" y="710399"/>
                  </a:lnTo>
                  <a:lnTo>
                    <a:pt x="0" y="7103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">
              <a:lnSpc>
                <a:spcPct val="100000"/>
              </a:lnSpc>
              <a:spcBef>
                <a:spcPts val="100"/>
              </a:spcBef>
            </a:pPr>
            <a:r>
              <a:rPr dirty="0"/>
              <a:t>Hierarchical</a:t>
            </a:r>
            <a:r>
              <a:rPr spc="-75" dirty="0"/>
              <a:t> </a:t>
            </a:r>
            <a:r>
              <a:rPr dirty="0"/>
              <a:t>Navigable</a:t>
            </a:r>
            <a:r>
              <a:rPr spc="-75" dirty="0"/>
              <a:t> </a:t>
            </a:r>
            <a:r>
              <a:rPr dirty="0"/>
              <a:t>Small</a:t>
            </a:r>
            <a:r>
              <a:rPr spc="-75" dirty="0"/>
              <a:t> </a:t>
            </a:r>
            <a:r>
              <a:rPr dirty="0"/>
              <a:t>World</a:t>
            </a:r>
            <a:r>
              <a:rPr spc="-75" dirty="0"/>
              <a:t> </a:t>
            </a:r>
            <a:r>
              <a:rPr dirty="0"/>
              <a:t>and</a:t>
            </a:r>
            <a:r>
              <a:rPr spc="-75" dirty="0"/>
              <a:t> </a:t>
            </a:r>
            <a:r>
              <a:rPr dirty="0"/>
              <a:t>Vector</a:t>
            </a:r>
            <a:r>
              <a:rPr spc="-75" dirty="0"/>
              <a:t> </a:t>
            </a:r>
            <a:r>
              <a:rPr spc="-10" dirty="0"/>
              <a:t>Infrastructure</a:t>
            </a: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02600" y="51874"/>
            <a:ext cx="525174" cy="60665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5475" y="2409562"/>
            <a:ext cx="4193101" cy="32437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98650" y="1510950"/>
            <a:ext cx="2426624" cy="2257424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699" y="1170797"/>
            <a:ext cx="8201025" cy="191833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332740" indent="-320040">
              <a:lnSpc>
                <a:spcPct val="100000"/>
              </a:lnSpc>
              <a:spcBef>
                <a:spcPts val="315"/>
              </a:spcBef>
              <a:buFont typeface="Arial"/>
              <a:buChar char="●"/>
              <a:tabLst>
                <a:tab pos="332740" algn="l"/>
              </a:tabLst>
            </a:pPr>
            <a:r>
              <a:rPr sz="1200" b="1" dirty="0">
                <a:solidFill>
                  <a:srgbClr val="1F1F1F"/>
                </a:solidFill>
                <a:latin typeface="Open Sans"/>
                <a:cs typeface="Open Sans"/>
              </a:rPr>
              <a:t>The</a:t>
            </a:r>
            <a:r>
              <a:rPr sz="1200" b="1" spc="-40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200" b="1" spc="-10" dirty="0">
                <a:solidFill>
                  <a:srgbClr val="1F1F1F"/>
                </a:solidFill>
                <a:latin typeface="Open Sans"/>
                <a:cs typeface="Open Sans"/>
              </a:rPr>
              <a:t>Phenomenon:</a:t>
            </a:r>
            <a:endParaRPr sz="1200">
              <a:latin typeface="Open Sans"/>
              <a:cs typeface="Open Sans"/>
            </a:endParaRPr>
          </a:p>
          <a:p>
            <a:pPr marL="332740" marR="262255" indent="-320675">
              <a:lnSpc>
                <a:spcPct val="114999"/>
              </a:lnSpc>
              <a:buFont typeface="Arial"/>
              <a:buChar char="●"/>
              <a:tabLst>
                <a:tab pos="332740" algn="l"/>
              </a:tabLst>
            </a:pPr>
            <a:r>
              <a:rPr sz="1200" dirty="0">
                <a:solidFill>
                  <a:srgbClr val="1F1F1F"/>
                </a:solidFill>
                <a:latin typeface="Open Sans"/>
                <a:cs typeface="Open Sans"/>
              </a:rPr>
              <a:t>T</a:t>
            </a:r>
            <a:r>
              <a:rPr sz="1200" b="1" dirty="0">
                <a:solidFill>
                  <a:srgbClr val="1F1F1F"/>
                </a:solidFill>
                <a:latin typeface="Open Sans"/>
                <a:cs typeface="Open Sans"/>
              </a:rPr>
              <a:t>he</a:t>
            </a:r>
            <a:r>
              <a:rPr sz="1200" b="1" spc="-40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200" b="1" dirty="0">
                <a:solidFill>
                  <a:srgbClr val="1F1F1F"/>
                </a:solidFill>
                <a:latin typeface="Open Sans"/>
                <a:cs typeface="Open Sans"/>
              </a:rPr>
              <a:t>Translation:</a:t>
            </a:r>
            <a:r>
              <a:rPr sz="1200" b="1" spc="-25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1F1F1F"/>
                </a:solidFill>
                <a:latin typeface="Open Sans"/>
                <a:cs typeface="Open Sans"/>
              </a:rPr>
              <a:t>The</a:t>
            </a:r>
            <a:r>
              <a:rPr sz="1200" spc="-35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1F1F1F"/>
                </a:solidFill>
                <a:latin typeface="Open Sans"/>
                <a:cs typeface="Open Sans"/>
              </a:rPr>
              <a:t>mathematical</a:t>
            </a:r>
            <a:r>
              <a:rPr sz="1200" spc="-40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1F1F1F"/>
                </a:solidFill>
                <a:latin typeface="Open Sans"/>
                <a:cs typeface="Open Sans"/>
              </a:rPr>
              <a:t>center</a:t>
            </a:r>
            <a:r>
              <a:rPr sz="1200" spc="-35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1F1F1F"/>
                </a:solidFill>
                <a:latin typeface="Open Sans"/>
                <a:cs typeface="Open Sans"/>
              </a:rPr>
              <a:t>of</a:t>
            </a:r>
            <a:r>
              <a:rPr sz="1200" spc="-35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1F1F1F"/>
                </a:solidFill>
                <a:latin typeface="Open Sans"/>
                <a:cs typeface="Open Sans"/>
              </a:rPr>
              <a:t>all</a:t>
            </a:r>
            <a:r>
              <a:rPr sz="1200" spc="-40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1F1F1F"/>
                </a:solidFill>
                <a:latin typeface="Open Sans"/>
                <a:cs typeface="Open Sans"/>
              </a:rPr>
              <a:t>image</a:t>
            </a:r>
            <a:r>
              <a:rPr sz="1200" spc="-35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1F1F1F"/>
                </a:solidFill>
                <a:latin typeface="Open Sans"/>
                <a:cs typeface="Open Sans"/>
              </a:rPr>
              <a:t>vectors</a:t>
            </a:r>
            <a:r>
              <a:rPr sz="1200" spc="-35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1F1F1F"/>
                </a:solidFill>
                <a:latin typeface="Open Sans"/>
                <a:cs typeface="Open Sans"/>
              </a:rPr>
              <a:t>does</a:t>
            </a:r>
            <a:r>
              <a:rPr sz="1200" spc="-35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1F1F1F"/>
                </a:solidFill>
                <a:latin typeface="Open Sans"/>
                <a:cs typeface="Open Sans"/>
              </a:rPr>
              <a:t>not</a:t>
            </a:r>
            <a:r>
              <a:rPr sz="1200" spc="-40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1F1F1F"/>
                </a:solidFill>
                <a:latin typeface="Open Sans"/>
                <a:cs typeface="Open Sans"/>
              </a:rPr>
              <a:t>equal</a:t>
            </a:r>
            <a:r>
              <a:rPr sz="1200" spc="-35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1F1F1F"/>
                </a:solidFill>
                <a:latin typeface="Open Sans"/>
                <a:cs typeface="Open Sans"/>
              </a:rPr>
              <a:t>the</a:t>
            </a:r>
            <a:r>
              <a:rPr sz="1200" spc="-35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1F1F1F"/>
                </a:solidFill>
                <a:latin typeface="Open Sans"/>
                <a:cs typeface="Open Sans"/>
              </a:rPr>
              <a:t>center</a:t>
            </a:r>
            <a:r>
              <a:rPr sz="1200" spc="-35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1F1F1F"/>
                </a:solidFill>
                <a:latin typeface="Open Sans"/>
                <a:cs typeface="Open Sans"/>
              </a:rPr>
              <a:t>of</a:t>
            </a:r>
            <a:r>
              <a:rPr sz="1200" spc="-40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1F1F1F"/>
                </a:solidFill>
                <a:latin typeface="Open Sans"/>
                <a:cs typeface="Open Sans"/>
              </a:rPr>
              <a:t>all</a:t>
            </a:r>
            <a:r>
              <a:rPr sz="1200" spc="-35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1F1F1F"/>
                </a:solidFill>
                <a:latin typeface="Open Sans"/>
                <a:cs typeface="Open Sans"/>
              </a:rPr>
              <a:t>text</a:t>
            </a:r>
            <a:r>
              <a:rPr sz="1200" spc="-35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200" spc="-10" dirty="0">
                <a:solidFill>
                  <a:srgbClr val="1F1F1F"/>
                </a:solidFill>
                <a:latin typeface="Open Sans"/>
                <a:cs typeface="Open Sans"/>
              </a:rPr>
              <a:t>vectors. </a:t>
            </a:r>
            <a:r>
              <a:rPr sz="1200" dirty="0">
                <a:solidFill>
                  <a:srgbClr val="1F1F1F"/>
                </a:solidFill>
                <a:latin typeface="Open Sans"/>
                <a:cs typeface="Open Sans"/>
              </a:rPr>
              <a:t>Even</a:t>
            </a:r>
            <a:r>
              <a:rPr sz="1200" spc="-25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1F1F1F"/>
                </a:solidFill>
                <a:latin typeface="Open Sans"/>
                <a:cs typeface="Open Sans"/>
              </a:rPr>
              <a:t>in</a:t>
            </a:r>
            <a:r>
              <a:rPr sz="1200" spc="-20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200" spc="-10" dirty="0">
                <a:solidFill>
                  <a:srgbClr val="1F1F1F"/>
                </a:solidFill>
                <a:latin typeface="Open Sans"/>
                <a:cs typeface="Open Sans"/>
              </a:rPr>
              <a:t>perfectly</a:t>
            </a:r>
            <a:r>
              <a:rPr sz="1200" spc="-20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1F1F1F"/>
                </a:solidFill>
                <a:latin typeface="Open Sans"/>
                <a:cs typeface="Open Sans"/>
              </a:rPr>
              <a:t>trained</a:t>
            </a:r>
            <a:r>
              <a:rPr sz="1200" spc="-25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1F1F1F"/>
                </a:solidFill>
                <a:latin typeface="Open Sans"/>
                <a:cs typeface="Open Sans"/>
              </a:rPr>
              <a:t>models,</a:t>
            </a:r>
            <a:r>
              <a:rPr sz="1200" spc="-20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1F1F1F"/>
                </a:solidFill>
                <a:latin typeface="Open Sans"/>
                <a:cs typeface="Open Sans"/>
              </a:rPr>
              <a:t>they</a:t>
            </a:r>
            <a:r>
              <a:rPr sz="1200" spc="-20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200" spc="-10" dirty="0">
                <a:solidFill>
                  <a:srgbClr val="1F1F1F"/>
                </a:solidFill>
                <a:latin typeface="Open Sans"/>
                <a:cs typeface="Open Sans"/>
              </a:rPr>
              <a:t>segregate</a:t>
            </a:r>
            <a:r>
              <a:rPr sz="1200" spc="-25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1F1F1F"/>
                </a:solidFill>
                <a:latin typeface="Open Sans"/>
                <a:cs typeface="Open Sans"/>
              </a:rPr>
              <a:t>into</a:t>
            </a:r>
            <a:r>
              <a:rPr sz="1200" spc="-20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1F1F1F"/>
                </a:solidFill>
                <a:latin typeface="Open Sans"/>
                <a:cs typeface="Open Sans"/>
              </a:rPr>
              <a:t>separate</a:t>
            </a:r>
            <a:r>
              <a:rPr sz="1200" spc="-20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200" spc="-10" dirty="0">
                <a:solidFill>
                  <a:srgbClr val="1F1F1F"/>
                </a:solidFill>
                <a:latin typeface="Open Sans"/>
                <a:cs typeface="Open Sans"/>
              </a:rPr>
              <a:t>"neighborhoods."</a:t>
            </a:r>
            <a:endParaRPr sz="1200">
              <a:latin typeface="Open Sans"/>
              <a:cs typeface="Open Sans"/>
            </a:endParaRPr>
          </a:p>
          <a:p>
            <a:pPr marL="332740" indent="-320040">
              <a:lnSpc>
                <a:spcPct val="100000"/>
              </a:lnSpc>
              <a:spcBef>
                <a:spcPts val="215"/>
              </a:spcBef>
              <a:buFont typeface="Arial"/>
              <a:buChar char="●"/>
              <a:tabLst>
                <a:tab pos="332740" algn="l"/>
              </a:tabLst>
            </a:pPr>
            <a:r>
              <a:rPr sz="1200" dirty="0">
                <a:solidFill>
                  <a:srgbClr val="1F1F1F"/>
                </a:solidFill>
                <a:latin typeface="Open Sans"/>
                <a:cs typeface="Open Sans"/>
              </a:rPr>
              <a:t>Why</a:t>
            </a:r>
            <a:r>
              <a:rPr sz="1200" spc="-40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1F1F1F"/>
                </a:solidFill>
                <a:latin typeface="Open Sans"/>
                <a:cs typeface="Open Sans"/>
              </a:rPr>
              <a:t>does</a:t>
            </a:r>
            <a:r>
              <a:rPr sz="1200" spc="-35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1F1F1F"/>
                </a:solidFill>
                <a:latin typeface="Open Sans"/>
                <a:cs typeface="Open Sans"/>
              </a:rPr>
              <a:t>this</a:t>
            </a:r>
            <a:r>
              <a:rPr sz="1200" spc="-35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200" spc="-10" dirty="0">
                <a:solidFill>
                  <a:srgbClr val="1F1F1F"/>
                </a:solidFill>
                <a:latin typeface="Open Sans"/>
                <a:cs typeface="Open Sans"/>
              </a:rPr>
              <a:t>happen?</a:t>
            </a:r>
            <a:endParaRPr sz="1200">
              <a:latin typeface="Open Sans"/>
              <a:cs typeface="Open Sans"/>
            </a:endParaRPr>
          </a:p>
          <a:p>
            <a:pPr marL="789940" lvl="1" indent="-320040">
              <a:lnSpc>
                <a:spcPct val="100000"/>
              </a:lnSpc>
              <a:spcBef>
                <a:spcPts val="215"/>
              </a:spcBef>
              <a:buFont typeface="Arial"/>
              <a:buChar char="○"/>
              <a:tabLst>
                <a:tab pos="789940" algn="l"/>
              </a:tabLst>
            </a:pPr>
            <a:r>
              <a:rPr sz="1200" dirty="0">
                <a:solidFill>
                  <a:srgbClr val="1F1F1F"/>
                </a:solidFill>
                <a:latin typeface="Open Sans"/>
                <a:cs typeface="Open Sans"/>
              </a:rPr>
              <a:t>Text</a:t>
            </a:r>
            <a:r>
              <a:rPr sz="1200" spc="-40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1F1F1F"/>
                </a:solidFill>
                <a:latin typeface="Open Sans"/>
                <a:cs typeface="Open Sans"/>
              </a:rPr>
              <a:t>is</a:t>
            </a:r>
            <a:r>
              <a:rPr sz="1200" spc="-35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1F1F1F"/>
                </a:solidFill>
                <a:latin typeface="Open Sans"/>
                <a:cs typeface="Open Sans"/>
              </a:rPr>
              <a:t>Dense:</a:t>
            </a:r>
            <a:r>
              <a:rPr sz="1200" spc="-40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1F1F1F"/>
                </a:solidFill>
                <a:latin typeface="Open Sans"/>
                <a:cs typeface="Open Sans"/>
              </a:rPr>
              <a:t>The</a:t>
            </a:r>
            <a:r>
              <a:rPr sz="1200" spc="-35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1F1F1F"/>
                </a:solidFill>
                <a:latin typeface="Open Sans"/>
                <a:cs typeface="Open Sans"/>
              </a:rPr>
              <a:t>word</a:t>
            </a:r>
            <a:r>
              <a:rPr sz="1200" spc="-40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1F1F1F"/>
                </a:solidFill>
                <a:latin typeface="Open Sans"/>
                <a:cs typeface="Open Sans"/>
              </a:rPr>
              <a:t>"Dog"</a:t>
            </a:r>
            <a:r>
              <a:rPr sz="1200" spc="-35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1F1F1F"/>
                </a:solidFill>
                <a:latin typeface="Open Sans"/>
                <a:cs typeface="Open Sans"/>
              </a:rPr>
              <a:t>is</a:t>
            </a:r>
            <a:r>
              <a:rPr sz="1200" spc="-35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1F1F1F"/>
                </a:solidFill>
                <a:latin typeface="Open Sans"/>
                <a:cs typeface="Open Sans"/>
              </a:rPr>
              <a:t>100%</a:t>
            </a:r>
            <a:r>
              <a:rPr sz="1200" spc="-40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1F1F1F"/>
                </a:solidFill>
                <a:latin typeface="Open Sans"/>
                <a:cs typeface="Open Sans"/>
              </a:rPr>
              <a:t>pure</a:t>
            </a:r>
            <a:r>
              <a:rPr sz="1200" spc="-35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200" spc="-10" dirty="0">
                <a:solidFill>
                  <a:srgbClr val="1F1F1F"/>
                </a:solidFill>
                <a:latin typeface="Open Sans"/>
                <a:cs typeface="Open Sans"/>
              </a:rPr>
              <a:t>meaning.</a:t>
            </a:r>
            <a:endParaRPr sz="1200">
              <a:latin typeface="Open Sans"/>
              <a:cs typeface="Open Sans"/>
            </a:endParaRPr>
          </a:p>
          <a:p>
            <a:pPr marL="789940" marR="5080" lvl="1" indent="-320675">
              <a:lnSpc>
                <a:spcPct val="114999"/>
              </a:lnSpc>
              <a:buFont typeface="Arial"/>
              <a:buChar char="○"/>
              <a:tabLst>
                <a:tab pos="789940" algn="l"/>
              </a:tabLst>
            </a:pPr>
            <a:r>
              <a:rPr sz="1200" dirty="0">
                <a:solidFill>
                  <a:srgbClr val="1F1F1F"/>
                </a:solidFill>
                <a:latin typeface="Open Sans"/>
                <a:cs typeface="Open Sans"/>
              </a:rPr>
              <a:t>Images</a:t>
            </a:r>
            <a:r>
              <a:rPr sz="1200" spc="-35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1F1F1F"/>
                </a:solidFill>
                <a:latin typeface="Open Sans"/>
                <a:cs typeface="Open Sans"/>
              </a:rPr>
              <a:t>are</a:t>
            </a:r>
            <a:r>
              <a:rPr sz="1200" spc="-30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1F1F1F"/>
                </a:solidFill>
                <a:latin typeface="Open Sans"/>
                <a:cs typeface="Open Sans"/>
              </a:rPr>
              <a:t>Messy:</a:t>
            </a:r>
            <a:r>
              <a:rPr sz="1200" spc="-35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1F1F1F"/>
                </a:solidFill>
                <a:latin typeface="Open Sans"/>
                <a:cs typeface="Open Sans"/>
              </a:rPr>
              <a:t>A</a:t>
            </a:r>
            <a:r>
              <a:rPr sz="1200" spc="-30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1F1F1F"/>
                </a:solidFill>
                <a:latin typeface="Open Sans"/>
                <a:cs typeface="Open Sans"/>
              </a:rPr>
              <a:t>photo</a:t>
            </a:r>
            <a:r>
              <a:rPr sz="1200" spc="-35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1F1F1F"/>
                </a:solidFill>
                <a:latin typeface="Open Sans"/>
                <a:cs typeface="Open Sans"/>
              </a:rPr>
              <a:t>of</a:t>
            </a:r>
            <a:r>
              <a:rPr sz="1200" spc="-30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1F1F1F"/>
                </a:solidFill>
                <a:latin typeface="Open Sans"/>
                <a:cs typeface="Open Sans"/>
              </a:rPr>
              <a:t>a</a:t>
            </a:r>
            <a:r>
              <a:rPr sz="1200" spc="-30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1F1F1F"/>
                </a:solidFill>
                <a:latin typeface="Open Sans"/>
                <a:cs typeface="Open Sans"/>
              </a:rPr>
              <a:t>dog</a:t>
            </a:r>
            <a:r>
              <a:rPr sz="1200" spc="-35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1F1F1F"/>
                </a:solidFill>
                <a:latin typeface="Open Sans"/>
                <a:cs typeface="Open Sans"/>
              </a:rPr>
              <a:t>contains</a:t>
            </a:r>
            <a:r>
              <a:rPr sz="1200" spc="-30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200" spc="-10" dirty="0">
                <a:solidFill>
                  <a:srgbClr val="1F1F1F"/>
                </a:solidFill>
                <a:latin typeface="Open Sans"/>
                <a:cs typeface="Open Sans"/>
              </a:rPr>
              <a:t>thousands</a:t>
            </a:r>
            <a:r>
              <a:rPr sz="1200" spc="-35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1F1F1F"/>
                </a:solidFill>
                <a:latin typeface="Open Sans"/>
                <a:cs typeface="Open Sans"/>
              </a:rPr>
              <a:t>of</a:t>
            </a:r>
            <a:r>
              <a:rPr sz="1200" spc="-30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1F1F1F"/>
                </a:solidFill>
                <a:latin typeface="Open Sans"/>
                <a:cs typeface="Open Sans"/>
              </a:rPr>
              <a:t>"distracting"</a:t>
            </a:r>
            <a:r>
              <a:rPr sz="1200" spc="-30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1F1F1F"/>
                </a:solidFill>
                <a:latin typeface="Open Sans"/>
                <a:cs typeface="Open Sans"/>
              </a:rPr>
              <a:t>pixels</a:t>
            </a:r>
            <a:r>
              <a:rPr sz="1200" spc="-35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1F1F1F"/>
                </a:solidFill>
                <a:latin typeface="Open Sans"/>
                <a:cs typeface="Open Sans"/>
              </a:rPr>
              <a:t>(the</a:t>
            </a:r>
            <a:r>
              <a:rPr sz="1200" spc="-30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1F1F1F"/>
                </a:solidFill>
                <a:latin typeface="Open Sans"/>
                <a:cs typeface="Open Sans"/>
              </a:rPr>
              <a:t>grass,</a:t>
            </a:r>
            <a:r>
              <a:rPr sz="1200" spc="-35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1F1F1F"/>
                </a:solidFill>
                <a:latin typeface="Open Sans"/>
                <a:cs typeface="Open Sans"/>
              </a:rPr>
              <a:t>the</a:t>
            </a:r>
            <a:r>
              <a:rPr sz="1200" spc="-30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200" spc="-10" dirty="0">
                <a:solidFill>
                  <a:srgbClr val="1F1F1F"/>
                </a:solidFill>
                <a:latin typeface="Open Sans"/>
                <a:cs typeface="Open Sans"/>
              </a:rPr>
              <a:t>lighting,</a:t>
            </a:r>
            <a:r>
              <a:rPr sz="1200" spc="-30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200" spc="-25" dirty="0">
                <a:solidFill>
                  <a:srgbClr val="1F1F1F"/>
                </a:solidFill>
                <a:latin typeface="Open Sans"/>
                <a:cs typeface="Open Sans"/>
              </a:rPr>
              <a:t>the </a:t>
            </a:r>
            <a:r>
              <a:rPr sz="1200" dirty="0">
                <a:solidFill>
                  <a:srgbClr val="1F1F1F"/>
                </a:solidFill>
                <a:latin typeface="Open Sans"/>
                <a:cs typeface="Open Sans"/>
              </a:rPr>
              <a:t>camera</a:t>
            </a:r>
            <a:r>
              <a:rPr sz="1200" spc="-30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200" spc="-10" dirty="0">
                <a:solidFill>
                  <a:srgbClr val="1F1F1F"/>
                </a:solidFill>
                <a:latin typeface="Open Sans"/>
                <a:cs typeface="Open Sans"/>
              </a:rPr>
              <a:t>angle).</a:t>
            </a:r>
            <a:endParaRPr sz="1200">
              <a:latin typeface="Open Sans"/>
              <a:cs typeface="Open Sans"/>
            </a:endParaRPr>
          </a:p>
          <a:p>
            <a:pPr marL="332740" marR="24765" indent="-320675">
              <a:lnSpc>
                <a:spcPct val="114999"/>
              </a:lnSpc>
              <a:buFont typeface="Arial"/>
              <a:buChar char="●"/>
              <a:tabLst>
                <a:tab pos="332740" algn="l"/>
              </a:tabLst>
            </a:pPr>
            <a:r>
              <a:rPr sz="1200" spc="-10" dirty="0">
                <a:solidFill>
                  <a:srgbClr val="1F1F1F"/>
                </a:solidFill>
                <a:latin typeface="Open Sans"/>
                <a:cs typeface="Open Sans"/>
              </a:rPr>
              <a:t>Because</a:t>
            </a:r>
            <a:r>
              <a:rPr sz="1200" spc="-35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1F1F1F"/>
                </a:solidFill>
                <a:latin typeface="Open Sans"/>
                <a:cs typeface="Open Sans"/>
              </a:rPr>
              <a:t>the</a:t>
            </a:r>
            <a:r>
              <a:rPr sz="1200" spc="-35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1F1F1F"/>
                </a:solidFill>
                <a:latin typeface="Open Sans"/>
                <a:cs typeface="Open Sans"/>
              </a:rPr>
              <a:t>data</a:t>
            </a:r>
            <a:r>
              <a:rPr sz="1200" spc="-35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1F1F1F"/>
                </a:solidFill>
                <a:latin typeface="Open Sans"/>
                <a:cs typeface="Open Sans"/>
              </a:rPr>
              <a:t>structures</a:t>
            </a:r>
            <a:r>
              <a:rPr sz="1200" spc="-35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1F1F1F"/>
                </a:solidFill>
                <a:latin typeface="Open Sans"/>
                <a:cs typeface="Open Sans"/>
              </a:rPr>
              <a:t>are</a:t>
            </a:r>
            <a:r>
              <a:rPr sz="1200" spc="-35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200" spc="-10" dirty="0">
                <a:solidFill>
                  <a:srgbClr val="1F1F1F"/>
                </a:solidFill>
                <a:latin typeface="Open Sans"/>
                <a:cs typeface="Open Sans"/>
              </a:rPr>
              <a:t>fundamentally</a:t>
            </a:r>
            <a:r>
              <a:rPr sz="1200" spc="-30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1F1F1F"/>
                </a:solidFill>
                <a:latin typeface="Open Sans"/>
                <a:cs typeface="Open Sans"/>
              </a:rPr>
              <a:t>diﬀerent,</a:t>
            </a:r>
            <a:r>
              <a:rPr sz="1200" spc="-35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1F1F1F"/>
                </a:solidFill>
                <a:latin typeface="Open Sans"/>
                <a:cs typeface="Open Sans"/>
              </a:rPr>
              <a:t>the</a:t>
            </a:r>
            <a:r>
              <a:rPr sz="1200" spc="-35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1F1F1F"/>
                </a:solidFill>
                <a:latin typeface="Open Sans"/>
                <a:cs typeface="Open Sans"/>
              </a:rPr>
              <a:t>AI</a:t>
            </a:r>
            <a:r>
              <a:rPr sz="1200" spc="-35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1F1F1F"/>
                </a:solidFill>
                <a:latin typeface="Open Sans"/>
                <a:cs typeface="Open Sans"/>
              </a:rPr>
              <a:t>naturally</a:t>
            </a:r>
            <a:r>
              <a:rPr sz="1200" spc="-35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1F1F1F"/>
                </a:solidFill>
                <a:latin typeface="Open Sans"/>
                <a:cs typeface="Open Sans"/>
              </a:rPr>
              <a:t>pushes</a:t>
            </a:r>
            <a:r>
              <a:rPr sz="1200" spc="-30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1F1F1F"/>
                </a:solidFill>
                <a:latin typeface="Open Sans"/>
                <a:cs typeface="Open Sans"/>
              </a:rPr>
              <a:t>them</a:t>
            </a:r>
            <a:r>
              <a:rPr sz="1200" spc="-35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1F1F1F"/>
                </a:solidFill>
                <a:latin typeface="Open Sans"/>
                <a:cs typeface="Open Sans"/>
              </a:rPr>
              <a:t>into</a:t>
            </a:r>
            <a:r>
              <a:rPr sz="1200" spc="-35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1F1F1F"/>
                </a:solidFill>
                <a:latin typeface="Open Sans"/>
                <a:cs typeface="Open Sans"/>
              </a:rPr>
              <a:t>separate</a:t>
            </a:r>
            <a:r>
              <a:rPr sz="1200" spc="-35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1F1F1F"/>
                </a:solidFill>
                <a:latin typeface="Open Sans"/>
                <a:cs typeface="Open Sans"/>
              </a:rPr>
              <a:t>corners</a:t>
            </a:r>
            <a:r>
              <a:rPr sz="1200" spc="-35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200" spc="-25" dirty="0">
                <a:solidFill>
                  <a:srgbClr val="1F1F1F"/>
                </a:solidFill>
                <a:latin typeface="Open Sans"/>
                <a:cs typeface="Open Sans"/>
              </a:rPr>
              <a:t>of </a:t>
            </a:r>
            <a:r>
              <a:rPr sz="1200" dirty="0">
                <a:solidFill>
                  <a:srgbClr val="1F1F1F"/>
                </a:solidFill>
                <a:latin typeface="Open Sans"/>
                <a:cs typeface="Open Sans"/>
              </a:rPr>
              <a:t>the</a:t>
            </a:r>
            <a:r>
              <a:rPr sz="1200" spc="-25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1F1F1F"/>
                </a:solidFill>
                <a:latin typeface="Open Sans"/>
                <a:cs typeface="Open Sans"/>
              </a:rPr>
              <a:t>vector</a:t>
            </a:r>
            <a:r>
              <a:rPr sz="1200" spc="-20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200" spc="-10" dirty="0">
                <a:solidFill>
                  <a:srgbClr val="1F1F1F"/>
                </a:solidFill>
                <a:latin typeface="Open Sans"/>
                <a:cs typeface="Open Sans"/>
              </a:rPr>
              <a:t>space.</a:t>
            </a:r>
            <a:endParaRPr sz="1200">
              <a:latin typeface="Open Sans"/>
              <a:cs typeface="Open San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4762" y="-4762"/>
            <a:ext cx="9153525" cy="720090"/>
            <a:chOff x="-4762" y="-4762"/>
            <a:chExt cx="9153525" cy="72009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9144000" cy="710565"/>
            </a:xfrm>
            <a:custGeom>
              <a:avLst/>
              <a:gdLst/>
              <a:ahLst/>
              <a:cxnLst/>
              <a:rect l="l" t="t" r="r" b="b"/>
              <a:pathLst>
                <a:path w="9144000" h="710565">
                  <a:moveTo>
                    <a:pt x="9143999" y="710399"/>
                  </a:moveTo>
                  <a:lnTo>
                    <a:pt x="0" y="710399"/>
                  </a:lnTo>
                  <a:lnTo>
                    <a:pt x="0" y="0"/>
                  </a:lnTo>
                  <a:lnTo>
                    <a:pt x="9143999" y="0"/>
                  </a:lnTo>
                  <a:lnTo>
                    <a:pt x="9143999" y="710399"/>
                  </a:lnTo>
                  <a:close/>
                </a:path>
              </a:pathLst>
            </a:custGeom>
            <a:solidFill>
              <a:srgbClr val="981E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9144000" cy="710565"/>
            </a:xfrm>
            <a:custGeom>
              <a:avLst/>
              <a:gdLst/>
              <a:ahLst/>
              <a:cxnLst/>
              <a:rect l="l" t="t" r="r" b="b"/>
              <a:pathLst>
                <a:path w="9144000" h="710565">
                  <a:moveTo>
                    <a:pt x="0" y="0"/>
                  </a:moveTo>
                  <a:lnTo>
                    <a:pt x="9143999" y="0"/>
                  </a:lnTo>
                  <a:lnTo>
                    <a:pt x="9143999" y="710399"/>
                  </a:lnTo>
                  <a:lnTo>
                    <a:pt x="0" y="7103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">
              <a:lnSpc>
                <a:spcPct val="100000"/>
              </a:lnSpc>
              <a:spcBef>
                <a:spcPts val="100"/>
              </a:spcBef>
            </a:pPr>
            <a:r>
              <a:rPr dirty="0"/>
              <a:t>The</a:t>
            </a:r>
            <a:r>
              <a:rPr spc="-90" dirty="0"/>
              <a:t> </a:t>
            </a:r>
            <a:r>
              <a:rPr dirty="0"/>
              <a:t>Modality</a:t>
            </a:r>
            <a:r>
              <a:rPr spc="-90" dirty="0"/>
              <a:t> </a:t>
            </a:r>
            <a:r>
              <a:rPr spc="-25" dirty="0"/>
              <a:t>Gap</a:t>
            </a: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02600" y="51874"/>
            <a:ext cx="525174" cy="60665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18704" y="1227976"/>
            <a:ext cx="1562099" cy="17832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68200" y="2911549"/>
            <a:ext cx="4407600" cy="215605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4762" y="-4762"/>
            <a:ext cx="9153525" cy="5148580"/>
            <a:chOff x="-4762" y="-4762"/>
            <a:chExt cx="9153525" cy="51485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5045700"/>
              <a:ext cx="9144000" cy="98425"/>
            </a:xfrm>
            <a:custGeom>
              <a:avLst/>
              <a:gdLst/>
              <a:ahLst/>
              <a:cxnLst/>
              <a:rect l="l" t="t" r="r" b="b"/>
              <a:pathLst>
                <a:path w="9144000" h="98425">
                  <a:moveTo>
                    <a:pt x="9143999" y="97799"/>
                  </a:moveTo>
                  <a:lnTo>
                    <a:pt x="0" y="97799"/>
                  </a:lnTo>
                  <a:lnTo>
                    <a:pt x="0" y="0"/>
                  </a:lnTo>
                  <a:lnTo>
                    <a:pt x="9143999" y="0"/>
                  </a:lnTo>
                  <a:lnTo>
                    <a:pt x="9143999" y="97799"/>
                  </a:lnTo>
                  <a:close/>
                </a:path>
              </a:pathLst>
            </a:custGeom>
            <a:solidFill>
              <a:srgbClr val="CCA6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9144000" cy="710565"/>
            </a:xfrm>
            <a:custGeom>
              <a:avLst/>
              <a:gdLst/>
              <a:ahLst/>
              <a:cxnLst/>
              <a:rect l="l" t="t" r="r" b="b"/>
              <a:pathLst>
                <a:path w="9144000" h="710565">
                  <a:moveTo>
                    <a:pt x="9143999" y="710399"/>
                  </a:moveTo>
                  <a:lnTo>
                    <a:pt x="0" y="710399"/>
                  </a:lnTo>
                  <a:lnTo>
                    <a:pt x="0" y="0"/>
                  </a:lnTo>
                  <a:lnTo>
                    <a:pt x="9143999" y="0"/>
                  </a:lnTo>
                  <a:lnTo>
                    <a:pt x="9143999" y="710399"/>
                  </a:lnTo>
                  <a:close/>
                </a:path>
              </a:pathLst>
            </a:custGeom>
            <a:solidFill>
              <a:srgbClr val="981E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144000" cy="710565"/>
            </a:xfrm>
            <a:custGeom>
              <a:avLst/>
              <a:gdLst/>
              <a:ahLst/>
              <a:cxnLst/>
              <a:rect l="l" t="t" r="r" b="b"/>
              <a:pathLst>
                <a:path w="9144000" h="710565">
                  <a:moveTo>
                    <a:pt x="0" y="0"/>
                  </a:moveTo>
                  <a:lnTo>
                    <a:pt x="9143999" y="0"/>
                  </a:lnTo>
                  <a:lnTo>
                    <a:pt x="9143999" y="710399"/>
                  </a:lnTo>
                  <a:lnTo>
                    <a:pt x="0" y="7103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Real-World</a:t>
            </a:r>
            <a:r>
              <a:rPr spc="-105" dirty="0"/>
              <a:t> </a:t>
            </a:r>
            <a:r>
              <a:rPr spc="-10" dirty="0"/>
              <a:t>Applications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376237" y="51874"/>
            <a:ext cx="8551545" cy="2430145"/>
            <a:chOff x="376237" y="51874"/>
            <a:chExt cx="8551545" cy="243014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02600" y="51874"/>
              <a:ext cx="525174" cy="60665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81000" y="1047749"/>
              <a:ext cx="4096385" cy="1429385"/>
            </a:xfrm>
            <a:custGeom>
              <a:avLst/>
              <a:gdLst/>
              <a:ahLst/>
              <a:cxnLst/>
              <a:rect l="l" t="t" r="r" b="b"/>
              <a:pathLst>
                <a:path w="4096385" h="1429385">
                  <a:moveTo>
                    <a:pt x="4000649" y="1428899"/>
                  </a:moveTo>
                  <a:lnTo>
                    <a:pt x="95250" y="1428899"/>
                  </a:lnTo>
                  <a:lnTo>
                    <a:pt x="58174" y="1421414"/>
                  </a:lnTo>
                  <a:lnTo>
                    <a:pt x="27898" y="1401001"/>
                  </a:lnTo>
                  <a:lnTo>
                    <a:pt x="7485" y="1370725"/>
                  </a:lnTo>
                  <a:lnTo>
                    <a:pt x="0" y="1333649"/>
                  </a:lnTo>
                  <a:lnTo>
                    <a:pt x="0" y="95250"/>
                  </a:lnTo>
                  <a:lnTo>
                    <a:pt x="7485" y="58174"/>
                  </a:lnTo>
                  <a:lnTo>
                    <a:pt x="27898" y="27898"/>
                  </a:lnTo>
                  <a:lnTo>
                    <a:pt x="58174" y="7485"/>
                  </a:lnTo>
                  <a:lnTo>
                    <a:pt x="95250" y="0"/>
                  </a:lnTo>
                  <a:lnTo>
                    <a:pt x="4000649" y="0"/>
                  </a:lnTo>
                  <a:lnTo>
                    <a:pt x="4053494" y="16003"/>
                  </a:lnTo>
                  <a:lnTo>
                    <a:pt x="4088649" y="58799"/>
                  </a:lnTo>
                  <a:lnTo>
                    <a:pt x="4095899" y="95250"/>
                  </a:lnTo>
                  <a:lnTo>
                    <a:pt x="4095899" y="1333649"/>
                  </a:lnTo>
                  <a:lnTo>
                    <a:pt x="4088414" y="1370725"/>
                  </a:lnTo>
                  <a:lnTo>
                    <a:pt x="4068001" y="1401001"/>
                  </a:lnTo>
                  <a:lnTo>
                    <a:pt x="4037725" y="1421414"/>
                  </a:lnTo>
                  <a:lnTo>
                    <a:pt x="4000649" y="14288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81000" y="1047749"/>
              <a:ext cx="4096385" cy="1429385"/>
            </a:xfrm>
            <a:custGeom>
              <a:avLst/>
              <a:gdLst/>
              <a:ahLst/>
              <a:cxnLst/>
              <a:rect l="l" t="t" r="r" b="b"/>
              <a:pathLst>
                <a:path w="4096385" h="1429385">
                  <a:moveTo>
                    <a:pt x="0" y="95250"/>
                  </a:moveTo>
                  <a:lnTo>
                    <a:pt x="7485" y="58174"/>
                  </a:lnTo>
                  <a:lnTo>
                    <a:pt x="27898" y="27898"/>
                  </a:lnTo>
                  <a:lnTo>
                    <a:pt x="58174" y="7485"/>
                  </a:lnTo>
                  <a:lnTo>
                    <a:pt x="95250" y="0"/>
                  </a:lnTo>
                  <a:lnTo>
                    <a:pt x="4000649" y="0"/>
                  </a:lnTo>
                  <a:lnTo>
                    <a:pt x="4053494" y="16003"/>
                  </a:lnTo>
                  <a:lnTo>
                    <a:pt x="4088649" y="58799"/>
                  </a:lnTo>
                  <a:lnTo>
                    <a:pt x="4095899" y="95250"/>
                  </a:lnTo>
                  <a:lnTo>
                    <a:pt x="4095899" y="1333649"/>
                  </a:lnTo>
                  <a:lnTo>
                    <a:pt x="4088414" y="1370725"/>
                  </a:lnTo>
                  <a:lnTo>
                    <a:pt x="4068001" y="1401001"/>
                  </a:lnTo>
                  <a:lnTo>
                    <a:pt x="4037725" y="1421414"/>
                  </a:lnTo>
                  <a:lnTo>
                    <a:pt x="4000649" y="1428899"/>
                  </a:lnTo>
                  <a:lnTo>
                    <a:pt x="95250" y="1428899"/>
                  </a:lnTo>
                  <a:lnTo>
                    <a:pt x="58174" y="1421414"/>
                  </a:lnTo>
                  <a:lnTo>
                    <a:pt x="27898" y="1401001"/>
                  </a:lnTo>
                  <a:lnTo>
                    <a:pt x="7485" y="1370725"/>
                  </a:lnTo>
                  <a:lnTo>
                    <a:pt x="0" y="1333649"/>
                  </a:lnTo>
                  <a:lnTo>
                    <a:pt x="0" y="95250"/>
                  </a:lnTo>
                  <a:close/>
                </a:path>
              </a:pathLst>
            </a:custGeom>
            <a:ln w="9524">
              <a:solidFill>
                <a:srgbClr val="E4E7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23875" y="1190624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304799" y="380999"/>
                  </a:moveTo>
                  <a:lnTo>
                    <a:pt x="76199" y="380999"/>
                  </a:lnTo>
                  <a:lnTo>
                    <a:pt x="46539" y="375011"/>
                  </a:lnTo>
                  <a:lnTo>
                    <a:pt x="22318" y="358681"/>
                  </a:lnTo>
                  <a:lnTo>
                    <a:pt x="5988" y="334460"/>
                  </a:lnTo>
                  <a:lnTo>
                    <a:pt x="0" y="304799"/>
                  </a:lnTo>
                  <a:lnTo>
                    <a:pt x="0" y="76199"/>
                  </a:lnTo>
                  <a:lnTo>
                    <a:pt x="5988" y="46539"/>
                  </a:lnTo>
                  <a:lnTo>
                    <a:pt x="22318" y="22318"/>
                  </a:lnTo>
                  <a:lnTo>
                    <a:pt x="46539" y="5988"/>
                  </a:lnTo>
                  <a:lnTo>
                    <a:pt x="76199" y="0"/>
                  </a:lnTo>
                  <a:lnTo>
                    <a:pt x="304799" y="0"/>
                  </a:lnTo>
                  <a:lnTo>
                    <a:pt x="347075" y="12802"/>
                  </a:lnTo>
                  <a:lnTo>
                    <a:pt x="375199" y="47039"/>
                  </a:lnTo>
                  <a:lnTo>
                    <a:pt x="380999" y="76199"/>
                  </a:lnTo>
                  <a:lnTo>
                    <a:pt x="380999" y="304799"/>
                  </a:lnTo>
                  <a:lnTo>
                    <a:pt x="375011" y="334460"/>
                  </a:lnTo>
                  <a:lnTo>
                    <a:pt x="358681" y="358681"/>
                  </a:lnTo>
                  <a:lnTo>
                    <a:pt x="334460" y="375011"/>
                  </a:lnTo>
                  <a:lnTo>
                    <a:pt x="304799" y="380999"/>
                  </a:lnTo>
                  <a:close/>
                </a:path>
              </a:pathLst>
            </a:custGeom>
            <a:solidFill>
              <a:srgbClr val="FDE1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74724" y="1235075"/>
            <a:ext cx="2794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50" dirty="0">
                <a:solidFill>
                  <a:srgbClr val="981E31"/>
                </a:solidFill>
                <a:latin typeface="Segoe UI Symbol"/>
                <a:cs typeface="Segoe UI Symbol"/>
              </a:rPr>
              <a:t></a:t>
            </a:r>
            <a:endParaRPr sz="2000">
              <a:latin typeface="Segoe UI Symbol"/>
              <a:cs typeface="Segoe UI Symbo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87425" y="1076740"/>
            <a:ext cx="3272790" cy="746125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400" b="1" spc="-10" dirty="0">
                <a:solidFill>
                  <a:srgbClr val="1F1F1F"/>
                </a:solidFill>
                <a:latin typeface="Arial"/>
                <a:cs typeface="Arial"/>
              </a:rPr>
              <a:t>E-Commerce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2299"/>
              </a:lnSpc>
              <a:spcBef>
                <a:spcPts val="550"/>
              </a:spcBef>
            </a:pPr>
            <a:r>
              <a:rPr sz="1100" dirty="0">
                <a:solidFill>
                  <a:srgbClr val="4B5563"/>
                </a:solidFill>
                <a:latin typeface="Arial"/>
                <a:cs typeface="Arial"/>
              </a:rPr>
              <a:t>"Shop</a:t>
            </a:r>
            <a:r>
              <a:rPr sz="1100" spc="-15" dirty="0">
                <a:solidFill>
                  <a:srgbClr val="4B5563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4B5563"/>
                </a:solidFill>
                <a:latin typeface="Arial"/>
                <a:cs typeface="Arial"/>
              </a:rPr>
              <a:t>the</a:t>
            </a:r>
            <a:r>
              <a:rPr sz="1100" spc="-15" dirty="0">
                <a:solidFill>
                  <a:srgbClr val="4B5563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4B5563"/>
                </a:solidFill>
                <a:latin typeface="Arial"/>
                <a:cs typeface="Arial"/>
              </a:rPr>
              <a:t>look"</a:t>
            </a:r>
            <a:r>
              <a:rPr sz="1100" spc="-10" dirty="0">
                <a:solidFill>
                  <a:srgbClr val="4B5563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4B5563"/>
                </a:solidFill>
                <a:latin typeface="Arial"/>
                <a:cs typeface="Arial"/>
              </a:rPr>
              <a:t>via</a:t>
            </a:r>
            <a:r>
              <a:rPr sz="1100" spc="-15" dirty="0">
                <a:solidFill>
                  <a:srgbClr val="4B5563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4B5563"/>
                </a:solidFill>
                <a:latin typeface="Arial"/>
                <a:cs typeface="Arial"/>
              </a:rPr>
              <a:t>Image-to-</a:t>
            </a:r>
            <a:r>
              <a:rPr sz="1100" dirty="0">
                <a:solidFill>
                  <a:srgbClr val="4B5563"/>
                </a:solidFill>
                <a:latin typeface="Arial"/>
                <a:cs typeface="Arial"/>
              </a:rPr>
              <a:t>Image</a:t>
            </a:r>
            <a:r>
              <a:rPr sz="1100" spc="-10" dirty="0">
                <a:solidFill>
                  <a:srgbClr val="4B5563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4B5563"/>
                </a:solidFill>
                <a:latin typeface="Arial"/>
                <a:cs typeface="Arial"/>
              </a:rPr>
              <a:t>or</a:t>
            </a:r>
            <a:r>
              <a:rPr sz="1100" spc="-35" dirty="0">
                <a:solidFill>
                  <a:srgbClr val="4B5563"/>
                </a:solidFill>
                <a:latin typeface="Arial"/>
                <a:cs typeface="Arial"/>
              </a:rPr>
              <a:t> </a:t>
            </a:r>
            <a:r>
              <a:rPr sz="1100" spc="-40" dirty="0">
                <a:solidFill>
                  <a:srgbClr val="4B5563"/>
                </a:solidFill>
                <a:latin typeface="Arial"/>
                <a:cs typeface="Arial"/>
              </a:rPr>
              <a:t>Text-</a:t>
            </a:r>
            <a:r>
              <a:rPr sz="1100" spc="-10" dirty="0">
                <a:solidFill>
                  <a:srgbClr val="4B5563"/>
                </a:solidFill>
                <a:latin typeface="Arial"/>
                <a:cs typeface="Arial"/>
              </a:rPr>
              <a:t>to-Image routing.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662487" y="1042987"/>
            <a:ext cx="4105910" cy="1438910"/>
            <a:chOff x="4662487" y="1042987"/>
            <a:chExt cx="4105910" cy="1438910"/>
          </a:xfrm>
        </p:grpSpPr>
        <p:sp>
          <p:nvSpPr>
            <p:cNvPr id="16" name="object 16"/>
            <p:cNvSpPr/>
            <p:nvPr/>
          </p:nvSpPr>
          <p:spPr>
            <a:xfrm>
              <a:off x="4667250" y="1047750"/>
              <a:ext cx="4096385" cy="1429385"/>
            </a:xfrm>
            <a:custGeom>
              <a:avLst/>
              <a:gdLst/>
              <a:ahLst/>
              <a:cxnLst/>
              <a:rect l="l" t="t" r="r" b="b"/>
              <a:pathLst>
                <a:path w="4096384" h="1429385">
                  <a:moveTo>
                    <a:pt x="4000649" y="1428899"/>
                  </a:moveTo>
                  <a:lnTo>
                    <a:pt x="95250" y="1428899"/>
                  </a:lnTo>
                  <a:lnTo>
                    <a:pt x="58174" y="1421414"/>
                  </a:lnTo>
                  <a:lnTo>
                    <a:pt x="27898" y="1401001"/>
                  </a:lnTo>
                  <a:lnTo>
                    <a:pt x="7485" y="1370725"/>
                  </a:lnTo>
                  <a:lnTo>
                    <a:pt x="0" y="1333649"/>
                  </a:lnTo>
                  <a:lnTo>
                    <a:pt x="0" y="95250"/>
                  </a:lnTo>
                  <a:lnTo>
                    <a:pt x="7485" y="58174"/>
                  </a:lnTo>
                  <a:lnTo>
                    <a:pt x="27898" y="27898"/>
                  </a:lnTo>
                  <a:lnTo>
                    <a:pt x="58174" y="7485"/>
                  </a:lnTo>
                  <a:lnTo>
                    <a:pt x="95250" y="0"/>
                  </a:lnTo>
                  <a:lnTo>
                    <a:pt x="4000649" y="0"/>
                  </a:lnTo>
                  <a:lnTo>
                    <a:pt x="4053494" y="16003"/>
                  </a:lnTo>
                  <a:lnTo>
                    <a:pt x="4088649" y="58799"/>
                  </a:lnTo>
                  <a:lnTo>
                    <a:pt x="4095899" y="95250"/>
                  </a:lnTo>
                  <a:lnTo>
                    <a:pt x="4095899" y="1333649"/>
                  </a:lnTo>
                  <a:lnTo>
                    <a:pt x="4088414" y="1370725"/>
                  </a:lnTo>
                  <a:lnTo>
                    <a:pt x="4068001" y="1401001"/>
                  </a:lnTo>
                  <a:lnTo>
                    <a:pt x="4037725" y="1421414"/>
                  </a:lnTo>
                  <a:lnTo>
                    <a:pt x="4000649" y="14288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667250" y="1047750"/>
              <a:ext cx="4096385" cy="1429385"/>
            </a:xfrm>
            <a:custGeom>
              <a:avLst/>
              <a:gdLst/>
              <a:ahLst/>
              <a:cxnLst/>
              <a:rect l="l" t="t" r="r" b="b"/>
              <a:pathLst>
                <a:path w="4096384" h="1429385">
                  <a:moveTo>
                    <a:pt x="0" y="95250"/>
                  </a:moveTo>
                  <a:lnTo>
                    <a:pt x="7485" y="58174"/>
                  </a:lnTo>
                  <a:lnTo>
                    <a:pt x="27898" y="27898"/>
                  </a:lnTo>
                  <a:lnTo>
                    <a:pt x="58174" y="7485"/>
                  </a:lnTo>
                  <a:lnTo>
                    <a:pt x="95250" y="0"/>
                  </a:lnTo>
                  <a:lnTo>
                    <a:pt x="4000649" y="0"/>
                  </a:lnTo>
                  <a:lnTo>
                    <a:pt x="4053494" y="16003"/>
                  </a:lnTo>
                  <a:lnTo>
                    <a:pt x="4088649" y="58799"/>
                  </a:lnTo>
                  <a:lnTo>
                    <a:pt x="4095899" y="95250"/>
                  </a:lnTo>
                  <a:lnTo>
                    <a:pt x="4095899" y="1333649"/>
                  </a:lnTo>
                  <a:lnTo>
                    <a:pt x="4088414" y="1370725"/>
                  </a:lnTo>
                  <a:lnTo>
                    <a:pt x="4068001" y="1401001"/>
                  </a:lnTo>
                  <a:lnTo>
                    <a:pt x="4037725" y="1421414"/>
                  </a:lnTo>
                  <a:lnTo>
                    <a:pt x="4000649" y="1428899"/>
                  </a:lnTo>
                  <a:lnTo>
                    <a:pt x="95250" y="1428899"/>
                  </a:lnTo>
                  <a:lnTo>
                    <a:pt x="58174" y="1421414"/>
                  </a:lnTo>
                  <a:lnTo>
                    <a:pt x="27898" y="1401001"/>
                  </a:lnTo>
                  <a:lnTo>
                    <a:pt x="7485" y="1370725"/>
                  </a:lnTo>
                  <a:lnTo>
                    <a:pt x="0" y="1333649"/>
                  </a:lnTo>
                  <a:lnTo>
                    <a:pt x="0" y="95250"/>
                  </a:lnTo>
                  <a:close/>
                </a:path>
              </a:pathLst>
            </a:custGeom>
            <a:ln w="9524">
              <a:solidFill>
                <a:srgbClr val="E4E7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810125" y="1190625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304799" y="380999"/>
                  </a:moveTo>
                  <a:lnTo>
                    <a:pt x="76199" y="380999"/>
                  </a:lnTo>
                  <a:lnTo>
                    <a:pt x="46539" y="375011"/>
                  </a:lnTo>
                  <a:lnTo>
                    <a:pt x="22318" y="358681"/>
                  </a:lnTo>
                  <a:lnTo>
                    <a:pt x="5988" y="334460"/>
                  </a:lnTo>
                  <a:lnTo>
                    <a:pt x="0" y="304799"/>
                  </a:lnTo>
                  <a:lnTo>
                    <a:pt x="0" y="76199"/>
                  </a:lnTo>
                  <a:lnTo>
                    <a:pt x="5988" y="46539"/>
                  </a:lnTo>
                  <a:lnTo>
                    <a:pt x="22318" y="22318"/>
                  </a:lnTo>
                  <a:lnTo>
                    <a:pt x="46539" y="5988"/>
                  </a:lnTo>
                  <a:lnTo>
                    <a:pt x="76199" y="0"/>
                  </a:lnTo>
                  <a:lnTo>
                    <a:pt x="304799" y="0"/>
                  </a:lnTo>
                  <a:lnTo>
                    <a:pt x="347075" y="12802"/>
                  </a:lnTo>
                  <a:lnTo>
                    <a:pt x="375199" y="47039"/>
                  </a:lnTo>
                  <a:lnTo>
                    <a:pt x="380999" y="76199"/>
                  </a:lnTo>
                  <a:lnTo>
                    <a:pt x="380999" y="304799"/>
                  </a:lnTo>
                  <a:lnTo>
                    <a:pt x="375011" y="334460"/>
                  </a:lnTo>
                  <a:lnTo>
                    <a:pt x="358681" y="358681"/>
                  </a:lnTo>
                  <a:lnTo>
                    <a:pt x="334460" y="375011"/>
                  </a:lnTo>
                  <a:lnTo>
                    <a:pt x="304799" y="380999"/>
                  </a:lnTo>
                  <a:close/>
                </a:path>
              </a:pathLst>
            </a:custGeom>
            <a:solidFill>
              <a:srgbClr val="FDE1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4860974" y="1235075"/>
            <a:ext cx="2794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50" dirty="0">
                <a:solidFill>
                  <a:srgbClr val="981E31"/>
                </a:solidFill>
                <a:latin typeface="Segoe UI Symbol"/>
                <a:cs typeface="Segoe UI Symbol"/>
              </a:rPr>
              <a:t></a:t>
            </a:r>
            <a:endParaRPr sz="2000">
              <a:latin typeface="Segoe UI Symbol"/>
              <a:cs typeface="Segoe UI Symbo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273675" y="1076740"/>
            <a:ext cx="2933065" cy="746125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400" b="1" spc="-10" dirty="0">
                <a:solidFill>
                  <a:srgbClr val="1F1F1F"/>
                </a:solidFill>
                <a:latin typeface="Arial"/>
                <a:cs typeface="Arial"/>
              </a:rPr>
              <a:t>Generative</a:t>
            </a:r>
            <a:r>
              <a:rPr sz="1400" b="1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1F1F1F"/>
                </a:solidFill>
                <a:latin typeface="Arial"/>
                <a:cs typeface="Arial"/>
              </a:rPr>
              <a:t>AI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2299"/>
              </a:lnSpc>
              <a:spcBef>
                <a:spcPts val="550"/>
              </a:spcBef>
            </a:pPr>
            <a:r>
              <a:rPr sz="1100" dirty="0">
                <a:solidFill>
                  <a:srgbClr val="4B5563"/>
                </a:solidFill>
                <a:latin typeface="Arial"/>
                <a:cs typeface="Arial"/>
              </a:rPr>
              <a:t>Uses</a:t>
            </a:r>
            <a:r>
              <a:rPr sz="1100" spc="-30" dirty="0">
                <a:solidFill>
                  <a:srgbClr val="4B5563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4B5563"/>
                </a:solidFill>
                <a:latin typeface="Arial"/>
                <a:cs typeface="Arial"/>
              </a:rPr>
              <a:t>CLIP’s</a:t>
            </a:r>
            <a:r>
              <a:rPr sz="1100" spc="-30" dirty="0">
                <a:solidFill>
                  <a:srgbClr val="4B5563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4B5563"/>
                </a:solidFill>
                <a:latin typeface="Arial"/>
                <a:cs typeface="Arial"/>
              </a:rPr>
              <a:t>text-encoder</a:t>
            </a:r>
            <a:r>
              <a:rPr sz="1100" spc="-25" dirty="0">
                <a:solidFill>
                  <a:srgbClr val="4B5563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4B5563"/>
                </a:solidFill>
                <a:latin typeface="Arial"/>
                <a:cs typeface="Arial"/>
              </a:rPr>
              <a:t>to</a:t>
            </a:r>
            <a:r>
              <a:rPr sz="1100" spc="-30" dirty="0">
                <a:solidFill>
                  <a:srgbClr val="4B5563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4B5563"/>
                </a:solidFill>
                <a:latin typeface="Arial"/>
                <a:cs typeface="Arial"/>
              </a:rPr>
              <a:t>guide</a:t>
            </a:r>
            <a:r>
              <a:rPr sz="1100" spc="-30" dirty="0">
                <a:solidFill>
                  <a:srgbClr val="4B5563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4B5563"/>
                </a:solidFill>
                <a:latin typeface="Arial"/>
                <a:cs typeface="Arial"/>
              </a:rPr>
              <a:t>denoising.</a:t>
            </a:r>
            <a:r>
              <a:rPr sz="1100" spc="-25" dirty="0">
                <a:solidFill>
                  <a:srgbClr val="4B5563"/>
                </a:solidFill>
                <a:latin typeface="Arial"/>
                <a:cs typeface="Arial"/>
              </a:rPr>
              <a:t> If </a:t>
            </a:r>
            <a:r>
              <a:rPr sz="1100" spc="-10" dirty="0">
                <a:solidFill>
                  <a:srgbClr val="4B5563"/>
                </a:solidFill>
                <a:latin typeface="Arial"/>
                <a:cs typeface="Arial"/>
              </a:rPr>
              <a:t>encoding</a:t>
            </a:r>
            <a:r>
              <a:rPr sz="1100" spc="-20" dirty="0">
                <a:solidFill>
                  <a:srgbClr val="4B5563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4B5563"/>
                </a:solidFill>
                <a:latin typeface="Arial"/>
                <a:cs typeface="Arial"/>
              </a:rPr>
              <a:t>fails,</a:t>
            </a:r>
            <a:r>
              <a:rPr sz="1100" spc="-20" dirty="0">
                <a:solidFill>
                  <a:srgbClr val="4B5563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4B5563"/>
                </a:solidFill>
                <a:latin typeface="Arial"/>
                <a:cs typeface="Arial"/>
              </a:rPr>
              <a:t>generation</a:t>
            </a:r>
            <a:r>
              <a:rPr sz="1100" spc="-20" dirty="0">
                <a:solidFill>
                  <a:srgbClr val="4B5563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4B5563"/>
                </a:solidFill>
                <a:latin typeface="Arial"/>
                <a:cs typeface="Arial"/>
              </a:rPr>
              <a:t>fails.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376237" y="2662237"/>
            <a:ext cx="4105910" cy="1438910"/>
            <a:chOff x="376237" y="2662237"/>
            <a:chExt cx="4105910" cy="1438910"/>
          </a:xfrm>
        </p:grpSpPr>
        <p:sp>
          <p:nvSpPr>
            <p:cNvPr id="22" name="object 22"/>
            <p:cNvSpPr/>
            <p:nvPr/>
          </p:nvSpPr>
          <p:spPr>
            <a:xfrm>
              <a:off x="381000" y="2667000"/>
              <a:ext cx="4096385" cy="1429385"/>
            </a:xfrm>
            <a:custGeom>
              <a:avLst/>
              <a:gdLst/>
              <a:ahLst/>
              <a:cxnLst/>
              <a:rect l="l" t="t" r="r" b="b"/>
              <a:pathLst>
                <a:path w="4096385" h="1429385">
                  <a:moveTo>
                    <a:pt x="4000649" y="1428899"/>
                  </a:moveTo>
                  <a:lnTo>
                    <a:pt x="95250" y="1428899"/>
                  </a:lnTo>
                  <a:lnTo>
                    <a:pt x="58174" y="1421414"/>
                  </a:lnTo>
                  <a:lnTo>
                    <a:pt x="27898" y="1401001"/>
                  </a:lnTo>
                  <a:lnTo>
                    <a:pt x="7485" y="1370725"/>
                  </a:lnTo>
                  <a:lnTo>
                    <a:pt x="0" y="1333649"/>
                  </a:lnTo>
                  <a:lnTo>
                    <a:pt x="0" y="95250"/>
                  </a:lnTo>
                  <a:lnTo>
                    <a:pt x="7485" y="58174"/>
                  </a:lnTo>
                  <a:lnTo>
                    <a:pt x="27898" y="27898"/>
                  </a:lnTo>
                  <a:lnTo>
                    <a:pt x="58174" y="7485"/>
                  </a:lnTo>
                  <a:lnTo>
                    <a:pt x="95250" y="0"/>
                  </a:lnTo>
                  <a:lnTo>
                    <a:pt x="4000649" y="0"/>
                  </a:lnTo>
                  <a:lnTo>
                    <a:pt x="4053494" y="16003"/>
                  </a:lnTo>
                  <a:lnTo>
                    <a:pt x="4088649" y="58799"/>
                  </a:lnTo>
                  <a:lnTo>
                    <a:pt x="4095899" y="95250"/>
                  </a:lnTo>
                  <a:lnTo>
                    <a:pt x="4095899" y="1333649"/>
                  </a:lnTo>
                  <a:lnTo>
                    <a:pt x="4088414" y="1370725"/>
                  </a:lnTo>
                  <a:lnTo>
                    <a:pt x="4068001" y="1401001"/>
                  </a:lnTo>
                  <a:lnTo>
                    <a:pt x="4037725" y="1421414"/>
                  </a:lnTo>
                  <a:lnTo>
                    <a:pt x="4000649" y="14288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81000" y="2667000"/>
              <a:ext cx="4096385" cy="1429385"/>
            </a:xfrm>
            <a:custGeom>
              <a:avLst/>
              <a:gdLst/>
              <a:ahLst/>
              <a:cxnLst/>
              <a:rect l="l" t="t" r="r" b="b"/>
              <a:pathLst>
                <a:path w="4096385" h="1429385">
                  <a:moveTo>
                    <a:pt x="0" y="95250"/>
                  </a:moveTo>
                  <a:lnTo>
                    <a:pt x="7485" y="58174"/>
                  </a:lnTo>
                  <a:lnTo>
                    <a:pt x="27898" y="27898"/>
                  </a:lnTo>
                  <a:lnTo>
                    <a:pt x="58174" y="7485"/>
                  </a:lnTo>
                  <a:lnTo>
                    <a:pt x="95250" y="0"/>
                  </a:lnTo>
                  <a:lnTo>
                    <a:pt x="4000649" y="0"/>
                  </a:lnTo>
                  <a:lnTo>
                    <a:pt x="4053494" y="16003"/>
                  </a:lnTo>
                  <a:lnTo>
                    <a:pt x="4088649" y="58799"/>
                  </a:lnTo>
                  <a:lnTo>
                    <a:pt x="4095899" y="95250"/>
                  </a:lnTo>
                  <a:lnTo>
                    <a:pt x="4095899" y="1333649"/>
                  </a:lnTo>
                  <a:lnTo>
                    <a:pt x="4088414" y="1370725"/>
                  </a:lnTo>
                  <a:lnTo>
                    <a:pt x="4068001" y="1401001"/>
                  </a:lnTo>
                  <a:lnTo>
                    <a:pt x="4037725" y="1421414"/>
                  </a:lnTo>
                  <a:lnTo>
                    <a:pt x="4000649" y="1428899"/>
                  </a:lnTo>
                  <a:lnTo>
                    <a:pt x="95250" y="1428899"/>
                  </a:lnTo>
                  <a:lnTo>
                    <a:pt x="58174" y="1421414"/>
                  </a:lnTo>
                  <a:lnTo>
                    <a:pt x="27898" y="1401001"/>
                  </a:lnTo>
                  <a:lnTo>
                    <a:pt x="7485" y="1370725"/>
                  </a:lnTo>
                  <a:lnTo>
                    <a:pt x="0" y="1333649"/>
                  </a:lnTo>
                  <a:lnTo>
                    <a:pt x="0" y="95250"/>
                  </a:lnTo>
                  <a:close/>
                </a:path>
              </a:pathLst>
            </a:custGeom>
            <a:ln w="9524">
              <a:solidFill>
                <a:srgbClr val="E4E7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23875" y="2809875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304799" y="380999"/>
                  </a:moveTo>
                  <a:lnTo>
                    <a:pt x="76199" y="380999"/>
                  </a:lnTo>
                  <a:lnTo>
                    <a:pt x="46539" y="375011"/>
                  </a:lnTo>
                  <a:lnTo>
                    <a:pt x="22318" y="358681"/>
                  </a:lnTo>
                  <a:lnTo>
                    <a:pt x="5988" y="334460"/>
                  </a:lnTo>
                  <a:lnTo>
                    <a:pt x="0" y="304799"/>
                  </a:lnTo>
                  <a:lnTo>
                    <a:pt x="0" y="76199"/>
                  </a:lnTo>
                  <a:lnTo>
                    <a:pt x="5988" y="46539"/>
                  </a:lnTo>
                  <a:lnTo>
                    <a:pt x="22318" y="22318"/>
                  </a:lnTo>
                  <a:lnTo>
                    <a:pt x="46539" y="5988"/>
                  </a:lnTo>
                  <a:lnTo>
                    <a:pt x="76199" y="0"/>
                  </a:lnTo>
                  <a:lnTo>
                    <a:pt x="304799" y="0"/>
                  </a:lnTo>
                  <a:lnTo>
                    <a:pt x="347075" y="12802"/>
                  </a:lnTo>
                  <a:lnTo>
                    <a:pt x="375199" y="47039"/>
                  </a:lnTo>
                  <a:lnTo>
                    <a:pt x="380999" y="76199"/>
                  </a:lnTo>
                  <a:lnTo>
                    <a:pt x="380999" y="304799"/>
                  </a:lnTo>
                  <a:lnTo>
                    <a:pt x="375011" y="334460"/>
                  </a:lnTo>
                  <a:lnTo>
                    <a:pt x="358681" y="358681"/>
                  </a:lnTo>
                  <a:lnTo>
                    <a:pt x="334460" y="375011"/>
                  </a:lnTo>
                  <a:lnTo>
                    <a:pt x="304799" y="380999"/>
                  </a:lnTo>
                  <a:close/>
                </a:path>
              </a:pathLst>
            </a:custGeom>
            <a:solidFill>
              <a:srgbClr val="FDE1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574724" y="2854325"/>
            <a:ext cx="2794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20" dirty="0">
                <a:solidFill>
                  <a:srgbClr val="981E31"/>
                </a:solidFill>
                <a:latin typeface="Segoe UI Symbol"/>
                <a:cs typeface="Segoe UI Symbol"/>
              </a:rPr>
              <a:t></a:t>
            </a:r>
            <a:endParaRPr sz="2000">
              <a:latin typeface="Segoe UI Symbol"/>
              <a:cs typeface="Segoe UI Symbo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87425" y="2695990"/>
            <a:ext cx="3192145" cy="746125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400" b="1" dirty="0">
                <a:solidFill>
                  <a:srgbClr val="1F1F1F"/>
                </a:solidFill>
                <a:latin typeface="Arial"/>
                <a:cs typeface="Arial"/>
              </a:rPr>
              <a:t>Medical</a:t>
            </a:r>
            <a:r>
              <a:rPr sz="1400" b="1" spc="-3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F1F1F"/>
                </a:solidFill>
                <a:latin typeface="Arial"/>
                <a:cs typeface="Arial"/>
              </a:rPr>
              <a:t>Imaging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2299"/>
              </a:lnSpc>
              <a:spcBef>
                <a:spcPts val="550"/>
              </a:spcBef>
            </a:pPr>
            <a:r>
              <a:rPr sz="1100" spc="-10" dirty="0">
                <a:solidFill>
                  <a:srgbClr val="4B5563"/>
                </a:solidFill>
                <a:latin typeface="Arial"/>
                <a:cs typeface="Arial"/>
              </a:rPr>
              <a:t>Retrieving</a:t>
            </a:r>
            <a:r>
              <a:rPr sz="1100" spc="-25" dirty="0">
                <a:solidFill>
                  <a:srgbClr val="4B5563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4B5563"/>
                </a:solidFill>
                <a:latin typeface="Arial"/>
                <a:cs typeface="Arial"/>
              </a:rPr>
              <a:t>historical</a:t>
            </a:r>
            <a:r>
              <a:rPr sz="1100" spc="-20" dirty="0">
                <a:solidFill>
                  <a:srgbClr val="4B5563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4B5563"/>
                </a:solidFill>
                <a:latin typeface="Arial"/>
                <a:cs typeface="Arial"/>
              </a:rPr>
              <a:t>X-</a:t>
            </a:r>
            <a:r>
              <a:rPr sz="1100" dirty="0">
                <a:solidFill>
                  <a:srgbClr val="4B5563"/>
                </a:solidFill>
                <a:latin typeface="Arial"/>
                <a:cs typeface="Arial"/>
              </a:rPr>
              <a:t>Rays</a:t>
            </a:r>
            <a:r>
              <a:rPr sz="1100" spc="-20" dirty="0">
                <a:solidFill>
                  <a:srgbClr val="4B5563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4B5563"/>
                </a:solidFill>
                <a:latin typeface="Arial"/>
                <a:cs typeface="Arial"/>
              </a:rPr>
              <a:t>using</a:t>
            </a:r>
            <a:r>
              <a:rPr sz="1100" spc="-20" dirty="0">
                <a:solidFill>
                  <a:srgbClr val="4B5563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4B5563"/>
                </a:solidFill>
                <a:latin typeface="Arial"/>
                <a:cs typeface="Arial"/>
              </a:rPr>
              <a:t>natural</a:t>
            </a:r>
            <a:r>
              <a:rPr sz="1100" spc="-20" dirty="0">
                <a:solidFill>
                  <a:srgbClr val="4B5563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4B5563"/>
                </a:solidFill>
                <a:latin typeface="Arial"/>
                <a:cs typeface="Arial"/>
              </a:rPr>
              <a:t>language </a:t>
            </a:r>
            <a:r>
              <a:rPr sz="1100" dirty="0">
                <a:solidFill>
                  <a:srgbClr val="4B5563"/>
                </a:solidFill>
                <a:latin typeface="Arial"/>
                <a:cs typeface="Arial"/>
              </a:rPr>
              <a:t>symptom</a:t>
            </a:r>
            <a:r>
              <a:rPr sz="1100" spc="-5" dirty="0">
                <a:solidFill>
                  <a:srgbClr val="4B5563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4B5563"/>
                </a:solidFill>
                <a:latin typeface="Arial"/>
                <a:cs typeface="Arial"/>
              </a:rPr>
              <a:t>descriptions.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4662487" y="2662237"/>
            <a:ext cx="4105910" cy="1438910"/>
            <a:chOff x="4662487" y="2662237"/>
            <a:chExt cx="4105910" cy="1438910"/>
          </a:xfrm>
        </p:grpSpPr>
        <p:sp>
          <p:nvSpPr>
            <p:cNvPr id="28" name="object 28"/>
            <p:cNvSpPr/>
            <p:nvPr/>
          </p:nvSpPr>
          <p:spPr>
            <a:xfrm>
              <a:off x="4667250" y="2667000"/>
              <a:ext cx="4096385" cy="1429385"/>
            </a:xfrm>
            <a:custGeom>
              <a:avLst/>
              <a:gdLst/>
              <a:ahLst/>
              <a:cxnLst/>
              <a:rect l="l" t="t" r="r" b="b"/>
              <a:pathLst>
                <a:path w="4096384" h="1429385">
                  <a:moveTo>
                    <a:pt x="4000649" y="1428899"/>
                  </a:moveTo>
                  <a:lnTo>
                    <a:pt x="95250" y="1428899"/>
                  </a:lnTo>
                  <a:lnTo>
                    <a:pt x="58174" y="1421414"/>
                  </a:lnTo>
                  <a:lnTo>
                    <a:pt x="27898" y="1401001"/>
                  </a:lnTo>
                  <a:lnTo>
                    <a:pt x="7485" y="1370725"/>
                  </a:lnTo>
                  <a:lnTo>
                    <a:pt x="0" y="1333649"/>
                  </a:lnTo>
                  <a:lnTo>
                    <a:pt x="0" y="95250"/>
                  </a:lnTo>
                  <a:lnTo>
                    <a:pt x="7485" y="58174"/>
                  </a:lnTo>
                  <a:lnTo>
                    <a:pt x="27898" y="27898"/>
                  </a:lnTo>
                  <a:lnTo>
                    <a:pt x="58174" y="7485"/>
                  </a:lnTo>
                  <a:lnTo>
                    <a:pt x="95250" y="0"/>
                  </a:lnTo>
                  <a:lnTo>
                    <a:pt x="4000649" y="0"/>
                  </a:lnTo>
                  <a:lnTo>
                    <a:pt x="4053494" y="16003"/>
                  </a:lnTo>
                  <a:lnTo>
                    <a:pt x="4088649" y="58799"/>
                  </a:lnTo>
                  <a:lnTo>
                    <a:pt x="4095899" y="95250"/>
                  </a:lnTo>
                  <a:lnTo>
                    <a:pt x="4095899" y="1333649"/>
                  </a:lnTo>
                  <a:lnTo>
                    <a:pt x="4088414" y="1370725"/>
                  </a:lnTo>
                  <a:lnTo>
                    <a:pt x="4068001" y="1401001"/>
                  </a:lnTo>
                  <a:lnTo>
                    <a:pt x="4037725" y="1421414"/>
                  </a:lnTo>
                  <a:lnTo>
                    <a:pt x="4000649" y="14288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667250" y="2667000"/>
              <a:ext cx="4096385" cy="1429385"/>
            </a:xfrm>
            <a:custGeom>
              <a:avLst/>
              <a:gdLst/>
              <a:ahLst/>
              <a:cxnLst/>
              <a:rect l="l" t="t" r="r" b="b"/>
              <a:pathLst>
                <a:path w="4096384" h="1429385">
                  <a:moveTo>
                    <a:pt x="0" y="95250"/>
                  </a:moveTo>
                  <a:lnTo>
                    <a:pt x="7485" y="58174"/>
                  </a:lnTo>
                  <a:lnTo>
                    <a:pt x="27898" y="27898"/>
                  </a:lnTo>
                  <a:lnTo>
                    <a:pt x="58174" y="7485"/>
                  </a:lnTo>
                  <a:lnTo>
                    <a:pt x="95250" y="0"/>
                  </a:lnTo>
                  <a:lnTo>
                    <a:pt x="4000649" y="0"/>
                  </a:lnTo>
                  <a:lnTo>
                    <a:pt x="4053494" y="16003"/>
                  </a:lnTo>
                  <a:lnTo>
                    <a:pt x="4088649" y="58799"/>
                  </a:lnTo>
                  <a:lnTo>
                    <a:pt x="4095899" y="95250"/>
                  </a:lnTo>
                  <a:lnTo>
                    <a:pt x="4095899" y="1333649"/>
                  </a:lnTo>
                  <a:lnTo>
                    <a:pt x="4088414" y="1370725"/>
                  </a:lnTo>
                  <a:lnTo>
                    <a:pt x="4068001" y="1401001"/>
                  </a:lnTo>
                  <a:lnTo>
                    <a:pt x="4037725" y="1421414"/>
                  </a:lnTo>
                  <a:lnTo>
                    <a:pt x="4000649" y="1428899"/>
                  </a:lnTo>
                  <a:lnTo>
                    <a:pt x="95250" y="1428899"/>
                  </a:lnTo>
                  <a:lnTo>
                    <a:pt x="58174" y="1421414"/>
                  </a:lnTo>
                  <a:lnTo>
                    <a:pt x="27898" y="1401001"/>
                  </a:lnTo>
                  <a:lnTo>
                    <a:pt x="7485" y="1370725"/>
                  </a:lnTo>
                  <a:lnTo>
                    <a:pt x="0" y="1333649"/>
                  </a:lnTo>
                  <a:lnTo>
                    <a:pt x="0" y="95250"/>
                  </a:lnTo>
                  <a:close/>
                </a:path>
              </a:pathLst>
            </a:custGeom>
            <a:ln w="9524">
              <a:solidFill>
                <a:srgbClr val="E4E7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810125" y="2809875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304799" y="380999"/>
                  </a:moveTo>
                  <a:lnTo>
                    <a:pt x="76199" y="380999"/>
                  </a:lnTo>
                  <a:lnTo>
                    <a:pt x="46539" y="375011"/>
                  </a:lnTo>
                  <a:lnTo>
                    <a:pt x="22318" y="358681"/>
                  </a:lnTo>
                  <a:lnTo>
                    <a:pt x="5988" y="334460"/>
                  </a:lnTo>
                  <a:lnTo>
                    <a:pt x="0" y="304799"/>
                  </a:lnTo>
                  <a:lnTo>
                    <a:pt x="0" y="76199"/>
                  </a:lnTo>
                  <a:lnTo>
                    <a:pt x="5988" y="46539"/>
                  </a:lnTo>
                  <a:lnTo>
                    <a:pt x="22318" y="22318"/>
                  </a:lnTo>
                  <a:lnTo>
                    <a:pt x="46539" y="5988"/>
                  </a:lnTo>
                  <a:lnTo>
                    <a:pt x="76199" y="0"/>
                  </a:lnTo>
                  <a:lnTo>
                    <a:pt x="304799" y="0"/>
                  </a:lnTo>
                  <a:lnTo>
                    <a:pt x="347075" y="12802"/>
                  </a:lnTo>
                  <a:lnTo>
                    <a:pt x="375199" y="47039"/>
                  </a:lnTo>
                  <a:lnTo>
                    <a:pt x="380999" y="76199"/>
                  </a:lnTo>
                  <a:lnTo>
                    <a:pt x="380999" y="304799"/>
                  </a:lnTo>
                  <a:lnTo>
                    <a:pt x="375011" y="334460"/>
                  </a:lnTo>
                  <a:lnTo>
                    <a:pt x="358681" y="358681"/>
                  </a:lnTo>
                  <a:lnTo>
                    <a:pt x="334460" y="375011"/>
                  </a:lnTo>
                  <a:lnTo>
                    <a:pt x="304799" y="380999"/>
                  </a:lnTo>
                  <a:close/>
                </a:path>
              </a:pathLst>
            </a:custGeom>
            <a:solidFill>
              <a:srgbClr val="FDE1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4860974" y="2854325"/>
            <a:ext cx="2794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50" dirty="0">
                <a:solidFill>
                  <a:srgbClr val="981E31"/>
                </a:solidFill>
                <a:latin typeface="Segoe UI Symbol"/>
                <a:cs typeface="Segoe UI Symbol"/>
              </a:rPr>
              <a:t></a:t>
            </a:r>
            <a:endParaRPr sz="2000">
              <a:latin typeface="Segoe UI Symbol"/>
              <a:cs typeface="Segoe UI Symbo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273675" y="2695990"/>
            <a:ext cx="2921000" cy="746125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400" b="1" dirty="0">
                <a:solidFill>
                  <a:srgbClr val="1F1F1F"/>
                </a:solidFill>
                <a:latin typeface="Arial"/>
                <a:cs typeface="Arial"/>
              </a:rPr>
              <a:t>Content</a:t>
            </a:r>
            <a:r>
              <a:rPr sz="1400" b="1" spc="-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F1F1F"/>
                </a:solidFill>
                <a:latin typeface="Arial"/>
                <a:cs typeface="Arial"/>
              </a:rPr>
              <a:t>Moderation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2299"/>
              </a:lnSpc>
              <a:spcBef>
                <a:spcPts val="550"/>
              </a:spcBef>
            </a:pPr>
            <a:r>
              <a:rPr sz="1100" spc="-10" dirty="0">
                <a:solidFill>
                  <a:srgbClr val="4B5563"/>
                </a:solidFill>
                <a:latin typeface="Arial"/>
                <a:cs typeface="Arial"/>
              </a:rPr>
              <a:t>Scanning</a:t>
            </a:r>
            <a:r>
              <a:rPr sz="1100" spc="-25" dirty="0">
                <a:solidFill>
                  <a:srgbClr val="4B5563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4B5563"/>
                </a:solidFill>
                <a:latin typeface="Arial"/>
                <a:cs typeface="Arial"/>
              </a:rPr>
              <a:t>uploads</a:t>
            </a:r>
            <a:r>
              <a:rPr sz="1100" spc="-20" dirty="0">
                <a:solidFill>
                  <a:srgbClr val="4B5563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4B5563"/>
                </a:solidFill>
                <a:latin typeface="Arial"/>
                <a:cs typeface="Arial"/>
              </a:rPr>
              <a:t>for</a:t>
            </a:r>
            <a:r>
              <a:rPr sz="1100" spc="-25" dirty="0">
                <a:solidFill>
                  <a:srgbClr val="4B5563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4B5563"/>
                </a:solidFill>
                <a:latin typeface="Arial"/>
                <a:cs typeface="Arial"/>
              </a:rPr>
              <a:t>restricted</a:t>
            </a:r>
            <a:r>
              <a:rPr sz="1100" spc="-20" dirty="0">
                <a:solidFill>
                  <a:srgbClr val="4B5563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4B5563"/>
                </a:solidFill>
                <a:latin typeface="Arial"/>
                <a:cs typeface="Arial"/>
              </a:rPr>
              <a:t>concepts</a:t>
            </a:r>
            <a:r>
              <a:rPr sz="1100" spc="-20" dirty="0">
                <a:solidFill>
                  <a:srgbClr val="4B5563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4B5563"/>
                </a:solidFill>
                <a:latin typeface="Arial"/>
                <a:cs typeface="Arial"/>
              </a:rPr>
              <a:t>using </a:t>
            </a:r>
            <a:r>
              <a:rPr sz="1100" dirty="0">
                <a:solidFill>
                  <a:srgbClr val="4B5563"/>
                </a:solidFill>
                <a:latin typeface="Arial"/>
                <a:cs typeface="Arial"/>
              </a:rPr>
              <a:t>flexible</a:t>
            </a:r>
            <a:r>
              <a:rPr sz="1100" spc="-50" dirty="0">
                <a:solidFill>
                  <a:srgbClr val="4B5563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4B5563"/>
                </a:solidFill>
                <a:latin typeface="Arial"/>
                <a:cs typeface="Arial"/>
              </a:rPr>
              <a:t>text</a:t>
            </a:r>
            <a:r>
              <a:rPr sz="1100" spc="-45" dirty="0">
                <a:solidFill>
                  <a:srgbClr val="4B5563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4B5563"/>
                </a:solidFill>
                <a:latin typeface="Arial"/>
                <a:cs typeface="Arial"/>
              </a:rPr>
              <a:t>prompts.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1274" y="1200714"/>
            <a:ext cx="8200390" cy="221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2740" marR="384810" indent="-320675">
              <a:lnSpc>
                <a:spcPct val="150000"/>
              </a:lnSpc>
              <a:spcBef>
                <a:spcPts val="100"/>
              </a:spcBef>
              <a:buFont typeface="Arial"/>
              <a:buChar char="●"/>
              <a:tabLst>
                <a:tab pos="332740" algn="l"/>
              </a:tabLst>
            </a:pPr>
            <a:r>
              <a:rPr sz="1200" b="1" dirty="0">
                <a:solidFill>
                  <a:srgbClr val="1F1F1F"/>
                </a:solidFill>
                <a:latin typeface="Open Sans"/>
                <a:cs typeface="Open Sans"/>
              </a:rPr>
              <a:t>The</a:t>
            </a:r>
            <a:r>
              <a:rPr sz="1200" b="1" spc="-30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200" b="1" spc="-10" dirty="0">
                <a:solidFill>
                  <a:srgbClr val="1F1F1F"/>
                </a:solidFill>
                <a:latin typeface="Open Sans"/>
                <a:cs typeface="Open Sans"/>
              </a:rPr>
              <a:t>Expressivity</a:t>
            </a:r>
            <a:r>
              <a:rPr sz="1200" b="1" spc="-30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200" b="1" dirty="0">
                <a:solidFill>
                  <a:srgbClr val="1F1F1F"/>
                </a:solidFill>
                <a:latin typeface="Open Sans"/>
                <a:cs typeface="Open Sans"/>
              </a:rPr>
              <a:t>vs.</a:t>
            </a:r>
            <a:r>
              <a:rPr sz="1200" b="1" spc="-30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200" b="1" spc="-10" dirty="0">
                <a:solidFill>
                  <a:srgbClr val="1F1F1F"/>
                </a:solidFill>
                <a:latin typeface="Open Sans"/>
                <a:cs typeface="Open Sans"/>
              </a:rPr>
              <a:t>Eﬃciency</a:t>
            </a:r>
            <a:r>
              <a:rPr sz="1200" b="1" spc="-25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200" b="1" spc="-20" dirty="0">
                <a:solidFill>
                  <a:srgbClr val="1F1F1F"/>
                </a:solidFill>
                <a:latin typeface="Open Sans"/>
                <a:cs typeface="Open Sans"/>
              </a:rPr>
              <a:t>Trade-</a:t>
            </a:r>
            <a:r>
              <a:rPr sz="1200" b="1" dirty="0">
                <a:solidFill>
                  <a:srgbClr val="1F1F1F"/>
                </a:solidFill>
                <a:latin typeface="Open Sans"/>
                <a:cs typeface="Open Sans"/>
              </a:rPr>
              <a:t>oﬀ: </a:t>
            </a:r>
            <a:r>
              <a:rPr sz="1200" dirty="0">
                <a:solidFill>
                  <a:srgbClr val="1F1F1F"/>
                </a:solidFill>
                <a:latin typeface="Open Sans"/>
                <a:cs typeface="Open Sans"/>
              </a:rPr>
              <a:t>Fast</a:t>
            </a:r>
            <a:r>
              <a:rPr sz="1200" spc="-30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1F1F1F"/>
                </a:solidFill>
                <a:latin typeface="Open Sans"/>
                <a:cs typeface="Open Sans"/>
              </a:rPr>
              <a:t>models</a:t>
            </a:r>
            <a:r>
              <a:rPr sz="1200" spc="-30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1F1F1F"/>
                </a:solidFill>
                <a:latin typeface="Open Sans"/>
                <a:cs typeface="Open Sans"/>
              </a:rPr>
              <a:t>lack</a:t>
            </a:r>
            <a:r>
              <a:rPr sz="1200" spc="-25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200" spc="-10" dirty="0">
                <a:solidFill>
                  <a:srgbClr val="1F1F1F"/>
                </a:solidFill>
                <a:latin typeface="Open Sans"/>
                <a:cs typeface="Open Sans"/>
              </a:rPr>
              <a:t>reasoning;</a:t>
            </a:r>
            <a:r>
              <a:rPr sz="1200" spc="-30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200" spc="-10" dirty="0">
                <a:solidFill>
                  <a:srgbClr val="1F1F1F"/>
                </a:solidFill>
                <a:latin typeface="Open Sans"/>
                <a:cs typeface="Open Sans"/>
              </a:rPr>
              <a:t>reasoning</a:t>
            </a:r>
            <a:r>
              <a:rPr sz="1200" spc="-30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1F1F1F"/>
                </a:solidFill>
                <a:latin typeface="Open Sans"/>
                <a:cs typeface="Open Sans"/>
              </a:rPr>
              <a:t>models</a:t>
            </a:r>
            <a:r>
              <a:rPr sz="1200" spc="-30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1F1F1F"/>
                </a:solidFill>
                <a:latin typeface="Open Sans"/>
                <a:cs typeface="Open Sans"/>
              </a:rPr>
              <a:t>are</a:t>
            </a:r>
            <a:r>
              <a:rPr sz="1200" spc="-25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1F1F1F"/>
                </a:solidFill>
                <a:latin typeface="Open Sans"/>
                <a:cs typeface="Open Sans"/>
              </a:rPr>
              <a:t>too</a:t>
            </a:r>
            <a:r>
              <a:rPr sz="1200" spc="-30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1F1F1F"/>
                </a:solidFill>
                <a:latin typeface="Open Sans"/>
                <a:cs typeface="Open Sans"/>
              </a:rPr>
              <a:t>slow</a:t>
            </a:r>
            <a:r>
              <a:rPr sz="1200" spc="-30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200" spc="-25" dirty="0">
                <a:solidFill>
                  <a:srgbClr val="1F1F1F"/>
                </a:solidFill>
                <a:latin typeface="Open Sans"/>
                <a:cs typeface="Open Sans"/>
              </a:rPr>
              <a:t>for </a:t>
            </a:r>
            <a:r>
              <a:rPr sz="1200" spc="-10" dirty="0">
                <a:solidFill>
                  <a:srgbClr val="1F1F1F"/>
                </a:solidFill>
                <a:latin typeface="Open Sans"/>
                <a:cs typeface="Open Sans"/>
              </a:rPr>
              <a:t>massive scale.</a:t>
            </a:r>
            <a:endParaRPr sz="1200">
              <a:latin typeface="Open Sans"/>
              <a:cs typeface="Open Sans"/>
            </a:endParaRPr>
          </a:p>
          <a:p>
            <a:pPr marL="332740" indent="-320040">
              <a:lnSpc>
                <a:spcPct val="100000"/>
              </a:lnSpc>
              <a:spcBef>
                <a:spcPts val="720"/>
              </a:spcBef>
              <a:buFont typeface="Arial"/>
              <a:buChar char="●"/>
              <a:tabLst>
                <a:tab pos="332740" algn="l"/>
              </a:tabLst>
            </a:pPr>
            <a:r>
              <a:rPr sz="1200" b="1" dirty="0">
                <a:solidFill>
                  <a:srgbClr val="1F1F1F"/>
                </a:solidFill>
                <a:latin typeface="Open Sans"/>
                <a:cs typeface="Open Sans"/>
              </a:rPr>
              <a:t>The</a:t>
            </a:r>
            <a:r>
              <a:rPr sz="1200" b="1" spc="-35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200" b="1" spc="-10" dirty="0">
                <a:solidFill>
                  <a:srgbClr val="1F1F1F"/>
                </a:solidFill>
                <a:latin typeface="Open Sans"/>
                <a:cs typeface="Open Sans"/>
              </a:rPr>
              <a:t>Modality</a:t>
            </a:r>
            <a:r>
              <a:rPr sz="1200" b="1" spc="-30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200" b="1" dirty="0">
                <a:solidFill>
                  <a:srgbClr val="1F1F1F"/>
                </a:solidFill>
                <a:latin typeface="Open Sans"/>
                <a:cs typeface="Open Sans"/>
              </a:rPr>
              <a:t>Gap:</a:t>
            </a:r>
            <a:r>
              <a:rPr sz="1200" b="1" spc="-20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200" spc="-10" dirty="0">
                <a:solidFill>
                  <a:srgbClr val="1F1F1F"/>
                </a:solidFill>
                <a:latin typeface="Open Sans"/>
                <a:cs typeface="Open Sans"/>
              </a:rPr>
              <a:t>Persistent</a:t>
            </a:r>
            <a:r>
              <a:rPr sz="1200" spc="-30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1F1F1F"/>
                </a:solidFill>
                <a:latin typeface="Open Sans"/>
                <a:cs typeface="Open Sans"/>
              </a:rPr>
              <a:t>geometric</a:t>
            </a:r>
            <a:r>
              <a:rPr sz="1200" spc="-30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1F1F1F"/>
                </a:solidFill>
                <a:latin typeface="Open Sans"/>
                <a:cs typeface="Open Sans"/>
              </a:rPr>
              <a:t>separation</a:t>
            </a:r>
            <a:r>
              <a:rPr sz="1200" spc="-30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200" spc="-10" dirty="0">
                <a:solidFill>
                  <a:srgbClr val="1F1F1F"/>
                </a:solidFill>
                <a:latin typeface="Open Sans"/>
                <a:cs typeface="Open Sans"/>
              </a:rPr>
              <a:t>between</a:t>
            </a:r>
            <a:r>
              <a:rPr sz="1200" spc="-35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1F1F1F"/>
                </a:solidFill>
                <a:latin typeface="Open Sans"/>
                <a:cs typeface="Open Sans"/>
              </a:rPr>
              <a:t>text</a:t>
            </a:r>
            <a:r>
              <a:rPr sz="1200" spc="-30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1F1F1F"/>
                </a:solidFill>
                <a:latin typeface="Open Sans"/>
                <a:cs typeface="Open Sans"/>
              </a:rPr>
              <a:t>and</a:t>
            </a:r>
            <a:r>
              <a:rPr sz="1200" spc="-30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200" spc="-10" dirty="0">
                <a:solidFill>
                  <a:srgbClr val="1F1F1F"/>
                </a:solidFill>
                <a:latin typeface="Open Sans"/>
                <a:cs typeface="Open Sans"/>
              </a:rPr>
              <a:t>pixels.</a:t>
            </a:r>
            <a:endParaRPr sz="1200">
              <a:latin typeface="Open Sans"/>
              <a:cs typeface="Open Sans"/>
            </a:endParaRPr>
          </a:p>
          <a:p>
            <a:pPr marL="332740" indent="-320040">
              <a:lnSpc>
                <a:spcPct val="100000"/>
              </a:lnSpc>
              <a:spcBef>
                <a:spcPts val="720"/>
              </a:spcBef>
              <a:buFont typeface="Arial"/>
              <a:buChar char="●"/>
              <a:tabLst>
                <a:tab pos="332740" algn="l"/>
              </a:tabLst>
            </a:pPr>
            <a:r>
              <a:rPr sz="1200" b="1" dirty="0">
                <a:solidFill>
                  <a:srgbClr val="1F1F1F"/>
                </a:solidFill>
                <a:latin typeface="Open Sans"/>
                <a:cs typeface="Open Sans"/>
              </a:rPr>
              <a:t>Hallucinations:</a:t>
            </a:r>
            <a:r>
              <a:rPr sz="1200" b="1" spc="-30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1F1F1F"/>
                </a:solidFill>
                <a:latin typeface="Open Sans"/>
                <a:cs typeface="Open Sans"/>
              </a:rPr>
              <a:t>VLMs</a:t>
            </a:r>
            <a:r>
              <a:rPr sz="1200" spc="-30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1F1F1F"/>
                </a:solidFill>
                <a:latin typeface="Open Sans"/>
                <a:cs typeface="Open Sans"/>
              </a:rPr>
              <a:t>can</a:t>
            </a:r>
            <a:r>
              <a:rPr sz="1200" spc="-30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200" spc="-10" dirty="0">
                <a:solidFill>
                  <a:srgbClr val="1F1F1F"/>
                </a:solidFill>
                <a:latin typeface="Open Sans"/>
                <a:cs typeface="Open Sans"/>
              </a:rPr>
              <a:t>conﬁdently</a:t>
            </a:r>
            <a:r>
              <a:rPr sz="1200" spc="-30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1F1F1F"/>
                </a:solidFill>
                <a:latin typeface="Open Sans"/>
                <a:cs typeface="Open Sans"/>
              </a:rPr>
              <a:t>hallucinate</a:t>
            </a:r>
            <a:r>
              <a:rPr sz="1200" spc="-30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200" spc="-10" dirty="0">
                <a:solidFill>
                  <a:srgbClr val="1F1F1F"/>
                </a:solidFill>
                <a:latin typeface="Open Sans"/>
                <a:cs typeface="Open Sans"/>
              </a:rPr>
              <a:t>connections</a:t>
            </a:r>
            <a:r>
              <a:rPr sz="1200" spc="-35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200" spc="-10" dirty="0">
                <a:solidFill>
                  <a:srgbClr val="1F1F1F"/>
                </a:solidFill>
                <a:latin typeface="Open Sans"/>
                <a:cs typeface="Open Sans"/>
              </a:rPr>
              <a:t>between</a:t>
            </a:r>
            <a:r>
              <a:rPr sz="1200" spc="-30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200" spc="-10" dirty="0">
                <a:solidFill>
                  <a:srgbClr val="1F1F1F"/>
                </a:solidFill>
                <a:latin typeface="Open Sans"/>
                <a:cs typeface="Open Sans"/>
              </a:rPr>
              <a:t>mismatched</a:t>
            </a:r>
            <a:r>
              <a:rPr sz="1200" spc="-30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1F1F1F"/>
                </a:solidFill>
                <a:latin typeface="Open Sans"/>
                <a:cs typeface="Open Sans"/>
              </a:rPr>
              <a:t>text</a:t>
            </a:r>
            <a:r>
              <a:rPr sz="1200" spc="-30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1F1F1F"/>
                </a:solidFill>
                <a:latin typeface="Open Sans"/>
                <a:cs typeface="Open Sans"/>
              </a:rPr>
              <a:t>and</a:t>
            </a:r>
            <a:r>
              <a:rPr sz="1200" spc="-30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200" spc="-10" dirty="0">
                <a:solidFill>
                  <a:srgbClr val="1F1F1F"/>
                </a:solidFill>
                <a:latin typeface="Open Sans"/>
                <a:cs typeface="Open Sans"/>
              </a:rPr>
              <a:t>images.</a:t>
            </a:r>
            <a:endParaRPr sz="1200">
              <a:latin typeface="Open Sans"/>
              <a:cs typeface="Open Sans"/>
            </a:endParaRPr>
          </a:p>
          <a:p>
            <a:pPr marL="332740" marR="5080" indent="-320675">
              <a:lnSpc>
                <a:spcPct val="150000"/>
              </a:lnSpc>
              <a:buFont typeface="Arial"/>
              <a:buChar char="●"/>
              <a:tabLst>
                <a:tab pos="332740" algn="l"/>
              </a:tabLst>
            </a:pPr>
            <a:r>
              <a:rPr sz="1200" b="1" spc="-10" dirty="0">
                <a:solidFill>
                  <a:srgbClr val="1F1F1F"/>
                </a:solidFill>
                <a:latin typeface="Open Sans"/>
                <a:cs typeface="Open Sans"/>
              </a:rPr>
              <a:t>Modality</a:t>
            </a:r>
            <a:r>
              <a:rPr sz="1200" b="1" spc="-35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200" b="1" dirty="0">
                <a:solidFill>
                  <a:srgbClr val="1F1F1F"/>
                </a:solidFill>
                <a:latin typeface="Open Sans"/>
                <a:cs typeface="Open Sans"/>
              </a:rPr>
              <a:t>Attribution:</a:t>
            </a:r>
            <a:r>
              <a:rPr sz="1200" b="1" spc="-15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1F1F1F"/>
                </a:solidFill>
                <a:latin typeface="Open Sans"/>
                <a:cs typeface="Open Sans"/>
              </a:rPr>
              <a:t>VLMs</a:t>
            </a:r>
            <a:r>
              <a:rPr sz="1200" spc="-30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200" spc="-10" dirty="0">
                <a:solidFill>
                  <a:srgbClr val="1F1F1F"/>
                </a:solidFill>
                <a:latin typeface="Open Sans"/>
                <a:cs typeface="Open Sans"/>
              </a:rPr>
              <a:t>struggle</a:t>
            </a:r>
            <a:r>
              <a:rPr sz="1200" spc="-35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1F1F1F"/>
                </a:solidFill>
                <a:latin typeface="Open Sans"/>
                <a:cs typeface="Open Sans"/>
              </a:rPr>
              <a:t>to</a:t>
            </a:r>
            <a:r>
              <a:rPr sz="1200" spc="-30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1F1F1F"/>
                </a:solidFill>
                <a:latin typeface="Open Sans"/>
                <a:cs typeface="Open Sans"/>
              </a:rPr>
              <a:t>provide</a:t>
            </a:r>
            <a:r>
              <a:rPr sz="1200" spc="-30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200" spc="-20" dirty="0">
                <a:solidFill>
                  <a:srgbClr val="1F1F1F"/>
                </a:solidFill>
                <a:latin typeface="Open Sans"/>
                <a:cs typeface="Open Sans"/>
              </a:rPr>
              <a:t>segment-</a:t>
            </a:r>
            <a:r>
              <a:rPr sz="1200" dirty="0">
                <a:solidFill>
                  <a:srgbClr val="1F1F1F"/>
                </a:solidFill>
                <a:latin typeface="Open Sans"/>
                <a:cs typeface="Open Sans"/>
              </a:rPr>
              <a:t>level</a:t>
            </a:r>
            <a:r>
              <a:rPr sz="1200" spc="-30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1F1F1F"/>
                </a:solidFill>
                <a:latin typeface="Open Sans"/>
                <a:cs typeface="Open Sans"/>
              </a:rPr>
              <a:t>citations</a:t>
            </a:r>
            <a:r>
              <a:rPr sz="1200" spc="-35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1F1F1F"/>
                </a:solidFill>
                <a:latin typeface="Open Sans"/>
                <a:cs typeface="Open Sans"/>
              </a:rPr>
              <a:t>(e.g.,</a:t>
            </a:r>
            <a:r>
              <a:rPr sz="1200" spc="-30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200" spc="-10" dirty="0">
                <a:solidFill>
                  <a:srgbClr val="1F1F1F"/>
                </a:solidFill>
                <a:latin typeface="Open Sans"/>
                <a:cs typeface="Open Sans"/>
              </a:rPr>
              <a:t>pointing</a:t>
            </a:r>
            <a:r>
              <a:rPr sz="1200" spc="-30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1F1F1F"/>
                </a:solidFill>
                <a:latin typeface="Open Sans"/>
                <a:cs typeface="Open Sans"/>
              </a:rPr>
              <a:t>to</a:t>
            </a:r>
            <a:r>
              <a:rPr sz="1200" spc="-30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1F1F1F"/>
                </a:solidFill>
                <a:latin typeface="Open Sans"/>
                <a:cs typeface="Open Sans"/>
              </a:rPr>
              <a:t>the</a:t>
            </a:r>
            <a:r>
              <a:rPr sz="1200" spc="-35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1F1F1F"/>
                </a:solidFill>
                <a:latin typeface="Open Sans"/>
                <a:cs typeface="Open Sans"/>
              </a:rPr>
              <a:t>exact</a:t>
            </a:r>
            <a:r>
              <a:rPr sz="1200" spc="-30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1F1F1F"/>
                </a:solidFill>
                <a:latin typeface="Open Sans"/>
                <a:cs typeface="Open Sans"/>
              </a:rPr>
              <a:t>image</a:t>
            </a:r>
            <a:r>
              <a:rPr sz="1200" spc="-30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200" spc="-10" dirty="0">
                <a:solidFill>
                  <a:srgbClr val="1F1F1F"/>
                </a:solidFill>
                <a:latin typeface="Open Sans"/>
                <a:cs typeface="Open Sans"/>
              </a:rPr>
              <a:t>patch </a:t>
            </a:r>
            <a:r>
              <a:rPr sz="1200" dirty="0">
                <a:solidFill>
                  <a:srgbClr val="1F1F1F"/>
                </a:solidFill>
                <a:latin typeface="Open Sans"/>
                <a:cs typeface="Open Sans"/>
              </a:rPr>
              <a:t>or</a:t>
            </a:r>
            <a:r>
              <a:rPr sz="1200" spc="-30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200" spc="-10" dirty="0">
                <a:solidFill>
                  <a:srgbClr val="1F1F1F"/>
                </a:solidFill>
                <a:latin typeface="Open Sans"/>
                <a:cs typeface="Open Sans"/>
              </a:rPr>
              <a:t>bounding</a:t>
            </a:r>
            <a:r>
              <a:rPr sz="1200" spc="-30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1F1F1F"/>
                </a:solidFill>
                <a:latin typeface="Open Sans"/>
                <a:cs typeface="Open Sans"/>
              </a:rPr>
              <a:t>box</a:t>
            </a:r>
            <a:r>
              <a:rPr sz="1200" spc="-25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1F1F1F"/>
                </a:solidFill>
                <a:latin typeface="Open Sans"/>
                <a:cs typeface="Open Sans"/>
              </a:rPr>
              <a:t>that</a:t>
            </a:r>
            <a:r>
              <a:rPr sz="1200" spc="-30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1F1F1F"/>
                </a:solidFill>
                <a:latin typeface="Open Sans"/>
                <a:cs typeface="Open Sans"/>
              </a:rPr>
              <a:t>proves</a:t>
            </a:r>
            <a:r>
              <a:rPr sz="1200" spc="-30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1F1F1F"/>
                </a:solidFill>
                <a:latin typeface="Open Sans"/>
                <a:cs typeface="Open Sans"/>
              </a:rPr>
              <a:t>their</a:t>
            </a:r>
            <a:r>
              <a:rPr sz="1200" spc="-25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200" spc="-10" dirty="0">
                <a:solidFill>
                  <a:srgbClr val="1F1F1F"/>
                </a:solidFill>
                <a:latin typeface="Open Sans"/>
                <a:cs typeface="Open Sans"/>
              </a:rPr>
              <a:t>generated</a:t>
            </a:r>
            <a:r>
              <a:rPr sz="1200" spc="-30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200" spc="-10" dirty="0">
                <a:solidFill>
                  <a:srgbClr val="1F1F1F"/>
                </a:solidFill>
                <a:latin typeface="Open Sans"/>
                <a:cs typeface="Open Sans"/>
              </a:rPr>
              <a:t>answer).</a:t>
            </a:r>
            <a:endParaRPr sz="1200">
              <a:latin typeface="Open Sans"/>
              <a:cs typeface="Open Sans"/>
            </a:endParaRPr>
          </a:p>
          <a:p>
            <a:pPr marL="332740" marR="55880" indent="-320675">
              <a:lnSpc>
                <a:spcPct val="150000"/>
              </a:lnSpc>
              <a:buFont typeface="Arial"/>
              <a:buChar char="●"/>
              <a:tabLst>
                <a:tab pos="332740" algn="l"/>
              </a:tabLst>
            </a:pPr>
            <a:r>
              <a:rPr sz="1200" b="1" spc="-20" dirty="0">
                <a:solidFill>
                  <a:srgbClr val="1F1F1F"/>
                </a:solidFill>
                <a:latin typeface="Open Sans"/>
                <a:cs typeface="Open Sans"/>
              </a:rPr>
              <a:t>Fine-</a:t>
            </a:r>
            <a:r>
              <a:rPr sz="1200" b="1" spc="-10" dirty="0">
                <a:solidFill>
                  <a:srgbClr val="1F1F1F"/>
                </a:solidFill>
                <a:latin typeface="Open Sans"/>
                <a:cs typeface="Open Sans"/>
              </a:rPr>
              <a:t>Grained</a:t>
            </a:r>
            <a:r>
              <a:rPr sz="1200" b="1" spc="-35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200" b="1" dirty="0">
                <a:solidFill>
                  <a:srgbClr val="1F1F1F"/>
                </a:solidFill>
                <a:latin typeface="Open Sans"/>
                <a:cs typeface="Open Sans"/>
              </a:rPr>
              <a:t>Detail:</a:t>
            </a:r>
            <a:r>
              <a:rPr sz="1200" b="1" spc="-15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1F1F1F"/>
                </a:solidFill>
                <a:latin typeface="Open Sans"/>
                <a:cs typeface="Open Sans"/>
              </a:rPr>
              <a:t>Global</a:t>
            </a:r>
            <a:r>
              <a:rPr sz="1200" spc="-30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1F1F1F"/>
                </a:solidFill>
                <a:latin typeface="Open Sans"/>
                <a:cs typeface="Open Sans"/>
              </a:rPr>
              <a:t>vector</a:t>
            </a:r>
            <a:r>
              <a:rPr sz="1200" spc="-35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1F1F1F"/>
                </a:solidFill>
                <a:latin typeface="Open Sans"/>
                <a:cs typeface="Open Sans"/>
              </a:rPr>
              <a:t>models</a:t>
            </a:r>
            <a:r>
              <a:rPr sz="1200" spc="-30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1F1F1F"/>
                </a:solidFill>
                <a:latin typeface="Open Sans"/>
                <a:cs typeface="Open Sans"/>
              </a:rPr>
              <a:t>still</a:t>
            </a:r>
            <a:r>
              <a:rPr sz="1200" spc="-30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200" spc="-10" dirty="0">
                <a:solidFill>
                  <a:srgbClr val="1F1F1F"/>
                </a:solidFill>
                <a:latin typeface="Open Sans"/>
                <a:cs typeface="Open Sans"/>
              </a:rPr>
              <a:t>struggle</a:t>
            </a:r>
            <a:r>
              <a:rPr sz="1200" spc="-30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1F1F1F"/>
                </a:solidFill>
                <a:latin typeface="Open Sans"/>
                <a:cs typeface="Open Sans"/>
              </a:rPr>
              <a:t>with</a:t>
            </a:r>
            <a:r>
              <a:rPr sz="1200" spc="-30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200" spc="-10" dirty="0">
                <a:solidFill>
                  <a:srgbClr val="1F1F1F"/>
                </a:solidFill>
                <a:latin typeface="Open Sans"/>
                <a:cs typeface="Open Sans"/>
              </a:rPr>
              <a:t>counting</a:t>
            </a:r>
            <a:r>
              <a:rPr sz="1200" spc="-35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1F1F1F"/>
                </a:solidFill>
                <a:latin typeface="Open Sans"/>
                <a:cs typeface="Open Sans"/>
              </a:rPr>
              <a:t>objects</a:t>
            </a:r>
            <a:r>
              <a:rPr sz="1200" spc="-30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1F1F1F"/>
                </a:solidFill>
                <a:latin typeface="Open Sans"/>
                <a:cs typeface="Open Sans"/>
              </a:rPr>
              <a:t>or</a:t>
            </a:r>
            <a:r>
              <a:rPr sz="1200" spc="-30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1F1F1F"/>
                </a:solidFill>
                <a:latin typeface="Open Sans"/>
                <a:cs typeface="Open Sans"/>
              </a:rPr>
              <a:t>reading</a:t>
            </a:r>
            <a:r>
              <a:rPr sz="1200" spc="-30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1F1F1F"/>
                </a:solidFill>
                <a:latin typeface="Open Sans"/>
                <a:cs typeface="Open Sans"/>
              </a:rPr>
              <a:t>small</a:t>
            </a:r>
            <a:r>
              <a:rPr sz="1200" spc="-35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1F1F1F"/>
                </a:solidFill>
                <a:latin typeface="Open Sans"/>
                <a:cs typeface="Open Sans"/>
              </a:rPr>
              <a:t>text</a:t>
            </a:r>
            <a:r>
              <a:rPr sz="1200" spc="-30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200" spc="-10" dirty="0">
                <a:solidFill>
                  <a:srgbClr val="1F1F1F"/>
                </a:solidFill>
                <a:latin typeface="Open Sans"/>
                <a:cs typeface="Open Sans"/>
              </a:rPr>
              <a:t>embedded </a:t>
            </a:r>
            <a:r>
              <a:rPr sz="1200" dirty="0">
                <a:solidFill>
                  <a:srgbClr val="1F1F1F"/>
                </a:solidFill>
                <a:latin typeface="Open Sans"/>
                <a:cs typeface="Open Sans"/>
              </a:rPr>
              <a:t>in</a:t>
            </a:r>
            <a:r>
              <a:rPr sz="1200" spc="-15" dirty="0">
                <a:solidFill>
                  <a:srgbClr val="1F1F1F"/>
                </a:solidFill>
                <a:latin typeface="Open Sans"/>
                <a:cs typeface="Open Sans"/>
              </a:rPr>
              <a:t> </a:t>
            </a:r>
            <a:r>
              <a:rPr sz="1200" spc="-10" dirty="0">
                <a:solidFill>
                  <a:srgbClr val="1F1F1F"/>
                </a:solidFill>
                <a:latin typeface="Open Sans"/>
                <a:cs typeface="Open Sans"/>
              </a:rPr>
              <a:t>complex images.</a:t>
            </a:r>
            <a:endParaRPr sz="1200">
              <a:latin typeface="Open Sans"/>
              <a:cs typeface="Open San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4762" y="-4762"/>
            <a:ext cx="9153525" cy="720090"/>
            <a:chOff x="-4762" y="-4762"/>
            <a:chExt cx="9153525" cy="72009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9144000" cy="710565"/>
            </a:xfrm>
            <a:custGeom>
              <a:avLst/>
              <a:gdLst/>
              <a:ahLst/>
              <a:cxnLst/>
              <a:rect l="l" t="t" r="r" b="b"/>
              <a:pathLst>
                <a:path w="9144000" h="710565">
                  <a:moveTo>
                    <a:pt x="9143999" y="710399"/>
                  </a:moveTo>
                  <a:lnTo>
                    <a:pt x="0" y="710399"/>
                  </a:lnTo>
                  <a:lnTo>
                    <a:pt x="0" y="0"/>
                  </a:lnTo>
                  <a:lnTo>
                    <a:pt x="9143999" y="0"/>
                  </a:lnTo>
                  <a:lnTo>
                    <a:pt x="9143999" y="710399"/>
                  </a:lnTo>
                  <a:close/>
                </a:path>
              </a:pathLst>
            </a:custGeom>
            <a:solidFill>
              <a:srgbClr val="981E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9144000" cy="710565"/>
            </a:xfrm>
            <a:custGeom>
              <a:avLst/>
              <a:gdLst/>
              <a:ahLst/>
              <a:cxnLst/>
              <a:rect l="l" t="t" r="r" b="b"/>
              <a:pathLst>
                <a:path w="9144000" h="710565">
                  <a:moveTo>
                    <a:pt x="0" y="0"/>
                  </a:moveTo>
                  <a:lnTo>
                    <a:pt x="9143999" y="0"/>
                  </a:lnTo>
                  <a:lnTo>
                    <a:pt x="9143999" y="710399"/>
                  </a:lnTo>
                  <a:lnTo>
                    <a:pt x="0" y="7103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">
              <a:lnSpc>
                <a:spcPct val="100000"/>
              </a:lnSpc>
              <a:spcBef>
                <a:spcPts val="100"/>
              </a:spcBef>
            </a:pPr>
            <a:r>
              <a:rPr dirty="0"/>
              <a:t>Core</a:t>
            </a:r>
            <a:r>
              <a:rPr spc="-55" dirty="0"/>
              <a:t> </a:t>
            </a:r>
            <a:r>
              <a:rPr dirty="0"/>
              <a:t>Challenges</a:t>
            </a:r>
            <a:r>
              <a:rPr spc="-50" dirty="0"/>
              <a:t> </a:t>
            </a:r>
            <a:r>
              <a:rPr dirty="0"/>
              <a:t>in</a:t>
            </a:r>
            <a:r>
              <a:rPr spc="-50" dirty="0"/>
              <a:t> </a:t>
            </a:r>
            <a:r>
              <a:rPr dirty="0"/>
              <a:t>Modern</a:t>
            </a:r>
            <a:r>
              <a:rPr spc="-50" dirty="0"/>
              <a:t> </a:t>
            </a:r>
            <a:r>
              <a:rPr spc="-10" dirty="0"/>
              <a:t>Retrieval</a:t>
            </a: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02600" y="51874"/>
            <a:ext cx="525174" cy="60665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450" y="1981499"/>
            <a:ext cx="9113520" cy="1181100"/>
          </a:xfrm>
          <a:custGeom>
            <a:avLst/>
            <a:gdLst/>
            <a:ahLst/>
            <a:cxnLst/>
            <a:rect l="l" t="t" r="r" b="b"/>
            <a:pathLst>
              <a:path w="9113520" h="1181100">
                <a:moveTo>
                  <a:pt x="9113099" y="1180499"/>
                </a:moveTo>
                <a:lnTo>
                  <a:pt x="0" y="1180499"/>
                </a:lnTo>
                <a:lnTo>
                  <a:pt x="0" y="0"/>
                </a:lnTo>
                <a:lnTo>
                  <a:pt x="9113099" y="0"/>
                </a:lnTo>
                <a:lnTo>
                  <a:pt x="9113099" y="1180499"/>
                </a:lnTo>
                <a:close/>
              </a:path>
            </a:pathLst>
          </a:custGeom>
          <a:solidFill>
            <a:srgbClr val="981E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3417063" y="2315210"/>
            <a:ext cx="23101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225" dirty="0">
                <a:latin typeface="Arial Narrow"/>
                <a:cs typeface="Arial Narrow"/>
              </a:rPr>
              <a:t>Evaluation</a:t>
            </a:r>
            <a:r>
              <a:rPr sz="3000" spc="-105" dirty="0">
                <a:latin typeface="Arial Narrow"/>
                <a:cs typeface="Arial Narrow"/>
              </a:rPr>
              <a:t> </a:t>
            </a:r>
            <a:r>
              <a:rPr sz="3000" spc="-200" dirty="0">
                <a:latin typeface="Arial Narrow"/>
                <a:cs typeface="Arial Narrow"/>
              </a:rPr>
              <a:t>Metrics</a:t>
            </a:r>
            <a:endParaRPr sz="30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025" y="3558694"/>
            <a:ext cx="7879080" cy="932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latin typeface="Open Sans"/>
                <a:cs typeface="Open Sans"/>
              </a:rPr>
              <a:t>Key</a:t>
            </a:r>
            <a:r>
              <a:rPr sz="1500" spc="-45" dirty="0">
                <a:latin typeface="Open Sans"/>
                <a:cs typeface="Open Sans"/>
              </a:rPr>
              <a:t> </a:t>
            </a:r>
            <a:r>
              <a:rPr sz="1500" spc="-10" dirty="0">
                <a:latin typeface="Open Sans"/>
                <a:cs typeface="Open Sans"/>
              </a:rPr>
              <a:t>idea:</a:t>
            </a:r>
            <a:endParaRPr sz="1500">
              <a:latin typeface="Open Sans"/>
              <a:cs typeface="Open Sans"/>
            </a:endParaRPr>
          </a:p>
          <a:p>
            <a:pPr marL="469900" marR="5080" indent="-344170">
              <a:lnSpc>
                <a:spcPct val="114999"/>
              </a:lnSpc>
              <a:spcBef>
                <a:spcPts val="1200"/>
              </a:spcBef>
              <a:buFont typeface="Arial"/>
              <a:buChar char="●"/>
              <a:tabLst>
                <a:tab pos="469900" algn="l"/>
              </a:tabLst>
            </a:pPr>
            <a:r>
              <a:rPr sz="1500" dirty="0">
                <a:latin typeface="Open Sans"/>
                <a:cs typeface="Open Sans"/>
              </a:rPr>
              <a:t>Retrieval</a:t>
            </a:r>
            <a:r>
              <a:rPr sz="1500" spc="-45" dirty="0">
                <a:latin typeface="Open Sans"/>
                <a:cs typeface="Open Sans"/>
              </a:rPr>
              <a:t> </a:t>
            </a:r>
            <a:r>
              <a:rPr sz="1500" dirty="0">
                <a:latin typeface="Open Sans"/>
                <a:cs typeface="Open Sans"/>
              </a:rPr>
              <a:t>is</a:t>
            </a:r>
            <a:r>
              <a:rPr sz="1500" spc="-40" dirty="0">
                <a:latin typeface="Open Sans"/>
                <a:cs typeface="Open Sans"/>
              </a:rPr>
              <a:t> </a:t>
            </a:r>
            <a:r>
              <a:rPr sz="1500" spc="-10" dirty="0">
                <a:latin typeface="Open Sans"/>
                <a:cs typeface="Open Sans"/>
              </a:rPr>
              <a:t>performed</a:t>
            </a:r>
            <a:r>
              <a:rPr sz="1500" spc="-45" dirty="0">
                <a:latin typeface="Open Sans"/>
                <a:cs typeface="Open Sans"/>
              </a:rPr>
              <a:t> </a:t>
            </a:r>
            <a:r>
              <a:rPr sz="1500" dirty="0">
                <a:latin typeface="Open Sans"/>
                <a:cs typeface="Open Sans"/>
              </a:rPr>
              <a:t>by</a:t>
            </a:r>
            <a:r>
              <a:rPr sz="1500" spc="-40" dirty="0">
                <a:latin typeface="Open Sans"/>
                <a:cs typeface="Open Sans"/>
              </a:rPr>
              <a:t> </a:t>
            </a:r>
            <a:r>
              <a:rPr sz="1500" spc="-10" dirty="0">
                <a:latin typeface="Open Sans"/>
                <a:cs typeface="Open Sans"/>
              </a:rPr>
              <a:t>comparing</a:t>
            </a:r>
            <a:r>
              <a:rPr sz="1500" spc="-40" dirty="0">
                <a:latin typeface="Open Sans"/>
                <a:cs typeface="Open Sans"/>
              </a:rPr>
              <a:t> </a:t>
            </a:r>
            <a:r>
              <a:rPr sz="1500" dirty="0">
                <a:latin typeface="Open Sans"/>
                <a:cs typeface="Open Sans"/>
              </a:rPr>
              <a:t>feature</a:t>
            </a:r>
            <a:r>
              <a:rPr sz="1500" spc="-45" dirty="0">
                <a:latin typeface="Open Sans"/>
                <a:cs typeface="Open Sans"/>
              </a:rPr>
              <a:t> </a:t>
            </a:r>
            <a:r>
              <a:rPr sz="1500" dirty="0">
                <a:latin typeface="Open Sans"/>
                <a:cs typeface="Open Sans"/>
              </a:rPr>
              <a:t>representations</a:t>
            </a:r>
            <a:r>
              <a:rPr sz="1500" spc="-40" dirty="0">
                <a:latin typeface="Open Sans"/>
                <a:cs typeface="Open Sans"/>
              </a:rPr>
              <a:t> </a:t>
            </a:r>
            <a:r>
              <a:rPr sz="1500" dirty="0">
                <a:latin typeface="Open Sans"/>
                <a:cs typeface="Open Sans"/>
              </a:rPr>
              <a:t>and</a:t>
            </a:r>
            <a:r>
              <a:rPr sz="1500" spc="-40" dirty="0">
                <a:latin typeface="Open Sans"/>
                <a:cs typeface="Open Sans"/>
              </a:rPr>
              <a:t> </a:t>
            </a:r>
            <a:r>
              <a:rPr sz="1500" dirty="0">
                <a:latin typeface="Open Sans"/>
                <a:cs typeface="Open Sans"/>
              </a:rPr>
              <a:t>ranking</a:t>
            </a:r>
            <a:r>
              <a:rPr sz="1500" spc="-45" dirty="0">
                <a:latin typeface="Open Sans"/>
                <a:cs typeface="Open Sans"/>
              </a:rPr>
              <a:t> </a:t>
            </a:r>
            <a:r>
              <a:rPr sz="1500" dirty="0">
                <a:latin typeface="Open Sans"/>
                <a:cs typeface="Open Sans"/>
              </a:rPr>
              <a:t>results</a:t>
            </a:r>
            <a:r>
              <a:rPr sz="1500" spc="-40" dirty="0">
                <a:latin typeface="Open Sans"/>
                <a:cs typeface="Open Sans"/>
              </a:rPr>
              <a:t> </a:t>
            </a:r>
            <a:r>
              <a:rPr sz="1500" spc="-25" dirty="0">
                <a:latin typeface="Open Sans"/>
                <a:cs typeface="Open Sans"/>
              </a:rPr>
              <a:t>by </a:t>
            </a:r>
            <a:r>
              <a:rPr sz="1500" spc="-10" dirty="0">
                <a:latin typeface="Open Sans"/>
                <a:cs typeface="Open Sans"/>
              </a:rPr>
              <a:t>similarity</a:t>
            </a:r>
            <a:endParaRPr sz="1500">
              <a:latin typeface="Open Sans"/>
              <a:cs typeface="Open San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741680"/>
          </a:xfrm>
          <a:custGeom>
            <a:avLst/>
            <a:gdLst/>
            <a:ahLst/>
            <a:cxnLst/>
            <a:rect l="l" t="t" r="r" b="b"/>
            <a:pathLst>
              <a:path w="9144000" h="741680">
                <a:moveTo>
                  <a:pt x="9143999" y="741374"/>
                </a:moveTo>
                <a:lnTo>
                  <a:pt x="0" y="741374"/>
                </a:lnTo>
                <a:lnTo>
                  <a:pt x="0" y="0"/>
                </a:lnTo>
                <a:lnTo>
                  <a:pt x="9143999" y="0"/>
                </a:lnTo>
                <a:lnTo>
                  <a:pt x="9143999" y="741374"/>
                </a:lnTo>
                <a:close/>
              </a:path>
            </a:pathLst>
          </a:custGeom>
          <a:solidFill>
            <a:srgbClr val="981E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0721" rIns="0" bIns="0" rtlCol="0">
            <a:spAutoFit/>
          </a:bodyPr>
          <a:lstStyle/>
          <a:p>
            <a:pPr marL="24130">
              <a:lnSpc>
                <a:spcPct val="100000"/>
              </a:lnSpc>
              <a:spcBef>
                <a:spcPts val="100"/>
              </a:spcBef>
            </a:pPr>
            <a:r>
              <a:rPr sz="2300" dirty="0"/>
              <a:t>Image</a:t>
            </a:r>
            <a:r>
              <a:rPr sz="2300" spc="-45" dirty="0"/>
              <a:t> </a:t>
            </a:r>
            <a:r>
              <a:rPr sz="2300" dirty="0"/>
              <a:t>Retrieval</a:t>
            </a:r>
            <a:r>
              <a:rPr sz="2300" spc="-35" dirty="0"/>
              <a:t> </a:t>
            </a:r>
            <a:r>
              <a:rPr sz="2300" dirty="0"/>
              <a:t>System</a:t>
            </a:r>
            <a:r>
              <a:rPr sz="2300" spc="-30" dirty="0"/>
              <a:t> </a:t>
            </a:r>
            <a:r>
              <a:rPr sz="2300" spc="-10" dirty="0"/>
              <a:t>Overview</a:t>
            </a:r>
            <a:endParaRPr sz="230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02600" y="51874"/>
            <a:ext cx="525174" cy="60665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1700" y="890724"/>
            <a:ext cx="7738999" cy="2693399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741680"/>
          </a:xfrm>
          <a:custGeom>
            <a:avLst/>
            <a:gdLst/>
            <a:ahLst/>
            <a:cxnLst/>
            <a:rect l="l" t="t" r="r" b="b"/>
            <a:pathLst>
              <a:path w="9144000" h="741680">
                <a:moveTo>
                  <a:pt x="9143999" y="741374"/>
                </a:moveTo>
                <a:lnTo>
                  <a:pt x="0" y="741374"/>
                </a:lnTo>
                <a:lnTo>
                  <a:pt x="0" y="0"/>
                </a:lnTo>
                <a:lnTo>
                  <a:pt x="9143999" y="0"/>
                </a:lnTo>
                <a:lnTo>
                  <a:pt x="9143999" y="741374"/>
                </a:lnTo>
                <a:close/>
              </a:path>
            </a:pathLst>
          </a:custGeom>
          <a:solidFill>
            <a:srgbClr val="981E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0721" rIns="0" bIns="0" rtlCol="0">
            <a:spAutoFit/>
          </a:bodyPr>
          <a:lstStyle/>
          <a:p>
            <a:pPr marL="24130">
              <a:lnSpc>
                <a:spcPct val="100000"/>
              </a:lnSpc>
              <a:spcBef>
                <a:spcPts val="100"/>
              </a:spcBef>
            </a:pPr>
            <a:r>
              <a:rPr sz="2300" dirty="0"/>
              <a:t>Query</a:t>
            </a:r>
            <a:r>
              <a:rPr sz="2300" spc="-30" dirty="0"/>
              <a:t> </a:t>
            </a:r>
            <a:r>
              <a:rPr sz="2300" dirty="0"/>
              <a:t>Modalities</a:t>
            </a:r>
            <a:r>
              <a:rPr sz="2300" spc="-30" dirty="0"/>
              <a:t> </a:t>
            </a:r>
            <a:r>
              <a:rPr sz="2300" dirty="0"/>
              <a:t>&amp;</a:t>
            </a:r>
            <a:r>
              <a:rPr sz="2300" spc="-30" dirty="0"/>
              <a:t> </a:t>
            </a:r>
            <a:r>
              <a:rPr sz="2300" dirty="0"/>
              <a:t>User</a:t>
            </a:r>
            <a:r>
              <a:rPr sz="2300" spc="-30" dirty="0"/>
              <a:t> </a:t>
            </a:r>
            <a:r>
              <a:rPr sz="2300" spc="-10" dirty="0"/>
              <a:t>Intent</a:t>
            </a:r>
            <a:endParaRPr sz="2300"/>
          </a:p>
        </p:txBody>
      </p:sp>
      <p:grpSp>
        <p:nvGrpSpPr>
          <p:cNvPr id="4" name="object 4"/>
          <p:cNvGrpSpPr/>
          <p:nvPr/>
        </p:nvGrpSpPr>
        <p:grpSpPr>
          <a:xfrm>
            <a:off x="3768129" y="51874"/>
            <a:ext cx="5375910" cy="4868545"/>
            <a:chOff x="3768129" y="51874"/>
            <a:chExt cx="5375910" cy="486854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02600" y="51874"/>
              <a:ext cx="525174" cy="60665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68129" y="741375"/>
              <a:ext cx="5375872" cy="417850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73025" y="807287"/>
            <a:ext cx="3682365" cy="1901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Arial"/>
                <a:cs typeface="Arial"/>
              </a:rPr>
              <a:t>"Similarity"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depends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on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retrieval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approach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65"/>
              </a:spcBef>
            </a:pPr>
            <a:r>
              <a:rPr sz="1100" b="1" dirty="0">
                <a:latin typeface="Arial"/>
                <a:cs typeface="Arial"/>
              </a:rPr>
              <a:t>Different</a:t>
            </a:r>
            <a:r>
              <a:rPr sz="1100" b="1" spc="-4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Approaches:</a:t>
            </a:r>
            <a:endParaRPr sz="1100">
              <a:latin typeface="Arial"/>
              <a:cs typeface="Arial"/>
            </a:endParaRPr>
          </a:p>
          <a:p>
            <a:pPr marL="469900" marR="5080" indent="-345440">
              <a:lnSpc>
                <a:spcPct val="114999"/>
              </a:lnSpc>
              <a:spcBef>
                <a:spcPts val="1195"/>
              </a:spcBef>
              <a:buFont typeface="Arial"/>
              <a:buAutoNum type="arabicPeriod"/>
              <a:tabLst>
                <a:tab pos="469900" algn="l"/>
              </a:tabLst>
            </a:pPr>
            <a:r>
              <a:rPr sz="1100" b="1" dirty="0">
                <a:latin typeface="Arial"/>
                <a:cs typeface="Arial"/>
              </a:rPr>
              <a:t>Query-by-Example:</a:t>
            </a:r>
            <a:r>
              <a:rPr sz="1100" b="1" spc="-3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"Find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images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that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look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like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this </a:t>
            </a:r>
            <a:r>
              <a:rPr sz="1100" spc="-10" dirty="0">
                <a:latin typeface="Arial"/>
                <a:cs typeface="Arial"/>
              </a:rPr>
              <a:t>photo."</a:t>
            </a:r>
            <a:endParaRPr sz="1100">
              <a:latin typeface="Arial"/>
              <a:cs typeface="Arial"/>
            </a:endParaRPr>
          </a:p>
          <a:p>
            <a:pPr marL="469900" marR="325120" indent="-345440">
              <a:lnSpc>
                <a:spcPct val="114999"/>
              </a:lnSpc>
              <a:buFont typeface="Arial"/>
              <a:buAutoNum type="arabicPeriod"/>
              <a:tabLst>
                <a:tab pos="469900" algn="l"/>
              </a:tabLst>
            </a:pPr>
            <a:r>
              <a:rPr sz="1100" b="1" dirty="0">
                <a:latin typeface="Arial"/>
                <a:cs typeface="Arial"/>
              </a:rPr>
              <a:t>Query-by-Sketch:</a:t>
            </a:r>
            <a:r>
              <a:rPr sz="1100" b="1" spc="-4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Finding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images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based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on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a </a:t>
            </a:r>
            <a:r>
              <a:rPr sz="1100" spc="-20" dirty="0">
                <a:latin typeface="Arial"/>
                <a:cs typeface="Arial"/>
              </a:rPr>
              <a:t>hand-</a:t>
            </a:r>
            <a:r>
              <a:rPr sz="1100" dirty="0">
                <a:latin typeface="Arial"/>
                <a:cs typeface="Arial"/>
              </a:rPr>
              <a:t>drawn</a:t>
            </a:r>
            <a:r>
              <a:rPr sz="1100" spc="-10" dirty="0">
                <a:latin typeface="Arial"/>
                <a:cs typeface="Arial"/>
              </a:rPr>
              <a:t> outline.</a:t>
            </a:r>
            <a:endParaRPr sz="1100">
              <a:latin typeface="Arial"/>
              <a:cs typeface="Arial"/>
            </a:endParaRPr>
          </a:p>
          <a:p>
            <a:pPr marL="469900" marR="23495" indent="-345440">
              <a:lnSpc>
                <a:spcPct val="114999"/>
              </a:lnSpc>
              <a:buFont typeface="Arial"/>
              <a:buAutoNum type="arabicPeriod"/>
              <a:tabLst>
                <a:tab pos="469900" algn="l"/>
              </a:tabLst>
            </a:pPr>
            <a:r>
              <a:rPr sz="1100" b="1" dirty="0">
                <a:latin typeface="Arial"/>
                <a:cs typeface="Arial"/>
              </a:rPr>
              <a:t>Query-by-Attribute: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Searching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via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color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or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specific </a:t>
            </a:r>
            <a:r>
              <a:rPr sz="1100" dirty="0">
                <a:latin typeface="Arial"/>
                <a:cs typeface="Arial"/>
              </a:rPr>
              <a:t>visual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traits.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025" y="3223081"/>
            <a:ext cx="3707765" cy="749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Key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challenge: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14999"/>
              </a:lnSpc>
              <a:spcBef>
                <a:spcPts val="1220"/>
              </a:spcBef>
            </a:pPr>
            <a:r>
              <a:rPr sz="1100" b="1" dirty="0">
                <a:latin typeface="Arial"/>
                <a:cs typeface="Arial"/>
              </a:rPr>
              <a:t>The</a:t>
            </a:r>
            <a:r>
              <a:rPr sz="1100" b="1" spc="-1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Challenge: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spc="-75" dirty="0">
                <a:latin typeface="Arial"/>
                <a:cs typeface="Arial"/>
              </a:rPr>
              <a:t>To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prove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a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system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works,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our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metrics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must </a:t>
            </a:r>
            <a:r>
              <a:rPr sz="1100" dirty="0">
                <a:latin typeface="Arial"/>
                <a:cs typeface="Arial"/>
              </a:rPr>
              <a:t>show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it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can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rank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relevant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results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at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the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top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regard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4725" y="1291645"/>
            <a:ext cx="2910205" cy="1153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-10" dirty="0">
                <a:latin typeface="Open Sans"/>
                <a:cs typeface="Open Sans"/>
              </a:rPr>
              <a:t>Content:</a:t>
            </a:r>
            <a:endParaRPr sz="1300">
              <a:latin typeface="Open Sans"/>
              <a:cs typeface="Open Sans"/>
            </a:endParaRPr>
          </a:p>
          <a:p>
            <a:pPr marL="469265" indent="-312420">
              <a:lnSpc>
                <a:spcPct val="100000"/>
              </a:lnSpc>
              <a:spcBef>
                <a:spcPts val="1440"/>
              </a:spcBef>
              <a:buFont typeface="Arial"/>
              <a:buChar char="●"/>
              <a:tabLst>
                <a:tab pos="469265" algn="l"/>
              </a:tabLst>
            </a:pPr>
            <a:r>
              <a:rPr sz="1100" dirty="0">
                <a:latin typeface="Open Sans"/>
                <a:cs typeface="Open Sans"/>
              </a:rPr>
              <a:t>Input:</a:t>
            </a:r>
            <a:r>
              <a:rPr sz="1100" spc="-50" dirty="0">
                <a:latin typeface="Open Sans"/>
                <a:cs typeface="Open Sans"/>
              </a:rPr>
              <a:t> </a:t>
            </a:r>
            <a:r>
              <a:rPr sz="1100" dirty="0">
                <a:latin typeface="Open Sans"/>
                <a:cs typeface="Open Sans"/>
              </a:rPr>
              <a:t>query</a:t>
            </a:r>
            <a:r>
              <a:rPr sz="1100" spc="-45" dirty="0">
                <a:latin typeface="Open Sans"/>
                <a:cs typeface="Open Sans"/>
              </a:rPr>
              <a:t> </a:t>
            </a:r>
            <a:r>
              <a:rPr sz="1100" dirty="0">
                <a:latin typeface="Open Sans"/>
                <a:cs typeface="Open Sans"/>
              </a:rPr>
              <a:t>image</a:t>
            </a:r>
            <a:r>
              <a:rPr sz="1100" spc="-40" dirty="0">
                <a:latin typeface="Open Sans"/>
                <a:cs typeface="Open Sans"/>
              </a:rPr>
              <a:t> </a:t>
            </a:r>
            <a:r>
              <a:rPr sz="1100" spc="-50" dirty="0">
                <a:latin typeface="Cambria"/>
                <a:cs typeface="Cambria"/>
              </a:rPr>
              <a:t>𝙦</a:t>
            </a:r>
            <a:endParaRPr sz="1100">
              <a:latin typeface="Cambria"/>
              <a:cs typeface="Cambria"/>
            </a:endParaRPr>
          </a:p>
          <a:p>
            <a:pPr marL="469265" indent="-312420">
              <a:lnSpc>
                <a:spcPct val="100000"/>
              </a:lnSpc>
              <a:spcBef>
                <a:spcPts val="200"/>
              </a:spcBef>
              <a:buFont typeface="Arial"/>
              <a:buChar char="●"/>
              <a:tabLst>
                <a:tab pos="469265" algn="l"/>
              </a:tabLst>
            </a:pPr>
            <a:r>
              <a:rPr sz="1100" spc="-10" dirty="0">
                <a:latin typeface="Open Sans"/>
                <a:cs typeface="Open Sans"/>
              </a:rPr>
              <a:t>Database:</a:t>
            </a:r>
            <a:endParaRPr sz="1100">
              <a:latin typeface="Open Sans"/>
              <a:cs typeface="Open Sans"/>
            </a:endParaRPr>
          </a:p>
          <a:p>
            <a:pPr marL="469265" indent="-312420">
              <a:lnSpc>
                <a:spcPct val="100000"/>
              </a:lnSpc>
              <a:spcBef>
                <a:spcPts val="195"/>
              </a:spcBef>
              <a:buFont typeface="Arial"/>
              <a:buChar char="●"/>
              <a:tabLst>
                <a:tab pos="469265" algn="l"/>
              </a:tabLst>
            </a:pPr>
            <a:r>
              <a:rPr sz="1100" spc="-10" dirty="0">
                <a:latin typeface="Open Sans"/>
                <a:cs typeface="Open Sans"/>
              </a:rPr>
              <a:t>Output:</a:t>
            </a:r>
            <a:endParaRPr sz="1100">
              <a:latin typeface="Open Sans"/>
              <a:cs typeface="Open Sans"/>
            </a:endParaRPr>
          </a:p>
          <a:p>
            <a:pPr marL="926465" lvl="1" indent="-312420">
              <a:lnSpc>
                <a:spcPct val="100000"/>
              </a:lnSpc>
              <a:spcBef>
                <a:spcPts val="200"/>
              </a:spcBef>
              <a:buFont typeface="Arial"/>
              <a:buChar char="○"/>
              <a:tabLst>
                <a:tab pos="926465" algn="l"/>
              </a:tabLst>
            </a:pPr>
            <a:r>
              <a:rPr sz="1100" dirty="0">
                <a:latin typeface="Open Sans"/>
                <a:cs typeface="Open Sans"/>
              </a:rPr>
              <a:t>Ranked</a:t>
            </a:r>
            <a:r>
              <a:rPr sz="1100" spc="-35" dirty="0">
                <a:latin typeface="Open Sans"/>
                <a:cs typeface="Open Sans"/>
              </a:rPr>
              <a:t> </a:t>
            </a:r>
            <a:r>
              <a:rPr sz="1100" dirty="0">
                <a:latin typeface="Open Sans"/>
                <a:cs typeface="Open Sans"/>
              </a:rPr>
              <a:t>list</a:t>
            </a:r>
            <a:r>
              <a:rPr sz="1100" spc="-30" dirty="0">
                <a:latin typeface="Open Sans"/>
                <a:cs typeface="Open Sans"/>
              </a:rPr>
              <a:t> </a:t>
            </a:r>
            <a:r>
              <a:rPr sz="1100" dirty="0">
                <a:latin typeface="Open Sans"/>
                <a:cs typeface="Open Sans"/>
              </a:rPr>
              <a:t>based</a:t>
            </a:r>
            <a:r>
              <a:rPr sz="1100" spc="-35" dirty="0">
                <a:latin typeface="Open Sans"/>
                <a:cs typeface="Open Sans"/>
              </a:rPr>
              <a:t> </a:t>
            </a:r>
            <a:r>
              <a:rPr sz="1100" dirty="0">
                <a:latin typeface="Open Sans"/>
                <a:cs typeface="Open Sans"/>
              </a:rPr>
              <a:t>on</a:t>
            </a:r>
            <a:r>
              <a:rPr sz="1100" spc="-30" dirty="0">
                <a:latin typeface="Open Sans"/>
                <a:cs typeface="Open Sans"/>
              </a:rPr>
              <a:t> </a:t>
            </a:r>
            <a:r>
              <a:rPr sz="1100" spc="-10" dirty="0">
                <a:latin typeface="Open Sans"/>
                <a:cs typeface="Open Sans"/>
              </a:rPr>
              <a:t>similarity</a:t>
            </a:r>
            <a:endParaRPr sz="1100">
              <a:latin typeface="Open Sans"/>
              <a:cs typeface="Open San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8609" y="2725434"/>
            <a:ext cx="2889001" cy="30093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36312" y="1912145"/>
            <a:ext cx="1124271" cy="22485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37261" y="1302449"/>
            <a:ext cx="4390438" cy="2768149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-4762" y="-4762"/>
            <a:ext cx="9153525" cy="720090"/>
            <a:chOff x="-4762" y="-4762"/>
            <a:chExt cx="9153525" cy="720090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402600" y="51874"/>
              <a:ext cx="525174" cy="60665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0" y="0"/>
              <a:ext cx="9144000" cy="710565"/>
            </a:xfrm>
            <a:custGeom>
              <a:avLst/>
              <a:gdLst/>
              <a:ahLst/>
              <a:cxnLst/>
              <a:rect l="l" t="t" r="r" b="b"/>
              <a:pathLst>
                <a:path w="9144000" h="710565">
                  <a:moveTo>
                    <a:pt x="9143999" y="710399"/>
                  </a:moveTo>
                  <a:lnTo>
                    <a:pt x="0" y="710399"/>
                  </a:lnTo>
                  <a:lnTo>
                    <a:pt x="0" y="0"/>
                  </a:lnTo>
                  <a:lnTo>
                    <a:pt x="9143999" y="0"/>
                  </a:lnTo>
                  <a:lnTo>
                    <a:pt x="9143999" y="710399"/>
                  </a:lnTo>
                  <a:close/>
                </a:path>
              </a:pathLst>
            </a:custGeom>
            <a:solidFill>
              <a:srgbClr val="981E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0"/>
              <a:ext cx="9144000" cy="710565"/>
            </a:xfrm>
            <a:custGeom>
              <a:avLst/>
              <a:gdLst/>
              <a:ahLst/>
              <a:cxnLst/>
              <a:rect l="l" t="t" r="r" b="b"/>
              <a:pathLst>
                <a:path w="9144000" h="710565">
                  <a:moveTo>
                    <a:pt x="0" y="0"/>
                  </a:moveTo>
                  <a:lnTo>
                    <a:pt x="9143999" y="0"/>
                  </a:lnTo>
                  <a:lnTo>
                    <a:pt x="9143999" y="710399"/>
                  </a:lnTo>
                  <a:lnTo>
                    <a:pt x="0" y="7103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 descr="$PPTXTitle"/>
          <p:cNvSpPr txBox="1">
            <a:spLocks noGrp="1"/>
          </p:cNvSpPr>
          <p:nvPr>
            <p:ph type="title"/>
          </p:nvPr>
        </p:nvSpPr>
        <p:spPr>
          <a:xfrm>
            <a:off x="73025" y="171811"/>
            <a:ext cx="335026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60" dirty="0">
                <a:latin typeface="Arial Narrow"/>
                <a:cs typeface="Arial Narrow"/>
              </a:rPr>
              <a:t>Image</a:t>
            </a:r>
            <a:r>
              <a:rPr spc="-70" dirty="0">
                <a:latin typeface="Arial Narrow"/>
                <a:cs typeface="Arial Narrow"/>
              </a:rPr>
              <a:t> </a:t>
            </a:r>
            <a:r>
              <a:rPr spc="-125" dirty="0">
                <a:latin typeface="Arial Narrow"/>
                <a:cs typeface="Arial Narrow"/>
              </a:rPr>
              <a:t>Retrieval</a:t>
            </a:r>
            <a:r>
              <a:rPr spc="-65" dirty="0">
                <a:latin typeface="Arial Narrow"/>
                <a:cs typeface="Arial Narrow"/>
              </a:rPr>
              <a:t> </a:t>
            </a:r>
            <a:r>
              <a:rPr spc="-229" dirty="0">
                <a:latin typeface="Arial Narrow"/>
                <a:cs typeface="Arial Narrow"/>
              </a:rPr>
              <a:t>as</a:t>
            </a:r>
            <a:r>
              <a:rPr spc="-70" dirty="0">
                <a:latin typeface="Arial Narrow"/>
                <a:cs typeface="Arial Narrow"/>
              </a:rPr>
              <a:t> </a:t>
            </a:r>
            <a:r>
              <a:rPr spc="-220" dirty="0">
                <a:latin typeface="Arial Narrow"/>
                <a:cs typeface="Arial Narrow"/>
              </a:rPr>
              <a:t>a</a:t>
            </a:r>
            <a:r>
              <a:rPr spc="-65" dirty="0">
                <a:latin typeface="Arial Narrow"/>
                <a:cs typeface="Arial Narrow"/>
              </a:rPr>
              <a:t> </a:t>
            </a:r>
            <a:r>
              <a:rPr spc="-150" dirty="0">
                <a:latin typeface="Arial Narrow"/>
                <a:cs typeface="Arial Narrow"/>
              </a:rPr>
              <a:t>Ranking</a:t>
            </a:r>
            <a:r>
              <a:rPr spc="-70" dirty="0">
                <a:latin typeface="Arial Narrow"/>
                <a:cs typeface="Arial Narrow"/>
              </a:rPr>
              <a:t> </a:t>
            </a:r>
            <a:r>
              <a:rPr spc="-145" dirty="0">
                <a:latin typeface="Arial Narrow"/>
                <a:cs typeface="Arial Narrow"/>
              </a:rPr>
              <a:t>Problem</a:t>
            </a:r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402600" y="51874"/>
            <a:ext cx="525174" cy="60665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0225" y="4414544"/>
            <a:ext cx="5721350" cy="3111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50" dirty="0">
                <a:latin typeface="Open Sans"/>
                <a:cs typeface="Open Sans"/>
              </a:rPr>
              <a:t>Similarity</a:t>
            </a:r>
            <a:r>
              <a:rPr sz="1850" spc="25" dirty="0">
                <a:latin typeface="Open Sans"/>
                <a:cs typeface="Open Sans"/>
              </a:rPr>
              <a:t> </a:t>
            </a:r>
            <a:r>
              <a:rPr sz="1850" dirty="0">
                <a:latin typeface="Open Sans"/>
                <a:cs typeface="Open Sans"/>
              </a:rPr>
              <a:t>is</a:t>
            </a:r>
            <a:r>
              <a:rPr sz="1850" spc="30" dirty="0">
                <a:latin typeface="Open Sans"/>
                <a:cs typeface="Open Sans"/>
              </a:rPr>
              <a:t> </a:t>
            </a:r>
            <a:r>
              <a:rPr sz="1850" dirty="0">
                <a:latin typeface="Open Sans"/>
                <a:cs typeface="Open Sans"/>
              </a:rPr>
              <a:t>not</a:t>
            </a:r>
            <a:r>
              <a:rPr sz="1850" spc="25" dirty="0">
                <a:latin typeface="Open Sans"/>
                <a:cs typeface="Open Sans"/>
              </a:rPr>
              <a:t> </a:t>
            </a:r>
            <a:r>
              <a:rPr sz="1850" dirty="0">
                <a:latin typeface="Open Sans"/>
                <a:cs typeface="Open Sans"/>
              </a:rPr>
              <a:t>enough;</a:t>
            </a:r>
            <a:r>
              <a:rPr sz="1850" spc="30" dirty="0">
                <a:latin typeface="Open Sans"/>
                <a:cs typeface="Open Sans"/>
              </a:rPr>
              <a:t> </a:t>
            </a:r>
            <a:r>
              <a:rPr sz="1850" dirty="0">
                <a:latin typeface="Open Sans"/>
                <a:cs typeface="Open Sans"/>
              </a:rPr>
              <a:t>we</a:t>
            </a:r>
            <a:r>
              <a:rPr sz="1850" spc="25" dirty="0">
                <a:latin typeface="Open Sans"/>
                <a:cs typeface="Open Sans"/>
              </a:rPr>
              <a:t> </a:t>
            </a:r>
            <a:r>
              <a:rPr sz="1850" dirty="0">
                <a:latin typeface="Open Sans"/>
                <a:cs typeface="Open Sans"/>
              </a:rPr>
              <a:t>need</a:t>
            </a:r>
            <a:r>
              <a:rPr sz="1850" spc="80" dirty="0">
                <a:latin typeface="Open Sans"/>
                <a:cs typeface="Open Sans"/>
              </a:rPr>
              <a:t> </a:t>
            </a:r>
            <a:r>
              <a:rPr sz="1850" b="1" dirty="0">
                <a:latin typeface="Open Sans"/>
                <a:cs typeface="Open Sans"/>
              </a:rPr>
              <a:t>Ranking</a:t>
            </a:r>
            <a:r>
              <a:rPr sz="1850" b="1" spc="30" dirty="0">
                <a:latin typeface="Open Sans"/>
                <a:cs typeface="Open Sans"/>
              </a:rPr>
              <a:t> </a:t>
            </a:r>
            <a:r>
              <a:rPr sz="1850" b="1" spc="-10" dirty="0">
                <a:latin typeface="Open Sans"/>
                <a:cs typeface="Open Sans"/>
              </a:rPr>
              <a:t>Quality</a:t>
            </a:r>
            <a:r>
              <a:rPr sz="1850" spc="-10" dirty="0">
                <a:latin typeface="Open Sans"/>
                <a:cs typeface="Open Sans"/>
              </a:rPr>
              <a:t>.</a:t>
            </a:r>
            <a:endParaRPr sz="1850">
              <a:latin typeface="Open Sans"/>
              <a:cs typeface="Open San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741680"/>
          </a:xfrm>
          <a:custGeom>
            <a:avLst/>
            <a:gdLst/>
            <a:ahLst/>
            <a:cxnLst/>
            <a:rect l="l" t="t" r="r" b="b"/>
            <a:pathLst>
              <a:path w="9144000" h="741680">
                <a:moveTo>
                  <a:pt x="9143999" y="741374"/>
                </a:moveTo>
                <a:lnTo>
                  <a:pt x="0" y="741374"/>
                </a:lnTo>
                <a:lnTo>
                  <a:pt x="0" y="0"/>
                </a:lnTo>
                <a:lnTo>
                  <a:pt x="9143999" y="0"/>
                </a:lnTo>
                <a:lnTo>
                  <a:pt x="9143999" y="741374"/>
                </a:lnTo>
                <a:close/>
              </a:path>
            </a:pathLst>
          </a:custGeom>
          <a:solidFill>
            <a:srgbClr val="981E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0721" rIns="0" bIns="0" rtlCol="0">
            <a:spAutoFit/>
          </a:bodyPr>
          <a:lstStyle/>
          <a:p>
            <a:pPr marL="24130">
              <a:lnSpc>
                <a:spcPct val="100000"/>
              </a:lnSpc>
              <a:spcBef>
                <a:spcPts val="100"/>
              </a:spcBef>
            </a:pPr>
            <a:r>
              <a:rPr sz="2300" dirty="0"/>
              <a:t>Visual</a:t>
            </a:r>
            <a:r>
              <a:rPr sz="2300" spc="-25" dirty="0"/>
              <a:t> </a:t>
            </a:r>
            <a:r>
              <a:rPr sz="2300" dirty="0"/>
              <a:t>Case</a:t>
            </a:r>
            <a:r>
              <a:rPr sz="2300" spc="-25" dirty="0"/>
              <a:t> </a:t>
            </a:r>
            <a:r>
              <a:rPr sz="2300" dirty="0"/>
              <a:t>Study:</a:t>
            </a:r>
            <a:r>
              <a:rPr sz="2300" spc="-25" dirty="0"/>
              <a:t> </a:t>
            </a:r>
            <a:r>
              <a:rPr sz="2300" dirty="0"/>
              <a:t>The</a:t>
            </a:r>
            <a:r>
              <a:rPr sz="2300" spc="-25" dirty="0"/>
              <a:t> </a:t>
            </a:r>
            <a:r>
              <a:rPr sz="2300" spc="-10" dirty="0"/>
              <a:t>top-</a:t>
            </a:r>
            <a:r>
              <a:rPr sz="2300" dirty="0"/>
              <a:t>10</a:t>
            </a:r>
            <a:r>
              <a:rPr sz="2300" spc="-25" dirty="0"/>
              <a:t> </a:t>
            </a:r>
            <a:r>
              <a:rPr sz="2300" dirty="0"/>
              <a:t>ranked</a:t>
            </a:r>
            <a:r>
              <a:rPr sz="2300" spc="-25" dirty="0"/>
              <a:t> </a:t>
            </a:r>
            <a:r>
              <a:rPr sz="2300" spc="-20" dirty="0"/>
              <a:t>list</a:t>
            </a:r>
            <a:endParaRPr sz="230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02600" y="51874"/>
            <a:ext cx="525174" cy="60665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5278" y="795037"/>
            <a:ext cx="5174399" cy="355342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904534" y="951964"/>
            <a:ext cx="2792095" cy="2684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6715" marR="238125" indent="-228600">
              <a:lnSpc>
                <a:spcPct val="114999"/>
              </a:lnSpc>
              <a:spcBef>
                <a:spcPts val="100"/>
              </a:spcBef>
            </a:pPr>
            <a:r>
              <a:rPr sz="1500" b="1" spc="-10" dirty="0">
                <a:latin typeface="Arial"/>
                <a:cs typeface="Arial"/>
              </a:rPr>
              <a:t>(Query-by-</a:t>
            </a:r>
            <a:r>
              <a:rPr sz="1500" b="1" dirty="0">
                <a:latin typeface="Arial"/>
                <a:cs typeface="Arial"/>
              </a:rPr>
              <a:t>Example):</a:t>
            </a:r>
            <a:r>
              <a:rPr sz="1500" b="1" spc="-55" dirty="0">
                <a:latin typeface="Arial"/>
                <a:cs typeface="Arial"/>
              </a:rPr>
              <a:t> </a:t>
            </a:r>
            <a:r>
              <a:rPr sz="1500" spc="-50" dirty="0">
                <a:latin typeface="Arial"/>
                <a:cs typeface="Arial"/>
              </a:rPr>
              <a:t>* </a:t>
            </a:r>
            <a:r>
              <a:rPr sz="1500" dirty="0">
                <a:latin typeface="Arial"/>
                <a:cs typeface="Arial"/>
              </a:rPr>
              <a:t>System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found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8/10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dogs..</a:t>
            </a:r>
            <a:endParaRPr sz="1500">
              <a:latin typeface="Arial"/>
              <a:cs typeface="Arial"/>
            </a:endParaRPr>
          </a:p>
          <a:p>
            <a:pPr marL="386715" marR="5080" indent="-374650">
              <a:lnSpc>
                <a:spcPct val="119700"/>
              </a:lnSpc>
              <a:spcBef>
                <a:spcPts val="1500"/>
              </a:spcBef>
              <a:buSzPct val="126666"/>
              <a:buChar char="●"/>
              <a:tabLst>
                <a:tab pos="386715" algn="l"/>
              </a:tabLst>
            </a:pPr>
            <a:r>
              <a:rPr sz="1500" dirty="0">
                <a:latin typeface="Arial"/>
                <a:cs typeface="Arial"/>
              </a:rPr>
              <a:t>At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Rank</a:t>
            </a:r>
            <a:r>
              <a:rPr sz="1500" b="1" spc="-3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6</a:t>
            </a:r>
            <a:r>
              <a:rPr sz="1500" dirty="0">
                <a:latin typeface="Arial"/>
                <a:cs typeface="Arial"/>
              </a:rPr>
              <a:t>,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a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cat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appears.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spc="-25" dirty="0">
                <a:latin typeface="Arial"/>
                <a:cs typeface="Arial"/>
              </a:rPr>
              <a:t>It </a:t>
            </a:r>
            <a:r>
              <a:rPr sz="1500" dirty="0">
                <a:latin typeface="Arial"/>
                <a:cs typeface="Arial"/>
              </a:rPr>
              <a:t>matches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the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i="1" dirty="0">
                <a:latin typeface="Arial"/>
                <a:cs typeface="Arial"/>
              </a:rPr>
              <a:t>color</a:t>
            </a:r>
            <a:r>
              <a:rPr sz="1500" i="1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vector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spc="-25" dirty="0">
                <a:latin typeface="Arial"/>
                <a:cs typeface="Arial"/>
              </a:rPr>
              <a:t>but </a:t>
            </a:r>
            <a:r>
              <a:rPr sz="1500" dirty="0">
                <a:latin typeface="Arial"/>
                <a:cs typeface="Arial"/>
              </a:rPr>
              <a:t>fails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the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i="1" dirty="0">
                <a:latin typeface="Arial"/>
                <a:cs typeface="Arial"/>
              </a:rPr>
              <a:t>semantic</a:t>
            </a:r>
            <a:r>
              <a:rPr sz="1500" i="1" spc="-4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category.</a:t>
            </a:r>
            <a:endParaRPr sz="1500">
              <a:latin typeface="Arial"/>
              <a:cs typeface="Arial"/>
            </a:endParaRPr>
          </a:p>
          <a:p>
            <a:pPr marL="386715" marR="6350" indent="-374650">
              <a:lnSpc>
                <a:spcPct val="118100"/>
              </a:lnSpc>
              <a:spcBef>
                <a:spcPts val="325"/>
              </a:spcBef>
              <a:buSzPct val="126666"/>
              <a:buChar char="●"/>
              <a:tabLst>
                <a:tab pos="386715" algn="l"/>
              </a:tabLst>
            </a:pPr>
            <a:r>
              <a:rPr sz="1500" dirty="0">
                <a:latin typeface="Arial"/>
                <a:cs typeface="Arial"/>
              </a:rPr>
              <a:t>We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need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Ranking</a:t>
            </a:r>
            <a:r>
              <a:rPr sz="1500" b="1" spc="-45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Quality </a:t>
            </a:r>
            <a:r>
              <a:rPr sz="1500" dirty="0">
                <a:latin typeface="Arial"/>
                <a:cs typeface="Arial"/>
              </a:rPr>
              <a:t>metrics</a:t>
            </a:r>
            <a:r>
              <a:rPr sz="1500" spc="-6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that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penalize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spc="-25" dirty="0">
                <a:latin typeface="Arial"/>
                <a:cs typeface="Arial"/>
              </a:rPr>
              <a:t>the </a:t>
            </a:r>
            <a:r>
              <a:rPr sz="1500" dirty="0">
                <a:latin typeface="Arial"/>
                <a:cs typeface="Arial"/>
              </a:rPr>
              <a:t>system</a:t>
            </a:r>
            <a:r>
              <a:rPr sz="1500" spc="-2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for</a:t>
            </a:r>
            <a:r>
              <a:rPr sz="1500" spc="-2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putting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that</a:t>
            </a:r>
            <a:r>
              <a:rPr sz="1500" spc="-2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cat</a:t>
            </a:r>
            <a:r>
              <a:rPr sz="1500" spc="-25" dirty="0">
                <a:latin typeface="Arial"/>
                <a:cs typeface="Arial"/>
              </a:rPr>
              <a:t> at </a:t>
            </a:r>
            <a:r>
              <a:rPr sz="1500" dirty="0">
                <a:latin typeface="Arial"/>
                <a:cs typeface="Arial"/>
              </a:rPr>
              <a:t>Rank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spc="-25" dirty="0">
                <a:latin typeface="Arial"/>
                <a:cs typeface="Arial"/>
              </a:rPr>
              <a:t>6.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025" y="768148"/>
            <a:ext cx="7400925" cy="422592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469265" indent="-333375">
              <a:lnSpc>
                <a:spcPct val="100000"/>
              </a:lnSpc>
              <a:spcBef>
                <a:spcPts val="114"/>
              </a:spcBef>
              <a:buFont typeface="Arial"/>
              <a:buChar char="●"/>
              <a:tabLst>
                <a:tab pos="469265" algn="l"/>
              </a:tabLst>
            </a:pPr>
            <a:r>
              <a:rPr sz="1350" dirty="0">
                <a:latin typeface="Open Sans"/>
                <a:cs typeface="Open Sans"/>
              </a:rPr>
              <a:t>In</a:t>
            </a:r>
            <a:r>
              <a:rPr sz="1350" spc="5" dirty="0">
                <a:latin typeface="Open Sans"/>
                <a:cs typeface="Open Sans"/>
              </a:rPr>
              <a:t> </a:t>
            </a:r>
            <a:r>
              <a:rPr sz="1350" dirty="0">
                <a:latin typeface="Open Sans"/>
                <a:cs typeface="Open Sans"/>
              </a:rPr>
              <a:t>image</a:t>
            </a:r>
            <a:r>
              <a:rPr sz="1350" spc="10" dirty="0">
                <a:latin typeface="Open Sans"/>
                <a:cs typeface="Open Sans"/>
              </a:rPr>
              <a:t> </a:t>
            </a:r>
            <a:r>
              <a:rPr sz="1350" dirty="0">
                <a:latin typeface="Open Sans"/>
                <a:cs typeface="Open Sans"/>
              </a:rPr>
              <a:t>retrieval,</a:t>
            </a:r>
            <a:r>
              <a:rPr sz="1350" spc="10" dirty="0">
                <a:latin typeface="Open Sans"/>
                <a:cs typeface="Open Sans"/>
              </a:rPr>
              <a:t> </a:t>
            </a:r>
            <a:r>
              <a:rPr sz="1350" dirty="0">
                <a:latin typeface="Open Sans"/>
                <a:cs typeface="Open Sans"/>
              </a:rPr>
              <a:t>the</a:t>
            </a:r>
            <a:r>
              <a:rPr sz="1350" spc="10" dirty="0">
                <a:latin typeface="Open Sans"/>
                <a:cs typeface="Open Sans"/>
              </a:rPr>
              <a:t> </a:t>
            </a:r>
            <a:r>
              <a:rPr sz="1350" dirty="0">
                <a:latin typeface="Open Sans"/>
                <a:cs typeface="Open Sans"/>
              </a:rPr>
              <a:t>system</a:t>
            </a:r>
            <a:r>
              <a:rPr sz="1350" spc="5" dirty="0">
                <a:latin typeface="Open Sans"/>
                <a:cs typeface="Open Sans"/>
              </a:rPr>
              <a:t> </a:t>
            </a:r>
            <a:r>
              <a:rPr sz="1350" dirty="0">
                <a:latin typeface="Open Sans"/>
                <a:cs typeface="Open Sans"/>
              </a:rPr>
              <a:t>outputs</a:t>
            </a:r>
            <a:r>
              <a:rPr sz="1350" spc="10" dirty="0">
                <a:latin typeface="Open Sans"/>
                <a:cs typeface="Open Sans"/>
              </a:rPr>
              <a:t> </a:t>
            </a:r>
            <a:r>
              <a:rPr sz="1350" dirty="0">
                <a:latin typeface="Open Sans"/>
                <a:cs typeface="Open Sans"/>
              </a:rPr>
              <a:t>a</a:t>
            </a:r>
            <a:r>
              <a:rPr sz="1350" spc="35" dirty="0">
                <a:latin typeface="Open Sans"/>
                <a:cs typeface="Open Sans"/>
              </a:rPr>
              <a:t> </a:t>
            </a:r>
            <a:r>
              <a:rPr sz="1350" b="1" dirty="0">
                <a:latin typeface="Open Sans"/>
                <a:cs typeface="Open Sans"/>
              </a:rPr>
              <a:t>ranked</a:t>
            </a:r>
            <a:r>
              <a:rPr sz="1350" b="1" spc="10" dirty="0">
                <a:latin typeface="Open Sans"/>
                <a:cs typeface="Open Sans"/>
              </a:rPr>
              <a:t> </a:t>
            </a:r>
            <a:r>
              <a:rPr sz="1350" b="1" dirty="0">
                <a:latin typeface="Open Sans"/>
                <a:cs typeface="Open Sans"/>
              </a:rPr>
              <a:t>list</a:t>
            </a:r>
            <a:r>
              <a:rPr sz="1350" b="1" spc="10" dirty="0">
                <a:latin typeface="Open Sans"/>
                <a:cs typeface="Open Sans"/>
              </a:rPr>
              <a:t> </a:t>
            </a:r>
            <a:r>
              <a:rPr sz="1350" b="1" dirty="0">
                <a:latin typeface="Open Sans"/>
                <a:cs typeface="Open Sans"/>
              </a:rPr>
              <a:t>of</a:t>
            </a:r>
            <a:r>
              <a:rPr sz="1350" b="1" spc="10" dirty="0">
                <a:latin typeface="Open Sans"/>
                <a:cs typeface="Open Sans"/>
              </a:rPr>
              <a:t> </a:t>
            </a:r>
            <a:r>
              <a:rPr sz="1350" b="1" dirty="0">
                <a:latin typeface="Open Sans"/>
                <a:cs typeface="Open Sans"/>
              </a:rPr>
              <a:t>results</a:t>
            </a:r>
            <a:r>
              <a:rPr sz="1350" dirty="0">
                <a:latin typeface="Open Sans"/>
                <a:cs typeface="Open Sans"/>
              </a:rPr>
              <a:t>,</a:t>
            </a:r>
            <a:r>
              <a:rPr sz="1350" spc="5" dirty="0">
                <a:latin typeface="Open Sans"/>
                <a:cs typeface="Open Sans"/>
              </a:rPr>
              <a:t> </a:t>
            </a:r>
            <a:r>
              <a:rPr sz="1350" dirty="0">
                <a:latin typeface="Open Sans"/>
                <a:cs typeface="Open Sans"/>
              </a:rPr>
              <a:t>not</a:t>
            </a:r>
            <a:r>
              <a:rPr sz="1350" spc="10" dirty="0">
                <a:latin typeface="Open Sans"/>
                <a:cs typeface="Open Sans"/>
              </a:rPr>
              <a:t> </a:t>
            </a:r>
            <a:r>
              <a:rPr sz="1350" dirty="0">
                <a:latin typeface="Open Sans"/>
                <a:cs typeface="Open Sans"/>
              </a:rPr>
              <a:t>a</a:t>
            </a:r>
            <a:r>
              <a:rPr sz="1350" spc="10" dirty="0">
                <a:latin typeface="Open Sans"/>
                <a:cs typeface="Open Sans"/>
              </a:rPr>
              <a:t> </a:t>
            </a:r>
            <a:r>
              <a:rPr sz="1350" dirty="0">
                <a:latin typeface="Open Sans"/>
                <a:cs typeface="Open Sans"/>
              </a:rPr>
              <a:t>single</a:t>
            </a:r>
            <a:r>
              <a:rPr sz="1350" spc="10" dirty="0">
                <a:latin typeface="Open Sans"/>
                <a:cs typeface="Open Sans"/>
              </a:rPr>
              <a:t> </a:t>
            </a:r>
            <a:r>
              <a:rPr sz="1350" spc="-10" dirty="0">
                <a:latin typeface="Open Sans"/>
                <a:cs typeface="Open Sans"/>
              </a:rPr>
              <a:t>prediction</a:t>
            </a:r>
            <a:endParaRPr sz="1350">
              <a:latin typeface="Open Sans"/>
              <a:cs typeface="Open Sans"/>
            </a:endParaRPr>
          </a:p>
          <a:p>
            <a:pPr marL="241300">
              <a:lnSpc>
                <a:spcPct val="100000"/>
              </a:lnSpc>
              <a:spcBef>
                <a:spcPts val="1140"/>
              </a:spcBef>
            </a:pPr>
            <a:r>
              <a:rPr sz="1350" dirty="0">
                <a:latin typeface="Open Sans"/>
                <a:cs typeface="Open Sans"/>
              </a:rPr>
              <a:t>Unlike</a:t>
            </a:r>
            <a:r>
              <a:rPr sz="1350" spc="15" dirty="0">
                <a:latin typeface="Open Sans"/>
                <a:cs typeface="Open Sans"/>
              </a:rPr>
              <a:t> </a:t>
            </a:r>
            <a:r>
              <a:rPr sz="1350" dirty="0">
                <a:latin typeface="Open Sans"/>
                <a:cs typeface="Open Sans"/>
              </a:rPr>
              <a:t>classiﬁcation,</a:t>
            </a:r>
            <a:r>
              <a:rPr sz="1350" spc="20" dirty="0">
                <a:latin typeface="Open Sans"/>
                <a:cs typeface="Open Sans"/>
              </a:rPr>
              <a:t> </a:t>
            </a:r>
            <a:r>
              <a:rPr sz="1350" dirty="0">
                <a:latin typeface="Open Sans"/>
                <a:cs typeface="Open Sans"/>
              </a:rPr>
              <a:t>evaluation</a:t>
            </a:r>
            <a:r>
              <a:rPr sz="1350" spc="15" dirty="0">
                <a:latin typeface="Open Sans"/>
                <a:cs typeface="Open Sans"/>
              </a:rPr>
              <a:t> </a:t>
            </a:r>
            <a:r>
              <a:rPr sz="1350" dirty="0">
                <a:latin typeface="Open Sans"/>
                <a:cs typeface="Open Sans"/>
              </a:rPr>
              <a:t>must</a:t>
            </a:r>
            <a:r>
              <a:rPr sz="1350" spc="20" dirty="0">
                <a:latin typeface="Open Sans"/>
                <a:cs typeface="Open Sans"/>
              </a:rPr>
              <a:t> </a:t>
            </a:r>
            <a:r>
              <a:rPr sz="1350" spc="-10" dirty="0">
                <a:latin typeface="Open Sans"/>
                <a:cs typeface="Open Sans"/>
              </a:rPr>
              <a:t>consider:</a:t>
            </a:r>
            <a:endParaRPr sz="1350">
              <a:latin typeface="Open Sans"/>
              <a:cs typeface="Open Sans"/>
            </a:endParaRPr>
          </a:p>
          <a:p>
            <a:pPr marL="469265" indent="-333375">
              <a:lnSpc>
                <a:spcPts val="1590"/>
              </a:lnSpc>
              <a:spcBef>
                <a:spcPts val="1135"/>
              </a:spcBef>
              <a:buFont typeface="Arial"/>
              <a:buChar char="●"/>
              <a:tabLst>
                <a:tab pos="469265" algn="l"/>
              </a:tabLst>
            </a:pPr>
            <a:r>
              <a:rPr sz="1350" dirty="0">
                <a:latin typeface="Open Sans"/>
                <a:cs typeface="Open Sans"/>
              </a:rPr>
              <a:t>Multiple</a:t>
            </a:r>
            <a:r>
              <a:rPr sz="1350" spc="15" dirty="0">
                <a:latin typeface="Open Sans"/>
                <a:cs typeface="Open Sans"/>
              </a:rPr>
              <a:t> </a:t>
            </a:r>
            <a:r>
              <a:rPr sz="1350" dirty="0">
                <a:latin typeface="Open Sans"/>
                <a:cs typeface="Open Sans"/>
              </a:rPr>
              <a:t>correct</a:t>
            </a:r>
            <a:r>
              <a:rPr sz="1350" spc="15" dirty="0">
                <a:latin typeface="Open Sans"/>
                <a:cs typeface="Open Sans"/>
              </a:rPr>
              <a:t> </a:t>
            </a:r>
            <a:r>
              <a:rPr sz="1350" spc="-10" dirty="0">
                <a:latin typeface="Open Sans"/>
                <a:cs typeface="Open Sans"/>
              </a:rPr>
              <a:t>answers</a:t>
            </a:r>
            <a:endParaRPr sz="1350">
              <a:latin typeface="Open Sans"/>
              <a:cs typeface="Open Sans"/>
            </a:endParaRPr>
          </a:p>
          <a:p>
            <a:pPr marL="469265" indent="-333375">
              <a:lnSpc>
                <a:spcPts val="1560"/>
              </a:lnSpc>
              <a:buFont typeface="Arial"/>
              <a:buChar char="●"/>
              <a:tabLst>
                <a:tab pos="469265" algn="l"/>
              </a:tabLst>
            </a:pPr>
            <a:r>
              <a:rPr sz="1350" dirty="0">
                <a:latin typeface="Open Sans"/>
                <a:cs typeface="Open Sans"/>
              </a:rPr>
              <a:t>Ranking</a:t>
            </a:r>
            <a:r>
              <a:rPr sz="1350" spc="10" dirty="0">
                <a:latin typeface="Open Sans"/>
                <a:cs typeface="Open Sans"/>
              </a:rPr>
              <a:t> </a:t>
            </a:r>
            <a:r>
              <a:rPr sz="1350" dirty="0">
                <a:latin typeface="Open Sans"/>
                <a:cs typeface="Open Sans"/>
              </a:rPr>
              <a:t>order</a:t>
            </a:r>
            <a:r>
              <a:rPr sz="1350" spc="10" dirty="0">
                <a:latin typeface="Open Sans"/>
                <a:cs typeface="Open Sans"/>
              </a:rPr>
              <a:t> </a:t>
            </a:r>
            <a:r>
              <a:rPr sz="1350" dirty="0">
                <a:latin typeface="Open Sans"/>
                <a:cs typeface="Open Sans"/>
              </a:rPr>
              <a:t>of</a:t>
            </a:r>
            <a:r>
              <a:rPr sz="1350" spc="10" dirty="0">
                <a:latin typeface="Open Sans"/>
                <a:cs typeface="Open Sans"/>
              </a:rPr>
              <a:t> </a:t>
            </a:r>
            <a:r>
              <a:rPr sz="1350" spc="-10" dirty="0">
                <a:latin typeface="Open Sans"/>
                <a:cs typeface="Open Sans"/>
              </a:rPr>
              <a:t>results</a:t>
            </a:r>
            <a:endParaRPr sz="1350">
              <a:latin typeface="Open Sans"/>
              <a:cs typeface="Open Sans"/>
            </a:endParaRPr>
          </a:p>
          <a:p>
            <a:pPr marL="469265" indent="-333375">
              <a:lnSpc>
                <a:spcPts val="1590"/>
              </a:lnSpc>
              <a:buFont typeface="Arial"/>
              <a:buChar char="●"/>
              <a:tabLst>
                <a:tab pos="469265" algn="l"/>
              </a:tabLst>
            </a:pPr>
            <a:r>
              <a:rPr sz="1350" dirty="0">
                <a:latin typeface="Open Sans"/>
                <a:cs typeface="Open Sans"/>
              </a:rPr>
              <a:t>Partial</a:t>
            </a:r>
            <a:r>
              <a:rPr sz="1350" spc="10" dirty="0">
                <a:latin typeface="Open Sans"/>
                <a:cs typeface="Open Sans"/>
              </a:rPr>
              <a:t> </a:t>
            </a:r>
            <a:r>
              <a:rPr sz="1350" spc="-10" dirty="0">
                <a:latin typeface="Open Sans"/>
                <a:cs typeface="Open Sans"/>
              </a:rPr>
              <a:t>correctness</a:t>
            </a:r>
            <a:endParaRPr sz="135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1140"/>
              </a:spcBef>
            </a:pPr>
            <a:r>
              <a:rPr sz="1350" dirty="0">
                <a:latin typeface="Open Sans"/>
                <a:cs typeface="Open Sans"/>
              </a:rPr>
              <a:t>Key</a:t>
            </a:r>
            <a:r>
              <a:rPr sz="1350" spc="10" dirty="0">
                <a:latin typeface="Open Sans"/>
                <a:cs typeface="Open Sans"/>
              </a:rPr>
              <a:t> </a:t>
            </a:r>
            <a:r>
              <a:rPr sz="1350" spc="-10" dirty="0">
                <a:latin typeface="Open Sans"/>
                <a:cs typeface="Open Sans"/>
              </a:rPr>
              <a:t>objective:</a:t>
            </a:r>
            <a:endParaRPr sz="1350">
              <a:latin typeface="Open Sans"/>
              <a:cs typeface="Open Sans"/>
            </a:endParaRPr>
          </a:p>
          <a:p>
            <a:pPr marL="469265" indent="-333375">
              <a:lnSpc>
                <a:spcPts val="1590"/>
              </a:lnSpc>
              <a:spcBef>
                <a:spcPts val="1140"/>
              </a:spcBef>
              <a:buFont typeface="Arial"/>
              <a:buChar char="●"/>
              <a:tabLst>
                <a:tab pos="469265" algn="l"/>
              </a:tabLst>
            </a:pPr>
            <a:r>
              <a:rPr sz="1350" dirty="0">
                <a:latin typeface="Open Sans"/>
                <a:cs typeface="Open Sans"/>
              </a:rPr>
              <a:t>Retrieve</a:t>
            </a:r>
            <a:r>
              <a:rPr sz="1350" spc="20" dirty="0">
                <a:latin typeface="Open Sans"/>
                <a:cs typeface="Open Sans"/>
              </a:rPr>
              <a:t> </a:t>
            </a:r>
            <a:r>
              <a:rPr sz="1350" b="1" dirty="0">
                <a:latin typeface="Open Sans"/>
                <a:cs typeface="Open Sans"/>
              </a:rPr>
              <a:t>relevant</a:t>
            </a:r>
            <a:r>
              <a:rPr sz="1350" b="1" spc="20" dirty="0">
                <a:latin typeface="Open Sans"/>
                <a:cs typeface="Open Sans"/>
              </a:rPr>
              <a:t> </a:t>
            </a:r>
            <a:r>
              <a:rPr sz="1350" b="1" spc="-10" dirty="0">
                <a:latin typeface="Open Sans"/>
                <a:cs typeface="Open Sans"/>
              </a:rPr>
              <a:t>items</a:t>
            </a:r>
            <a:endParaRPr sz="1350">
              <a:latin typeface="Open Sans"/>
              <a:cs typeface="Open Sans"/>
            </a:endParaRPr>
          </a:p>
          <a:p>
            <a:pPr marL="469265" indent="-333375">
              <a:lnSpc>
                <a:spcPts val="1590"/>
              </a:lnSpc>
              <a:buFont typeface="Arial"/>
              <a:buChar char="●"/>
              <a:tabLst>
                <a:tab pos="469265" algn="l"/>
              </a:tabLst>
            </a:pPr>
            <a:r>
              <a:rPr sz="1350" dirty="0">
                <a:latin typeface="Open Sans"/>
                <a:cs typeface="Open Sans"/>
              </a:rPr>
              <a:t>Rank</a:t>
            </a:r>
            <a:r>
              <a:rPr sz="1350" spc="10" dirty="0">
                <a:latin typeface="Open Sans"/>
                <a:cs typeface="Open Sans"/>
              </a:rPr>
              <a:t> </a:t>
            </a:r>
            <a:r>
              <a:rPr sz="1350" dirty="0">
                <a:latin typeface="Open Sans"/>
                <a:cs typeface="Open Sans"/>
              </a:rPr>
              <a:t>them</a:t>
            </a:r>
            <a:r>
              <a:rPr sz="1350" spc="20" dirty="0">
                <a:latin typeface="Open Sans"/>
                <a:cs typeface="Open Sans"/>
              </a:rPr>
              <a:t> </a:t>
            </a:r>
            <a:r>
              <a:rPr sz="1350" b="1" dirty="0">
                <a:latin typeface="Open Sans"/>
                <a:cs typeface="Open Sans"/>
              </a:rPr>
              <a:t>as</a:t>
            </a:r>
            <a:r>
              <a:rPr sz="1350" b="1" spc="15" dirty="0">
                <a:latin typeface="Open Sans"/>
                <a:cs typeface="Open Sans"/>
              </a:rPr>
              <a:t> </a:t>
            </a:r>
            <a:r>
              <a:rPr sz="1350" b="1" dirty="0">
                <a:latin typeface="Open Sans"/>
                <a:cs typeface="Open Sans"/>
              </a:rPr>
              <a:t>early</a:t>
            </a:r>
            <a:r>
              <a:rPr sz="1350" b="1" spc="10" dirty="0">
                <a:latin typeface="Open Sans"/>
                <a:cs typeface="Open Sans"/>
              </a:rPr>
              <a:t> </a:t>
            </a:r>
            <a:r>
              <a:rPr sz="1350" b="1" dirty="0">
                <a:latin typeface="Open Sans"/>
                <a:cs typeface="Open Sans"/>
              </a:rPr>
              <a:t>as</a:t>
            </a:r>
            <a:r>
              <a:rPr sz="1350" b="1" spc="15" dirty="0">
                <a:latin typeface="Open Sans"/>
                <a:cs typeface="Open Sans"/>
              </a:rPr>
              <a:t> </a:t>
            </a:r>
            <a:r>
              <a:rPr sz="1350" b="1" spc="-10" dirty="0">
                <a:latin typeface="Open Sans"/>
                <a:cs typeface="Open Sans"/>
              </a:rPr>
              <a:t>possible</a:t>
            </a:r>
            <a:endParaRPr sz="1350">
              <a:latin typeface="Open Sans"/>
              <a:cs typeface="Open Sans"/>
            </a:endParaRPr>
          </a:p>
          <a:p>
            <a:pPr marL="12700" marR="1860550">
              <a:lnSpc>
                <a:spcPts val="1560"/>
              </a:lnSpc>
              <a:spcBef>
                <a:spcPts val="1240"/>
              </a:spcBef>
            </a:pPr>
            <a:r>
              <a:rPr sz="1350" dirty="0">
                <a:latin typeface="Open Sans"/>
                <a:cs typeface="Open Sans"/>
              </a:rPr>
              <a:t>Poor</a:t>
            </a:r>
            <a:r>
              <a:rPr sz="1350" spc="10" dirty="0">
                <a:latin typeface="Open Sans"/>
                <a:cs typeface="Open Sans"/>
              </a:rPr>
              <a:t> </a:t>
            </a:r>
            <a:r>
              <a:rPr sz="1350" dirty="0">
                <a:latin typeface="Open Sans"/>
                <a:cs typeface="Open Sans"/>
              </a:rPr>
              <a:t>ranking</a:t>
            </a:r>
            <a:r>
              <a:rPr sz="1350" spc="15" dirty="0">
                <a:latin typeface="Open Sans"/>
                <a:cs typeface="Open Sans"/>
              </a:rPr>
              <a:t> </a:t>
            </a:r>
            <a:r>
              <a:rPr sz="1350" dirty="0">
                <a:latin typeface="Open Sans"/>
                <a:cs typeface="Open Sans"/>
              </a:rPr>
              <a:t>leads</a:t>
            </a:r>
            <a:r>
              <a:rPr sz="1350" spc="10" dirty="0">
                <a:latin typeface="Open Sans"/>
                <a:cs typeface="Open Sans"/>
              </a:rPr>
              <a:t> </a:t>
            </a:r>
            <a:r>
              <a:rPr sz="1350" dirty="0">
                <a:latin typeface="Open Sans"/>
                <a:cs typeface="Open Sans"/>
              </a:rPr>
              <a:t>to</a:t>
            </a:r>
            <a:r>
              <a:rPr sz="1350" spc="15" dirty="0">
                <a:latin typeface="Open Sans"/>
                <a:cs typeface="Open Sans"/>
              </a:rPr>
              <a:t> </a:t>
            </a:r>
            <a:r>
              <a:rPr sz="1350" dirty="0">
                <a:latin typeface="Open Sans"/>
                <a:cs typeface="Open Sans"/>
              </a:rPr>
              <a:t>bad</a:t>
            </a:r>
            <a:r>
              <a:rPr sz="1350" spc="15" dirty="0">
                <a:latin typeface="Open Sans"/>
                <a:cs typeface="Open Sans"/>
              </a:rPr>
              <a:t> </a:t>
            </a:r>
            <a:r>
              <a:rPr sz="1350" dirty="0">
                <a:latin typeface="Open Sans"/>
                <a:cs typeface="Open Sans"/>
              </a:rPr>
              <a:t>user</a:t>
            </a:r>
            <a:r>
              <a:rPr sz="1350" spc="10" dirty="0">
                <a:latin typeface="Open Sans"/>
                <a:cs typeface="Open Sans"/>
              </a:rPr>
              <a:t> </a:t>
            </a:r>
            <a:r>
              <a:rPr sz="1350" dirty="0">
                <a:latin typeface="Open Sans"/>
                <a:cs typeface="Open Sans"/>
              </a:rPr>
              <a:t>experience</a:t>
            </a:r>
            <a:r>
              <a:rPr sz="1350" spc="15" dirty="0">
                <a:latin typeface="Open Sans"/>
                <a:cs typeface="Open Sans"/>
              </a:rPr>
              <a:t> </a:t>
            </a:r>
            <a:r>
              <a:rPr sz="1350" dirty="0">
                <a:latin typeface="Open Sans"/>
                <a:cs typeface="Open Sans"/>
              </a:rPr>
              <a:t>even</a:t>
            </a:r>
            <a:r>
              <a:rPr sz="1350" spc="10" dirty="0">
                <a:latin typeface="Open Sans"/>
                <a:cs typeface="Open Sans"/>
              </a:rPr>
              <a:t> </a:t>
            </a:r>
            <a:r>
              <a:rPr sz="1350" dirty="0">
                <a:latin typeface="Open Sans"/>
                <a:cs typeface="Open Sans"/>
              </a:rPr>
              <a:t>if</a:t>
            </a:r>
            <a:r>
              <a:rPr sz="1350" spc="15" dirty="0">
                <a:latin typeface="Open Sans"/>
                <a:cs typeface="Open Sans"/>
              </a:rPr>
              <a:t> </a:t>
            </a:r>
            <a:r>
              <a:rPr sz="1350" dirty="0">
                <a:latin typeface="Open Sans"/>
                <a:cs typeface="Open Sans"/>
              </a:rPr>
              <a:t>correct</a:t>
            </a:r>
            <a:r>
              <a:rPr sz="1350" spc="15" dirty="0">
                <a:latin typeface="Open Sans"/>
                <a:cs typeface="Open Sans"/>
              </a:rPr>
              <a:t> </a:t>
            </a:r>
            <a:r>
              <a:rPr sz="1350" dirty="0">
                <a:latin typeface="Open Sans"/>
                <a:cs typeface="Open Sans"/>
              </a:rPr>
              <a:t>items</a:t>
            </a:r>
            <a:r>
              <a:rPr sz="1350" spc="10" dirty="0">
                <a:latin typeface="Open Sans"/>
                <a:cs typeface="Open Sans"/>
              </a:rPr>
              <a:t> </a:t>
            </a:r>
            <a:r>
              <a:rPr sz="1350" spc="-10" dirty="0">
                <a:latin typeface="Open Sans"/>
                <a:cs typeface="Open Sans"/>
              </a:rPr>
              <a:t>exist </a:t>
            </a:r>
            <a:r>
              <a:rPr sz="1350" dirty="0">
                <a:latin typeface="Open Sans"/>
                <a:cs typeface="Open Sans"/>
              </a:rPr>
              <a:t>Metrics</a:t>
            </a:r>
            <a:r>
              <a:rPr sz="1350" spc="15" dirty="0">
                <a:latin typeface="Open Sans"/>
                <a:cs typeface="Open Sans"/>
              </a:rPr>
              <a:t> </a:t>
            </a:r>
            <a:r>
              <a:rPr sz="1350" dirty="0">
                <a:latin typeface="Open Sans"/>
                <a:cs typeface="Open Sans"/>
              </a:rPr>
              <a:t>must</a:t>
            </a:r>
            <a:r>
              <a:rPr sz="1350" spc="15" dirty="0">
                <a:latin typeface="Open Sans"/>
                <a:cs typeface="Open Sans"/>
              </a:rPr>
              <a:t> </a:t>
            </a:r>
            <a:r>
              <a:rPr sz="1350" dirty="0">
                <a:latin typeface="Open Sans"/>
                <a:cs typeface="Open Sans"/>
              </a:rPr>
              <a:t>capture</a:t>
            </a:r>
            <a:r>
              <a:rPr sz="1350" spc="20" dirty="0">
                <a:latin typeface="Open Sans"/>
                <a:cs typeface="Open Sans"/>
              </a:rPr>
              <a:t> </a:t>
            </a:r>
            <a:r>
              <a:rPr sz="1350" spc="-10" dirty="0">
                <a:latin typeface="Open Sans"/>
                <a:cs typeface="Open Sans"/>
              </a:rPr>
              <a:t>both:</a:t>
            </a:r>
            <a:endParaRPr sz="1350">
              <a:latin typeface="Open Sans"/>
              <a:cs typeface="Open Sans"/>
            </a:endParaRPr>
          </a:p>
          <a:p>
            <a:pPr marL="469265" indent="-333375">
              <a:lnSpc>
                <a:spcPts val="1590"/>
              </a:lnSpc>
              <a:spcBef>
                <a:spcPts val="1095"/>
              </a:spcBef>
              <a:buFont typeface="Arial"/>
              <a:buChar char="●"/>
              <a:tabLst>
                <a:tab pos="469265" algn="l"/>
              </a:tabLst>
            </a:pPr>
            <a:r>
              <a:rPr sz="1350" b="1" dirty="0">
                <a:latin typeface="Open Sans"/>
                <a:cs typeface="Open Sans"/>
              </a:rPr>
              <a:t>Retrieval</a:t>
            </a:r>
            <a:r>
              <a:rPr sz="1350" b="1" spc="5" dirty="0">
                <a:latin typeface="Open Sans"/>
                <a:cs typeface="Open Sans"/>
              </a:rPr>
              <a:t> </a:t>
            </a:r>
            <a:r>
              <a:rPr sz="1350" b="1" dirty="0">
                <a:latin typeface="Open Sans"/>
                <a:cs typeface="Open Sans"/>
              </a:rPr>
              <a:t>success</a:t>
            </a:r>
            <a:r>
              <a:rPr sz="1350" b="1" spc="5" dirty="0">
                <a:latin typeface="Open Sans"/>
                <a:cs typeface="Open Sans"/>
              </a:rPr>
              <a:t> </a:t>
            </a:r>
            <a:r>
              <a:rPr sz="1350" b="1" dirty="0">
                <a:latin typeface="Open Sans"/>
                <a:cs typeface="Open Sans"/>
              </a:rPr>
              <a:t>(Did</a:t>
            </a:r>
            <a:r>
              <a:rPr sz="1350" b="1" spc="10" dirty="0">
                <a:latin typeface="Open Sans"/>
                <a:cs typeface="Open Sans"/>
              </a:rPr>
              <a:t> </a:t>
            </a:r>
            <a:r>
              <a:rPr sz="1350" b="1" dirty="0">
                <a:latin typeface="Open Sans"/>
                <a:cs typeface="Open Sans"/>
              </a:rPr>
              <a:t>we</a:t>
            </a:r>
            <a:r>
              <a:rPr sz="1350" b="1" spc="5" dirty="0">
                <a:latin typeface="Open Sans"/>
                <a:cs typeface="Open Sans"/>
              </a:rPr>
              <a:t> </a:t>
            </a:r>
            <a:r>
              <a:rPr sz="1350" b="1" dirty="0">
                <a:latin typeface="Open Sans"/>
                <a:cs typeface="Open Sans"/>
              </a:rPr>
              <a:t>ﬁnd</a:t>
            </a:r>
            <a:r>
              <a:rPr sz="1350" b="1" spc="5" dirty="0">
                <a:latin typeface="Open Sans"/>
                <a:cs typeface="Open Sans"/>
              </a:rPr>
              <a:t> </a:t>
            </a:r>
            <a:r>
              <a:rPr sz="1350" b="1" spc="-20" dirty="0">
                <a:latin typeface="Open Sans"/>
                <a:cs typeface="Open Sans"/>
              </a:rPr>
              <a:t>it?)</a:t>
            </a:r>
            <a:endParaRPr sz="1350">
              <a:latin typeface="Open Sans"/>
              <a:cs typeface="Open Sans"/>
            </a:endParaRPr>
          </a:p>
          <a:p>
            <a:pPr marL="469265" indent="-333375">
              <a:lnSpc>
                <a:spcPts val="1590"/>
              </a:lnSpc>
              <a:buFont typeface="Arial"/>
              <a:buChar char="●"/>
              <a:tabLst>
                <a:tab pos="469265" algn="l"/>
              </a:tabLst>
            </a:pPr>
            <a:r>
              <a:rPr sz="1350" b="1" dirty="0">
                <a:latin typeface="Open Sans"/>
                <a:cs typeface="Open Sans"/>
              </a:rPr>
              <a:t>Ranking</a:t>
            </a:r>
            <a:r>
              <a:rPr sz="1350" b="1" spc="15" dirty="0">
                <a:latin typeface="Open Sans"/>
                <a:cs typeface="Open Sans"/>
              </a:rPr>
              <a:t> </a:t>
            </a:r>
            <a:r>
              <a:rPr sz="1350" b="1" dirty="0">
                <a:latin typeface="Open Sans"/>
                <a:cs typeface="Open Sans"/>
              </a:rPr>
              <a:t>quality</a:t>
            </a:r>
            <a:r>
              <a:rPr sz="1350" b="1" spc="15" dirty="0">
                <a:latin typeface="Open Sans"/>
                <a:cs typeface="Open Sans"/>
              </a:rPr>
              <a:t> </a:t>
            </a:r>
            <a:r>
              <a:rPr sz="1350" b="1" dirty="0">
                <a:latin typeface="Open Sans"/>
                <a:cs typeface="Open Sans"/>
              </a:rPr>
              <a:t>(How</a:t>
            </a:r>
            <a:r>
              <a:rPr sz="1350" b="1" spc="20" dirty="0">
                <a:latin typeface="Open Sans"/>
                <a:cs typeface="Open Sans"/>
              </a:rPr>
              <a:t> </a:t>
            </a:r>
            <a:r>
              <a:rPr sz="1350" b="1" dirty="0">
                <a:latin typeface="Open Sans"/>
                <a:cs typeface="Open Sans"/>
              </a:rPr>
              <a:t>early</a:t>
            </a:r>
            <a:r>
              <a:rPr sz="1350" b="1" spc="15" dirty="0">
                <a:latin typeface="Open Sans"/>
                <a:cs typeface="Open Sans"/>
              </a:rPr>
              <a:t> </a:t>
            </a:r>
            <a:r>
              <a:rPr sz="1350" b="1" dirty="0">
                <a:latin typeface="Open Sans"/>
                <a:cs typeface="Open Sans"/>
              </a:rPr>
              <a:t>did</a:t>
            </a:r>
            <a:r>
              <a:rPr sz="1350" b="1" spc="15" dirty="0">
                <a:latin typeface="Open Sans"/>
                <a:cs typeface="Open Sans"/>
              </a:rPr>
              <a:t> </a:t>
            </a:r>
            <a:r>
              <a:rPr sz="1350" b="1" dirty="0">
                <a:latin typeface="Open Sans"/>
                <a:cs typeface="Open Sans"/>
              </a:rPr>
              <a:t>we</a:t>
            </a:r>
            <a:r>
              <a:rPr sz="1350" b="1" spc="20" dirty="0">
                <a:latin typeface="Open Sans"/>
                <a:cs typeface="Open Sans"/>
              </a:rPr>
              <a:t> </a:t>
            </a:r>
            <a:r>
              <a:rPr sz="1350" b="1" dirty="0">
                <a:latin typeface="Open Sans"/>
                <a:cs typeface="Open Sans"/>
              </a:rPr>
              <a:t>ﬁnd</a:t>
            </a:r>
            <a:r>
              <a:rPr sz="1350" b="1" spc="15" dirty="0">
                <a:latin typeface="Open Sans"/>
                <a:cs typeface="Open Sans"/>
              </a:rPr>
              <a:t> </a:t>
            </a:r>
            <a:r>
              <a:rPr sz="1350" b="1" spc="-20" dirty="0">
                <a:latin typeface="Open Sans"/>
                <a:cs typeface="Open Sans"/>
              </a:rPr>
              <a:t>it?)</a:t>
            </a:r>
            <a:endParaRPr sz="135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1135"/>
              </a:spcBef>
            </a:pPr>
            <a:r>
              <a:rPr sz="1350" dirty="0">
                <a:latin typeface="Open Sans"/>
                <a:cs typeface="Open Sans"/>
              </a:rPr>
              <a:t>Two</a:t>
            </a:r>
            <a:r>
              <a:rPr sz="1350" spc="10" dirty="0">
                <a:latin typeface="Open Sans"/>
                <a:cs typeface="Open Sans"/>
              </a:rPr>
              <a:t> </a:t>
            </a:r>
            <a:r>
              <a:rPr sz="1350" dirty="0">
                <a:latin typeface="Open Sans"/>
                <a:cs typeface="Open Sans"/>
              </a:rPr>
              <a:t>fundamental</a:t>
            </a:r>
            <a:r>
              <a:rPr sz="1350" spc="10" dirty="0">
                <a:latin typeface="Open Sans"/>
                <a:cs typeface="Open Sans"/>
              </a:rPr>
              <a:t> </a:t>
            </a:r>
            <a:r>
              <a:rPr sz="1350" spc="-10" dirty="0">
                <a:latin typeface="Open Sans"/>
                <a:cs typeface="Open Sans"/>
              </a:rPr>
              <a:t>metrics:</a:t>
            </a:r>
            <a:endParaRPr sz="1350">
              <a:latin typeface="Open Sans"/>
              <a:cs typeface="Open Sans"/>
            </a:endParaRPr>
          </a:p>
          <a:p>
            <a:pPr marL="469265" indent="-333375">
              <a:lnSpc>
                <a:spcPts val="1595"/>
              </a:lnSpc>
              <a:spcBef>
                <a:spcPts val="1140"/>
              </a:spcBef>
              <a:buFont typeface="Arial"/>
              <a:buChar char="●"/>
              <a:tabLst>
                <a:tab pos="469265" algn="l"/>
              </a:tabLst>
            </a:pPr>
            <a:r>
              <a:rPr sz="1350" dirty="0">
                <a:latin typeface="Open Sans"/>
                <a:cs typeface="Open Sans"/>
              </a:rPr>
              <a:t>Recall@K</a:t>
            </a:r>
            <a:r>
              <a:rPr sz="1350" spc="20" dirty="0">
                <a:latin typeface="Open Sans"/>
                <a:cs typeface="Open Sans"/>
              </a:rPr>
              <a:t> </a:t>
            </a:r>
            <a:r>
              <a:rPr sz="1350" dirty="0">
                <a:latin typeface="Arial"/>
                <a:cs typeface="Arial"/>
              </a:rPr>
              <a:t>→ </a:t>
            </a:r>
            <a:r>
              <a:rPr sz="1350" dirty="0">
                <a:latin typeface="Open Sans"/>
                <a:cs typeface="Open Sans"/>
              </a:rPr>
              <a:t>coverage-based</a:t>
            </a:r>
            <a:r>
              <a:rPr sz="1350" spc="20" dirty="0">
                <a:latin typeface="Open Sans"/>
                <a:cs typeface="Open Sans"/>
              </a:rPr>
              <a:t> </a:t>
            </a:r>
            <a:r>
              <a:rPr sz="1350" spc="-10" dirty="0">
                <a:latin typeface="Open Sans"/>
                <a:cs typeface="Open Sans"/>
              </a:rPr>
              <a:t>evaluation</a:t>
            </a:r>
            <a:endParaRPr sz="1350">
              <a:latin typeface="Open Sans"/>
              <a:cs typeface="Open Sans"/>
            </a:endParaRPr>
          </a:p>
          <a:p>
            <a:pPr marL="469265" indent="-334010">
              <a:lnSpc>
                <a:spcPts val="1595"/>
              </a:lnSpc>
              <a:buFont typeface="Arial"/>
              <a:buChar char="●"/>
              <a:tabLst>
                <a:tab pos="469265" algn="l"/>
              </a:tabLst>
            </a:pPr>
            <a:r>
              <a:rPr sz="1350" dirty="0">
                <a:latin typeface="Open Sans"/>
                <a:cs typeface="Open Sans"/>
              </a:rPr>
              <a:t>Mean</a:t>
            </a:r>
            <a:r>
              <a:rPr sz="1350" spc="70" dirty="0">
                <a:latin typeface="Open Sans"/>
                <a:cs typeface="Open Sans"/>
              </a:rPr>
              <a:t> </a:t>
            </a:r>
            <a:r>
              <a:rPr sz="1350" dirty="0">
                <a:latin typeface="Open Sans"/>
                <a:cs typeface="Open Sans"/>
              </a:rPr>
              <a:t>Average</a:t>
            </a:r>
            <a:r>
              <a:rPr sz="1350" spc="70" dirty="0">
                <a:latin typeface="Open Sans"/>
                <a:cs typeface="Open Sans"/>
              </a:rPr>
              <a:t> </a:t>
            </a:r>
            <a:r>
              <a:rPr sz="1350" dirty="0">
                <a:latin typeface="Open Sans"/>
                <a:cs typeface="Open Sans"/>
              </a:rPr>
              <a:t>Precision</a:t>
            </a:r>
            <a:r>
              <a:rPr sz="1350" spc="75" dirty="0">
                <a:latin typeface="Open Sans"/>
                <a:cs typeface="Open Sans"/>
              </a:rPr>
              <a:t> </a:t>
            </a:r>
            <a:r>
              <a:rPr sz="1350" dirty="0">
                <a:latin typeface="Open Sans"/>
                <a:cs typeface="Open Sans"/>
              </a:rPr>
              <a:t>(mAP)</a:t>
            </a:r>
            <a:r>
              <a:rPr sz="1350" spc="80" dirty="0">
                <a:latin typeface="Open Sans"/>
                <a:cs typeface="Open Sans"/>
              </a:rPr>
              <a:t> </a:t>
            </a:r>
            <a:r>
              <a:rPr sz="1350" dirty="0">
                <a:latin typeface="Arial"/>
                <a:cs typeface="Arial"/>
              </a:rPr>
              <a:t>→</a:t>
            </a:r>
            <a:r>
              <a:rPr sz="1350" spc="45" dirty="0">
                <a:latin typeface="Arial"/>
                <a:cs typeface="Arial"/>
              </a:rPr>
              <a:t> </a:t>
            </a:r>
            <a:r>
              <a:rPr sz="1350" dirty="0">
                <a:latin typeface="Open Sans"/>
                <a:cs typeface="Open Sans"/>
              </a:rPr>
              <a:t>ranking-aware</a:t>
            </a:r>
            <a:r>
              <a:rPr sz="1350" spc="70" dirty="0">
                <a:latin typeface="Open Sans"/>
                <a:cs typeface="Open Sans"/>
              </a:rPr>
              <a:t> </a:t>
            </a:r>
            <a:r>
              <a:rPr sz="1350" spc="-10" dirty="0">
                <a:latin typeface="Open Sans"/>
                <a:cs typeface="Open Sans"/>
              </a:rPr>
              <a:t>evaluation</a:t>
            </a:r>
            <a:endParaRPr sz="1350">
              <a:latin typeface="Open Sans"/>
              <a:cs typeface="Open San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741680"/>
          </a:xfrm>
          <a:custGeom>
            <a:avLst/>
            <a:gdLst/>
            <a:ahLst/>
            <a:cxnLst/>
            <a:rect l="l" t="t" r="r" b="b"/>
            <a:pathLst>
              <a:path w="9144000" h="741680">
                <a:moveTo>
                  <a:pt x="9143999" y="741374"/>
                </a:moveTo>
                <a:lnTo>
                  <a:pt x="0" y="741374"/>
                </a:lnTo>
                <a:lnTo>
                  <a:pt x="0" y="0"/>
                </a:lnTo>
                <a:lnTo>
                  <a:pt x="9143999" y="0"/>
                </a:lnTo>
                <a:lnTo>
                  <a:pt x="9143999" y="741374"/>
                </a:lnTo>
                <a:close/>
              </a:path>
            </a:pathLst>
          </a:custGeom>
          <a:solidFill>
            <a:srgbClr val="981E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0721" rIns="0" bIns="0" rtlCol="0">
            <a:spAutoFit/>
          </a:bodyPr>
          <a:lstStyle/>
          <a:p>
            <a:pPr marL="24130">
              <a:lnSpc>
                <a:spcPct val="100000"/>
              </a:lnSpc>
              <a:spcBef>
                <a:spcPts val="100"/>
              </a:spcBef>
            </a:pPr>
            <a:r>
              <a:rPr sz="2300" dirty="0"/>
              <a:t>Evaluation</a:t>
            </a:r>
            <a:r>
              <a:rPr sz="2300" spc="-35" dirty="0"/>
              <a:t> </a:t>
            </a:r>
            <a:r>
              <a:rPr sz="2300" dirty="0"/>
              <a:t>Metrics</a:t>
            </a:r>
            <a:r>
              <a:rPr sz="2300" spc="-30" dirty="0"/>
              <a:t> </a:t>
            </a:r>
            <a:r>
              <a:rPr sz="2300" dirty="0"/>
              <a:t>for</a:t>
            </a:r>
            <a:r>
              <a:rPr sz="2300" spc="-30" dirty="0"/>
              <a:t> </a:t>
            </a:r>
            <a:r>
              <a:rPr sz="2300" dirty="0"/>
              <a:t>Image</a:t>
            </a:r>
            <a:r>
              <a:rPr sz="2300" spc="-30" dirty="0"/>
              <a:t> </a:t>
            </a:r>
            <a:r>
              <a:rPr sz="2300" spc="-10" dirty="0"/>
              <a:t>Retrieval</a:t>
            </a:r>
            <a:endParaRPr sz="230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02600" y="51874"/>
            <a:ext cx="525174" cy="60665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9099" y="897881"/>
            <a:ext cx="5045075" cy="41954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507365" indent="-345440">
              <a:lnSpc>
                <a:spcPts val="1770"/>
              </a:lnSpc>
              <a:spcBef>
                <a:spcPts val="125"/>
              </a:spcBef>
              <a:buFont typeface="Arial"/>
              <a:buChar char="●"/>
              <a:tabLst>
                <a:tab pos="507365" algn="l"/>
              </a:tabLst>
            </a:pPr>
            <a:r>
              <a:rPr sz="1500" dirty="0">
                <a:latin typeface="Open Sans"/>
                <a:cs typeface="Open Sans"/>
              </a:rPr>
              <a:t>Given</a:t>
            </a:r>
            <a:r>
              <a:rPr sz="1500" spc="20" dirty="0">
                <a:latin typeface="Open Sans"/>
                <a:cs typeface="Open Sans"/>
              </a:rPr>
              <a:t> </a:t>
            </a:r>
            <a:r>
              <a:rPr sz="1500" dirty="0">
                <a:latin typeface="Open Sans"/>
                <a:cs typeface="Open Sans"/>
              </a:rPr>
              <a:t>:Query</a:t>
            </a:r>
            <a:r>
              <a:rPr sz="1500" spc="25" dirty="0">
                <a:latin typeface="Open Sans"/>
                <a:cs typeface="Open Sans"/>
              </a:rPr>
              <a:t> </a:t>
            </a:r>
            <a:r>
              <a:rPr sz="1500" dirty="0">
                <a:latin typeface="Open Sans"/>
                <a:cs typeface="Open Sans"/>
              </a:rPr>
              <a:t>q,Ground</a:t>
            </a:r>
            <a:r>
              <a:rPr sz="1500" spc="25" dirty="0">
                <a:latin typeface="Open Sans"/>
                <a:cs typeface="Open Sans"/>
              </a:rPr>
              <a:t> </a:t>
            </a:r>
            <a:r>
              <a:rPr sz="1500" dirty="0">
                <a:latin typeface="Open Sans"/>
                <a:cs typeface="Open Sans"/>
              </a:rPr>
              <a:t>truth</a:t>
            </a:r>
            <a:r>
              <a:rPr sz="1500" spc="20" dirty="0">
                <a:latin typeface="Open Sans"/>
                <a:cs typeface="Open Sans"/>
              </a:rPr>
              <a:t> </a:t>
            </a:r>
            <a:r>
              <a:rPr sz="1500" dirty="0">
                <a:latin typeface="Open Sans"/>
                <a:cs typeface="Open Sans"/>
              </a:rPr>
              <a:t>relevant</a:t>
            </a:r>
            <a:r>
              <a:rPr sz="1500" spc="25" dirty="0">
                <a:latin typeface="Open Sans"/>
                <a:cs typeface="Open Sans"/>
              </a:rPr>
              <a:t> </a:t>
            </a:r>
            <a:r>
              <a:rPr sz="1500" dirty="0">
                <a:latin typeface="Open Sans"/>
                <a:cs typeface="Open Sans"/>
              </a:rPr>
              <a:t>set</a:t>
            </a:r>
            <a:r>
              <a:rPr sz="1500" spc="25" dirty="0">
                <a:latin typeface="Open Sans"/>
                <a:cs typeface="Open Sans"/>
              </a:rPr>
              <a:t> </a:t>
            </a:r>
            <a:r>
              <a:rPr sz="1500" spc="-25" dirty="0">
                <a:latin typeface="Open Sans"/>
                <a:cs typeface="Open Sans"/>
              </a:rPr>
              <a:t>G</a:t>
            </a:r>
            <a:r>
              <a:rPr sz="1500" spc="-37" baseline="-30555" dirty="0">
                <a:latin typeface="Open Sans"/>
                <a:cs typeface="Open Sans"/>
              </a:rPr>
              <a:t>q</a:t>
            </a:r>
            <a:endParaRPr sz="1500" baseline="-30555">
              <a:latin typeface="Open Sans"/>
              <a:cs typeface="Open Sans"/>
            </a:endParaRPr>
          </a:p>
          <a:p>
            <a:pPr marL="507365" indent="-345440">
              <a:lnSpc>
                <a:spcPts val="1770"/>
              </a:lnSpc>
              <a:buFont typeface="Arial"/>
              <a:buChar char="●"/>
              <a:tabLst>
                <a:tab pos="507365" algn="l"/>
              </a:tabLst>
            </a:pPr>
            <a:r>
              <a:rPr sz="1500" dirty="0">
                <a:latin typeface="Open Sans"/>
                <a:cs typeface="Open Sans"/>
              </a:rPr>
              <a:t>Retrieved</a:t>
            </a:r>
            <a:r>
              <a:rPr sz="1500" spc="25" dirty="0">
                <a:latin typeface="Open Sans"/>
                <a:cs typeface="Open Sans"/>
              </a:rPr>
              <a:t> </a:t>
            </a:r>
            <a:r>
              <a:rPr sz="1500" dirty="0">
                <a:latin typeface="Open Sans"/>
                <a:cs typeface="Open Sans"/>
              </a:rPr>
              <a:t>ranked</a:t>
            </a:r>
            <a:r>
              <a:rPr sz="1500" spc="25" dirty="0">
                <a:latin typeface="Open Sans"/>
                <a:cs typeface="Open Sans"/>
              </a:rPr>
              <a:t> </a:t>
            </a:r>
            <a:r>
              <a:rPr sz="1500" spc="-10" dirty="0">
                <a:latin typeface="Open Sans"/>
                <a:cs typeface="Open Sans"/>
              </a:rPr>
              <a:t>list:</a:t>
            </a:r>
            <a:endParaRPr sz="1500">
              <a:latin typeface="Open Sans"/>
              <a:cs typeface="Open Sans"/>
            </a:endParaRPr>
          </a:p>
          <a:p>
            <a:pPr marL="50800" marR="2818130" indent="457200">
              <a:lnSpc>
                <a:spcPct val="163300"/>
              </a:lnSpc>
            </a:pPr>
            <a:r>
              <a:rPr sz="1500" dirty="0">
                <a:latin typeface="Open Sans"/>
                <a:cs typeface="Open Sans"/>
              </a:rPr>
              <a:t>Rq</a:t>
            </a:r>
            <a:r>
              <a:rPr sz="1500" spc="10" dirty="0">
                <a:latin typeface="Open Sans"/>
                <a:cs typeface="Open Sans"/>
              </a:rPr>
              <a:t> </a:t>
            </a:r>
            <a:r>
              <a:rPr sz="1500" dirty="0">
                <a:latin typeface="Open Sans"/>
                <a:cs typeface="Open Sans"/>
              </a:rPr>
              <a:t>=</a:t>
            </a:r>
            <a:r>
              <a:rPr sz="1500" spc="10" dirty="0">
                <a:latin typeface="Open Sans"/>
                <a:cs typeface="Open Sans"/>
              </a:rPr>
              <a:t> </a:t>
            </a:r>
            <a:r>
              <a:rPr sz="1500" dirty="0">
                <a:latin typeface="Open Sans"/>
                <a:cs typeface="Open Sans"/>
              </a:rPr>
              <a:t>[</a:t>
            </a:r>
            <a:r>
              <a:rPr sz="1500" spc="15" dirty="0">
                <a:latin typeface="Open Sans"/>
                <a:cs typeface="Open Sans"/>
              </a:rPr>
              <a:t> </a:t>
            </a:r>
            <a:r>
              <a:rPr sz="1500" spc="-10" dirty="0">
                <a:latin typeface="Open Sans"/>
                <a:cs typeface="Open Sans"/>
              </a:rPr>
              <a:t>r</a:t>
            </a:r>
            <a:r>
              <a:rPr sz="1500" spc="-15" baseline="-30555" dirty="0">
                <a:latin typeface="Open Sans"/>
                <a:cs typeface="Open Sans"/>
              </a:rPr>
              <a:t>1</a:t>
            </a:r>
            <a:r>
              <a:rPr sz="1500" spc="-10" dirty="0">
                <a:latin typeface="Open Sans"/>
                <a:cs typeface="Open Sans"/>
              </a:rPr>
              <a:t>,r</a:t>
            </a:r>
            <a:r>
              <a:rPr sz="1500" spc="-15" baseline="-30555" dirty="0">
                <a:latin typeface="Open Sans"/>
                <a:cs typeface="Open Sans"/>
              </a:rPr>
              <a:t>2</a:t>
            </a:r>
            <a:r>
              <a:rPr sz="1500" spc="-10" dirty="0">
                <a:latin typeface="Open Sans"/>
                <a:cs typeface="Open Sans"/>
              </a:rPr>
              <a:t>….r</a:t>
            </a:r>
            <a:r>
              <a:rPr sz="1500" spc="-15" baseline="-30555" dirty="0">
                <a:latin typeface="Open Sans"/>
                <a:cs typeface="Open Sans"/>
              </a:rPr>
              <a:t>n</a:t>
            </a:r>
            <a:r>
              <a:rPr sz="1500" spc="-10" dirty="0">
                <a:latin typeface="Open Sans"/>
                <a:cs typeface="Open Sans"/>
              </a:rPr>
              <a:t>] </a:t>
            </a:r>
            <a:r>
              <a:rPr sz="1500" dirty="0">
                <a:latin typeface="Open Sans"/>
                <a:cs typeface="Open Sans"/>
              </a:rPr>
              <a:t>Each</a:t>
            </a:r>
            <a:r>
              <a:rPr sz="1500" spc="40" dirty="0">
                <a:latin typeface="Open Sans"/>
                <a:cs typeface="Open Sans"/>
              </a:rPr>
              <a:t> </a:t>
            </a:r>
            <a:r>
              <a:rPr sz="1500" dirty="0">
                <a:latin typeface="Open Sans"/>
                <a:cs typeface="Open Sans"/>
              </a:rPr>
              <a:t>retrieved</a:t>
            </a:r>
            <a:r>
              <a:rPr sz="1500" spc="40" dirty="0">
                <a:latin typeface="Open Sans"/>
                <a:cs typeface="Open Sans"/>
              </a:rPr>
              <a:t> </a:t>
            </a:r>
            <a:r>
              <a:rPr sz="1500" dirty="0">
                <a:latin typeface="Open Sans"/>
                <a:cs typeface="Open Sans"/>
              </a:rPr>
              <a:t>item</a:t>
            </a:r>
            <a:r>
              <a:rPr sz="1500" spc="40" dirty="0">
                <a:latin typeface="Open Sans"/>
                <a:cs typeface="Open Sans"/>
              </a:rPr>
              <a:t> </a:t>
            </a:r>
            <a:r>
              <a:rPr sz="1500" spc="-20" dirty="0">
                <a:latin typeface="Open Sans"/>
                <a:cs typeface="Open Sans"/>
              </a:rPr>
              <a:t>has:</a:t>
            </a:r>
            <a:endParaRPr sz="1500">
              <a:latin typeface="Open Sans"/>
              <a:cs typeface="Open Sans"/>
            </a:endParaRPr>
          </a:p>
          <a:p>
            <a:pPr marL="507365" indent="-345440">
              <a:lnSpc>
                <a:spcPts val="1770"/>
              </a:lnSpc>
              <a:spcBef>
                <a:spcPts val="1135"/>
              </a:spcBef>
              <a:buFont typeface="Arial"/>
              <a:buChar char="●"/>
              <a:tabLst>
                <a:tab pos="507365" algn="l"/>
              </a:tabLst>
            </a:pPr>
            <a:r>
              <a:rPr sz="1500" dirty="0">
                <a:latin typeface="Open Sans"/>
                <a:cs typeface="Open Sans"/>
              </a:rPr>
              <a:t>A</a:t>
            </a:r>
            <a:r>
              <a:rPr sz="1500" spc="15" dirty="0">
                <a:latin typeface="Open Sans"/>
                <a:cs typeface="Open Sans"/>
              </a:rPr>
              <a:t> </a:t>
            </a:r>
            <a:r>
              <a:rPr sz="1500" dirty="0">
                <a:latin typeface="Open Sans"/>
                <a:cs typeface="Open Sans"/>
              </a:rPr>
              <a:t>position</a:t>
            </a:r>
            <a:r>
              <a:rPr sz="1500" spc="15" dirty="0">
                <a:latin typeface="Open Sans"/>
                <a:cs typeface="Open Sans"/>
              </a:rPr>
              <a:t> </a:t>
            </a:r>
            <a:r>
              <a:rPr sz="1500" spc="-10" dirty="0">
                <a:latin typeface="Open Sans"/>
                <a:cs typeface="Open Sans"/>
              </a:rPr>
              <a:t>(rank)</a:t>
            </a:r>
            <a:endParaRPr sz="1500">
              <a:latin typeface="Open Sans"/>
              <a:cs typeface="Open Sans"/>
            </a:endParaRPr>
          </a:p>
          <a:p>
            <a:pPr marL="507365" indent="-345440">
              <a:lnSpc>
                <a:spcPts val="1770"/>
              </a:lnSpc>
              <a:buFont typeface="Arial"/>
              <a:buChar char="●"/>
              <a:tabLst>
                <a:tab pos="507365" algn="l"/>
              </a:tabLst>
            </a:pPr>
            <a:r>
              <a:rPr sz="1500" dirty="0">
                <a:latin typeface="Open Sans"/>
                <a:cs typeface="Open Sans"/>
              </a:rPr>
              <a:t>A</a:t>
            </a:r>
            <a:r>
              <a:rPr sz="1500" spc="15" dirty="0">
                <a:latin typeface="Open Sans"/>
                <a:cs typeface="Open Sans"/>
              </a:rPr>
              <a:t> </a:t>
            </a:r>
            <a:r>
              <a:rPr sz="1500" dirty="0">
                <a:latin typeface="Open Sans"/>
                <a:cs typeface="Open Sans"/>
              </a:rPr>
              <a:t>relevance</a:t>
            </a:r>
            <a:r>
              <a:rPr sz="1500" spc="15" dirty="0">
                <a:latin typeface="Open Sans"/>
                <a:cs typeface="Open Sans"/>
              </a:rPr>
              <a:t> </a:t>
            </a:r>
            <a:r>
              <a:rPr sz="1500" dirty="0">
                <a:latin typeface="Open Sans"/>
                <a:cs typeface="Open Sans"/>
              </a:rPr>
              <a:t>label</a:t>
            </a:r>
            <a:r>
              <a:rPr sz="1500" spc="15" dirty="0">
                <a:latin typeface="Open Sans"/>
                <a:cs typeface="Open Sans"/>
              </a:rPr>
              <a:t> </a:t>
            </a:r>
            <a:r>
              <a:rPr sz="1500" dirty="0">
                <a:latin typeface="Open Sans"/>
                <a:cs typeface="Open Sans"/>
              </a:rPr>
              <a:t>(relevant</a:t>
            </a:r>
            <a:r>
              <a:rPr sz="1500" spc="15" dirty="0">
                <a:latin typeface="Open Sans"/>
                <a:cs typeface="Open Sans"/>
              </a:rPr>
              <a:t> </a:t>
            </a:r>
            <a:r>
              <a:rPr sz="1500" dirty="0">
                <a:latin typeface="Open Sans"/>
                <a:cs typeface="Open Sans"/>
              </a:rPr>
              <a:t>/</a:t>
            </a:r>
            <a:r>
              <a:rPr sz="1500" spc="15" dirty="0">
                <a:latin typeface="Open Sans"/>
                <a:cs typeface="Open Sans"/>
              </a:rPr>
              <a:t> </a:t>
            </a:r>
            <a:r>
              <a:rPr sz="1500" dirty="0">
                <a:latin typeface="Open Sans"/>
                <a:cs typeface="Open Sans"/>
              </a:rPr>
              <a:t>not</a:t>
            </a:r>
            <a:r>
              <a:rPr sz="1500" spc="15" dirty="0">
                <a:latin typeface="Open Sans"/>
                <a:cs typeface="Open Sans"/>
              </a:rPr>
              <a:t> </a:t>
            </a:r>
            <a:r>
              <a:rPr sz="1500" spc="-10" dirty="0">
                <a:latin typeface="Open Sans"/>
                <a:cs typeface="Open Sans"/>
              </a:rPr>
              <a:t>relevant)</a:t>
            </a:r>
            <a:endParaRPr sz="1500">
              <a:latin typeface="Open Sans"/>
              <a:cs typeface="Open Sans"/>
            </a:endParaRPr>
          </a:p>
          <a:p>
            <a:pPr marL="50800">
              <a:lnSpc>
                <a:spcPct val="100000"/>
              </a:lnSpc>
              <a:spcBef>
                <a:spcPts val="1140"/>
              </a:spcBef>
            </a:pPr>
            <a:r>
              <a:rPr sz="1500" dirty="0">
                <a:latin typeface="Open Sans"/>
                <a:cs typeface="Open Sans"/>
              </a:rPr>
              <a:t>Evaluation</a:t>
            </a:r>
            <a:r>
              <a:rPr sz="1500" spc="25" dirty="0">
                <a:latin typeface="Open Sans"/>
                <a:cs typeface="Open Sans"/>
              </a:rPr>
              <a:t> </a:t>
            </a:r>
            <a:r>
              <a:rPr sz="1500" spc="-10" dirty="0">
                <a:latin typeface="Open Sans"/>
                <a:cs typeface="Open Sans"/>
              </a:rPr>
              <a:t>involves:</a:t>
            </a:r>
            <a:endParaRPr sz="1500">
              <a:latin typeface="Open Sans"/>
              <a:cs typeface="Open Sans"/>
            </a:endParaRPr>
          </a:p>
          <a:p>
            <a:pPr marL="507365" indent="-345440">
              <a:lnSpc>
                <a:spcPts val="1770"/>
              </a:lnSpc>
              <a:spcBef>
                <a:spcPts val="1140"/>
              </a:spcBef>
              <a:buFont typeface="Arial"/>
              <a:buChar char="●"/>
              <a:tabLst>
                <a:tab pos="507365" algn="l"/>
              </a:tabLst>
            </a:pPr>
            <a:r>
              <a:rPr sz="1500" dirty="0">
                <a:latin typeface="Open Sans"/>
                <a:cs typeface="Open Sans"/>
              </a:rPr>
              <a:t>Comparing</a:t>
            </a:r>
            <a:r>
              <a:rPr sz="1500" spc="35" dirty="0">
                <a:latin typeface="Open Sans"/>
                <a:cs typeface="Open Sans"/>
              </a:rPr>
              <a:t> </a:t>
            </a:r>
            <a:r>
              <a:rPr sz="1500" dirty="0">
                <a:latin typeface="Open Sans"/>
                <a:cs typeface="Open Sans"/>
              </a:rPr>
              <a:t>retrieved</a:t>
            </a:r>
            <a:r>
              <a:rPr sz="1500" spc="40" dirty="0">
                <a:latin typeface="Open Sans"/>
                <a:cs typeface="Open Sans"/>
              </a:rPr>
              <a:t> </a:t>
            </a:r>
            <a:r>
              <a:rPr sz="1500" dirty="0">
                <a:latin typeface="Open Sans"/>
                <a:cs typeface="Open Sans"/>
              </a:rPr>
              <a:t>list</a:t>
            </a:r>
            <a:r>
              <a:rPr sz="1500" spc="35" dirty="0">
                <a:latin typeface="Open Sans"/>
                <a:cs typeface="Open Sans"/>
              </a:rPr>
              <a:t> </a:t>
            </a:r>
            <a:r>
              <a:rPr sz="1500" dirty="0">
                <a:latin typeface="Open Sans"/>
                <a:cs typeface="Open Sans"/>
              </a:rPr>
              <a:t>with</a:t>
            </a:r>
            <a:r>
              <a:rPr sz="1500" spc="40" dirty="0">
                <a:latin typeface="Open Sans"/>
                <a:cs typeface="Open Sans"/>
              </a:rPr>
              <a:t> </a:t>
            </a:r>
            <a:r>
              <a:rPr sz="1500" dirty="0">
                <a:latin typeface="Open Sans"/>
                <a:cs typeface="Open Sans"/>
              </a:rPr>
              <a:t>ground</a:t>
            </a:r>
            <a:r>
              <a:rPr sz="1500" spc="35" dirty="0">
                <a:latin typeface="Open Sans"/>
                <a:cs typeface="Open Sans"/>
              </a:rPr>
              <a:t> </a:t>
            </a:r>
            <a:r>
              <a:rPr sz="1500" spc="-10" dirty="0">
                <a:latin typeface="Open Sans"/>
                <a:cs typeface="Open Sans"/>
              </a:rPr>
              <a:t>truth</a:t>
            </a:r>
            <a:endParaRPr sz="1500">
              <a:latin typeface="Open Sans"/>
              <a:cs typeface="Open Sans"/>
            </a:endParaRPr>
          </a:p>
          <a:p>
            <a:pPr marL="507365" indent="-345440">
              <a:lnSpc>
                <a:spcPts val="1739"/>
              </a:lnSpc>
              <a:buFont typeface="Arial"/>
              <a:buChar char="●"/>
              <a:tabLst>
                <a:tab pos="507365" algn="l"/>
              </a:tabLst>
            </a:pPr>
            <a:r>
              <a:rPr sz="1500" dirty="0">
                <a:latin typeface="Open Sans"/>
                <a:cs typeface="Open Sans"/>
              </a:rPr>
              <a:t>Measuring</a:t>
            </a:r>
            <a:r>
              <a:rPr sz="1500" spc="20" dirty="0">
                <a:latin typeface="Open Sans"/>
                <a:cs typeface="Open Sans"/>
              </a:rPr>
              <a:t> </a:t>
            </a:r>
            <a:r>
              <a:rPr sz="1500" dirty="0">
                <a:latin typeface="Open Sans"/>
                <a:cs typeface="Open Sans"/>
              </a:rPr>
              <a:t>how</a:t>
            </a:r>
            <a:r>
              <a:rPr sz="1500" spc="20" dirty="0">
                <a:latin typeface="Open Sans"/>
                <a:cs typeface="Open Sans"/>
              </a:rPr>
              <a:t> </a:t>
            </a:r>
            <a:r>
              <a:rPr sz="1500" dirty="0">
                <a:latin typeface="Open Sans"/>
                <a:cs typeface="Open Sans"/>
              </a:rPr>
              <a:t>many</a:t>
            </a:r>
            <a:r>
              <a:rPr sz="1500" spc="25" dirty="0">
                <a:latin typeface="Open Sans"/>
                <a:cs typeface="Open Sans"/>
              </a:rPr>
              <a:t> </a:t>
            </a:r>
            <a:r>
              <a:rPr sz="1500" dirty="0">
                <a:latin typeface="Open Sans"/>
                <a:cs typeface="Open Sans"/>
              </a:rPr>
              <a:t>relevant</a:t>
            </a:r>
            <a:r>
              <a:rPr sz="1500" spc="20" dirty="0">
                <a:latin typeface="Open Sans"/>
                <a:cs typeface="Open Sans"/>
              </a:rPr>
              <a:t> </a:t>
            </a:r>
            <a:r>
              <a:rPr sz="1500" dirty="0">
                <a:latin typeface="Open Sans"/>
                <a:cs typeface="Open Sans"/>
              </a:rPr>
              <a:t>items</a:t>
            </a:r>
            <a:r>
              <a:rPr sz="1500" spc="20" dirty="0">
                <a:latin typeface="Open Sans"/>
                <a:cs typeface="Open Sans"/>
              </a:rPr>
              <a:t> </a:t>
            </a:r>
            <a:r>
              <a:rPr sz="1500" dirty="0">
                <a:latin typeface="Open Sans"/>
                <a:cs typeface="Open Sans"/>
              </a:rPr>
              <a:t>are</a:t>
            </a:r>
            <a:r>
              <a:rPr sz="1500" spc="25" dirty="0">
                <a:latin typeface="Open Sans"/>
                <a:cs typeface="Open Sans"/>
              </a:rPr>
              <a:t> </a:t>
            </a:r>
            <a:r>
              <a:rPr sz="1500" spc="-10" dirty="0">
                <a:latin typeface="Open Sans"/>
                <a:cs typeface="Open Sans"/>
              </a:rPr>
              <a:t>retrieved</a:t>
            </a:r>
            <a:endParaRPr sz="1500">
              <a:latin typeface="Open Sans"/>
              <a:cs typeface="Open Sans"/>
            </a:endParaRPr>
          </a:p>
          <a:p>
            <a:pPr marL="507365" indent="-345440">
              <a:lnSpc>
                <a:spcPts val="1770"/>
              </a:lnSpc>
              <a:buFont typeface="Arial"/>
              <a:buChar char="●"/>
              <a:tabLst>
                <a:tab pos="507365" algn="l"/>
              </a:tabLst>
            </a:pPr>
            <a:r>
              <a:rPr sz="1500" dirty="0">
                <a:latin typeface="Open Sans"/>
                <a:cs typeface="Open Sans"/>
              </a:rPr>
              <a:t>Measuring</a:t>
            </a:r>
            <a:r>
              <a:rPr sz="1500" spc="20" dirty="0">
                <a:latin typeface="Open Sans"/>
                <a:cs typeface="Open Sans"/>
              </a:rPr>
              <a:t> </a:t>
            </a:r>
            <a:r>
              <a:rPr sz="1500" dirty="0">
                <a:latin typeface="Open Sans"/>
                <a:cs typeface="Open Sans"/>
              </a:rPr>
              <a:t>how</a:t>
            </a:r>
            <a:r>
              <a:rPr sz="1500" spc="20" dirty="0">
                <a:latin typeface="Open Sans"/>
                <a:cs typeface="Open Sans"/>
              </a:rPr>
              <a:t> </a:t>
            </a:r>
            <a:r>
              <a:rPr sz="1500" dirty="0">
                <a:latin typeface="Open Sans"/>
                <a:cs typeface="Open Sans"/>
              </a:rPr>
              <a:t>early</a:t>
            </a:r>
            <a:r>
              <a:rPr sz="1500" spc="25" dirty="0">
                <a:latin typeface="Open Sans"/>
                <a:cs typeface="Open Sans"/>
              </a:rPr>
              <a:t> </a:t>
            </a:r>
            <a:r>
              <a:rPr sz="1500" dirty="0">
                <a:latin typeface="Open Sans"/>
                <a:cs typeface="Open Sans"/>
              </a:rPr>
              <a:t>relevant</a:t>
            </a:r>
            <a:r>
              <a:rPr sz="1500" spc="20" dirty="0">
                <a:latin typeface="Open Sans"/>
                <a:cs typeface="Open Sans"/>
              </a:rPr>
              <a:t> </a:t>
            </a:r>
            <a:r>
              <a:rPr sz="1500" dirty="0">
                <a:latin typeface="Open Sans"/>
                <a:cs typeface="Open Sans"/>
              </a:rPr>
              <a:t>items</a:t>
            </a:r>
            <a:r>
              <a:rPr sz="1500" spc="20" dirty="0">
                <a:latin typeface="Open Sans"/>
                <a:cs typeface="Open Sans"/>
              </a:rPr>
              <a:t> </a:t>
            </a:r>
            <a:r>
              <a:rPr sz="1500" spc="-10" dirty="0">
                <a:latin typeface="Open Sans"/>
                <a:cs typeface="Open Sans"/>
              </a:rPr>
              <a:t>appear</a:t>
            </a:r>
            <a:endParaRPr sz="1500">
              <a:latin typeface="Open Sans"/>
              <a:cs typeface="Open Sans"/>
            </a:endParaRPr>
          </a:p>
          <a:p>
            <a:pPr marL="50800">
              <a:lnSpc>
                <a:spcPct val="100000"/>
              </a:lnSpc>
              <a:spcBef>
                <a:spcPts val="1135"/>
              </a:spcBef>
            </a:pPr>
            <a:r>
              <a:rPr sz="1500" spc="-10" dirty="0">
                <a:latin typeface="Open Sans"/>
                <a:cs typeface="Open Sans"/>
              </a:rPr>
              <a:t>Challenges:</a:t>
            </a:r>
            <a:endParaRPr sz="1500">
              <a:latin typeface="Open Sans"/>
              <a:cs typeface="Open Sans"/>
            </a:endParaRPr>
          </a:p>
          <a:p>
            <a:pPr marL="507365" indent="-345440">
              <a:lnSpc>
                <a:spcPts val="1770"/>
              </a:lnSpc>
              <a:spcBef>
                <a:spcPts val="1140"/>
              </a:spcBef>
              <a:buFont typeface="Arial"/>
              <a:buChar char="●"/>
              <a:tabLst>
                <a:tab pos="507365" algn="l"/>
              </a:tabLst>
            </a:pPr>
            <a:r>
              <a:rPr sz="1500" dirty="0">
                <a:latin typeface="Open Sans"/>
                <a:cs typeface="Open Sans"/>
              </a:rPr>
              <a:t>Multiple</a:t>
            </a:r>
            <a:r>
              <a:rPr sz="1500" spc="15" dirty="0">
                <a:latin typeface="Open Sans"/>
                <a:cs typeface="Open Sans"/>
              </a:rPr>
              <a:t> </a:t>
            </a:r>
            <a:r>
              <a:rPr sz="1500" dirty="0">
                <a:latin typeface="Open Sans"/>
                <a:cs typeface="Open Sans"/>
              </a:rPr>
              <a:t>relevant</a:t>
            </a:r>
            <a:r>
              <a:rPr sz="1500" spc="20" dirty="0">
                <a:latin typeface="Open Sans"/>
                <a:cs typeface="Open Sans"/>
              </a:rPr>
              <a:t> </a:t>
            </a:r>
            <a:r>
              <a:rPr sz="1500" dirty="0">
                <a:latin typeface="Open Sans"/>
                <a:cs typeface="Open Sans"/>
              </a:rPr>
              <a:t>items</a:t>
            </a:r>
            <a:r>
              <a:rPr sz="1500" spc="20" dirty="0">
                <a:latin typeface="Open Sans"/>
                <a:cs typeface="Open Sans"/>
              </a:rPr>
              <a:t> </a:t>
            </a:r>
            <a:r>
              <a:rPr sz="1500" dirty="0">
                <a:latin typeface="Open Sans"/>
                <a:cs typeface="Open Sans"/>
              </a:rPr>
              <a:t>per</a:t>
            </a:r>
            <a:r>
              <a:rPr sz="1500" spc="20" dirty="0">
                <a:latin typeface="Open Sans"/>
                <a:cs typeface="Open Sans"/>
              </a:rPr>
              <a:t> </a:t>
            </a:r>
            <a:r>
              <a:rPr sz="1500" spc="-10" dirty="0">
                <a:latin typeface="Open Sans"/>
                <a:cs typeface="Open Sans"/>
              </a:rPr>
              <a:t>query</a:t>
            </a:r>
            <a:endParaRPr sz="1500">
              <a:latin typeface="Open Sans"/>
              <a:cs typeface="Open Sans"/>
            </a:endParaRPr>
          </a:p>
          <a:p>
            <a:pPr marL="507365" indent="-345440">
              <a:lnSpc>
                <a:spcPts val="1739"/>
              </a:lnSpc>
              <a:buFont typeface="Arial"/>
              <a:buChar char="●"/>
              <a:tabLst>
                <a:tab pos="507365" algn="l"/>
              </a:tabLst>
            </a:pPr>
            <a:r>
              <a:rPr sz="1500" dirty="0">
                <a:latin typeface="Open Sans"/>
                <a:cs typeface="Open Sans"/>
              </a:rPr>
              <a:t>Large</a:t>
            </a:r>
            <a:r>
              <a:rPr sz="1500" spc="15" dirty="0">
                <a:latin typeface="Open Sans"/>
                <a:cs typeface="Open Sans"/>
              </a:rPr>
              <a:t> </a:t>
            </a:r>
            <a:r>
              <a:rPr sz="1500" dirty="0">
                <a:latin typeface="Open Sans"/>
                <a:cs typeface="Open Sans"/>
              </a:rPr>
              <a:t>datasets</a:t>
            </a:r>
            <a:r>
              <a:rPr sz="1500" spc="20" dirty="0">
                <a:latin typeface="Open Sans"/>
                <a:cs typeface="Open Sans"/>
              </a:rPr>
              <a:t> </a:t>
            </a:r>
            <a:r>
              <a:rPr sz="1500" dirty="0">
                <a:latin typeface="Open Sans"/>
                <a:cs typeface="Open Sans"/>
              </a:rPr>
              <a:t>(millions</a:t>
            </a:r>
            <a:r>
              <a:rPr sz="1500" spc="15" dirty="0">
                <a:latin typeface="Open Sans"/>
                <a:cs typeface="Open Sans"/>
              </a:rPr>
              <a:t> </a:t>
            </a:r>
            <a:r>
              <a:rPr sz="1500" dirty="0">
                <a:latin typeface="Open Sans"/>
                <a:cs typeface="Open Sans"/>
              </a:rPr>
              <a:t>of</a:t>
            </a:r>
            <a:r>
              <a:rPr sz="1500" spc="20" dirty="0">
                <a:latin typeface="Open Sans"/>
                <a:cs typeface="Open Sans"/>
              </a:rPr>
              <a:t> </a:t>
            </a:r>
            <a:r>
              <a:rPr sz="1500" spc="-10" dirty="0">
                <a:latin typeface="Open Sans"/>
                <a:cs typeface="Open Sans"/>
              </a:rPr>
              <a:t>images)</a:t>
            </a:r>
            <a:endParaRPr sz="1500">
              <a:latin typeface="Open Sans"/>
              <a:cs typeface="Open Sans"/>
            </a:endParaRPr>
          </a:p>
          <a:p>
            <a:pPr marL="507365" indent="-345440">
              <a:lnSpc>
                <a:spcPts val="1770"/>
              </a:lnSpc>
              <a:buFont typeface="Arial"/>
              <a:buChar char="●"/>
              <a:tabLst>
                <a:tab pos="507365" algn="l"/>
              </a:tabLst>
            </a:pPr>
            <a:r>
              <a:rPr sz="1500" dirty="0">
                <a:latin typeface="Open Sans"/>
                <a:cs typeface="Open Sans"/>
              </a:rPr>
              <a:t>Imbalanced</a:t>
            </a:r>
            <a:r>
              <a:rPr sz="1500" spc="30" dirty="0">
                <a:latin typeface="Open Sans"/>
                <a:cs typeface="Open Sans"/>
              </a:rPr>
              <a:t> </a:t>
            </a:r>
            <a:r>
              <a:rPr sz="1500" dirty="0">
                <a:latin typeface="Open Sans"/>
                <a:cs typeface="Open Sans"/>
              </a:rPr>
              <a:t>relevance</a:t>
            </a:r>
            <a:r>
              <a:rPr sz="1500" spc="30" dirty="0">
                <a:latin typeface="Open Sans"/>
                <a:cs typeface="Open Sans"/>
              </a:rPr>
              <a:t> </a:t>
            </a:r>
            <a:r>
              <a:rPr sz="1500" spc="-10" dirty="0">
                <a:latin typeface="Open Sans"/>
                <a:cs typeface="Open Sans"/>
              </a:rPr>
              <a:t>distribution</a:t>
            </a:r>
            <a:endParaRPr sz="1500">
              <a:latin typeface="Open Sans"/>
              <a:cs typeface="Open San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776605"/>
          </a:xfrm>
          <a:custGeom>
            <a:avLst/>
            <a:gdLst/>
            <a:ahLst/>
            <a:cxnLst/>
            <a:rect l="l" t="t" r="r" b="b"/>
            <a:pathLst>
              <a:path w="9144000" h="776605">
                <a:moveTo>
                  <a:pt x="9143999" y="776099"/>
                </a:moveTo>
                <a:lnTo>
                  <a:pt x="0" y="7760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776099"/>
                </a:lnTo>
                <a:close/>
              </a:path>
            </a:pathLst>
          </a:custGeom>
          <a:solidFill>
            <a:srgbClr val="981E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4546" rIns="0" bIns="0" rtlCol="0">
            <a:spAutoFit/>
          </a:bodyPr>
          <a:lstStyle/>
          <a:p>
            <a:pPr marL="24130">
              <a:lnSpc>
                <a:spcPct val="100000"/>
              </a:lnSpc>
              <a:spcBef>
                <a:spcPts val="100"/>
              </a:spcBef>
            </a:pPr>
            <a:r>
              <a:rPr sz="2300" dirty="0"/>
              <a:t>Formal</a:t>
            </a:r>
            <a:r>
              <a:rPr sz="2300" spc="-35" dirty="0"/>
              <a:t> </a:t>
            </a:r>
            <a:r>
              <a:rPr sz="2300" dirty="0"/>
              <a:t>Problem</a:t>
            </a:r>
            <a:r>
              <a:rPr sz="2300" spc="-30" dirty="0"/>
              <a:t> </a:t>
            </a:r>
            <a:r>
              <a:rPr sz="2300" spc="-10" dirty="0"/>
              <a:t>Definition</a:t>
            </a:r>
            <a:endParaRPr sz="230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02600" y="51874"/>
            <a:ext cx="525174" cy="60665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4725" y="809072"/>
            <a:ext cx="6256020" cy="3261995"/>
          </a:xfrm>
          <a:prstGeom prst="rect">
            <a:avLst/>
          </a:prstGeom>
        </p:spPr>
        <p:txBody>
          <a:bodyPr vert="horz" wrap="square" lIns="0" tIns="153035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1205"/>
              </a:spcBef>
            </a:pPr>
            <a:r>
              <a:rPr sz="1700" dirty="0">
                <a:latin typeface="Open Sans"/>
                <a:cs typeface="Open Sans"/>
              </a:rPr>
              <a:t>A</a:t>
            </a:r>
            <a:r>
              <a:rPr sz="1700" spc="-15" dirty="0">
                <a:latin typeface="Open Sans"/>
                <a:cs typeface="Open Sans"/>
              </a:rPr>
              <a:t> </a:t>
            </a:r>
            <a:r>
              <a:rPr sz="1700" dirty="0">
                <a:latin typeface="Open Sans"/>
                <a:cs typeface="Open Sans"/>
              </a:rPr>
              <a:t>good</a:t>
            </a:r>
            <a:r>
              <a:rPr sz="1700" spc="-20" dirty="0">
                <a:latin typeface="Open Sans"/>
                <a:cs typeface="Open Sans"/>
              </a:rPr>
              <a:t> </a:t>
            </a:r>
            <a:r>
              <a:rPr sz="1700" dirty="0">
                <a:latin typeface="Open Sans"/>
                <a:cs typeface="Open Sans"/>
              </a:rPr>
              <a:t>evaluation</a:t>
            </a:r>
            <a:r>
              <a:rPr sz="1700" spc="-15" dirty="0">
                <a:latin typeface="Open Sans"/>
                <a:cs typeface="Open Sans"/>
              </a:rPr>
              <a:t> </a:t>
            </a:r>
            <a:r>
              <a:rPr sz="1700" dirty="0">
                <a:latin typeface="Open Sans"/>
                <a:cs typeface="Open Sans"/>
              </a:rPr>
              <a:t>metric</a:t>
            </a:r>
            <a:r>
              <a:rPr sz="1700" spc="-15" dirty="0">
                <a:latin typeface="Open Sans"/>
                <a:cs typeface="Open Sans"/>
              </a:rPr>
              <a:t> </a:t>
            </a:r>
            <a:r>
              <a:rPr sz="1700" spc="-10" dirty="0">
                <a:latin typeface="Open Sans"/>
                <a:cs typeface="Open Sans"/>
              </a:rPr>
              <a:t>should:</a:t>
            </a:r>
            <a:endParaRPr sz="1700">
              <a:latin typeface="Open Sans"/>
              <a:cs typeface="Open Sans"/>
            </a:endParaRPr>
          </a:p>
          <a:p>
            <a:pPr marL="469265" indent="-355600">
              <a:lnSpc>
                <a:spcPts val="1995"/>
              </a:lnSpc>
              <a:spcBef>
                <a:spcPts val="1110"/>
              </a:spcBef>
              <a:buSzPct val="97058"/>
              <a:buFont typeface="Arial"/>
              <a:buChar char="●"/>
              <a:tabLst>
                <a:tab pos="469265" algn="l"/>
              </a:tabLst>
            </a:pPr>
            <a:r>
              <a:rPr sz="1700" dirty="0">
                <a:latin typeface="Open Sans"/>
                <a:cs typeface="Open Sans"/>
              </a:rPr>
              <a:t>Reward</a:t>
            </a:r>
            <a:r>
              <a:rPr sz="1700" spc="-40" dirty="0">
                <a:latin typeface="Open Sans"/>
                <a:cs typeface="Open Sans"/>
              </a:rPr>
              <a:t> </a:t>
            </a:r>
            <a:r>
              <a:rPr sz="1700" dirty="0">
                <a:latin typeface="Open Sans"/>
                <a:cs typeface="Open Sans"/>
              </a:rPr>
              <a:t>retrieving</a:t>
            </a:r>
            <a:r>
              <a:rPr sz="1700" spc="-40" dirty="0">
                <a:latin typeface="Open Sans"/>
                <a:cs typeface="Open Sans"/>
              </a:rPr>
              <a:t> </a:t>
            </a:r>
            <a:r>
              <a:rPr sz="1700" dirty="0">
                <a:latin typeface="Open Sans"/>
                <a:cs typeface="Open Sans"/>
              </a:rPr>
              <a:t>relevant</a:t>
            </a:r>
            <a:r>
              <a:rPr sz="1700" spc="-35" dirty="0">
                <a:latin typeface="Open Sans"/>
                <a:cs typeface="Open Sans"/>
              </a:rPr>
              <a:t> </a:t>
            </a:r>
            <a:r>
              <a:rPr sz="1700" spc="-10" dirty="0">
                <a:latin typeface="Open Sans"/>
                <a:cs typeface="Open Sans"/>
              </a:rPr>
              <a:t>items</a:t>
            </a:r>
            <a:endParaRPr sz="1700">
              <a:latin typeface="Open Sans"/>
              <a:cs typeface="Open Sans"/>
            </a:endParaRPr>
          </a:p>
          <a:p>
            <a:pPr marL="469265" indent="-355600">
              <a:lnSpc>
                <a:spcPts val="1950"/>
              </a:lnSpc>
              <a:buSzPct val="97058"/>
              <a:buFont typeface="Arial"/>
              <a:buChar char="●"/>
              <a:tabLst>
                <a:tab pos="469265" algn="l"/>
              </a:tabLst>
            </a:pPr>
            <a:r>
              <a:rPr sz="1700" dirty="0">
                <a:latin typeface="Open Sans"/>
                <a:cs typeface="Open Sans"/>
              </a:rPr>
              <a:t>Penalize</a:t>
            </a:r>
            <a:r>
              <a:rPr sz="1700" spc="-40" dirty="0">
                <a:latin typeface="Open Sans"/>
                <a:cs typeface="Open Sans"/>
              </a:rPr>
              <a:t> </a:t>
            </a:r>
            <a:r>
              <a:rPr sz="1700" dirty="0">
                <a:latin typeface="Open Sans"/>
                <a:cs typeface="Open Sans"/>
              </a:rPr>
              <a:t>irrelevant</a:t>
            </a:r>
            <a:r>
              <a:rPr sz="1700" spc="-40" dirty="0">
                <a:latin typeface="Open Sans"/>
                <a:cs typeface="Open Sans"/>
              </a:rPr>
              <a:t> </a:t>
            </a:r>
            <a:r>
              <a:rPr sz="1700" spc="-10" dirty="0">
                <a:latin typeface="Open Sans"/>
                <a:cs typeface="Open Sans"/>
              </a:rPr>
              <a:t>items</a:t>
            </a:r>
            <a:endParaRPr sz="1700">
              <a:latin typeface="Open Sans"/>
              <a:cs typeface="Open Sans"/>
            </a:endParaRPr>
          </a:p>
          <a:p>
            <a:pPr marL="469265" indent="-355600">
              <a:lnSpc>
                <a:spcPts val="1950"/>
              </a:lnSpc>
              <a:buSzPct val="97058"/>
              <a:buFont typeface="Arial"/>
              <a:buChar char="●"/>
              <a:tabLst>
                <a:tab pos="469265" algn="l"/>
              </a:tabLst>
            </a:pPr>
            <a:r>
              <a:rPr sz="1700" dirty="0">
                <a:latin typeface="Open Sans"/>
                <a:cs typeface="Open Sans"/>
              </a:rPr>
              <a:t>Reward</a:t>
            </a:r>
            <a:r>
              <a:rPr sz="1700" spc="-30" dirty="0">
                <a:latin typeface="Open Sans"/>
                <a:cs typeface="Open Sans"/>
              </a:rPr>
              <a:t> </a:t>
            </a:r>
            <a:r>
              <a:rPr sz="1700" dirty="0">
                <a:latin typeface="Open Sans"/>
                <a:cs typeface="Open Sans"/>
              </a:rPr>
              <a:t>early</a:t>
            </a:r>
            <a:r>
              <a:rPr sz="1700" spc="-30" dirty="0">
                <a:latin typeface="Open Sans"/>
                <a:cs typeface="Open Sans"/>
              </a:rPr>
              <a:t> </a:t>
            </a:r>
            <a:r>
              <a:rPr sz="1700" dirty="0">
                <a:latin typeface="Open Sans"/>
                <a:cs typeface="Open Sans"/>
              </a:rPr>
              <a:t>ranking</a:t>
            </a:r>
            <a:r>
              <a:rPr sz="1700" spc="-25" dirty="0">
                <a:latin typeface="Open Sans"/>
                <a:cs typeface="Open Sans"/>
              </a:rPr>
              <a:t> </a:t>
            </a:r>
            <a:r>
              <a:rPr sz="1700" dirty="0">
                <a:latin typeface="Open Sans"/>
                <a:cs typeface="Open Sans"/>
              </a:rPr>
              <a:t>of</a:t>
            </a:r>
            <a:r>
              <a:rPr sz="1700" spc="-25" dirty="0">
                <a:latin typeface="Open Sans"/>
                <a:cs typeface="Open Sans"/>
              </a:rPr>
              <a:t> </a:t>
            </a:r>
            <a:r>
              <a:rPr sz="1700" dirty="0">
                <a:latin typeface="Open Sans"/>
                <a:cs typeface="Open Sans"/>
              </a:rPr>
              <a:t>relevant</a:t>
            </a:r>
            <a:r>
              <a:rPr sz="1700" spc="-20" dirty="0">
                <a:latin typeface="Open Sans"/>
                <a:cs typeface="Open Sans"/>
              </a:rPr>
              <a:t> </a:t>
            </a:r>
            <a:r>
              <a:rPr sz="1700" spc="-10" dirty="0">
                <a:latin typeface="Open Sans"/>
                <a:cs typeface="Open Sans"/>
              </a:rPr>
              <a:t>items</a:t>
            </a:r>
            <a:endParaRPr sz="1700">
              <a:latin typeface="Open Sans"/>
              <a:cs typeface="Open Sans"/>
            </a:endParaRPr>
          </a:p>
          <a:p>
            <a:pPr marL="469265" indent="-355600">
              <a:lnSpc>
                <a:spcPts val="1995"/>
              </a:lnSpc>
              <a:buSzPct val="97058"/>
              <a:buFont typeface="Arial"/>
              <a:buChar char="●"/>
              <a:tabLst>
                <a:tab pos="469265" algn="l"/>
              </a:tabLst>
            </a:pPr>
            <a:r>
              <a:rPr sz="1700" dirty="0">
                <a:latin typeface="Open Sans"/>
                <a:cs typeface="Open Sans"/>
              </a:rPr>
              <a:t>Penalize</a:t>
            </a:r>
            <a:r>
              <a:rPr sz="1700" spc="-25" dirty="0">
                <a:latin typeface="Open Sans"/>
                <a:cs typeface="Open Sans"/>
              </a:rPr>
              <a:t> </a:t>
            </a:r>
            <a:r>
              <a:rPr sz="1700" dirty="0">
                <a:latin typeface="Open Sans"/>
                <a:cs typeface="Open Sans"/>
              </a:rPr>
              <a:t>late</a:t>
            </a:r>
            <a:r>
              <a:rPr sz="1700" spc="-25" dirty="0">
                <a:latin typeface="Open Sans"/>
                <a:cs typeface="Open Sans"/>
              </a:rPr>
              <a:t> </a:t>
            </a:r>
            <a:r>
              <a:rPr sz="1700" dirty="0">
                <a:latin typeface="Open Sans"/>
                <a:cs typeface="Open Sans"/>
              </a:rPr>
              <a:t>ranking</a:t>
            </a:r>
            <a:r>
              <a:rPr sz="1700" spc="-30" dirty="0">
                <a:latin typeface="Open Sans"/>
                <a:cs typeface="Open Sans"/>
              </a:rPr>
              <a:t> </a:t>
            </a:r>
            <a:r>
              <a:rPr sz="1700" dirty="0">
                <a:latin typeface="Open Sans"/>
                <a:cs typeface="Open Sans"/>
              </a:rPr>
              <a:t>of</a:t>
            </a:r>
            <a:r>
              <a:rPr sz="1700" spc="-25" dirty="0">
                <a:latin typeface="Open Sans"/>
                <a:cs typeface="Open Sans"/>
              </a:rPr>
              <a:t> </a:t>
            </a:r>
            <a:r>
              <a:rPr sz="1700" dirty="0">
                <a:latin typeface="Open Sans"/>
                <a:cs typeface="Open Sans"/>
              </a:rPr>
              <a:t>relevant</a:t>
            </a:r>
            <a:r>
              <a:rPr sz="1700" spc="-20" dirty="0">
                <a:latin typeface="Open Sans"/>
                <a:cs typeface="Open Sans"/>
              </a:rPr>
              <a:t> </a:t>
            </a:r>
            <a:r>
              <a:rPr sz="1700" spc="-10" dirty="0">
                <a:latin typeface="Open Sans"/>
                <a:cs typeface="Open Sans"/>
              </a:rPr>
              <a:t>items</a:t>
            </a:r>
            <a:endParaRPr sz="17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sz="1700" dirty="0">
                <a:latin typeface="Open Sans"/>
                <a:cs typeface="Open Sans"/>
              </a:rPr>
              <a:t>Additional</a:t>
            </a:r>
            <a:r>
              <a:rPr sz="1700" spc="-45" dirty="0">
                <a:latin typeface="Open Sans"/>
                <a:cs typeface="Open Sans"/>
              </a:rPr>
              <a:t> </a:t>
            </a:r>
            <a:r>
              <a:rPr sz="1700" spc="-10" dirty="0">
                <a:latin typeface="Open Sans"/>
                <a:cs typeface="Open Sans"/>
              </a:rPr>
              <a:t>considerations:</a:t>
            </a:r>
            <a:endParaRPr sz="1700">
              <a:latin typeface="Open Sans"/>
              <a:cs typeface="Open Sans"/>
            </a:endParaRPr>
          </a:p>
          <a:p>
            <a:pPr marL="469265" indent="-355600">
              <a:lnSpc>
                <a:spcPts val="1995"/>
              </a:lnSpc>
              <a:spcBef>
                <a:spcPts val="1110"/>
              </a:spcBef>
              <a:buSzPct val="97058"/>
              <a:buFont typeface="Arial"/>
              <a:buChar char="●"/>
              <a:tabLst>
                <a:tab pos="469265" algn="l"/>
              </a:tabLst>
            </a:pPr>
            <a:r>
              <a:rPr sz="1700" dirty="0">
                <a:latin typeface="Open Sans"/>
                <a:cs typeface="Open Sans"/>
              </a:rPr>
              <a:t>Scalability</a:t>
            </a:r>
            <a:r>
              <a:rPr sz="1700" spc="-35" dirty="0">
                <a:latin typeface="Open Sans"/>
                <a:cs typeface="Open Sans"/>
              </a:rPr>
              <a:t> </a:t>
            </a:r>
            <a:r>
              <a:rPr sz="1700" dirty="0">
                <a:latin typeface="Open Sans"/>
                <a:cs typeface="Open Sans"/>
              </a:rPr>
              <a:t>for</a:t>
            </a:r>
            <a:r>
              <a:rPr sz="1700" spc="-30" dirty="0">
                <a:latin typeface="Open Sans"/>
                <a:cs typeface="Open Sans"/>
              </a:rPr>
              <a:t> </a:t>
            </a:r>
            <a:r>
              <a:rPr sz="1700" dirty="0">
                <a:latin typeface="Open Sans"/>
                <a:cs typeface="Open Sans"/>
              </a:rPr>
              <a:t>large</a:t>
            </a:r>
            <a:r>
              <a:rPr sz="1700" spc="-25" dirty="0">
                <a:latin typeface="Open Sans"/>
                <a:cs typeface="Open Sans"/>
              </a:rPr>
              <a:t> </a:t>
            </a:r>
            <a:r>
              <a:rPr sz="1700" spc="-10" dirty="0">
                <a:latin typeface="Open Sans"/>
                <a:cs typeface="Open Sans"/>
              </a:rPr>
              <a:t>datasets</a:t>
            </a:r>
            <a:endParaRPr sz="1700">
              <a:latin typeface="Open Sans"/>
              <a:cs typeface="Open Sans"/>
            </a:endParaRPr>
          </a:p>
          <a:p>
            <a:pPr marL="469265" indent="-355600">
              <a:lnSpc>
                <a:spcPts val="1950"/>
              </a:lnSpc>
              <a:buSzPct val="97058"/>
              <a:buFont typeface="Arial"/>
              <a:buChar char="●"/>
              <a:tabLst>
                <a:tab pos="469265" algn="l"/>
              </a:tabLst>
            </a:pPr>
            <a:r>
              <a:rPr sz="1700" dirty="0">
                <a:latin typeface="Open Sans"/>
                <a:cs typeface="Open Sans"/>
              </a:rPr>
              <a:t>Interpretability</a:t>
            </a:r>
            <a:r>
              <a:rPr sz="1700" spc="-45" dirty="0">
                <a:latin typeface="Open Sans"/>
                <a:cs typeface="Open Sans"/>
              </a:rPr>
              <a:t> </a:t>
            </a:r>
            <a:r>
              <a:rPr sz="1700" dirty="0">
                <a:latin typeface="Open Sans"/>
                <a:cs typeface="Open Sans"/>
              </a:rPr>
              <a:t>of</a:t>
            </a:r>
            <a:r>
              <a:rPr sz="1700" spc="-40" dirty="0">
                <a:latin typeface="Open Sans"/>
                <a:cs typeface="Open Sans"/>
              </a:rPr>
              <a:t> </a:t>
            </a:r>
            <a:r>
              <a:rPr sz="1700" spc="-10" dirty="0">
                <a:latin typeface="Open Sans"/>
                <a:cs typeface="Open Sans"/>
              </a:rPr>
              <a:t>results</a:t>
            </a:r>
            <a:endParaRPr sz="1700">
              <a:latin typeface="Open Sans"/>
              <a:cs typeface="Open Sans"/>
            </a:endParaRPr>
          </a:p>
          <a:p>
            <a:pPr marL="469265" indent="-355600">
              <a:lnSpc>
                <a:spcPts val="1995"/>
              </a:lnSpc>
              <a:buSzPct val="97058"/>
              <a:buFont typeface="Arial"/>
              <a:buChar char="●"/>
              <a:tabLst>
                <a:tab pos="469265" algn="l"/>
              </a:tabLst>
            </a:pPr>
            <a:r>
              <a:rPr sz="1700" dirty="0">
                <a:latin typeface="Open Sans"/>
                <a:cs typeface="Open Sans"/>
              </a:rPr>
              <a:t>Sensitivity</a:t>
            </a:r>
            <a:r>
              <a:rPr sz="1700" spc="-35" dirty="0">
                <a:latin typeface="Open Sans"/>
                <a:cs typeface="Open Sans"/>
              </a:rPr>
              <a:t> </a:t>
            </a:r>
            <a:r>
              <a:rPr sz="1700" dirty="0">
                <a:latin typeface="Open Sans"/>
                <a:cs typeface="Open Sans"/>
              </a:rPr>
              <a:t>to</a:t>
            </a:r>
            <a:r>
              <a:rPr sz="1700" spc="-30" dirty="0">
                <a:latin typeface="Open Sans"/>
                <a:cs typeface="Open Sans"/>
              </a:rPr>
              <a:t> </a:t>
            </a:r>
            <a:r>
              <a:rPr sz="1700" dirty="0">
                <a:latin typeface="Open Sans"/>
                <a:cs typeface="Open Sans"/>
              </a:rPr>
              <a:t>ranking</a:t>
            </a:r>
            <a:r>
              <a:rPr sz="1700" spc="-30" dirty="0">
                <a:latin typeface="Open Sans"/>
                <a:cs typeface="Open Sans"/>
              </a:rPr>
              <a:t> </a:t>
            </a:r>
            <a:r>
              <a:rPr sz="1700" spc="-10" dirty="0">
                <a:latin typeface="Open Sans"/>
                <a:cs typeface="Open Sans"/>
              </a:rPr>
              <a:t>errors</a:t>
            </a:r>
            <a:endParaRPr sz="17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1110"/>
              </a:spcBef>
            </a:pPr>
            <a:r>
              <a:rPr sz="1700" dirty="0">
                <a:latin typeface="Open Sans"/>
                <a:cs typeface="Open Sans"/>
              </a:rPr>
              <a:t>No</a:t>
            </a:r>
            <a:r>
              <a:rPr sz="1700" spc="-30" dirty="0">
                <a:latin typeface="Open Sans"/>
                <a:cs typeface="Open Sans"/>
              </a:rPr>
              <a:t> </a:t>
            </a:r>
            <a:r>
              <a:rPr sz="1700" dirty="0">
                <a:latin typeface="Open Sans"/>
                <a:cs typeface="Open Sans"/>
              </a:rPr>
              <a:t>single</a:t>
            </a:r>
            <a:r>
              <a:rPr sz="1700" spc="-20" dirty="0">
                <a:latin typeface="Open Sans"/>
                <a:cs typeface="Open Sans"/>
              </a:rPr>
              <a:t> </a:t>
            </a:r>
            <a:r>
              <a:rPr sz="1700" dirty="0">
                <a:latin typeface="Open Sans"/>
                <a:cs typeface="Open Sans"/>
              </a:rPr>
              <a:t>metric</a:t>
            </a:r>
            <a:r>
              <a:rPr sz="1700" spc="-20" dirty="0">
                <a:latin typeface="Open Sans"/>
                <a:cs typeface="Open Sans"/>
              </a:rPr>
              <a:t> </a:t>
            </a:r>
            <a:r>
              <a:rPr sz="1700" dirty="0">
                <a:latin typeface="Open Sans"/>
                <a:cs typeface="Open Sans"/>
              </a:rPr>
              <a:t>captures</a:t>
            </a:r>
            <a:r>
              <a:rPr sz="1700" spc="-20" dirty="0">
                <a:latin typeface="Open Sans"/>
                <a:cs typeface="Open Sans"/>
              </a:rPr>
              <a:t> </a:t>
            </a:r>
            <a:r>
              <a:rPr sz="1700" dirty="0">
                <a:latin typeface="Open Sans"/>
                <a:cs typeface="Open Sans"/>
              </a:rPr>
              <a:t>everything</a:t>
            </a:r>
            <a:r>
              <a:rPr sz="1700" spc="5" dirty="0">
                <a:latin typeface="Open Sans"/>
                <a:cs typeface="Open Sans"/>
              </a:rPr>
              <a:t> </a:t>
            </a:r>
            <a:r>
              <a:rPr sz="1700" dirty="0">
                <a:latin typeface="Arial"/>
                <a:cs typeface="Arial"/>
              </a:rPr>
              <a:t>→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Open Sans"/>
                <a:cs typeface="Open Sans"/>
              </a:rPr>
              <a:t>need</a:t>
            </a:r>
            <a:r>
              <a:rPr sz="1700" spc="-25" dirty="0">
                <a:latin typeface="Open Sans"/>
                <a:cs typeface="Open Sans"/>
              </a:rPr>
              <a:t> </a:t>
            </a:r>
            <a:r>
              <a:rPr sz="1700" dirty="0">
                <a:latin typeface="Open Sans"/>
                <a:cs typeface="Open Sans"/>
              </a:rPr>
              <a:t>multiple</a:t>
            </a:r>
            <a:r>
              <a:rPr sz="1700" spc="-15" dirty="0">
                <a:latin typeface="Open Sans"/>
                <a:cs typeface="Open Sans"/>
              </a:rPr>
              <a:t> </a:t>
            </a:r>
            <a:r>
              <a:rPr sz="1700" spc="-10" dirty="0">
                <a:latin typeface="Open Sans"/>
                <a:cs typeface="Open Sans"/>
              </a:rPr>
              <a:t>metrics</a:t>
            </a:r>
            <a:endParaRPr sz="1700">
              <a:latin typeface="Open Sans"/>
              <a:cs typeface="Open San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723900"/>
          </a:xfrm>
          <a:custGeom>
            <a:avLst/>
            <a:gdLst/>
            <a:ahLst/>
            <a:cxnLst/>
            <a:rect l="l" t="t" r="r" b="b"/>
            <a:pathLst>
              <a:path w="9144000" h="723900">
                <a:moveTo>
                  <a:pt x="9143999" y="723599"/>
                </a:moveTo>
                <a:lnTo>
                  <a:pt x="0" y="7235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723599"/>
                </a:lnTo>
                <a:close/>
              </a:path>
            </a:pathLst>
          </a:custGeom>
          <a:solidFill>
            <a:srgbClr val="981E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8296" rIns="0" bIns="0" rtlCol="0">
            <a:spAutoFit/>
          </a:bodyPr>
          <a:lstStyle/>
          <a:p>
            <a:pPr marL="24130">
              <a:lnSpc>
                <a:spcPct val="100000"/>
              </a:lnSpc>
              <a:spcBef>
                <a:spcPts val="100"/>
              </a:spcBef>
            </a:pPr>
            <a:r>
              <a:rPr sz="2300" dirty="0"/>
              <a:t>Evaluation</a:t>
            </a:r>
            <a:r>
              <a:rPr sz="2300" spc="-50" dirty="0"/>
              <a:t> </a:t>
            </a:r>
            <a:r>
              <a:rPr sz="2300" spc="-10" dirty="0"/>
              <a:t>Requirements</a:t>
            </a:r>
            <a:endParaRPr sz="230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02600" y="51874"/>
            <a:ext cx="525174" cy="60665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7453" y="1652486"/>
            <a:ext cx="5859780" cy="9118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56870" indent="-344170">
              <a:lnSpc>
                <a:spcPts val="1760"/>
              </a:lnSpc>
              <a:spcBef>
                <a:spcPts val="110"/>
              </a:spcBef>
              <a:buFont typeface="Arial"/>
              <a:buChar char="●"/>
              <a:tabLst>
                <a:tab pos="356870" algn="l"/>
              </a:tabLst>
            </a:pPr>
            <a:r>
              <a:rPr sz="1500" dirty="0">
                <a:latin typeface="Open Sans"/>
                <a:cs typeface="Open Sans"/>
              </a:rPr>
              <a:t>Measures</a:t>
            </a:r>
            <a:r>
              <a:rPr sz="1500" spc="-20" dirty="0">
                <a:latin typeface="Open Sans"/>
                <a:cs typeface="Open Sans"/>
              </a:rPr>
              <a:t> </a:t>
            </a:r>
            <a:r>
              <a:rPr sz="1500" dirty="0">
                <a:latin typeface="Open Sans"/>
                <a:cs typeface="Open Sans"/>
              </a:rPr>
              <a:t>how</a:t>
            </a:r>
            <a:r>
              <a:rPr sz="1500" spc="-15" dirty="0">
                <a:latin typeface="Open Sans"/>
                <a:cs typeface="Open Sans"/>
              </a:rPr>
              <a:t> </a:t>
            </a:r>
            <a:r>
              <a:rPr sz="1500" dirty="0">
                <a:latin typeface="Open Sans"/>
                <a:cs typeface="Open Sans"/>
              </a:rPr>
              <a:t>many</a:t>
            </a:r>
            <a:r>
              <a:rPr sz="1500" spc="-15" dirty="0">
                <a:latin typeface="Open Sans"/>
                <a:cs typeface="Open Sans"/>
              </a:rPr>
              <a:t> </a:t>
            </a:r>
            <a:r>
              <a:rPr sz="1500" dirty="0">
                <a:latin typeface="Open Sans"/>
                <a:cs typeface="Open Sans"/>
              </a:rPr>
              <a:t>relevant</a:t>
            </a:r>
            <a:r>
              <a:rPr sz="1500" spc="-15" dirty="0">
                <a:latin typeface="Open Sans"/>
                <a:cs typeface="Open Sans"/>
              </a:rPr>
              <a:t> </a:t>
            </a:r>
            <a:r>
              <a:rPr sz="1500" dirty="0">
                <a:latin typeface="Open Sans"/>
                <a:cs typeface="Open Sans"/>
              </a:rPr>
              <a:t>items</a:t>
            </a:r>
            <a:r>
              <a:rPr sz="1500" spc="-15" dirty="0">
                <a:latin typeface="Open Sans"/>
                <a:cs typeface="Open Sans"/>
              </a:rPr>
              <a:t> </a:t>
            </a:r>
            <a:r>
              <a:rPr sz="1500" dirty="0">
                <a:latin typeface="Open Sans"/>
                <a:cs typeface="Open Sans"/>
              </a:rPr>
              <a:t>are</a:t>
            </a:r>
            <a:r>
              <a:rPr sz="1500" spc="-15" dirty="0">
                <a:latin typeface="Open Sans"/>
                <a:cs typeface="Open Sans"/>
              </a:rPr>
              <a:t> </a:t>
            </a:r>
            <a:r>
              <a:rPr sz="1500" dirty="0">
                <a:latin typeface="Open Sans"/>
                <a:cs typeface="Open Sans"/>
              </a:rPr>
              <a:t>retrieved</a:t>
            </a:r>
            <a:r>
              <a:rPr sz="1500" spc="-15" dirty="0">
                <a:latin typeface="Open Sans"/>
                <a:cs typeface="Open Sans"/>
              </a:rPr>
              <a:t> </a:t>
            </a:r>
            <a:r>
              <a:rPr sz="1500" dirty="0">
                <a:latin typeface="Open Sans"/>
                <a:cs typeface="Open Sans"/>
              </a:rPr>
              <a:t>within</a:t>
            </a:r>
            <a:r>
              <a:rPr sz="1500" spc="-15" dirty="0">
                <a:latin typeface="Open Sans"/>
                <a:cs typeface="Open Sans"/>
              </a:rPr>
              <a:t> </a:t>
            </a:r>
            <a:r>
              <a:rPr sz="1500" dirty="0">
                <a:latin typeface="Open Sans"/>
                <a:cs typeface="Open Sans"/>
              </a:rPr>
              <a:t>top</a:t>
            </a:r>
            <a:r>
              <a:rPr sz="1500" spc="-15" dirty="0">
                <a:latin typeface="Open Sans"/>
                <a:cs typeface="Open Sans"/>
              </a:rPr>
              <a:t> </a:t>
            </a:r>
            <a:r>
              <a:rPr sz="1500" spc="-50" dirty="0">
                <a:latin typeface="Open Sans"/>
                <a:cs typeface="Open Sans"/>
              </a:rPr>
              <a:t>K</a:t>
            </a:r>
            <a:endParaRPr sz="1500">
              <a:latin typeface="Open Sans"/>
              <a:cs typeface="Open Sans"/>
            </a:endParaRPr>
          </a:p>
          <a:p>
            <a:pPr marL="356870" indent="-344170">
              <a:lnSpc>
                <a:spcPts val="1720"/>
              </a:lnSpc>
              <a:buFont typeface="Arial"/>
              <a:buChar char="●"/>
              <a:tabLst>
                <a:tab pos="356870" algn="l"/>
              </a:tabLst>
            </a:pPr>
            <a:r>
              <a:rPr sz="1500" dirty="0">
                <a:latin typeface="Open Sans"/>
                <a:cs typeface="Open Sans"/>
              </a:rPr>
              <a:t>Focuses on coverage, not</a:t>
            </a:r>
            <a:r>
              <a:rPr sz="1500" spc="5" dirty="0">
                <a:latin typeface="Open Sans"/>
                <a:cs typeface="Open Sans"/>
              </a:rPr>
              <a:t> </a:t>
            </a:r>
            <a:r>
              <a:rPr sz="1500" spc="-10" dirty="0">
                <a:latin typeface="Open Sans"/>
                <a:cs typeface="Open Sans"/>
              </a:rPr>
              <a:t>ranking</a:t>
            </a:r>
            <a:endParaRPr sz="1500">
              <a:latin typeface="Open Sans"/>
              <a:cs typeface="Open Sans"/>
            </a:endParaRPr>
          </a:p>
          <a:p>
            <a:pPr marL="356870" indent="-344170">
              <a:lnSpc>
                <a:spcPts val="1720"/>
              </a:lnSpc>
              <a:buFont typeface="Arial"/>
              <a:buChar char="●"/>
              <a:tabLst>
                <a:tab pos="356870" algn="l"/>
              </a:tabLst>
            </a:pPr>
            <a:r>
              <a:rPr sz="1500" dirty="0">
                <a:latin typeface="Open Sans"/>
                <a:cs typeface="Open Sans"/>
              </a:rPr>
              <a:t>Uses</a:t>
            </a:r>
            <a:r>
              <a:rPr sz="1500" spc="-15" dirty="0">
                <a:latin typeface="Open Sans"/>
                <a:cs typeface="Open Sans"/>
              </a:rPr>
              <a:t> </a:t>
            </a:r>
            <a:r>
              <a:rPr sz="1500" dirty="0">
                <a:latin typeface="Open Sans"/>
                <a:cs typeface="Open Sans"/>
              </a:rPr>
              <a:t>binary</a:t>
            </a:r>
            <a:r>
              <a:rPr sz="1500" spc="-15" dirty="0">
                <a:latin typeface="Open Sans"/>
                <a:cs typeface="Open Sans"/>
              </a:rPr>
              <a:t> </a:t>
            </a:r>
            <a:r>
              <a:rPr sz="1500" dirty="0">
                <a:latin typeface="Open Sans"/>
                <a:cs typeface="Open Sans"/>
              </a:rPr>
              <a:t>relevance</a:t>
            </a:r>
            <a:r>
              <a:rPr sz="1500" spc="-10" dirty="0">
                <a:latin typeface="Open Sans"/>
                <a:cs typeface="Open Sans"/>
              </a:rPr>
              <a:t> </a:t>
            </a:r>
            <a:r>
              <a:rPr sz="1500" dirty="0">
                <a:latin typeface="Open Sans"/>
                <a:cs typeface="Open Sans"/>
              </a:rPr>
              <a:t>(relevant</a:t>
            </a:r>
            <a:r>
              <a:rPr sz="1500" spc="-15" dirty="0">
                <a:latin typeface="Open Sans"/>
                <a:cs typeface="Open Sans"/>
              </a:rPr>
              <a:t> </a:t>
            </a:r>
            <a:r>
              <a:rPr sz="1500" dirty="0">
                <a:latin typeface="Open Sans"/>
                <a:cs typeface="Open Sans"/>
              </a:rPr>
              <a:t>or</a:t>
            </a:r>
            <a:r>
              <a:rPr sz="1500" spc="-10" dirty="0">
                <a:latin typeface="Open Sans"/>
                <a:cs typeface="Open Sans"/>
              </a:rPr>
              <a:t> </a:t>
            </a:r>
            <a:r>
              <a:rPr sz="1500" dirty="0">
                <a:latin typeface="Open Sans"/>
                <a:cs typeface="Open Sans"/>
              </a:rPr>
              <a:t>not</a:t>
            </a:r>
            <a:r>
              <a:rPr sz="1500" spc="-15" dirty="0">
                <a:latin typeface="Open Sans"/>
                <a:cs typeface="Open Sans"/>
              </a:rPr>
              <a:t> </a:t>
            </a:r>
            <a:r>
              <a:rPr sz="1500" spc="-10" dirty="0">
                <a:latin typeface="Open Sans"/>
                <a:cs typeface="Open Sans"/>
              </a:rPr>
              <a:t>relevant)</a:t>
            </a:r>
            <a:endParaRPr sz="1500">
              <a:latin typeface="Open Sans"/>
              <a:cs typeface="Open Sans"/>
            </a:endParaRPr>
          </a:p>
          <a:p>
            <a:pPr marL="356870" indent="-344170">
              <a:lnSpc>
                <a:spcPts val="1760"/>
              </a:lnSpc>
              <a:buFont typeface="Arial"/>
              <a:buChar char="●"/>
              <a:tabLst>
                <a:tab pos="356870" algn="l"/>
              </a:tabLst>
            </a:pPr>
            <a:r>
              <a:rPr sz="1500" dirty="0">
                <a:latin typeface="Open Sans"/>
                <a:cs typeface="Open Sans"/>
              </a:rPr>
              <a:t>Alternative</a:t>
            </a:r>
            <a:r>
              <a:rPr sz="1500" spc="10" dirty="0">
                <a:latin typeface="Open Sans"/>
                <a:cs typeface="Open Sans"/>
              </a:rPr>
              <a:t> </a:t>
            </a:r>
            <a:r>
              <a:rPr sz="1500" spc="-10" dirty="0">
                <a:latin typeface="Open Sans"/>
                <a:cs typeface="Open Sans"/>
              </a:rPr>
              <a:t>set-</a:t>
            </a:r>
            <a:r>
              <a:rPr sz="1500" dirty="0">
                <a:latin typeface="Open Sans"/>
                <a:cs typeface="Open Sans"/>
              </a:rPr>
              <a:t>based</a:t>
            </a:r>
            <a:r>
              <a:rPr sz="1500" spc="15" dirty="0">
                <a:latin typeface="Open Sans"/>
                <a:cs typeface="Open Sans"/>
              </a:rPr>
              <a:t> </a:t>
            </a:r>
            <a:r>
              <a:rPr sz="1500" spc="-10" dirty="0">
                <a:latin typeface="Open Sans"/>
                <a:cs typeface="Open Sans"/>
              </a:rPr>
              <a:t>form:</a:t>
            </a:r>
            <a:endParaRPr sz="1500">
              <a:latin typeface="Open Sans"/>
              <a:cs typeface="Open San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4725" y="3158747"/>
            <a:ext cx="5673090" cy="1032510"/>
          </a:xfrm>
          <a:prstGeom prst="rect">
            <a:avLst/>
          </a:prstGeom>
        </p:spPr>
        <p:txBody>
          <a:bodyPr vert="horz" wrap="square" lIns="0" tIns="1543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15"/>
              </a:spcBef>
            </a:pPr>
            <a:r>
              <a:rPr sz="1600" spc="-10" dirty="0">
                <a:solidFill>
                  <a:srgbClr val="181818"/>
                </a:solidFill>
                <a:latin typeface="Open Sans"/>
                <a:cs typeface="Open Sans"/>
              </a:rPr>
              <a:t>Interpretation:</a:t>
            </a:r>
            <a:endParaRPr sz="1600">
              <a:latin typeface="Open Sans"/>
              <a:cs typeface="Open Sans"/>
            </a:endParaRPr>
          </a:p>
          <a:p>
            <a:pPr marL="469265" indent="-344170">
              <a:lnSpc>
                <a:spcPts val="1880"/>
              </a:lnSpc>
              <a:spcBef>
                <a:spcPts val="1125"/>
              </a:spcBef>
              <a:buClr>
                <a:srgbClr val="000000"/>
              </a:buClr>
              <a:buSzPct val="93750"/>
              <a:buFont typeface="Arial"/>
              <a:buChar char="●"/>
              <a:tabLst>
                <a:tab pos="469265" algn="l"/>
              </a:tabLst>
            </a:pPr>
            <a:r>
              <a:rPr sz="1600" dirty="0">
                <a:solidFill>
                  <a:srgbClr val="181818"/>
                </a:solidFill>
                <a:latin typeface="Open Sans"/>
                <a:cs typeface="Open Sans"/>
              </a:rPr>
              <a:t>High</a:t>
            </a:r>
            <a:r>
              <a:rPr sz="1600" spc="-5" dirty="0">
                <a:solidFill>
                  <a:srgbClr val="181818"/>
                </a:solidFill>
                <a:latin typeface="Open Sans"/>
                <a:cs typeface="Open Sans"/>
              </a:rPr>
              <a:t> </a:t>
            </a:r>
            <a:r>
              <a:rPr sz="1600" dirty="0">
                <a:solidFill>
                  <a:srgbClr val="181818"/>
                </a:solidFill>
                <a:latin typeface="Open Sans"/>
                <a:cs typeface="Open Sans"/>
              </a:rPr>
              <a:t>Recall@K </a:t>
            </a:r>
            <a:r>
              <a:rPr sz="1600" dirty="0">
                <a:solidFill>
                  <a:srgbClr val="181818"/>
                </a:solidFill>
                <a:latin typeface="Arial"/>
                <a:cs typeface="Arial"/>
              </a:rPr>
              <a:t>→</a:t>
            </a:r>
            <a:r>
              <a:rPr sz="1600" spc="-30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81818"/>
                </a:solidFill>
                <a:latin typeface="Open Sans"/>
                <a:cs typeface="Open Sans"/>
              </a:rPr>
              <a:t>system retrieves most relevant </a:t>
            </a:r>
            <a:r>
              <a:rPr sz="1600" spc="-10" dirty="0">
                <a:solidFill>
                  <a:srgbClr val="181818"/>
                </a:solidFill>
                <a:latin typeface="Open Sans"/>
                <a:cs typeface="Open Sans"/>
              </a:rPr>
              <a:t>items</a:t>
            </a:r>
            <a:endParaRPr sz="1600">
              <a:latin typeface="Open Sans"/>
              <a:cs typeface="Open Sans"/>
            </a:endParaRPr>
          </a:p>
          <a:p>
            <a:pPr marL="469265" indent="-344170">
              <a:lnSpc>
                <a:spcPts val="1880"/>
              </a:lnSpc>
              <a:buClr>
                <a:srgbClr val="000000"/>
              </a:buClr>
              <a:buSzPct val="93750"/>
              <a:buFont typeface="Arial"/>
              <a:buChar char="●"/>
              <a:tabLst>
                <a:tab pos="469265" algn="l"/>
              </a:tabLst>
            </a:pPr>
            <a:r>
              <a:rPr sz="1600" dirty="0">
                <a:solidFill>
                  <a:srgbClr val="181818"/>
                </a:solidFill>
                <a:latin typeface="Open Sans"/>
                <a:cs typeface="Open Sans"/>
              </a:rPr>
              <a:t>Low</a:t>
            </a:r>
            <a:r>
              <a:rPr sz="1600" spc="-5" dirty="0">
                <a:solidFill>
                  <a:srgbClr val="181818"/>
                </a:solidFill>
                <a:latin typeface="Open Sans"/>
                <a:cs typeface="Open Sans"/>
              </a:rPr>
              <a:t> </a:t>
            </a:r>
            <a:r>
              <a:rPr sz="1600" dirty="0">
                <a:solidFill>
                  <a:srgbClr val="181818"/>
                </a:solidFill>
                <a:latin typeface="Open Sans"/>
                <a:cs typeface="Open Sans"/>
              </a:rPr>
              <a:t>Recall@K</a:t>
            </a:r>
            <a:r>
              <a:rPr sz="1600" spc="5" dirty="0">
                <a:solidFill>
                  <a:srgbClr val="181818"/>
                </a:solidFill>
                <a:latin typeface="Open Sans"/>
                <a:cs typeface="Open Sans"/>
              </a:rPr>
              <a:t> </a:t>
            </a:r>
            <a:r>
              <a:rPr sz="1600" dirty="0">
                <a:solidFill>
                  <a:srgbClr val="181818"/>
                </a:solidFill>
                <a:latin typeface="Arial"/>
                <a:cs typeface="Arial"/>
              </a:rPr>
              <a:t>→</a:t>
            </a:r>
            <a:r>
              <a:rPr sz="1600" spc="-35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81818"/>
                </a:solidFill>
                <a:latin typeface="Open Sans"/>
                <a:cs typeface="Open Sans"/>
              </a:rPr>
              <a:t>many relevant</a:t>
            </a:r>
            <a:r>
              <a:rPr sz="1600" spc="-5" dirty="0">
                <a:solidFill>
                  <a:srgbClr val="181818"/>
                </a:solidFill>
                <a:latin typeface="Open Sans"/>
                <a:cs typeface="Open Sans"/>
              </a:rPr>
              <a:t> </a:t>
            </a:r>
            <a:r>
              <a:rPr sz="1600" dirty="0">
                <a:solidFill>
                  <a:srgbClr val="181818"/>
                </a:solidFill>
                <a:latin typeface="Open Sans"/>
                <a:cs typeface="Open Sans"/>
              </a:rPr>
              <a:t>items </a:t>
            </a:r>
            <a:r>
              <a:rPr sz="1600" spc="-10" dirty="0">
                <a:solidFill>
                  <a:srgbClr val="181818"/>
                </a:solidFill>
                <a:latin typeface="Open Sans"/>
                <a:cs typeface="Open Sans"/>
              </a:rPr>
              <a:t>missed</a:t>
            </a:r>
            <a:endParaRPr sz="1600">
              <a:latin typeface="Open Sans"/>
              <a:cs typeface="Open San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68645" y="2702560"/>
            <a:ext cx="1835252" cy="503794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0" y="0"/>
            <a:ext cx="9144000" cy="737235"/>
          </a:xfrm>
          <a:custGeom>
            <a:avLst/>
            <a:gdLst/>
            <a:ahLst/>
            <a:cxnLst/>
            <a:rect l="l" t="t" r="r" b="b"/>
            <a:pathLst>
              <a:path w="9144000" h="737235">
                <a:moveTo>
                  <a:pt x="9143999" y="736799"/>
                </a:moveTo>
                <a:lnTo>
                  <a:pt x="0" y="7367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736799"/>
                </a:lnTo>
                <a:close/>
              </a:path>
            </a:pathLst>
          </a:custGeom>
          <a:solidFill>
            <a:srgbClr val="981E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4896" rIns="0" bIns="0" rtlCol="0">
            <a:spAutoFit/>
          </a:bodyPr>
          <a:lstStyle/>
          <a:p>
            <a:pPr marL="24130">
              <a:lnSpc>
                <a:spcPct val="100000"/>
              </a:lnSpc>
              <a:spcBef>
                <a:spcPts val="100"/>
              </a:spcBef>
            </a:pPr>
            <a:r>
              <a:rPr sz="2300" dirty="0"/>
              <a:t>Recall@K-</a:t>
            </a:r>
            <a:r>
              <a:rPr sz="2300" spc="-35" dirty="0"/>
              <a:t> </a:t>
            </a:r>
            <a:r>
              <a:rPr sz="2300" dirty="0"/>
              <a:t>Definition</a:t>
            </a:r>
            <a:r>
              <a:rPr sz="2300" spc="-25" dirty="0"/>
              <a:t> </a:t>
            </a:r>
            <a:r>
              <a:rPr sz="2300" dirty="0"/>
              <a:t>and</a:t>
            </a:r>
            <a:r>
              <a:rPr sz="2300" spc="-20" dirty="0"/>
              <a:t> </a:t>
            </a:r>
            <a:r>
              <a:rPr sz="2300" spc="-10" dirty="0"/>
              <a:t>Interpretation</a:t>
            </a:r>
            <a:endParaRPr sz="2300"/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02600" y="51874"/>
            <a:ext cx="525174" cy="60665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09215" y="1021915"/>
            <a:ext cx="4158377" cy="484471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1700" y="1170176"/>
            <a:ext cx="4601210" cy="349250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62585" indent="-349885">
              <a:lnSpc>
                <a:spcPts val="1945"/>
              </a:lnSpc>
              <a:spcBef>
                <a:spcPts val="120"/>
              </a:spcBef>
              <a:buClr>
                <a:srgbClr val="000000"/>
              </a:buClr>
              <a:buSzPct val="93939"/>
              <a:buFont typeface="Arial"/>
              <a:buChar char="●"/>
              <a:tabLst>
                <a:tab pos="362585" algn="l"/>
              </a:tabLst>
            </a:pPr>
            <a:r>
              <a:rPr sz="1650" spc="-10" dirty="0">
                <a:solidFill>
                  <a:srgbClr val="181818"/>
                </a:solidFill>
                <a:latin typeface="Open Sans"/>
                <a:cs typeface="Open Sans"/>
              </a:rPr>
              <a:t>Example:</a:t>
            </a:r>
            <a:endParaRPr sz="1650">
              <a:latin typeface="Open Sans"/>
              <a:cs typeface="Open Sans"/>
            </a:endParaRPr>
          </a:p>
          <a:p>
            <a:pPr marL="819785" lvl="1" indent="-350520">
              <a:lnSpc>
                <a:spcPts val="1905"/>
              </a:lnSpc>
              <a:buClr>
                <a:srgbClr val="000000"/>
              </a:buClr>
              <a:buSzPct val="93939"/>
              <a:buFont typeface="Arial"/>
              <a:buChar char="○"/>
              <a:tabLst>
                <a:tab pos="819785" algn="l"/>
              </a:tabLst>
            </a:pPr>
            <a:r>
              <a:rPr sz="1650" dirty="0">
                <a:solidFill>
                  <a:srgbClr val="181818"/>
                </a:solidFill>
                <a:latin typeface="Open Sans"/>
                <a:cs typeface="Open Sans"/>
              </a:rPr>
              <a:t>Relevant</a:t>
            </a:r>
            <a:r>
              <a:rPr sz="1650" spc="25" dirty="0">
                <a:solidFill>
                  <a:srgbClr val="181818"/>
                </a:solidFill>
                <a:latin typeface="Open Sans"/>
                <a:cs typeface="Open Sans"/>
              </a:rPr>
              <a:t> </a:t>
            </a:r>
            <a:r>
              <a:rPr sz="1650" dirty="0">
                <a:solidFill>
                  <a:srgbClr val="181818"/>
                </a:solidFill>
                <a:latin typeface="Open Sans"/>
                <a:cs typeface="Open Sans"/>
              </a:rPr>
              <a:t>items:</a:t>
            </a:r>
            <a:r>
              <a:rPr sz="1650" spc="30" dirty="0">
                <a:solidFill>
                  <a:srgbClr val="181818"/>
                </a:solidFill>
                <a:latin typeface="Open Sans"/>
                <a:cs typeface="Open Sans"/>
              </a:rPr>
              <a:t> </a:t>
            </a:r>
            <a:r>
              <a:rPr sz="1650" dirty="0">
                <a:solidFill>
                  <a:srgbClr val="181818"/>
                </a:solidFill>
                <a:latin typeface="Open Sans"/>
                <a:cs typeface="Open Sans"/>
              </a:rPr>
              <a:t>{A,</a:t>
            </a:r>
            <a:r>
              <a:rPr sz="1650" spc="30" dirty="0">
                <a:solidFill>
                  <a:srgbClr val="181818"/>
                </a:solidFill>
                <a:latin typeface="Open Sans"/>
                <a:cs typeface="Open Sans"/>
              </a:rPr>
              <a:t> </a:t>
            </a:r>
            <a:r>
              <a:rPr sz="1650" dirty="0">
                <a:solidFill>
                  <a:srgbClr val="181818"/>
                </a:solidFill>
                <a:latin typeface="Open Sans"/>
                <a:cs typeface="Open Sans"/>
              </a:rPr>
              <a:t>B,</a:t>
            </a:r>
            <a:r>
              <a:rPr sz="1650" spc="30" dirty="0">
                <a:solidFill>
                  <a:srgbClr val="181818"/>
                </a:solidFill>
                <a:latin typeface="Open Sans"/>
                <a:cs typeface="Open Sans"/>
              </a:rPr>
              <a:t> </a:t>
            </a:r>
            <a:r>
              <a:rPr sz="1650" dirty="0">
                <a:solidFill>
                  <a:srgbClr val="181818"/>
                </a:solidFill>
                <a:latin typeface="Open Sans"/>
                <a:cs typeface="Open Sans"/>
              </a:rPr>
              <a:t>C,</a:t>
            </a:r>
            <a:r>
              <a:rPr sz="1650" spc="30" dirty="0">
                <a:solidFill>
                  <a:srgbClr val="181818"/>
                </a:solidFill>
                <a:latin typeface="Open Sans"/>
                <a:cs typeface="Open Sans"/>
              </a:rPr>
              <a:t> </a:t>
            </a:r>
            <a:r>
              <a:rPr sz="1650" spc="-25" dirty="0">
                <a:solidFill>
                  <a:srgbClr val="181818"/>
                </a:solidFill>
                <a:latin typeface="Open Sans"/>
                <a:cs typeface="Open Sans"/>
              </a:rPr>
              <a:t>D}</a:t>
            </a:r>
            <a:endParaRPr sz="1650">
              <a:latin typeface="Open Sans"/>
              <a:cs typeface="Open Sans"/>
            </a:endParaRPr>
          </a:p>
          <a:p>
            <a:pPr marL="819785" lvl="1" indent="-350520">
              <a:lnSpc>
                <a:spcPts val="1905"/>
              </a:lnSpc>
              <a:buClr>
                <a:srgbClr val="000000"/>
              </a:buClr>
              <a:buSzPct val="93939"/>
              <a:buFont typeface="Arial"/>
              <a:buChar char="○"/>
              <a:tabLst>
                <a:tab pos="819785" algn="l"/>
              </a:tabLst>
            </a:pPr>
            <a:r>
              <a:rPr sz="1650" dirty="0">
                <a:solidFill>
                  <a:srgbClr val="181818"/>
                </a:solidFill>
                <a:latin typeface="Open Sans"/>
                <a:cs typeface="Open Sans"/>
              </a:rPr>
              <a:t>Retrieved:</a:t>
            </a:r>
            <a:r>
              <a:rPr sz="1650" spc="30" dirty="0">
                <a:solidFill>
                  <a:srgbClr val="181818"/>
                </a:solidFill>
                <a:latin typeface="Open Sans"/>
                <a:cs typeface="Open Sans"/>
              </a:rPr>
              <a:t> </a:t>
            </a:r>
            <a:r>
              <a:rPr sz="1650" dirty="0">
                <a:solidFill>
                  <a:srgbClr val="181818"/>
                </a:solidFill>
                <a:latin typeface="Open Sans"/>
                <a:cs typeface="Open Sans"/>
              </a:rPr>
              <a:t>[X,</a:t>
            </a:r>
            <a:r>
              <a:rPr sz="1650" spc="35" dirty="0">
                <a:solidFill>
                  <a:srgbClr val="181818"/>
                </a:solidFill>
                <a:latin typeface="Open Sans"/>
                <a:cs typeface="Open Sans"/>
              </a:rPr>
              <a:t> </a:t>
            </a:r>
            <a:r>
              <a:rPr sz="1650" dirty="0">
                <a:solidFill>
                  <a:srgbClr val="181818"/>
                </a:solidFill>
                <a:latin typeface="Open Sans"/>
                <a:cs typeface="Open Sans"/>
              </a:rPr>
              <a:t>A,</a:t>
            </a:r>
            <a:r>
              <a:rPr sz="1650" spc="30" dirty="0">
                <a:solidFill>
                  <a:srgbClr val="181818"/>
                </a:solidFill>
                <a:latin typeface="Open Sans"/>
                <a:cs typeface="Open Sans"/>
              </a:rPr>
              <a:t> </a:t>
            </a:r>
            <a:r>
              <a:rPr sz="1650" dirty="0">
                <a:solidFill>
                  <a:srgbClr val="181818"/>
                </a:solidFill>
                <a:latin typeface="Open Sans"/>
                <a:cs typeface="Open Sans"/>
              </a:rPr>
              <a:t>Y,</a:t>
            </a:r>
            <a:r>
              <a:rPr sz="1650" spc="30" dirty="0">
                <a:solidFill>
                  <a:srgbClr val="181818"/>
                </a:solidFill>
                <a:latin typeface="Open Sans"/>
                <a:cs typeface="Open Sans"/>
              </a:rPr>
              <a:t> </a:t>
            </a:r>
            <a:r>
              <a:rPr sz="1650" dirty="0">
                <a:solidFill>
                  <a:srgbClr val="181818"/>
                </a:solidFill>
                <a:latin typeface="Open Sans"/>
                <a:cs typeface="Open Sans"/>
              </a:rPr>
              <a:t>B,</a:t>
            </a:r>
            <a:r>
              <a:rPr sz="1650" spc="35" dirty="0">
                <a:solidFill>
                  <a:srgbClr val="181818"/>
                </a:solidFill>
                <a:latin typeface="Open Sans"/>
                <a:cs typeface="Open Sans"/>
              </a:rPr>
              <a:t> </a:t>
            </a:r>
            <a:r>
              <a:rPr sz="1650" spc="-25" dirty="0">
                <a:solidFill>
                  <a:srgbClr val="181818"/>
                </a:solidFill>
                <a:latin typeface="Open Sans"/>
                <a:cs typeface="Open Sans"/>
              </a:rPr>
              <a:t>Z]</a:t>
            </a:r>
            <a:endParaRPr sz="1650">
              <a:latin typeface="Open Sans"/>
              <a:cs typeface="Open Sans"/>
            </a:endParaRPr>
          </a:p>
          <a:p>
            <a:pPr marL="362585" indent="-349885">
              <a:lnSpc>
                <a:spcPts val="1945"/>
              </a:lnSpc>
              <a:buClr>
                <a:srgbClr val="000000"/>
              </a:buClr>
              <a:buSzPct val="93939"/>
              <a:buFont typeface="Arial"/>
              <a:buChar char="●"/>
              <a:tabLst>
                <a:tab pos="362585" algn="l"/>
              </a:tabLst>
            </a:pPr>
            <a:r>
              <a:rPr sz="1650" dirty="0">
                <a:solidFill>
                  <a:srgbClr val="181818"/>
                </a:solidFill>
                <a:latin typeface="Open Sans"/>
                <a:cs typeface="Open Sans"/>
              </a:rPr>
              <a:t>Relevant</a:t>
            </a:r>
            <a:r>
              <a:rPr sz="1650" spc="20" dirty="0">
                <a:solidFill>
                  <a:srgbClr val="181818"/>
                </a:solidFill>
                <a:latin typeface="Open Sans"/>
                <a:cs typeface="Open Sans"/>
              </a:rPr>
              <a:t> </a:t>
            </a:r>
            <a:r>
              <a:rPr sz="1650" dirty="0">
                <a:solidFill>
                  <a:srgbClr val="181818"/>
                </a:solidFill>
                <a:latin typeface="Open Sans"/>
                <a:cs typeface="Open Sans"/>
              </a:rPr>
              <a:t>in</a:t>
            </a:r>
            <a:r>
              <a:rPr sz="1650" spc="20" dirty="0">
                <a:solidFill>
                  <a:srgbClr val="181818"/>
                </a:solidFill>
                <a:latin typeface="Open Sans"/>
                <a:cs typeface="Open Sans"/>
              </a:rPr>
              <a:t> </a:t>
            </a:r>
            <a:r>
              <a:rPr sz="1650" dirty="0">
                <a:solidFill>
                  <a:srgbClr val="181818"/>
                </a:solidFill>
                <a:latin typeface="Open Sans"/>
                <a:cs typeface="Open Sans"/>
              </a:rPr>
              <a:t>top</a:t>
            </a:r>
            <a:r>
              <a:rPr sz="1650" spc="20" dirty="0">
                <a:solidFill>
                  <a:srgbClr val="181818"/>
                </a:solidFill>
                <a:latin typeface="Open Sans"/>
                <a:cs typeface="Open Sans"/>
              </a:rPr>
              <a:t> </a:t>
            </a:r>
            <a:r>
              <a:rPr sz="1650" dirty="0">
                <a:solidFill>
                  <a:srgbClr val="181818"/>
                </a:solidFill>
                <a:latin typeface="Open Sans"/>
                <a:cs typeface="Open Sans"/>
              </a:rPr>
              <a:t>5</a:t>
            </a:r>
            <a:r>
              <a:rPr sz="1650" spc="20" dirty="0">
                <a:solidFill>
                  <a:srgbClr val="181818"/>
                </a:solidFill>
                <a:latin typeface="Open Sans"/>
                <a:cs typeface="Open Sans"/>
              </a:rPr>
              <a:t> </a:t>
            </a:r>
            <a:r>
              <a:rPr sz="1650" dirty="0">
                <a:solidFill>
                  <a:srgbClr val="181818"/>
                </a:solidFill>
                <a:latin typeface="Open Sans"/>
                <a:cs typeface="Open Sans"/>
              </a:rPr>
              <a:t>=</a:t>
            </a:r>
            <a:r>
              <a:rPr sz="1650" spc="20" dirty="0">
                <a:solidFill>
                  <a:srgbClr val="181818"/>
                </a:solidFill>
                <a:latin typeface="Open Sans"/>
                <a:cs typeface="Open Sans"/>
              </a:rPr>
              <a:t> </a:t>
            </a:r>
            <a:r>
              <a:rPr sz="1650" dirty="0">
                <a:solidFill>
                  <a:srgbClr val="181818"/>
                </a:solidFill>
                <a:latin typeface="Open Sans"/>
                <a:cs typeface="Open Sans"/>
              </a:rPr>
              <a:t>{A,</a:t>
            </a:r>
            <a:r>
              <a:rPr sz="1650" spc="25" dirty="0">
                <a:solidFill>
                  <a:srgbClr val="181818"/>
                </a:solidFill>
                <a:latin typeface="Open Sans"/>
                <a:cs typeface="Open Sans"/>
              </a:rPr>
              <a:t> </a:t>
            </a:r>
            <a:r>
              <a:rPr sz="1650" spc="-25" dirty="0">
                <a:solidFill>
                  <a:srgbClr val="181818"/>
                </a:solidFill>
                <a:latin typeface="Open Sans"/>
                <a:cs typeface="Open Sans"/>
              </a:rPr>
              <a:t>B}</a:t>
            </a:r>
            <a:endParaRPr sz="1650">
              <a:latin typeface="Open Sans"/>
              <a:cs typeface="Open Sans"/>
            </a:endParaRPr>
          </a:p>
          <a:p>
            <a:pPr marL="730885">
              <a:lnSpc>
                <a:spcPct val="100000"/>
              </a:lnSpc>
              <a:spcBef>
                <a:spcPts val="1130"/>
              </a:spcBef>
            </a:pPr>
            <a:r>
              <a:rPr sz="1650" dirty="0">
                <a:solidFill>
                  <a:srgbClr val="181818"/>
                </a:solidFill>
                <a:latin typeface="Open Sans"/>
                <a:cs typeface="Open Sans"/>
              </a:rPr>
              <a:t>Recall@5=</a:t>
            </a:r>
            <a:r>
              <a:rPr sz="1650" spc="30" dirty="0">
                <a:solidFill>
                  <a:srgbClr val="181818"/>
                </a:solidFill>
                <a:latin typeface="Open Sans"/>
                <a:cs typeface="Open Sans"/>
              </a:rPr>
              <a:t> </a:t>
            </a:r>
            <a:r>
              <a:rPr sz="1650" dirty="0">
                <a:solidFill>
                  <a:srgbClr val="181818"/>
                </a:solidFill>
                <a:latin typeface="Open Sans"/>
                <a:cs typeface="Open Sans"/>
              </a:rPr>
              <a:t>2/4</a:t>
            </a:r>
            <a:r>
              <a:rPr sz="1650" spc="30" dirty="0">
                <a:solidFill>
                  <a:srgbClr val="181818"/>
                </a:solidFill>
                <a:latin typeface="Open Sans"/>
                <a:cs typeface="Open Sans"/>
              </a:rPr>
              <a:t> </a:t>
            </a:r>
            <a:r>
              <a:rPr sz="1650" dirty="0">
                <a:solidFill>
                  <a:srgbClr val="181818"/>
                </a:solidFill>
                <a:latin typeface="Open Sans"/>
                <a:cs typeface="Open Sans"/>
              </a:rPr>
              <a:t>=</a:t>
            </a:r>
            <a:r>
              <a:rPr sz="1650" spc="35" dirty="0">
                <a:solidFill>
                  <a:srgbClr val="181818"/>
                </a:solidFill>
                <a:latin typeface="Open Sans"/>
                <a:cs typeface="Open Sans"/>
              </a:rPr>
              <a:t> </a:t>
            </a:r>
            <a:r>
              <a:rPr sz="1650" spc="-25" dirty="0">
                <a:solidFill>
                  <a:srgbClr val="181818"/>
                </a:solidFill>
                <a:latin typeface="Open Sans"/>
                <a:cs typeface="Open Sans"/>
              </a:rPr>
              <a:t>0.5</a:t>
            </a:r>
            <a:endParaRPr sz="1650">
              <a:latin typeface="Open Sans"/>
              <a:cs typeface="Open Sans"/>
            </a:endParaRPr>
          </a:p>
          <a:p>
            <a:pPr marL="362585" indent="-349885">
              <a:lnSpc>
                <a:spcPts val="1945"/>
              </a:lnSpc>
              <a:spcBef>
                <a:spcPts val="1125"/>
              </a:spcBef>
              <a:buClr>
                <a:srgbClr val="000000"/>
              </a:buClr>
              <a:buSzPct val="93939"/>
              <a:buFont typeface="Arial"/>
              <a:buChar char="●"/>
              <a:tabLst>
                <a:tab pos="362585" algn="l"/>
              </a:tabLst>
            </a:pPr>
            <a:r>
              <a:rPr sz="1650" spc="-10" dirty="0">
                <a:solidFill>
                  <a:srgbClr val="181818"/>
                </a:solidFill>
                <a:latin typeface="Open Sans"/>
                <a:cs typeface="Open Sans"/>
              </a:rPr>
              <a:t>Observations:</a:t>
            </a:r>
            <a:endParaRPr sz="1650">
              <a:latin typeface="Open Sans"/>
              <a:cs typeface="Open Sans"/>
            </a:endParaRPr>
          </a:p>
          <a:p>
            <a:pPr marL="819785" lvl="1" indent="-350520">
              <a:lnSpc>
                <a:spcPts val="1905"/>
              </a:lnSpc>
              <a:buClr>
                <a:srgbClr val="000000"/>
              </a:buClr>
              <a:buSzPct val="93939"/>
              <a:buFont typeface="Arial"/>
              <a:buChar char="○"/>
              <a:tabLst>
                <a:tab pos="819785" algn="l"/>
              </a:tabLst>
            </a:pPr>
            <a:r>
              <a:rPr sz="1650" dirty="0">
                <a:solidFill>
                  <a:srgbClr val="181818"/>
                </a:solidFill>
                <a:latin typeface="Open Sans"/>
                <a:cs typeface="Open Sans"/>
              </a:rPr>
              <a:t>Recall</a:t>
            </a:r>
            <a:r>
              <a:rPr sz="1650" spc="15" dirty="0">
                <a:solidFill>
                  <a:srgbClr val="181818"/>
                </a:solidFill>
                <a:latin typeface="Open Sans"/>
                <a:cs typeface="Open Sans"/>
              </a:rPr>
              <a:t> </a:t>
            </a:r>
            <a:r>
              <a:rPr sz="1650" dirty="0">
                <a:solidFill>
                  <a:srgbClr val="181818"/>
                </a:solidFill>
                <a:latin typeface="Open Sans"/>
                <a:cs typeface="Open Sans"/>
              </a:rPr>
              <a:t>increases</a:t>
            </a:r>
            <a:r>
              <a:rPr sz="1650" spc="20" dirty="0">
                <a:solidFill>
                  <a:srgbClr val="181818"/>
                </a:solidFill>
                <a:latin typeface="Open Sans"/>
                <a:cs typeface="Open Sans"/>
              </a:rPr>
              <a:t> </a:t>
            </a:r>
            <a:r>
              <a:rPr sz="1650" dirty="0">
                <a:solidFill>
                  <a:srgbClr val="181818"/>
                </a:solidFill>
                <a:latin typeface="Open Sans"/>
                <a:cs typeface="Open Sans"/>
              </a:rPr>
              <a:t>as</a:t>
            </a:r>
            <a:r>
              <a:rPr sz="1650" spc="20" dirty="0">
                <a:solidFill>
                  <a:srgbClr val="181818"/>
                </a:solidFill>
                <a:latin typeface="Open Sans"/>
                <a:cs typeface="Open Sans"/>
              </a:rPr>
              <a:t> </a:t>
            </a:r>
            <a:r>
              <a:rPr sz="1650" dirty="0">
                <a:solidFill>
                  <a:srgbClr val="181818"/>
                </a:solidFill>
                <a:latin typeface="Open Sans"/>
                <a:cs typeface="Open Sans"/>
              </a:rPr>
              <a:t>K</a:t>
            </a:r>
            <a:r>
              <a:rPr sz="1650" spc="15" dirty="0">
                <a:solidFill>
                  <a:srgbClr val="181818"/>
                </a:solidFill>
                <a:latin typeface="Open Sans"/>
                <a:cs typeface="Open Sans"/>
              </a:rPr>
              <a:t> </a:t>
            </a:r>
            <a:r>
              <a:rPr sz="1650" spc="-10" dirty="0">
                <a:solidFill>
                  <a:srgbClr val="181818"/>
                </a:solidFill>
                <a:latin typeface="Open Sans"/>
                <a:cs typeface="Open Sans"/>
              </a:rPr>
              <a:t>increases</a:t>
            </a:r>
            <a:endParaRPr sz="1650">
              <a:latin typeface="Open Sans"/>
              <a:cs typeface="Open Sans"/>
            </a:endParaRPr>
          </a:p>
          <a:p>
            <a:pPr marL="819785" lvl="1" indent="-350520">
              <a:lnSpc>
                <a:spcPts val="1905"/>
              </a:lnSpc>
              <a:buClr>
                <a:srgbClr val="000000"/>
              </a:buClr>
              <a:buSzPct val="93939"/>
              <a:buFont typeface="Arial"/>
              <a:buChar char="○"/>
              <a:tabLst>
                <a:tab pos="819785" algn="l"/>
              </a:tabLst>
            </a:pPr>
            <a:r>
              <a:rPr sz="1650" dirty="0">
                <a:solidFill>
                  <a:srgbClr val="181818"/>
                </a:solidFill>
                <a:latin typeface="Open Sans"/>
                <a:cs typeface="Open Sans"/>
              </a:rPr>
              <a:t>Recall@1</a:t>
            </a:r>
            <a:r>
              <a:rPr sz="1650" spc="25" dirty="0">
                <a:solidFill>
                  <a:srgbClr val="181818"/>
                </a:solidFill>
                <a:latin typeface="Open Sans"/>
                <a:cs typeface="Open Sans"/>
              </a:rPr>
              <a:t> </a:t>
            </a:r>
            <a:r>
              <a:rPr sz="1650" dirty="0">
                <a:solidFill>
                  <a:srgbClr val="181818"/>
                </a:solidFill>
                <a:latin typeface="Open Sans"/>
                <a:cs typeface="Open Sans"/>
              </a:rPr>
              <a:t>is</a:t>
            </a:r>
            <a:r>
              <a:rPr sz="1650" spc="30" dirty="0">
                <a:solidFill>
                  <a:srgbClr val="181818"/>
                </a:solidFill>
                <a:latin typeface="Open Sans"/>
                <a:cs typeface="Open Sans"/>
              </a:rPr>
              <a:t> </a:t>
            </a:r>
            <a:r>
              <a:rPr sz="1650" dirty="0">
                <a:solidFill>
                  <a:srgbClr val="181818"/>
                </a:solidFill>
                <a:latin typeface="Open Sans"/>
                <a:cs typeface="Open Sans"/>
              </a:rPr>
              <a:t>strict,</a:t>
            </a:r>
            <a:r>
              <a:rPr sz="1650" spc="25" dirty="0">
                <a:solidFill>
                  <a:srgbClr val="181818"/>
                </a:solidFill>
                <a:latin typeface="Open Sans"/>
                <a:cs typeface="Open Sans"/>
              </a:rPr>
              <a:t> </a:t>
            </a:r>
            <a:r>
              <a:rPr sz="1650" dirty="0">
                <a:solidFill>
                  <a:srgbClr val="181818"/>
                </a:solidFill>
                <a:latin typeface="Open Sans"/>
                <a:cs typeface="Open Sans"/>
              </a:rPr>
              <a:t>Recall@10</a:t>
            </a:r>
            <a:r>
              <a:rPr sz="1650" spc="30" dirty="0">
                <a:solidFill>
                  <a:srgbClr val="181818"/>
                </a:solidFill>
                <a:latin typeface="Open Sans"/>
                <a:cs typeface="Open Sans"/>
              </a:rPr>
              <a:t> </a:t>
            </a:r>
            <a:r>
              <a:rPr sz="1650" dirty="0">
                <a:solidFill>
                  <a:srgbClr val="181818"/>
                </a:solidFill>
                <a:latin typeface="Open Sans"/>
                <a:cs typeface="Open Sans"/>
              </a:rPr>
              <a:t>is</a:t>
            </a:r>
            <a:r>
              <a:rPr sz="1650" spc="30" dirty="0">
                <a:solidFill>
                  <a:srgbClr val="181818"/>
                </a:solidFill>
                <a:latin typeface="Open Sans"/>
                <a:cs typeface="Open Sans"/>
              </a:rPr>
              <a:t> </a:t>
            </a:r>
            <a:r>
              <a:rPr sz="1650" spc="-10" dirty="0">
                <a:solidFill>
                  <a:srgbClr val="181818"/>
                </a:solidFill>
                <a:latin typeface="Open Sans"/>
                <a:cs typeface="Open Sans"/>
              </a:rPr>
              <a:t>relaxed</a:t>
            </a:r>
            <a:endParaRPr sz="1650">
              <a:latin typeface="Open Sans"/>
              <a:cs typeface="Open Sans"/>
            </a:endParaRPr>
          </a:p>
          <a:p>
            <a:pPr marL="362585" indent="-349885">
              <a:lnSpc>
                <a:spcPts val="1905"/>
              </a:lnSpc>
              <a:buClr>
                <a:srgbClr val="000000"/>
              </a:buClr>
              <a:buSzPct val="93939"/>
              <a:buFont typeface="Arial"/>
              <a:buChar char="●"/>
              <a:tabLst>
                <a:tab pos="362585" algn="l"/>
              </a:tabLst>
            </a:pPr>
            <a:r>
              <a:rPr sz="1650" dirty="0">
                <a:solidFill>
                  <a:srgbClr val="181818"/>
                </a:solidFill>
                <a:latin typeface="Open Sans"/>
                <a:cs typeface="Open Sans"/>
              </a:rPr>
              <a:t>Key</a:t>
            </a:r>
            <a:r>
              <a:rPr sz="1650" spc="-10" dirty="0">
                <a:solidFill>
                  <a:srgbClr val="181818"/>
                </a:solidFill>
                <a:latin typeface="Open Sans"/>
                <a:cs typeface="Open Sans"/>
              </a:rPr>
              <a:t> behavior:</a:t>
            </a:r>
            <a:endParaRPr sz="1650">
              <a:latin typeface="Open Sans"/>
              <a:cs typeface="Open Sans"/>
            </a:endParaRPr>
          </a:p>
          <a:p>
            <a:pPr marL="819785" lvl="1" indent="-350520">
              <a:lnSpc>
                <a:spcPts val="1905"/>
              </a:lnSpc>
              <a:buClr>
                <a:srgbClr val="000000"/>
              </a:buClr>
              <a:buSzPct val="93939"/>
              <a:buFont typeface="Arial"/>
              <a:buChar char="○"/>
              <a:tabLst>
                <a:tab pos="819785" algn="l"/>
              </a:tabLst>
            </a:pPr>
            <a:r>
              <a:rPr sz="1650" dirty="0">
                <a:solidFill>
                  <a:srgbClr val="181818"/>
                </a:solidFill>
                <a:latin typeface="Open Sans"/>
                <a:cs typeface="Open Sans"/>
              </a:rPr>
              <a:t>Monotonic</a:t>
            </a:r>
            <a:r>
              <a:rPr sz="1650" spc="55" dirty="0">
                <a:solidFill>
                  <a:srgbClr val="181818"/>
                </a:solidFill>
                <a:latin typeface="Open Sans"/>
                <a:cs typeface="Open Sans"/>
              </a:rPr>
              <a:t> </a:t>
            </a:r>
            <a:r>
              <a:rPr sz="1650" dirty="0">
                <a:solidFill>
                  <a:srgbClr val="181818"/>
                </a:solidFill>
                <a:latin typeface="Open Sans"/>
                <a:cs typeface="Open Sans"/>
              </a:rPr>
              <a:t>increasing</a:t>
            </a:r>
            <a:r>
              <a:rPr sz="1650" spc="60" dirty="0">
                <a:solidFill>
                  <a:srgbClr val="181818"/>
                </a:solidFill>
                <a:latin typeface="Open Sans"/>
                <a:cs typeface="Open Sans"/>
              </a:rPr>
              <a:t> </a:t>
            </a:r>
            <a:r>
              <a:rPr sz="1650" spc="-10" dirty="0">
                <a:solidFill>
                  <a:srgbClr val="181818"/>
                </a:solidFill>
                <a:latin typeface="Open Sans"/>
                <a:cs typeface="Open Sans"/>
              </a:rPr>
              <a:t>function</a:t>
            </a:r>
            <a:endParaRPr sz="1650">
              <a:latin typeface="Open Sans"/>
              <a:cs typeface="Open Sans"/>
            </a:endParaRPr>
          </a:p>
          <a:p>
            <a:pPr marL="819785" lvl="1" indent="-350520">
              <a:lnSpc>
                <a:spcPts val="1905"/>
              </a:lnSpc>
              <a:buClr>
                <a:srgbClr val="000000"/>
              </a:buClr>
              <a:buSzPct val="93939"/>
              <a:buFont typeface="Arial"/>
              <a:buChar char="○"/>
              <a:tabLst>
                <a:tab pos="819785" algn="l"/>
              </a:tabLst>
            </a:pPr>
            <a:r>
              <a:rPr sz="1650" dirty="0">
                <a:solidFill>
                  <a:srgbClr val="181818"/>
                </a:solidFill>
                <a:latin typeface="Open Sans"/>
                <a:cs typeface="Open Sans"/>
              </a:rPr>
              <a:t>Maximum</a:t>
            </a:r>
            <a:r>
              <a:rPr sz="1650" spc="25" dirty="0">
                <a:solidFill>
                  <a:srgbClr val="181818"/>
                </a:solidFill>
                <a:latin typeface="Open Sans"/>
                <a:cs typeface="Open Sans"/>
              </a:rPr>
              <a:t> </a:t>
            </a:r>
            <a:r>
              <a:rPr sz="1650" dirty="0">
                <a:solidFill>
                  <a:srgbClr val="181818"/>
                </a:solidFill>
                <a:latin typeface="Open Sans"/>
                <a:cs typeface="Open Sans"/>
              </a:rPr>
              <a:t>value</a:t>
            </a:r>
            <a:r>
              <a:rPr sz="1650" spc="30" dirty="0">
                <a:solidFill>
                  <a:srgbClr val="181818"/>
                </a:solidFill>
                <a:latin typeface="Open Sans"/>
                <a:cs typeface="Open Sans"/>
              </a:rPr>
              <a:t> </a:t>
            </a:r>
            <a:r>
              <a:rPr sz="1650" dirty="0">
                <a:solidFill>
                  <a:srgbClr val="181818"/>
                </a:solidFill>
                <a:latin typeface="Open Sans"/>
                <a:cs typeface="Open Sans"/>
              </a:rPr>
              <a:t>=</a:t>
            </a:r>
            <a:r>
              <a:rPr sz="1650" spc="30" dirty="0">
                <a:solidFill>
                  <a:srgbClr val="181818"/>
                </a:solidFill>
                <a:latin typeface="Open Sans"/>
                <a:cs typeface="Open Sans"/>
              </a:rPr>
              <a:t> </a:t>
            </a:r>
            <a:r>
              <a:rPr sz="1650" spc="-50" dirty="0">
                <a:solidFill>
                  <a:srgbClr val="181818"/>
                </a:solidFill>
                <a:latin typeface="Open Sans"/>
                <a:cs typeface="Open Sans"/>
              </a:rPr>
              <a:t>1</a:t>
            </a:r>
            <a:endParaRPr sz="1650">
              <a:latin typeface="Open Sans"/>
              <a:cs typeface="Open Sans"/>
            </a:endParaRPr>
          </a:p>
          <a:p>
            <a:pPr marL="362585" indent="-349885">
              <a:lnSpc>
                <a:spcPts val="1905"/>
              </a:lnSpc>
              <a:buClr>
                <a:srgbClr val="000000"/>
              </a:buClr>
              <a:buSzPct val="93939"/>
              <a:buFont typeface="Arial"/>
              <a:buChar char="●"/>
              <a:tabLst>
                <a:tab pos="362585" algn="l"/>
              </a:tabLst>
            </a:pPr>
            <a:r>
              <a:rPr sz="1650" dirty="0">
                <a:solidFill>
                  <a:srgbClr val="181818"/>
                </a:solidFill>
                <a:latin typeface="Open Sans"/>
                <a:cs typeface="Open Sans"/>
              </a:rPr>
              <a:t>Does</a:t>
            </a:r>
            <a:r>
              <a:rPr sz="1650" spc="5" dirty="0">
                <a:solidFill>
                  <a:srgbClr val="181818"/>
                </a:solidFill>
                <a:latin typeface="Open Sans"/>
                <a:cs typeface="Open Sans"/>
              </a:rPr>
              <a:t> </a:t>
            </a:r>
            <a:r>
              <a:rPr sz="1650" dirty="0">
                <a:solidFill>
                  <a:srgbClr val="181818"/>
                </a:solidFill>
                <a:latin typeface="Open Sans"/>
                <a:cs typeface="Open Sans"/>
              </a:rPr>
              <a:t>NOT</a:t>
            </a:r>
            <a:r>
              <a:rPr sz="1650" spc="5" dirty="0">
                <a:solidFill>
                  <a:srgbClr val="181818"/>
                </a:solidFill>
                <a:latin typeface="Open Sans"/>
                <a:cs typeface="Open Sans"/>
              </a:rPr>
              <a:t> </a:t>
            </a:r>
            <a:r>
              <a:rPr sz="1650" spc="-10" dirty="0">
                <a:solidFill>
                  <a:srgbClr val="181818"/>
                </a:solidFill>
                <a:latin typeface="Open Sans"/>
                <a:cs typeface="Open Sans"/>
              </a:rPr>
              <a:t>diﬀerentiate:</a:t>
            </a:r>
            <a:endParaRPr sz="1650">
              <a:latin typeface="Open Sans"/>
              <a:cs typeface="Open Sans"/>
            </a:endParaRPr>
          </a:p>
          <a:p>
            <a:pPr marL="819785" lvl="1" indent="-350520">
              <a:lnSpc>
                <a:spcPts val="1945"/>
              </a:lnSpc>
              <a:buClr>
                <a:srgbClr val="000000"/>
              </a:buClr>
              <a:buSzPct val="93939"/>
              <a:buFont typeface="Arial"/>
              <a:buChar char="○"/>
              <a:tabLst>
                <a:tab pos="819785" algn="l"/>
              </a:tabLst>
            </a:pPr>
            <a:r>
              <a:rPr sz="1650" dirty="0">
                <a:solidFill>
                  <a:srgbClr val="181818"/>
                </a:solidFill>
                <a:latin typeface="Open Sans"/>
                <a:cs typeface="Open Sans"/>
              </a:rPr>
              <a:t>Rank</a:t>
            </a:r>
            <a:r>
              <a:rPr sz="1650" spc="15" dirty="0">
                <a:solidFill>
                  <a:srgbClr val="181818"/>
                </a:solidFill>
                <a:latin typeface="Open Sans"/>
                <a:cs typeface="Open Sans"/>
              </a:rPr>
              <a:t> </a:t>
            </a:r>
            <a:r>
              <a:rPr sz="1650" dirty="0">
                <a:solidFill>
                  <a:srgbClr val="181818"/>
                </a:solidFill>
                <a:latin typeface="Open Sans"/>
                <a:cs typeface="Open Sans"/>
              </a:rPr>
              <a:t>1</a:t>
            </a:r>
            <a:r>
              <a:rPr sz="1650" spc="20" dirty="0">
                <a:solidFill>
                  <a:srgbClr val="181818"/>
                </a:solidFill>
                <a:latin typeface="Open Sans"/>
                <a:cs typeface="Open Sans"/>
              </a:rPr>
              <a:t> </a:t>
            </a:r>
            <a:r>
              <a:rPr sz="1650" dirty="0">
                <a:solidFill>
                  <a:srgbClr val="181818"/>
                </a:solidFill>
                <a:latin typeface="Open Sans"/>
                <a:cs typeface="Open Sans"/>
              </a:rPr>
              <a:t>vs</a:t>
            </a:r>
            <a:r>
              <a:rPr sz="1650" spc="20" dirty="0">
                <a:solidFill>
                  <a:srgbClr val="181818"/>
                </a:solidFill>
                <a:latin typeface="Open Sans"/>
                <a:cs typeface="Open Sans"/>
              </a:rPr>
              <a:t> </a:t>
            </a:r>
            <a:r>
              <a:rPr sz="1650" dirty="0">
                <a:solidFill>
                  <a:srgbClr val="181818"/>
                </a:solidFill>
                <a:latin typeface="Open Sans"/>
                <a:cs typeface="Open Sans"/>
              </a:rPr>
              <a:t>Rank</a:t>
            </a:r>
            <a:r>
              <a:rPr sz="1650" spc="20" dirty="0">
                <a:solidFill>
                  <a:srgbClr val="181818"/>
                </a:solidFill>
                <a:latin typeface="Open Sans"/>
                <a:cs typeface="Open Sans"/>
              </a:rPr>
              <a:t> </a:t>
            </a:r>
            <a:r>
              <a:rPr sz="1650" dirty="0">
                <a:solidFill>
                  <a:srgbClr val="181818"/>
                </a:solidFill>
                <a:latin typeface="Open Sans"/>
                <a:cs typeface="Open Sans"/>
              </a:rPr>
              <a:t>5</a:t>
            </a:r>
            <a:r>
              <a:rPr sz="1650" spc="15" dirty="0">
                <a:solidFill>
                  <a:srgbClr val="181818"/>
                </a:solidFill>
                <a:latin typeface="Open Sans"/>
                <a:cs typeface="Open Sans"/>
              </a:rPr>
              <a:t> </a:t>
            </a:r>
            <a:r>
              <a:rPr sz="1650" spc="-10" dirty="0">
                <a:solidFill>
                  <a:srgbClr val="181818"/>
                </a:solidFill>
                <a:latin typeface="Open Sans"/>
                <a:cs typeface="Open Sans"/>
              </a:rPr>
              <a:t>relevance</a:t>
            </a:r>
            <a:endParaRPr sz="1650">
              <a:latin typeface="Open Sans"/>
              <a:cs typeface="Open San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723900"/>
          </a:xfrm>
          <a:custGeom>
            <a:avLst/>
            <a:gdLst/>
            <a:ahLst/>
            <a:cxnLst/>
            <a:rect l="l" t="t" r="r" b="b"/>
            <a:pathLst>
              <a:path w="9144000" h="723900">
                <a:moveTo>
                  <a:pt x="9143999" y="723599"/>
                </a:moveTo>
                <a:lnTo>
                  <a:pt x="0" y="7235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723599"/>
                </a:lnTo>
                <a:close/>
              </a:path>
            </a:pathLst>
          </a:custGeom>
          <a:solidFill>
            <a:srgbClr val="981E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2108" rIns="0" bIns="0" rtlCol="0">
            <a:spAutoFit/>
          </a:bodyPr>
          <a:lstStyle/>
          <a:p>
            <a:pPr marL="24130">
              <a:lnSpc>
                <a:spcPct val="100000"/>
              </a:lnSpc>
              <a:spcBef>
                <a:spcPts val="100"/>
              </a:spcBef>
            </a:pPr>
            <a:r>
              <a:rPr sz="2300" dirty="0"/>
              <a:t>Recall@K:</a:t>
            </a:r>
            <a:r>
              <a:rPr sz="2300" spc="-35" dirty="0"/>
              <a:t> </a:t>
            </a:r>
            <a:r>
              <a:rPr sz="2300" dirty="0"/>
              <a:t>Detailed</a:t>
            </a:r>
            <a:r>
              <a:rPr sz="2300" spc="-25" dirty="0"/>
              <a:t> </a:t>
            </a:r>
            <a:r>
              <a:rPr sz="2300" dirty="0"/>
              <a:t>Example</a:t>
            </a:r>
            <a:r>
              <a:rPr sz="2300" spc="-25" dirty="0"/>
              <a:t> </a:t>
            </a:r>
            <a:r>
              <a:rPr sz="2300" dirty="0"/>
              <a:t>and</a:t>
            </a:r>
            <a:r>
              <a:rPr sz="2300" spc="-20" dirty="0"/>
              <a:t> </a:t>
            </a:r>
            <a:r>
              <a:rPr sz="2300" spc="-10" dirty="0"/>
              <a:t>Behavior</a:t>
            </a:r>
            <a:endParaRPr sz="230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02600" y="51874"/>
            <a:ext cx="525174" cy="60665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10" dirty="0"/>
              <a:t>Strengths:</a:t>
            </a:r>
          </a:p>
          <a:p>
            <a:pPr marL="469265" indent="-337820">
              <a:lnSpc>
                <a:spcPct val="100000"/>
              </a:lnSpc>
              <a:spcBef>
                <a:spcPts val="1315"/>
              </a:spcBef>
              <a:buFont typeface="Arial"/>
              <a:buChar char="●"/>
              <a:tabLst>
                <a:tab pos="469265" algn="l"/>
              </a:tabLst>
            </a:pPr>
            <a:r>
              <a:rPr b="0" dirty="0">
                <a:latin typeface="Open Sans"/>
                <a:cs typeface="Open Sans"/>
              </a:rPr>
              <a:t>Simple</a:t>
            </a:r>
            <a:r>
              <a:rPr b="0" spc="15" dirty="0">
                <a:latin typeface="Open Sans"/>
                <a:cs typeface="Open Sans"/>
              </a:rPr>
              <a:t> </a:t>
            </a:r>
            <a:r>
              <a:rPr b="0" dirty="0">
                <a:latin typeface="Open Sans"/>
                <a:cs typeface="Open Sans"/>
              </a:rPr>
              <a:t>and</a:t>
            </a:r>
            <a:r>
              <a:rPr b="0" spc="15" dirty="0">
                <a:latin typeface="Open Sans"/>
                <a:cs typeface="Open Sans"/>
              </a:rPr>
              <a:t> </a:t>
            </a:r>
            <a:r>
              <a:rPr b="0" spc="-10" dirty="0">
                <a:latin typeface="Open Sans"/>
                <a:cs typeface="Open Sans"/>
              </a:rPr>
              <a:t>intuitive</a:t>
            </a:r>
          </a:p>
          <a:p>
            <a:pPr marL="469265" indent="-337820">
              <a:lnSpc>
                <a:spcPct val="100000"/>
              </a:lnSpc>
              <a:spcBef>
                <a:spcPts val="114"/>
              </a:spcBef>
              <a:buFont typeface="Arial"/>
              <a:buChar char="●"/>
              <a:tabLst>
                <a:tab pos="469265" algn="l"/>
              </a:tabLst>
            </a:pPr>
            <a:r>
              <a:rPr b="0" dirty="0">
                <a:latin typeface="Open Sans"/>
                <a:cs typeface="Open Sans"/>
              </a:rPr>
              <a:t>Eﬃcient</a:t>
            </a:r>
            <a:r>
              <a:rPr b="0" spc="40" dirty="0">
                <a:latin typeface="Open Sans"/>
                <a:cs typeface="Open Sans"/>
              </a:rPr>
              <a:t> </a:t>
            </a:r>
            <a:r>
              <a:rPr b="0" dirty="0">
                <a:latin typeface="Open Sans"/>
                <a:cs typeface="Open Sans"/>
              </a:rPr>
              <a:t>for</a:t>
            </a:r>
            <a:r>
              <a:rPr b="0" spc="40" dirty="0">
                <a:latin typeface="Open Sans"/>
                <a:cs typeface="Open Sans"/>
              </a:rPr>
              <a:t> </a:t>
            </a:r>
            <a:r>
              <a:rPr b="0" dirty="0">
                <a:latin typeface="Open Sans"/>
                <a:cs typeface="Open Sans"/>
              </a:rPr>
              <a:t>large-scale</a:t>
            </a:r>
            <a:r>
              <a:rPr b="0" spc="40" dirty="0">
                <a:latin typeface="Open Sans"/>
                <a:cs typeface="Open Sans"/>
              </a:rPr>
              <a:t> </a:t>
            </a:r>
            <a:r>
              <a:rPr b="0" spc="-10" dirty="0">
                <a:latin typeface="Open Sans"/>
                <a:cs typeface="Open Sans"/>
              </a:rPr>
              <a:t>retrieval</a:t>
            </a:r>
          </a:p>
          <a:p>
            <a:pPr marL="469265" indent="-337820">
              <a:lnSpc>
                <a:spcPct val="100000"/>
              </a:lnSpc>
              <a:spcBef>
                <a:spcPts val="114"/>
              </a:spcBef>
              <a:buFont typeface="Arial"/>
              <a:buChar char="●"/>
              <a:tabLst>
                <a:tab pos="469265" algn="l"/>
              </a:tabLst>
            </a:pPr>
            <a:r>
              <a:rPr b="0" dirty="0">
                <a:latin typeface="Open Sans"/>
                <a:cs typeface="Open Sans"/>
              </a:rPr>
              <a:t>Widely</a:t>
            </a:r>
            <a:r>
              <a:rPr b="0" spc="15" dirty="0">
                <a:latin typeface="Open Sans"/>
                <a:cs typeface="Open Sans"/>
              </a:rPr>
              <a:t> </a:t>
            </a:r>
            <a:r>
              <a:rPr b="0" dirty="0">
                <a:latin typeface="Open Sans"/>
                <a:cs typeface="Open Sans"/>
              </a:rPr>
              <a:t>used</a:t>
            </a:r>
            <a:r>
              <a:rPr b="0" spc="20" dirty="0">
                <a:latin typeface="Open Sans"/>
                <a:cs typeface="Open Sans"/>
              </a:rPr>
              <a:t> </a:t>
            </a:r>
            <a:r>
              <a:rPr b="0" dirty="0">
                <a:latin typeface="Open Sans"/>
                <a:cs typeface="Open Sans"/>
              </a:rPr>
              <a:t>in</a:t>
            </a:r>
            <a:r>
              <a:rPr b="0" spc="25" dirty="0">
                <a:latin typeface="Open Sans"/>
                <a:cs typeface="Open Sans"/>
              </a:rPr>
              <a:t> </a:t>
            </a:r>
            <a:r>
              <a:rPr b="0" dirty="0">
                <a:latin typeface="Open Sans"/>
                <a:cs typeface="Open Sans"/>
              </a:rPr>
              <a:t>systems</a:t>
            </a:r>
            <a:r>
              <a:rPr b="0" spc="20" dirty="0">
                <a:latin typeface="Open Sans"/>
                <a:cs typeface="Open Sans"/>
              </a:rPr>
              <a:t> </a:t>
            </a:r>
            <a:r>
              <a:rPr b="0" dirty="0">
                <a:latin typeface="Open Sans"/>
                <a:cs typeface="Open Sans"/>
              </a:rPr>
              <a:t>like</a:t>
            </a:r>
            <a:r>
              <a:rPr b="0" spc="20" dirty="0">
                <a:latin typeface="Open Sans"/>
                <a:cs typeface="Open Sans"/>
              </a:rPr>
              <a:t> </a:t>
            </a:r>
            <a:r>
              <a:rPr b="0" dirty="0">
                <a:latin typeface="Open Sans"/>
                <a:cs typeface="Open Sans"/>
              </a:rPr>
              <a:t>CLIP</a:t>
            </a:r>
            <a:r>
              <a:rPr b="0" spc="15" dirty="0">
                <a:latin typeface="Open Sans"/>
                <a:cs typeface="Open Sans"/>
              </a:rPr>
              <a:t> </a:t>
            </a:r>
            <a:r>
              <a:rPr b="0" spc="-10" dirty="0">
                <a:latin typeface="Open Sans"/>
                <a:cs typeface="Open Sans"/>
              </a:rPr>
              <a:t>model</a:t>
            </a:r>
          </a:p>
          <a:p>
            <a:pPr marL="469265" indent="-337820">
              <a:lnSpc>
                <a:spcPct val="100000"/>
              </a:lnSpc>
              <a:spcBef>
                <a:spcPts val="114"/>
              </a:spcBef>
              <a:buFont typeface="Arial"/>
              <a:buChar char="●"/>
              <a:tabLst>
                <a:tab pos="469265" algn="l"/>
              </a:tabLst>
            </a:pPr>
            <a:r>
              <a:rPr b="0" dirty="0">
                <a:latin typeface="Open Sans"/>
                <a:cs typeface="Open Sans"/>
              </a:rPr>
              <a:t>Good</a:t>
            </a:r>
            <a:r>
              <a:rPr b="0" spc="5" dirty="0">
                <a:latin typeface="Open Sans"/>
                <a:cs typeface="Open Sans"/>
              </a:rPr>
              <a:t> </a:t>
            </a:r>
            <a:r>
              <a:rPr b="0" dirty="0">
                <a:latin typeface="Open Sans"/>
                <a:cs typeface="Open Sans"/>
              </a:rPr>
              <a:t>for</a:t>
            </a:r>
            <a:r>
              <a:rPr b="0" spc="10" dirty="0">
                <a:latin typeface="Open Sans"/>
                <a:cs typeface="Open Sans"/>
              </a:rPr>
              <a:t> </a:t>
            </a:r>
            <a:r>
              <a:rPr b="0" dirty="0">
                <a:latin typeface="Open Sans"/>
                <a:cs typeface="Open Sans"/>
              </a:rPr>
              <a:t>evaluating</a:t>
            </a:r>
            <a:r>
              <a:rPr b="0" spc="5" dirty="0">
                <a:latin typeface="Open Sans"/>
                <a:cs typeface="Open Sans"/>
              </a:rPr>
              <a:t> </a:t>
            </a:r>
            <a:r>
              <a:rPr b="0" dirty="0">
                <a:latin typeface="Open Sans"/>
                <a:cs typeface="Open Sans"/>
              </a:rPr>
              <a:t>retrieval</a:t>
            </a:r>
            <a:r>
              <a:rPr b="0" spc="10" dirty="0">
                <a:latin typeface="Open Sans"/>
                <a:cs typeface="Open Sans"/>
              </a:rPr>
              <a:t> </a:t>
            </a:r>
            <a:r>
              <a:rPr b="0" spc="-10" dirty="0">
                <a:latin typeface="Open Sans"/>
                <a:cs typeface="Open Sans"/>
              </a:rPr>
              <a:t>success</a:t>
            </a:r>
          </a:p>
          <a:p>
            <a:pPr marL="12700">
              <a:lnSpc>
                <a:spcPct val="100000"/>
              </a:lnSpc>
              <a:spcBef>
                <a:spcPts val="1315"/>
              </a:spcBef>
            </a:pPr>
            <a:r>
              <a:rPr spc="-10" dirty="0"/>
              <a:t>Limitations:</a:t>
            </a:r>
          </a:p>
          <a:p>
            <a:pPr marL="469265" indent="-337820">
              <a:lnSpc>
                <a:spcPct val="100000"/>
              </a:lnSpc>
              <a:spcBef>
                <a:spcPts val="1320"/>
              </a:spcBef>
              <a:buFont typeface="Arial"/>
              <a:buChar char="●"/>
              <a:tabLst>
                <a:tab pos="469265" algn="l"/>
              </a:tabLst>
            </a:pPr>
            <a:r>
              <a:rPr b="0" dirty="0">
                <a:latin typeface="Open Sans"/>
                <a:cs typeface="Open Sans"/>
              </a:rPr>
              <a:t>Ignores</a:t>
            </a:r>
            <a:r>
              <a:rPr b="0" spc="15" dirty="0">
                <a:latin typeface="Open Sans"/>
                <a:cs typeface="Open Sans"/>
              </a:rPr>
              <a:t> </a:t>
            </a:r>
            <a:r>
              <a:rPr b="0" dirty="0">
                <a:latin typeface="Open Sans"/>
                <a:cs typeface="Open Sans"/>
              </a:rPr>
              <a:t>ranking</a:t>
            </a:r>
            <a:r>
              <a:rPr b="0" spc="20" dirty="0">
                <a:latin typeface="Open Sans"/>
                <a:cs typeface="Open Sans"/>
              </a:rPr>
              <a:t> </a:t>
            </a:r>
            <a:r>
              <a:rPr b="0" spc="-10" dirty="0">
                <a:latin typeface="Open Sans"/>
                <a:cs typeface="Open Sans"/>
              </a:rPr>
              <a:t>order</a:t>
            </a:r>
          </a:p>
          <a:p>
            <a:pPr marL="469265" indent="-337820">
              <a:lnSpc>
                <a:spcPct val="100000"/>
              </a:lnSpc>
              <a:spcBef>
                <a:spcPts val="115"/>
              </a:spcBef>
              <a:buFont typeface="Arial"/>
              <a:buChar char="●"/>
              <a:tabLst>
                <a:tab pos="469265" algn="l"/>
              </a:tabLst>
            </a:pPr>
            <a:r>
              <a:rPr b="0" dirty="0">
                <a:latin typeface="Open Sans"/>
                <a:cs typeface="Open Sans"/>
              </a:rPr>
              <a:t>Treats</a:t>
            </a:r>
            <a:r>
              <a:rPr b="0" spc="5" dirty="0">
                <a:latin typeface="Open Sans"/>
                <a:cs typeface="Open Sans"/>
              </a:rPr>
              <a:t> </a:t>
            </a:r>
            <a:r>
              <a:rPr b="0" dirty="0">
                <a:latin typeface="Open Sans"/>
                <a:cs typeface="Open Sans"/>
              </a:rPr>
              <a:t>all</a:t>
            </a:r>
            <a:r>
              <a:rPr b="0" spc="15" dirty="0">
                <a:latin typeface="Open Sans"/>
                <a:cs typeface="Open Sans"/>
              </a:rPr>
              <a:t> </a:t>
            </a:r>
            <a:r>
              <a:rPr b="0" dirty="0">
                <a:latin typeface="Open Sans"/>
                <a:cs typeface="Open Sans"/>
              </a:rPr>
              <a:t>top-K</a:t>
            </a:r>
            <a:r>
              <a:rPr b="0" spc="25" dirty="0">
                <a:latin typeface="Open Sans"/>
                <a:cs typeface="Open Sans"/>
              </a:rPr>
              <a:t> </a:t>
            </a:r>
            <a:r>
              <a:rPr b="0" dirty="0">
                <a:latin typeface="Open Sans"/>
                <a:cs typeface="Open Sans"/>
              </a:rPr>
              <a:t>positions</a:t>
            </a:r>
            <a:r>
              <a:rPr b="0" spc="20" dirty="0">
                <a:latin typeface="Open Sans"/>
                <a:cs typeface="Open Sans"/>
              </a:rPr>
              <a:t> </a:t>
            </a:r>
            <a:r>
              <a:rPr b="0" spc="-10" dirty="0">
                <a:latin typeface="Open Sans"/>
                <a:cs typeface="Open Sans"/>
              </a:rPr>
              <a:t>equally</a:t>
            </a:r>
          </a:p>
          <a:p>
            <a:pPr marL="469265" indent="-337820">
              <a:lnSpc>
                <a:spcPct val="100000"/>
              </a:lnSpc>
              <a:spcBef>
                <a:spcPts val="114"/>
              </a:spcBef>
              <a:buFont typeface="Arial"/>
              <a:buChar char="●"/>
              <a:tabLst>
                <a:tab pos="469265" algn="l"/>
              </a:tabLst>
            </a:pPr>
            <a:r>
              <a:rPr b="0" dirty="0">
                <a:latin typeface="Open Sans"/>
                <a:cs typeface="Open Sans"/>
              </a:rPr>
              <a:t>Cannot</a:t>
            </a:r>
            <a:r>
              <a:rPr b="0" spc="15" dirty="0">
                <a:latin typeface="Open Sans"/>
                <a:cs typeface="Open Sans"/>
              </a:rPr>
              <a:t> </a:t>
            </a:r>
            <a:r>
              <a:rPr b="0" dirty="0">
                <a:latin typeface="Open Sans"/>
                <a:cs typeface="Open Sans"/>
              </a:rPr>
              <a:t>distinguish</a:t>
            </a:r>
            <a:r>
              <a:rPr b="0" spc="25" dirty="0">
                <a:latin typeface="Open Sans"/>
                <a:cs typeface="Open Sans"/>
              </a:rPr>
              <a:t> </a:t>
            </a:r>
            <a:r>
              <a:rPr b="0" dirty="0">
                <a:latin typeface="Open Sans"/>
                <a:cs typeface="Open Sans"/>
              </a:rPr>
              <a:t>good</a:t>
            </a:r>
            <a:r>
              <a:rPr b="0" spc="20" dirty="0">
                <a:latin typeface="Open Sans"/>
                <a:cs typeface="Open Sans"/>
              </a:rPr>
              <a:t> </a:t>
            </a:r>
            <a:r>
              <a:rPr b="0" dirty="0">
                <a:latin typeface="Open Sans"/>
                <a:cs typeface="Open Sans"/>
              </a:rPr>
              <a:t>vs</a:t>
            </a:r>
            <a:r>
              <a:rPr b="0" spc="15" dirty="0">
                <a:latin typeface="Open Sans"/>
                <a:cs typeface="Open Sans"/>
              </a:rPr>
              <a:t> </a:t>
            </a:r>
            <a:r>
              <a:rPr b="0" dirty="0">
                <a:latin typeface="Open Sans"/>
                <a:cs typeface="Open Sans"/>
              </a:rPr>
              <a:t>poor</a:t>
            </a:r>
            <a:r>
              <a:rPr b="0" spc="20" dirty="0">
                <a:latin typeface="Open Sans"/>
                <a:cs typeface="Open Sans"/>
              </a:rPr>
              <a:t> </a:t>
            </a:r>
            <a:r>
              <a:rPr b="0" dirty="0">
                <a:latin typeface="Open Sans"/>
                <a:cs typeface="Open Sans"/>
              </a:rPr>
              <a:t>ranking</a:t>
            </a:r>
            <a:r>
              <a:rPr b="0" spc="15" dirty="0">
                <a:latin typeface="Open Sans"/>
                <a:cs typeface="Open Sans"/>
              </a:rPr>
              <a:t> </a:t>
            </a:r>
            <a:r>
              <a:rPr b="0" dirty="0">
                <a:latin typeface="Open Sans"/>
                <a:cs typeface="Open Sans"/>
              </a:rPr>
              <a:t>within</a:t>
            </a:r>
            <a:r>
              <a:rPr b="0" spc="25" dirty="0">
                <a:latin typeface="Open Sans"/>
                <a:cs typeface="Open Sans"/>
              </a:rPr>
              <a:t> </a:t>
            </a:r>
            <a:r>
              <a:rPr b="0" dirty="0">
                <a:latin typeface="Open Sans"/>
                <a:cs typeface="Open Sans"/>
              </a:rPr>
              <a:t>top</a:t>
            </a:r>
            <a:r>
              <a:rPr b="0" spc="20" dirty="0">
                <a:latin typeface="Open Sans"/>
                <a:cs typeface="Open Sans"/>
              </a:rPr>
              <a:t> </a:t>
            </a:r>
            <a:r>
              <a:rPr b="0" spc="-50" dirty="0">
                <a:latin typeface="Open Sans"/>
                <a:cs typeface="Open Sans"/>
              </a:rPr>
              <a:t>K</a:t>
            </a:r>
          </a:p>
          <a:p>
            <a:pPr marL="469265" indent="-337820">
              <a:lnSpc>
                <a:spcPct val="100000"/>
              </a:lnSpc>
              <a:spcBef>
                <a:spcPts val="114"/>
              </a:spcBef>
              <a:buFont typeface="Arial"/>
              <a:buChar char="●"/>
              <a:tabLst>
                <a:tab pos="469265" algn="l"/>
              </a:tabLst>
            </a:pPr>
            <a:r>
              <a:rPr b="0" dirty="0">
                <a:latin typeface="Open Sans"/>
                <a:cs typeface="Open Sans"/>
              </a:rPr>
              <a:t>Binary</a:t>
            </a:r>
            <a:r>
              <a:rPr b="0" spc="15" dirty="0">
                <a:latin typeface="Open Sans"/>
                <a:cs typeface="Open Sans"/>
              </a:rPr>
              <a:t> </a:t>
            </a:r>
            <a:r>
              <a:rPr b="0" dirty="0">
                <a:latin typeface="Open Sans"/>
                <a:cs typeface="Open Sans"/>
              </a:rPr>
              <a:t>relevance</a:t>
            </a:r>
            <a:r>
              <a:rPr b="0" spc="20" dirty="0">
                <a:latin typeface="Open Sans"/>
                <a:cs typeface="Open Sans"/>
              </a:rPr>
              <a:t> </a:t>
            </a:r>
            <a:r>
              <a:rPr b="0" spc="-10" dirty="0">
                <a:latin typeface="Open Sans"/>
                <a:cs typeface="Open Sans"/>
              </a:rPr>
              <a:t>assumption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749935"/>
          </a:xfrm>
          <a:custGeom>
            <a:avLst/>
            <a:gdLst/>
            <a:ahLst/>
            <a:cxnLst/>
            <a:rect l="l" t="t" r="r" b="b"/>
            <a:pathLst>
              <a:path w="9144000" h="749935">
                <a:moveTo>
                  <a:pt x="9143999" y="749699"/>
                </a:moveTo>
                <a:lnTo>
                  <a:pt x="0" y="7496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749699"/>
                </a:lnTo>
                <a:close/>
              </a:path>
            </a:pathLst>
          </a:custGeom>
          <a:solidFill>
            <a:srgbClr val="981E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1346" rIns="0" bIns="0" rtlCol="0">
            <a:spAutoFit/>
          </a:bodyPr>
          <a:lstStyle/>
          <a:p>
            <a:pPr marL="24130">
              <a:lnSpc>
                <a:spcPct val="100000"/>
              </a:lnSpc>
              <a:spcBef>
                <a:spcPts val="100"/>
              </a:spcBef>
            </a:pPr>
            <a:r>
              <a:rPr sz="2300" dirty="0"/>
              <a:t>Recall@K:</a:t>
            </a:r>
            <a:r>
              <a:rPr sz="2300" spc="-35" dirty="0"/>
              <a:t> </a:t>
            </a:r>
            <a:r>
              <a:rPr sz="2300" dirty="0"/>
              <a:t>Strengths</a:t>
            </a:r>
            <a:r>
              <a:rPr sz="2300" spc="-20" dirty="0"/>
              <a:t> </a:t>
            </a:r>
            <a:r>
              <a:rPr sz="2300" dirty="0"/>
              <a:t>and</a:t>
            </a:r>
            <a:r>
              <a:rPr sz="2300" spc="-20" dirty="0"/>
              <a:t> </a:t>
            </a:r>
            <a:r>
              <a:rPr sz="2300" spc="-10" dirty="0"/>
              <a:t>Limitation</a:t>
            </a:r>
            <a:endParaRPr sz="230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02600" y="51874"/>
            <a:ext cx="525174" cy="60665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4725" y="1067005"/>
            <a:ext cx="5524500" cy="3764915"/>
          </a:xfrm>
          <a:prstGeom prst="rect">
            <a:avLst/>
          </a:prstGeom>
        </p:spPr>
        <p:txBody>
          <a:bodyPr vert="horz" wrap="square" lIns="0" tIns="153670" rIns="0" bIns="0" rtlCol="0">
            <a:spAutoFit/>
          </a:bodyPr>
          <a:lstStyle/>
          <a:p>
            <a:pPr marL="469265" indent="-359410">
              <a:lnSpc>
                <a:spcPct val="100000"/>
              </a:lnSpc>
              <a:spcBef>
                <a:spcPts val="1210"/>
              </a:spcBef>
              <a:buFont typeface="Arial"/>
              <a:buChar char="●"/>
              <a:tabLst>
                <a:tab pos="469265" algn="l"/>
              </a:tabLst>
            </a:pPr>
            <a:r>
              <a:rPr sz="1700" dirty="0">
                <a:latin typeface="Open Sans"/>
                <a:cs typeface="Open Sans"/>
              </a:rPr>
              <a:t>Consider</a:t>
            </a:r>
            <a:r>
              <a:rPr sz="1700" spc="-25" dirty="0">
                <a:latin typeface="Open Sans"/>
                <a:cs typeface="Open Sans"/>
              </a:rPr>
              <a:t> </a:t>
            </a:r>
            <a:r>
              <a:rPr sz="1700" dirty="0">
                <a:latin typeface="Open Sans"/>
                <a:cs typeface="Open Sans"/>
              </a:rPr>
              <a:t>two</a:t>
            </a:r>
            <a:r>
              <a:rPr sz="1700" spc="-20" dirty="0">
                <a:latin typeface="Open Sans"/>
                <a:cs typeface="Open Sans"/>
              </a:rPr>
              <a:t> </a:t>
            </a:r>
            <a:r>
              <a:rPr sz="1700" spc="-10" dirty="0">
                <a:latin typeface="Open Sans"/>
                <a:cs typeface="Open Sans"/>
              </a:rPr>
              <a:t>systems:</a:t>
            </a:r>
            <a:endParaRPr sz="17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1115"/>
              </a:spcBef>
            </a:pPr>
            <a:r>
              <a:rPr sz="1700" dirty="0">
                <a:latin typeface="Open Sans"/>
                <a:cs typeface="Open Sans"/>
              </a:rPr>
              <a:t>System</a:t>
            </a:r>
            <a:r>
              <a:rPr sz="1700" spc="-25" dirty="0">
                <a:latin typeface="Open Sans"/>
                <a:cs typeface="Open Sans"/>
              </a:rPr>
              <a:t> A:</a:t>
            </a:r>
            <a:endParaRPr sz="1700">
              <a:latin typeface="Open Sans"/>
              <a:cs typeface="Open Sans"/>
            </a:endParaRPr>
          </a:p>
          <a:p>
            <a:pPr marL="12700" marR="2741295" indent="456565">
              <a:lnSpc>
                <a:spcPct val="154600"/>
              </a:lnSpc>
              <a:buFont typeface="Arial"/>
              <a:buChar char="●"/>
              <a:tabLst>
                <a:tab pos="469265" algn="l"/>
              </a:tabLst>
            </a:pPr>
            <a:r>
              <a:rPr sz="1700" dirty="0">
                <a:latin typeface="Open Sans"/>
                <a:cs typeface="Open Sans"/>
              </a:rPr>
              <a:t>Relevant at</a:t>
            </a:r>
            <a:r>
              <a:rPr sz="1700" spc="5" dirty="0">
                <a:latin typeface="Open Sans"/>
                <a:cs typeface="Open Sans"/>
              </a:rPr>
              <a:t> </a:t>
            </a:r>
            <a:r>
              <a:rPr sz="1700" dirty="0">
                <a:latin typeface="Open Sans"/>
                <a:cs typeface="Open Sans"/>
              </a:rPr>
              <a:t>ranks</a:t>
            </a:r>
            <a:r>
              <a:rPr sz="1700" spc="5" dirty="0">
                <a:latin typeface="Open Sans"/>
                <a:cs typeface="Open Sans"/>
              </a:rPr>
              <a:t> </a:t>
            </a:r>
            <a:r>
              <a:rPr sz="1700" dirty="0">
                <a:latin typeface="Open Sans"/>
                <a:cs typeface="Open Sans"/>
              </a:rPr>
              <a:t>[1,</a:t>
            </a:r>
            <a:r>
              <a:rPr sz="1700" spc="5" dirty="0">
                <a:latin typeface="Open Sans"/>
                <a:cs typeface="Open Sans"/>
              </a:rPr>
              <a:t> </a:t>
            </a:r>
            <a:r>
              <a:rPr sz="1700" spc="-25" dirty="0">
                <a:latin typeface="Open Sans"/>
                <a:cs typeface="Open Sans"/>
              </a:rPr>
              <a:t>2] </a:t>
            </a:r>
            <a:r>
              <a:rPr sz="1700" dirty="0">
                <a:latin typeface="Open Sans"/>
                <a:cs typeface="Open Sans"/>
              </a:rPr>
              <a:t>System</a:t>
            </a:r>
            <a:r>
              <a:rPr sz="1700" spc="-25" dirty="0">
                <a:latin typeface="Open Sans"/>
                <a:cs typeface="Open Sans"/>
              </a:rPr>
              <a:t> B:</a:t>
            </a:r>
            <a:endParaRPr sz="1700">
              <a:latin typeface="Open Sans"/>
              <a:cs typeface="Open Sans"/>
            </a:endParaRPr>
          </a:p>
          <a:p>
            <a:pPr marL="469265" indent="-359410">
              <a:lnSpc>
                <a:spcPts val="1995"/>
              </a:lnSpc>
              <a:spcBef>
                <a:spcPts val="1110"/>
              </a:spcBef>
              <a:buFont typeface="Arial"/>
              <a:buChar char="●"/>
              <a:tabLst>
                <a:tab pos="469265" algn="l"/>
              </a:tabLst>
            </a:pPr>
            <a:r>
              <a:rPr sz="1700" dirty="0">
                <a:latin typeface="Open Sans"/>
                <a:cs typeface="Open Sans"/>
              </a:rPr>
              <a:t>Relevant at</a:t>
            </a:r>
            <a:r>
              <a:rPr sz="1700" spc="5" dirty="0">
                <a:latin typeface="Open Sans"/>
                <a:cs typeface="Open Sans"/>
              </a:rPr>
              <a:t> </a:t>
            </a:r>
            <a:r>
              <a:rPr sz="1700" dirty="0">
                <a:latin typeface="Open Sans"/>
                <a:cs typeface="Open Sans"/>
              </a:rPr>
              <a:t>ranks</a:t>
            </a:r>
            <a:r>
              <a:rPr sz="1700" spc="5" dirty="0">
                <a:latin typeface="Open Sans"/>
                <a:cs typeface="Open Sans"/>
              </a:rPr>
              <a:t> </a:t>
            </a:r>
            <a:r>
              <a:rPr sz="1700" dirty="0">
                <a:latin typeface="Open Sans"/>
                <a:cs typeface="Open Sans"/>
              </a:rPr>
              <a:t>[9,</a:t>
            </a:r>
            <a:r>
              <a:rPr sz="1700" spc="5" dirty="0">
                <a:latin typeface="Open Sans"/>
                <a:cs typeface="Open Sans"/>
              </a:rPr>
              <a:t> </a:t>
            </a:r>
            <a:r>
              <a:rPr sz="1700" spc="-25" dirty="0">
                <a:latin typeface="Open Sans"/>
                <a:cs typeface="Open Sans"/>
              </a:rPr>
              <a:t>10]</a:t>
            </a:r>
            <a:endParaRPr sz="1700">
              <a:latin typeface="Open Sans"/>
              <a:cs typeface="Open Sans"/>
            </a:endParaRPr>
          </a:p>
          <a:p>
            <a:pPr marL="469265" indent="-359410">
              <a:lnSpc>
                <a:spcPts val="1955"/>
              </a:lnSpc>
              <a:buFont typeface="Arial"/>
              <a:buChar char="●"/>
              <a:tabLst>
                <a:tab pos="469265" algn="l"/>
              </a:tabLst>
            </a:pPr>
            <a:r>
              <a:rPr sz="1700" dirty="0">
                <a:latin typeface="Open Sans"/>
                <a:cs typeface="Open Sans"/>
              </a:rPr>
              <a:t>Both</a:t>
            </a:r>
            <a:r>
              <a:rPr sz="1700" spc="-25" dirty="0">
                <a:latin typeface="Open Sans"/>
                <a:cs typeface="Open Sans"/>
              </a:rPr>
              <a:t> </a:t>
            </a:r>
            <a:r>
              <a:rPr sz="1700" dirty="0">
                <a:latin typeface="Open Sans"/>
                <a:cs typeface="Open Sans"/>
              </a:rPr>
              <a:t>may</a:t>
            </a:r>
            <a:r>
              <a:rPr sz="1700" spc="-20" dirty="0">
                <a:latin typeface="Open Sans"/>
                <a:cs typeface="Open Sans"/>
              </a:rPr>
              <a:t> </a:t>
            </a:r>
            <a:r>
              <a:rPr sz="1700" dirty="0">
                <a:latin typeface="Open Sans"/>
                <a:cs typeface="Open Sans"/>
              </a:rPr>
              <a:t>have</a:t>
            </a:r>
            <a:r>
              <a:rPr sz="1700" spc="-25" dirty="0">
                <a:latin typeface="Open Sans"/>
                <a:cs typeface="Open Sans"/>
              </a:rPr>
              <a:t> </a:t>
            </a:r>
            <a:r>
              <a:rPr sz="1700" dirty="0">
                <a:latin typeface="Open Sans"/>
                <a:cs typeface="Open Sans"/>
              </a:rPr>
              <a:t>same</a:t>
            </a:r>
            <a:r>
              <a:rPr sz="1700" spc="-20" dirty="0">
                <a:latin typeface="Open Sans"/>
                <a:cs typeface="Open Sans"/>
              </a:rPr>
              <a:t> </a:t>
            </a:r>
            <a:r>
              <a:rPr sz="1700" spc="-10" dirty="0">
                <a:latin typeface="Open Sans"/>
                <a:cs typeface="Open Sans"/>
              </a:rPr>
              <a:t>Recall@10</a:t>
            </a:r>
            <a:endParaRPr sz="1700">
              <a:latin typeface="Open Sans"/>
              <a:cs typeface="Open Sans"/>
            </a:endParaRPr>
          </a:p>
          <a:p>
            <a:pPr marL="469265" indent="-359410">
              <a:lnSpc>
                <a:spcPts val="1955"/>
              </a:lnSpc>
              <a:buFont typeface="Arial"/>
              <a:buChar char="●"/>
              <a:tabLst>
                <a:tab pos="469265" algn="l"/>
              </a:tabLst>
            </a:pPr>
            <a:r>
              <a:rPr sz="1700" dirty="0">
                <a:latin typeface="Open Sans"/>
                <a:cs typeface="Open Sans"/>
              </a:rPr>
              <a:t>But</a:t>
            </a:r>
            <a:r>
              <a:rPr sz="1700" spc="-10" dirty="0">
                <a:latin typeface="Open Sans"/>
                <a:cs typeface="Open Sans"/>
              </a:rPr>
              <a:t> </a:t>
            </a:r>
            <a:r>
              <a:rPr sz="1700" dirty="0">
                <a:latin typeface="Open Sans"/>
                <a:cs typeface="Open Sans"/>
              </a:rPr>
              <a:t>System</a:t>
            </a:r>
            <a:r>
              <a:rPr sz="1700" spc="-10" dirty="0">
                <a:latin typeface="Open Sans"/>
                <a:cs typeface="Open Sans"/>
              </a:rPr>
              <a:t> </a:t>
            </a:r>
            <a:r>
              <a:rPr sz="1700" dirty="0">
                <a:latin typeface="Open Sans"/>
                <a:cs typeface="Open Sans"/>
              </a:rPr>
              <a:t>A</a:t>
            </a:r>
            <a:r>
              <a:rPr sz="1700" spc="-10" dirty="0">
                <a:latin typeface="Open Sans"/>
                <a:cs typeface="Open Sans"/>
              </a:rPr>
              <a:t> </a:t>
            </a:r>
            <a:r>
              <a:rPr sz="1700" dirty="0">
                <a:latin typeface="Open Sans"/>
                <a:cs typeface="Open Sans"/>
              </a:rPr>
              <a:t>is</a:t>
            </a:r>
            <a:r>
              <a:rPr sz="1700" spc="-5" dirty="0">
                <a:latin typeface="Open Sans"/>
                <a:cs typeface="Open Sans"/>
              </a:rPr>
              <a:t> </a:t>
            </a:r>
            <a:r>
              <a:rPr sz="1700" dirty="0">
                <a:latin typeface="Open Sans"/>
                <a:cs typeface="Open Sans"/>
              </a:rPr>
              <a:t>clearly</a:t>
            </a:r>
            <a:r>
              <a:rPr sz="1700" spc="-10" dirty="0">
                <a:latin typeface="Open Sans"/>
                <a:cs typeface="Open Sans"/>
              </a:rPr>
              <a:t> better</a:t>
            </a:r>
            <a:endParaRPr sz="1700">
              <a:latin typeface="Open Sans"/>
              <a:cs typeface="Open Sans"/>
            </a:endParaRPr>
          </a:p>
          <a:p>
            <a:pPr marL="469265" indent="-359410">
              <a:lnSpc>
                <a:spcPts val="1955"/>
              </a:lnSpc>
              <a:buFont typeface="Arial"/>
              <a:buChar char="●"/>
              <a:tabLst>
                <a:tab pos="469265" algn="l"/>
              </a:tabLst>
            </a:pPr>
            <a:r>
              <a:rPr sz="1700" spc="-10" dirty="0">
                <a:latin typeface="Open Sans"/>
                <a:cs typeface="Open Sans"/>
              </a:rPr>
              <a:t>Problem:</a:t>
            </a:r>
            <a:endParaRPr sz="1700">
              <a:latin typeface="Open Sans"/>
              <a:cs typeface="Open Sans"/>
            </a:endParaRPr>
          </a:p>
          <a:p>
            <a:pPr marL="926465" lvl="1" indent="-359410">
              <a:lnSpc>
                <a:spcPts val="1955"/>
              </a:lnSpc>
              <a:buFont typeface="Arial"/>
              <a:buChar char="○"/>
              <a:tabLst>
                <a:tab pos="926465" algn="l"/>
              </a:tabLst>
            </a:pPr>
            <a:r>
              <a:rPr sz="1700" dirty="0">
                <a:latin typeface="Open Sans"/>
                <a:cs typeface="Open Sans"/>
              </a:rPr>
              <a:t>Recall@K</a:t>
            </a:r>
            <a:r>
              <a:rPr sz="1700" spc="-30" dirty="0">
                <a:latin typeface="Open Sans"/>
                <a:cs typeface="Open Sans"/>
              </a:rPr>
              <a:t> </a:t>
            </a:r>
            <a:r>
              <a:rPr sz="1700" dirty="0">
                <a:latin typeface="Open Sans"/>
                <a:cs typeface="Open Sans"/>
              </a:rPr>
              <a:t>ignores</a:t>
            </a:r>
            <a:r>
              <a:rPr sz="1700" spc="-20" dirty="0">
                <a:latin typeface="Open Sans"/>
                <a:cs typeface="Open Sans"/>
              </a:rPr>
              <a:t> </a:t>
            </a:r>
            <a:r>
              <a:rPr sz="1700" b="1" dirty="0">
                <a:latin typeface="Open Sans"/>
                <a:cs typeface="Open Sans"/>
              </a:rPr>
              <a:t>position</a:t>
            </a:r>
            <a:r>
              <a:rPr sz="1700" b="1" spc="-25" dirty="0">
                <a:latin typeface="Open Sans"/>
                <a:cs typeface="Open Sans"/>
              </a:rPr>
              <a:t> </a:t>
            </a:r>
            <a:r>
              <a:rPr sz="1700" b="1" dirty="0">
                <a:latin typeface="Open Sans"/>
                <a:cs typeface="Open Sans"/>
              </a:rPr>
              <a:t>of</a:t>
            </a:r>
            <a:r>
              <a:rPr sz="1700" b="1" spc="-30" dirty="0">
                <a:latin typeface="Open Sans"/>
                <a:cs typeface="Open Sans"/>
              </a:rPr>
              <a:t> </a:t>
            </a:r>
            <a:r>
              <a:rPr sz="1700" b="1" dirty="0">
                <a:latin typeface="Open Sans"/>
                <a:cs typeface="Open Sans"/>
              </a:rPr>
              <a:t>relevant</a:t>
            </a:r>
            <a:r>
              <a:rPr sz="1700" b="1" spc="-25" dirty="0">
                <a:latin typeface="Open Sans"/>
                <a:cs typeface="Open Sans"/>
              </a:rPr>
              <a:t> </a:t>
            </a:r>
            <a:r>
              <a:rPr sz="1700" b="1" spc="-10" dirty="0">
                <a:latin typeface="Open Sans"/>
                <a:cs typeface="Open Sans"/>
              </a:rPr>
              <a:t>items</a:t>
            </a:r>
            <a:endParaRPr sz="1700">
              <a:latin typeface="Open Sans"/>
              <a:cs typeface="Open Sans"/>
            </a:endParaRPr>
          </a:p>
          <a:p>
            <a:pPr marL="469265" indent="-359410">
              <a:lnSpc>
                <a:spcPts val="1955"/>
              </a:lnSpc>
              <a:buFont typeface="Arial"/>
              <a:buChar char="●"/>
              <a:tabLst>
                <a:tab pos="469265" algn="l"/>
              </a:tabLst>
            </a:pPr>
            <a:r>
              <a:rPr sz="1700" dirty="0">
                <a:latin typeface="Open Sans"/>
                <a:cs typeface="Open Sans"/>
              </a:rPr>
              <a:t>Need</a:t>
            </a:r>
            <a:r>
              <a:rPr sz="1700" spc="-15" dirty="0">
                <a:latin typeface="Open Sans"/>
                <a:cs typeface="Open Sans"/>
              </a:rPr>
              <a:t> </a:t>
            </a:r>
            <a:r>
              <a:rPr sz="1700" dirty="0">
                <a:latin typeface="Open Sans"/>
                <a:cs typeface="Open Sans"/>
              </a:rPr>
              <a:t>a</a:t>
            </a:r>
            <a:r>
              <a:rPr sz="1700" spc="-5" dirty="0">
                <a:latin typeface="Open Sans"/>
                <a:cs typeface="Open Sans"/>
              </a:rPr>
              <a:t> </a:t>
            </a:r>
            <a:r>
              <a:rPr sz="1700" dirty="0">
                <a:latin typeface="Open Sans"/>
                <a:cs typeface="Open Sans"/>
              </a:rPr>
              <a:t>metric</a:t>
            </a:r>
            <a:r>
              <a:rPr sz="1700" spc="-5" dirty="0">
                <a:latin typeface="Open Sans"/>
                <a:cs typeface="Open Sans"/>
              </a:rPr>
              <a:t> </a:t>
            </a:r>
            <a:r>
              <a:rPr sz="1700" spc="-10" dirty="0">
                <a:latin typeface="Open Sans"/>
                <a:cs typeface="Open Sans"/>
              </a:rPr>
              <a:t>that:</a:t>
            </a:r>
            <a:endParaRPr sz="1700">
              <a:latin typeface="Open Sans"/>
              <a:cs typeface="Open Sans"/>
            </a:endParaRPr>
          </a:p>
          <a:p>
            <a:pPr marL="926465" lvl="1" indent="-359410">
              <a:lnSpc>
                <a:spcPts val="1955"/>
              </a:lnSpc>
              <a:buFont typeface="Arial"/>
              <a:buChar char="○"/>
              <a:tabLst>
                <a:tab pos="926465" algn="l"/>
              </a:tabLst>
            </a:pPr>
            <a:r>
              <a:rPr sz="1700" dirty="0">
                <a:latin typeface="Open Sans"/>
                <a:cs typeface="Open Sans"/>
              </a:rPr>
              <a:t>Rewards</a:t>
            </a:r>
            <a:r>
              <a:rPr sz="1700" spc="-25" dirty="0">
                <a:latin typeface="Open Sans"/>
                <a:cs typeface="Open Sans"/>
              </a:rPr>
              <a:t> </a:t>
            </a:r>
            <a:r>
              <a:rPr sz="1700" dirty="0">
                <a:latin typeface="Open Sans"/>
                <a:cs typeface="Open Sans"/>
              </a:rPr>
              <a:t>early</a:t>
            </a:r>
            <a:r>
              <a:rPr sz="1700" spc="-25" dirty="0">
                <a:latin typeface="Open Sans"/>
                <a:cs typeface="Open Sans"/>
              </a:rPr>
              <a:t> </a:t>
            </a:r>
            <a:r>
              <a:rPr sz="1700" spc="-10" dirty="0">
                <a:latin typeface="Open Sans"/>
                <a:cs typeface="Open Sans"/>
              </a:rPr>
              <a:t>retrieval</a:t>
            </a:r>
            <a:endParaRPr sz="1700">
              <a:latin typeface="Open Sans"/>
              <a:cs typeface="Open Sans"/>
            </a:endParaRPr>
          </a:p>
          <a:p>
            <a:pPr marL="926465" lvl="1" indent="-359410">
              <a:lnSpc>
                <a:spcPts val="1995"/>
              </a:lnSpc>
              <a:buFont typeface="Arial"/>
              <a:buChar char="○"/>
              <a:tabLst>
                <a:tab pos="926465" algn="l"/>
              </a:tabLst>
            </a:pPr>
            <a:r>
              <a:rPr sz="1700" dirty="0">
                <a:latin typeface="Open Sans"/>
                <a:cs typeface="Open Sans"/>
              </a:rPr>
              <a:t>Penalizes</a:t>
            </a:r>
            <a:r>
              <a:rPr sz="1700" spc="-15" dirty="0">
                <a:latin typeface="Open Sans"/>
                <a:cs typeface="Open Sans"/>
              </a:rPr>
              <a:t> </a:t>
            </a:r>
            <a:r>
              <a:rPr sz="1700" dirty="0">
                <a:latin typeface="Open Sans"/>
                <a:cs typeface="Open Sans"/>
              </a:rPr>
              <a:t>late</a:t>
            </a:r>
            <a:r>
              <a:rPr sz="1700" spc="-15" dirty="0">
                <a:latin typeface="Open Sans"/>
                <a:cs typeface="Open Sans"/>
              </a:rPr>
              <a:t> </a:t>
            </a:r>
            <a:r>
              <a:rPr sz="1700" spc="-10" dirty="0">
                <a:latin typeface="Open Sans"/>
                <a:cs typeface="Open Sans"/>
              </a:rPr>
              <a:t>retrieval</a:t>
            </a:r>
            <a:endParaRPr sz="1700">
              <a:latin typeface="Open Sans"/>
              <a:cs typeface="Open San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737235"/>
          </a:xfrm>
          <a:custGeom>
            <a:avLst/>
            <a:gdLst/>
            <a:ahLst/>
            <a:cxnLst/>
            <a:rect l="l" t="t" r="r" b="b"/>
            <a:pathLst>
              <a:path w="9144000" h="737235">
                <a:moveTo>
                  <a:pt x="9143999" y="736799"/>
                </a:moveTo>
                <a:lnTo>
                  <a:pt x="0" y="7367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736799"/>
                </a:lnTo>
                <a:close/>
              </a:path>
            </a:pathLst>
          </a:custGeom>
          <a:solidFill>
            <a:srgbClr val="981E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4896" rIns="0" bIns="0" rtlCol="0">
            <a:spAutoFit/>
          </a:bodyPr>
          <a:lstStyle/>
          <a:p>
            <a:pPr marL="24130">
              <a:lnSpc>
                <a:spcPct val="100000"/>
              </a:lnSpc>
              <a:spcBef>
                <a:spcPts val="100"/>
              </a:spcBef>
            </a:pPr>
            <a:r>
              <a:rPr sz="2300" dirty="0"/>
              <a:t>Why</a:t>
            </a:r>
            <a:r>
              <a:rPr sz="2300" spc="-30" dirty="0"/>
              <a:t> </a:t>
            </a:r>
            <a:r>
              <a:rPr sz="2300" dirty="0"/>
              <a:t>Recall@K</a:t>
            </a:r>
            <a:r>
              <a:rPr sz="2300" spc="-15" dirty="0"/>
              <a:t> </a:t>
            </a:r>
            <a:r>
              <a:rPr sz="2300" dirty="0"/>
              <a:t>is</a:t>
            </a:r>
            <a:r>
              <a:rPr sz="2300" spc="-20" dirty="0"/>
              <a:t> </a:t>
            </a:r>
            <a:r>
              <a:rPr sz="2300" dirty="0"/>
              <a:t>not</a:t>
            </a:r>
            <a:r>
              <a:rPr sz="2300" spc="-15" dirty="0"/>
              <a:t> </a:t>
            </a:r>
            <a:r>
              <a:rPr sz="2300" spc="-10" dirty="0"/>
              <a:t>enough</a:t>
            </a:r>
            <a:endParaRPr sz="230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02600" y="51874"/>
            <a:ext cx="525174" cy="606650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4725" y="1090446"/>
            <a:ext cx="5267325" cy="33801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latin typeface="Open Sans"/>
                <a:cs typeface="Open Sans"/>
              </a:rPr>
              <a:t>Precision@K=Relevant</a:t>
            </a:r>
            <a:r>
              <a:rPr sz="1700" spc="-30" dirty="0">
                <a:latin typeface="Open Sans"/>
                <a:cs typeface="Open Sans"/>
              </a:rPr>
              <a:t> </a:t>
            </a:r>
            <a:r>
              <a:rPr sz="1700" dirty="0">
                <a:latin typeface="Open Sans"/>
                <a:cs typeface="Open Sans"/>
              </a:rPr>
              <a:t>items</a:t>
            </a:r>
            <a:r>
              <a:rPr sz="1700" spc="-30" dirty="0">
                <a:latin typeface="Open Sans"/>
                <a:cs typeface="Open Sans"/>
              </a:rPr>
              <a:t> </a:t>
            </a:r>
            <a:r>
              <a:rPr sz="1700" dirty="0">
                <a:latin typeface="Open Sans"/>
                <a:cs typeface="Open Sans"/>
              </a:rPr>
              <a:t>in</a:t>
            </a:r>
            <a:r>
              <a:rPr sz="1700" spc="-25" dirty="0">
                <a:latin typeface="Open Sans"/>
                <a:cs typeface="Open Sans"/>
              </a:rPr>
              <a:t> </a:t>
            </a:r>
            <a:r>
              <a:rPr sz="1700" dirty="0">
                <a:latin typeface="Open Sans"/>
                <a:cs typeface="Open Sans"/>
              </a:rPr>
              <a:t>top</a:t>
            </a:r>
            <a:r>
              <a:rPr sz="1700" spc="-30" dirty="0">
                <a:latin typeface="Open Sans"/>
                <a:cs typeface="Open Sans"/>
              </a:rPr>
              <a:t> </a:t>
            </a:r>
            <a:r>
              <a:rPr sz="1700" dirty="0">
                <a:latin typeface="Open Sans"/>
                <a:cs typeface="Open Sans"/>
              </a:rPr>
              <a:t>K</a:t>
            </a:r>
            <a:r>
              <a:rPr sz="1700" spc="-25" dirty="0">
                <a:latin typeface="Open Sans"/>
                <a:cs typeface="Open Sans"/>
              </a:rPr>
              <a:t> </a:t>
            </a:r>
            <a:r>
              <a:rPr sz="1700" dirty="0">
                <a:latin typeface="Open Sans"/>
                <a:cs typeface="Open Sans"/>
              </a:rPr>
              <a:t>/</a:t>
            </a:r>
            <a:r>
              <a:rPr sz="1700" spc="-30" dirty="0">
                <a:latin typeface="Open Sans"/>
                <a:cs typeface="Open Sans"/>
              </a:rPr>
              <a:t> </a:t>
            </a:r>
            <a:r>
              <a:rPr sz="1700" spc="-50" dirty="0">
                <a:latin typeface="Open Sans"/>
                <a:cs typeface="Open Sans"/>
              </a:rPr>
              <a:t>K</a:t>
            </a:r>
            <a:endParaRPr sz="1700">
              <a:latin typeface="Open Sans"/>
              <a:cs typeface="Open Sans"/>
            </a:endParaRPr>
          </a:p>
          <a:p>
            <a:pPr marL="469265" indent="-358775">
              <a:lnSpc>
                <a:spcPct val="100000"/>
              </a:lnSpc>
              <a:spcBef>
                <a:spcPts val="1310"/>
              </a:spcBef>
              <a:buFont typeface="Arial"/>
              <a:buChar char="●"/>
              <a:tabLst>
                <a:tab pos="469265" algn="l"/>
              </a:tabLst>
            </a:pPr>
            <a:r>
              <a:rPr sz="1700" dirty="0">
                <a:latin typeface="Open Sans"/>
                <a:cs typeface="Open Sans"/>
              </a:rPr>
              <a:t>Measures</a:t>
            </a:r>
            <a:r>
              <a:rPr sz="1700" spc="-60" dirty="0">
                <a:latin typeface="Open Sans"/>
                <a:cs typeface="Open Sans"/>
              </a:rPr>
              <a:t> </a:t>
            </a:r>
            <a:r>
              <a:rPr sz="1700" dirty="0">
                <a:latin typeface="Open Sans"/>
                <a:cs typeface="Open Sans"/>
              </a:rPr>
              <a:t>accuracy</a:t>
            </a:r>
            <a:r>
              <a:rPr sz="1700" spc="-55" dirty="0">
                <a:latin typeface="Open Sans"/>
                <a:cs typeface="Open Sans"/>
              </a:rPr>
              <a:t> </a:t>
            </a:r>
            <a:r>
              <a:rPr sz="1700" dirty="0">
                <a:latin typeface="Open Sans"/>
                <a:cs typeface="Open Sans"/>
              </a:rPr>
              <a:t>of</a:t>
            </a:r>
            <a:r>
              <a:rPr sz="1700" spc="-55" dirty="0">
                <a:latin typeface="Open Sans"/>
                <a:cs typeface="Open Sans"/>
              </a:rPr>
              <a:t> </a:t>
            </a:r>
            <a:r>
              <a:rPr sz="1700" dirty="0">
                <a:latin typeface="Open Sans"/>
                <a:cs typeface="Open Sans"/>
              </a:rPr>
              <a:t>retrieved</a:t>
            </a:r>
            <a:r>
              <a:rPr sz="1700" spc="-55" dirty="0">
                <a:latin typeface="Open Sans"/>
                <a:cs typeface="Open Sans"/>
              </a:rPr>
              <a:t> </a:t>
            </a:r>
            <a:r>
              <a:rPr sz="1700" spc="-10" dirty="0">
                <a:latin typeface="Open Sans"/>
                <a:cs typeface="Open Sans"/>
              </a:rPr>
              <a:t>results</a:t>
            </a:r>
            <a:endParaRPr sz="1700">
              <a:latin typeface="Open Sans"/>
              <a:cs typeface="Open Sans"/>
            </a:endParaRPr>
          </a:p>
          <a:p>
            <a:pPr marL="469265" indent="-358775">
              <a:lnSpc>
                <a:spcPct val="100000"/>
              </a:lnSpc>
              <a:spcBef>
                <a:spcPts val="105"/>
              </a:spcBef>
              <a:buFont typeface="Arial"/>
              <a:buChar char="●"/>
              <a:tabLst>
                <a:tab pos="469265" algn="l"/>
              </a:tabLst>
            </a:pPr>
            <a:r>
              <a:rPr sz="1700" dirty="0">
                <a:latin typeface="Open Sans"/>
                <a:cs typeface="Open Sans"/>
              </a:rPr>
              <a:t>Complements</a:t>
            </a:r>
            <a:r>
              <a:rPr sz="1700" spc="-55" dirty="0">
                <a:latin typeface="Open Sans"/>
                <a:cs typeface="Open Sans"/>
              </a:rPr>
              <a:t> </a:t>
            </a:r>
            <a:r>
              <a:rPr sz="1700" spc="-10" dirty="0">
                <a:latin typeface="Open Sans"/>
                <a:cs typeface="Open Sans"/>
              </a:rPr>
              <a:t>Recall:</a:t>
            </a:r>
            <a:endParaRPr sz="1700">
              <a:latin typeface="Open Sans"/>
              <a:cs typeface="Open Sans"/>
            </a:endParaRPr>
          </a:p>
          <a:p>
            <a:pPr marL="12700" marR="5080" indent="335915">
              <a:lnSpc>
                <a:spcPct val="164000"/>
              </a:lnSpc>
            </a:pPr>
            <a:r>
              <a:rPr sz="1700" dirty="0">
                <a:latin typeface="Open Sans"/>
                <a:cs typeface="Open Sans"/>
              </a:rPr>
              <a:t>Recall</a:t>
            </a:r>
            <a:r>
              <a:rPr sz="1700" spc="-15" dirty="0">
                <a:latin typeface="Open Sans"/>
                <a:cs typeface="Open Sans"/>
              </a:rPr>
              <a:t> </a:t>
            </a:r>
            <a:r>
              <a:rPr sz="1700" dirty="0">
                <a:latin typeface="Arial"/>
                <a:cs typeface="Arial"/>
              </a:rPr>
              <a:t>→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Open Sans"/>
                <a:cs typeface="Open Sans"/>
              </a:rPr>
              <a:t>completeness</a:t>
            </a:r>
            <a:r>
              <a:rPr sz="1700" spc="-20" dirty="0">
                <a:latin typeface="Open Sans"/>
                <a:cs typeface="Open Sans"/>
              </a:rPr>
              <a:t> </a:t>
            </a:r>
            <a:r>
              <a:rPr sz="1700" dirty="0">
                <a:latin typeface="Open Sans"/>
                <a:cs typeface="Open Sans"/>
              </a:rPr>
              <a:t>,</a:t>
            </a:r>
            <a:r>
              <a:rPr sz="1700" spc="-20" dirty="0">
                <a:latin typeface="Open Sans"/>
                <a:cs typeface="Open Sans"/>
              </a:rPr>
              <a:t> </a:t>
            </a:r>
            <a:r>
              <a:rPr sz="1700" dirty="0">
                <a:latin typeface="Open Sans"/>
                <a:cs typeface="Open Sans"/>
              </a:rPr>
              <a:t>Precision</a:t>
            </a:r>
            <a:r>
              <a:rPr sz="1700" spc="-5" dirty="0">
                <a:latin typeface="Open Sans"/>
                <a:cs typeface="Open Sans"/>
              </a:rPr>
              <a:t> </a:t>
            </a:r>
            <a:r>
              <a:rPr sz="1700" dirty="0">
                <a:latin typeface="Arial"/>
                <a:cs typeface="Arial"/>
              </a:rPr>
              <a:t>→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spc="-10" dirty="0">
                <a:latin typeface="Open Sans"/>
                <a:cs typeface="Open Sans"/>
              </a:rPr>
              <a:t>correctness </a:t>
            </a:r>
            <a:r>
              <a:rPr sz="1700" spc="-20" dirty="0">
                <a:latin typeface="Open Sans"/>
                <a:cs typeface="Open Sans"/>
              </a:rPr>
              <a:t>Trade-</a:t>
            </a:r>
            <a:r>
              <a:rPr sz="1700" spc="-25" dirty="0">
                <a:latin typeface="Open Sans"/>
                <a:cs typeface="Open Sans"/>
              </a:rPr>
              <a:t>oﬀ:</a:t>
            </a:r>
            <a:endParaRPr sz="1700">
              <a:latin typeface="Open Sans"/>
              <a:cs typeface="Open Sans"/>
            </a:endParaRPr>
          </a:p>
          <a:p>
            <a:pPr marL="469265" indent="-341630">
              <a:lnSpc>
                <a:spcPct val="100000"/>
              </a:lnSpc>
              <a:spcBef>
                <a:spcPts val="1305"/>
              </a:spcBef>
              <a:buSzPct val="85294"/>
              <a:buFont typeface="Arial"/>
              <a:buChar char="●"/>
              <a:tabLst>
                <a:tab pos="469265" algn="l"/>
              </a:tabLst>
            </a:pPr>
            <a:r>
              <a:rPr sz="1700" dirty="0">
                <a:latin typeface="Open Sans"/>
                <a:cs typeface="Open Sans"/>
              </a:rPr>
              <a:t>High</a:t>
            </a:r>
            <a:r>
              <a:rPr sz="1700" spc="-35" dirty="0">
                <a:latin typeface="Open Sans"/>
                <a:cs typeface="Open Sans"/>
              </a:rPr>
              <a:t> </a:t>
            </a:r>
            <a:r>
              <a:rPr sz="1700" dirty="0">
                <a:latin typeface="Open Sans"/>
                <a:cs typeface="Open Sans"/>
              </a:rPr>
              <a:t>precision</a:t>
            </a:r>
            <a:r>
              <a:rPr sz="1700" spc="-20" dirty="0">
                <a:latin typeface="Open Sans"/>
                <a:cs typeface="Open Sans"/>
              </a:rPr>
              <a:t> </a:t>
            </a:r>
            <a:r>
              <a:rPr sz="1700" dirty="0">
                <a:latin typeface="Arial"/>
                <a:cs typeface="Arial"/>
              </a:rPr>
              <a:t>→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dirty="0">
                <a:latin typeface="Open Sans"/>
                <a:cs typeface="Open Sans"/>
              </a:rPr>
              <a:t>fewer</a:t>
            </a:r>
            <a:r>
              <a:rPr sz="1700" spc="-25" dirty="0">
                <a:latin typeface="Open Sans"/>
                <a:cs typeface="Open Sans"/>
              </a:rPr>
              <a:t> </a:t>
            </a:r>
            <a:r>
              <a:rPr sz="1700" dirty="0">
                <a:latin typeface="Open Sans"/>
                <a:cs typeface="Open Sans"/>
              </a:rPr>
              <a:t>but</a:t>
            </a:r>
            <a:r>
              <a:rPr sz="1700" spc="-25" dirty="0">
                <a:latin typeface="Open Sans"/>
                <a:cs typeface="Open Sans"/>
              </a:rPr>
              <a:t> </a:t>
            </a:r>
            <a:r>
              <a:rPr sz="1700" dirty="0">
                <a:latin typeface="Open Sans"/>
                <a:cs typeface="Open Sans"/>
              </a:rPr>
              <a:t>accurate</a:t>
            </a:r>
            <a:r>
              <a:rPr sz="1700" spc="-20" dirty="0">
                <a:latin typeface="Open Sans"/>
                <a:cs typeface="Open Sans"/>
              </a:rPr>
              <a:t> </a:t>
            </a:r>
            <a:r>
              <a:rPr sz="1700" spc="-10" dirty="0">
                <a:latin typeface="Open Sans"/>
                <a:cs typeface="Open Sans"/>
              </a:rPr>
              <a:t>results</a:t>
            </a:r>
            <a:endParaRPr sz="1700">
              <a:latin typeface="Open Sans"/>
              <a:cs typeface="Open Sans"/>
            </a:endParaRPr>
          </a:p>
          <a:p>
            <a:pPr marL="469265" indent="-341630">
              <a:lnSpc>
                <a:spcPct val="100000"/>
              </a:lnSpc>
              <a:spcBef>
                <a:spcPts val="110"/>
              </a:spcBef>
              <a:buSzPct val="85294"/>
              <a:buFont typeface="Arial"/>
              <a:buChar char="●"/>
              <a:tabLst>
                <a:tab pos="469265" algn="l"/>
              </a:tabLst>
            </a:pPr>
            <a:r>
              <a:rPr sz="1700" dirty="0">
                <a:latin typeface="Open Sans"/>
                <a:cs typeface="Open Sans"/>
              </a:rPr>
              <a:t>High</a:t>
            </a:r>
            <a:r>
              <a:rPr sz="1700" spc="-30" dirty="0">
                <a:latin typeface="Open Sans"/>
                <a:cs typeface="Open Sans"/>
              </a:rPr>
              <a:t> </a:t>
            </a:r>
            <a:r>
              <a:rPr sz="1700" dirty="0">
                <a:latin typeface="Open Sans"/>
                <a:cs typeface="Open Sans"/>
              </a:rPr>
              <a:t>recall</a:t>
            </a:r>
            <a:r>
              <a:rPr sz="1700" spc="-20" dirty="0">
                <a:latin typeface="Open Sans"/>
                <a:cs typeface="Open Sans"/>
              </a:rPr>
              <a:t> </a:t>
            </a:r>
            <a:r>
              <a:rPr sz="1700" dirty="0">
                <a:latin typeface="Arial"/>
                <a:cs typeface="Arial"/>
              </a:rPr>
              <a:t>→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dirty="0">
                <a:latin typeface="Open Sans"/>
                <a:cs typeface="Open Sans"/>
              </a:rPr>
              <a:t>more</a:t>
            </a:r>
            <a:r>
              <a:rPr sz="1700" spc="-25" dirty="0">
                <a:latin typeface="Open Sans"/>
                <a:cs typeface="Open Sans"/>
              </a:rPr>
              <a:t> </a:t>
            </a:r>
            <a:r>
              <a:rPr sz="1700" dirty="0">
                <a:latin typeface="Open Sans"/>
                <a:cs typeface="Open Sans"/>
              </a:rPr>
              <a:t>results</a:t>
            </a:r>
            <a:r>
              <a:rPr sz="1700" spc="-25" dirty="0">
                <a:latin typeface="Open Sans"/>
                <a:cs typeface="Open Sans"/>
              </a:rPr>
              <a:t> </a:t>
            </a:r>
            <a:r>
              <a:rPr sz="1700" dirty="0">
                <a:latin typeface="Open Sans"/>
                <a:cs typeface="Open Sans"/>
              </a:rPr>
              <a:t>but</a:t>
            </a:r>
            <a:r>
              <a:rPr sz="1700" spc="-30" dirty="0">
                <a:latin typeface="Open Sans"/>
                <a:cs typeface="Open Sans"/>
              </a:rPr>
              <a:t> </a:t>
            </a:r>
            <a:r>
              <a:rPr sz="1700" dirty="0">
                <a:latin typeface="Open Sans"/>
                <a:cs typeface="Open Sans"/>
              </a:rPr>
              <a:t>less</a:t>
            </a:r>
            <a:r>
              <a:rPr sz="1700" spc="-25" dirty="0">
                <a:latin typeface="Open Sans"/>
                <a:cs typeface="Open Sans"/>
              </a:rPr>
              <a:t> </a:t>
            </a:r>
            <a:r>
              <a:rPr sz="1700" spc="-10" dirty="0">
                <a:latin typeface="Open Sans"/>
                <a:cs typeface="Open Sans"/>
              </a:rPr>
              <a:t>accurate</a:t>
            </a:r>
            <a:endParaRPr sz="17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1305"/>
              </a:spcBef>
            </a:pPr>
            <a:r>
              <a:rPr sz="1700" spc="-10" dirty="0">
                <a:latin typeface="Open Sans"/>
                <a:cs typeface="Open Sans"/>
              </a:rPr>
              <a:t>Limitation:</a:t>
            </a:r>
            <a:endParaRPr sz="1700">
              <a:latin typeface="Open Sans"/>
              <a:cs typeface="Open Sans"/>
            </a:endParaRPr>
          </a:p>
          <a:p>
            <a:pPr marL="469265" indent="-341630">
              <a:lnSpc>
                <a:spcPct val="100000"/>
              </a:lnSpc>
              <a:spcBef>
                <a:spcPts val="1305"/>
              </a:spcBef>
              <a:buSzPct val="85294"/>
              <a:buFont typeface="Arial"/>
              <a:buChar char="●"/>
              <a:tabLst>
                <a:tab pos="469265" algn="l"/>
              </a:tabLst>
            </a:pPr>
            <a:r>
              <a:rPr sz="1700" dirty="0">
                <a:latin typeface="Open Sans"/>
                <a:cs typeface="Open Sans"/>
              </a:rPr>
              <a:t>Still</a:t>
            </a:r>
            <a:r>
              <a:rPr sz="1700" spc="-40" dirty="0">
                <a:latin typeface="Open Sans"/>
                <a:cs typeface="Open Sans"/>
              </a:rPr>
              <a:t> </a:t>
            </a:r>
            <a:r>
              <a:rPr sz="1700" dirty="0">
                <a:latin typeface="Open Sans"/>
                <a:cs typeface="Open Sans"/>
              </a:rPr>
              <a:t>does</a:t>
            </a:r>
            <a:r>
              <a:rPr sz="1700" spc="-25" dirty="0">
                <a:latin typeface="Open Sans"/>
                <a:cs typeface="Open Sans"/>
              </a:rPr>
              <a:t> </a:t>
            </a:r>
            <a:r>
              <a:rPr sz="1700" dirty="0">
                <a:latin typeface="Open Sans"/>
                <a:cs typeface="Open Sans"/>
              </a:rPr>
              <a:t>not</a:t>
            </a:r>
            <a:r>
              <a:rPr sz="1700" spc="-25" dirty="0">
                <a:latin typeface="Open Sans"/>
                <a:cs typeface="Open Sans"/>
              </a:rPr>
              <a:t> </a:t>
            </a:r>
            <a:r>
              <a:rPr sz="1700" dirty="0">
                <a:latin typeface="Open Sans"/>
                <a:cs typeface="Open Sans"/>
              </a:rPr>
              <a:t>fully</a:t>
            </a:r>
            <a:r>
              <a:rPr sz="1700" spc="-25" dirty="0">
                <a:latin typeface="Open Sans"/>
                <a:cs typeface="Open Sans"/>
              </a:rPr>
              <a:t> </a:t>
            </a:r>
            <a:r>
              <a:rPr sz="1700" dirty="0">
                <a:latin typeface="Open Sans"/>
                <a:cs typeface="Open Sans"/>
              </a:rPr>
              <a:t>capture</a:t>
            </a:r>
            <a:r>
              <a:rPr sz="1700" spc="-25" dirty="0">
                <a:latin typeface="Open Sans"/>
                <a:cs typeface="Open Sans"/>
              </a:rPr>
              <a:t> </a:t>
            </a:r>
            <a:r>
              <a:rPr sz="1700" dirty="0">
                <a:latin typeface="Open Sans"/>
                <a:cs typeface="Open Sans"/>
              </a:rPr>
              <a:t>ranking</a:t>
            </a:r>
            <a:r>
              <a:rPr sz="1700" spc="-25" dirty="0">
                <a:latin typeface="Open Sans"/>
                <a:cs typeface="Open Sans"/>
              </a:rPr>
              <a:t> </a:t>
            </a:r>
            <a:r>
              <a:rPr sz="1700" spc="-10" dirty="0">
                <a:latin typeface="Open Sans"/>
                <a:cs typeface="Open Sans"/>
              </a:rPr>
              <a:t>quality</a:t>
            </a:r>
            <a:endParaRPr sz="1700">
              <a:latin typeface="Open Sans"/>
              <a:cs typeface="Open San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749935"/>
          </a:xfrm>
          <a:custGeom>
            <a:avLst/>
            <a:gdLst/>
            <a:ahLst/>
            <a:cxnLst/>
            <a:rect l="l" t="t" r="r" b="b"/>
            <a:pathLst>
              <a:path w="9144000" h="749935">
                <a:moveTo>
                  <a:pt x="9143999" y="749699"/>
                </a:moveTo>
                <a:lnTo>
                  <a:pt x="0" y="7496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749699"/>
                </a:lnTo>
                <a:close/>
              </a:path>
            </a:pathLst>
          </a:custGeom>
          <a:solidFill>
            <a:srgbClr val="981E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1346" rIns="0" bIns="0" rtlCol="0">
            <a:spAutoFit/>
          </a:bodyPr>
          <a:lstStyle/>
          <a:p>
            <a:pPr marL="24130">
              <a:lnSpc>
                <a:spcPct val="100000"/>
              </a:lnSpc>
              <a:spcBef>
                <a:spcPts val="100"/>
              </a:spcBef>
            </a:pPr>
            <a:r>
              <a:rPr sz="2300" dirty="0"/>
              <a:t>Precision</a:t>
            </a:r>
            <a:r>
              <a:rPr sz="2300" spc="-25" dirty="0"/>
              <a:t> </a:t>
            </a:r>
            <a:r>
              <a:rPr sz="2300" dirty="0"/>
              <a:t>and</a:t>
            </a:r>
            <a:r>
              <a:rPr sz="2300" spc="-25" dirty="0"/>
              <a:t> </a:t>
            </a:r>
            <a:r>
              <a:rPr sz="2300" dirty="0"/>
              <a:t>Its</a:t>
            </a:r>
            <a:r>
              <a:rPr sz="2300" spc="-25" dirty="0"/>
              <a:t> </a:t>
            </a:r>
            <a:r>
              <a:rPr sz="2300" spc="-20" dirty="0"/>
              <a:t>Role</a:t>
            </a:r>
            <a:endParaRPr sz="230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02600" y="51874"/>
            <a:ext cx="525174" cy="606650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8262" y="2192075"/>
            <a:ext cx="4615180" cy="107696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356235" indent="-343535">
              <a:lnSpc>
                <a:spcPct val="100000"/>
              </a:lnSpc>
              <a:spcBef>
                <a:spcPts val="370"/>
              </a:spcBef>
              <a:buFont typeface="Arial"/>
              <a:buChar char="●"/>
              <a:tabLst>
                <a:tab pos="356235" algn="l"/>
              </a:tabLst>
            </a:pPr>
            <a:r>
              <a:rPr sz="1500" dirty="0">
                <a:latin typeface="Open Sans"/>
                <a:cs typeface="Open Sans"/>
              </a:rPr>
              <a:t>P(k):</a:t>
            </a:r>
            <a:r>
              <a:rPr sz="1500" spc="-45" dirty="0">
                <a:latin typeface="Open Sans"/>
                <a:cs typeface="Open Sans"/>
              </a:rPr>
              <a:t> </a:t>
            </a:r>
            <a:r>
              <a:rPr sz="1500" dirty="0">
                <a:latin typeface="Open Sans"/>
                <a:cs typeface="Open Sans"/>
              </a:rPr>
              <a:t>precision</a:t>
            </a:r>
            <a:r>
              <a:rPr sz="1500" spc="-40" dirty="0">
                <a:latin typeface="Open Sans"/>
                <a:cs typeface="Open Sans"/>
              </a:rPr>
              <a:t> </a:t>
            </a:r>
            <a:r>
              <a:rPr sz="1500" dirty="0">
                <a:latin typeface="Open Sans"/>
                <a:cs typeface="Open Sans"/>
              </a:rPr>
              <a:t>at</a:t>
            </a:r>
            <a:r>
              <a:rPr sz="1500" spc="-40" dirty="0">
                <a:latin typeface="Open Sans"/>
                <a:cs typeface="Open Sans"/>
              </a:rPr>
              <a:t> </a:t>
            </a:r>
            <a:r>
              <a:rPr sz="1500" dirty="0">
                <a:latin typeface="Open Sans"/>
                <a:cs typeface="Open Sans"/>
              </a:rPr>
              <a:t>rank</a:t>
            </a:r>
            <a:r>
              <a:rPr sz="1500" spc="-40" dirty="0">
                <a:latin typeface="Open Sans"/>
                <a:cs typeface="Open Sans"/>
              </a:rPr>
              <a:t> </a:t>
            </a:r>
            <a:r>
              <a:rPr sz="1500" spc="-50" dirty="0">
                <a:latin typeface="Open Sans"/>
                <a:cs typeface="Open Sans"/>
              </a:rPr>
              <a:t>k</a:t>
            </a:r>
            <a:endParaRPr sz="1500">
              <a:latin typeface="Open Sans"/>
              <a:cs typeface="Open Sans"/>
            </a:endParaRPr>
          </a:p>
          <a:p>
            <a:pPr marL="356235" indent="-343535">
              <a:lnSpc>
                <a:spcPct val="100000"/>
              </a:lnSpc>
              <a:spcBef>
                <a:spcPts val="270"/>
              </a:spcBef>
              <a:buFont typeface="Arial"/>
              <a:buChar char="●"/>
              <a:tabLst>
                <a:tab pos="356235" algn="l"/>
              </a:tabLst>
            </a:pPr>
            <a:r>
              <a:rPr sz="1500" dirty="0">
                <a:latin typeface="Open Sans"/>
                <a:cs typeface="Open Sans"/>
              </a:rPr>
              <a:t>rel(k):</a:t>
            </a:r>
            <a:r>
              <a:rPr sz="1500" spc="-35" dirty="0">
                <a:latin typeface="Open Sans"/>
                <a:cs typeface="Open Sans"/>
              </a:rPr>
              <a:t> </a:t>
            </a:r>
            <a:r>
              <a:rPr sz="1500" dirty="0">
                <a:latin typeface="Open Sans"/>
                <a:cs typeface="Open Sans"/>
              </a:rPr>
              <a:t>1</a:t>
            </a:r>
            <a:r>
              <a:rPr sz="1500" spc="-35" dirty="0">
                <a:latin typeface="Open Sans"/>
                <a:cs typeface="Open Sans"/>
              </a:rPr>
              <a:t> </a:t>
            </a:r>
            <a:r>
              <a:rPr sz="1500" dirty="0">
                <a:latin typeface="Open Sans"/>
                <a:cs typeface="Open Sans"/>
              </a:rPr>
              <a:t>if</a:t>
            </a:r>
            <a:r>
              <a:rPr sz="1500" spc="-35" dirty="0">
                <a:latin typeface="Open Sans"/>
                <a:cs typeface="Open Sans"/>
              </a:rPr>
              <a:t> </a:t>
            </a:r>
            <a:r>
              <a:rPr sz="1500" dirty="0">
                <a:latin typeface="Open Sans"/>
                <a:cs typeface="Open Sans"/>
              </a:rPr>
              <a:t>relevant,</a:t>
            </a:r>
            <a:r>
              <a:rPr sz="1500" spc="-35" dirty="0">
                <a:latin typeface="Open Sans"/>
                <a:cs typeface="Open Sans"/>
              </a:rPr>
              <a:t> </a:t>
            </a:r>
            <a:r>
              <a:rPr sz="1500" dirty="0">
                <a:latin typeface="Open Sans"/>
                <a:cs typeface="Open Sans"/>
              </a:rPr>
              <a:t>else</a:t>
            </a:r>
            <a:r>
              <a:rPr sz="1500" spc="-35" dirty="0">
                <a:latin typeface="Open Sans"/>
                <a:cs typeface="Open Sans"/>
              </a:rPr>
              <a:t> </a:t>
            </a:r>
            <a:r>
              <a:rPr sz="1500" spc="-50" dirty="0">
                <a:latin typeface="Open Sans"/>
                <a:cs typeface="Open Sans"/>
              </a:rPr>
              <a:t>0</a:t>
            </a:r>
            <a:endParaRPr sz="1500">
              <a:latin typeface="Open Sans"/>
              <a:cs typeface="Open Sans"/>
            </a:endParaRPr>
          </a:p>
          <a:p>
            <a:pPr marL="356235" indent="-343535">
              <a:lnSpc>
                <a:spcPct val="100000"/>
              </a:lnSpc>
              <a:spcBef>
                <a:spcPts val="270"/>
              </a:spcBef>
              <a:buFont typeface="Arial"/>
              <a:buChar char="●"/>
              <a:tabLst>
                <a:tab pos="356235" algn="l"/>
              </a:tabLst>
            </a:pPr>
            <a:r>
              <a:rPr sz="1500" spc="-10" dirty="0">
                <a:latin typeface="Open Sans"/>
                <a:cs typeface="Open Sans"/>
              </a:rPr>
              <a:t>Computes</a:t>
            </a:r>
            <a:r>
              <a:rPr sz="1500" spc="-30" dirty="0">
                <a:latin typeface="Open Sans"/>
                <a:cs typeface="Open Sans"/>
              </a:rPr>
              <a:t> </a:t>
            </a:r>
            <a:r>
              <a:rPr sz="1500" dirty="0">
                <a:latin typeface="Open Sans"/>
                <a:cs typeface="Open Sans"/>
              </a:rPr>
              <a:t>precision</a:t>
            </a:r>
            <a:r>
              <a:rPr sz="1500" spc="-15" dirty="0">
                <a:latin typeface="Open Sans"/>
                <a:cs typeface="Open Sans"/>
              </a:rPr>
              <a:t> </a:t>
            </a:r>
            <a:r>
              <a:rPr sz="1500" b="1" dirty="0">
                <a:latin typeface="Open Sans"/>
                <a:cs typeface="Open Sans"/>
              </a:rPr>
              <a:t>only</a:t>
            </a:r>
            <a:r>
              <a:rPr sz="1500" b="1" spc="-30" dirty="0">
                <a:latin typeface="Open Sans"/>
                <a:cs typeface="Open Sans"/>
              </a:rPr>
              <a:t> </a:t>
            </a:r>
            <a:r>
              <a:rPr sz="1500" b="1" dirty="0">
                <a:latin typeface="Open Sans"/>
                <a:cs typeface="Open Sans"/>
              </a:rPr>
              <a:t>at</a:t>
            </a:r>
            <a:r>
              <a:rPr sz="1500" b="1" spc="-30" dirty="0">
                <a:latin typeface="Open Sans"/>
                <a:cs typeface="Open Sans"/>
              </a:rPr>
              <a:t> </a:t>
            </a:r>
            <a:r>
              <a:rPr sz="1500" b="1" dirty="0">
                <a:latin typeface="Open Sans"/>
                <a:cs typeface="Open Sans"/>
              </a:rPr>
              <a:t>relevant</a:t>
            </a:r>
            <a:r>
              <a:rPr sz="1500" b="1" spc="-30" dirty="0">
                <a:latin typeface="Open Sans"/>
                <a:cs typeface="Open Sans"/>
              </a:rPr>
              <a:t> </a:t>
            </a:r>
            <a:r>
              <a:rPr sz="1500" b="1" spc="-10" dirty="0">
                <a:latin typeface="Open Sans"/>
                <a:cs typeface="Open Sans"/>
              </a:rPr>
              <a:t>positions</a:t>
            </a:r>
            <a:endParaRPr sz="1500">
              <a:latin typeface="Open Sans"/>
              <a:cs typeface="Open Sans"/>
            </a:endParaRPr>
          </a:p>
          <a:p>
            <a:pPr marL="356235" indent="-343535">
              <a:lnSpc>
                <a:spcPct val="100000"/>
              </a:lnSpc>
              <a:spcBef>
                <a:spcPts val="270"/>
              </a:spcBef>
              <a:buFont typeface="Arial"/>
              <a:buChar char="●"/>
              <a:tabLst>
                <a:tab pos="356235" algn="l"/>
              </a:tabLst>
            </a:pPr>
            <a:r>
              <a:rPr sz="1500" spc="-10" dirty="0">
                <a:latin typeface="Open Sans"/>
                <a:cs typeface="Open Sans"/>
              </a:rPr>
              <a:t>Averages</a:t>
            </a:r>
            <a:r>
              <a:rPr sz="1500" spc="-35" dirty="0">
                <a:latin typeface="Open Sans"/>
                <a:cs typeface="Open Sans"/>
              </a:rPr>
              <a:t> </a:t>
            </a:r>
            <a:r>
              <a:rPr sz="1500" dirty="0">
                <a:latin typeface="Open Sans"/>
                <a:cs typeface="Open Sans"/>
              </a:rPr>
              <a:t>these</a:t>
            </a:r>
            <a:r>
              <a:rPr sz="1500" spc="-30" dirty="0">
                <a:latin typeface="Open Sans"/>
                <a:cs typeface="Open Sans"/>
              </a:rPr>
              <a:t> </a:t>
            </a:r>
            <a:r>
              <a:rPr sz="1500" dirty="0">
                <a:latin typeface="Open Sans"/>
                <a:cs typeface="Open Sans"/>
              </a:rPr>
              <a:t>precision</a:t>
            </a:r>
            <a:r>
              <a:rPr sz="1500" spc="-30" dirty="0">
                <a:latin typeface="Open Sans"/>
                <a:cs typeface="Open Sans"/>
              </a:rPr>
              <a:t> </a:t>
            </a:r>
            <a:r>
              <a:rPr sz="1500" spc="-10" dirty="0">
                <a:latin typeface="Open Sans"/>
                <a:cs typeface="Open Sans"/>
              </a:rPr>
              <a:t>values</a:t>
            </a:r>
            <a:endParaRPr sz="1500">
              <a:latin typeface="Open Sans"/>
              <a:cs typeface="Open San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53297" y="1205614"/>
            <a:ext cx="2545255" cy="797092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0" y="0"/>
            <a:ext cx="9144000" cy="723900"/>
          </a:xfrm>
          <a:custGeom>
            <a:avLst/>
            <a:gdLst/>
            <a:ahLst/>
            <a:cxnLst/>
            <a:rect l="l" t="t" r="r" b="b"/>
            <a:pathLst>
              <a:path w="9144000" h="723900">
                <a:moveTo>
                  <a:pt x="9143999" y="723599"/>
                </a:moveTo>
                <a:lnTo>
                  <a:pt x="0" y="7235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723599"/>
                </a:lnTo>
                <a:close/>
              </a:path>
            </a:pathLst>
          </a:custGeom>
          <a:solidFill>
            <a:srgbClr val="981E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8296" rIns="0" bIns="0" rtlCol="0">
            <a:spAutoFit/>
          </a:bodyPr>
          <a:lstStyle/>
          <a:p>
            <a:pPr marL="24130">
              <a:lnSpc>
                <a:spcPct val="100000"/>
              </a:lnSpc>
              <a:spcBef>
                <a:spcPts val="100"/>
              </a:spcBef>
            </a:pPr>
            <a:r>
              <a:rPr sz="2300" dirty="0"/>
              <a:t>Average</a:t>
            </a:r>
            <a:r>
              <a:rPr sz="2300" spc="-75" dirty="0"/>
              <a:t> </a:t>
            </a:r>
            <a:r>
              <a:rPr sz="2300" dirty="0"/>
              <a:t>Precision(AP):</a:t>
            </a:r>
            <a:r>
              <a:rPr sz="2300" spc="-70" dirty="0"/>
              <a:t> </a:t>
            </a:r>
            <a:r>
              <a:rPr sz="2300" spc="-10" dirty="0"/>
              <a:t>Definition</a:t>
            </a:r>
            <a:endParaRPr sz="2300"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02600" y="51874"/>
            <a:ext cx="525174" cy="6066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353" y="1277929"/>
            <a:ext cx="3434715" cy="120205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417195" indent="-351790">
              <a:lnSpc>
                <a:spcPct val="100000"/>
              </a:lnSpc>
              <a:spcBef>
                <a:spcPts val="195"/>
              </a:spcBef>
              <a:buFont typeface="Arial"/>
              <a:buChar char="●"/>
              <a:tabLst>
                <a:tab pos="417195" algn="l"/>
              </a:tabLst>
            </a:pPr>
            <a:r>
              <a:rPr sz="1600" dirty="0">
                <a:latin typeface="Open Sans"/>
                <a:cs typeface="Open Sans"/>
              </a:rPr>
              <a:t>Same</a:t>
            </a:r>
            <a:r>
              <a:rPr sz="1600" spc="-25" dirty="0">
                <a:latin typeface="Open Sans"/>
                <a:cs typeface="Open Sans"/>
              </a:rPr>
              <a:t> </a:t>
            </a:r>
            <a:r>
              <a:rPr sz="1600" dirty="0">
                <a:latin typeface="Open Sans"/>
                <a:cs typeface="Open Sans"/>
              </a:rPr>
              <a:t>object?</a:t>
            </a:r>
            <a:r>
              <a:rPr sz="1600" spc="-25" dirty="0">
                <a:latin typeface="Open Sans"/>
                <a:cs typeface="Open Sans"/>
              </a:rPr>
              <a:t> </a:t>
            </a:r>
            <a:r>
              <a:rPr sz="1600" spc="-10" dirty="0">
                <a:latin typeface="Open Sans"/>
                <a:cs typeface="Open Sans"/>
              </a:rPr>
              <a:t>(instance-level)</a:t>
            </a:r>
            <a:endParaRPr sz="1600">
              <a:latin typeface="Open Sans"/>
              <a:cs typeface="Open Sans"/>
            </a:endParaRPr>
          </a:p>
          <a:p>
            <a:pPr marL="417195" indent="-351790">
              <a:lnSpc>
                <a:spcPct val="100000"/>
              </a:lnSpc>
              <a:spcBef>
                <a:spcPts val="95"/>
              </a:spcBef>
              <a:buFont typeface="Arial"/>
              <a:buChar char="●"/>
              <a:tabLst>
                <a:tab pos="417195" algn="l"/>
              </a:tabLst>
            </a:pPr>
            <a:r>
              <a:rPr sz="1600" dirty="0">
                <a:latin typeface="Open Sans"/>
                <a:cs typeface="Open Sans"/>
              </a:rPr>
              <a:t>Same</a:t>
            </a:r>
            <a:r>
              <a:rPr sz="1600" spc="-30" dirty="0">
                <a:latin typeface="Open Sans"/>
                <a:cs typeface="Open Sans"/>
              </a:rPr>
              <a:t> </a:t>
            </a:r>
            <a:r>
              <a:rPr sz="1600" dirty="0">
                <a:latin typeface="Open Sans"/>
                <a:cs typeface="Open Sans"/>
              </a:rPr>
              <a:t>category?</a:t>
            </a:r>
            <a:r>
              <a:rPr sz="1600" spc="-30" dirty="0">
                <a:latin typeface="Open Sans"/>
                <a:cs typeface="Open Sans"/>
              </a:rPr>
              <a:t> </a:t>
            </a:r>
            <a:r>
              <a:rPr sz="1600" spc="-10" dirty="0">
                <a:latin typeface="Open Sans"/>
                <a:cs typeface="Open Sans"/>
              </a:rPr>
              <a:t>(semantic-level)</a:t>
            </a:r>
            <a:endParaRPr sz="1600">
              <a:latin typeface="Open Sans"/>
              <a:cs typeface="Open Sans"/>
            </a:endParaRPr>
          </a:p>
          <a:p>
            <a:pPr marL="417195" indent="-351790">
              <a:lnSpc>
                <a:spcPct val="100000"/>
              </a:lnSpc>
              <a:spcBef>
                <a:spcPts val="95"/>
              </a:spcBef>
              <a:buFont typeface="Arial"/>
              <a:buChar char="●"/>
              <a:tabLst>
                <a:tab pos="417195" algn="l"/>
              </a:tabLst>
            </a:pPr>
            <a:r>
              <a:rPr sz="1600" dirty="0">
                <a:latin typeface="Open Sans"/>
                <a:cs typeface="Open Sans"/>
              </a:rPr>
              <a:t>Context</a:t>
            </a:r>
            <a:r>
              <a:rPr sz="1600" spc="-35" dirty="0">
                <a:latin typeface="Open Sans"/>
                <a:cs typeface="Open Sans"/>
              </a:rPr>
              <a:t> </a:t>
            </a:r>
            <a:r>
              <a:rPr sz="1600" spc="-10" dirty="0">
                <a:latin typeface="Open Sans"/>
                <a:cs typeface="Open Sans"/>
              </a:rPr>
              <a:t>similarity?</a:t>
            </a:r>
            <a:endParaRPr sz="16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1295"/>
              </a:spcBef>
            </a:pPr>
            <a:r>
              <a:rPr sz="1600" dirty="0">
                <a:latin typeface="Open Sans"/>
                <a:cs typeface="Open Sans"/>
              </a:rPr>
              <a:t>No</a:t>
            </a:r>
            <a:r>
              <a:rPr sz="1600" spc="-45" dirty="0">
                <a:latin typeface="Open Sans"/>
                <a:cs typeface="Open Sans"/>
              </a:rPr>
              <a:t> </a:t>
            </a:r>
            <a:r>
              <a:rPr sz="1600" dirty="0">
                <a:latin typeface="Open Sans"/>
                <a:cs typeface="Open Sans"/>
              </a:rPr>
              <a:t>single</a:t>
            </a:r>
            <a:r>
              <a:rPr sz="1600" spc="-45" dirty="0">
                <a:latin typeface="Open Sans"/>
                <a:cs typeface="Open Sans"/>
              </a:rPr>
              <a:t> </a:t>
            </a:r>
            <a:r>
              <a:rPr sz="1600" spc="-10" dirty="0">
                <a:latin typeface="Open Sans"/>
                <a:cs typeface="Open Sans"/>
              </a:rPr>
              <a:t>universal</a:t>
            </a:r>
            <a:r>
              <a:rPr sz="1600" spc="-40" dirty="0">
                <a:latin typeface="Open Sans"/>
                <a:cs typeface="Open Sans"/>
              </a:rPr>
              <a:t> </a:t>
            </a:r>
            <a:r>
              <a:rPr sz="1600" spc="-10" dirty="0">
                <a:latin typeface="Open Sans"/>
                <a:cs typeface="Open Sans"/>
              </a:rPr>
              <a:t>deﬁnition</a:t>
            </a:r>
            <a:endParaRPr sz="1600">
              <a:latin typeface="Open Sans"/>
              <a:cs typeface="Open San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4762" y="-4762"/>
            <a:ext cx="9153525" cy="720090"/>
            <a:chOff x="-4762" y="-4762"/>
            <a:chExt cx="9153525" cy="7200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02600" y="51874"/>
              <a:ext cx="525174" cy="60665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0"/>
              <a:ext cx="9144000" cy="710565"/>
            </a:xfrm>
            <a:custGeom>
              <a:avLst/>
              <a:gdLst/>
              <a:ahLst/>
              <a:cxnLst/>
              <a:rect l="l" t="t" r="r" b="b"/>
              <a:pathLst>
                <a:path w="9144000" h="710565">
                  <a:moveTo>
                    <a:pt x="9143999" y="710399"/>
                  </a:moveTo>
                  <a:lnTo>
                    <a:pt x="0" y="710399"/>
                  </a:lnTo>
                  <a:lnTo>
                    <a:pt x="0" y="0"/>
                  </a:lnTo>
                  <a:lnTo>
                    <a:pt x="9143999" y="0"/>
                  </a:lnTo>
                  <a:lnTo>
                    <a:pt x="9143999" y="710399"/>
                  </a:lnTo>
                  <a:close/>
                </a:path>
              </a:pathLst>
            </a:custGeom>
            <a:solidFill>
              <a:srgbClr val="981E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144000" cy="710565"/>
            </a:xfrm>
            <a:custGeom>
              <a:avLst/>
              <a:gdLst/>
              <a:ahLst/>
              <a:cxnLst/>
              <a:rect l="l" t="t" r="r" b="b"/>
              <a:pathLst>
                <a:path w="9144000" h="710565">
                  <a:moveTo>
                    <a:pt x="0" y="0"/>
                  </a:moveTo>
                  <a:lnTo>
                    <a:pt x="9143999" y="0"/>
                  </a:lnTo>
                  <a:lnTo>
                    <a:pt x="9143999" y="710399"/>
                  </a:lnTo>
                  <a:lnTo>
                    <a:pt x="0" y="7103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 descr="$PPTXTitle"/>
          <p:cNvSpPr txBox="1">
            <a:spLocks noGrp="1"/>
          </p:cNvSpPr>
          <p:nvPr>
            <p:ph type="title"/>
          </p:nvPr>
        </p:nvSpPr>
        <p:spPr>
          <a:xfrm>
            <a:off x="73025" y="171811"/>
            <a:ext cx="265303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65" dirty="0">
                <a:latin typeface="Arial Narrow"/>
                <a:cs typeface="Arial Narrow"/>
              </a:rPr>
              <a:t>What</a:t>
            </a:r>
            <a:r>
              <a:rPr spc="-45" dirty="0">
                <a:latin typeface="Arial Narrow"/>
                <a:cs typeface="Arial Narrow"/>
              </a:rPr>
              <a:t> </a:t>
            </a:r>
            <a:r>
              <a:rPr spc="-220" dirty="0">
                <a:latin typeface="Arial Narrow"/>
                <a:cs typeface="Arial Narrow"/>
              </a:rPr>
              <a:t>Does</a:t>
            </a:r>
            <a:r>
              <a:rPr spc="-40" dirty="0">
                <a:latin typeface="Arial Narrow"/>
                <a:cs typeface="Arial Narrow"/>
              </a:rPr>
              <a:t> </a:t>
            </a:r>
            <a:r>
              <a:rPr spc="-114" dirty="0">
                <a:latin typeface="Arial Narrow"/>
                <a:cs typeface="Arial Narrow"/>
              </a:rPr>
              <a:t>“Similarity”</a:t>
            </a:r>
            <a:r>
              <a:rPr spc="-40" dirty="0">
                <a:latin typeface="Arial Narrow"/>
                <a:cs typeface="Arial Narrow"/>
              </a:rPr>
              <a:t> </a:t>
            </a:r>
            <a:r>
              <a:rPr spc="-210" dirty="0">
                <a:latin typeface="Arial Narrow"/>
                <a:cs typeface="Arial Narrow"/>
              </a:rPr>
              <a:t>Mean?</a:t>
            </a: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02600" y="51874"/>
            <a:ext cx="525174" cy="606650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4725" y="911372"/>
            <a:ext cx="2052320" cy="6210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450" dirty="0">
                <a:latin typeface="Open Sans"/>
                <a:cs typeface="Open Sans"/>
              </a:rPr>
              <a:t>Retrieved:</a:t>
            </a:r>
            <a:r>
              <a:rPr sz="1450" spc="60" dirty="0">
                <a:latin typeface="Open Sans"/>
                <a:cs typeface="Open Sans"/>
              </a:rPr>
              <a:t> </a:t>
            </a:r>
            <a:r>
              <a:rPr sz="1450" dirty="0">
                <a:latin typeface="Open Sans"/>
                <a:cs typeface="Open Sans"/>
              </a:rPr>
              <a:t>[A,</a:t>
            </a:r>
            <a:r>
              <a:rPr sz="1450" spc="60" dirty="0">
                <a:latin typeface="Open Sans"/>
                <a:cs typeface="Open Sans"/>
              </a:rPr>
              <a:t> </a:t>
            </a:r>
            <a:r>
              <a:rPr sz="1450" dirty="0">
                <a:latin typeface="Open Sans"/>
                <a:cs typeface="Open Sans"/>
              </a:rPr>
              <a:t>X,</a:t>
            </a:r>
            <a:r>
              <a:rPr sz="1450" spc="60" dirty="0">
                <a:latin typeface="Open Sans"/>
                <a:cs typeface="Open Sans"/>
              </a:rPr>
              <a:t> </a:t>
            </a:r>
            <a:r>
              <a:rPr sz="1450" dirty="0">
                <a:latin typeface="Open Sans"/>
                <a:cs typeface="Open Sans"/>
              </a:rPr>
              <a:t>B,</a:t>
            </a:r>
            <a:r>
              <a:rPr sz="1450" spc="60" dirty="0">
                <a:latin typeface="Open Sans"/>
                <a:cs typeface="Open Sans"/>
              </a:rPr>
              <a:t> </a:t>
            </a:r>
            <a:r>
              <a:rPr sz="1450" dirty="0">
                <a:latin typeface="Open Sans"/>
                <a:cs typeface="Open Sans"/>
              </a:rPr>
              <a:t>Y,</a:t>
            </a:r>
            <a:r>
              <a:rPr sz="1450" spc="65" dirty="0">
                <a:latin typeface="Open Sans"/>
                <a:cs typeface="Open Sans"/>
              </a:rPr>
              <a:t> </a:t>
            </a:r>
            <a:r>
              <a:rPr sz="1450" spc="-25" dirty="0">
                <a:latin typeface="Open Sans"/>
                <a:cs typeface="Open Sans"/>
              </a:rPr>
              <a:t>C]</a:t>
            </a:r>
            <a:endParaRPr sz="145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1155"/>
              </a:spcBef>
            </a:pPr>
            <a:r>
              <a:rPr sz="1450" dirty="0">
                <a:latin typeface="Open Sans"/>
                <a:cs typeface="Open Sans"/>
              </a:rPr>
              <a:t>Relevant:</a:t>
            </a:r>
            <a:r>
              <a:rPr sz="1450" spc="65" dirty="0">
                <a:latin typeface="Open Sans"/>
                <a:cs typeface="Open Sans"/>
              </a:rPr>
              <a:t> </a:t>
            </a:r>
            <a:r>
              <a:rPr sz="1450" dirty="0">
                <a:latin typeface="Open Sans"/>
                <a:cs typeface="Open Sans"/>
              </a:rPr>
              <a:t>{A,</a:t>
            </a:r>
            <a:r>
              <a:rPr sz="1450" spc="70" dirty="0">
                <a:latin typeface="Open Sans"/>
                <a:cs typeface="Open Sans"/>
              </a:rPr>
              <a:t> </a:t>
            </a:r>
            <a:r>
              <a:rPr sz="1450" dirty="0">
                <a:latin typeface="Open Sans"/>
                <a:cs typeface="Open Sans"/>
              </a:rPr>
              <a:t>B,</a:t>
            </a:r>
            <a:r>
              <a:rPr sz="1450" spc="70" dirty="0">
                <a:latin typeface="Open Sans"/>
                <a:cs typeface="Open Sans"/>
              </a:rPr>
              <a:t> </a:t>
            </a:r>
            <a:r>
              <a:rPr sz="1450" spc="-25" dirty="0">
                <a:latin typeface="Open Sans"/>
                <a:cs typeface="Open Sans"/>
              </a:rPr>
              <a:t>C}</a:t>
            </a:r>
            <a:endParaRPr sz="1450">
              <a:latin typeface="Open Sans"/>
              <a:cs typeface="Open San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4725" y="4087635"/>
            <a:ext cx="3571875" cy="803910"/>
          </a:xfrm>
          <a:prstGeom prst="rect">
            <a:avLst/>
          </a:prstGeom>
        </p:spPr>
        <p:txBody>
          <a:bodyPr vert="horz" wrap="square" lIns="0" tIns="156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35"/>
              </a:spcBef>
            </a:pPr>
            <a:r>
              <a:rPr sz="1600" dirty="0">
                <a:latin typeface="Open Sans"/>
                <a:cs typeface="Open Sans"/>
              </a:rPr>
              <a:t>AP=(1+0.67+0.6)/3</a:t>
            </a:r>
            <a:r>
              <a:rPr sz="1600" spc="105" dirty="0">
                <a:latin typeface="Open Sans"/>
                <a:cs typeface="Open Sans"/>
              </a:rPr>
              <a:t> </a:t>
            </a:r>
            <a:r>
              <a:rPr sz="1600" dirty="0">
                <a:latin typeface="Open Sans"/>
                <a:cs typeface="Open Sans"/>
              </a:rPr>
              <a:t>≈</a:t>
            </a:r>
            <a:r>
              <a:rPr sz="1600" spc="110" dirty="0">
                <a:latin typeface="Open Sans"/>
                <a:cs typeface="Open Sans"/>
              </a:rPr>
              <a:t> </a:t>
            </a:r>
            <a:r>
              <a:rPr sz="1600" spc="-10" dirty="0">
                <a:latin typeface="Open Sans"/>
                <a:cs typeface="Open Sans"/>
              </a:rPr>
              <a:t>0.756</a:t>
            </a:r>
            <a:endParaRPr sz="1600">
              <a:latin typeface="Open Sans"/>
              <a:cs typeface="Open Sans"/>
            </a:endParaRPr>
          </a:p>
          <a:p>
            <a:pPr marL="469265" indent="-353695">
              <a:lnSpc>
                <a:spcPct val="100000"/>
              </a:lnSpc>
              <a:spcBef>
                <a:spcPts val="1145"/>
              </a:spcBef>
              <a:buFont typeface="Arial"/>
              <a:buChar char="●"/>
              <a:tabLst>
                <a:tab pos="469265" algn="l"/>
              </a:tabLst>
            </a:pPr>
            <a:r>
              <a:rPr sz="1600" dirty="0">
                <a:latin typeface="Open Sans"/>
                <a:cs typeface="Open Sans"/>
              </a:rPr>
              <a:t>Early</a:t>
            </a:r>
            <a:r>
              <a:rPr sz="1600" spc="75" dirty="0">
                <a:latin typeface="Open Sans"/>
                <a:cs typeface="Open Sans"/>
              </a:rPr>
              <a:t> </a:t>
            </a:r>
            <a:r>
              <a:rPr sz="1600" dirty="0">
                <a:latin typeface="Open Sans"/>
                <a:cs typeface="Open Sans"/>
              </a:rPr>
              <a:t>correct</a:t>
            </a:r>
            <a:r>
              <a:rPr sz="1600" spc="75" dirty="0">
                <a:latin typeface="Open Sans"/>
                <a:cs typeface="Open Sans"/>
              </a:rPr>
              <a:t> </a:t>
            </a:r>
            <a:r>
              <a:rPr sz="1600" dirty="0">
                <a:latin typeface="Open Sans"/>
                <a:cs typeface="Open Sans"/>
              </a:rPr>
              <a:t>results</a:t>
            </a:r>
            <a:r>
              <a:rPr sz="1600" spc="80" dirty="0">
                <a:latin typeface="Open Sans"/>
                <a:cs typeface="Open Sans"/>
              </a:rPr>
              <a:t> </a:t>
            </a:r>
            <a:r>
              <a:rPr sz="1600" dirty="0">
                <a:latin typeface="Open Sans"/>
                <a:cs typeface="Open Sans"/>
              </a:rPr>
              <a:t>increase</a:t>
            </a:r>
            <a:r>
              <a:rPr sz="1600" spc="75" dirty="0">
                <a:latin typeface="Open Sans"/>
                <a:cs typeface="Open Sans"/>
              </a:rPr>
              <a:t> </a:t>
            </a:r>
            <a:r>
              <a:rPr sz="1600" spc="-25" dirty="0">
                <a:latin typeface="Open Sans"/>
                <a:cs typeface="Open Sans"/>
              </a:rPr>
              <a:t>AP</a:t>
            </a:r>
            <a:endParaRPr sz="1600">
              <a:latin typeface="Open Sans"/>
              <a:cs typeface="Open San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658495"/>
          </a:xfrm>
          <a:custGeom>
            <a:avLst/>
            <a:gdLst/>
            <a:ahLst/>
            <a:cxnLst/>
            <a:rect l="l" t="t" r="r" b="b"/>
            <a:pathLst>
              <a:path w="9144000" h="658495">
                <a:moveTo>
                  <a:pt x="9143999" y="658499"/>
                </a:moveTo>
                <a:lnTo>
                  <a:pt x="0" y="658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658499"/>
                </a:lnTo>
                <a:close/>
              </a:path>
            </a:pathLst>
          </a:custGeom>
          <a:solidFill>
            <a:srgbClr val="981E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5746" rIns="0" bIns="0" rtlCol="0">
            <a:spAutoFit/>
          </a:bodyPr>
          <a:lstStyle/>
          <a:p>
            <a:pPr marL="24130">
              <a:lnSpc>
                <a:spcPct val="100000"/>
              </a:lnSpc>
              <a:spcBef>
                <a:spcPts val="100"/>
              </a:spcBef>
            </a:pPr>
            <a:r>
              <a:rPr sz="2300" dirty="0"/>
              <a:t>Average</a:t>
            </a:r>
            <a:r>
              <a:rPr sz="2300" spc="-65" dirty="0"/>
              <a:t> </a:t>
            </a:r>
            <a:r>
              <a:rPr sz="2300" dirty="0"/>
              <a:t>Precision:</a:t>
            </a:r>
            <a:r>
              <a:rPr sz="2300" spc="-60" dirty="0"/>
              <a:t> </a:t>
            </a:r>
            <a:r>
              <a:rPr sz="2300" dirty="0"/>
              <a:t>Detailed</a:t>
            </a:r>
            <a:r>
              <a:rPr sz="2300" spc="-60" dirty="0"/>
              <a:t> </a:t>
            </a:r>
            <a:r>
              <a:rPr sz="2300" spc="-10" dirty="0"/>
              <a:t>Example</a:t>
            </a:r>
            <a:endParaRPr sz="2300"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171312" y="1615237"/>
          <a:ext cx="5109210" cy="23736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6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6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60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60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5605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400" b="1" spc="-20" dirty="0">
                          <a:latin typeface="Arial"/>
                          <a:cs typeface="Arial"/>
                        </a:rPr>
                        <a:t>Rank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10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400" b="1" spc="-20" dirty="0">
                          <a:latin typeface="Arial"/>
                          <a:cs typeface="Arial"/>
                        </a:rPr>
                        <a:t>Item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10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Relevant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10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Precisiom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10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605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spc="-50" dirty="0">
                          <a:latin typeface="Arial"/>
                          <a:cs typeface="Arial"/>
                        </a:rPr>
                        <a:t>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spc="-50" dirty="0">
                          <a:latin typeface="Arial"/>
                          <a:cs typeface="Arial"/>
                        </a:rPr>
                        <a:t>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spc="-25" dirty="0">
                          <a:latin typeface="Arial"/>
                          <a:cs typeface="Arial"/>
                        </a:rPr>
                        <a:t>Yes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1/1=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605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spc="-50" dirty="0">
                          <a:latin typeface="Arial"/>
                          <a:cs typeface="Arial"/>
                        </a:rPr>
                        <a:t>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spc="-50" dirty="0">
                          <a:latin typeface="Arial"/>
                          <a:cs typeface="Arial"/>
                        </a:rPr>
                        <a:t>X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spc="-25" dirty="0">
                          <a:latin typeface="Arial"/>
                          <a:cs typeface="Arial"/>
                        </a:rPr>
                        <a:t>No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spc="-50" dirty="0">
                          <a:latin typeface="Arial"/>
                          <a:cs typeface="Arial"/>
                        </a:rPr>
                        <a:t>-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605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spc="-50" dirty="0">
                          <a:latin typeface="Arial"/>
                          <a:cs typeface="Arial"/>
                        </a:rPr>
                        <a:t>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spc="-50" dirty="0">
                          <a:latin typeface="Arial"/>
                          <a:cs typeface="Arial"/>
                        </a:rPr>
                        <a:t>B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spc="-25" dirty="0">
                          <a:latin typeface="Arial"/>
                          <a:cs typeface="Arial"/>
                        </a:rPr>
                        <a:t>Yes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2/3=0.67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605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spc="-50" dirty="0">
                          <a:latin typeface="Arial"/>
                          <a:cs typeface="Arial"/>
                        </a:rPr>
                        <a:t>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spc="-50" dirty="0">
                          <a:latin typeface="Arial"/>
                          <a:cs typeface="Arial"/>
                        </a:rPr>
                        <a:t>Y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spc="-25" dirty="0">
                          <a:latin typeface="Arial"/>
                          <a:cs typeface="Arial"/>
                        </a:rPr>
                        <a:t>No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spc="-50" dirty="0">
                          <a:latin typeface="Arial"/>
                          <a:cs typeface="Arial"/>
                        </a:rPr>
                        <a:t>-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5605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spc="-50" dirty="0">
                          <a:latin typeface="Arial"/>
                          <a:cs typeface="Arial"/>
                        </a:rPr>
                        <a:t>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spc="-50" dirty="0">
                          <a:latin typeface="Arial"/>
                          <a:cs typeface="Arial"/>
                        </a:rPr>
                        <a:t>C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spc="-25" dirty="0">
                          <a:latin typeface="Arial"/>
                          <a:cs typeface="Arial"/>
                        </a:rPr>
                        <a:t>Yes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3/5=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0.6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02600" y="51874"/>
            <a:ext cx="525174" cy="606650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4725" y="1139449"/>
            <a:ext cx="4705350" cy="2764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34110">
              <a:lnSpc>
                <a:spcPct val="150600"/>
              </a:lnSpc>
              <a:spcBef>
                <a:spcPts val="100"/>
              </a:spcBef>
            </a:pPr>
            <a:r>
              <a:rPr sz="1800" spc="-10" dirty="0">
                <a:latin typeface="Open Sans"/>
                <a:cs typeface="Open Sans"/>
              </a:rPr>
              <a:t>Considers</a:t>
            </a:r>
            <a:r>
              <a:rPr sz="1800" spc="-70" dirty="0">
                <a:latin typeface="Open Sans"/>
                <a:cs typeface="Open Sans"/>
              </a:rPr>
              <a:t> </a:t>
            </a:r>
            <a:r>
              <a:rPr sz="1800" dirty="0">
                <a:latin typeface="Open Sans"/>
                <a:cs typeface="Open Sans"/>
              </a:rPr>
              <a:t>ranking</a:t>
            </a:r>
            <a:r>
              <a:rPr sz="1800" spc="-70" dirty="0">
                <a:latin typeface="Open Sans"/>
                <a:cs typeface="Open Sans"/>
              </a:rPr>
              <a:t> </a:t>
            </a:r>
            <a:r>
              <a:rPr sz="1800" dirty="0">
                <a:latin typeface="Open Sans"/>
                <a:cs typeface="Open Sans"/>
              </a:rPr>
              <a:t>order</a:t>
            </a:r>
            <a:r>
              <a:rPr sz="1800" spc="-70" dirty="0">
                <a:latin typeface="Open Sans"/>
                <a:cs typeface="Open Sans"/>
              </a:rPr>
              <a:t> </a:t>
            </a:r>
            <a:r>
              <a:rPr sz="1800" spc="-10" dirty="0">
                <a:latin typeface="Open Sans"/>
                <a:cs typeface="Open Sans"/>
              </a:rPr>
              <a:t>explicitly Rewards:</a:t>
            </a:r>
            <a:endParaRPr sz="1800">
              <a:latin typeface="Open Sans"/>
              <a:cs typeface="Open Sans"/>
            </a:endParaRPr>
          </a:p>
          <a:p>
            <a:pPr marL="12700" marR="1957070" indent="456565">
              <a:lnSpc>
                <a:spcPct val="150600"/>
              </a:lnSpc>
              <a:buSzPct val="61111"/>
              <a:buFont typeface="Arial"/>
              <a:buChar char="●"/>
              <a:tabLst>
                <a:tab pos="469265" algn="l"/>
              </a:tabLst>
            </a:pPr>
            <a:r>
              <a:rPr sz="1800" dirty="0">
                <a:latin typeface="Open Sans"/>
                <a:cs typeface="Open Sans"/>
              </a:rPr>
              <a:t>Early</a:t>
            </a:r>
            <a:r>
              <a:rPr sz="1800" spc="-85" dirty="0">
                <a:latin typeface="Open Sans"/>
                <a:cs typeface="Open Sans"/>
              </a:rPr>
              <a:t> </a:t>
            </a:r>
            <a:r>
              <a:rPr sz="1800" dirty="0">
                <a:latin typeface="Open Sans"/>
                <a:cs typeface="Open Sans"/>
              </a:rPr>
              <a:t>correct</a:t>
            </a:r>
            <a:r>
              <a:rPr sz="1800" spc="-80" dirty="0">
                <a:latin typeface="Open Sans"/>
                <a:cs typeface="Open Sans"/>
              </a:rPr>
              <a:t> </a:t>
            </a:r>
            <a:r>
              <a:rPr sz="1800" spc="-10" dirty="0">
                <a:latin typeface="Open Sans"/>
                <a:cs typeface="Open Sans"/>
              </a:rPr>
              <a:t>retrieval Penalizes:</a:t>
            </a:r>
            <a:endParaRPr sz="1800">
              <a:latin typeface="Open Sans"/>
              <a:cs typeface="Open Sans"/>
            </a:endParaRPr>
          </a:p>
          <a:p>
            <a:pPr marL="469265" indent="-312420">
              <a:lnSpc>
                <a:spcPct val="100000"/>
              </a:lnSpc>
              <a:spcBef>
                <a:spcPts val="1090"/>
              </a:spcBef>
              <a:buSzPct val="61111"/>
              <a:buFont typeface="Arial"/>
              <a:buChar char="●"/>
              <a:tabLst>
                <a:tab pos="469265" algn="l"/>
              </a:tabLst>
            </a:pPr>
            <a:r>
              <a:rPr sz="1800" dirty="0">
                <a:latin typeface="Open Sans"/>
                <a:cs typeface="Open Sans"/>
              </a:rPr>
              <a:t>Late</a:t>
            </a:r>
            <a:r>
              <a:rPr sz="1800" spc="-60" dirty="0">
                <a:latin typeface="Open Sans"/>
                <a:cs typeface="Open Sans"/>
              </a:rPr>
              <a:t> </a:t>
            </a:r>
            <a:r>
              <a:rPr sz="1800" dirty="0">
                <a:latin typeface="Open Sans"/>
                <a:cs typeface="Open Sans"/>
              </a:rPr>
              <a:t>correct</a:t>
            </a:r>
            <a:r>
              <a:rPr sz="1800" spc="-55" dirty="0">
                <a:latin typeface="Open Sans"/>
                <a:cs typeface="Open Sans"/>
              </a:rPr>
              <a:t> </a:t>
            </a:r>
            <a:r>
              <a:rPr sz="1800" spc="-10" dirty="0">
                <a:latin typeface="Open Sans"/>
                <a:cs typeface="Open Sans"/>
              </a:rPr>
              <a:t>retrieval</a:t>
            </a:r>
            <a:endParaRPr sz="1800">
              <a:latin typeface="Open Sans"/>
              <a:cs typeface="Open Sans"/>
            </a:endParaRPr>
          </a:p>
          <a:p>
            <a:pPr marL="12700" marR="5080">
              <a:lnSpc>
                <a:spcPts val="2050"/>
              </a:lnSpc>
              <a:spcBef>
                <a:spcPts val="1250"/>
              </a:spcBef>
            </a:pPr>
            <a:r>
              <a:rPr sz="1800" dirty="0">
                <a:latin typeface="Open Sans"/>
                <a:cs typeface="Open Sans"/>
              </a:rPr>
              <a:t>Provides</a:t>
            </a:r>
            <a:r>
              <a:rPr sz="1800" spc="-70" dirty="0">
                <a:latin typeface="Open Sans"/>
                <a:cs typeface="Open Sans"/>
              </a:rPr>
              <a:t> </a:t>
            </a:r>
            <a:r>
              <a:rPr sz="1800" dirty="0">
                <a:latin typeface="Open Sans"/>
                <a:cs typeface="Open Sans"/>
              </a:rPr>
              <a:t>smooth</a:t>
            </a:r>
            <a:r>
              <a:rPr sz="1800" spc="-70" dirty="0">
                <a:latin typeface="Open Sans"/>
                <a:cs typeface="Open Sans"/>
              </a:rPr>
              <a:t> </a:t>
            </a:r>
            <a:r>
              <a:rPr sz="1800" dirty="0">
                <a:latin typeface="Open Sans"/>
                <a:cs typeface="Open Sans"/>
              </a:rPr>
              <a:t>and</a:t>
            </a:r>
            <a:r>
              <a:rPr sz="1800" spc="-65" dirty="0">
                <a:latin typeface="Open Sans"/>
                <a:cs typeface="Open Sans"/>
              </a:rPr>
              <a:t> </a:t>
            </a:r>
            <a:r>
              <a:rPr sz="1800" dirty="0">
                <a:latin typeface="Open Sans"/>
                <a:cs typeface="Open Sans"/>
              </a:rPr>
              <a:t>continuous</a:t>
            </a:r>
            <a:r>
              <a:rPr sz="1800" spc="-70" dirty="0">
                <a:latin typeface="Open Sans"/>
                <a:cs typeface="Open Sans"/>
              </a:rPr>
              <a:t> </a:t>
            </a:r>
            <a:r>
              <a:rPr sz="1800" spc="-10" dirty="0">
                <a:latin typeface="Open Sans"/>
                <a:cs typeface="Open Sans"/>
              </a:rPr>
              <a:t>evaluation </a:t>
            </a:r>
            <a:r>
              <a:rPr sz="1800" dirty="0">
                <a:latin typeface="Open Sans"/>
                <a:cs typeface="Open Sans"/>
              </a:rPr>
              <a:t>More</a:t>
            </a:r>
            <a:r>
              <a:rPr sz="1800" spc="-45" dirty="0">
                <a:latin typeface="Open Sans"/>
                <a:cs typeface="Open Sans"/>
              </a:rPr>
              <a:t> </a:t>
            </a:r>
            <a:r>
              <a:rPr sz="1800" spc="-10" dirty="0">
                <a:latin typeface="Open Sans"/>
                <a:cs typeface="Open Sans"/>
              </a:rPr>
              <a:t>informative</a:t>
            </a:r>
            <a:r>
              <a:rPr sz="1800" spc="-40" dirty="0">
                <a:latin typeface="Open Sans"/>
                <a:cs typeface="Open Sans"/>
              </a:rPr>
              <a:t> </a:t>
            </a:r>
            <a:r>
              <a:rPr sz="1800" dirty="0">
                <a:latin typeface="Open Sans"/>
                <a:cs typeface="Open Sans"/>
              </a:rPr>
              <a:t>than</a:t>
            </a:r>
            <a:r>
              <a:rPr sz="1800" spc="-45" dirty="0">
                <a:latin typeface="Open Sans"/>
                <a:cs typeface="Open Sans"/>
              </a:rPr>
              <a:t> </a:t>
            </a:r>
            <a:r>
              <a:rPr sz="1800" spc="-10" dirty="0">
                <a:latin typeface="Open Sans"/>
                <a:cs typeface="Open Sans"/>
              </a:rPr>
              <a:t>Recall@K</a:t>
            </a:r>
            <a:endParaRPr sz="1800">
              <a:latin typeface="Open Sans"/>
              <a:cs typeface="Open San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723900"/>
          </a:xfrm>
          <a:custGeom>
            <a:avLst/>
            <a:gdLst/>
            <a:ahLst/>
            <a:cxnLst/>
            <a:rect l="l" t="t" r="r" b="b"/>
            <a:pathLst>
              <a:path w="9144000" h="723900">
                <a:moveTo>
                  <a:pt x="9143999" y="723599"/>
                </a:moveTo>
                <a:lnTo>
                  <a:pt x="0" y="7235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723599"/>
                </a:lnTo>
                <a:close/>
              </a:path>
            </a:pathLst>
          </a:custGeom>
          <a:solidFill>
            <a:srgbClr val="981E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8296" rIns="0" bIns="0" rtlCol="0">
            <a:spAutoFit/>
          </a:bodyPr>
          <a:lstStyle/>
          <a:p>
            <a:pPr marL="24130">
              <a:lnSpc>
                <a:spcPct val="100000"/>
              </a:lnSpc>
              <a:spcBef>
                <a:spcPts val="100"/>
              </a:spcBef>
            </a:pPr>
            <a:r>
              <a:rPr sz="2300" dirty="0"/>
              <a:t>Why</a:t>
            </a:r>
            <a:r>
              <a:rPr sz="2300" spc="-150" dirty="0"/>
              <a:t> </a:t>
            </a:r>
            <a:r>
              <a:rPr sz="2300" dirty="0"/>
              <a:t>Average</a:t>
            </a:r>
            <a:r>
              <a:rPr sz="2300" spc="-75" dirty="0"/>
              <a:t> </a:t>
            </a:r>
            <a:r>
              <a:rPr sz="2300" dirty="0"/>
              <a:t>Precision</a:t>
            </a:r>
            <a:r>
              <a:rPr sz="2300" spc="-75" dirty="0"/>
              <a:t> </a:t>
            </a:r>
            <a:r>
              <a:rPr sz="2300" dirty="0"/>
              <a:t>Works</a:t>
            </a:r>
            <a:r>
              <a:rPr sz="2300" spc="-70" dirty="0"/>
              <a:t> </a:t>
            </a:r>
            <a:r>
              <a:rPr sz="2300" spc="-10" dirty="0"/>
              <a:t>Better</a:t>
            </a:r>
            <a:endParaRPr sz="230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02600" y="51874"/>
            <a:ext cx="525174" cy="606650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4725" y="1968829"/>
            <a:ext cx="4069079" cy="2151380"/>
          </a:xfrm>
          <a:prstGeom prst="rect">
            <a:avLst/>
          </a:prstGeom>
        </p:spPr>
        <p:txBody>
          <a:bodyPr vert="horz" wrap="square" lIns="0" tIns="1555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25"/>
              </a:spcBef>
            </a:pPr>
            <a:r>
              <a:rPr sz="1550" dirty="0">
                <a:latin typeface="Open Sans"/>
                <a:cs typeface="Open Sans"/>
              </a:rPr>
              <a:t>Q</a:t>
            </a:r>
            <a:r>
              <a:rPr sz="1550" spc="5" dirty="0">
                <a:latin typeface="Open Sans"/>
                <a:cs typeface="Open Sans"/>
              </a:rPr>
              <a:t> </a:t>
            </a:r>
            <a:r>
              <a:rPr sz="1550" dirty="0">
                <a:latin typeface="Open Sans"/>
                <a:cs typeface="Open Sans"/>
              </a:rPr>
              <a:t>=</a:t>
            </a:r>
            <a:r>
              <a:rPr sz="1550" spc="10" dirty="0">
                <a:latin typeface="Open Sans"/>
                <a:cs typeface="Open Sans"/>
              </a:rPr>
              <a:t> </a:t>
            </a:r>
            <a:r>
              <a:rPr sz="1550" dirty="0">
                <a:latin typeface="Open Sans"/>
                <a:cs typeface="Open Sans"/>
              </a:rPr>
              <a:t>number</a:t>
            </a:r>
            <a:r>
              <a:rPr sz="1550" spc="10" dirty="0">
                <a:latin typeface="Open Sans"/>
                <a:cs typeface="Open Sans"/>
              </a:rPr>
              <a:t> </a:t>
            </a:r>
            <a:r>
              <a:rPr sz="1550" dirty="0">
                <a:latin typeface="Open Sans"/>
                <a:cs typeface="Open Sans"/>
              </a:rPr>
              <a:t>of</a:t>
            </a:r>
            <a:r>
              <a:rPr sz="1550" spc="10" dirty="0">
                <a:latin typeface="Open Sans"/>
                <a:cs typeface="Open Sans"/>
              </a:rPr>
              <a:t> </a:t>
            </a:r>
            <a:r>
              <a:rPr sz="1550" spc="-10" dirty="0">
                <a:latin typeface="Open Sans"/>
                <a:cs typeface="Open Sans"/>
              </a:rPr>
              <a:t>queries</a:t>
            </a:r>
            <a:endParaRPr sz="1550">
              <a:latin typeface="Open Sans"/>
              <a:cs typeface="Open Sans"/>
            </a:endParaRPr>
          </a:p>
          <a:p>
            <a:pPr marL="12700" marR="356235">
              <a:lnSpc>
                <a:spcPct val="160700"/>
              </a:lnSpc>
            </a:pPr>
            <a:r>
              <a:rPr sz="1550" dirty="0">
                <a:latin typeface="Open Sans"/>
                <a:cs typeface="Open Sans"/>
              </a:rPr>
              <a:t>Computes</a:t>
            </a:r>
            <a:r>
              <a:rPr sz="1550" spc="10" dirty="0">
                <a:latin typeface="Open Sans"/>
                <a:cs typeface="Open Sans"/>
              </a:rPr>
              <a:t> </a:t>
            </a:r>
            <a:r>
              <a:rPr sz="1550" dirty="0">
                <a:latin typeface="Open Sans"/>
                <a:cs typeface="Open Sans"/>
              </a:rPr>
              <a:t>average</a:t>
            </a:r>
            <a:r>
              <a:rPr sz="1550" spc="10" dirty="0">
                <a:latin typeface="Open Sans"/>
                <a:cs typeface="Open Sans"/>
              </a:rPr>
              <a:t> </a:t>
            </a:r>
            <a:r>
              <a:rPr sz="1550" dirty="0">
                <a:latin typeface="Open Sans"/>
                <a:cs typeface="Open Sans"/>
              </a:rPr>
              <a:t>AP</a:t>
            </a:r>
            <a:r>
              <a:rPr sz="1550" spc="10" dirty="0">
                <a:latin typeface="Open Sans"/>
                <a:cs typeface="Open Sans"/>
              </a:rPr>
              <a:t> </a:t>
            </a:r>
            <a:r>
              <a:rPr sz="1550" dirty="0">
                <a:latin typeface="Open Sans"/>
                <a:cs typeface="Open Sans"/>
              </a:rPr>
              <a:t>across</a:t>
            </a:r>
            <a:r>
              <a:rPr sz="1550" spc="10" dirty="0">
                <a:latin typeface="Open Sans"/>
                <a:cs typeface="Open Sans"/>
              </a:rPr>
              <a:t> </a:t>
            </a:r>
            <a:r>
              <a:rPr sz="1550" dirty="0">
                <a:latin typeface="Open Sans"/>
                <a:cs typeface="Open Sans"/>
              </a:rPr>
              <a:t>all</a:t>
            </a:r>
            <a:r>
              <a:rPr sz="1550" spc="10" dirty="0">
                <a:latin typeface="Open Sans"/>
                <a:cs typeface="Open Sans"/>
              </a:rPr>
              <a:t> </a:t>
            </a:r>
            <a:r>
              <a:rPr sz="1550" spc="-10" dirty="0">
                <a:latin typeface="Open Sans"/>
                <a:cs typeface="Open Sans"/>
              </a:rPr>
              <a:t>queries </a:t>
            </a:r>
            <a:r>
              <a:rPr sz="1550" dirty="0">
                <a:latin typeface="Open Sans"/>
                <a:cs typeface="Open Sans"/>
              </a:rPr>
              <a:t>Provides</a:t>
            </a:r>
            <a:r>
              <a:rPr sz="1550" spc="20" dirty="0">
                <a:latin typeface="Open Sans"/>
                <a:cs typeface="Open Sans"/>
              </a:rPr>
              <a:t> </a:t>
            </a:r>
            <a:r>
              <a:rPr sz="1550" dirty="0">
                <a:latin typeface="Open Sans"/>
                <a:cs typeface="Open Sans"/>
              </a:rPr>
              <a:t>global</a:t>
            </a:r>
            <a:r>
              <a:rPr sz="1550" spc="25" dirty="0">
                <a:latin typeface="Open Sans"/>
                <a:cs typeface="Open Sans"/>
              </a:rPr>
              <a:t> </a:t>
            </a:r>
            <a:r>
              <a:rPr sz="1550" dirty="0">
                <a:latin typeface="Open Sans"/>
                <a:cs typeface="Open Sans"/>
              </a:rPr>
              <a:t>system</a:t>
            </a:r>
            <a:r>
              <a:rPr sz="1550" spc="25" dirty="0">
                <a:latin typeface="Open Sans"/>
                <a:cs typeface="Open Sans"/>
              </a:rPr>
              <a:t> </a:t>
            </a:r>
            <a:r>
              <a:rPr sz="1550" spc="-10" dirty="0">
                <a:latin typeface="Open Sans"/>
                <a:cs typeface="Open Sans"/>
              </a:rPr>
              <a:t>performance Interpretation:</a:t>
            </a:r>
            <a:endParaRPr sz="1550">
              <a:latin typeface="Open Sans"/>
              <a:cs typeface="Open Sans"/>
            </a:endParaRPr>
          </a:p>
          <a:p>
            <a:pPr marL="469265" indent="-323215">
              <a:lnSpc>
                <a:spcPts val="1825"/>
              </a:lnSpc>
              <a:spcBef>
                <a:spcPts val="1130"/>
              </a:spcBef>
              <a:buSzPct val="77419"/>
              <a:buFont typeface="Arial"/>
              <a:buChar char="●"/>
              <a:tabLst>
                <a:tab pos="469265" algn="l"/>
              </a:tabLst>
            </a:pPr>
            <a:r>
              <a:rPr sz="1550" dirty="0">
                <a:latin typeface="Open Sans"/>
                <a:cs typeface="Open Sans"/>
              </a:rPr>
              <a:t>High</a:t>
            </a:r>
            <a:r>
              <a:rPr sz="1550" spc="10" dirty="0">
                <a:latin typeface="Open Sans"/>
                <a:cs typeface="Open Sans"/>
              </a:rPr>
              <a:t> </a:t>
            </a:r>
            <a:r>
              <a:rPr sz="1550" dirty="0">
                <a:latin typeface="Open Sans"/>
                <a:cs typeface="Open Sans"/>
              </a:rPr>
              <a:t>mAP</a:t>
            </a:r>
            <a:r>
              <a:rPr sz="1550" spc="20" dirty="0">
                <a:latin typeface="Open Sans"/>
                <a:cs typeface="Open Sans"/>
              </a:rPr>
              <a:t> </a:t>
            </a:r>
            <a:r>
              <a:rPr sz="1550" dirty="0">
                <a:latin typeface="Arial"/>
                <a:cs typeface="Arial"/>
              </a:rPr>
              <a:t>→</a:t>
            </a:r>
            <a:r>
              <a:rPr sz="1550" spc="-10" dirty="0">
                <a:latin typeface="Arial"/>
                <a:cs typeface="Arial"/>
              </a:rPr>
              <a:t> </a:t>
            </a:r>
            <a:r>
              <a:rPr sz="1550" dirty="0">
                <a:latin typeface="Open Sans"/>
                <a:cs typeface="Open Sans"/>
              </a:rPr>
              <a:t>consistently</a:t>
            </a:r>
            <a:r>
              <a:rPr sz="1550" spc="15" dirty="0">
                <a:latin typeface="Open Sans"/>
                <a:cs typeface="Open Sans"/>
              </a:rPr>
              <a:t> </a:t>
            </a:r>
            <a:r>
              <a:rPr sz="1550" dirty="0">
                <a:latin typeface="Open Sans"/>
                <a:cs typeface="Open Sans"/>
              </a:rPr>
              <a:t>good</a:t>
            </a:r>
            <a:r>
              <a:rPr sz="1550" spc="15" dirty="0">
                <a:latin typeface="Open Sans"/>
                <a:cs typeface="Open Sans"/>
              </a:rPr>
              <a:t> </a:t>
            </a:r>
            <a:r>
              <a:rPr sz="1550" spc="-10" dirty="0">
                <a:latin typeface="Open Sans"/>
                <a:cs typeface="Open Sans"/>
              </a:rPr>
              <a:t>ranking</a:t>
            </a:r>
            <a:endParaRPr sz="1550">
              <a:latin typeface="Open Sans"/>
              <a:cs typeface="Open Sans"/>
            </a:endParaRPr>
          </a:p>
          <a:p>
            <a:pPr marL="469265" indent="-323215">
              <a:lnSpc>
                <a:spcPts val="1825"/>
              </a:lnSpc>
              <a:buSzPct val="77419"/>
              <a:buFont typeface="Arial"/>
              <a:buChar char="●"/>
              <a:tabLst>
                <a:tab pos="469265" algn="l"/>
              </a:tabLst>
            </a:pPr>
            <a:r>
              <a:rPr sz="1550" dirty="0">
                <a:latin typeface="Open Sans"/>
                <a:cs typeface="Open Sans"/>
              </a:rPr>
              <a:t>Low</a:t>
            </a:r>
            <a:r>
              <a:rPr sz="1550" spc="10" dirty="0">
                <a:latin typeface="Open Sans"/>
                <a:cs typeface="Open Sans"/>
              </a:rPr>
              <a:t> </a:t>
            </a:r>
            <a:r>
              <a:rPr sz="1550" dirty="0">
                <a:latin typeface="Open Sans"/>
                <a:cs typeface="Open Sans"/>
              </a:rPr>
              <a:t>mAP</a:t>
            </a:r>
            <a:r>
              <a:rPr sz="1550" spc="20" dirty="0">
                <a:latin typeface="Open Sans"/>
                <a:cs typeface="Open Sans"/>
              </a:rPr>
              <a:t> </a:t>
            </a:r>
            <a:r>
              <a:rPr sz="1550" dirty="0">
                <a:latin typeface="Arial"/>
                <a:cs typeface="Arial"/>
              </a:rPr>
              <a:t>→</a:t>
            </a:r>
            <a:r>
              <a:rPr sz="1550" spc="-10" dirty="0">
                <a:latin typeface="Arial"/>
                <a:cs typeface="Arial"/>
              </a:rPr>
              <a:t> </a:t>
            </a:r>
            <a:r>
              <a:rPr sz="1550" dirty="0">
                <a:latin typeface="Open Sans"/>
                <a:cs typeface="Open Sans"/>
              </a:rPr>
              <a:t>poor</a:t>
            </a:r>
            <a:r>
              <a:rPr sz="1550" spc="10" dirty="0">
                <a:latin typeface="Open Sans"/>
                <a:cs typeface="Open Sans"/>
              </a:rPr>
              <a:t> </a:t>
            </a:r>
            <a:r>
              <a:rPr sz="1550" dirty="0">
                <a:latin typeface="Open Sans"/>
                <a:cs typeface="Open Sans"/>
              </a:rPr>
              <a:t>ranking</a:t>
            </a:r>
            <a:r>
              <a:rPr sz="1550" spc="15" dirty="0">
                <a:latin typeface="Open Sans"/>
                <a:cs typeface="Open Sans"/>
              </a:rPr>
              <a:t> </a:t>
            </a:r>
            <a:r>
              <a:rPr sz="1550" spc="-10" dirty="0">
                <a:latin typeface="Open Sans"/>
                <a:cs typeface="Open Sans"/>
              </a:rPr>
              <a:t>quality</a:t>
            </a:r>
            <a:endParaRPr sz="1550">
              <a:latin typeface="Open Sans"/>
              <a:cs typeface="Open San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81680" y="1152475"/>
            <a:ext cx="2210561" cy="768901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0" y="0"/>
            <a:ext cx="9144000" cy="723900"/>
          </a:xfrm>
          <a:custGeom>
            <a:avLst/>
            <a:gdLst/>
            <a:ahLst/>
            <a:cxnLst/>
            <a:rect l="l" t="t" r="r" b="b"/>
            <a:pathLst>
              <a:path w="9144000" h="723900">
                <a:moveTo>
                  <a:pt x="9143999" y="723599"/>
                </a:moveTo>
                <a:lnTo>
                  <a:pt x="0" y="7235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723599"/>
                </a:lnTo>
                <a:close/>
              </a:path>
            </a:pathLst>
          </a:custGeom>
          <a:solidFill>
            <a:srgbClr val="981E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8296" rIns="0" bIns="0" rtlCol="0">
            <a:spAutoFit/>
          </a:bodyPr>
          <a:lstStyle/>
          <a:p>
            <a:pPr marL="24130">
              <a:lnSpc>
                <a:spcPct val="100000"/>
              </a:lnSpc>
              <a:spcBef>
                <a:spcPts val="100"/>
              </a:spcBef>
            </a:pPr>
            <a:r>
              <a:rPr sz="2300" dirty="0"/>
              <a:t>Mean</a:t>
            </a:r>
            <a:r>
              <a:rPr sz="2300" spc="-150" dirty="0"/>
              <a:t> </a:t>
            </a:r>
            <a:r>
              <a:rPr sz="2300" dirty="0"/>
              <a:t>Average</a:t>
            </a:r>
            <a:r>
              <a:rPr sz="2300" spc="-70" dirty="0"/>
              <a:t> </a:t>
            </a:r>
            <a:r>
              <a:rPr sz="2300" dirty="0"/>
              <a:t>Precision</a:t>
            </a:r>
            <a:r>
              <a:rPr sz="2300" spc="-70" dirty="0"/>
              <a:t> </a:t>
            </a:r>
            <a:r>
              <a:rPr sz="2300" spc="-10" dirty="0"/>
              <a:t>(mAP)</a:t>
            </a:r>
            <a:endParaRPr sz="2300"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02600" y="51874"/>
            <a:ext cx="525174" cy="606650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4725" y="716674"/>
            <a:ext cx="4475480" cy="4067175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90"/>
              </a:spcBef>
            </a:pPr>
            <a:r>
              <a:rPr sz="1800" b="1" spc="-10" dirty="0">
                <a:latin typeface="Open Sans"/>
                <a:cs typeface="Open Sans"/>
              </a:rPr>
              <a:t>Properties:</a:t>
            </a:r>
            <a:endParaRPr sz="1800">
              <a:latin typeface="Open Sans"/>
              <a:cs typeface="Open Sans"/>
            </a:endParaRPr>
          </a:p>
          <a:p>
            <a:pPr marL="469265" indent="-366395">
              <a:lnSpc>
                <a:spcPts val="2105"/>
              </a:lnSpc>
              <a:spcBef>
                <a:spcPts val="1095"/>
              </a:spcBef>
              <a:buFont typeface="Arial"/>
              <a:buChar char="●"/>
              <a:tabLst>
                <a:tab pos="469265" algn="l"/>
              </a:tabLst>
            </a:pPr>
            <a:r>
              <a:rPr sz="1800" dirty="0">
                <a:latin typeface="Open Sans"/>
                <a:cs typeface="Open Sans"/>
              </a:rPr>
              <a:t>Sensitive</a:t>
            </a:r>
            <a:r>
              <a:rPr sz="1800" spc="-60" dirty="0">
                <a:latin typeface="Open Sans"/>
                <a:cs typeface="Open Sans"/>
              </a:rPr>
              <a:t> </a:t>
            </a:r>
            <a:r>
              <a:rPr sz="1800" dirty="0">
                <a:latin typeface="Open Sans"/>
                <a:cs typeface="Open Sans"/>
              </a:rPr>
              <a:t>to</a:t>
            </a:r>
            <a:r>
              <a:rPr sz="1800" spc="-55" dirty="0">
                <a:latin typeface="Open Sans"/>
                <a:cs typeface="Open Sans"/>
              </a:rPr>
              <a:t> </a:t>
            </a:r>
            <a:r>
              <a:rPr sz="1800" dirty="0">
                <a:latin typeface="Open Sans"/>
                <a:cs typeface="Open Sans"/>
              </a:rPr>
              <a:t>ranking</a:t>
            </a:r>
            <a:r>
              <a:rPr sz="1800" spc="-60" dirty="0">
                <a:latin typeface="Open Sans"/>
                <a:cs typeface="Open Sans"/>
              </a:rPr>
              <a:t> </a:t>
            </a:r>
            <a:r>
              <a:rPr sz="1800" spc="-10" dirty="0">
                <a:latin typeface="Open Sans"/>
                <a:cs typeface="Open Sans"/>
              </a:rPr>
              <a:t>errors</a:t>
            </a:r>
            <a:endParaRPr sz="1800">
              <a:latin typeface="Open Sans"/>
              <a:cs typeface="Open Sans"/>
            </a:endParaRPr>
          </a:p>
          <a:p>
            <a:pPr marL="469265" indent="-366395">
              <a:lnSpc>
                <a:spcPts val="2050"/>
              </a:lnSpc>
              <a:buFont typeface="Arial"/>
              <a:buChar char="●"/>
              <a:tabLst>
                <a:tab pos="469265" algn="l"/>
              </a:tabLst>
            </a:pPr>
            <a:r>
              <a:rPr sz="1800" dirty="0">
                <a:latin typeface="Open Sans"/>
                <a:cs typeface="Open Sans"/>
              </a:rPr>
              <a:t>Penalizes</a:t>
            </a:r>
            <a:r>
              <a:rPr sz="1800" spc="-45" dirty="0">
                <a:latin typeface="Open Sans"/>
                <a:cs typeface="Open Sans"/>
              </a:rPr>
              <a:t> </a:t>
            </a:r>
            <a:r>
              <a:rPr sz="1800" dirty="0">
                <a:latin typeface="Open Sans"/>
                <a:cs typeface="Open Sans"/>
              </a:rPr>
              <a:t>incorrect</a:t>
            </a:r>
            <a:r>
              <a:rPr sz="1800" spc="-45" dirty="0">
                <a:latin typeface="Open Sans"/>
                <a:cs typeface="Open Sans"/>
              </a:rPr>
              <a:t> </a:t>
            </a:r>
            <a:r>
              <a:rPr sz="1800" spc="-10" dirty="0">
                <a:latin typeface="Open Sans"/>
                <a:cs typeface="Open Sans"/>
              </a:rPr>
              <a:t>ordering</a:t>
            </a:r>
            <a:endParaRPr sz="1800">
              <a:latin typeface="Open Sans"/>
              <a:cs typeface="Open Sans"/>
            </a:endParaRPr>
          </a:p>
          <a:p>
            <a:pPr marL="469265" indent="-366395">
              <a:lnSpc>
                <a:spcPts val="2105"/>
              </a:lnSpc>
              <a:buFont typeface="Arial"/>
              <a:buChar char="●"/>
              <a:tabLst>
                <a:tab pos="469265" algn="l"/>
              </a:tabLst>
            </a:pPr>
            <a:r>
              <a:rPr sz="1800" dirty="0">
                <a:latin typeface="Open Sans"/>
                <a:cs typeface="Open Sans"/>
              </a:rPr>
              <a:t>Reﬂects</a:t>
            </a:r>
            <a:r>
              <a:rPr sz="1800" spc="-50" dirty="0">
                <a:latin typeface="Open Sans"/>
                <a:cs typeface="Open Sans"/>
              </a:rPr>
              <a:t> </a:t>
            </a:r>
            <a:r>
              <a:rPr sz="1800" dirty="0">
                <a:latin typeface="Open Sans"/>
                <a:cs typeface="Open Sans"/>
              </a:rPr>
              <a:t>both</a:t>
            </a:r>
            <a:r>
              <a:rPr sz="1800" spc="-45" dirty="0">
                <a:latin typeface="Open Sans"/>
                <a:cs typeface="Open Sans"/>
              </a:rPr>
              <a:t> </a:t>
            </a:r>
            <a:r>
              <a:rPr sz="1800" dirty="0">
                <a:latin typeface="Open Sans"/>
                <a:cs typeface="Open Sans"/>
              </a:rPr>
              <a:t>precision</a:t>
            </a:r>
            <a:r>
              <a:rPr sz="1800" spc="-45" dirty="0">
                <a:latin typeface="Open Sans"/>
                <a:cs typeface="Open Sans"/>
              </a:rPr>
              <a:t> </a:t>
            </a:r>
            <a:r>
              <a:rPr sz="1800" dirty="0">
                <a:latin typeface="Open Sans"/>
                <a:cs typeface="Open Sans"/>
              </a:rPr>
              <a:t>and</a:t>
            </a:r>
            <a:r>
              <a:rPr sz="1800" spc="-45" dirty="0">
                <a:latin typeface="Open Sans"/>
                <a:cs typeface="Open Sans"/>
              </a:rPr>
              <a:t> </a:t>
            </a:r>
            <a:r>
              <a:rPr sz="1800" spc="-10" dirty="0">
                <a:latin typeface="Open Sans"/>
                <a:cs typeface="Open Sans"/>
              </a:rPr>
              <a:t>recall</a:t>
            </a:r>
            <a:endParaRPr sz="18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sz="1800" b="1" spc="-10" dirty="0">
                <a:latin typeface="Open Sans"/>
                <a:cs typeface="Open Sans"/>
              </a:rPr>
              <a:t>Advantages:</a:t>
            </a:r>
            <a:endParaRPr sz="1800">
              <a:latin typeface="Open Sans"/>
              <a:cs typeface="Open Sans"/>
            </a:endParaRPr>
          </a:p>
          <a:p>
            <a:pPr marL="469265" indent="-366395">
              <a:lnSpc>
                <a:spcPts val="2105"/>
              </a:lnSpc>
              <a:spcBef>
                <a:spcPts val="1090"/>
              </a:spcBef>
              <a:buFont typeface="Arial"/>
              <a:buChar char="●"/>
              <a:tabLst>
                <a:tab pos="469265" algn="l"/>
              </a:tabLst>
            </a:pPr>
            <a:r>
              <a:rPr sz="1800" dirty="0">
                <a:latin typeface="Open Sans"/>
                <a:cs typeface="Open Sans"/>
              </a:rPr>
              <a:t>Gold</a:t>
            </a:r>
            <a:r>
              <a:rPr sz="1800" spc="-50" dirty="0">
                <a:latin typeface="Open Sans"/>
                <a:cs typeface="Open Sans"/>
              </a:rPr>
              <a:t> </a:t>
            </a:r>
            <a:r>
              <a:rPr sz="1800" dirty="0">
                <a:latin typeface="Open Sans"/>
                <a:cs typeface="Open Sans"/>
              </a:rPr>
              <a:t>standard</a:t>
            </a:r>
            <a:r>
              <a:rPr sz="1800" spc="-45" dirty="0">
                <a:latin typeface="Open Sans"/>
                <a:cs typeface="Open Sans"/>
              </a:rPr>
              <a:t> </a:t>
            </a:r>
            <a:r>
              <a:rPr sz="1800" dirty="0">
                <a:latin typeface="Open Sans"/>
                <a:cs typeface="Open Sans"/>
              </a:rPr>
              <a:t>for</a:t>
            </a:r>
            <a:r>
              <a:rPr sz="1800" spc="-45" dirty="0">
                <a:latin typeface="Open Sans"/>
                <a:cs typeface="Open Sans"/>
              </a:rPr>
              <a:t> </a:t>
            </a:r>
            <a:r>
              <a:rPr sz="1800" dirty="0">
                <a:latin typeface="Open Sans"/>
                <a:cs typeface="Open Sans"/>
              </a:rPr>
              <a:t>retrieval</a:t>
            </a:r>
            <a:r>
              <a:rPr sz="1800" spc="-45" dirty="0">
                <a:latin typeface="Open Sans"/>
                <a:cs typeface="Open Sans"/>
              </a:rPr>
              <a:t> </a:t>
            </a:r>
            <a:r>
              <a:rPr sz="1800" spc="-10" dirty="0">
                <a:latin typeface="Open Sans"/>
                <a:cs typeface="Open Sans"/>
              </a:rPr>
              <a:t>evaluation</a:t>
            </a:r>
            <a:endParaRPr sz="1800">
              <a:latin typeface="Open Sans"/>
              <a:cs typeface="Open Sans"/>
            </a:endParaRPr>
          </a:p>
          <a:p>
            <a:pPr marL="469265" indent="-366395">
              <a:lnSpc>
                <a:spcPts val="2050"/>
              </a:lnSpc>
              <a:buFont typeface="Arial"/>
              <a:buChar char="●"/>
              <a:tabLst>
                <a:tab pos="469265" algn="l"/>
              </a:tabLst>
            </a:pPr>
            <a:r>
              <a:rPr sz="1800" dirty="0">
                <a:latin typeface="Open Sans"/>
                <a:cs typeface="Open Sans"/>
              </a:rPr>
              <a:t>Widely</a:t>
            </a:r>
            <a:r>
              <a:rPr sz="1800" spc="-70" dirty="0">
                <a:latin typeface="Open Sans"/>
                <a:cs typeface="Open Sans"/>
              </a:rPr>
              <a:t> </a:t>
            </a:r>
            <a:r>
              <a:rPr sz="1800" dirty="0">
                <a:latin typeface="Open Sans"/>
                <a:cs typeface="Open Sans"/>
              </a:rPr>
              <a:t>used</a:t>
            </a:r>
            <a:r>
              <a:rPr sz="1800" spc="-65" dirty="0">
                <a:latin typeface="Open Sans"/>
                <a:cs typeface="Open Sans"/>
              </a:rPr>
              <a:t> </a:t>
            </a:r>
            <a:r>
              <a:rPr sz="1800" dirty="0">
                <a:latin typeface="Open Sans"/>
                <a:cs typeface="Open Sans"/>
              </a:rPr>
              <a:t>in</a:t>
            </a:r>
            <a:r>
              <a:rPr sz="1800" spc="-70" dirty="0">
                <a:latin typeface="Open Sans"/>
                <a:cs typeface="Open Sans"/>
              </a:rPr>
              <a:t> </a:t>
            </a:r>
            <a:r>
              <a:rPr sz="1800" dirty="0">
                <a:latin typeface="Open Sans"/>
                <a:cs typeface="Open Sans"/>
              </a:rPr>
              <a:t>research</a:t>
            </a:r>
            <a:r>
              <a:rPr sz="1800" spc="-65" dirty="0">
                <a:latin typeface="Open Sans"/>
                <a:cs typeface="Open Sans"/>
              </a:rPr>
              <a:t> </a:t>
            </a:r>
            <a:r>
              <a:rPr sz="1800" spc="-10" dirty="0">
                <a:latin typeface="Open Sans"/>
                <a:cs typeface="Open Sans"/>
              </a:rPr>
              <a:t>benchmarks</a:t>
            </a:r>
            <a:endParaRPr sz="1800">
              <a:latin typeface="Open Sans"/>
              <a:cs typeface="Open Sans"/>
            </a:endParaRPr>
          </a:p>
          <a:p>
            <a:pPr marL="469265" indent="-366395">
              <a:lnSpc>
                <a:spcPts val="2105"/>
              </a:lnSpc>
              <a:buFont typeface="Arial"/>
              <a:buChar char="●"/>
              <a:tabLst>
                <a:tab pos="469265" algn="l"/>
              </a:tabLst>
            </a:pPr>
            <a:r>
              <a:rPr sz="1800" dirty="0">
                <a:latin typeface="Open Sans"/>
                <a:cs typeface="Open Sans"/>
              </a:rPr>
              <a:t>Suitable</a:t>
            </a:r>
            <a:r>
              <a:rPr sz="1800" spc="-45" dirty="0">
                <a:latin typeface="Open Sans"/>
                <a:cs typeface="Open Sans"/>
              </a:rPr>
              <a:t> </a:t>
            </a:r>
            <a:r>
              <a:rPr sz="1800" dirty="0">
                <a:latin typeface="Open Sans"/>
                <a:cs typeface="Open Sans"/>
              </a:rPr>
              <a:t>for</a:t>
            </a:r>
            <a:r>
              <a:rPr sz="1800" spc="-40" dirty="0">
                <a:latin typeface="Open Sans"/>
                <a:cs typeface="Open Sans"/>
              </a:rPr>
              <a:t> </a:t>
            </a:r>
            <a:r>
              <a:rPr sz="1800" spc="-10" dirty="0">
                <a:latin typeface="Open Sans"/>
                <a:cs typeface="Open Sans"/>
              </a:rPr>
              <a:t>comparing</a:t>
            </a:r>
            <a:r>
              <a:rPr sz="1800" spc="-40" dirty="0">
                <a:latin typeface="Open Sans"/>
                <a:cs typeface="Open Sans"/>
              </a:rPr>
              <a:t> </a:t>
            </a:r>
            <a:r>
              <a:rPr sz="1800" spc="-10" dirty="0">
                <a:latin typeface="Open Sans"/>
                <a:cs typeface="Open Sans"/>
              </a:rPr>
              <a:t>models</a:t>
            </a:r>
            <a:endParaRPr sz="18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1800" b="1" spc="-10" dirty="0">
                <a:latin typeface="Open Sans"/>
                <a:cs typeface="Open Sans"/>
              </a:rPr>
              <a:t>Limitations:</a:t>
            </a:r>
            <a:endParaRPr sz="1800">
              <a:latin typeface="Open Sans"/>
              <a:cs typeface="Open Sans"/>
            </a:endParaRPr>
          </a:p>
          <a:p>
            <a:pPr marL="469265" indent="-366395">
              <a:lnSpc>
                <a:spcPts val="2105"/>
              </a:lnSpc>
              <a:spcBef>
                <a:spcPts val="1090"/>
              </a:spcBef>
              <a:buFont typeface="Arial"/>
              <a:buChar char="●"/>
              <a:tabLst>
                <a:tab pos="469265" algn="l"/>
              </a:tabLst>
            </a:pPr>
            <a:r>
              <a:rPr sz="1800" spc="-10" dirty="0">
                <a:latin typeface="Open Sans"/>
                <a:cs typeface="Open Sans"/>
              </a:rPr>
              <a:t>Computationally</a:t>
            </a:r>
            <a:r>
              <a:rPr sz="1800" spc="-65" dirty="0">
                <a:latin typeface="Open Sans"/>
                <a:cs typeface="Open Sans"/>
              </a:rPr>
              <a:t> </a:t>
            </a:r>
            <a:r>
              <a:rPr sz="1800" spc="-10" dirty="0">
                <a:latin typeface="Open Sans"/>
                <a:cs typeface="Open Sans"/>
              </a:rPr>
              <a:t>expensive</a:t>
            </a:r>
            <a:endParaRPr sz="1800">
              <a:latin typeface="Open Sans"/>
              <a:cs typeface="Open Sans"/>
            </a:endParaRPr>
          </a:p>
          <a:p>
            <a:pPr marL="469265" indent="-366395">
              <a:lnSpc>
                <a:spcPts val="2050"/>
              </a:lnSpc>
              <a:buFont typeface="Arial"/>
              <a:buChar char="●"/>
              <a:tabLst>
                <a:tab pos="469265" algn="l"/>
              </a:tabLst>
            </a:pPr>
            <a:r>
              <a:rPr sz="1800" dirty="0">
                <a:latin typeface="Open Sans"/>
                <a:cs typeface="Open Sans"/>
              </a:rPr>
              <a:t>Less</a:t>
            </a:r>
            <a:r>
              <a:rPr sz="1800" spc="-45" dirty="0">
                <a:latin typeface="Open Sans"/>
                <a:cs typeface="Open Sans"/>
              </a:rPr>
              <a:t> </a:t>
            </a:r>
            <a:r>
              <a:rPr sz="1800" dirty="0">
                <a:latin typeface="Open Sans"/>
                <a:cs typeface="Open Sans"/>
              </a:rPr>
              <a:t>intuitive</a:t>
            </a:r>
            <a:r>
              <a:rPr sz="1800" spc="-40" dirty="0">
                <a:latin typeface="Open Sans"/>
                <a:cs typeface="Open Sans"/>
              </a:rPr>
              <a:t> </a:t>
            </a:r>
            <a:r>
              <a:rPr sz="1800" dirty="0">
                <a:latin typeface="Open Sans"/>
                <a:cs typeface="Open Sans"/>
              </a:rPr>
              <a:t>than</a:t>
            </a:r>
            <a:r>
              <a:rPr sz="1800" spc="-40" dirty="0">
                <a:latin typeface="Open Sans"/>
                <a:cs typeface="Open Sans"/>
              </a:rPr>
              <a:t> </a:t>
            </a:r>
            <a:r>
              <a:rPr sz="1800" spc="-10" dirty="0">
                <a:latin typeface="Open Sans"/>
                <a:cs typeface="Open Sans"/>
              </a:rPr>
              <a:t>Recall@K</a:t>
            </a:r>
            <a:endParaRPr sz="1800">
              <a:latin typeface="Open Sans"/>
              <a:cs typeface="Open Sans"/>
            </a:endParaRPr>
          </a:p>
          <a:p>
            <a:pPr marL="469265" indent="-366395">
              <a:lnSpc>
                <a:spcPts val="2105"/>
              </a:lnSpc>
              <a:buFont typeface="Arial"/>
              <a:buChar char="●"/>
              <a:tabLst>
                <a:tab pos="469265" algn="l"/>
              </a:tabLst>
            </a:pPr>
            <a:r>
              <a:rPr sz="1800" dirty="0">
                <a:latin typeface="Open Sans"/>
                <a:cs typeface="Open Sans"/>
              </a:rPr>
              <a:t>Requires</a:t>
            </a:r>
            <a:r>
              <a:rPr sz="1800" spc="-75" dirty="0">
                <a:latin typeface="Open Sans"/>
                <a:cs typeface="Open Sans"/>
              </a:rPr>
              <a:t> </a:t>
            </a:r>
            <a:r>
              <a:rPr sz="1800" dirty="0">
                <a:latin typeface="Open Sans"/>
                <a:cs typeface="Open Sans"/>
              </a:rPr>
              <a:t>full</a:t>
            </a:r>
            <a:r>
              <a:rPr sz="1800" spc="-75" dirty="0">
                <a:latin typeface="Open Sans"/>
                <a:cs typeface="Open Sans"/>
              </a:rPr>
              <a:t> </a:t>
            </a:r>
            <a:r>
              <a:rPr sz="1800" dirty="0">
                <a:latin typeface="Open Sans"/>
                <a:cs typeface="Open Sans"/>
              </a:rPr>
              <a:t>ranked</a:t>
            </a:r>
            <a:r>
              <a:rPr sz="1800" spc="-75" dirty="0">
                <a:latin typeface="Open Sans"/>
                <a:cs typeface="Open Sans"/>
              </a:rPr>
              <a:t> </a:t>
            </a:r>
            <a:r>
              <a:rPr sz="1800" spc="-20" dirty="0">
                <a:latin typeface="Open Sans"/>
                <a:cs typeface="Open Sans"/>
              </a:rPr>
              <a:t>list</a:t>
            </a:r>
            <a:endParaRPr sz="1800">
              <a:latin typeface="Open Sans"/>
              <a:cs typeface="Open San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58495"/>
          </a:xfrm>
          <a:custGeom>
            <a:avLst/>
            <a:gdLst/>
            <a:ahLst/>
            <a:cxnLst/>
            <a:rect l="l" t="t" r="r" b="b"/>
            <a:pathLst>
              <a:path w="9144000" h="658495">
                <a:moveTo>
                  <a:pt x="9143999" y="658499"/>
                </a:moveTo>
                <a:lnTo>
                  <a:pt x="0" y="658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658499"/>
                </a:lnTo>
                <a:close/>
              </a:path>
            </a:pathLst>
          </a:custGeom>
          <a:solidFill>
            <a:srgbClr val="981E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5746" rIns="0" bIns="0" rtlCol="0">
            <a:spAutoFit/>
          </a:bodyPr>
          <a:lstStyle/>
          <a:p>
            <a:pPr marL="24130">
              <a:lnSpc>
                <a:spcPct val="100000"/>
              </a:lnSpc>
              <a:spcBef>
                <a:spcPts val="100"/>
              </a:spcBef>
            </a:pPr>
            <a:r>
              <a:rPr sz="2300" dirty="0"/>
              <a:t>Properties,</a:t>
            </a:r>
            <a:r>
              <a:rPr sz="2300" spc="-135" dirty="0"/>
              <a:t> </a:t>
            </a:r>
            <a:r>
              <a:rPr sz="2300" dirty="0"/>
              <a:t>Advantages,</a:t>
            </a:r>
            <a:r>
              <a:rPr sz="2300" spc="-45" dirty="0"/>
              <a:t> </a:t>
            </a:r>
            <a:r>
              <a:rPr sz="2300" dirty="0"/>
              <a:t>Limitations</a:t>
            </a:r>
            <a:r>
              <a:rPr sz="2300" spc="-45" dirty="0"/>
              <a:t> </a:t>
            </a:r>
            <a:r>
              <a:rPr sz="2300" dirty="0"/>
              <a:t>of</a:t>
            </a:r>
            <a:r>
              <a:rPr sz="2300" spc="-40" dirty="0"/>
              <a:t> </a:t>
            </a:r>
            <a:r>
              <a:rPr sz="2300" spc="-25" dirty="0"/>
              <a:t>mAP</a:t>
            </a:r>
            <a:endParaRPr sz="230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02600" y="51874"/>
            <a:ext cx="525174" cy="606650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0621" y="3937310"/>
            <a:ext cx="4913630" cy="53784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363855" indent="-351155">
              <a:lnSpc>
                <a:spcPct val="100000"/>
              </a:lnSpc>
              <a:spcBef>
                <a:spcPts val="195"/>
              </a:spcBef>
              <a:buFont typeface="Arial"/>
              <a:buChar char="●"/>
              <a:tabLst>
                <a:tab pos="363855" algn="l"/>
              </a:tabLst>
            </a:pPr>
            <a:r>
              <a:rPr sz="1600" dirty="0">
                <a:latin typeface="Open Sans"/>
                <a:cs typeface="Open Sans"/>
              </a:rPr>
              <a:t>Recall@K</a:t>
            </a:r>
            <a:r>
              <a:rPr sz="1600" spc="-50" dirty="0">
                <a:latin typeface="Open Sans"/>
                <a:cs typeface="Open Sans"/>
              </a:rPr>
              <a:t> </a:t>
            </a:r>
            <a:r>
              <a:rPr sz="1600" dirty="0">
                <a:latin typeface="Open Sans"/>
                <a:cs typeface="Open Sans"/>
              </a:rPr>
              <a:t>answers:</a:t>
            </a:r>
            <a:r>
              <a:rPr sz="1600" spc="-35" dirty="0">
                <a:latin typeface="Open Sans"/>
                <a:cs typeface="Open Sans"/>
              </a:rPr>
              <a:t> </a:t>
            </a:r>
            <a:r>
              <a:rPr sz="1600" i="1" dirty="0">
                <a:latin typeface="Open Sans"/>
                <a:cs typeface="Open Sans"/>
              </a:rPr>
              <a:t>Did</a:t>
            </a:r>
            <a:r>
              <a:rPr sz="1600" i="1" spc="-45" dirty="0">
                <a:latin typeface="Open Sans"/>
                <a:cs typeface="Open Sans"/>
              </a:rPr>
              <a:t> </a:t>
            </a:r>
            <a:r>
              <a:rPr sz="1600" i="1" dirty="0">
                <a:latin typeface="Open Sans"/>
                <a:cs typeface="Open Sans"/>
              </a:rPr>
              <a:t>we</a:t>
            </a:r>
            <a:r>
              <a:rPr sz="1600" i="1" spc="-45" dirty="0">
                <a:latin typeface="Open Sans"/>
                <a:cs typeface="Open Sans"/>
              </a:rPr>
              <a:t> </a:t>
            </a:r>
            <a:r>
              <a:rPr sz="1600" i="1" dirty="0">
                <a:latin typeface="Open Sans"/>
                <a:cs typeface="Open Sans"/>
              </a:rPr>
              <a:t>retrieve</a:t>
            </a:r>
            <a:r>
              <a:rPr sz="1600" i="1" spc="-45" dirty="0">
                <a:latin typeface="Open Sans"/>
                <a:cs typeface="Open Sans"/>
              </a:rPr>
              <a:t> </a:t>
            </a:r>
            <a:r>
              <a:rPr sz="1600" i="1" dirty="0">
                <a:latin typeface="Open Sans"/>
                <a:cs typeface="Open Sans"/>
              </a:rPr>
              <a:t>relevant</a:t>
            </a:r>
            <a:r>
              <a:rPr sz="1600" i="1" spc="-50" dirty="0">
                <a:latin typeface="Open Sans"/>
                <a:cs typeface="Open Sans"/>
              </a:rPr>
              <a:t> </a:t>
            </a:r>
            <a:r>
              <a:rPr sz="1600" i="1" spc="-10" dirty="0">
                <a:latin typeface="Open Sans"/>
                <a:cs typeface="Open Sans"/>
              </a:rPr>
              <a:t>items?</a:t>
            </a:r>
            <a:endParaRPr sz="1600">
              <a:latin typeface="Open Sans"/>
              <a:cs typeface="Open Sans"/>
            </a:endParaRPr>
          </a:p>
          <a:p>
            <a:pPr marL="363855" indent="-351155">
              <a:lnSpc>
                <a:spcPct val="100000"/>
              </a:lnSpc>
              <a:spcBef>
                <a:spcPts val="95"/>
              </a:spcBef>
              <a:buFont typeface="Arial"/>
              <a:buChar char="●"/>
              <a:tabLst>
                <a:tab pos="363855" algn="l"/>
              </a:tabLst>
            </a:pPr>
            <a:r>
              <a:rPr sz="1600" dirty="0">
                <a:latin typeface="Open Sans"/>
                <a:cs typeface="Open Sans"/>
              </a:rPr>
              <a:t>mAP</a:t>
            </a:r>
            <a:r>
              <a:rPr sz="1600" spc="-50" dirty="0">
                <a:latin typeface="Open Sans"/>
                <a:cs typeface="Open Sans"/>
              </a:rPr>
              <a:t> </a:t>
            </a:r>
            <a:r>
              <a:rPr sz="1600" dirty="0">
                <a:latin typeface="Open Sans"/>
                <a:cs typeface="Open Sans"/>
              </a:rPr>
              <a:t>answers:</a:t>
            </a:r>
            <a:r>
              <a:rPr sz="1600" spc="-35" dirty="0">
                <a:latin typeface="Open Sans"/>
                <a:cs typeface="Open Sans"/>
              </a:rPr>
              <a:t> </a:t>
            </a:r>
            <a:r>
              <a:rPr sz="1600" i="1" dirty="0">
                <a:latin typeface="Open Sans"/>
                <a:cs typeface="Open Sans"/>
              </a:rPr>
              <a:t>How</a:t>
            </a:r>
            <a:r>
              <a:rPr sz="1600" i="1" spc="-45" dirty="0">
                <a:latin typeface="Open Sans"/>
                <a:cs typeface="Open Sans"/>
              </a:rPr>
              <a:t> </a:t>
            </a:r>
            <a:r>
              <a:rPr sz="1600" i="1" dirty="0">
                <a:latin typeface="Open Sans"/>
                <a:cs typeface="Open Sans"/>
              </a:rPr>
              <a:t>well</a:t>
            </a:r>
            <a:r>
              <a:rPr sz="1600" i="1" spc="-45" dirty="0">
                <a:latin typeface="Open Sans"/>
                <a:cs typeface="Open Sans"/>
              </a:rPr>
              <a:t> </a:t>
            </a:r>
            <a:r>
              <a:rPr sz="1600" i="1" dirty="0">
                <a:latin typeface="Open Sans"/>
                <a:cs typeface="Open Sans"/>
              </a:rPr>
              <a:t>did</a:t>
            </a:r>
            <a:r>
              <a:rPr sz="1600" i="1" spc="-45" dirty="0">
                <a:latin typeface="Open Sans"/>
                <a:cs typeface="Open Sans"/>
              </a:rPr>
              <a:t> </a:t>
            </a:r>
            <a:r>
              <a:rPr sz="1600" i="1" dirty="0">
                <a:latin typeface="Open Sans"/>
                <a:cs typeface="Open Sans"/>
              </a:rPr>
              <a:t>we</a:t>
            </a:r>
            <a:r>
              <a:rPr sz="1600" i="1" spc="-45" dirty="0">
                <a:latin typeface="Open Sans"/>
                <a:cs typeface="Open Sans"/>
              </a:rPr>
              <a:t> </a:t>
            </a:r>
            <a:r>
              <a:rPr sz="1600" i="1" dirty="0">
                <a:latin typeface="Open Sans"/>
                <a:cs typeface="Open Sans"/>
              </a:rPr>
              <a:t>rank</a:t>
            </a:r>
            <a:r>
              <a:rPr sz="1600" i="1" spc="-45" dirty="0">
                <a:latin typeface="Open Sans"/>
                <a:cs typeface="Open Sans"/>
              </a:rPr>
              <a:t> </a:t>
            </a:r>
            <a:r>
              <a:rPr sz="1600" i="1" spc="-10" dirty="0">
                <a:latin typeface="Open Sans"/>
                <a:cs typeface="Open Sans"/>
              </a:rPr>
              <a:t>them?</a:t>
            </a:r>
            <a:endParaRPr sz="1600">
              <a:latin typeface="Open Sans"/>
              <a:cs typeface="Open San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58495"/>
          </a:xfrm>
          <a:custGeom>
            <a:avLst/>
            <a:gdLst/>
            <a:ahLst/>
            <a:cxnLst/>
            <a:rect l="l" t="t" r="r" b="b"/>
            <a:pathLst>
              <a:path w="9144000" h="658495">
                <a:moveTo>
                  <a:pt x="9143999" y="658499"/>
                </a:moveTo>
                <a:lnTo>
                  <a:pt x="0" y="658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658499"/>
                </a:lnTo>
                <a:close/>
              </a:path>
            </a:pathLst>
          </a:custGeom>
          <a:solidFill>
            <a:srgbClr val="981E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5746" rIns="0" bIns="0" rtlCol="0">
            <a:spAutoFit/>
          </a:bodyPr>
          <a:lstStyle/>
          <a:p>
            <a:pPr marL="24130">
              <a:lnSpc>
                <a:spcPct val="100000"/>
              </a:lnSpc>
              <a:spcBef>
                <a:spcPts val="100"/>
              </a:spcBef>
            </a:pPr>
            <a:r>
              <a:rPr sz="2300" dirty="0"/>
              <a:t>Recall@K</a:t>
            </a:r>
            <a:r>
              <a:rPr sz="2300" spc="-45" dirty="0"/>
              <a:t> </a:t>
            </a:r>
            <a:r>
              <a:rPr sz="2300" dirty="0"/>
              <a:t>vs</a:t>
            </a:r>
            <a:r>
              <a:rPr sz="2300" spc="-40" dirty="0"/>
              <a:t> </a:t>
            </a:r>
            <a:r>
              <a:rPr sz="2300" dirty="0"/>
              <a:t>mAP</a:t>
            </a:r>
            <a:r>
              <a:rPr sz="2300" spc="-85" dirty="0"/>
              <a:t> </a:t>
            </a:r>
            <a:r>
              <a:rPr sz="2300" dirty="0"/>
              <a:t>(Critical</a:t>
            </a:r>
            <a:r>
              <a:rPr sz="2300" spc="-40" dirty="0"/>
              <a:t> </a:t>
            </a:r>
            <a:r>
              <a:rPr sz="2300" spc="-10" dirty="0"/>
              <a:t>Comparison)</a:t>
            </a:r>
            <a:endParaRPr sz="2300"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855637" y="1075112"/>
          <a:ext cx="6785609" cy="2393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332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32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32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8790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600" b="1" spc="-10" dirty="0">
                          <a:latin typeface="Arial"/>
                          <a:cs typeface="Arial"/>
                        </a:rPr>
                        <a:t>Aspect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7747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600" b="1" spc="-10" dirty="0">
                          <a:latin typeface="Arial"/>
                          <a:cs typeface="Arial"/>
                        </a:rPr>
                        <a:t>Recall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7747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600" b="1" spc="-25" dirty="0">
                          <a:latin typeface="Arial"/>
                          <a:cs typeface="Arial"/>
                        </a:rPr>
                        <a:t>mAP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7747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790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600" spc="-10" dirty="0">
                          <a:latin typeface="Arial"/>
                          <a:cs typeface="Arial"/>
                        </a:rPr>
                        <a:t>Measures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7747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600" spc="-10" dirty="0">
                          <a:latin typeface="Arial"/>
                          <a:cs typeface="Arial"/>
                        </a:rPr>
                        <a:t>Coverage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7747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600" spc="-10" dirty="0">
                          <a:latin typeface="Arial"/>
                          <a:cs typeface="Arial"/>
                        </a:rPr>
                        <a:t>Ranking+Precision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7747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790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Ranking</a:t>
                      </a:r>
                      <a:r>
                        <a:rPr sz="16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Sensitivity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7747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600" spc="-25" dirty="0">
                          <a:latin typeface="Arial"/>
                          <a:cs typeface="Arial"/>
                        </a:rPr>
                        <a:t>No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7747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600" spc="-25" dirty="0">
                          <a:latin typeface="Arial"/>
                          <a:cs typeface="Arial"/>
                        </a:rPr>
                        <a:t>Yes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7747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790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600" spc="-10" dirty="0">
                          <a:latin typeface="Arial"/>
                          <a:cs typeface="Arial"/>
                        </a:rPr>
                        <a:t>Complexity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7747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600" spc="-25" dirty="0">
                          <a:latin typeface="Arial"/>
                          <a:cs typeface="Arial"/>
                        </a:rPr>
                        <a:t>Low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7747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600" spc="-20" dirty="0">
                          <a:latin typeface="Arial"/>
                          <a:cs typeface="Arial"/>
                        </a:rPr>
                        <a:t>High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7747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8790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600" spc="-10" dirty="0">
                          <a:latin typeface="Arial"/>
                          <a:cs typeface="Arial"/>
                        </a:rPr>
                        <a:t>Interpretability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7747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600" spc="-20" dirty="0">
                          <a:latin typeface="Arial"/>
                          <a:cs typeface="Arial"/>
                        </a:rPr>
                        <a:t>Easy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7747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600" spc="-10" dirty="0">
                          <a:latin typeface="Arial"/>
                          <a:cs typeface="Arial"/>
                        </a:rPr>
                        <a:t>Moderate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7747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02600" y="51874"/>
            <a:ext cx="525174" cy="606650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4725" y="1639166"/>
            <a:ext cx="5507990" cy="195072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500" b="1" dirty="0">
                <a:latin typeface="Open Sans"/>
                <a:cs typeface="Open Sans"/>
              </a:rPr>
              <a:t>Fine-Grained</a:t>
            </a:r>
            <a:r>
              <a:rPr sz="1500" b="1" spc="40" dirty="0">
                <a:latin typeface="Open Sans"/>
                <a:cs typeface="Open Sans"/>
              </a:rPr>
              <a:t> </a:t>
            </a:r>
            <a:r>
              <a:rPr sz="1500" b="1" spc="-10" dirty="0">
                <a:latin typeface="Open Sans"/>
                <a:cs typeface="Open Sans"/>
              </a:rPr>
              <a:t>Similarity</a:t>
            </a:r>
            <a:endParaRPr sz="1500">
              <a:latin typeface="Open Sans"/>
              <a:cs typeface="Open Sans"/>
            </a:endParaRPr>
          </a:p>
          <a:p>
            <a:pPr marL="469265" indent="-344805">
              <a:lnSpc>
                <a:spcPts val="1764"/>
              </a:lnSpc>
              <a:spcBef>
                <a:spcPts val="1135"/>
              </a:spcBef>
              <a:buFont typeface="Arial"/>
              <a:buChar char="●"/>
              <a:tabLst>
                <a:tab pos="469265" algn="l"/>
              </a:tabLst>
            </a:pPr>
            <a:r>
              <a:rPr sz="1500" dirty="0">
                <a:latin typeface="Open Sans"/>
                <a:cs typeface="Open Sans"/>
              </a:rPr>
              <a:t>Focus:</a:t>
            </a:r>
            <a:r>
              <a:rPr sz="1500" spc="20" dirty="0">
                <a:latin typeface="Open Sans"/>
                <a:cs typeface="Open Sans"/>
              </a:rPr>
              <a:t> </a:t>
            </a:r>
            <a:r>
              <a:rPr sz="1500" dirty="0">
                <a:latin typeface="Open Sans"/>
                <a:cs typeface="Open Sans"/>
              </a:rPr>
              <a:t>distinguishing</a:t>
            </a:r>
            <a:r>
              <a:rPr sz="1500" spc="45" dirty="0">
                <a:latin typeface="Open Sans"/>
                <a:cs typeface="Open Sans"/>
              </a:rPr>
              <a:t> </a:t>
            </a:r>
            <a:r>
              <a:rPr sz="1500" b="1" dirty="0">
                <a:latin typeface="Open Sans"/>
                <a:cs typeface="Open Sans"/>
              </a:rPr>
              <a:t>visually</a:t>
            </a:r>
            <a:r>
              <a:rPr sz="1500" b="1" spc="25" dirty="0">
                <a:latin typeface="Open Sans"/>
                <a:cs typeface="Open Sans"/>
              </a:rPr>
              <a:t> </a:t>
            </a:r>
            <a:r>
              <a:rPr sz="1500" b="1" dirty="0">
                <a:latin typeface="Open Sans"/>
                <a:cs typeface="Open Sans"/>
              </a:rPr>
              <a:t>similar</a:t>
            </a:r>
            <a:r>
              <a:rPr sz="1500" b="1" spc="25" dirty="0">
                <a:latin typeface="Open Sans"/>
                <a:cs typeface="Open Sans"/>
              </a:rPr>
              <a:t> </a:t>
            </a:r>
            <a:r>
              <a:rPr sz="1500" b="1" spc="-10" dirty="0">
                <a:latin typeface="Open Sans"/>
                <a:cs typeface="Open Sans"/>
              </a:rPr>
              <a:t>images</a:t>
            </a:r>
            <a:endParaRPr sz="1500">
              <a:latin typeface="Open Sans"/>
              <a:cs typeface="Open Sans"/>
            </a:endParaRPr>
          </a:p>
          <a:p>
            <a:pPr marL="469265" indent="-344805">
              <a:lnSpc>
                <a:spcPts val="1735"/>
              </a:lnSpc>
              <a:buFont typeface="Arial"/>
              <a:buChar char="●"/>
              <a:tabLst>
                <a:tab pos="469265" algn="l"/>
              </a:tabLst>
            </a:pPr>
            <a:r>
              <a:rPr sz="1500" dirty="0">
                <a:latin typeface="Open Sans"/>
                <a:cs typeface="Open Sans"/>
              </a:rPr>
              <a:t>Uses</a:t>
            </a:r>
            <a:r>
              <a:rPr sz="1500" spc="40" dirty="0">
                <a:latin typeface="Open Sans"/>
                <a:cs typeface="Open Sans"/>
              </a:rPr>
              <a:t> </a:t>
            </a:r>
            <a:r>
              <a:rPr sz="1500" b="1" dirty="0">
                <a:latin typeface="Open Sans"/>
                <a:cs typeface="Open Sans"/>
              </a:rPr>
              <a:t>triplet-based</a:t>
            </a:r>
            <a:r>
              <a:rPr sz="1500" b="1" spc="35" dirty="0">
                <a:latin typeface="Open Sans"/>
                <a:cs typeface="Open Sans"/>
              </a:rPr>
              <a:t> </a:t>
            </a:r>
            <a:r>
              <a:rPr sz="1500" b="1" dirty="0">
                <a:latin typeface="Open Sans"/>
                <a:cs typeface="Open Sans"/>
              </a:rPr>
              <a:t>learning</a:t>
            </a:r>
            <a:r>
              <a:rPr sz="1500" b="1" spc="55" dirty="0">
                <a:latin typeface="Open Sans"/>
                <a:cs typeface="Open Sans"/>
              </a:rPr>
              <a:t> </a:t>
            </a:r>
            <a:r>
              <a:rPr sz="1500" dirty="0">
                <a:latin typeface="Open Sans"/>
                <a:cs typeface="Open Sans"/>
              </a:rPr>
              <a:t>(anchor,</a:t>
            </a:r>
            <a:r>
              <a:rPr sz="1500" spc="35" dirty="0">
                <a:latin typeface="Open Sans"/>
                <a:cs typeface="Open Sans"/>
              </a:rPr>
              <a:t> </a:t>
            </a:r>
            <a:r>
              <a:rPr sz="1500" dirty="0">
                <a:latin typeface="Open Sans"/>
                <a:cs typeface="Open Sans"/>
              </a:rPr>
              <a:t>positive,</a:t>
            </a:r>
            <a:r>
              <a:rPr sz="1500" spc="35" dirty="0">
                <a:latin typeface="Open Sans"/>
                <a:cs typeface="Open Sans"/>
              </a:rPr>
              <a:t> </a:t>
            </a:r>
            <a:r>
              <a:rPr sz="1500" spc="-10" dirty="0">
                <a:latin typeface="Open Sans"/>
                <a:cs typeface="Open Sans"/>
              </a:rPr>
              <a:t>negative)</a:t>
            </a:r>
            <a:endParaRPr sz="1500">
              <a:latin typeface="Open Sans"/>
              <a:cs typeface="Open Sans"/>
            </a:endParaRPr>
          </a:p>
          <a:p>
            <a:pPr marL="469265" indent="-344805">
              <a:lnSpc>
                <a:spcPts val="1735"/>
              </a:lnSpc>
              <a:buFont typeface="Arial"/>
              <a:buChar char="●"/>
              <a:tabLst>
                <a:tab pos="469265" algn="l"/>
              </a:tabLst>
            </a:pPr>
            <a:r>
              <a:rPr sz="1500" dirty="0">
                <a:latin typeface="Open Sans"/>
                <a:cs typeface="Open Sans"/>
              </a:rPr>
              <a:t>Evaluation</a:t>
            </a:r>
            <a:r>
              <a:rPr sz="1500" spc="25" dirty="0">
                <a:latin typeface="Open Sans"/>
                <a:cs typeface="Open Sans"/>
              </a:rPr>
              <a:t> </a:t>
            </a:r>
            <a:r>
              <a:rPr sz="1500" spc="-10" dirty="0">
                <a:latin typeface="Open Sans"/>
                <a:cs typeface="Open Sans"/>
              </a:rPr>
              <a:t>metric:</a:t>
            </a:r>
            <a:endParaRPr sz="1500">
              <a:latin typeface="Open Sans"/>
              <a:cs typeface="Open Sans"/>
            </a:endParaRPr>
          </a:p>
          <a:p>
            <a:pPr marL="926465" lvl="1" indent="-344805">
              <a:lnSpc>
                <a:spcPts val="1735"/>
              </a:lnSpc>
              <a:buFont typeface="Arial"/>
              <a:buChar char="○"/>
              <a:tabLst>
                <a:tab pos="926465" algn="l"/>
              </a:tabLst>
            </a:pPr>
            <a:r>
              <a:rPr sz="1500" b="1" dirty="0">
                <a:latin typeface="Open Sans"/>
                <a:cs typeface="Open Sans"/>
              </a:rPr>
              <a:t>Score-at-Top-K</a:t>
            </a:r>
            <a:r>
              <a:rPr sz="1500" b="1" spc="5" dirty="0">
                <a:latin typeface="Open Sans"/>
                <a:cs typeface="Open Sans"/>
              </a:rPr>
              <a:t> </a:t>
            </a:r>
            <a:r>
              <a:rPr sz="1500" dirty="0">
                <a:latin typeface="Open Sans"/>
                <a:cs typeface="Open Sans"/>
              </a:rPr>
              <a:t>(ranking</a:t>
            </a:r>
            <a:r>
              <a:rPr sz="1500" spc="10" dirty="0">
                <a:latin typeface="Open Sans"/>
                <a:cs typeface="Open Sans"/>
              </a:rPr>
              <a:t> </a:t>
            </a:r>
            <a:r>
              <a:rPr sz="1500" dirty="0">
                <a:latin typeface="Open Sans"/>
                <a:cs typeface="Open Sans"/>
              </a:rPr>
              <a:t>correctness</a:t>
            </a:r>
            <a:r>
              <a:rPr sz="1500" spc="15" dirty="0">
                <a:latin typeface="Open Sans"/>
                <a:cs typeface="Open Sans"/>
              </a:rPr>
              <a:t> </a:t>
            </a:r>
            <a:r>
              <a:rPr sz="1500" dirty="0">
                <a:latin typeface="Open Sans"/>
                <a:cs typeface="Open Sans"/>
              </a:rPr>
              <a:t>in</a:t>
            </a:r>
            <a:r>
              <a:rPr sz="1500" spc="10" dirty="0">
                <a:latin typeface="Open Sans"/>
                <a:cs typeface="Open Sans"/>
              </a:rPr>
              <a:t> </a:t>
            </a:r>
            <a:r>
              <a:rPr sz="1500" dirty="0">
                <a:latin typeface="Open Sans"/>
                <a:cs typeface="Open Sans"/>
              </a:rPr>
              <a:t>top</a:t>
            </a:r>
            <a:r>
              <a:rPr sz="1500" spc="15" dirty="0">
                <a:latin typeface="Open Sans"/>
                <a:cs typeface="Open Sans"/>
              </a:rPr>
              <a:t> </a:t>
            </a:r>
            <a:r>
              <a:rPr sz="1500" spc="-10" dirty="0">
                <a:latin typeface="Open Sans"/>
                <a:cs typeface="Open Sans"/>
              </a:rPr>
              <a:t>results)</a:t>
            </a:r>
            <a:endParaRPr sz="1500">
              <a:latin typeface="Open Sans"/>
              <a:cs typeface="Open Sans"/>
            </a:endParaRPr>
          </a:p>
          <a:p>
            <a:pPr marL="469265" indent="-344805">
              <a:lnSpc>
                <a:spcPts val="1735"/>
              </a:lnSpc>
              <a:buFont typeface="Arial"/>
              <a:buChar char="●"/>
              <a:tabLst>
                <a:tab pos="469265" algn="l"/>
              </a:tabLst>
            </a:pPr>
            <a:r>
              <a:rPr sz="1500" b="1" dirty="0">
                <a:latin typeface="Open Sans"/>
                <a:cs typeface="Open Sans"/>
              </a:rPr>
              <a:t>Key</a:t>
            </a:r>
            <a:r>
              <a:rPr sz="1500" b="1" spc="15" dirty="0">
                <a:latin typeface="Open Sans"/>
                <a:cs typeface="Open Sans"/>
              </a:rPr>
              <a:t> </a:t>
            </a:r>
            <a:r>
              <a:rPr sz="1500" b="1" spc="-10" dirty="0">
                <a:latin typeface="Open Sans"/>
                <a:cs typeface="Open Sans"/>
              </a:rPr>
              <a:t>Insight:</a:t>
            </a:r>
            <a:endParaRPr sz="1500">
              <a:latin typeface="Open Sans"/>
              <a:cs typeface="Open Sans"/>
            </a:endParaRPr>
          </a:p>
          <a:p>
            <a:pPr marL="926465" lvl="1" indent="-344805">
              <a:lnSpc>
                <a:spcPts val="1735"/>
              </a:lnSpc>
              <a:buFont typeface="Arial"/>
              <a:buChar char="○"/>
              <a:tabLst>
                <a:tab pos="926465" algn="l"/>
              </a:tabLst>
            </a:pPr>
            <a:r>
              <a:rPr sz="1500" dirty="0">
                <a:latin typeface="Open Sans"/>
                <a:cs typeface="Open Sans"/>
              </a:rPr>
              <a:t>Recall@K</a:t>
            </a:r>
            <a:r>
              <a:rPr sz="1500" spc="15" dirty="0">
                <a:latin typeface="Open Sans"/>
                <a:cs typeface="Open Sans"/>
              </a:rPr>
              <a:t> </a:t>
            </a:r>
            <a:r>
              <a:rPr sz="1500" dirty="0">
                <a:latin typeface="Open Sans"/>
                <a:cs typeface="Open Sans"/>
              </a:rPr>
              <a:t>may</a:t>
            </a:r>
            <a:r>
              <a:rPr sz="1500" spc="15" dirty="0">
                <a:latin typeface="Open Sans"/>
                <a:cs typeface="Open Sans"/>
              </a:rPr>
              <a:t> </a:t>
            </a:r>
            <a:r>
              <a:rPr sz="1500" dirty="0">
                <a:latin typeface="Open Sans"/>
                <a:cs typeface="Open Sans"/>
              </a:rPr>
              <a:t>be</a:t>
            </a:r>
            <a:r>
              <a:rPr sz="1500" spc="20" dirty="0">
                <a:latin typeface="Open Sans"/>
                <a:cs typeface="Open Sans"/>
              </a:rPr>
              <a:t> </a:t>
            </a:r>
            <a:r>
              <a:rPr sz="1500" dirty="0">
                <a:latin typeface="Open Sans"/>
                <a:cs typeface="Open Sans"/>
              </a:rPr>
              <a:t>too</a:t>
            </a:r>
            <a:r>
              <a:rPr sz="1500" spc="15" dirty="0">
                <a:latin typeface="Open Sans"/>
                <a:cs typeface="Open Sans"/>
              </a:rPr>
              <a:t> </a:t>
            </a:r>
            <a:r>
              <a:rPr sz="1500" spc="-10" dirty="0">
                <a:latin typeface="Open Sans"/>
                <a:cs typeface="Open Sans"/>
              </a:rPr>
              <a:t>coarse</a:t>
            </a:r>
            <a:endParaRPr sz="1500">
              <a:latin typeface="Open Sans"/>
              <a:cs typeface="Open Sans"/>
            </a:endParaRPr>
          </a:p>
          <a:p>
            <a:pPr marL="926465" lvl="1" indent="-344805">
              <a:lnSpc>
                <a:spcPts val="1764"/>
              </a:lnSpc>
              <a:buFont typeface="Arial"/>
              <a:buChar char="○"/>
              <a:tabLst>
                <a:tab pos="926465" algn="l"/>
              </a:tabLst>
            </a:pPr>
            <a:r>
              <a:rPr sz="1500" dirty="0">
                <a:latin typeface="Open Sans"/>
                <a:cs typeface="Open Sans"/>
              </a:rPr>
              <a:t>Fine-grained</a:t>
            </a:r>
            <a:r>
              <a:rPr sz="1500" spc="20" dirty="0">
                <a:latin typeface="Open Sans"/>
                <a:cs typeface="Open Sans"/>
              </a:rPr>
              <a:t> </a:t>
            </a:r>
            <a:r>
              <a:rPr sz="1500" dirty="0">
                <a:latin typeface="Open Sans"/>
                <a:cs typeface="Open Sans"/>
              </a:rPr>
              <a:t>tasks</a:t>
            </a:r>
            <a:r>
              <a:rPr sz="1500" spc="20" dirty="0">
                <a:latin typeface="Open Sans"/>
                <a:cs typeface="Open Sans"/>
              </a:rPr>
              <a:t> </a:t>
            </a:r>
            <a:r>
              <a:rPr sz="1500" dirty="0">
                <a:latin typeface="Open Sans"/>
                <a:cs typeface="Open Sans"/>
              </a:rPr>
              <a:t>need</a:t>
            </a:r>
            <a:r>
              <a:rPr sz="1500" spc="20" dirty="0">
                <a:latin typeface="Open Sans"/>
                <a:cs typeface="Open Sans"/>
              </a:rPr>
              <a:t> </a:t>
            </a:r>
            <a:r>
              <a:rPr sz="1500" dirty="0">
                <a:latin typeface="Open Sans"/>
                <a:cs typeface="Open Sans"/>
              </a:rPr>
              <a:t>stricter</a:t>
            </a:r>
            <a:r>
              <a:rPr sz="1500" spc="20" dirty="0">
                <a:latin typeface="Open Sans"/>
                <a:cs typeface="Open Sans"/>
              </a:rPr>
              <a:t> </a:t>
            </a:r>
            <a:r>
              <a:rPr sz="1500" dirty="0">
                <a:latin typeface="Open Sans"/>
                <a:cs typeface="Open Sans"/>
              </a:rPr>
              <a:t>ranking</a:t>
            </a:r>
            <a:r>
              <a:rPr sz="1500" spc="20" dirty="0">
                <a:latin typeface="Open Sans"/>
                <a:cs typeface="Open Sans"/>
              </a:rPr>
              <a:t> </a:t>
            </a:r>
            <a:r>
              <a:rPr sz="1500" spc="-10" dirty="0">
                <a:latin typeface="Open Sans"/>
                <a:cs typeface="Open Sans"/>
              </a:rPr>
              <a:t>evaluation</a:t>
            </a:r>
            <a:endParaRPr sz="1500">
              <a:latin typeface="Open Sans"/>
              <a:cs typeface="Open San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4762" y="-4762"/>
            <a:ext cx="9153525" cy="720090"/>
            <a:chOff x="-4762" y="-4762"/>
            <a:chExt cx="9153525" cy="72009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9144000" cy="710565"/>
            </a:xfrm>
            <a:custGeom>
              <a:avLst/>
              <a:gdLst/>
              <a:ahLst/>
              <a:cxnLst/>
              <a:rect l="l" t="t" r="r" b="b"/>
              <a:pathLst>
                <a:path w="9144000" h="710565">
                  <a:moveTo>
                    <a:pt x="9143999" y="710399"/>
                  </a:moveTo>
                  <a:lnTo>
                    <a:pt x="0" y="710399"/>
                  </a:lnTo>
                  <a:lnTo>
                    <a:pt x="0" y="0"/>
                  </a:lnTo>
                  <a:lnTo>
                    <a:pt x="9143999" y="0"/>
                  </a:lnTo>
                  <a:lnTo>
                    <a:pt x="9143999" y="710399"/>
                  </a:lnTo>
                  <a:close/>
                </a:path>
              </a:pathLst>
            </a:custGeom>
            <a:solidFill>
              <a:srgbClr val="981E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9144000" cy="710565"/>
            </a:xfrm>
            <a:custGeom>
              <a:avLst/>
              <a:gdLst/>
              <a:ahLst/>
              <a:cxnLst/>
              <a:rect l="l" t="t" r="r" b="b"/>
              <a:pathLst>
                <a:path w="9144000" h="710565">
                  <a:moveTo>
                    <a:pt x="0" y="0"/>
                  </a:moveTo>
                  <a:lnTo>
                    <a:pt x="9143999" y="0"/>
                  </a:lnTo>
                  <a:lnTo>
                    <a:pt x="9143999" y="710399"/>
                  </a:lnTo>
                  <a:lnTo>
                    <a:pt x="0" y="7103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">
              <a:lnSpc>
                <a:spcPct val="100000"/>
              </a:lnSpc>
              <a:spcBef>
                <a:spcPts val="100"/>
              </a:spcBef>
            </a:pPr>
            <a:r>
              <a:rPr dirty="0"/>
              <a:t>Paper</a:t>
            </a:r>
            <a:r>
              <a:rPr spc="-30" dirty="0"/>
              <a:t> </a:t>
            </a:r>
            <a:r>
              <a:rPr dirty="0"/>
              <a:t>Examples:</a:t>
            </a:r>
            <a:r>
              <a:rPr spc="-15" dirty="0"/>
              <a:t> </a:t>
            </a:r>
            <a:r>
              <a:rPr dirty="0"/>
              <a:t>Deep</a:t>
            </a:r>
            <a:r>
              <a:rPr spc="-15" dirty="0"/>
              <a:t> </a:t>
            </a:r>
            <a:r>
              <a:rPr spc="-10" dirty="0"/>
              <a:t>Ranking</a:t>
            </a: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02600" y="51874"/>
            <a:ext cx="525174" cy="606650"/>
          </a:xfrm>
          <a:prstGeom prst="rect">
            <a:avLst/>
          </a:prstGeo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4725" y="848555"/>
            <a:ext cx="6017260" cy="3037840"/>
          </a:xfrm>
          <a:prstGeom prst="rect">
            <a:avLst/>
          </a:prstGeom>
        </p:spPr>
        <p:txBody>
          <a:bodyPr vert="horz" wrap="square" lIns="0" tIns="1517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95"/>
              </a:spcBef>
            </a:pPr>
            <a:r>
              <a:rPr sz="1700" b="1" dirty="0">
                <a:latin typeface="Open Sans"/>
                <a:cs typeface="Open Sans"/>
              </a:rPr>
              <a:t>Veriﬁcation</a:t>
            </a:r>
            <a:r>
              <a:rPr sz="1700" b="1" spc="-45" dirty="0">
                <a:latin typeface="Open Sans"/>
                <a:cs typeface="Open Sans"/>
              </a:rPr>
              <a:t> </a:t>
            </a:r>
            <a:r>
              <a:rPr sz="1700" b="1" dirty="0">
                <a:latin typeface="Open Sans"/>
                <a:cs typeface="Open Sans"/>
              </a:rPr>
              <a:t>vs</a:t>
            </a:r>
            <a:r>
              <a:rPr sz="1700" b="1" spc="-40" dirty="0">
                <a:latin typeface="Open Sans"/>
                <a:cs typeface="Open Sans"/>
              </a:rPr>
              <a:t> </a:t>
            </a:r>
            <a:r>
              <a:rPr sz="1700" b="1" spc="-10" dirty="0">
                <a:latin typeface="Open Sans"/>
                <a:cs typeface="Open Sans"/>
              </a:rPr>
              <a:t>Retrieval</a:t>
            </a:r>
            <a:endParaRPr sz="1700">
              <a:latin typeface="Open Sans"/>
              <a:cs typeface="Open Sans"/>
            </a:endParaRPr>
          </a:p>
          <a:p>
            <a:pPr marL="469265" indent="-358775">
              <a:lnSpc>
                <a:spcPts val="1989"/>
              </a:lnSpc>
              <a:spcBef>
                <a:spcPts val="1100"/>
              </a:spcBef>
              <a:buFont typeface="Arial"/>
              <a:buChar char="●"/>
              <a:tabLst>
                <a:tab pos="469265" algn="l"/>
              </a:tabLst>
            </a:pPr>
            <a:r>
              <a:rPr sz="1700" dirty="0">
                <a:latin typeface="Open Sans"/>
                <a:cs typeface="Open Sans"/>
              </a:rPr>
              <a:t>Learns</a:t>
            </a:r>
            <a:r>
              <a:rPr sz="1700" spc="-65" dirty="0">
                <a:latin typeface="Open Sans"/>
                <a:cs typeface="Open Sans"/>
              </a:rPr>
              <a:t> </a:t>
            </a:r>
            <a:r>
              <a:rPr sz="1700" spc="-10" dirty="0">
                <a:latin typeface="Open Sans"/>
                <a:cs typeface="Open Sans"/>
              </a:rPr>
              <a:t>embedding</a:t>
            </a:r>
            <a:r>
              <a:rPr sz="1700" spc="-60" dirty="0">
                <a:latin typeface="Open Sans"/>
                <a:cs typeface="Open Sans"/>
              </a:rPr>
              <a:t> </a:t>
            </a:r>
            <a:r>
              <a:rPr sz="1700" dirty="0">
                <a:latin typeface="Open Sans"/>
                <a:cs typeface="Open Sans"/>
              </a:rPr>
              <a:t>space</a:t>
            </a:r>
            <a:r>
              <a:rPr sz="1700" spc="-60" dirty="0">
                <a:latin typeface="Open Sans"/>
                <a:cs typeface="Open Sans"/>
              </a:rPr>
              <a:t> </a:t>
            </a:r>
            <a:r>
              <a:rPr sz="1700" dirty="0">
                <a:latin typeface="Open Sans"/>
                <a:cs typeface="Open Sans"/>
              </a:rPr>
              <a:t>using</a:t>
            </a:r>
            <a:r>
              <a:rPr sz="1700" spc="-40" dirty="0">
                <a:latin typeface="Open Sans"/>
                <a:cs typeface="Open Sans"/>
              </a:rPr>
              <a:t> </a:t>
            </a:r>
            <a:r>
              <a:rPr sz="1700" b="1" dirty="0">
                <a:latin typeface="Open Sans"/>
                <a:cs typeface="Open Sans"/>
              </a:rPr>
              <a:t>triplet</a:t>
            </a:r>
            <a:r>
              <a:rPr sz="1700" b="1" spc="-60" dirty="0">
                <a:latin typeface="Open Sans"/>
                <a:cs typeface="Open Sans"/>
              </a:rPr>
              <a:t> </a:t>
            </a:r>
            <a:r>
              <a:rPr sz="1700" b="1" spc="-20" dirty="0">
                <a:latin typeface="Open Sans"/>
                <a:cs typeface="Open Sans"/>
              </a:rPr>
              <a:t>loss</a:t>
            </a:r>
            <a:endParaRPr sz="1700">
              <a:latin typeface="Open Sans"/>
              <a:cs typeface="Open Sans"/>
            </a:endParaRPr>
          </a:p>
          <a:p>
            <a:pPr marL="469265" indent="-358775">
              <a:lnSpc>
                <a:spcPts val="1939"/>
              </a:lnSpc>
              <a:buFont typeface="Arial"/>
              <a:buChar char="●"/>
              <a:tabLst>
                <a:tab pos="469265" algn="l"/>
              </a:tabLst>
            </a:pPr>
            <a:r>
              <a:rPr sz="1700" dirty="0">
                <a:latin typeface="Open Sans"/>
                <a:cs typeface="Open Sans"/>
              </a:rPr>
              <a:t>Evaluated</a:t>
            </a:r>
            <a:r>
              <a:rPr sz="1700" spc="-45" dirty="0">
                <a:latin typeface="Open Sans"/>
                <a:cs typeface="Open Sans"/>
              </a:rPr>
              <a:t> </a:t>
            </a:r>
            <a:r>
              <a:rPr sz="1700" spc="-10" dirty="0">
                <a:latin typeface="Open Sans"/>
                <a:cs typeface="Open Sans"/>
              </a:rPr>
              <a:t>using:</a:t>
            </a:r>
            <a:endParaRPr sz="1700">
              <a:latin typeface="Open Sans"/>
              <a:cs typeface="Open Sans"/>
            </a:endParaRPr>
          </a:p>
          <a:p>
            <a:pPr marL="926465" lvl="1" indent="-358775">
              <a:lnSpc>
                <a:spcPts val="1939"/>
              </a:lnSpc>
              <a:buFont typeface="Arial"/>
              <a:buChar char="○"/>
              <a:tabLst>
                <a:tab pos="926465" algn="l"/>
              </a:tabLst>
            </a:pPr>
            <a:r>
              <a:rPr sz="1700" b="1" spc="-10" dirty="0">
                <a:latin typeface="Open Sans"/>
                <a:cs typeface="Open Sans"/>
              </a:rPr>
              <a:t>Validation</a:t>
            </a:r>
            <a:r>
              <a:rPr sz="1700" b="1" spc="-30" dirty="0">
                <a:latin typeface="Open Sans"/>
                <a:cs typeface="Open Sans"/>
              </a:rPr>
              <a:t> </a:t>
            </a:r>
            <a:r>
              <a:rPr sz="1700" b="1" dirty="0">
                <a:latin typeface="Open Sans"/>
                <a:cs typeface="Open Sans"/>
              </a:rPr>
              <a:t>Rate</a:t>
            </a:r>
            <a:r>
              <a:rPr sz="1700" b="1" spc="-30" dirty="0">
                <a:latin typeface="Open Sans"/>
                <a:cs typeface="Open Sans"/>
              </a:rPr>
              <a:t> </a:t>
            </a:r>
            <a:r>
              <a:rPr sz="1700" b="1" dirty="0">
                <a:latin typeface="Open Sans"/>
                <a:cs typeface="Open Sans"/>
              </a:rPr>
              <a:t>at</a:t>
            </a:r>
            <a:r>
              <a:rPr sz="1700" b="1" spc="-30" dirty="0">
                <a:latin typeface="Open Sans"/>
                <a:cs typeface="Open Sans"/>
              </a:rPr>
              <a:t> </a:t>
            </a:r>
            <a:r>
              <a:rPr sz="1700" b="1" dirty="0">
                <a:latin typeface="Open Sans"/>
                <a:cs typeface="Open Sans"/>
              </a:rPr>
              <a:t>ﬁxed</a:t>
            </a:r>
            <a:r>
              <a:rPr sz="1700" b="1" spc="-30" dirty="0">
                <a:latin typeface="Open Sans"/>
                <a:cs typeface="Open Sans"/>
              </a:rPr>
              <a:t> </a:t>
            </a:r>
            <a:r>
              <a:rPr sz="1700" b="1" dirty="0">
                <a:latin typeface="Open Sans"/>
                <a:cs typeface="Open Sans"/>
              </a:rPr>
              <a:t>False</a:t>
            </a:r>
            <a:r>
              <a:rPr sz="1700" b="1" spc="-30" dirty="0">
                <a:latin typeface="Open Sans"/>
                <a:cs typeface="Open Sans"/>
              </a:rPr>
              <a:t> </a:t>
            </a:r>
            <a:r>
              <a:rPr sz="1700" b="1" dirty="0">
                <a:latin typeface="Open Sans"/>
                <a:cs typeface="Open Sans"/>
              </a:rPr>
              <a:t>Accept</a:t>
            </a:r>
            <a:r>
              <a:rPr sz="1700" b="1" spc="-30" dirty="0">
                <a:latin typeface="Open Sans"/>
                <a:cs typeface="Open Sans"/>
              </a:rPr>
              <a:t> </a:t>
            </a:r>
            <a:r>
              <a:rPr sz="1700" b="1" dirty="0">
                <a:latin typeface="Open Sans"/>
                <a:cs typeface="Open Sans"/>
              </a:rPr>
              <a:t>Rate</a:t>
            </a:r>
            <a:r>
              <a:rPr sz="1700" b="1" spc="-30" dirty="0">
                <a:latin typeface="Open Sans"/>
                <a:cs typeface="Open Sans"/>
              </a:rPr>
              <a:t> </a:t>
            </a:r>
            <a:r>
              <a:rPr sz="1700" b="1" spc="-10" dirty="0">
                <a:latin typeface="Open Sans"/>
                <a:cs typeface="Open Sans"/>
              </a:rPr>
              <a:t>(FAR)</a:t>
            </a:r>
            <a:endParaRPr sz="1700">
              <a:latin typeface="Open Sans"/>
              <a:cs typeface="Open Sans"/>
            </a:endParaRPr>
          </a:p>
          <a:p>
            <a:pPr marL="469265" indent="-358775">
              <a:lnSpc>
                <a:spcPts val="1939"/>
              </a:lnSpc>
              <a:buFont typeface="Arial"/>
              <a:buChar char="●"/>
              <a:tabLst>
                <a:tab pos="469265" algn="l"/>
              </a:tabLst>
            </a:pPr>
            <a:r>
              <a:rPr sz="1700" b="1" dirty="0">
                <a:latin typeface="Open Sans"/>
                <a:cs typeface="Open Sans"/>
              </a:rPr>
              <a:t>Why</a:t>
            </a:r>
            <a:r>
              <a:rPr sz="1700" b="1" spc="-35" dirty="0">
                <a:latin typeface="Open Sans"/>
                <a:cs typeface="Open Sans"/>
              </a:rPr>
              <a:t> </a:t>
            </a:r>
            <a:r>
              <a:rPr sz="1700" b="1" dirty="0">
                <a:latin typeface="Open Sans"/>
                <a:cs typeface="Open Sans"/>
              </a:rPr>
              <a:t>this</a:t>
            </a:r>
            <a:r>
              <a:rPr sz="1700" b="1" spc="-35" dirty="0">
                <a:latin typeface="Open Sans"/>
                <a:cs typeface="Open Sans"/>
              </a:rPr>
              <a:t> </a:t>
            </a:r>
            <a:r>
              <a:rPr sz="1700" b="1" spc="-10" dirty="0">
                <a:latin typeface="Open Sans"/>
                <a:cs typeface="Open Sans"/>
              </a:rPr>
              <a:t>metric?</a:t>
            </a:r>
            <a:endParaRPr sz="1700">
              <a:latin typeface="Open Sans"/>
              <a:cs typeface="Open Sans"/>
            </a:endParaRPr>
          </a:p>
          <a:p>
            <a:pPr marL="926465" lvl="1" indent="-358775">
              <a:lnSpc>
                <a:spcPts val="1939"/>
              </a:lnSpc>
              <a:buFont typeface="Arial"/>
              <a:buChar char="○"/>
              <a:tabLst>
                <a:tab pos="926465" algn="l"/>
              </a:tabLst>
            </a:pPr>
            <a:r>
              <a:rPr sz="1700" dirty="0">
                <a:latin typeface="Open Sans"/>
                <a:cs typeface="Open Sans"/>
              </a:rPr>
              <a:t>False</a:t>
            </a:r>
            <a:r>
              <a:rPr sz="1700" spc="-40" dirty="0">
                <a:latin typeface="Open Sans"/>
                <a:cs typeface="Open Sans"/>
              </a:rPr>
              <a:t> </a:t>
            </a:r>
            <a:r>
              <a:rPr sz="1700" dirty="0">
                <a:latin typeface="Open Sans"/>
                <a:cs typeface="Open Sans"/>
              </a:rPr>
              <a:t>positives</a:t>
            </a:r>
            <a:r>
              <a:rPr sz="1700" spc="-40" dirty="0">
                <a:latin typeface="Open Sans"/>
                <a:cs typeface="Open Sans"/>
              </a:rPr>
              <a:t> </a:t>
            </a:r>
            <a:r>
              <a:rPr sz="1700" dirty="0">
                <a:latin typeface="Open Sans"/>
                <a:cs typeface="Open Sans"/>
              </a:rPr>
              <a:t>are</a:t>
            </a:r>
            <a:r>
              <a:rPr sz="1700" spc="-40" dirty="0">
                <a:latin typeface="Open Sans"/>
                <a:cs typeface="Open Sans"/>
              </a:rPr>
              <a:t> </a:t>
            </a:r>
            <a:r>
              <a:rPr sz="1700" dirty="0">
                <a:latin typeface="Open Sans"/>
                <a:cs typeface="Open Sans"/>
              </a:rPr>
              <a:t>costly</a:t>
            </a:r>
            <a:r>
              <a:rPr sz="1700" spc="-40" dirty="0">
                <a:latin typeface="Open Sans"/>
                <a:cs typeface="Open Sans"/>
              </a:rPr>
              <a:t> </a:t>
            </a:r>
            <a:r>
              <a:rPr sz="1700" dirty="0">
                <a:latin typeface="Open Sans"/>
                <a:cs typeface="Open Sans"/>
              </a:rPr>
              <a:t>in</a:t>
            </a:r>
            <a:r>
              <a:rPr sz="1700" spc="-40" dirty="0">
                <a:latin typeface="Open Sans"/>
                <a:cs typeface="Open Sans"/>
              </a:rPr>
              <a:t> </a:t>
            </a:r>
            <a:r>
              <a:rPr sz="1700" dirty="0">
                <a:latin typeface="Open Sans"/>
                <a:cs typeface="Open Sans"/>
              </a:rPr>
              <a:t>security</a:t>
            </a:r>
            <a:r>
              <a:rPr sz="1700" spc="-40" dirty="0">
                <a:latin typeface="Open Sans"/>
                <a:cs typeface="Open Sans"/>
              </a:rPr>
              <a:t> </a:t>
            </a:r>
            <a:r>
              <a:rPr sz="1700" spc="-10" dirty="0">
                <a:latin typeface="Open Sans"/>
                <a:cs typeface="Open Sans"/>
              </a:rPr>
              <a:t>systems</a:t>
            </a:r>
            <a:endParaRPr sz="1700">
              <a:latin typeface="Open Sans"/>
              <a:cs typeface="Open Sans"/>
            </a:endParaRPr>
          </a:p>
          <a:p>
            <a:pPr marL="469265" indent="-358775">
              <a:lnSpc>
                <a:spcPts val="1939"/>
              </a:lnSpc>
              <a:buFont typeface="Arial"/>
              <a:buChar char="●"/>
              <a:tabLst>
                <a:tab pos="469265" algn="l"/>
              </a:tabLst>
            </a:pPr>
            <a:r>
              <a:rPr sz="1700" spc="-10" dirty="0">
                <a:latin typeface="Open Sans"/>
                <a:cs typeface="Open Sans"/>
              </a:rPr>
              <a:t>Uses:</a:t>
            </a:r>
            <a:endParaRPr sz="1700">
              <a:latin typeface="Open Sans"/>
              <a:cs typeface="Open Sans"/>
            </a:endParaRPr>
          </a:p>
          <a:p>
            <a:pPr marL="926465" lvl="1" indent="-358775">
              <a:lnSpc>
                <a:spcPts val="1939"/>
              </a:lnSpc>
              <a:buFont typeface="Arial"/>
              <a:buChar char="○"/>
              <a:tabLst>
                <a:tab pos="926465" algn="l"/>
              </a:tabLst>
            </a:pPr>
            <a:r>
              <a:rPr sz="1700" dirty="0">
                <a:latin typeface="Open Sans"/>
                <a:cs typeface="Open Sans"/>
              </a:rPr>
              <a:t>Threshold</a:t>
            </a:r>
            <a:r>
              <a:rPr sz="1700" spc="-45" dirty="0">
                <a:latin typeface="Open Sans"/>
                <a:cs typeface="Open Sans"/>
              </a:rPr>
              <a:t> </a:t>
            </a:r>
            <a:r>
              <a:rPr sz="1700" dirty="0">
                <a:latin typeface="Open Sans"/>
                <a:cs typeface="Open Sans"/>
              </a:rPr>
              <a:t>on</a:t>
            </a:r>
            <a:r>
              <a:rPr sz="1700" spc="-35" dirty="0">
                <a:latin typeface="Open Sans"/>
                <a:cs typeface="Open Sans"/>
              </a:rPr>
              <a:t> </a:t>
            </a:r>
            <a:r>
              <a:rPr sz="1700" spc="-10" dirty="0">
                <a:latin typeface="Open Sans"/>
                <a:cs typeface="Open Sans"/>
              </a:rPr>
              <a:t>embedding</a:t>
            </a:r>
            <a:r>
              <a:rPr sz="1700" spc="-30" dirty="0">
                <a:latin typeface="Open Sans"/>
                <a:cs typeface="Open Sans"/>
              </a:rPr>
              <a:t> </a:t>
            </a:r>
            <a:r>
              <a:rPr sz="1700" spc="-10" dirty="0">
                <a:latin typeface="Open Sans"/>
                <a:cs typeface="Open Sans"/>
              </a:rPr>
              <a:t>distance</a:t>
            </a:r>
            <a:endParaRPr sz="1700">
              <a:latin typeface="Open Sans"/>
              <a:cs typeface="Open Sans"/>
            </a:endParaRPr>
          </a:p>
          <a:p>
            <a:pPr marL="926465" lvl="1" indent="-358775">
              <a:lnSpc>
                <a:spcPts val="1939"/>
              </a:lnSpc>
              <a:buFont typeface="Arial"/>
              <a:buChar char="○"/>
              <a:tabLst>
                <a:tab pos="926465" algn="l"/>
              </a:tabLst>
            </a:pPr>
            <a:r>
              <a:rPr sz="1700" dirty="0">
                <a:latin typeface="Open Sans"/>
                <a:cs typeface="Open Sans"/>
              </a:rPr>
              <a:t>ROC</a:t>
            </a:r>
            <a:r>
              <a:rPr sz="1700" spc="-40" dirty="0">
                <a:latin typeface="Open Sans"/>
                <a:cs typeface="Open Sans"/>
              </a:rPr>
              <a:t> </a:t>
            </a:r>
            <a:r>
              <a:rPr sz="1700" dirty="0">
                <a:latin typeface="Open Sans"/>
                <a:cs typeface="Open Sans"/>
              </a:rPr>
              <a:t>curves</a:t>
            </a:r>
            <a:r>
              <a:rPr sz="1700" spc="-40" dirty="0">
                <a:latin typeface="Open Sans"/>
                <a:cs typeface="Open Sans"/>
              </a:rPr>
              <a:t> </a:t>
            </a:r>
            <a:r>
              <a:rPr sz="1700" dirty="0">
                <a:latin typeface="Open Sans"/>
                <a:cs typeface="Open Sans"/>
              </a:rPr>
              <a:t>for</a:t>
            </a:r>
            <a:r>
              <a:rPr sz="1700" spc="-40" dirty="0">
                <a:latin typeface="Open Sans"/>
                <a:cs typeface="Open Sans"/>
              </a:rPr>
              <a:t> </a:t>
            </a:r>
            <a:r>
              <a:rPr sz="1700" spc="-10" dirty="0">
                <a:latin typeface="Open Sans"/>
                <a:cs typeface="Open Sans"/>
              </a:rPr>
              <a:t>evaluation</a:t>
            </a:r>
            <a:endParaRPr sz="1700">
              <a:latin typeface="Open Sans"/>
              <a:cs typeface="Open Sans"/>
            </a:endParaRPr>
          </a:p>
          <a:p>
            <a:pPr marL="469265" indent="-358775">
              <a:lnSpc>
                <a:spcPts val="1939"/>
              </a:lnSpc>
              <a:buFont typeface="Arial"/>
              <a:buChar char="●"/>
              <a:tabLst>
                <a:tab pos="469265" algn="l"/>
              </a:tabLst>
            </a:pPr>
            <a:r>
              <a:rPr sz="1700" b="1" dirty="0">
                <a:latin typeface="Open Sans"/>
                <a:cs typeface="Open Sans"/>
              </a:rPr>
              <a:t>Key</a:t>
            </a:r>
            <a:r>
              <a:rPr sz="1700" b="1" spc="-25" dirty="0">
                <a:latin typeface="Open Sans"/>
                <a:cs typeface="Open Sans"/>
              </a:rPr>
              <a:t> </a:t>
            </a:r>
            <a:r>
              <a:rPr sz="1700" b="1" spc="-10" dirty="0">
                <a:latin typeface="Open Sans"/>
                <a:cs typeface="Open Sans"/>
              </a:rPr>
              <a:t>Insight:</a:t>
            </a:r>
            <a:endParaRPr sz="1700">
              <a:latin typeface="Open Sans"/>
              <a:cs typeface="Open Sans"/>
            </a:endParaRPr>
          </a:p>
          <a:p>
            <a:pPr marL="926465" lvl="1" indent="-358775">
              <a:lnSpc>
                <a:spcPts val="1989"/>
              </a:lnSpc>
              <a:buFont typeface="Arial"/>
              <a:buChar char="○"/>
              <a:tabLst>
                <a:tab pos="926465" algn="l"/>
              </a:tabLst>
            </a:pPr>
            <a:r>
              <a:rPr sz="1700" dirty="0">
                <a:latin typeface="Open Sans"/>
                <a:cs typeface="Open Sans"/>
              </a:rPr>
              <a:t>Metric</a:t>
            </a:r>
            <a:r>
              <a:rPr sz="1700" spc="-25" dirty="0">
                <a:latin typeface="Open Sans"/>
                <a:cs typeface="Open Sans"/>
              </a:rPr>
              <a:t> </a:t>
            </a:r>
            <a:r>
              <a:rPr sz="1700" dirty="0">
                <a:latin typeface="Open Sans"/>
                <a:cs typeface="Open Sans"/>
              </a:rPr>
              <a:t>depends</a:t>
            </a:r>
            <a:r>
              <a:rPr sz="1700" spc="-25" dirty="0">
                <a:latin typeface="Open Sans"/>
                <a:cs typeface="Open Sans"/>
              </a:rPr>
              <a:t> </a:t>
            </a:r>
            <a:r>
              <a:rPr sz="1700" dirty="0">
                <a:latin typeface="Open Sans"/>
                <a:cs typeface="Open Sans"/>
              </a:rPr>
              <a:t>on</a:t>
            </a:r>
            <a:r>
              <a:rPr sz="1700" spc="-25" dirty="0">
                <a:latin typeface="Open Sans"/>
                <a:cs typeface="Open Sans"/>
              </a:rPr>
              <a:t> </a:t>
            </a:r>
            <a:r>
              <a:rPr sz="1700" dirty="0">
                <a:latin typeface="Open Sans"/>
                <a:cs typeface="Open Sans"/>
              </a:rPr>
              <a:t>application,</a:t>
            </a:r>
            <a:r>
              <a:rPr sz="1700" spc="-25" dirty="0">
                <a:latin typeface="Open Sans"/>
                <a:cs typeface="Open Sans"/>
              </a:rPr>
              <a:t> </a:t>
            </a:r>
            <a:r>
              <a:rPr sz="1700" dirty="0">
                <a:latin typeface="Open Sans"/>
                <a:cs typeface="Open Sans"/>
              </a:rPr>
              <a:t>not</a:t>
            </a:r>
            <a:r>
              <a:rPr sz="1700" spc="-25" dirty="0">
                <a:latin typeface="Open Sans"/>
                <a:cs typeface="Open Sans"/>
              </a:rPr>
              <a:t> </a:t>
            </a:r>
            <a:r>
              <a:rPr sz="1700" dirty="0">
                <a:latin typeface="Open Sans"/>
                <a:cs typeface="Open Sans"/>
              </a:rPr>
              <a:t>just</a:t>
            </a:r>
            <a:r>
              <a:rPr sz="1700" spc="-20" dirty="0">
                <a:latin typeface="Open Sans"/>
                <a:cs typeface="Open Sans"/>
              </a:rPr>
              <a:t> </a:t>
            </a:r>
            <a:r>
              <a:rPr sz="1700" spc="-10" dirty="0">
                <a:latin typeface="Open Sans"/>
                <a:cs typeface="Open Sans"/>
              </a:rPr>
              <a:t>model</a:t>
            </a:r>
            <a:endParaRPr sz="1700">
              <a:latin typeface="Open Sans"/>
              <a:cs typeface="Open San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4762" y="-4762"/>
            <a:ext cx="9153525" cy="720090"/>
            <a:chOff x="-4762" y="-4762"/>
            <a:chExt cx="9153525" cy="72009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9144000" cy="710565"/>
            </a:xfrm>
            <a:custGeom>
              <a:avLst/>
              <a:gdLst/>
              <a:ahLst/>
              <a:cxnLst/>
              <a:rect l="l" t="t" r="r" b="b"/>
              <a:pathLst>
                <a:path w="9144000" h="710565">
                  <a:moveTo>
                    <a:pt x="9143999" y="710399"/>
                  </a:moveTo>
                  <a:lnTo>
                    <a:pt x="0" y="710399"/>
                  </a:lnTo>
                  <a:lnTo>
                    <a:pt x="0" y="0"/>
                  </a:lnTo>
                  <a:lnTo>
                    <a:pt x="9143999" y="0"/>
                  </a:lnTo>
                  <a:lnTo>
                    <a:pt x="9143999" y="710399"/>
                  </a:lnTo>
                  <a:close/>
                </a:path>
              </a:pathLst>
            </a:custGeom>
            <a:solidFill>
              <a:srgbClr val="981E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9144000" cy="710565"/>
            </a:xfrm>
            <a:custGeom>
              <a:avLst/>
              <a:gdLst/>
              <a:ahLst/>
              <a:cxnLst/>
              <a:rect l="l" t="t" r="r" b="b"/>
              <a:pathLst>
                <a:path w="9144000" h="710565">
                  <a:moveTo>
                    <a:pt x="0" y="0"/>
                  </a:moveTo>
                  <a:lnTo>
                    <a:pt x="9143999" y="0"/>
                  </a:lnTo>
                  <a:lnTo>
                    <a:pt x="9143999" y="710399"/>
                  </a:lnTo>
                  <a:lnTo>
                    <a:pt x="0" y="7103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">
              <a:lnSpc>
                <a:spcPct val="100000"/>
              </a:lnSpc>
              <a:spcBef>
                <a:spcPts val="100"/>
              </a:spcBef>
            </a:pPr>
            <a:r>
              <a:rPr dirty="0"/>
              <a:t>Paper</a:t>
            </a:r>
            <a:r>
              <a:rPr spc="-15" dirty="0"/>
              <a:t> </a:t>
            </a:r>
            <a:r>
              <a:rPr dirty="0"/>
              <a:t>Examples:</a:t>
            </a:r>
            <a:r>
              <a:rPr spc="-15" dirty="0"/>
              <a:t> </a:t>
            </a:r>
            <a:r>
              <a:rPr spc="-10" dirty="0"/>
              <a:t>FaceNet</a:t>
            </a: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02600" y="51874"/>
            <a:ext cx="525174" cy="606650"/>
          </a:xfrm>
          <a:prstGeom prst="rect">
            <a:avLst/>
          </a:prstGeo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4725" y="1289613"/>
            <a:ext cx="5241290" cy="2613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10" dirty="0">
                <a:latin typeface="Open Sans"/>
                <a:cs typeface="Open Sans"/>
              </a:rPr>
              <a:t>Decision</a:t>
            </a:r>
            <a:r>
              <a:rPr sz="1700" b="1" spc="-35" dirty="0">
                <a:latin typeface="Open Sans"/>
                <a:cs typeface="Open Sans"/>
              </a:rPr>
              <a:t> </a:t>
            </a:r>
            <a:r>
              <a:rPr sz="1700" b="1" spc="-10" dirty="0">
                <a:latin typeface="Open Sans"/>
                <a:cs typeface="Open Sans"/>
              </a:rPr>
              <a:t>Framework</a:t>
            </a:r>
            <a:endParaRPr sz="1700">
              <a:latin typeface="Open Sans"/>
              <a:cs typeface="Open Sans"/>
            </a:endParaRPr>
          </a:p>
          <a:p>
            <a:pPr marL="469265" indent="-358775">
              <a:lnSpc>
                <a:spcPct val="100000"/>
              </a:lnSpc>
              <a:spcBef>
                <a:spcPts val="1300"/>
              </a:spcBef>
              <a:buFont typeface="Arial"/>
              <a:buChar char="●"/>
              <a:tabLst>
                <a:tab pos="469265" algn="l"/>
              </a:tabLst>
            </a:pPr>
            <a:r>
              <a:rPr sz="1700" dirty="0">
                <a:latin typeface="Open Sans"/>
                <a:cs typeface="Open Sans"/>
              </a:rPr>
              <a:t>Photo</a:t>
            </a:r>
            <a:r>
              <a:rPr sz="1700" spc="-35" dirty="0">
                <a:latin typeface="Open Sans"/>
                <a:cs typeface="Open Sans"/>
              </a:rPr>
              <a:t> </a:t>
            </a:r>
            <a:r>
              <a:rPr sz="1700" dirty="0">
                <a:latin typeface="Open Sans"/>
                <a:cs typeface="Open Sans"/>
              </a:rPr>
              <a:t>retrieval</a:t>
            </a:r>
            <a:r>
              <a:rPr sz="1700" spc="-35" dirty="0">
                <a:latin typeface="Open Sans"/>
                <a:cs typeface="Open Sans"/>
              </a:rPr>
              <a:t> </a:t>
            </a:r>
            <a:r>
              <a:rPr sz="1700" dirty="0">
                <a:latin typeface="Open Sans"/>
                <a:cs typeface="Open Sans"/>
              </a:rPr>
              <a:t>apps</a:t>
            </a:r>
            <a:r>
              <a:rPr sz="1700" spc="-20" dirty="0">
                <a:latin typeface="Open Sans"/>
                <a:cs typeface="Open Sans"/>
              </a:rPr>
              <a:t> </a:t>
            </a:r>
            <a:r>
              <a:rPr sz="1700" dirty="0">
                <a:latin typeface="Arial"/>
                <a:cs typeface="Arial"/>
              </a:rPr>
              <a:t>→</a:t>
            </a:r>
            <a:r>
              <a:rPr sz="1700" spc="-65" dirty="0">
                <a:latin typeface="Arial"/>
                <a:cs typeface="Arial"/>
              </a:rPr>
              <a:t> </a:t>
            </a:r>
            <a:r>
              <a:rPr sz="1700" b="1" spc="-10" dirty="0">
                <a:latin typeface="Open Sans"/>
                <a:cs typeface="Open Sans"/>
              </a:rPr>
              <a:t>Recall@K</a:t>
            </a:r>
            <a:endParaRPr sz="1700">
              <a:latin typeface="Open Sans"/>
              <a:cs typeface="Open Sans"/>
            </a:endParaRPr>
          </a:p>
          <a:p>
            <a:pPr marL="926465" lvl="1" indent="-358775">
              <a:lnSpc>
                <a:spcPct val="100000"/>
              </a:lnSpc>
              <a:spcBef>
                <a:spcPts val="105"/>
              </a:spcBef>
              <a:buFont typeface="Arial"/>
              <a:buChar char="○"/>
              <a:tabLst>
                <a:tab pos="926465" algn="l"/>
              </a:tabLst>
            </a:pPr>
            <a:r>
              <a:rPr sz="1700" dirty="0">
                <a:latin typeface="Open Sans"/>
                <a:cs typeface="Open Sans"/>
              </a:rPr>
              <a:t>Focus:</a:t>
            </a:r>
            <a:r>
              <a:rPr sz="1700" spc="-55" dirty="0">
                <a:latin typeface="Open Sans"/>
                <a:cs typeface="Open Sans"/>
              </a:rPr>
              <a:t> </a:t>
            </a:r>
            <a:r>
              <a:rPr sz="1700" dirty="0">
                <a:latin typeface="Open Sans"/>
                <a:cs typeface="Open Sans"/>
              </a:rPr>
              <a:t>showing</a:t>
            </a:r>
            <a:r>
              <a:rPr sz="1700" spc="-50" dirty="0">
                <a:latin typeface="Open Sans"/>
                <a:cs typeface="Open Sans"/>
              </a:rPr>
              <a:t> </a:t>
            </a:r>
            <a:r>
              <a:rPr sz="1700" dirty="0">
                <a:latin typeface="Open Sans"/>
                <a:cs typeface="Open Sans"/>
              </a:rPr>
              <a:t>relevant</a:t>
            </a:r>
            <a:r>
              <a:rPr sz="1700" spc="-50" dirty="0">
                <a:latin typeface="Open Sans"/>
                <a:cs typeface="Open Sans"/>
              </a:rPr>
              <a:t> </a:t>
            </a:r>
            <a:r>
              <a:rPr sz="1700" dirty="0">
                <a:latin typeface="Open Sans"/>
                <a:cs typeface="Open Sans"/>
              </a:rPr>
              <a:t>results</a:t>
            </a:r>
            <a:r>
              <a:rPr sz="1700" spc="-55" dirty="0">
                <a:latin typeface="Open Sans"/>
                <a:cs typeface="Open Sans"/>
              </a:rPr>
              <a:t> </a:t>
            </a:r>
            <a:r>
              <a:rPr sz="1700" spc="-10" dirty="0">
                <a:latin typeface="Open Sans"/>
                <a:cs typeface="Open Sans"/>
              </a:rPr>
              <a:t>quickly</a:t>
            </a:r>
            <a:endParaRPr sz="1700">
              <a:latin typeface="Open Sans"/>
              <a:cs typeface="Open Sans"/>
            </a:endParaRPr>
          </a:p>
          <a:p>
            <a:pPr marL="469265" indent="-358775">
              <a:lnSpc>
                <a:spcPct val="100000"/>
              </a:lnSpc>
              <a:spcBef>
                <a:spcPts val="100"/>
              </a:spcBef>
              <a:buFont typeface="Arial"/>
              <a:buChar char="●"/>
              <a:tabLst>
                <a:tab pos="469265" algn="l"/>
              </a:tabLst>
            </a:pPr>
            <a:r>
              <a:rPr sz="1700" dirty="0">
                <a:latin typeface="Open Sans"/>
                <a:cs typeface="Open Sans"/>
              </a:rPr>
              <a:t>Research</a:t>
            </a:r>
            <a:r>
              <a:rPr sz="1700" spc="-35" dirty="0">
                <a:latin typeface="Open Sans"/>
                <a:cs typeface="Open Sans"/>
              </a:rPr>
              <a:t> </a:t>
            </a:r>
            <a:r>
              <a:rPr sz="1700" spc="-10" dirty="0">
                <a:latin typeface="Open Sans"/>
                <a:cs typeface="Open Sans"/>
              </a:rPr>
              <a:t>benchmarking</a:t>
            </a:r>
            <a:r>
              <a:rPr sz="1700" spc="-20" dirty="0">
                <a:latin typeface="Open Sans"/>
                <a:cs typeface="Open Sans"/>
              </a:rPr>
              <a:t> </a:t>
            </a:r>
            <a:r>
              <a:rPr sz="1700" dirty="0">
                <a:latin typeface="Arial"/>
                <a:cs typeface="Arial"/>
              </a:rPr>
              <a:t>→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b="1" spc="-25" dirty="0">
                <a:latin typeface="Open Sans"/>
                <a:cs typeface="Open Sans"/>
              </a:rPr>
              <a:t>mAP</a:t>
            </a:r>
            <a:endParaRPr sz="1700">
              <a:latin typeface="Open Sans"/>
              <a:cs typeface="Open Sans"/>
            </a:endParaRPr>
          </a:p>
          <a:p>
            <a:pPr marL="926465" lvl="1" indent="-358775">
              <a:lnSpc>
                <a:spcPct val="100000"/>
              </a:lnSpc>
              <a:spcBef>
                <a:spcPts val="100"/>
              </a:spcBef>
              <a:buFont typeface="Arial"/>
              <a:buChar char="○"/>
              <a:tabLst>
                <a:tab pos="926465" algn="l"/>
              </a:tabLst>
            </a:pPr>
            <a:r>
              <a:rPr sz="1700" dirty="0">
                <a:latin typeface="Open Sans"/>
                <a:cs typeface="Open Sans"/>
              </a:rPr>
              <a:t>Focus:</a:t>
            </a:r>
            <a:r>
              <a:rPr sz="1700" spc="-65" dirty="0">
                <a:latin typeface="Open Sans"/>
                <a:cs typeface="Open Sans"/>
              </a:rPr>
              <a:t> </a:t>
            </a:r>
            <a:r>
              <a:rPr sz="1700" dirty="0">
                <a:latin typeface="Open Sans"/>
                <a:cs typeface="Open Sans"/>
              </a:rPr>
              <a:t>ranking</a:t>
            </a:r>
            <a:r>
              <a:rPr sz="1700" spc="-60" dirty="0">
                <a:latin typeface="Open Sans"/>
                <a:cs typeface="Open Sans"/>
              </a:rPr>
              <a:t> </a:t>
            </a:r>
            <a:r>
              <a:rPr sz="1700" spc="-10" dirty="0">
                <a:latin typeface="Open Sans"/>
                <a:cs typeface="Open Sans"/>
              </a:rPr>
              <a:t>quality</a:t>
            </a:r>
            <a:endParaRPr sz="1700">
              <a:latin typeface="Open Sans"/>
              <a:cs typeface="Open Sans"/>
            </a:endParaRPr>
          </a:p>
          <a:p>
            <a:pPr marL="469265" indent="-358775">
              <a:lnSpc>
                <a:spcPct val="100000"/>
              </a:lnSpc>
              <a:spcBef>
                <a:spcPts val="105"/>
              </a:spcBef>
              <a:buFont typeface="Arial"/>
              <a:buChar char="●"/>
              <a:tabLst>
                <a:tab pos="469265" algn="l"/>
              </a:tabLst>
            </a:pPr>
            <a:r>
              <a:rPr sz="1700" dirty="0">
                <a:latin typeface="Open Sans"/>
                <a:cs typeface="Open Sans"/>
              </a:rPr>
              <a:t>Security</a:t>
            </a:r>
            <a:r>
              <a:rPr sz="1700" spc="-30" dirty="0">
                <a:latin typeface="Open Sans"/>
                <a:cs typeface="Open Sans"/>
              </a:rPr>
              <a:t> </a:t>
            </a:r>
            <a:r>
              <a:rPr sz="1700" dirty="0">
                <a:latin typeface="Open Sans"/>
                <a:cs typeface="Open Sans"/>
              </a:rPr>
              <a:t>systems</a:t>
            </a:r>
            <a:r>
              <a:rPr sz="1700" spc="-10" dirty="0">
                <a:latin typeface="Open Sans"/>
                <a:cs typeface="Open Sans"/>
              </a:rPr>
              <a:t> </a:t>
            </a:r>
            <a:r>
              <a:rPr sz="1700" dirty="0">
                <a:latin typeface="Arial"/>
                <a:cs typeface="Arial"/>
              </a:rPr>
              <a:t>→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b="1" dirty="0">
                <a:latin typeface="Open Sans"/>
                <a:cs typeface="Open Sans"/>
              </a:rPr>
              <a:t>ROC</a:t>
            </a:r>
            <a:r>
              <a:rPr sz="1700" b="1" spc="-25" dirty="0">
                <a:latin typeface="Open Sans"/>
                <a:cs typeface="Open Sans"/>
              </a:rPr>
              <a:t> </a:t>
            </a:r>
            <a:r>
              <a:rPr sz="1700" b="1" dirty="0">
                <a:latin typeface="Open Sans"/>
                <a:cs typeface="Open Sans"/>
              </a:rPr>
              <a:t>/</a:t>
            </a:r>
            <a:r>
              <a:rPr sz="1700" b="1" spc="-25" dirty="0">
                <a:latin typeface="Open Sans"/>
                <a:cs typeface="Open Sans"/>
              </a:rPr>
              <a:t> </a:t>
            </a:r>
            <a:r>
              <a:rPr sz="1700" b="1" spc="-20" dirty="0">
                <a:latin typeface="Open Sans"/>
                <a:cs typeface="Open Sans"/>
              </a:rPr>
              <a:t>Precision-</a:t>
            </a:r>
            <a:r>
              <a:rPr sz="1700" b="1" spc="-10" dirty="0">
                <a:latin typeface="Open Sans"/>
                <a:cs typeface="Open Sans"/>
              </a:rPr>
              <a:t>Recall</a:t>
            </a:r>
            <a:endParaRPr sz="1700">
              <a:latin typeface="Open Sans"/>
              <a:cs typeface="Open Sans"/>
            </a:endParaRPr>
          </a:p>
          <a:p>
            <a:pPr marL="926465" lvl="1" indent="-358775">
              <a:lnSpc>
                <a:spcPct val="100000"/>
              </a:lnSpc>
              <a:spcBef>
                <a:spcPts val="100"/>
              </a:spcBef>
              <a:buFont typeface="Arial"/>
              <a:buChar char="○"/>
              <a:tabLst>
                <a:tab pos="926465" algn="l"/>
              </a:tabLst>
            </a:pPr>
            <a:r>
              <a:rPr sz="1700" dirty="0">
                <a:latin typeface="Open Sans"/>
                <a:cs typeface="Open Sans"/>
              </a:rPr>
              <a:t>Focus:</a:t>
            </a:r>
            <a:r>
              <a:rPr sz="1700" spc="-45" dirty="0">
                <a:latin typeface="Open Sans"/>
                <a:cs typeface="Open Sans"/>
              </a:rPr>
              <a:t> </a:t>
            </a:r>
            <a:r>
              <a:rPr sz="1700" spc="-10" dirty="0">
                <a:latin typeface="Open Sans"/>
                <a:cs typeface="Open Sans"/>
              </a:rPr>
              <a:t>minimizing</a:t>
            </a:r>
            <a:r>
              <a:rPr sz="1700" spc="-45" dirty="0">
                <a:latin typeface="Open Sans"/>
                <a:cs typeface="Open Sans"/>
              </a:rPr>
              <a:t> </a:t>
            </a:r>
            <a:r>
              <a:rPr sz="1700" dirty="0">
                <a:latin typeface="Open Sans"/>
                <a:cs typeface="Open Sans"/>
              </a:rPr>
              <a:t>false</a:t>
            </a:r>
            <a:r>
              <a:rPr sz="1700" spc="-40" dirty="0">
                <a:latin typeface="Open Sans"/>
                <a:cs typeface="Open Sans"/>
              </a:rPr>
              <a:t> </a:t>
            </a:r>
            <a:r>
              <a:rPr sz="1700" spc="-10" dirty="0">
                <a:latin typeface="Open Sans"/>
                <a:cs typeface="Open Sans"/>
              </a:rPr>
              <a:t>positives</a:t>
            </a:r>
            <a:endParaRPr sz="1700">
              <a:latin typeface="Open Sans"/>
              <a:cs typeface="Open Sans"/>
            </a:endParaRPr>
          </a:p>
          <a:p>
            <a:pPr marL="469265" indent="-358775">
              <a:lnSpc>
                <a:spcPct val="100000"/>
              </a:lnSpc>
              <a:spcBef>
                <a:spcPts val="105"/>
              </a:spcBef>
              <a:buFont typeface="Arial"/>
              <a:buChar char="●"/>
              <a:tabLst>
                <a:tab pos="469265" algn="l"/>
              </a:tabLst>
            </a:pPr>
            <a:r>
              <a:rPr sz="1700" b="1" dirty="0">
                <a:latin typeface="Open Sans"/>
                <a:cs typeface="Open Sans"/>
              </a:rPr>
              <a:t>Key</a:t>
            </a:r>
            <a:r>
              <a:rPr sz="1700" b="1" spc="-15" dirty="0">
                <a:latin typeface="Open Sans"/>
                <a:cs typeface="Open Sans"/>
              </a:rPr>
              <a:t> </a:t>
            </a:r>
            <a:r>
              <a:rPr sz="1700" b="1" spc="-10" dirty="0">
                <a:latin typeface="Open Sans"/>
                <a:cs typeface="Open Sans"/>
              </a:rPr>
              <a:t>Principle:</a:t>
            </a:r>
            <a:endParaRPr sz="1700">
              <a:latin typeface="Open Sans"/>
              <a:cs typeface="Open Sans"/>
            </a:endParaRPr>
          </a:p>
          <a:p>
            <a:pPr marL="926465" lvl="1" indent="-358775">
              <a:lnSpc>
                <a:spcPct val="100000"/>
              </a:lnSpc>
              <a:spcBef>
                <a:spcPts val="100"/>
              </a:spcBef>
              <a:buFont typeface="Arial"/>
              <a:buChar char="○"/>
              <a:tabLst>
                <a:tab pos="926465" algn="l"/>
              </a:tabLst>
            </a:pPr>
            <a:r>
              <a:rPr sz="1700" dirty="0">
                <a:latin typeface="Open Sans"/>
                <a:cs typeface="Open Sans"/>
              </a:rPr>
              <a:t>Metric</a:t>
            </a:r>
            <a:r>
              <a:rPr sz="1700" spc="-30" dirty="0">
                <a:latin typeface="Open Sans"/>
                <a:cs typeface="Open Sans"/>
              </a:rPr>
              <a:t> </a:t>
            </a:r>
            <a:r>
              <a:rPr sz="1700" dirty="0">
                <a:latin typeface="Open Sans"/>
                <a:cs typeface="Open Sans"/>
              </a:rPr>
              <a:t>must</a:t>
            </a:r>
            <a:r>
              <a:rPr sz="1700" spc="-30" dirty="0">
                <a:latin typeface="Open Sans"/>
                <a:cs typeface="Open Sans"/>
              </a:rPr>
              <a:t> </a:t>
            </a:r>
            <a:r>
              <a:rPr sz="1700" dirty="0">
                <a:latin typeface="Open Sans"/>
                <a:cs typeface="Open Sans"/>
              </a:rPr>
              <a:t>align</a:t>
            </a:r>
            <a:r>
              <a:rPr sz="1700" spc="-30" dirty="0">
                <a:latin typeface="Open Sans"/>
                <a:cs typeface="Open Sans"/>
              </a:rPr>
              <a:t> </a:t>
            </a:r>
            <a:r>
              <a:rPr sz="1700" dirty="0">
                <a:latin typeface="Open Sans"/>
                <a:cs typeface="Open Sans"/>
              </a:rPr>
              <a:t>with</a:t>
            </a:r>
            <a:r>
              <a:rPr sz="1700" spc="-30" dirty="0">
                <a:latin typeface="Open Sans"/>
                <a:cs typeface="Open Sans"/>
              </a:rPr>
              <a:t> </a:t>
            </a:r>
            <a:r>
              <a:rPr sz="1700" dirty="0">
                <a:latin typeface="Open Sans"/>
                <a:cs typeface="Open Sans"/>
              </a:rPr>
              <a:t>task</a:t>
            </a:r>
            <a:r>
              <a:rPr sz="1700" spc="-30" dirty="0">
                <a:latin typeface="Open Sans"/>
                <a:cs typeface="Open Sans"/>
              </a:rPr>
              <a:t> </a:t>
            </a:r>
            <a:r>
              <a:rPr sz="1700" dirty="0">
                <a:latin typeface="Open Sans"/>
                <a:cs typeface="Open Sans"/>
              </a:rPr>
              <a:t>and</a:t>
            </a:r>
            <a:r>
              <a:rPr sz="1700" spc="-25" dirty="0">
                <a:latin typeface="Open Sans"/>
                <a:cs typeface="Open Sans"/>
              </a:rPr>
              <a:t> </a:t>
            </a:r>
            <a:r>
              <a:rPr sz="1700" dirty="0">
                <a:latin typeface="Open Sans"/>
                <a:cs typeface="Open Sans"/>
              </a:rPr>
              <a:t>user</a:t>
            </a:r>
            <a:r>
              <a:rPr sz="1700" spc="-30" dirty="0">
                <a:latin typeface="Open Sans"/>
                <a:cs typeface="Open Sans"/>
              </a:rPr>
              <a:t> </a:t>
            </a:r>
            <a:r>
              <a:rPr sz="1700" spc="-10" dirty="0">
                <a:latin typeface="Open Sans"/>
                <a:cs typeface="Open Sans"/>
              </a:rPr>
              <a:t>needs</a:t>
            </a:r>
            <a:endParaRPr sz="1700">
              <a:latin typeface="Open Sans"/>
              <a:cs typeface="Open San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4162" y="52662"/>
            <a:ext cx="9074785" cy="720090"/>
            <a:chOff x="74162" y="52662"/>
            <a:chExt cx="9074785" cy="720090"/>
          </a:xfrm>
        </p:grpSpPr>
        <p:sp>
          <p:nvSpPr>
            <p:cNvPr id="4" name="object 4"/>
            <p:cNvSpPr/>
            <p:nvPr/>
          </p:nvSpPr>
          <p:spPr>
            <a:xfrm>
              <a:off x="78924" y="57424"/>
              <a:ext cx="9065260" cy="710565"/>
            </a:xfrm>
            <a:custGeom>
              <a:avLst/>
              <a:gdLst/>
              <a:ahLst/>
              <a:cxnLst/>
              <a:rect l="l" t="t" r="r" b="b"/>
              <a:pathLst>
                <a:path w="9065260" h="710565">
                  <a:moveTo>
                    <a:pt x="9065074" y="710399"/>
                  </a:moveTo>
                  <a:lnTo>
                    <a:pt x="0" y="710399"/>
                  </a:lnTo>
                  <a:lnTo>
                    <a:pt x="0" y="0"/>
                  </a:lnTo>
                  <a:lnTo>
                    <a:pt x="9065074" y="0"/>
                  </a:lnTo>
                  <a:lnTo>
                    <a:pt x="9065074" y="710399"/>
                  </a:lnTo>
                  <a:close/>
                </a:path>
              </a:pathLst>
            </a:custGeom>
            <a:solidFill>
              <a:srgbClr val="981E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8924" y="57424"/>
              <a:ext cx="9065260" cy="710565"/>
            </a:xfrm>
            <a:custGeom>
              <a:avLst/>
              <a:gdLst/>
              <a:ahLst/>
              <a:cxnLst/>
              <a:rect l="l" t="t" r="r" b="b"/>
              <a:pathLst>
                <a:path w="9065260" h="710565">
                  <a:moveTo>
                    <a:pt x="9065074" y="710399"/>
                  </a:moveTo>
                  <a:lnTo>
                    <a:pt x="0" y="710399"/>
                  </a:lnTo>
                  <a:lnTo>
                    <a:pt x="0" y="0"/>
                  </a:lnTo>
                  <a:lnTo>
                    <a:pt x="9065074" y="0"/>
                  </a:lnTo>
                </a:path>
              </a:pathLst>
            </a:custGeom>
            <a:ln w="9524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0124" rIns="0" bIns="0" rtlCol="0">
            <a:spAutoFit/>
          </a:bodyPr>
          <a:lstStyle/>
          <a:p>
            <a:pPr marL="102870">
              <a:lnSpc>
                <a:spcPct val="100000"/>
              </a:lnSpc>
              <a:spcBef>
                <a:spcPts val="100"/>
              </a:spcBef>
            </a:pPr>
            <a:r>
              <a:rPr dirty="0"/>
              <a:t>Choosing</a:t>
            </a:r>
            <a:r>
              <a:rPr spc="-70" dirty="0"/>
              <a:t> </a:t>
            </a:r>
            <a:r>
              <a:rPr dirty="0"/>
              <a:t>the</a:t>
            </a:r>
            <a:r>
              <a:rPr spc="-70" dirty="0"/>
              <a:t> </a:t>
            </a:r>
            <a:r>
              <a:rPr dirty="0"/>
              <a:t>right</a:t>
            </a:r>
            <a:r>
              <a:rPr spc="-65" dirty="0"/>
              <a:t> </a:t>
            </a:r>
            <a:r>
              <a:rPr spc="-10" dirty="0"/>
              <a:t>metric</a:t>
            </a: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02600" y="51874"/>
            <a:ext cx="525174" cy="606650"/>
          </a:xfrm>
          <a:prstGeom prst="rect">
            <a:avLst/>
          </a:prstGeo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3331938" y="1922476"/>
            <a:ext cx="214757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000000"/>
                </a:solidFill>
                <a:latin typeface="Open Sans"/>
                <a:cs typeface="Open Sans"/>
              </a:rPr>
              <a:t>Thank</a:t>
            </a:r>
            <a:r>
              <a:rPr sz="3200" spc="-25" dirty="0">
                <a:solidFill>
                  <a:srgbClr val="000000"/>
                </a:solidFill>
                <a:latin typeface="Open Sans"/>
                <a:cs typeface="Open Sans"/>
              </a:rPr>
              <a:t> you</a:t>
            </a:r>
            <a:endParaRPr sz="3200">
              <a:latin typeface="Open Sans"/>
              <a:cs typeface="Open San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4162" y="51874"/>
            <a:ext cx="9020810" cy="720725"/>
            <a:chOff x="74162" y="51874"/>
            <a:chExt cx="9020810" cy="720725"/>
          </a:xfrm>
        </p:grpSpPr>
        <p:sp>
          <p:nvSpPr>
            <p:cNvPr id="4" name="object 4"/>
            <p:cNvSpPr/>
            <p:nvPr/>
          </p:nvSpPr>
          <p:spPr>
            <a:xfrm>
              <a:off x="78924" y="57424"/>
              <a:ext cx="9011285" cy="710565"/>
            </a:xfrm>
            <a:custGeom>
              <a:avLst/>
              <a:gdLst/>
              <a:ahLst/>
              <a:cxnLst/>
              <a:rect l="l" t="t" r="r" b="b"/>
              <a:pathLst>
                <a:path w="9011285" h="710565">
                  <a:moveTo>
                    <a:pt x="9011099" y="710399"/>
                  </a:moveTo>
                  <a:lnTo>
                    <a:pt x="0" y="710399"/>
                  </a:lnTo>
                  <a:lnTo>
                    <a:pt x="0" y="0"/>
                  </a:lnTo>
                  <a:lnTo>
                    <a:pt x="9011099" y="0"/>
                  </a:lnTo>
                  <a:lnTo>
                    <a:pt x="9011099" y="710399"/>
                  </a:lnTo>
                  <a:close/>
                </a:path>
              </a:pathLst>
            </a:custGeom>
            <a:solidFill>
              <a:srgbClr val="981E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8924" y="57424"/>
              <a:ext cx="9011285" cy="710565"/>
            </a:xfrm>
            <a:custGeom>
              <a:avLst/>
              <a:gdLst/>
              <a:ahLst/>
              <a:cxnLst/>
              <a:rect l="l" t="t" r="r" b="b"/>
              <a:pathLst>
                <a:path w="9011285" h="710565">
                  <a:moveTo>
                    <a:pt x="0" y="0"/>
                  </a:moveTo>
                  <a:lnTo>
                    <a:pt x="9011099" y="0"/>
                  </a:lnTo>
                  <a:lnTo>
                    <a:pt x="9011099" y="710399"/>
                  </a:lnTo>
                  <a:lnTo>
                    <a:pt x="0" y="7103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02600" y="51874"/>
              <a:ext cx="525174" cy="60665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4725" y="1289106"/>
            <a:ext cx="25234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Open Sans"/>
                <a:cs typeface="Open Sans"/>
              </a:rPr>
              <a:t>Given</a:t>
            </a:r>
            <a:r>
              <a:rPr sz="1800" spc="-40" dirty="0">
                <a:latin typeface="Open Sans"/>
                <a:cs typeface="Open Sans"/>
              </a:rPr>
              <a:t> </a:t>
            </a:r>
            <a:r>
              <a:rPr sz="1800" dirty="0">
                <a:latin typeface="Open Sans"/>
                <a:cs typeface="Open Sans"/>
              </a:rPr>
              <a:t>two</a:t>
            </a:r>
            <a:r>
              <a:rPr sz="1800" spc="-35" dirty="0">
                <a:latin typeface="Open Sans"/>
                <a:cs typeface="Open Sans"/>
              </a:rPr>
              <a:t> </a:t>
            </a:r>
            <a:r>
              <a:rPr sz="1800" spc="-10" dirty="0">
                <a:latin typeface="Open Sans"/>
                <a:cs typeface="Open Sans"/>
              </a:rPr>
              <a:t>embeddings:</a:t>
            </a:r>
            <a:endParaRPr sz="1800">
              <a:latin typeface="Open Sans"/>
              <a:cs typeface="Open San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4725" y="2224842"/>
            <a:ext cx="3172460" cy="13989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Open Sans"/>
                <a:cs typeface="Open Sans"/>
              </a:rPr>
              <a:t>We</a:t>
            </a:r>
            <a:r>
              <a:rPr sz="1800" spc="-25" dirty="0">
                <a:latin typeface="Open Sans"/>
                <a:cs typeface="Open Sans"/>
              </a:rPr>
              <a:t> </a:t>
            </a:r>
            <a:r>
              <a:rPr sz="1800" dirty="0">
                <a:latin typeface="Open Sans"/>
                <a:cs typeface="Open Sans"/>
              </a:rPr>
              <a:t>need</a:t>
            </a:r>
            <a:r>
              <a:rPr sz="1800" spc="-20" dirty="0">
                <a:latin typeface="Open Sans"/>
                <a:cs typeface="Open Sans"/>
              </a:rPr>
              <a:t> </a:t>
            </a:r>
            <a:r>
              <a:rPr sz="1800" dirty="0">
                <a:latin typeface="Open Sans"/>
                <a:cs typeface="Open Sans"/>
              </a:rPr>
              <a:t>a</a:t>
            </a:r>
            <a:r>
              <a:rPr sz="1800" spc="-25" dirty="0">
                <a:latin typeface="Open Sans"/>
                <a:cs typeface="Open Sans"/>
              </a:rPr>
              <a:t> </a:t>
            </a:r>
            <a:r>
              <a:rPr sz="1800" spc="-10" dirty="0">
                <a:latin typeface="Open Sans"/>
                <a:cs typeface="Open Sans"/>
              </a:rPr>
              <a:t>similarity</a:t>
            </a:r>
            <a:r>
              <a:rPr sz="1800" spc="-20" dirty="0">
                <a:latin typeface="Open Sans"/>
                <a:cs typeface="Open Sans"/>
              </a:rPr>
              <a:t> </a:t>
            </a:r>
            <a:r>
              <a:rPr sz="1800" spc="-10" dirty="0">
                <a:latin typeface="Open Sans"/>
                <a:cs typeface="Open Sans"/>
              </a:rPr>
              <a:t>function:</a:t>
            </a:r>
            <a:endParaRPr sz="1800">
              <a:latin typeface="Open Sans"/>
              <a:cs typeface="Open Sans"/>
            </a:endParaRPr>
          </a:p>
          <a:p>
            <a:pPr marL="469265" indent="-312420">
              <a:lnSpc>
                <a:spcPct val="100000"/>
              </a:lnSpc>
              <a:spcBef>
                <a:spcPts val="1520"/>
              </a:spcBef>
              <a:buSzPct val="61111"/>
              <a:buFont typeface="Arial"/>
              <a:buChar char="●"/>
              <a:tabLst>
                <a:tab pos="469265" algn="l"/>
              </a:tabLst>
            </a:pPr>
            <a:r>
              <a:rPr sz="1800" dirty="0">
                <a:latin typeface="Open Sans"/>
                <a:cs typeface="Open Sans"/>
              </a:rPr>
              <a:t>Dot</a:t>
            </a:r>
            <a:r>
              <a:rPr sz="1800" spc="-50" dirty="0">
                <a:latin typeface="Open Sans"/>
                <a:cs typeface="Open Sans"/>
              </a:rPr>
              <a:t> </a:t>
            </a:r>
            <a:r>
              <a:rPr sz="1800" spc="-10" dirty="0">
                <a:latin typeface="Open Sans"/>
                <a:cs typeface="Open Sans"/>
              </a:rPr>
              <a:t>product</a:t>
            </a:r>
            <a:endParaRPr sz="1800">
              <a:latin typeface="Open Sans"/>
              <a:cs typeface="Open Sans"/>
            </a:endParaRPr>
          </a:p>
          <a:p>
            <a:pPr marL="469265" indent="-312420">
              <a:lnSpc>
                <a:spcPct val="100000"/>
              </a:lnSpc>
              <a:spcBef>
                <a:spcPts val="325"/>
              </a:spcBef>
              <a:buSzPct val="61111"/>
              <a:buFont typeface="Arial"/>
              <a:buChar char="●"/>
              <a:tabLst>
                <a:tab pos="469265" algn="l"/>
              </a:tabLst>
            </a:pPr>
            <a:r>
              <a:rPr sz="1800" dirty="0">
                <a:latin typeface="Open Sans"/>
                <a:cs typeface="Open Sans"/>
              </a:rPr>
              <a:t>Cosine</a:t>
            </a:r>
            <a:r>
              <a:rPr sz="1800" spc="-90" dirty="0">
                <a:latin typeface="Open Sans"/>
                <a:cs typeface="Open Sans"/>
              </a:rPr>
              <a:t> </a:t>
            </a:r>
            <a:r>
              <a:rPr sz="1800" spc="-10" dirty="0">
                <a:latin typeface="Open Sans"/>
                <a:cs typeface="Open Sans"/>
              </a:rPr>
              <a:t>similarity</a:t>
            </a:r>
            <a:endParaRPr sz="1800">
              <a:latin typeface="Open Sans"/>
              <a:cs typeface="Open Sans"/>
            </a:endParaRPr>
          </a:p>
          <a:p>
            <a:pPr marL="469265" indent="-312420">
              <a:lnSpc>
                <a:spcPct val="100000"/>
              </a:lnSpc>
              <a:spcBef>
                <a:spcPts val="325"/>
              </a:spcBef>
              <a:buSzPct val="61111"/>
              <a:buFont typeface="Arial"/>
              <a:buChar char="●"/>
              <a:tabLst>
                <a:tab pos="469265" algn="l"/>
              </a:tabLst>
            </a:pPr>
            <a:r>
              <a:rPr sz="1800" dirty="0">
                <a:latin typeface="Open Sans"/>
                <a:cs typeface="Open Sans"/>
              </a:rPr>
              <a:t>Distance</a:t>
            </a:r>
            <a:r>
              <a:rPr sz="1800" spc="-40" dirty="0">
                <a:latin typeface="Open Sans"/>
                <a:cs typeface="Open Sans"/>
              </a:rPr>
              <a:t> </a:t>
            </a:r>
            <a:r>
              <a:rPr sz="1800" spc="-10" dirty="0">
                <a:latin typeface="Open Sans"/>
                <a:cs typeface="Open Sans"/>
              </a:rPr>
              <a:t>metrics</a:t>
            </a:r>
            <a:endParaRPr sz="1800">
              <a:latin typeface="Open Sans"/>
              <a:cs typeface="Open San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1500" y="1613000"/>
            <a:ext cx="1234399" cy="379812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-4762" y="-4762"/>
            <a:ext cx="9153525" cy="720090"/>
            <a:chOff x="-4762" y="-4762"/>
            <a:chExt cx="9153525" cy="72009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02600" y="51874"/>
              <a:ext cx="525174" cy="60665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0"/>
              <a:ext cx="9144000" cy="710565"/>
            </a:xfrm>
            <a:custGeom>
              <a:avLst/>
              <a:gdLst/>
              <a:ahLst/>
              <a:cxnLst/>
              <a:rect l="l" t="t" r="r" b="b"/>
              <a:pathLst>
                <a:path w="9144000" h="710565">
                  <a:moveTo>
                    <a:pt x="9143999" y="710399"/>
                  </a:moveTo>
                  <a:lnTo>
                    <a:pt x="0" y="710399"/>
                  </a:lnTo>
                  <a:lnTo>
                    <a:pt x="0" y="0"/>
                  </a:lnTo>
                  <a:lnTo>
                    <a:pt x="9143999" y="0"/>
                  </a:lnTo>
                  <a:lnTo>
                    <a:pt x="9143999" y="710399"/>
                  </a:lnTo>
                  <a:close/>
                </a:path>
              </a:pathLst>
            </a:custGeom>
            <a:solidFill>
              <a:srgbClr val="981E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0"/>
              <a:ext cx="9144000" cy="710565"/>
            </a:xfrm>
            <a:custGeom>
              <a:avLst/>
              <a:gdLst/>
              <a:ahLst/>
              <a:cxnLst/>
              <a:rect l="l" t="t" r="r" b="b"/>
              <a:pathLst>
                <a:path w="9144000" h="710565">
                  <a:moveTo>
                    <a:pt x="0" y="0"/>
                  </a:moveTo>
                  <a:lnTo>
                    <a:pt x="9143999" y="0"/>
                  </a:lnTo>
                  <a:lnTo>
                    <a:pt x="9143999" y="710399"/>
                  </a:lnTo>
                  <a:lnTo>
                    <a:pt x="0" y="7103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">
              <a:lnSpc>
                <a:spcPct val="100000"/>
              </a:lnSpc>
              <a:spcBef>
                <a:spcPts val="100"/>
              </a:spcBef>
            </a:pPr>
            <a:r>
              <a:rPr spc="-225" dirty="0">
                <a:latin typeface="Arial Narrow"/>
                <a:cs typeface="Arial Narrow"/>
              </a:rPr>
              <a:t>How</a:t>
            </a:r>
            <a:r>
              <a:rPr spc="-70" dirty="0">
                <a:latin typeface="Arial Narrow"/>
                <a:cs typeface="Arial Narrow"/>
              </a:rPr>
              <a:t> </a:t>
            </a:r>
            <a:r>
              <a:rPr spc="-210" dirty="0">
                <a:latin typeface="Arial Narrow"/>
                <a:cs typeface="Arial Narrow"/>
              </a:rPr>
              <a:t>do</a:t>
            </a:r>
            <a:r>
              <a:rPr spc="-65" dirty="0">
                <a:latin typeface="Arial Narrow"/>
                <a:cs typeface="Arial Narrow"/>
              </a:rPr>
              <a:t> </a:t>
            </a:r>
            <a:r>
              <a:rPr spc="-180" dirty="0">
                <a:latin typeface="Arial Narrow"/>
                <a:cs typeface="Arial Narrow"/>
              </a:rPr>
              <a:t>we</a:t>
            </a:r>
            <a:r>
              <a:rPr spc="-70" dirty="0">
                <a:latin typeface="Arial Narrow"/>
                <a:cs typeface="Arial Narrow"/>
              </a:rPr>
              <a:t> </a:t>
            </a:r>
            <a:r>
              <a:rPr spc="-215" dirty="0">
                <a:latin typeface="Arial Narrow"/>
                <a:cs typeface="Arial Narrow"/>
              </a:rPr>
              <a:t>Compare</a:t>
            </a:r>
            <a:r>
              <a:rPr spc="-65" dirty="0">
                <a:latin typeface="Arial Narrow"/>
                <a:cs typeface="Arial Narrow"/>
              </a:rPr>
              <a:t> </a:t>
            </a:r>
            <a:r>
              <a:rPr spc="-175" dirty="0">
                <a:latin typeface="Arial Narrow"/>
                <a:cs typeface="Arial Narrow"/>
              </a:rPr>
              <a:t>Vectors?</a:t>
            </a: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02600" y="51874"/>
            <a:ext cx="525174" cy="6066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9005" y="2303073"/>
            <a:ext cx="3911600" cy="79692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325120" indent="-312420">
              <a:lnSpc>
                <a:spcPct val="100000"/>
              </a:lnSpc>
              <a:spcBef>
                <a:spcPts val="295"/>
              </a:spcBef>
              <a:buFont typeface="Arial"/>
              <a:buChar char="●"/>
              <a:tabLst>
                <a:tab pos="325120" algn="l"/>
              </a:tabLst>
            </a:pPr>
            <a:r>
              <a:rPr sz="1100" dirty="0">
                <a:latin typeface="Open Sans"/>
                <a:cs typeface="Open Sans"/>
              </a:rPr>
              <a:t>Depends</a:t>
            </a:r>
            <a:r>
              <a:rPr sz="1100" spc="-35" dirty="0">
                <a:latin typeface="Open Sans"/>
                <a:cs typeface="Open Sans"/>
              </a:rPr>
              <a:t> </a:t>
            </a:r>
            <a:r>
              <a:rPr sz="1100" spc="-25" dirty="0">
                <a:latin typeface="Open Sans"/>
                <a:cs typeface="Open Sans"/>
              </a:rPr>
              <a:t>on:</a:t>
            </a:r>
            <a:endParaRPr sz="1100">
              <a:latin typeface="Open Sans"/>
              <a:cs typeface="Open Sans"/>
            </a:endParaRPr>
          </a:p>
          <a:p>
            <a:pPr marL="782320" lvl="1" indent="-312420">
              <a:lnSpc>
                <a:spcPct val="100000"/>
              </a:lnSpc>
              <a:spcBef>
                <a:spcPts val="200"/>
              </a:spcBef>
              <a:buFont typeface="Arial"/>
              <a:buChar char="○"/>
              <a:tabLst>
                <a:tab pos="782320" algn="l"/>
              </a:tabLst>
            </a:pPr>
            <a:r>
              <a:rPr sz="1100" b="1" spc="-10" dirty="0">
                <a:latin typeface="Open Sans"/>
                <a:cs typeface="Open Sans"/>
              </a:rPr>
              <a:t>Magnitude</a:t>
            </a:r>
            <a:r>
              <a:rPr sz="1100" b="1" spc="25" dirty="0">
                <a:latin typeface="Open Sans"/>
                <a:cs typeface="Open Sans"/>
              </a:rPr>
              <a:t> </a:t>
            </a:r>
            <a:r>
              <a:rPr sz="1100" dirty="0">
                <a:latin typeface="MS PGothic"/>
                <a:cs typeface="MS PGothic"/>
              </a:rPr>
              <a:t>∣∣</a:t>
            </a:r>
            <a:r>
              <a:rPr sz="1100" dirty="0">
                <a:latin typeface="Open Sans"/>
                <a:cs typeface="Open Sans"/>
              </a:rPr>
              <a:t>x</a:t>
            </a:r>
            <a:r>
              <a:rPr sz="1100" dirty="0">
                <a:latin typeface="MS PGothic"/>
                <a:cs typeface="MS PGothic"/>
              </a:rPr>
              <a:t>∣∣</a:t>
            </a:r>
            <a:r>
              <a:rPr sz="1100" dirty="0">
                <a:latin typeface="Open Sans"/>
                <a:cs typeface="Open Sans"/>
              </a:rPr>
              <a:t>,</a:t>
            </a:r>
            <a:r>
              <a:rPr sz="1100" dirty="0">
                <a:latin typeface="MS PGothic"/>
                <a:cs typeface="MS PGothic"/>
              </a:rPr>
              <a:t>∣∣</a:t>
            </a:r>
            <a:r>
              <a:rPr sz="1100" dirty="0">
                <a:latin typeface="Open Sans"/>
                <a:cs typeface="Open Sans"/>
              </a:rPr>
              <a:t>y</a:t>
            </a:r>
            <a:r>
              <a:rPr sz="1100" dirty="0">
                <a:latin typeface="MS PGothic"/>
                <a:cs typeface="MS PGothic"/>
              </a:rPr>
              <a:t>∣∣</a:t>
            </a:r>
            <a:r>
              <a:rPr sz="1100" dirty="0">
                <a:latin typeface="Open Sans"/>
                <a:cs typeface="Open Sans"/>
              </a:rPr>
              <a:t>||x||,</a:t>
            </a:r>
            <a:r>
              <a:rPr sz="1100" spc="25" dirty="0">
                <a:latin typeface="Open Sans"/>
                <a:cs typeface="Open Sans"/>
              </a:rPr>
              <a:t> </a:t>
            </a:r>
            <a:r>
              <a:rPr sz="1100" spc="-10" dirty="0">
                <a:latin typeface="Open Sans"/>
                <a:cs typeface="Open Sans"/>
              </a:rPr>
              <a:t>||y||</a:t>
            </a:r>
            <a:r>
              <a:rPr sz="1100" spc="-10" dirty="0">
                <a:latin typeface="MS PGothic"/>
                <a:cs typeface="MS PGothic"/>
              </a:rPr>
              <a:t>∣∣</a:t>
            </a:r>
            <a:r>
              <a:rPr sz="1100" spc="-10" dirty="0">
                <a:latin typeface="Open Sans"/>
                <a:cs typeface="Open Sans"/>
              </a:rPr>
              <a:t>x</a:t>
            </a:r>
            <a:r>
              <a:rPr sz="1100" spc="-10" dirty="0">
                <a:latin typeface="MS PGothic"/>
                <a:cs typeface="MS PGothic"/>
              </a:rPr>
              <a:t>∣∣</a:t>
            </a:r>
            <a:r>
              <a:rPr sz="1100" spc="-10" dirty="0">
                <a:latin typeface="Open Sans"/>
                <a:cs typeface="Open Sans"/>
              </a:rPr>
              <a:t>,</a:t>
            </a:r>
            <a:r>
              <a:rPr sz="1100" spc="-10" dirty="0">
                <a:latin typeface="MS PGothic"/>
                <a:cs typeface="MS PGothic"/>
              </a:rPr>
              <a:t>∣∣</a:t>
            </a:r>
            <a:r>
              <a:rPr sz="1100" spc="-10" dirty="0">
                <a:latin typeface="Open Sans"/>
                <a:cs typeface="Open Sans"/>
              </a:rPr>
              <a:t>y</a:t>
            </a:r>
            <a:r>
              <a:rPr sz="1100" spc="-10" dirty="0">
                <a:latin typeface="MS PGothic"/>
                <a:cs typeface="MS PGothic"/>
              </a:rPr>
              <a:t>∣∣</a:t>
            </a:r>
            <a:endParaRPr sz="1100">
              <a:latin typeface="MS PGothic"/>
              <a:cs typeface="MS PGothic"/>
            </a:endParaRPr>
          </a:p>
          <a:p>
            <a:pPr marL="782320" lvl="1" indent="-312420">
              <a:lnSpc>
                <a:spcPct val="100000"/>
              </a:lnSpc>
              <a:spcBef>
                <a:spcPts val="195"/>
              </a:spcBef>
              <a:buFont typeface="Arial"/>
              <a:buChar char="○"/>
              <a:tabLst>
                <a:tab pos="782320" algn="l"/>
              </a:tabLst>
            </a:pPr>
            <a:r>
              <a:rPr sz="1100" b="1" spc="-10" dirty="0">
                <a:latin typeface="Open Sans"/>
                <a:cs typeface="Open Sans"/>
              </a:rPr>
              <a:t>Direction</a:t>
            </a:r>
            <a:endParaRPr sz="1100">
              <a:latin typeface="Open Sans"/>
              <a:cs typeface="Open Sans"/>
            </a:endParaRPr>
          </a:p>
          <a:p>
            <a:pPr marL="325120" indent="-312420">
              <a:lnSpc>
                <a:spcPct val="100000"/>
              </a:lnSpc>
              <a:spcBef>
                <a:spcPts val="200"/>
              </a:spcBef>
              <a:buFont typeface="Arial"/>
              <a:buChar char="●"/>
              <a:tabLst>
                <a:tab pos="325120" algn="l"/>
              </a:tabLst>
            </a:pPr>
            <a:r>
              <a:rPr sz="1100" dirty="0">
                <a:latin typeface="Open Sans"/>
                <a:cs typeface="Open Sans"/>
              </a:rPr>
              <a:t>Larger</a:t>
            </a:r>
            <a:r>
              <a:rPr sz="1100" spc="-35" dirty="0">
                <a:latin typeface="Open Sans"/>
                <a:cs typeface="Open Sans"/>
              </a:rPr>
              <a:t> </a:t>
            </a:r>
            <a:r>
              <a:rPr sz="1100" dirty="0">
                <a:latin typeface="Open Sans"/>
                <a:cs typeface="Open Sans"/>
              </a:rPr>
              <a:t>vectors</a:t>
            </a:r>
            <a:r>
              <a:rPr sz="1100" spc="-30" dirty="0">
                <a:latin typeface="Open Sans"/>
                <a:cs typeface="Open Sans"/>
              </a:rPr>
              <a:t> </a:t>
            </a:r>
            <a:r>
              <a:rPr sz="1100" dirty="0">
                <a:latin typeface="Arial"/>
                <a:cs typeface="Arial"/>
              </a:rPr>
              <a:t>→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dirty="0">
                <a:latin typeface="Open Sans"/>
                <a:cs typeface="Open Sans"/>
              </a:rPr>
              <a:t>larger</a:t>
            </a:r>
            <a:r>
              <a:rPr sz="1100" spc="-35" dirty="0">
                <a:latin typeface="Open Sans"/>
                <a:cs typeface="Open Sans"/>
              </a:rPr>
              <a:t> </a:t>
            </a:r>
            <a:r>
              <a:rPr sz="1100" spc="-10" dirty="0">
                <a:latin typeface="Open Sans"/>
                <a:cs typeface="Open Sans"/>
              </a:rPr>
              <a:t>scores</a:t>
            </a:r>
            <a:endParaRPr sz="1100">
              <a:latin typeface="Open Sans"/>
              <a:cs typeface="Open San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1262" y="1152462"/>
            <a:ext cx="1981199" cy="99059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43090" y="1152475"/>
            <a:ext cx="3514658" cy="3662399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-4762" y="-4762"/>
            <a:ext cx="9153525" cy="720090"/>
            <a:chOff x="-4762" y="-4762"/>
            <a:chExt cx="9153525" cy="72009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02600" y="51874"/>
              <a:ext cx="525174" cy="60665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0"/>
              <a:ext cx="9144000" cy="710565"/>
            </a:xfrm>
            <a:custGeom>
              <a:avLst/>
              <a:gdLst/>
              <a:ahLst/>
              <a:cxnLst/>
              <a:rect l="l" t="t" r="r" b="b"/>
              <a:pathLst>
                <a:path w="9144000" h="710565">
                  <a:moveTo>
                    <a:pt x="9143999" y="710399"/>
                  </a:moveTo>
                  <a:lnTo>
                    <a:pt x="0" y="710399"/>
                  </a:lnTo>
                  <a:lnTo>
                    <a:pt x="0" y="0"/>
                  </a:lnTo>
                  <a:lnTo>
                    <a:pt x="9143999" y="0"/>
                  </a:lnTo>
                  <a:lnTo>
                    <a:pt x="9143999" y="710399"/>
                  </a:lnTo>
                  <a:close/>
                </a:path>
              </a:pathLst>
            </a:custGeom>
            <a:solidFill>
              <a:srgbClr val="981E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0"/>
              <a:ext cx="9144000" cy="710565"/>
            </a:xfrm>
            <a:custGeom>
              <a:avLst/>
              <a:gdLst/>
              <a:ahLst/>
              <a:cxnLst/>
              <a:rect l="l" t="t" r="r" b="b"/>
              <a:pathLst>
                <a:path w="9144000" h="710565">
                  <a:moveTo>
                    <a:pt x="0" y="0"/>
                  </a:moveTo>
                  <a:lnTo>
                    <a:pt x="9143999" y="0"/>
                  </a:lnTo>
                  <a:lnTo>
                    <a:pt x="9143999" y="710399"/>
                  </a:lnTo>
                  <a:lnTo>
                    <a:pt x="0" y="7103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">
              <a:lnSpc>
                <a:spcPct val="100000"/>
              </a:lnSpc>
              <a:spcBef>
                <a:spcPts val="100"/>
              </a:spcBef>
            </a:pPr>
            <a:r>
              <a:rPr spc="-160" dirty="0">
                <a:latin typeface="Arial Narrow"/>
                <a:cs typeface="Arial Narrow"/>
              </a:rPr>
              <a:t>Dot</a:t>
            </a:r>
            <a:r>
              <a:rPr spc="-65" dirty="0">
                <a:latin typeface="Arial Narrow"/>
                <a:cs typeface="Arial Narrow"/>
              </a:rPr>
              <a:t> </a:t>
            </a:r>
            <a:r>
              <a:rPr spc="-160" dirty="0">
                <a:latin typeface="Arial Narrow"/>
                <a:cs typeface="Arial Narrow"/>
              </a:rPr>
              <a:t>Product</a:t>
            </a:r>
            <a:r>
              <a:rPr spc="-65" dirty="0">
                <a:latin typeface="Arial Narrow"/>
                <a:cs typeface="Arial Narrow"/>
              </a:rPr>
              <a:t> </a:t>
            </a:r>
            <a:r>
              <a:rPr spc="-95" dirty="0">
                <a:latin typeface="Arial Narrow"/>
                <a:cs typeface="Arial Narrow"/>
              </a:rPr>
              <a:t>Similarity</a:t>
            </a: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02600" y="51874"/>
            <a:ext cx="525174" cy="6066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</TotalTime>
  <Words>3854</Words>
  <Application>Microsoft Office PowerPoint</Application>
  <PresentationFormat>On-screen Show (16:9)</PresentationFormat>
  <Paragraphs>590</Paragraphs>
  <Slides>78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86" baseType="lpstr">
      <vt:lpstr>MS PGothic</vt:lpstr>
      <vt:lpstr>Arial</vt:lpstr>
      <vt:lpstr>Arial Narrow</vt:lpstr>
      <vt:lpstr>Cambria</vt:lpstr>
      <vt:lpstr>Open Sans</vt:lpstr>
      <vt:lpstr>Segoe UI Symbol</vt:lpstr>
      <vt:lpstr>Times New Roman</vt:lpstr>
      <vt:lpstr>Office Theme</vt:lpstr>
      <vt:lpstr>Image Retrieval &amp; Image Similarity Measures</vt:lpstr>
      <vt:lpstr>Learning Objectives</vt:lpstr>
      <vt:lpstr>Embedding Based Retrieval</vt:lpstr>
      <vt:lpstr>The Core Problem</vt:lpstr>
      <vt:lpstr>Embeddings (Brief Review)</vt:lpstr>
      <vt:lpstr>Image Retrieval as a Ranking Problem</vt:lpstr>
      <vt:lpstr>What Does “Similarity” Mean?</vt:lpstr>
      <vt:lpstr>How do we Compare Vectors?</vt:lpstr>
      <vt:lpstr>Dot Product Similarity</vt:lpstr>
      <vt:lpstr>Dot Product Intuition</vt:lpstr>
      <vt:lpstr>Cosine Similarity</vt:lpstr>
      <vt:lpstr>Geometric Interpretation</vt:lpstr>
      <vt:lpstr>Dot vs Cosine (Comparison)</vt:lpstr>
      <vt:lpstr>Dot Product vs Cosine</vt:lpstr>
      <vt:lpstr>Why Cosine Works</vt:lpstr>
      <vt:lpstr>High-Dimensional Spaces</vt:lpstr>
      <vt:lpstr>Distance Concentration</vt:lpstr>
      <vt:lpstr>Why Cosine Is Better</vt:lpstr>
      <vt:lpstr>Learning a Good Embedding Space</vt:lpstr>
      <vt:lpstr>FaceNet Example</vt:lpstr>
      <vt:lpstr>Triplet Setup</vt:lpstr>
      <vt:lpstr>PowerPoint Presentation</vt:lpstr>
      <vt:lpstr>Triplet Loss</vt:lpstr>
      <vt:lpstr>Triplet Loss Intuition</vt:lpstr>
      <vt:lpstr>Effect on Embedding Space</vt:lpstr>
      <vt:lpstr>Why This Helps Retrieval</vt:lpstr>
      <vt:lpstr>Full Pipeline</vt:lpstr>
      <vt:lpstr>Key Takeaways</vt:lpstr>
      <vt:lpstr>Check on Learning</vt:lpstr>
      <vt:lpstr>Check on Learning</vt:lpstr>
      <vt:lpstr>Cross Modal Retrieval</vt:lpstr>
      <vt:lpstr>Introduction to Cross-Modal Search</vt:lpstr>
      <vt:lpstr>Cross Modal Retrieval Outline</vt:lpstr>
      <vt:lpstr>The Core Concept – Bridging the Heterogeneity Gap</vt:lpstr>
      <vt:lpstr>Preparing the Data – Modality Encoders</vt:lpstr>
      <vt:lpstr>The Baseline Architecture – The Dual-Encoder (CLIP)</vt:lpstr>
      <vt:lpstr>Example in Action – Text-to-Image (T2I) Search</vt:lpstr>
      <vt:lpstr>Example in Action – Image-to-Text (I2T) Retrieval</vt:lpstr>
      <vt:lpstr>Contrastive Learning</vt:lpstr>
      <vt:lpstr>Contrastive Learning &amp; Scale</vt:lpstr>
      <vt:lpstr>Emergent Capability – Zero-Shot Classification</vt:lpstr>
      <vt:lpstr>The Evolution of Cross Modal Architectures</vt:lpstr>
      <vt:lpstr>Composed Image Retrieval (CIR)</vt:lpstr>
      <vt:lpstr>Text-Image Residual Gating (TIRG)</vt:lpstr>
      <vt:lpstr>Multi-Modal Composition Strategies</vt:lpstr>
      <vt:lpstr>BLIP: A Two-Stage Pipeline for I2T &amp; T2I Retrieval</vt:lpstr>
      <vt:lpstr>Fine-Grained Alignment via Late Interaction</vt:lpstr>
      <vt:lpstr>The MaxSim Operation &amp; State-of-the-Art</vt:lpstr>
      <vt:lpstr>The Generative Shift: LLaVA in Retrieval</vt:lpstr>
      <vt:lpstr>Complex Retrieval via VLMs</vt:lpstr>
      <vt:lpstr>The Vector Database: Storing &amp; Searching</vt:lpstr>
      <vt:lpstr>Scaling Multimodal Search for Vector Databases</vt:lpstr>
      <vt:lpstr>Hierarchical Navigable Small World and Vector Infrastructure</vt:lpstr>
      <vt:lpstr>The Modality Gap</vt:lpstr>
      <vt:lpstr>Real-World Applications</vt:lpstr>
      <vt:lpstr>Core Challenges in Modern Retrieval</vt:lpstr>
      <vt:lpstr>Evaluation Metrics</vt:lpstr>
      <vt:lpstr>Image Retrieval System Overview</vt:lpstr>
      <vt:lpstr>Query Modalities &amp; User Intent</vt:lpstr>
      <vt:lpstr>Visual Case Study: The top-10 ranked list</vt:lpstr>
      <vt:lpstr>Evaluation Metrics for Image Retrieval</vt:lpstr>
      <vt:lpstr>Formal Problem Definition</vt:lpstr>
      <vt:lpstr>Evaluation Requirements</vt:lpstr>
      <vt:lpstr>Recall@K- Definition and Interpretation</vt:lpstr>
      <vt:lpstr>Recall@K: Detailed Example and Behavior</vt:lpstr>
      <vt:lpstr>Recall@K: Strengths and Limitation</vt:lpstr>
      <vt:lpstr>Why Recall@K is not enough</vt:lpstr>
      <vt:lpstr>Precision and Its Role</vt:lpstr>
      <vt:lpstr>Average Precision(AP): Definition</vt:lpstr>
      <vt:lpstr>Average Precision: Detailed Example</vt:lpstr>
      <vt:lpstr>Why Average Precision Works Better</vt:lpstr>
      <vt:lpstr>Mean Average Precision (mAP)</vt:lpstr>
      <vt:lpstr>Properties, Advantages, Limitations of mAP</vt:lpstr>
      <vt:lpstr>Recall@K vs mAP (Critical Comparison)</vt:lpstr>
      <vt:lpstr>Paper Examples: Deep Ranking</vt:lpstr>
      <vt:lpstr>Paper Examples: FaceNet</vt:lpstr>
      <vt:lpstr>Choosing the right metric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Image Retrieval &amp; Image Similarity Measures</dc:title>
  <cp:lastModifiedBy>Longin Jan Latecki</cp:lastModifiedBy>
  <cp:revision>3</cp:revision>
  <dcterms:created xsi:type="dcterms:W3CDTF">2026-04-07T01:04:45Z</dcterms:created>
  <dcterms:modified xsi:type="dcterms:W3CDTF">2026-04-07T23:41:41Z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2026-04-07T00:00:00Z</vt:filetime>
  </property>
  <property fmtid="{D5CDD505-2E9C-101B-9397-08002B2CF9AE}" pid="3" name="Creator">
    <vt:lpwstr>Google</vt:lpwstr>
  </property>
  <property fmtid="{D5CDD505-2E9C-101B-9397-08002B2CF9AE}" pid="4" name="LastSaved">
    <vt:filetime>2026-04-07T00:00:00Z</vt:filetime>
  </property>
</Properties>
</file>