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60" r:id="rId2"/>
    <p:sldId id="261" r:id="rId3"/>
    <p:sldId id="264" r:id="rId4"/>
    <p:sldId id="265" r:id="rId5"/>
    <p:sldId id="270" r:id="rId6"/>
    <p:sldId id="271" r:id="rId7"/>
    <p:sldId id="272" r:id="rId8"/>
    <p:sldId id="273" r:id="rId9"/>
    <p:sldId id="274" r:id="rId10"/>
    <p:sldId id="275" r:id="rId11"/>
  </p:sldIdLst>
  <p:sldSz cx="9144000" cy="5143500" type="screen16x9"/>
  <p:notesSz cx="6858000" cy="9144000"/>
  <p:embeddedFontLst>
    <p:embeddedFont>
      <p:font typeface="Roboto" panose="02000000000000000000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72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86ed2f602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86ed2f602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d54c892090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d54c892090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86ed2f602d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86ed2f602d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86f5a2e1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86f5a2e1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86f5a2e189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86f5a2e189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d54c892090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d54c892090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d54c892090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d54c892090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d54c892090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d54c892090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d54c892090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d54c892090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d54c892090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d54c892090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0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dirty="0"/>
              <a:t>Why is Approximate Nearest Neighbors (ANN) typically used instead of Exact Search in large vector databases?</a:t>
            </a:r>
            <a:endParaRPr sz="2300" dirty="0"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311700" y="1488350"/>
            <a:ext cx="8520600" cy="30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b="1">
                <a:solidFill>
                  <a:schemeClr val="dk1"/>
                </a:solidFill>
              </a:rPr>
              <a:t>A)</a:t>
            </a:r>
            <a:r>
              <a:rPr lang="en" sz="1700">
                <a:solidFill>
                  <a:schemeClr val="dk1"/>
                </a:solidFill>
              </a:rPr>
              <a:t> Exact Search scales at O(N) and is too slow for real-time queries.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b="1">
                <a:solidFill>
                  <a:schemeClr val="dk1"/>
                </a:solidFill>
              </a:rPr>
              <a:t>B)</a:t>
            </a:r>
            <a:r>
              <a:rPr lang="en" sz="1700">
                <a:solidFill>
                  <a:schemeClr val="dk1"/>
                </a:solidFill>
              </a:rPr>
              <a:t> Exact Search mathematically widens the Modality Gap.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b="1">
                <a:solidFill>
                  <a:schemeClr val="dk1"/>
                </a:solidFill>
              </a:rPr>
              <a:t>C)</a:t>
            </a:r>
            <a:r>
              <a:rPr lang="en" sz="1700">
                <a:solidFill>
                  <a:schemeClr val="dk1"/>
                </a:solidFill>
              </a:rPr>
              <a:t> ANN natively supports generative reasoning tasks.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700" b="1">
                <a:solidFill>
                  <a:schemeClr val="dk1"/>
                </a:solidFill>
              </a:rPr>
              <a:t>D)</a:t>
            </a:r>
            <a:r>
              <a:rPr lang="en" sz="1700">
                <a:solidFill>
                  <a:schemeClr val="dk1"/>
                </a:solidFill>
              </a:rPr>
              <a:t> ANN relies on Dense "local roads" for every query.</a:t>
            </a:r>
            <a:endParaRPr sz="17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2"/>
          <p:cNvSpPr txBox="1">
            <a:spLocks noGrp="1"/>
          </p:cNvSpPr>
          <p:nvPr>
            <p:ph type="body" idx="1"/>
          </p:nvPr>
        </p:nvSpPr>
        <p:spPr>
          <a:xfrm>
            <a:off x="311700" y="220200"/>
            <a:ext cx="8520600" cy="43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/>
              <a:t>10. In a Triplet Loss setup for metric learning, what is the primary function of the margin (α)? </a:t>
            </a:r>
            <a:endParaRPr sz="1900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A) To convert the anchor, positive, and negative vectors into normalized unit vectors.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B) To ensure the distance between the anchor and negative is greater than the distance between the anchor and positive by at least that specific value.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C) To compute the exact dot product similarity between the anchor and the target image.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D) To pull mismatched negative pairs closer to the anchor within the same training batch.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700"/>
              <a:t>B</a:t>
            </a:r>
            <a:endParaRPr sz="1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0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dirty="0"/>
              <a:t>Why is Approximate Nearest Neighbors (ANN) typically used instead of Exact Search in large vector databases?</a:t>
            </a:r>
            <a:endParaRPr sz="2300" dirty="0"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311700" y="1488350"/>
            <a:ext cx="8520600" cy="30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</a:rPr>
              <a:t>A)</a:t>
            </a:r>
            <a:r>
              <a:rPr lang="en" sz="1700">
                <a:solidFill>
                  <a:schemeClr val="dk1"/>
                </a:solidFill>
              </a:rPr>
              <a:t> Exact Search scales at O(N) and is too slow for real-time queries.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</a:rPr>
              <a:t>B)</a:t>
            </a:r>
            <a:r>
              <a:rPr lang="en" sz="1700">
                <a:solidFill>
                  <a:schemeClr val="dk1"/>
                </a:solidFill>
              </a:rPr>
              <a:t> Exact Search mathematically widens the Modality Gap.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</a:rPr>
              <a:t>C)</a:t>
            </a:r>
            <a:r>
              <a:rPr lang="en" sz="1700">
                <a:solidFill>
                  <a:schemeClr val="dk1"/>
                </a:solidFill>
              </a:rPr>
              <a:t> ANN natively supports generative reasoning tasks.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</a:rPr>
              <a:t>D)</a:t>
            </a:r>
            <a:r>
              <a:rPr lang="en" sz="1700">
                <a:solidFill>
                  <a:schemeClr val="dk1"/>
                </a:solidFill>
              </a:rPr>
              <a:t> ANN relies on Dense "local roads" for every query.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A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33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 dirty="0">
                <a:solidFill>
                  <a:srgbClr val="0F1115"/>
                </a:solidFill>
                <a:highlight>
                  <a:srgbClr val="FFFFFF"/>
                </a:highlight>
              </a:rPr>
              <a:t>A retrieval system returns the following ranked list for a query: </a:t>
            </a:r>
            <a:r>
              <a:rPr lang="en" sz="2050" dirty="0">
                <a:solidFill>
                  <a:srgbClr val="0F1115"/>
                </a:solidFill>
                <a:highlight>
                  <a:schemeClr val="lt1"/>
                </a:highlight>
              </a:rPr>
              <a:t>[Relevant, Not Relevant, Relevant, Not Relevant, Relevant]</a:t>
            </a:r>
            <a:r>
              <a:rPr lang="en" sz="2200" dirty="0">
                <a:solidFill>
                  <a:srgbClr val="0F1115"/>
                </a:solidFill>
                <a:highlight>
                  <a:srgbClr val="FFFFFF"/>
                </a:highlight>
              </a:rPr>
              <a:t>. </a:t>
            </a:r>
            <a:br>
              <a:rPr lang="en" sz="2200" dirty="0">
                <a:solidFill>
                  <a:srgbClr val="0F1115"/>
                </a:solidFill>
                <a:highlight>
                  <a:srgbClr val="FFFFFF"/>
                </a:highlight>
              </a:rPr>
            </a:br>
            <a:r>
              <a:rPr lang="en" sz="2200" dirty="0">
                <a:solidFill>
                  <a:srgbClr val="0F1115"/>
                </a:solidFill>
                <a:highlight>
                  <a:srgbClr val="FFFFFF"/>
                </a:highlight>
              </a:rPr>
              <a:t>If there are 5 total relevant images in the database, </a:t>
            </a:r>
            <a:br>
              <a:rPr lang="en" sz="2200" dirty="0">
                <a:solidFill>
                  <a:srgbClr val="0F1115"/>
                </a:solidFill>
                <a:highlight>
                  <a:srgbClr val="FFFFFF"/>
                </a:highlight>
              </a:rPr>
            </a:br>
            <a:r>
              <a:rPr lang="en" sz="2200" dirty="0">
                <a:solidFill>
                  <a:srgbClr val="0F1115"/>
                </a:solidFill>
                <a:highlight>
                  <a:srgbClr val="FFFFFF"/>
                </a:highlight>
              </a:rPr>
              <a:t>what is the Recall@3?</a:t>
            </a:r>
            <a:endParaRPr sz="2200" dirty="0">
              <a:solidFill>
                <a:srgbClr val="0F1115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1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A) 2/5 = 0.4</a:t>
            </a:r>
            <a:br>
              <a:rPr lang="en" sz="21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</a:br>
            <a:r>
              <a:rPr lang="en" sz="21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B) 2/3 ≈ 0.67</a:t>
            </a:r>
            <a:br>
              <a:rPr lang="en" sz="21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</a:br>
            <a:r>
              <a:rPr lang="en" sz="21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C) 3/5 = 0.6</a:t>
            </a:r>
            <a:br>
              <a:rPr lang="en" sz="21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</a:br>
            <a:r>
              <a:rPr lang="en" sz="21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D) 3/3 = 1.0</a:t>
            </a:r>
            <a:endParaRPr sz="2100" dirty="0">
              <a:solidFill>
                <a:srgbClr val="0F1115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rgbClr val="0F1115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427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rgbClr val="0F1115"/>
                </a:solidFill>
                <a:highlight>
                  <a:srgbClr val="FFFFFF"/>
                </a:highlight>
              </a:rPr>
              <a:t>A retrieval system returns the following ranked list for a query: </a:t>
            </a:r>
            <a:br>
              <a:rPr lang="en" sz="2000" dirty="0">
                <a:solidFill>
                  <a:srgbClr val="0F1115"/>
                </a:solidFill>
                <a:highlight>
                  <a:srgbClr val="FFFFFF"/>
                </a:highlight>
              </a:rPr>
            </a:br>
            <a:r>
              <a:rPr lang="en" sz="2000" dirty="0">
                <a:solidFill>
                  <a:srgbClr val="0F1115"/>
                </a:solidFill>
                <a:highlight>
                  <a:schemeClr val="lt1"/>
                </a:highlight>
              </a:rPr>
              <a:t>[Relevant, Not Relevant, Relevant, Not Relevant, Relevant]</a:t>
            </a:r>
            <a:r>
              <a:rPr lang="en" sz="2000" dirty="0">
                <a:solidFill>
                  <a:srgbClr val="0F1115"/>
                </a:solidFill>
                <a:highlight>
                  <a:srgbClr val="FFFFFF"/>
                </a:highlight>
              </a:rPr>
              <a:t>. </a:t>
            </a:r>
            <a:br>
              <a:rPr lang="en" sz="2000" dirty="0">
                <a:solidFill>
                  <a:srgbClr val="0F1115"/>
                </a:solidFill>
                <a:highlight>
                  <a:srgbClr val="FFFFFF"/>
                </a:highlight>
              </a:rPr>
            </a:br>
            <a:r>
              <a:rPr lang="en" sz="2000" dirty="0">
                <a:solidFill>
                  <a:srgbClr val="0F1115"/>
                </a:solidFill>
                <a:highlight>
                  <a:srgbClr val="FFFFFF"/>
                </a:highlight>
              </a:rPr>
              <a:t>If there are 5 total relevant images in the database, </a:t>
            </a:r>
            <a:br>
              <a:rPr lang="en" sz="2000" dirty="0">
                <a:solidFill>
                  <a:srgbClr val="0F1115"/>
                </a:solidFill>
                <a:highlight>
                  <a:srgbClr val="FFFFFF"/>
                </a:highlight>
              </a:rPr>
            </a:br>
            <a:r>
              <a:rPr lang="en" sz="2000" dirty="0">
                <a:solidFill>
                  <a:srgbClr val="0F1115"/>
                </a:solidFill>
                <a:highlight>
                  <a:srgbClr val="FFFFFF"/>
                </a:highlight>
              </a:rPr>
              <a:t>what is the Recall@3?</a:t>
            </a:r>
            <a:endParaRPr sz="2000" dirty="0">
              <a:solidFill>
                <a:srgbClr val="0F1115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A) 2/5 = 0.4</a:t>
            </a:r>
            <a:br>
              <a:rPr lang="en" sz="20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</a:br>
            <a:r>
              <a:rPr lang="en" sz="20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B) 2/3 ≈ 0.67</a:t>
            </a:r>
            <a:br>
              <a:rPr lang="en" sz="20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</a:br>
            <a:r>
              <a:rPr lang="en" sz="20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C) 3/5 = 0.6</a:t>
            </a:r>
            <a:br>
              <a:rPr lang="en" sz="20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</a:br>
            <a:r>
              <a:rPr lang="en" sz="20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D) 3/3 = 1.0</a:t>
            </a:r>
            <a:endParaRPr sz="2000" dirty="0">
              <a:solidFill>
                <a:srgbClr val="0F1115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Answer: A</a:t>
            </a:r>
            <a:br>
              <a:rPr lang="en" sz="20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</a:br>
            <a:r>
              <a:rPr lang="en" sz="2000" dirty="0">
                <a:solidFill>
                  <a:srgbClr val="0F111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Explanation: In the top 3 positions, only 2 relevant images appear (positions 1 and 3). Recall@3 = (Relevant in top 3) / (Total relevant in database) = 2/5 = 0.4.</a:t>
            </a:r>
            <a:endParaRPr sz="2000" dirty="0">
              <a:solidFill>
                <a:srgbClr val="0F1115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" dirty="0">
              <a:solidFill>
                <a:srgbClr val="0F1115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7"/>
          <p:cNvSpPr txBox="1">
            <a:spLocks noGrp="1"/>
          </p:cNvSpPr>
          <p:nvPr>
            <p:ph type="body" idx="1"/>
          </p:nvPr>
        </p:nvSpPr>
        <p:spPr>
          <a:xfrm>
            <a:off x="311700" y="220200"/>
            <a:ext cx="8520600" cy="43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/>
              <a:t>8. What is a key challenge when comparing vector distances in high-dimensional embedding spaces? </a:t>
            </a:r>
            <a:endParaRPr sz="1900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A) Vectors tend to become nearly orthogonal, causing distances to collapse and making nearest neighbors hard to distinguish.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B) The vectors automatically form dense clusters, drastically slowing down exact search algorithms.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C) The margin between positive and negative pairs expands infinitely, preventing loss convergence.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700"/>
              <a:t>D) High dimensions force the system to rely exclusively on magnitude rather than vector direction.</a:t>
            </a:r>
            <a:endParaRPr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8"/>
          <p:cNvSpPr txBox="1">
            <a:spLocks noGrp="1"/>
          </p:cNvSpPr>
          <p:nvPr>
            <p:ph type="body" idx="1"/>
          </p:nvPr>
        </p:nvSpPr>
        <p:spPr>
          <a:xfrm>
            <a:off x="311700" y="220200"/>
            <a:ext cx="8520600" cy="43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/>
              <a:t>8. What is a key challenge when comparing vector distances in high-dimensional embedding spaces? </a:t>
            </a:r>
            <a:endParaRPr sz="1900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A) Vectors tend to become nearly orthogonal, causing distances to collapse and making nearest neighbors hard to distinguish.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B) The vectors automatically form dense clusters, drastically slowing down exact search algorithms.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C) The margin between positive and negative pairs expands infinitely, preventing loss convergence.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D) High dimensions force the system to rely exclusively on magnitude rather than vector direction.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700"/>
              <a:t>A</a:t>
            </a:r>
            <a:endParaRPr sz="1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9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9. What is the core objective of using the Triplet Loss function when learning an embedding space.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9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9. What is the core objective of using the Triplet Loss function when learning an embedding space.</a:t>
            </a:r>
            <a:endParaRPr/>
          </a:p>
        </p:txBody>
      </p:sp>
      <p:sp>
        <p:nvSpPr>
          <p:cNvPr id="146" name="Google Shape;146;p30"/>
          <p:cNvSpPr txBox="1">
            <a:spLocks noGrp="1"/>
          </p:cNvSpPr>
          <p:nvPr>
            <p:ph type="body" idx="1"/>
          </p:nvPr>
        </p:nvSpPr>
        <p:spPr>
          <a:xfrm>
            <a:off x="311700" y="1561725"/>
            <a:ext cx="8520600" cy="30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The core objective of Triplet Loss is to meaningfully structure the embedding space by pulling matching pairs (an anchor and a positive sample) closer together while pushing mismatched pairs (an anchor and a negative sample) further apart. By enforcing a specific mathematical margin between them, the model naturally forms semantic clusters and increases the separation between different classes or identities.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1"/>
          <p:cNvSpPr txBox="1">
            <a:spLocks noGrp="1"/>
          </p:cNvSpPr>
          <p:nvPr>
            <p:ph type="body" idx="1"/>
          </p:nvPr>
        </p:nvSpPr>
        <p:spPr>
          <a:xfrm>
            <a:off x="311700" y="220200"/>
            <a:ext cx="8520600" cy="43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/>
              <a:t>10. In a Triplet Loss setup for metric learning, what is the primary function of the margin (α)? </a:t>
            </a:r>
            <a:endParaRPr sz="1900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A) To convert the anchor, positive, and negative vectors into normalized unit vectors.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B) To ensure the distance between the anchor and negative is greater than the distance between the anchor and positive by at least that specific value.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/>
              <a:t>C) To compute the exact dot product similarity between the anchor and the target image. 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700"/>
              <a:t>D) To pull mismatched negative pairs closer to the anchor within the same training batch.</a:t>
            </a:r>
            <a:endParaRPr sz="1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804</Words>
  <Application>Microsoft Office PowerPoint</Application>
  <PresentationFormat>On-screen Show (16:9)</PresentationFormat>
  <Paragraphs>44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Roboto</vt:lpstr>
      <vt:lpstr>Simple Light</vt:lpstr>
      <vt:lpstr>Why is Approximate Nearest Neighbors (ANN) typically used instead of Exact Search in large vector databases?</vt:lpstr>
      <vt:lpstr>Why is Approximate Nearest Neighbors (ANN) typically used instead of Exact Search in large vector databases?</vt:lpstr>
      <vt:lpstr>A retrieval system returns the following ranked list for a query: [Relevant, Not Relevant, Relevant, Not Relevant, Relevant].  If there are 5 total relevant images in the database,  what is the Recall@3? A) 2/5 = 0.4 B) 2/3 ≈ 0.67 C) 3/5 = 0.6 D) 3/3 = 1.0  </vt:lpstr>
      <vt:lpstr>A retrieval system returns the following ranked list for a query:  [Relevant, Not Relevant, Relevant, Not Relevant, Relevant].  If there are 5 total relevant images in the database,  what is the Recall@3? A) 2/5 = 0.4 B) 2/3 ≈ 0.67 C) 3/5 = 0.6 D) 3/3 = 1.0 Answer: A Explanation: In the top 3 positions, only 2 relevant images appear (positions 1 and 3). Recall@3 = (Relevant in top 3) / (Total relevant in database) = 2/5 = 0.4.  </vt:lpstr>
      <vt:lpstr>PowerPoint Presentation</vt:lpstr>
      <vt:lpstr>PowerPoint Presentation</vt:lpstr>
      <vt:lpstr>9. What is the core objective of using the Triplet Loss function when learning an embedding space.</vt:lpstr>
      <vt:lpstr>9. What is the core objective of using the Triplet Loss function when learning an embedding space.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Longin Jan Latecki</cp:lastModifiedBy>
  <cp:revision>5</cp:revision>
  <dcterms:modified xsi:type="dcterms:W3CDTF">2026-04-20T21:28:45Z</dcterms:modified>
</cp:coreProperties>
</file>