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2" r:id="rId3"/>
    <p:sldId id="260" r:id="rId4"/>
    <p:sldId id="274" r:id="rId5"/>
    <p:sldId id="275" r:id="rId6"/>
    <p:sldId id="276" r:id="rId7"/>
    <p:sldId id="277" r:id="rId8"/>
    <p:sldId id="278" r:id="rId9"/>
    <p:sldId id="279" r:id="rId10"/>
    <p:sldId id="280" r:id="rId11"/>
    <p:sldId id="281" r:id="rId12"/>
    <p:sldId id="271"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35"/>
  </p:normalViewPr>
  <p:slideViewPr>
    <p:cSldViewPr snapToGrid="0" snapToObjects="1">
      <p:cViewPr varScale="1">
        <p:scale>
          <a:sx n="88" d="100"/>
          <a:sy n="88" d="100"/>
        </p:scale>
        <p:origin x="826"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 to </a:t>
            </a:r>
            <a:br>
              <a:rPr lang="en-US" dirty="0"/>
            </a:br>
            <a:r>
              <a:rPr dirty="0"/>
              <a:t>Grounded Vision Models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2BCF9F-81D5-E286-3F13-FDBD210CAA6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83884B-2D91-487F-137D-C2206F4A1812}"/>
              </a:ext>
            </a:extLst>
          </p:cNvPr>
          <p:cNvSpPr>
            <a:spLocks noGrp="1"/>
          </p:cNvSpPr>
          <p:nvPr>
            <p:ph idx="1"/>
          </p:nvPr>
        </p:nvSpPr>
        <p:spPr/>
        <p:txBody>
          <a:bodyPr wrap="square"/>
          <a:lstStyle/>
          <a:p>
            <a:pPr>
              <a:defRPr sz="1800"/>
            </a:pPr>
            <a:r>
              <a:rPr lang="en-US" dirty="0"/>
              <a:t>How does Kosmos 2 achieve "bidirectional grounding" within a standard Large Language Model framework?</a:t>
            </a:r>
            <a:endParaRPr dirty="0"/>
          </a:p>
        </p:txBody>
      </p:sp>
      <p:sp>
        <p:nvSpPr>
          <p:cNvPr id="6" name="TextBox 5">
            <a:extLst>
              <a:ext uri="{FF2B5EF4-FFF2-40B4-BE49-F238E27FC236}">
                <a16:creationId xmlns:a16="http://schemas.microsoft.com/office/drawing/2014/main" id="{47E5076A-4083-9FB2-C85E-C6509C97626F}"/>
              </a:ext>
            </a:extLst>
          </p:cNvPr>
          <p:cNvSpPr txBox="1"/>
          <p:nvPr/>
        </p:nvSpPr>
        <p:spPr>
          <a:xfrm>
            <a:off x="690282" y="3263016"/>
            <a:ext cx="6678705" cy="1200329"/>
          </a:xfrm>
          <a:prstGeom prst="rect">
            <a:avLst/>
          </a:prstGeom>
          <a:noFill/>
        </p:spPr>
        <p:txBody>
          <a:bodyPr wrap="square" rtlCol="0">
            <a:spAutoFit/>
          </a:bodyPr>
          <a:lstStyle/>
          <a:p>
            <a:r>
              <a:rPr lang="en-US" dirty="0"/>
              <a:t>Answer: It uses learned "location tokens" that represent coordinates in the image. This allows the model to both understand language to identify regions and use visual regions to generate descriptive text, all within a single Transformer decoder.</a:t>
            </a:r>
            <a:endParaRPr lang="en-IN" dirty="0"/>
          </a:p>
        </p:txBody>
      </p:sp>
    </p:spTree>
    <p:extLst>
      <p:ext uri="{BB962C8B-B14F-4D97-AF65-F5344CB8AC3E}">
        <p14:creationId xmlns:p14="http://schemas.microsoft.com/office/powerpoint/2010/main" val="253970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48BAF-0DBD-DEA9-06DF-3CA087661BA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6EA406-5FDC-CA8A-896A-D68D69713587}"/>
              </a:ext>
            </a:extLst>
          </p:cNvPr>
          <p:cNvSpPr>
            <a:spLocks noGrp="1"/>
          </p:cNvSpPr>
          <p:nvPr>
            <p:ph idx="1"/>
          </p:nvPr>
        </p:nvSpPr>
        <p:spPr/>
        <p:txBody>
          <a:bodyPr wrap="square"/>
          <a:lstStyle/>
          <a:p>
            <a:pPr>
              <a:defRPr sz="1800"/>
            </a:pPr>
            <a:r>
              <a:rPr lang="en-IN" dirty="0"/>
              <a:t>What is</a:t>
            </a:r>
            <a:r>
              <a:rPr dirty="0"/>
              <a:t> the issue of Hallucination in Multimodal Large Language Models</a:t>
            </a:r>
            <a:r>
              <a:rPr lang="en-US" dirty="0"/>
              <a:t>?</a:t>
            </a:r>
            <a:br>
              <a:rPr dirty="0"/>
            </a:br>
            <a:br>
              <a:rPr dirty="0"/>
            </a:br>
            <a:endParaRPr dirty="0"/>
          </a:p>
        </p:txBody>
      </p:sp>
      <p:sp>
        <p:nvSpPr>
          <p:cNvPr id="6" name="TextBox 5">
            <a:extLst>
              <a:ext uri="{FF2B5EF4-FFF2-40B4-BE49-F238E27FC236}">
                <a16:creationId xmlns:a16="http://schemas.microsoft.com/office/drawing/2014/main" id="{1EF0912C-59F1-5E4C-FC47-F1CE24F21A77}"/>
              </a:ext>
            </a:extLst>
          </p:cNvPr>
          <p:cNvSpPr txBox="1"/>
          <p:nvPr/>
        </p:nvSpPr>
        <p:spPr>
          <a:xfrm>
            <a:off x="784412" y="2703329"/>
            <a:ext cx="7575176" cy="646331"/>
          </a:xfrm>
          <a:prstGeom prst="rect">
            <a:avLst/>
          </a:prstGeom>
          <a:noFill/>
        </p:spPr>
        <p:txBody>
          <a:bodyPr wrap="square" rtlCol="0">
            <a:spAutoFit/>
          </a:bodyPr>
          <a:lstStyle/>
          <a:p>
            <a:r>
              <a:rPr lang="en-US" dirty="0"/>
              <a:t>Answer: Hallucination occurs when models produce unfounded outputs based on language priors instead of visual evidence. </a:t>
            </a:r>
            <a:endParaRPr lang="en-IN" dirty="0"/>
          </a:p>
        </p:txBody>
      </p:sp>
    </p:spTree>
    <p:extLst>
      <p:ext uri="{BB962C8B-B14F-4D97-AF65-F5344CB8AC3E}">
        <p14:creationId xmlns:p14="http://schemas.microsoft.com/office/powerpoint/2010/main" val="3399165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wrap="square"/>
          <a:lstStyle/>
          <a:p>
            <a:pPr>
              <a:defRPr sz="1800"/>
            </a:pPr>
            <a:r>
              <a:rPr dirty="0"/>
              <a:t>How is Intersection over Union (</a:t>
            </a:r>
            <a:r>
              <a:rPr dirty="0" err="1"/>
              <a:t>IoU</a:t>
            </a:r>
            <a:r>
              <a:rPr dirty="0"/>
              <a:t>) used to evaluate grounded vision? </a:t>
            </a:r>
            <a:br>
              <a:rPr dirty="0"/>
            </a:br>
            <a:br>
              <a:rPr dirty="0"/>
            </a:br>
            <a:endParaRPr dirty="0"/>
          </a:p>
        </p:txBody>
      </p:sp>
      <p:sp>
        <p:nvSpPr>
          <p:cNvPr id="6" name="TextBox 5">
            <a:extLst>
              <a:ext uri="{FF2B5EF4-FFF2-40B4-BE49-F238E27FC236}">
                <a16:creationId xmlns:a16="http://schemas.microsoft.com/office/drawing/2014/main" id="{5C4ADBFF-D25C-9289-9A74-1EE4C3758AB8}"/>
              </a:ext>
            </a:extLst>
          </p:cNvPr>
          <p:cNvSpPr txBox="1"/>
          <p:nvPr/>
        </p:nvSpPr>
        <p:spPr>
          <a:xfrm>
            <a:off x="779929" y="2662852"/>
            <a:ext cx="6920574" cy="1200329"/>
          </a:xfrm>
          <a:prstGeom prst="rect">
            <a:avLst/>
          </a:prstGeom>
          <a:noFill/>
        </p:spPr>
        <p:txBody>
          <a:bodyPr wrap="square" rtlCol="0">
            <a:spAutoFit/>
          </a:bodyPr>
          <a:lstStyle/>
          <a:p>
            <a:r>
              <a:rPr lang="en-US" dirty="0"/>
              <a:t>Answer: </a:t>
            </a:r>
            <a:r>
              <a:rPr lang="en-US" dirty="0" err="1"/>
              <a:t>IoU</a:t>
            </a:r>
            <a:r>
              <a:rPr lang="en-US" dirty="0"/>
              <a:t> measures pixel level alignment between predicted and ground truth regions. It is calculated as intersection area divided by union area. In </a:t>
            </a:r>
            <a:r>
              <a:rPr lang="en-US" dirty="0" err="1"/>
              <a:t>RefCOCO</a:t>
            </a:r>
            <a:r>
              <a:rPr lang="en-US" dirty="0"/>
              <a:t>, an expression is correctly grounded if the </a:t>
            </a:r>
            <a:r>
              <a:rPr lang="en-US" dirty="0" err="1"/>
              <a:t>IoU</a:t>
            </a:r>
            <a:r>
              <a:rPr lang="en-US" dirty="0"/>
              <a:t> is at least 0.5.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CBE4B-CB1B-17F5-AEAC-74B58D99107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31342F-7F90-B0C7-4A0F-D4B13CD46821}"/>
              </a:ext>
            </a:extLst>
          </p:cNvPr>
          <p:cNvSpPr>
            <a:spLocks noGrp="1"/>
          </p:cNvSpPr>
          <p:nvPr>
            <p:ph idx="1"/>
          </p:nvPr>
        </p:nvSpPr>
        <p:spPr/>
        <p:txBody>
          <a:bodyPr wrap="square"/>
          <a:lstStyle/>
          <a:p>
            <a:pPr>
              <a:defRPr sz="1800"/>
            </a:pPr>
            <a:r>
              <a:rPr dirty="0"/>
              <a:t>In </a:t>
            </a:r>
            <a:r>
              <a:rPr lang="en-US" dirty="0"/>
              <a:t>CLIP</a:t>
            </a:r>
            <a:r>
              <a:rPr dirty="0"/>
              <a:t>, which loss function is typically used to align image text pairs?</a:t>
            </a:r>
            <a:br>
              <a:rPr dirty="0"/>
            </a:br>
            <a:br>
              <a:rPr dirty="0"/>
            </a:br>
            <a:r>
              <a:rPr dirty="0"/>
              <a:t>A) Mean Squared Error.</a:t>
            </a:r>
            <a:br>
              <a:rPr dirty="0"/>
            </a:br>
            <a:r>
              <a:rPr dirty="0"/>
              <a:t>B) </a:t>
            </a:r>
            <a:r>
              <a:rPr lang="en-US" dirty="0"/>
              <a:t>Cross-Entropy</a:t>
            </a:r>
            <a:r>
              <a:rPr dirty="0"/>
              <a:t>.</a:t>
            </a:r>
            <a:br>
              <a:rPr dirty="0"/>
            </a:br>
            <a:r>
              <a:rPr dirty="0"/>
              <a:t>C) </a:t>
            </a:r>
            <a:r>
              <a:rPr dirty="0" err="1"/>
              <a:t>InfoNCE</a:t>
            </a:r>
            <a:r>
              <a:rPr dirty="0"/>
              <a:t> Loss.</a:t>
            </a:r>
            <a:br>
              <a:rPr dirty="0"/>
            </a:br>
            <a:r>
              <a:rPr dirty="0"/>
              <a:t>D) </a:t>
            </a:r>
            <a:r>
              <a:rPr lang="en-IN" dirty="0"/>
              <a:t>Dice</a:t>
            </a:r>
            <a:r>
              <a:rPr dirty="0"/>
              <a:t> Loss.</a:t>
            </a:r>
            <a:br>
              <a:rPr dirty="0"/>
            </a:br>
            <a:br>
              <a:rPr dirty="0"/>
            </a:br>
            <a:endParaRPr dirty="0"/>
          </a:p>
        </p:txBody>
      </p:sp>
      <p:sp>
        <p:nvSpPr>
          <p:cNvPr id="6" name="TextBox 5">
            <a:extLst>
              <a:ext uri="{FF2B5EF4-FFF2-40B4-BE49-F238E27FC236}">
                <a16:creationId xmlns:a16="http://schemas.microsoft.com/office/drawing/2014/main" id="{230BBE1D-C23B-BFD9-4E3F-73CC0DE749BB}"/>
              </a:ext>
            </a:extLst>
          </p:cNvPr>
          <p:cNvSpPr txBox="1"/>
          <p:nvPr/>
        </p:nvSpPr>
        <p:spPr>
          <a:xfrm>
            <a:off x="576072" y="4282978"/>
            <a:ext cx="7626319" cy="646331"/>
          </a:xfrm>
          <a:prstGeom prst="rect">
            <a:avLst/>
          </a:prstGeom>
          <a:noFill/>
        </p:spPr>
        <p:txBody>
          <a:bodyPr wrap="square" rtlCol="0">
            <a:spAutoFit/>
          </a:bodyPr>
          <a:lstStyle/>
          <a:p>
            <a:r>
              <a:rPr lang="en-US" dirty="0"/>
              <a:t>Answer: C. </a:t>
            </a:r>
            <a:r>
              <a:rPr lang="en-US" dirty="0" err="1"/>
              <a:t>InfoNCE</a:t>
            </a:r>
            <a:r>
              <a:rPr lang="en-US" dirty="0"/>
              <a:t> is a contrastive loss that maximizes the similarity of true pairs relative to non matching pairs. </a:t>
            </a:r>
            <a:endParaRPr lang="en-IN" dirty="0"/>
          </a:p>
        </p:txBody>
      </p:sp>
    </p:spTree>
    <p:extLst>
      <p:ext uri="{BB962C8B-B14F-4D97-AF65-F5344CB8AC3E}">
        <p14:creationId xmlns:p14="http://schemas.microsoft.com/office/powerpoint/2010/main" val="1585366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wrap="square"/>
          <a:lstStyle/>
          <a:p>
            <a:pPr>
              <a:defRPr sz="1800"/>
            </a:pPr>
            <a:r>
              <a:rPr dirty="0"/>
              <a:t>How does Grounding DINO improve upon GLIP regarding fusion? </a:t>
            </a:r>
            <a:br>
              <a:rPr dirty="0"/>
            </a:br>
            <a:br>
              <a:rPr dirty="0"/>
            </a:br>
            <a:r>
              <a:rPr dirty="0"/>
              <a:t>A) It uses a frozen CLIP backbone.</a:t>
            </a:r>
            <a:br>
              <a:rPr dirty="0"/>
            </a:br>
            <a:r>
              <a:rPr dirty="0"/>
              <a:t>B) It removes the text encoder.</a:t>
            </a:r>
            <a:br>
              <a:rPr dirty="0"/>
            </a:br>
            <a:r>
              <a:rPr dirty="0"/>
              <a:t>C) It integrates text at three stages: backbone, query initialization, and decoder. </a:t>
            </a:r>
            <a:br>
              <a:rPr dirty="0"/>
            </a:br>
            <a:r>
              <a:rPr dirty="0"/>
              <a:t>D) It only uses language during final classification.</a:t>
            </a:r>
            <a:br>
              <a:rPr dirty="0"/>
            </a:br>
            <a:br>
              <a:rPr dirty="0"/>
            </a:br>
            <a:endParaRPr dirty="0"/>
          </a:p>
        </p:txBody>
      </p:sp>
      <p:sp>
        <p:nvSpPr>
          <p:cNvPr id="6" name="TextBox 5">
            <a:extLst>
              <a:ext uri="{FF2B5EF4-FFF2-40B4-BE49-F238E27FC236}">
                <a16:creationId xmlns:a16="http://schemas.microsoft.com/office/drawing/2014/main" id="{9C4870CB-6DF8-FAEE-FCDB-E86E22BC45DD}"/>
              </a:ext>
            </a:extLst>
          </p:cNvPr>
          <p:cNvSpPr txBox="1"/>
          <p:nvPr/>
        </p:nvSpPr>
        <p:spPr>
          <a:xfrm>
            <a:off x="708211" y="3965138"/>
            <a:ext cx="7584141" cy="646331"/>
          </a:xfrm>
          <a:prstGeom prst="rect">
            <a:avLst/>
          </a:prstGeom>
          <a:noFill/>
        </p:spPr>
        <p:txBody>
          <a:bodyPr wrap="square" rtlCol="0">
            <a:spAutoFit/>
          </a:bodyPr>
          <a:lstStyle/>
          <a:p>
            <a:r>
              <a:rPr lang="en-US" dirty="0"/>
              <a:t>Answer: C. Grounding DINO performs everywhere fusion across the entire detection pipeline.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A950EC-BC93-1C27-50FE-799FC0392A31}"/>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F953732B-EE7C-3E4B-E6F5-41026F474A23}"/>
              </a:ext>
            </a:extLst>
          </p:cNvPr>
          <p:cNvSpPr txBox="1"/>
          <p:nvPr/>
        </p:nvSpPr>
        <p:spPr>
          <a:xfrm>
            <a:off x="726142" y="3985282"/>
            <a:ext cx="7651376" cy="1200329"/>
          </a:xfrm>
          <a:prstGeom prst="rect">
            <a:avLst/>
          </a:prstGeom>
          <a:noFill/>
        </p:spPr>
        <p:txBody>
          <a:bodyPr wrap="square" rtlCol="0">
            <a:spAutoFit/>
          </a:bodyPr>
          <a:lstStyle/>
          <a:p>
            <a:r>
              <a:rPr lang="en-US" dirty="0"/>
              <a:t>Answer: B) Implementing sub sentence text representations. By blocking attention between unrelated categories in a list, the model prevents them from distracting each other, which improves both stability and final detection accuracy.</a:t>
            </a:r>
            <a:endParaRPr lang="en-IN" dirty="0"/>
          </a:p>
        </p:txBody>
      </p:sp>
      <p:sp>
        <p:nvSpPr>
          <p:cNvPr id="8" name="TextBox 7">
            <a:extLst>
              <a:ext uri="{FF2B5EF4-FFF2-40B4-BE49-F238E27FC236}">
                <a16:creationId xmlns:a16="http://schemas.microsoft.com/office/drawing/2014/main" id="{BFDDBDAB-E83F-504A-F0B5-790F52F02A96}"/>
              </a:ext>
            </a:extLst>
          </p:cNvPr>
          <p:cNvSpPr txBox="1"/>
          <p:nvPr/>
        </p:nvSpPr>
        <p:spPr>
          <a:xfrm>
            <a:off x="806824" y="981639"/>
            <a:ext cx="7091081" cy="2585323"/>
          </a:xfrm>
          <a:prstGeom prst="rect">
            <a:avLst/>
          </a:prstGeom>
          <a:noFill/>
        </p:spPr>
        <p:txBody>
          <a:bodyPr wrap="square">
            <a:spAutoFit/>
          </a:bodyPr>
          <a:lstStyle/>
          <a:p>
            <a:pPr marL="285750" indent="-285750">
              <a:buFont typeface="Arial" panose="020B0604020202020204" pitchFamily="34" charset="0"/>
              <a:buChar char="•"/>
            </a:pPr>
            <a:r>
              <a:rPr lang="en-US" dirty="0"/>
              <a:t>Which specific innovation in Grounding DINO is designed to improve training stability when the text prompt consists of a long list of separate categories? </a:t>
            </a:r>
          </a:p>
          <a:p>
            <a:pPr marL="285750" indent="-285750">
              <a:buFont typeface="Arial" panose="020B0604020202020204" pitchFamily="34" charset="0"/>
              <a:buChar char="•"/>
            </a:pPr>
            <a:endParaRPr lang="en-US" dirty="0"/>
          </a:p>
          <a:p>
            <a:pPr marL="342900" indent="-342900">
              <a:buAutoNum type="alphaUcParenR"/>
            </a:pPr>
            <a:r>
              <a:rPr lang="en-US" dirty="0"/>
              <a:t>Removing the text encoder to simplify the gradient flow </a:t>
            </a:r>
          </a:p>
          <a:p>
            <a:r>
              <a:rPr lang="en-US" dirty="0"/>
              <a:t>B) Implementing sub sentence text representations that block attention between unrelated words </a:t>
            </a:r>
          </a:p>
          <a:p>
            <a:r>
              <a:rPr lang="en-US" dirty="0"/>
              <a:t>C) Using a fixed set of 100 object queries without linguistic guidance </a:t>
            </a:r>
          </a:p>
          <a:p>
            <a:r>
              <a:rPr lang="en-US" dirty="0"/>
              <a:t>D) Appending a random noise vector to every image patch embedding</a:t>
            </a:r>
            <a:endParaRPr lang="en-IN" dirty="0"/>
          </a:p>
        </p:txBody>
      </p:sp>
    </p:spTree>
    <p:extLst>
      <p:ext uri="{BB962C8B-B14F-4D97-AF65-F5344CB8AC3E}">
        <p14:creationId xmlns:p14="http://schemas.microsoft.com/office/powerpoint/2010/main" val="1830808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50C4B5-40A5-7003-39FE-3227B22CB36C}"/>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9F9B2F81-5219-C132-3962-3707DC66EDBF}"/>
              </a:ext>
            </a:extLst>
          </p:cNvPr>
          <p:cNvSpPr txBox="1"/>
          <p:nvPr/>
        </p:nvSpPr>
        <p:spPr>
          <a:xfrm>
            <a:off x="699247" y="4231341"/>
            <a:ext cx="7117977" cy="646331"/>
          </a:xfrm>
          <a:prstGeom prst="rect">
            <a:avLst/>
          </a:prstGeom>
          <a:noFill/>
        </p:spPr>
        <p:txBody>
          <a:bodyPr wrap="square" rtlCol="0">
            <a:spAutoFit/>
          </a:bodyPr>
          <a:lstStyle/>
          <a:p>
            <a:r>
              <a:rPr lang="en-US" dirty="0"/>
              <a:t>Answer: B. This method focuses the detector on promising candidate regions that are linguistically relevant.</a:t>
            </a:r>
            <a:endParaRPr lang="en-IN" dirty="0"/>
          </a:p>
        </p:txBody>
      </p:sp>
      <p:sp>
        <p:nvSpPr>
          <p:cNvPr id="7" name="Rectangle 1">
            <a:extLst>
              <a:ext uri="{FF2B5EF4-FFF2-40B4-BE49-F238E27FC236}">
                <a16:creationId xmlns:a16="http://schemas.microsoft.com/office/drawing/2014/main" id="{38DF3FFB-FF99-5D3A-7E4B-F086943B28E8}"/>
              </a:ext>
            </a:extLst>
          </p:cNvPr>
          <p:cNvSpPr>
            <a:spLocks noChangeArrowheads="1"/>
          </p:cNvSpPr>
          <p:nvPr/>
        </p:nvSpPr>
        <p:spPr bwMode="auto">
          <a:xfrm>
            <a:off x="475129" y="1404681"/>
            <a:ext cx="8193742" cy="25391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i="0" u="none" strike="noStrike" cap="none" normalizeH="0" baseline="0" dirty="0">
                <a:ln>
                  <a:noFill/>
                </a:ln>
                <a:solidFill>
                  <a:schemeClr val="tx1"/>
                </a:solidFill>
                <a:effectLst/>
                <a:latin typeface="Google Sans Text"/>
              </a:rPr>
              <a:t>In the Grounding DINO architecture, how does the "Language Guided Query Selection" process differ from the standard DETR approach?</a:t>
            </a:r>
          </a:p>
          <a:p>
            <a:pPr marR="0" lvl="0" algn="l" defTabSz="914400" rtl="0" eaLnBrk="0" fontAlgn="base" latinLnBrk="0" hangingPunct="0">
              <a:lnSpc>
                <a:spcPct val="100000"/>
              </a:lnSpc>
              <a:spcBef>
                <a:spcPct val="0"/>
              </a:spcBef>
              <a:spcAft>
                <a:spcPct val="0"/>
              </a:spcAft>
              <a:buClrTx/>
              <a:buSzTx/>
              <a:tabLst/>
            </a:pPr>
            <a:endParaRPr kumimoji="0" lang="en-US" altLang="en-US" sz="18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tabLst/>
            </a:pPr>
            <a:r>
              <a:rPr lang="en-US" altLang="en-US" dirty="0">
                <a:latin typeface="Google Sans Text"/>
              </a:rPr>
              <a:t>      </a:t>
            </a:r>
            <a:r>
              <a:rPr kumimoji="0" lang="en-US" altLang="en-US" sz="1800" b="0" i="0" u="none" strike="noStrike" cap="none" normalizeH="0" baseline="0" dirty="0">
                <a:ln>
                  <a:noFill/>
                </a:ln>
                <a:solidFill>
                  <a:schemeClr val="tx1"/>
                </a:solidFill>
                <a:effectLst/>
                <a:latin typeface="Google Sans Text"/>
              </a:rPr>
              <a:t>A) It uses 100 randomly initialized learned object query embeddings </a:t>
            </a:r>
          </a:p>
          <a:p>
            <a:pPr marL="0" marR="0" lvl="0" indent="0" algn="l" defTabSz="914400" rtl="0" eaLnBrk="0" fontAlgn="base" latinLnBrk="0" hangingPunct="0">
              <a:lnSpc>
                <a:spcPct val="100000"/>
              </a:lnSpc>
              <a:spcBef>
                <a:spcPct val="0"/>
              </a:spcBef>
              <a:spcAft>
                <a:spcPct val="0"/>
              </a:spcAft>
              <a:buClrTx/>
              <a:buSzTx/>
              <a:tabLst/>
            </a:pPr>
            <a:r>
              <a:rPr kumimoji="0" lang="en-US" altLang="en-US" sz="1800" b="0" i="0" u="none" strike="noStrike" cap="none" normalizeH="0" baseline="0" dirty="0">
                <a:ln>
                  <a:noFill/>
                </a:ln>
                <a:solidFill>
                  <a:schemeClr val="tx1"/>
                </a:solidFill>
                <a:effectLst/>
                <a:latin typeface="Google Sans Text"/>
              </a:rPr>
              <a:t>      B) It selects a subset of image features that show the highest response to the input  	text tokens </a:t>
            </a:r>
          </a:p>
          <a:p>
            <a:pPr marL="0" marR="0" lvl="0" indent="0" algn="l" defTabSz="914400" rtl="0" eaLnBrk="0" fontAlgn="base" latinLnBrk="0" hangingPunct="0">
              <a:lnSpc>
                <a:spcPct val="100000"/>
              </a:lnSpc>
              <a:spcBef>
                <a:spcPct val="0"/>
              </a:spcBef>
              <a:spcAft>
                <a:spcPct val="0"/>
              </a:spcAft>
              <a:buClrTx/>
              <a:buSzTx/>
              <a:tabLst/>
            </a:pPr>
            <a:r>
              <a:rPr kumimoji="0" lang="en-US" altLang="en-US" sz="1800" b="0" i="0" u="none" strike="noStrike" cap="none" normalizeH="0" baseline="0" dirty="0">
                <a:ln>
                  <a:noFill/>
                </a:ln>
                <a:solidFill>
                  <a:schemeClr val="tx1"/>
                </a:solidFill>
                <a:effectLst/>
                <a:latin typeface="Google Sans Text"/>
              </a:rPr>
              <a:t>      C) It ignores the text until the final decoder layer </a:t>
            </a:r>
          </a:p>
          <a:p>
            <a:pPr marL="0" marR="0" lvl="0" indent="0" algn="l" defTabSz="914400" rtl="0" eaLnBrk="0" fontAlgn="base" latinLnBrk="0" hangingPunct="0">
              <a:lnSpc>
                <a:spcPct val="100000"/>
              </a:lnSpc>
              <a:spcBef>
                <a:spcPct val="0"/>
              </a:spcBef>
              <a:spcAft>
                <a:spcPct val="0"/>
              </a:spcAft>
              <a:buClrTx/>
              <a:buSzTx/>
              <a:tabLst/>
            </a:pPr>
            <a:r>
              <a:rPr kumimoji="0" lang="en-US" altLang="en-US" sz="1800" b="0" i="0" u="none" strike="noStrike" cap="none" normalizeH="0" baseline="0" dirty="0">
                <a:ln>
                  <a:noFill/>
                </a:ln>
                <a:solidFill>
                  <a:schemeClr val="tx1"/>
                </a:solidFill>
                <a:effectLst/>
                <a:latin typeface="Google Sans Text"/>
              </a:rPr>
              <a:t>      D) It uses a fixed grid of anchor boxes across the entire image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1107071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706CF2-C65F-565E-B6F1-7DAC13663870}"/>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B3A13367-F70D-A719-AC95-70A0A3A72603}"/>
              </a:ext>
            </a:extLst>
          </p:cNvPr>
          <p:cNvSpPr txBox="1"/>
          <p:nvPr/>
        </p:nvSpPr>
        <p:spPr>
          <a:xfrm>
            <a:off x="528917" y="4276499"/>
            <a:ext cx="7547028" cy="923330"/>
          </a:xfrm>
          <a:prstGeom prst="rect">
            <a:avLst/>
          </a:prstGeom>
          <a:noFill/>
        </p:spPr>
        <p:txBody>
          <a:bodyPr wrap="square" rtlCol="0">
            <a:spAutoFit/>
          </a:bodyPr>
          <a:lstStyle/>
          <a:p>
            <a:pPr lvl="0" defTabSz="914400" eaLnBrk="0" fontAlgn="base" hangingPunct="0">
              <a:spcBef>
                <a:spcPct val="0"/>
              </a:spcBef>
              <a:spcAft>
                <a:spcPct val="0"/>
              </a:spcAft>
            </a:pPr>
            <a:r>
              <a:rPr lang="en-US" altLang="en-US" dirty="0">
                <a:latin typeface="Google Sans Text"/>
              </a:rPr>
              <a:t>Answer: B - It scales the cosine similarity scores. The loss ensures the similarity of the matching pair is maximized relative to others, and the temperature parameter (tau) adjusts how strictly the model penalizes non matching pairs.</a:t>
            </a:r>
            <a:endParaRPr lang="en-US" altLang="en-US" dirty="0">
              <a:latin typeface="Arial" panose="020B0604020202020204" pitchFamily="34" charset="0"/>
            </a:endParaRPr>
          </a:p>
        </p:txBody>
      </p:sp>
      <p:sp>
        <p:nvSpPr>
          <p:cNvPr id="7" name="Rectangle 1">
            <a:extLst>
              <a:ext uri="{FF2B5EF4-FFF2-40B4-BE49-F238E27FC236}">
                <a16:creationId xmlns:a16="http://schemas.microsoft.com/office/drawing/2014/main" id="{5CD4E487-B76B-FF85-6C6C-9BEC767655C3}"/>
              </a:ext>
            </a:extLst>
          </p:cNvPr>
          <p:cNvSpPr>
            <a:spLocks noChangeArrowheads="1"/>
          </p:cNvSpPr>
          <p:nvPr/>
        </p:nvSpPr>
        <p:spPr bwMode="auto">
          <a:xfrm>
            <a:off x="647879" y="1381172"/>
            <a:ext cx="7848241" cy="19851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chemeClr val="tx1"/>
                </a:solidFill>
                <a:effectLst/>
                <a:latin typeface="Google Sans Text"/>
              </a:rPr>
              <a:t>What is the mathematical role of the temperature parameter (tau</a:t>
            </a:r>
            <a:r>
              <a:rPr lang="en-US" altLang="en-US" dirty="0">
                <a:latin typeface="Google Sans Text"/>
              </a:rPr>
              <a:t>)</a:t>
            </a:r>
            <a:r>
              <a:rPr kumimoji="0" lang="en-US" altLang="en-US" sz="1800" b="0" i="0" u="none" strike="noStrike" cap="none" normalizeH="0" baseline="0" dirty="0">
                <a:ln>
                  <a:noFill/>
                </a:ln>
                <a:solidFill>
                  <a:schemeClr val="tx1"/>
                </a:solidFill>
                <a:effectLst/>
                <a:latin typeface="Google Sans Text"/>
              </a:rPr>
              <a:t> in the </a:t>
            </a:r>
            <a:r>
              <a:rPr kumimoji="0" lang="en-US" altLang="en-US" sz="1800" b="0" i="0" u="none" strike="noStrike" cap="none" normalizeH="0" baseline="0" dirty="0" err="1">
                <a:ln>
                  <a:noFill/>
                </a:ln>
                <a:solidFill>
                  <a:schemeClr val="tx1"/>
                </a:solidFill>
                <a:effectLst/>
                <a:latin typeface="Google Sans Text"/>
              </a:rPr>
              <a:t>InfoNCE</a:t>
            </a:r>
            <a:r>
              <a:rPr kumimoji="0" lang="en-US" altLang="en-US" sz="1800" b="0" i="0" u="none" strike="noStrike" cap="none" normalizeH="0" baseline="0" dirty="0">
                <a:ln>
                  <a:noFill/>
                </a:ln>
                <a:solidFill>
                  <a:schemeClr val="tx1"/>
                </a:solidFill>
                <a:effectLst/>
                <a:latin typeface="Google Sans Text"/>
              </a:rPr>
              <a:t> loss function used for vision language alignment? </a:t>
            </a:r>
          </a:p>
          <a:p>
            <a:pPr marL="342900" marR="0" lvl="0" indent="-342900" algn="l" defTabSz="914400" rtl="0" eaLnBrk="0" fontAlgn="base" latinLnBrk="0" hangingPunct="0">
              <a:lnSpc>
                <a:spcPct val="100000"/>
              </a:lnSpc>
              <a:spcBef>
                <a:spcPct val="0"/>
              </a:spcBef>
              <a:spcAft>
                <a:spcPct val="0"/>
              </a:spcAft>
              <a:buClrTx/>
              <a:buSzTx/>
              <a:buFont typeface="+mj-lt"/>
              <a:buAutoNum type="alphaUcPeriod"/>
              <a:tabLst/>
            </a:pPr>
            <a:r>
              <a:rPr kumimoji="0" lang="en-US" altLang="en-US" sz="1800" b="0" i="0" u="none" strike="noStrike" cap="none" normalizeH="0" baseline="0" dirty="0">
                <a:ln>
                  <a:noFill/>
                </a:ln>
                <a:solidFill>
                  <a:schemeClr val="tx1"/>
                </a:solidFill>
                <a:effectLst/>
                <a:latin typeface="Google Sans Text"/>
              </a:rPr>
              <a:t>It represents the physical heat generated during high performance computing</a:t>
            </a:r>
          </a:p>
          <a:p>
            <a:pPr marL="342900" marR="0" lvl="0" indent="-342900" algn="l" defTabSz="914400" rtl="0" eaLnBrk="0" fontAlgn="base" latinLnBrk="0" hangingPunct="0">
              <a:lnSpc>
                <a:spcPct val="100000"/>
              </a:lnSpc>
              <a:spcBef>
                <a:spcPct val="0"/>
              </a:spcBef>
              <a:spcAft>
                <a:spcPct val="0"/>
              </a:spcAft>
              <a:buClrTx/>
              <a:buSzTx/>
              <a:buFont typeface="+mj-lt"/>
              <a:buAutoNum type="alphaUcPeriod"/>
              <a:tabLst/>
            </a:pPr>
            <a:r>
              <a:rPr kumimoji="0" lang="en-US" altLang="en-US" sz="1800" b="0" i="0" u="none" strike="noStrike" cap="none" normalizeH="0" baseline="0" dirty="0">
                <a:ln>
                  <a:noFill/>
                </a:ln>
                <a:solidFill>
                  <a:schemeClr val="tx1"/>
                </a:solidFill>
                <a:effectLst/>
                <a:latin typeface="Google Sans Text"/>
              </a:rPr>
              <a:t>It scales the cosine similarity scores to control the sharpness of the probability distribution </a:t>
            </a:r>
            <a:endParaRPr lang="en-US" altLang="en-US" dirty="0">
              <a:latin typeface="Google Sans Text"/>
            </a:endParaRPr>
          </a:p>
          <a:p>
            <a:pPr marL="342900" marR="0" lvl="0" indent="-342900" algn="l" defTabSz="914400" rtl="0" eaLnBrk="0" fontAlgn="base" latinLnBrk="0" hangingPunct="0">
              <a:lnSpc>
                <a:spcPct val="100000"/>
              </a:lnSpc>
              <a:spcBef>
                <a:spcPct val="0"/>
              </a:spcBef>
              <a:spcAft>
                <a:spcPct val="0"/>
              </a:spcAft>
              <a:buClrTx/>
              <a:buSzTx/>
              <a:buFont typeface="+mj-lt"/>
              <a:buAutoNum type="alphaUcPeriod"/>
              <a:tabLst/>
            </a:pPr>
            <a:r>
              <a:rPr kumimoji="0" lang="en-US" altLang="en-US" sz="1800" b="0" i="0" u="none" strike="noStrike" cap="none" normalizeH="0" baseline="0" dirty="0">
                <a:ln>
                  <a:noFill/>
                </a:ln>
                <a:solidFill>
                  <a:schemeClr val="tx1"/>
                </a:solidFill>
                <a:effectLst/>
                <a:latin typeface="Google Sans Text"/>
              </a:rPr>
              <a:t>It determines the learning rate for the Vision Transformer backbone </a:t>
            </a:r>
          </a:p>
          <a:p>
            <a:pPr marL="342900" marR="0" lvl="0" indent="-342900" algn="l" defTabSz="914400" rtl="0" eaLnBrk="0" fontAlgn="base" latinLnBrk="0" hangingPunct="0">
              <a:lnSpc>
                <a:spcPct val="100000"/>
              </a:lnSpc>
              <a:spcBef>
                <a:spcPct val="0"/>
              </a:spcBef>
              <a:spcAft>
                <a:spcPct val="0"/>
              </a:spcAft>
              <a:buClrTx/>
              <a:buSzTx/>
              <a:buFont typeface="+mj-lt"/>
              <a:buAutoNum type="alphaUcPeriod"/>
              <a:tabLst/>
            </a:pPr>
            <a:r>
              <a:rPr kumimoji="0" lang="en-US" altLang="en-US" sz="1800" b="0" i="0" u="none" strike="noStrike" cap="none" normalizeH="0" baseline="0" dirty="0">
                <a:ln>
                  <a:noFill/>
                </a:ln>
                <a:solidFill>
                  <a:schemeClr val="tx1"/>
                </a:solidFill>
                <a:effectLst/>
                <a:latin typeface="Google Sans Text"/>
              </a:rPr>
              <a:t>It acts as a bias term to account for mislabeled image text pairs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0269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5DA4ED-8210-16D3-67A9-AB181AE6E81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C81BF4-0B24-733A-E0D8-71D2359B9608}"/>
              </a:ext>
            </a:extLst>
          </p:cNvPr>
          <p:cNvSpPr>
            <a:spLocks noGrp="1"/>
          </p:cNvSpPr>
          <p:nvPr>
            <p:ph idx="1"/>
          </p:nvPr>
        </p:nvSpPr>
        <p:spPr/>
        <p:txBody>
          <a:bodyPr wrap="square"/>
          <a:lstStyle/>
          <a:p>
            <a:pPr>
              <a:defRPr sz="1800"/>
            </a:pPr>
            <a:r>
              <a:rPr dirty="0"/>
              <a:t>What is the primary limitation of traditional Closed Set vision models compared to Grounded Vision models? </a:t>
            </a:r>
            <a:br>
              <a:rPr dirty="0"/>
            </a:br>
            <a:br>
              <a:rPr dirty="0"/>
            </a:br>
            <a:endParaRPr dirty="0"/>
          </a:p>
        </p:txBody>
      </p:sp>
      <p:sp>
        <p:nvSpPr>
          <p:cNvPr id="6" name="TextBox 5">
            <a:extLst>
              <a:ext uri="{FF2B5EF4-FFF2-40B4-BE49-F238E27FC236}">
                <a16:creationId xmlns:a16="http://schemas.microsoft.com/office/drawing/2014/main" id="{0EA1E4AB-BE44-C088-64FF-996E115C3369}"/>
              </a:ext>
            </a:extLst>
          </p:cNvPr>
          <p:cNvSpPr txBox="1"/>
          <p:nvPr/>
        </p:nvSpPr>
        <p:spPr>
          <a:xfrm>
            <a:off x="713231" y="2782669"/>
            <a:ext cx="6896369" cy="646331"/>
          </a:xfrm>
          <a:prstGeom prst="rect">
            <a:avLst/>
          </a:prstGeom>
          <a:noFill/>
        </p:spPr>
        <p:txBody>
          <a:bodyPr wrap="square" rtlCol="0">
            <a:spAutoFit/>
          </a:bodyPr>
          <a:lstStyle/>
          <a:p>
            <a:r>
              <a:rPr lang="en-US" dirty="0"/>
              <a:t>Answer:  Traditional models are constrained to categories seen during training, whereas grounded models enable open world recognition.</a:t>
            </a:r>
            <a:endParaRPr lang="en-IN" dirty="0"/>
          </a:p>
        </p:txBody>
      </p:sp>
    </p:spTree>
    <p:extLst>
      <p:ext uri="{BB962C8B-B14F-4D97-AF65-F5344CB8AC3E}">
        <p14:creationId xmlns:p14="http://schemas.microsoft.com/office/powerpoint/2010/main" val="2086737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C18AE-8AA1-9D29-6202-242A12A1F1F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7015B3-2ED9-ABF6-BBA0-AAF2418B5916}"/>
              </a:ext>
            </a:extLst>
          </p:cNvPr>
          <p:cNvSpPr>
            <a:spLocks noGrp="1"/>
          </p:cNvSpPr>
          <p:nvPr>
            <p:ph idx="1"/>
          </p:nvPr>
        </p:nvSpPr>
        <p:spPr/>
        <p:txBody>
          <a:bodyPr wrap="square"/>
          <a:lstStyle/>
          <a:p>
            <a:pPr>
              <a:defRPr sz="1800"/>
            </a:pPr>
            <a:r>
              <a:rPr dirty="0"/>
              <a:t>Why are self supervised models like DINO relevant to Visual Grounding? </a:t>
            </a:r>
            <a:br>
              <a:rPr dirty="0"/>
            </a:br>
            <a:br>
              <a:rPr dirty="0"/>
            </a:br>
            <a:endParaRPr dirty="0"/>
          </a:p>
        </p:txBody>
      </p:sp>
      <p:sp>
        <p:nvSpPr>
          <p:cNvPr id="6" name="TextBox 5">
            <a:extLst>
              <a:ext uri="{FF2B5EF4-FFF2-40B4-BE49-F238E27FC236}">
                <a16:creationId xmlns:a16="http://schemas.microsoft.com/office/drawing/2014/main" id="{5AEA5487-17CE-5075-D1C9-97BA545EA65E}"/>
              </a:ext>
            </a:extLst>
          </p:cNvPr>
          <p:cNvSpPr txBox="1"/>
          <p:nvPr/>
        </p:nvSpPr>
        <p:spPr>
          <a:xfrm>
            <a:off x="689027" y="2828835"/>
            <a:ext cx="7628965" cy="1200329"/>
          </a:xfrm>
          <a:prstGeom prst="rect">
            <a:avLst/>
          </a:prstGeom>
          <a:noFill/>
        </p:spPr>
        <p:txBody>
          <a:bodyPr wrap="square" rtlCol="0">
            <a:spAutoFit/>
          </a:bodyPr>
          <a:lstStyle/>
          <a:p>
            <a:r>
              <a:rPr lang="en-US" dirty="0"/>
              <a:t>Answer: These models provide powerful base encoders that learn features clustering around semantic objects. DINO attention maps highlight coherent objects without labels, a form of implicit grounding. This provides robust foundations for spatial precision. </a:t>
            </a:r>
            <a:endParaRPr lang="en-IN" dirty="0"/>
          </a:p>
        </p:txBody>
      </p:sp>
    </p:spTree>
    <p:extLst>
      <p:ext uri="{BB962C8B-B14F-4D97-AF65-F5344CB8AC3E}">
        <p14:creationId xmlns:p14="http://schemas.microsoft.com/office/powerpoint/2010/main" val="3826754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101E4-4942-F48A-CF7C-D3C9AD8F82B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7C55D8-8B59-EEC9-87D7-79B9318B3C06}"/>
              </a:ext>
            </a:extLst>
          </p:cNvPr>
          <p:cNvSpPr>
            <a:spLocks noGrp="1"/>
          </p:cNvSpPr>
          <p:nvPr>
            <p:ph idx="1"/>
          </p:nvPr>
        </p:nvSpPr>
        <p:spPr/>
        <p:txBody>
          <a:bodyPr wrap="square"/>
          <a:lstStyle/>
          <a:p>
            <a:pPr>
              <a:defRPr sz="1800"/>
            </a:pPr>
            <a:r>
              <a:rPr dirty="0"/>
              <a:t>Define Referring Expression Comprehension (REC) and its core challenges.</a:t>
            </a:r>
            <a:br>
              <a:rPr dirty="0"/>
            </a:br>
            <a:br>
              <a:rPr dirty="0"/>
            </a:br>
            <a:endParaRPr dirty="0"/>
          </a:p>
        </p:txBody>
      </p:sp>
      <p:sp>
        <p:nvSpPr>
          <p:cNvPr id="6" name="TextBox 5">
            <a:extLst>
              <a:ext uri="{FF2B5EF4-FFF2-40B4-BE49-F238E27FC236}">
                <a16:creationId xmlns:a16="http://schemas.microsoft.com/office/drawing/2014/main" id="{196DDA55-F54E-0CD3-52D9-99613AB231CB}"/>
              </a:ext>
            </a:extLst>
          </p:cNvPr>
          <p:cNvSpPr txBox="1"/>
          <p:nvPr/>
        </p:nvSpPr>
        <p:spPr>
          <a:xfrm>
            <a:off x="842683" y="2815858"/>
            <a:ext cx="7180730" cy="1200329"/>
          </a:xfrm>
          <a:prstGeom prst="rect">
            <a:avLst/>
          </a:prstGeom>
          <a:noFill/>
        </p:spPr>
        <p:txBody>
          <a:bodyPr wrap="square" rtlCol="0">
            <a:spAutoFit/>
          </a:bodyPr>
          <a:lstStyle/>
          <a:p>
            <a:r>
              <a:rPr lang="en-US" dirty="0"/>
              <a:t>Answer: REC involves locating a specific object based on a natural language query. Challenges include understanding spatial relations (left, behind) and attributes (color, size). Disambiguating between similar objects is also critical. </a:t>
            </a:r>
            <a:endParaRPr lang="en-IN" dirty="0"/>
          </a:p>
        </p:txBody>
      </p:sp>
    </p:spTree>
    <p:extLst>
      <p:ext uri="{BB962C8B-B14F-4D97-AF65-F5344CB8AC3E}">
        <p14:creationId xmlns:p14="http://schemas.microsoft.com/office/powerpoint/2010/main" val="2906465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1675</TotalTime>
  <Words>766</Words>
  <Application>Microsoft Office PowerPoint</Application>
  <PresentationFormat>On-screen Show (4:3)</PresentationFormat>
  <Paragraphs>38</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Google Sans Text</vt:lpstr>
      <vt:lpstr>Office Theme</vt:lpstr>
      <vt:lpstr>Questions to  Grounded Vision Models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Longin Jan Latecki</cp:lastModifiedBy>
  <cp:revision>10</cp:revision>
  <dcterms:created xsi:type="dcterms:W3CDTF">2013-01-27T09:14:16Z</dcterms:created>
  <dcterms:modified xsi:type="dcterms:W3CDTF">2026-04-06T21:54:59Z</dcterms:modified>
  <cp:category/>
</cp:coreProperties>
</file>